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59"/>
  </p:notesMasterIdLst>
  <p:handoutMasterIdLst>
    <p:handoutMasterId r:id="rId60"/>
  </p:handoutMasterIdLst>
  <p:sldIdLst>
    <p:sldId id="258" r:id="rId5"/>
    <p:sldId id="259" r:id="rId6"/>
    <p:sldId id="260" r:id="rId7"/>
    <p:sldId id="261" r:id="rId8"/>
    <p:sldId id="262" r:id="rId9"/>
    <p:sldId id="263" r:id="rId10"/>
    <p:sldId id="264" r:id="rId11"/>
    <p:sldId id="265" r:id="rId12"/>
    <p:sldId id="311" r:id="rId13"/>
    <p:sldId id="314" r:id="rId14"/>
    <p:sldId id="266" r:id="rId15"/>
    <p:sldId id="309" r:id="rId16"/>
    <p:sldId id="310"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312" r:id="rId33"/>
    <p:sldId id="284" r:id="rId34"/>
    <p:sldId id="285" r:id="rId35"/>
    <p:sldId id="286" r:id="rId36"/>
    <p:sldId id="287" r:id="rId37"/>
    <p:sldId id="288" r:id="rId38"/>
    <p:sldId id="289" r:id="rId39"/>
    <p:sldId id="290" r:id="rId40"/>
    <p:sldId id="291" r:id="rId41"/>
    <p:sldId id="292" r:id="rId42"/>
    <p:sldId id="257" r:id="rId43"/>
    <p:sldId id="293" r:id="rId44"/>
    <p:sldId id="313" r:id="rId45"/>
    <p:sldId id="307" r:id="rId46"/>
    <p:sldId id="295" r:id="rId47"/>
    <p:sldId id="296" r:id="rId48"/>
    <p:sldId id="297" r:id="rId49"/>
    <p:sldId id="298" r:id="rId50"/>
    <p:sldId id="299" r:id="rId51"/>
    <p:sldId id="300" r:id="rId52"/>
    <p:sldId id="308" r:id="rId53"/>
    <p:sldId id="302" r:id="rId54"/>
    <p:sldId id="303" r:id="rId55"/>
    <p:sldId id="304" r:id="rId56"/>
    <p:sldId id="305" r:id="rId57"/>
    <p:sldId id="306"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47"/>
    <a:srgbClr val="503868"/>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1" autoAdjust="0"/>
    <p:restoredTop sz="86435" autoAdjust="0"/>
  </p:normalViewPr>
  <p:slideViewPr>
    <p:cSldViewPr snapToGrid="0" snapToObjects="1">
      <p:cViewPr varScale="1">
        <p:scale>
          <a:sx n="67" d="100"/>
          <a:sy n="67" d="100"/>
        </p:scale>
        <p:origin x="90" y="139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77" d="100"/>
        <a:sy n="77" d="100"/>
      </p:scale>
      <p:origin x="0" y="1360"/>
    </p:cViewPr>
  </p:sorterViewPr>
  <p:notesViewPr>
    <p:cSldViewPr snapToGrid="0" snapToObjects="1">
      <p:cViewPr varScale="1">
        <p:scale>
          <a:sx n="85" d="100"/>
          <a:sy n="85" d="100"/>
        </p:scale>
        <p:origin x="31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2/11/2022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2/11/2022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Scanning electron micrograph showing sites of axoaxonic and axodendritic synaptic contacts (in blue) within the hypothalamus.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1335318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3.4  Features of neurotransmission using neuro­peptides</a:t>
            </a:r>
          </a:p>
          <a:p>
            <a:r>
              <a:rPr lang="en-US" dirty="0"/>
              <a:t>Neuropeptides are synthesized from larger precursor proteins, which are packaged into large vesicles by the Golgi apparatus. During transport from the cell body to the axon terminal, enzymes that have been packaged within the vesicles break down the precursor protein to liberate the neuro­peptide. After it is released at the synapse and stimulates postsynaptic receptors, the neuropeptide is inactivated by degradative enzymes.</a:t>
            </a:r>
          </a:p>
        </p:txBody>
      </p:sp>
      <p:sp>
        <p:nvSpPr>
          <p:cNvPr id="4" name="Slide Number Placeholder 3"/>
          <p:cNvSpPr>
            <a:spLocks noGrp="1"/>
          </p:cNvSpPr>
          <p:nvPr>
            <p:ph type="sldNum" sz="quarter" idx="5"/>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345508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3.5  Processes involved in neurotransmission at a typical synapse using a classical neurotransmitter</a:t>
            </a:r>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357030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3.5  Processes involved in neurotransmission at a typical synapse using a classical neurotransmitter</a:t>
            </a:r>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23065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3.6  The life cycle of the synaptic vesicle</a:t>
            </a:r>
          </a:p>
          <a:p>
            <a:r>
              <a:rPr lang="en-US" dirty="0"/>
              <a:t>Small vesicles containing classical neurotransmitters are constantly being recycled in the axon terminal. Vesicles are filled with neurotransmitter molecules, after which they are transported to the vicinity of release sites in the terminal and undergo processes of docking and priming. Ca</a:t>
            </a:r>
            <a:r>
              <a:rPr lang="en-US" baseline="30000" dirty="0"/>
              <a:t>2+</a:t>
            </a:r>
            <a:r>
              <a:rPr lang="en-US" dirty="0"/>
              <a:t>-dependent fusion with the axon terminal membrane, called exocytosis, permits release of the contents of the vesicle into the synaptic cleft. The vesicle membrane is retrieved by a process of invagination (budding) from the terminal membrane, endocytosis, and transmitter refilling, thus completing the cycle.</a:t>
            </a:r>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3505771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3.6  The life cycle of the synaptic vesicle</a:t>
            </a:r>
          </a:p>
          <a:p>
            <a:r>
              <a:rPr lang="en-US" dirty="0"/>
              <a:t>Small vesicles containing classical neurotransmitters are constantly being recycled in the axon terminal. Vesicles are filled with neurotransmitter molecules, after which they are transported to the vicinity of release sites in the terminal and undergo processes of docking and priming. Ca</a:t>
            </a:r>
            <a:r>
              <a:rPr lang="en-US" baseline="30000" dirty="0"/>
              <a:t>2+</a:t>
            </a:r>
            <a:r>
              <a:rPr lang="en-US" dirty="0"/>
              <a:t>-dependent fusion with the axon terminal membrane, called exocytosis, permits release of the contents of the vesicle into the synaptic cleft. The vesicle membrane is retrieved by a process of invagination (budding) from the terminal membrane, endocytosis, and transmitter refilling, thus completing the cycle.</a:t>
            </a:r>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105211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3.7  Molecular model of a glutamate synaptic vesicle</a:t>
            </a:r>
          </a:p>
          <a:p>
            <a:r>
              <a:rPr lang="en-US" dirty="0"/>
              <a:t>This model depicts a synaptic vesicle used to store and release the neurotransmitter glutamate from nerve terminals. The model can be considered representative of all classical transmitter vesicles. (A) A cutaway view of the vesicle shows the lipid bilayer membrane in yellow along with many different proteins (drawn with different shapes and colors) inserted into or passing completely through the vesicle membrane. The small particles in the interior of the vesicle depict molecules of glutamate, several thousand of which are packed tightly within that space. (B) A simplified view of the exterior of the vesicle only shows a protein called synaptobrevin. This protein is the most abundant one found in synaptic vesicles. It helps vesicles to fuse with the axon terminal membrane during exocytosis. (From S. </a:t>
            </a:r>
            <a:r>
              <a:rPr lang="en-US" dirty="0" err="1"/>
              <a:t>Takamori</a:t>
            </a:r>
            <a:r>
              <a:rPr lang="en-US" dirty="0"/>
              <a:t> et al. 2006. </a:t>
            </a:r>
            <a:r>
              <a:rPr lang="en-US" i="1" dirty="0"/>
              <a:t>Cell</a:t>
            </a:r>
            <a:r>
              <a:rPr lang="en-US" dirty="0"/>
              <a:t> 127: 831–846. Reprinted with permission from Elsevier.)</a:t>
            </a:r>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1415960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3.7  Molecular model of a glutamate synaptic vesicle</a:t>
            </a:r>
          </a:p>
          <a:p>
            <a:r>
              <a:rPr lang="en-US" dirty="0"/>
              <a:t>This model depicts a synaptic vesicle used to store and release the neurotransmitter glutamate from nerve terminals. The model can be considered representative of all classical transmitter vesicles. (A) A cutaway view of the vesicle shows the lipid bilayer membrane in yellow along with many different proteins (drawn with different shapes and colors) inserted into or passing completely through the vesicle membrane. The small particles in the interior of the vesicle depict molecules of glutamate, several thousand of which are packed tightly within that space. (B) A simplified view of the exterior of the vesicle only shows a protein called synaptobrevin. This protein is the most abundant one found in synaptic vesicles. It helps vesicles to fuse with the axon terminal membrane during exocytosis. (From S. </a:t>
            </a:r>
            <a:r>
              <a:rPr lang="en-US" dirty="0" err="1"/>
              <a:t>Takamori</a:t>
            </a:r>
            <a:r>
              <a:rPr lang="en-US" dirty="0"/>
              <a:t> et al. 2006. </a:t>
            </a:r>
            <a:r>
              <a:rPr lang="en-US" i="1" dirty="0"/>
              <a:t>Cell</a:t>
            </a:r>
            <a:r>
              <a:rPr lang="en-US" dirty="0"/>
              <a:t> 127: 831–846. Reprinted with permission from Elsevier.)</a:t>
            </a:r>
          </a:p>
        </p:txBody>
      </p:sp>
      <p:sp>
        <p:nvSpPr>
          <p:cNvPr id="4" name="Slide Number Placeholder 3"/>
          <p:cNvSpPr>
            <a:spLocks noGrp="1"/>
          </p:cNvSpPr>
          <p:nvPr>
            <p:ph type="sldNum" sz="quarter" idx="5"/>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3319091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3.7  Molecular model of a glutamate synaptic vesicle</a:t>
            </a:r>
          </a:p>
          <a:p>
            <a:r>
              <a:rPr lang="en-US" dirty="0"/>
              <a:t>This model depicts a synaptic vesicle used to store and release the neurotransmitter glutamate from nerve terminals. The model can be considered representative of all classical transmitter vesicles. (A) A cutaway view of the vesicle shows the lipid bilayer membrane in yellow along with many different proteins (drawn with different shapes and colors) inserted into or passing completely through the vesicle membrane. The small particles in the interior of the vesicle depict molecules of glutamate, several thousand of which are packed tightly within that space. (B) A simplified view of the exterior of the vesicle only shows a protein called synaptobrevin. This protein is the most abundant one found in synaptic vesicles. It helps vesicles to fuse with the axon terminal membrane during exocytosis. (From S. </a:t>
            </a:r>
            <a:r>
              <a:rPr lang="en-US" dirty="0" err="1"/>
              <a:t>Takamori</a:t>
            </a:r>
            <a:r>
              <a:rPr lang="en-US" dirty="0"/>
              <a:t> et al. 2006. </a:t>
            </a:r>
            <a:r>
              <a:rPr lang="en-US" i="1" dirty="0"/>
              <a:t>Cell</a:t>
            </a:r>
            <a:r>
              <a:rPr lang="en-US" dirty="0"/>
              <a:t> 127: 831–846. Reprinted with permission from Elsevier.)</a:t>
            </a:r>
          </a:p>
        </p:txBody>
      </p:sp>
      <p:sp>
        <p:nvSpPr>
          <p:cNvPr id="4" name="Slide Number Placeholder 3"/>
          <p:cNvSpPr>
            <a:spLocks noGrp="1"/>
          </p:cNvSpPr>
          <p:nvPr>
            <p:ph type="sldNum" sz="quarter" idx="5"/>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3351126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3.8  Models of synaptic vesicle recycling</a:t>
            </a:r>
          </a:p>
          <a:p>
            <a:r>
              <a:rPr lang="en-US" dirty="0"/>
              <a:t>(A) In the well-established clathrin-mediated endocytosis model, the vesicle fully collapses after fusing with the plasma membrane. The vesicle membrane is subsequently retrieved at a point distant from the release site, using a process that requires the protein clathrin. (B) In the more recently proposed model called ultrafast endocytosis and endosomal budding, the vesicle membrane is retrieved extremely rapidly at a point near the release site. Clathrin is not required for membrane retrieval according to this model. The vesicle membrane fuses with an endosome, after which new vesicles bud off from the endosome in a clathrin-dependent mechanism. (C) In the kiss-and-run model, the vesicle membrane briefly fuses with the plasma membrane of the nerve terminal without collapsing. After the vesicle has released its contents into the synaptic cleft, it reforms and detaches from the plasma membrane. Neither clathrin nor endosomes play a role in this model. (After S. Watanabe. 2015. </a:t>
            </a:r>
            <a:r>
              <a:rPr lang="en-US" i="1" dirty="0"/>
              <a:t>Science</a:t>
            </a:r>
            <a:r>
              <a:rPr lang="en-US" dirty="0"/>
              <a:t> 350: 46–47. Reprinted with permission from AAAS.)</a:t>
            </a:r>
          </a:p>
        </p:txBody>
      </p:sp>
      <p:sp>
        <p:nvSpPr>
          <p:cNvPr id="4" name="Slide Number Placeholder 3"/>
          <p:cNvSpPr>
            <a:spLocks noGrp="1"/>
          </p:cNvSpPr>
          <p:nvPr>
            <p:ph type="sldNum" sz="quarter" idx="5"/>
          </p:nvPr>
        </p:nvSpPr>
        <p:spPr/>
        <p:txBody>
          <a:bodyPr/>
          <a:lstStyle/>
          <a:p>
            <a:fld id="{556C0744-2FEF-4441-821D-70180A370937}" type="slidenum">
              <a:rPr lang="en-US" smtClean="0"/>
              <a:t>20</a:t>
            </a:fld>
            <a:endParaRPr lang="en-US"/>
          </a:p>
        </p:txBody>
      </p:sp>
    </p:spTree>
    <p:extLst>
      <p:ext uri="{BB962C8B-B14F-4D97-AF65-F5344CB8AC3E}">
        <p14:creationId xmlns:p14="http://schemas.microsoft.com/office/powerpoint/2010/main" val="478458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3.8  Models of synaptic vesicle recycling</a:t>
            </a:r>
          </a:p>
          <a:p>
            <a:r>
              <a:rPr lang="en-US" dirty="0"/>
              <a:t>(A) In the well-established clathrin-mediated endocytosis model, the vesicle fully collapses after fusing with the plasma membrane. The vesicle membrane is subsequently retrieved at a point distant from the release site, using a process that requires the protein clathrin. (B) In the more recently proposed model called ultrafast endocytosis and endosomal budding, the vesicle membrane is retrieved extremely rapidly at a point near the release site. Clathrin is not required for membrane retrieval according to this model. The vesicle membrane fuses with an endosome, after which new vesicles bud off from the endosome in a clathrin-dependent mechanism. (C) In the kiss-and-run model, the vesicle membrane briefly fuses with the plasma membrane of the nerve terminal without collapsing. After the vesicle has released its contents into the synaptic cleft, it reforms and detaches from the plasma membrane. Neither clathrin nor endosomes play a role in this model. (After S. Watanabe. 2015. </a:t>
            </a:r>
            <a:r>
              <a:rPr lang="en-US" i="1" dirty="0"/>
              <a:t>Science</a:t>
            </a:r>
            <a:r>
              <a:rPr lang="en-US" dirty="0"/>
              <a:t> 350: 46–47. Reprinted with permission from AAAS.)</a:t>
            </a:r>
          </a:p>
        </p:txBody>
      </p:sp>
      <p:sp>
        <p:nvSpPr>
          <p:cNvPr id="4" name="Slide Number Placeholder 3"/>
          <p:cNvSpPr>
            <a:spLocks noGrp="1"/>
          </p:cNvSpPr>
          <p:nvPr>
            <p:ph type="sldNum" sz="quarter" idx="5"/>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343872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3.1  Structure of synapses 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An electron micro­graph of an axodendritic synapse illustrating the major features of a typical connection between an axon terminal of the presynaptic cell and a dendritic spine of the postsynaptic cell. (B) Microscopic view of dendritic spines on a pyramidal neuron from human cerebral cortex. The dendrite and spines were visualized by means of a fluorescent dye and a confocal microscope. </a:t>
            </a:r>
          </a:p>
        </p:txBody>
      </p:sp>
      <p:sp>
        <p:nvSpPr>
          <p:cNvPr id="4" name="Slide Number Placeholder 3"/>
          <p:cNvSpPr>
            <a:spLocks noGrp="1"/>
          </p:cNvSpPr>
          <p:nvPr>
            <p:ph type="sldNum" sz="quarter" idx="5"/>
          </p:nvPr>
        </p:nvSpPr>
        <p:spPr/>
        <p:txBody>
          <a:bodyPr/>
          <a:lstStyle/>
          <a:p>
            <a:fld id="{556C0744-2FEF-4441-821D-70180A370937}" type="slidenum">
              <a:rPr lang="en-US" smtClean="0"/>
              <a:t>2</a:t>
            </a:fld>
            <a:endParaRPr lang="en-US"/>
          </a:p>
        </p:txBody>
      </p:sp>
    </p:spTree>
    <p:extLst>
      <p:ext uri="{BB962C8B-B14F-4D97-AF65-F5344CB8AC3E}">
        <p14:creationId xmlns:p14="http://schemas.microsoft.com/office/powerpoint/2010/main" val="3126417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3.8  Models of synaptic vesicle recycling</a:t>
            </a:r>
          </a:p>
          <a:p>
            <a:r>
              <a:rPr lang="en-US" dirty="0"/>
              <a:t>(A) In the well-established clathrin-mediated endocytosis model, the vesicle fully collapses after fusing with the plasma membrane. The vesicle membrane is subsequently retrieved at a point distant from the release site, using a process that requires the protein clathrin. (B) In the more recently proposed model called ultrafast endocytosis and endosomal budding, the vesicle membrane is retrieved extremely rapidly at a point near the release site. Clathrin is not required for membrane retrieval according to this model. The vesicle membrane fuses with an endosome, after which new vesicles bud off from the endosome in a clathrin-dependent mechanism. (C) In the kiss-and-run model, the vesicle membrane briefly fuses with the plasma membrane of the nerve terminal without collapsing. After the vesicle has released its contents into the synaptic cleft, it reforms and detaches from the plasma membrane. Neither clathrin nor endosomes play a role in this model. (After S. Watanabe. 2015. </a:t>
            </a:r>
            <a:r>
              <a:rPr lang="en-US" i="1" dirty="0"/>
              <a:t>Science</a:t>
            </a:r>
            <a:r>
              <a:rPr lang="en-US" dirty="0"/>
              <a:t> 350: 46–47. Reprinted with permission from AAAS.)</a:t>
            </a:r>
          </a:p>
        </p:txBody>
      </p:sp>
      <p:sp>
        <p:nvSpPr>
          <p:cNvPr id="4" name="Slide Number Placeholder 3"/>
          <p:cNvSpPr>
            <a:spLocks noGrp="1"/>
          </p:cNvSpPr>
          <p:nvPr>
            <p:ph type="sldNum" sz="quarter" idx="5"/>
          </p:nvPr>
        </p:nvSpPr>
        <p:spPr/>
        <p:txBody>
          <a:bodyPr/>
          <a:lstStyle/>
          <a:p>
            <a:fld id="{556C0744-2FEF-4441-821D-70180A370937}" type="slidenum">
              <a:rPr lang="en-US" smtClean="0"/>
              <a:t>22</a:t>
            </a:fld>
            <a:endParaRPr lang="en-US"/>
          </a:p>
        </p:txBody>
      </p:sp>
    </p:spTree>
    <p:extLst>
      <p:ext uri="{BB962C8B-B14F-4D97-AF65-F5344CB8AC3E}">
        <p14:creationId xmlns:p14="http://schemas.microsoft.com/office/powerpoint/2010/main" val="2350566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3.8  Models of synaptic vesicle recycling</a:t>
            </a:r>
          </a:p>
          <a:p>
            <a:r>
              <a:rPr lang="en-US" dirty="0"/>
              <a:t>(A) In the well-established clathrin-mediated endocytosis model, the vesicle fully collapses after fusing with the plasma membrane. The vesicle membrane is subsequently retrieved at a point distant from the release site, using a process that requires the protein clathrin. (B) In the more recently proposed model called ultrafast endocytosis and endosomal budding, the vesicle membrane is retrieved extremely rapidly at a point near the release site. Clathrin is not required for membrane retrieval according to this model. The vesicle membrane fuses with an endosome, after which new vesicles bud off from the endosome in a clathrin-dependent mechanism. (C) In the kiss-and-run model, the vesicle membrane briefly fuses with the plasma membrane of the nerve terminal without collapsing. After the vesicle has released its contents into the synaptic cleft, it reforms and detaches from the plasma membrane. Neither clathrin nor endosomes play a role in this model. (After S. Watanabe. 2015. </a:t>
            </a:r>
            <a:r>
              <a:rPr lang="en-US" i="1" dirty="0"/>
              <a:t>Science</a:t>
            </a:r>
            <a:r>
              <a:rPr lang="en-US" dirty="0"/>
              <a:t> 350: 46–47. Reprinted with permission from AAAS.)</a:t>
            </a:r>
          </a:p>
        </p:txBody>
      </p:sp>
      <p:sp>
        <p:nvSpPr>
          <p:cNvPr id="4" name="Slide Number Placeholder 3"/>
          <p:cNvSpPr>
            <a:spLocks noGrp="1"/>
          </p:cNvSpPr>
          <p:nvPr>
            <p:ph type="sldNum" sz="quarter" idx="5"/>
          </p:nvPr>
        </p:nvSpPr>
        <p:spPr/>
        <p:txBody>
          <a:bodyPr/>
          <a:lstStyle/>
          <a:p>
            <a:fld id="{556C0744-2FEF-4441-821D-70180A370937}" type="slidenum">
              <a:rPr lang="en-US" smtClean="0"/>
              <a:t>23</a:t>
            </a:fld>
            <a:endParaRPr lang="en-US"/>
          </a:p>
        </p:txBody>
      </p:sp>
    </p:spTree>
    <p:extLst>
      <p:ext uri="{BB962C8B-B14F-4D97-AF65-F5344CB8AC3E}">
        <p14:creationId xmlns:p14="http://schemas.microsoft.com/office/powerpoint/2010/main" val="4012859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3.9  Signaling by classical versus gaseous and lipid transmitters </a:t>
            </a:r>
          </a:p>
          <a:p>
            <a:r>
              <a:rPr lang="en-US" dirty="0"/>
              <a:t>In contrast to signaling by classical neurotransmitters (left), gaseous and lipid transmitters (right) are not released from synaptic vesicles. Gases and lipids cannot be stored within vesicles and therefore must be synthesized enzymatically when needed. Synthesis of gaseous and lipid transmitters usually occurs in the postsynaptic cell following release of a classical transmitter from the presynaptic cell and postsynaptic receptor activation. The newly formed gas or lipid subsequently diffuses across the membrane and acts as a retrograde messenger on the presynaptic cell as well as other neurons close enough to receive the signal.</a:t>
            </a:r>
          </a:p>
        </p:txBody>
      </p:sp>
      <p:sp>
        <p:nvSpPr>
          <p:cNvPr id="4" name="Slide Number Placeholder 3"/>
          <p:cNvSpPr>
            <a:spLocks noGrp="1"/>
          </p:cNvSpPr>
          <p:nvPr>
            <p:ph type="sldNum" sz="quarter" idx="5"/>
          </p:nvPr>
        </p:nvSpPr>
        <p:spPr/>
        <p:txBody>
          <a:bodyPr/>
          <a:lstStyle/>
          <a:p>
            <a:fld id="{556C0744-2FEF-4441-821D-70180A370937}" type="slidenum">
              <a:rPr lang="en-US" smtClean="0"/>
              <a:t>24</a:t>
            </a:fld>
            <a:endParaRPr lang="en-US"/>
          </a:p>
        </p:txBody>
      </p:sp>
    </p:spTree>
    <p:extLst>
      <p:ext uri="{BB962C8B-B14F-4D97-AF65-F5344CB8AC3E}">
        <p14:creationId xmlns:p14="http://schemas.microsoft.com/office/powerpoint/2010/main" val="754697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3.9  Signaling by classical versus gaseous and lipid transmitters </a:t>
            </a:r>
          </a:p>
          <a:p>
            <a:r>
              <a:rPr lang="en-US" dirty="0"/>
              <a:t>In contrast to signaling by classical neurotransmitters (left), gaseous and lipid transmitters (right) are not released from synaptic vesicles. Gases and lipids cannot be stored within vesicles and therefore must be synthesized enzymatically when needed. Synthesis of gaseous and lipid transmitters usually occurs in the postsynaptic cell following release of a classical transmitter from the presynaptic cell and postsynaptic receptor activation. The newly formed gas or lipid subsequently diffuses across the membrane and acts as a retrograde messenger on the presynaptic cell as well as other neurons close enough to receive the signal.</a:t>
            </a:r>
          </a:p>
        </p:txBody>
      </p:sp>
      <p:sp>
        <p:nvSpPr>
          <p:cNvPr id="4" name="Slide Number Placeholder 3"/>
          <p:cNvSpPr>
            <a:spLocks noGrp="1"/>
          </p:cNvSpPr>
          <p:nvPr>
            <p:ph type="sldNum" sz="quarter" idx="5"/>
          </p:nvPr>
        </p:nvSpPr>
        <p:spPr/>
        <p:txBody>
          <a:bodyPr/>
          <a:lstStyle/>
          <a:p>
            <a:fld id="{556C0744-2FEF-4441-821D-70180A370937}" type="slidenum">
              <a:rPr lang="en-US" smtClean="0"/>
              <a:t>25</a:t>
            </a:fld>
            <a:endParaRPr lang="en-US"/>
          </a:p>
        </p:txBody>
      </p:sp>
    </p:spTree>
    <p:extLst>
      <p:ext uri="{BB962C8B-B14F-4D97-AF65-F5344CB8AC3E}">
        <p14:creationId xmlns:p14="http://schemas.microsoft.com/office/powerpoint/2010/main" val="3099678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3.9  Signaling by classical versus gaseous and lipid transmitters </a:t>
            </a:r>
          </a:p>
          <a:p>
            <a:r>
              <a:rPr lang="en-US" dirty="0"/>
              <a:t>In contrast to signaling by classical neurotransmitters (left), gaseous and lipid transmitters (right) are not released from synaptic vesicles. Gases and lipids cannot be stored within vesicles and therefore must be synthesized enzymatically when needed. Synthesis of gaseous and lipid transmitters usually occurs in the postsynaptic cell following release of a classical transmitter from the presynaptic cell and postsynaptic receptor activation. The newly formed gas or lipid subsequently diffuses across the membrane and acts as a retrograde messenger on the presynaptic cell as well as other neurons close enough to receive the signal.</a:t>
            </a:r>
          </a:p>
        </p:txBody>
      </p:sp>
      <p:sp>
        <p:nvSpPr>
          <p:cNvPr id="4" name="Slide Number Placeholder 3"/>
          <p:cNvSpPr>
            <a:spLocks noGrp="1"/>
          </p:cNvSpPr>
          <p:nvPr>
            <p:ph type="sldNum" sz="quarter" idx="5"/>
          </p:nvPr>
        </p:nvSpPr>
        <p:spPr/>
        <p:txBody>
          <a:bodyPr/>
          <a:lstStyle/>
          <a:p>
            <a:fld id="{556C0744-2FEF-4441-821D-70180A370937}" type="slidenum">
              <a:rPr lang="en-US" smtClean="0"/>
              <a:t>26</a:t>
            </a:fld>
            <a:endParaRPr lang="en-US"/>
          </a:p>
        </p:txBody>
      </p:sp>
    </p:spTree>
    <p:extLst>
      <p:ext uri="{BB962C8B-B14F-4D97-AF65-F5344CB8AC3E}">
        <p14:creationId xmlns:p14="http://schemas.microsoft.com/office/powerpoint/2010/main" val="434044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3.10  Terminal and somatodendritic autoreceptors</a:t>
            </a:r>
          </a:p>
          <a:p>
            <a:r>
              <a:rPr lang="en-US" dirty="0"/>
              <a:t>Many neurons possess autoreceptors on their axon terminals and/or on their cell bodies and dendrites. Terminal autoreceptors inhibit neurotransmitter release, whereas somatodendritic autoreceptors reduce the rate of cell firing.</a:t>
            </a:r>
          </a:p>
        </p:txBody>
      </p:sp>
      <p:sp>
        <p:nvSpPr>
          <p:cNvPr id="4" name="Slide Number Placeholder 3"/>
          <p:cNvSpPr>
            <a:spLocks noGrp="1"/>
          </p:cNvSpPr>
          <p:nvPr>
            <p:ph type="sldNum" sz="quarter" idx="5"/>
          </p:nvPr>
        </p:nvSpPr>
        <p:spPr/>
        <p:txBody>
          <a:bodyPr/>
          <a:lstStyle/>
          <a:p>
            <a:fld id="{556C0744-2FEF-4441-821D-70180A370937}" type="slidenum">
              <a:rPr lang="en-US" smtClean="0"/>
              <a:t>27</a:t>
            </a:fld>
            <a:endParaRPr lang="en-US"/>
          </a:p>
        </p:txBody>
      </p:sp>
    </p:spTree>
    <p:extLst>
      <p:ext uri="{BB962C8B-B14F-4D97-AF65-F5344CB8AC3E}">
        <p14:creationId xmlns:p14="http://schemas.microsoft.com/office/powerpoint/2010/main" val="4007804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3.11  Neurotransmitter inactivation</a:t>
            </a:r>
          </a:p>
          <a:p>
            <a:r>
              <a:rPr lang="en-US" dirty="0"/>
              <a:t>Neurotransmitter molecules can be inactivated by (1) enzymatic breakdown, (2) reuptake by the axon terminal, or (3) uptake by nearby glial cells. Cellular uptake is mediated by specific membrane transporters for each neurotransmitter.</a:t>
            </a:r>
          </a:p>
        </p:txBody>
      </p:sp>
      <p:sp>
        <p:nvSpPr>
          <p:cNvPr id="4" name="Slide Number Placeholder 3"/>
          <p:cNvSpPr>
            <a:spLocks noGrp="1"/>
          </p:cNvSpPr>
          <p:nvPr>
            <p:ph type="sldNum" sz="quarter" idx="5"/>
          </p:nvPr>
        </p:nvSpPr>
        <p:spPr/>
        <p:txBody>
          <a:bodyPr/>
          <a:lstStyle/>
          <a:p>
            <a:fld id="{556C0744-2FEF-4441-821D-70180A370937}" type="slidenum">
              <a:rPr lang="en-US" smtClean="0"/>
              <a:t>28</a:t>
            </a:fld>
            <a:endParaRPr lang="en-US"/>
          </a:p>
        </p:txBody>
      </p:sp>
    </p:spTree>
    <p:extLst>
      <p:ext uri="{BB962C8B-B14F-4D97-AF65-F5344CB8AC3E}">
        <p14:creationId xmlns:p14="http://schemas.microsoft.com/office/powerpoint/2010/main" val="316617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3.12  Structure and function of ionotropic receptors</a:t>
            </a:r>
          </a:p>
          <a:p>
            <a:r>
              <a:rPr lang="en-US" dirty="0"/>
              <a:t>(A) Each receptor complex comprises either five (as shown) or four protein subunits that form a channel or a pore in the cell membrane. (B) Binding of the neurotransmitter to the receptor triggers channel opening and the flow of ions across the membrane.</a:t>
            </a:r>
          </a:p>
        </p:txBody>
      </p:sp>
      <p:sp>
        <p:nvSpPr>
          <p:cNvPr id="4" name="Slide Number Placeholder 3"/>
          <p:cNvSpPr>
            <a:spLocks noGrp="1"/>
          </p:cNvSpPr>
          <p:nvPr>
            <p:ph type="sldNum" sz="quarter" idx="5"/>
          </p:nvPr>
        </p:nvSpPr>
        <p:spPr/>
        <p:txBody>
          <a:bodyPr/>
          <a:lstStyle/>
          <a:p>
            <a:fld id="{556C0744-2FEF-4441-821D-70180A370937}" type="slidenum">
              <a:rPr lang="en-US" smtClean="0"/>
              <a:t>30</a:t>
            </a:fld>
            <a:endParaRPr lang="en-US"/>
          </a:p>
        </p:txBody>
      </p:sp>
    </p:spTree>
    <p:extLst>
      <p:ext uri="{BB962C8B-B14F-4D97-AF65-F5344CB8AC3E}">
        <p14:creationId xmlns:p14="http://schemas.microsoft.com/office/powerpoint/2010/main" val="397319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3.12  Structure and function of ionotropic receptors</a:t>
            </a:r>
          </a:p>
          <a:p>
            <a:r>
              <a:rPr lang="en-US" dirty="0"/>
              <a:t>(A) Each receptor complex comprises either five (as shown) or four protein subunits that form a channel or a pore in the cell membrane. (B) Binding of the neurotransmitter to the receptor triggers channel opening and the flow of ions across the membrane.</a:t>
            </a:r>
          </a:p>
        </p:txBody>
      </p:sp>
      <p:sp>
        <p:nvSpPr>
          <p:cNvPr id="4" name="Slide Number Placeholder 3"/>
          <p:cNvSpPr>
            <a:spLocks noGrp="1"/>
          </p:cNvSpPr>
          <p:nvPr>
            <p:ph type="sldNum" sz="quarter" idx="5"/>
          </p:nvPr>
        </p:nvSpPr>
        <p:spPr/>
        <p:txBody>
          <a:bodyPr/>
          <a:lstStyle/>
          <a:p>
            <a:fld id="{556C0744-2FEF-4441-821D-70180A370937}" type="slidenum">
              <a:rPr lang="en-US" smtClean="0"/>
              <a:t>31</a:t>
            </a:fld>
            <a:endParaRPr lang="en-US"/>
          </a:p>
        </p:txBody>
      </p:sp>
    </p:spTree>
    <p:extLst>
      <p:ext uri="{BB962C8B-B14F-4D97-AF65-F5344CB8AC3E}">
        <p14:creationId xmlns:p14="http://schemas.microsoft.com/office/powerpoint/2010/main" val="4243245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3.12  Structure and function of ionotropic receptors</a:t>
            </a:r>
          </a:p>
          <a:p>
            <a:r>
              <a:rPr lang="en-US" dirty="0"/>
              <a:t>(A) Each receptor complex comprises either five (as shown) or four protein subunits that form a channel or a pore in the cell membrane. (B) Binding of the neurotransmitter to the receptor triggers channel opening and the flow of ions across the membrane.</a:t>
            </a:r>
          </a:p>
        </p:txBody>
      </p:sp>
      <p:sp>
        <p:nvSpPr>
          <p:cNvPr id="4" name="Slide Number Placeholder 3"/>
          <p:cNvSpPr>
            <a:spLocks noGrp="1"/>
          </p:cNvSpPr>
          <p:nvPr>
            <p:ph type="sldNum" sz="quarter" idx="5"/>
          </p:nvPr>
        </p:nvSpPr>
        <p:spPr/>
        <p:txBody>
          <a:bodyPr/>
          <a:lstStyle/>
          <a:p>
            <a:fld id="{556C0744-2FEF-4441-821D-70180A370937}" type="slidenum">
              <a:rPr lang="en-US" smtClean="0"/>
              <a:t>32</a:t>
            </a:fld>
            <a:endParaRPr lang="en-US"/>
          </a:p>
        </p:txBody>
      </p:sp>
    </p:spTree>
    <p:extLst>
      <p:ext uri="{BB962C8B-B14F-4D97-AF65-F5344CB8AC3E}">
        <p14:creationId xmlns:p14="http://schemas.microsoft.com/office/powerpoint/2010/main" val="44251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3.1  Structure of synapses 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An electron micro­graph of an axodendritic synapse illustrating the major features of a typical connection between an axon terminal of the presynaptic cell and a dendritic spine of the postsynaptic cell. (B) Microscopic view of dendritic spines on a pyramidal neuron from human cerebral cortex. The dendrite and spines were visualized by means of a fluorescent dye and a confocal microscope. </a:t>
            </a:r>
          </a:p>
        </p:txBody>
      </p:sp>
      <p:sp>
        <p:nvSpPr>
          <p:cNvPr id="4" name="Slide Number Placeholder 3"/>
          <p:cNvSpPr>
            <a:spLocks noGrp="1"/>
          </p:cNvSpPr>
          <p:nvPr>
            <p:ph type="sldNum" sz="quarter" idx="5"/>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61052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3.12  Structure and function of ionotropic receptors</a:t>
            </a:r>
          </a:p>
          <a:p>
            <a:r>
              <a:rPr lang="en-US" dirty="0"/>
              <a:t>(A) Each receptor complex comprises either five (as shown) or four protein subunits that form a channel or a pore in the cell membrane. (B) Binding of the neurotransmitter to the receptor triggers channel opening and the flow of ions across the membrane.</a:t>
            </a:r>
          </a:p>
        </p:txBody>
      </p:sp>
      <p:sp>
        <p:nvSpPr>
          <p:cNvPr id="4" name="Slide Number Placeholder 3"/>
          <p:cNvSpPr>
            <a:spLocks noGrp="1"/>
          </p:cNvSpPr>
          <p:nvPr>
            <p:ph type="sldNum" sz="quarter" idx="5"/>
          </p:nvPr>
        </p:nvSpPr>
        <p:spPr/>
        <p:txBody>
          <a:bodyPr/>
          <a:lstStyle/>
          <a:p>
            <a:fld id="{556C0744-2FEF-4441-821D-70180A370937}" type="slidenum">
              <a:rPr lang="en-US" smtClean="0"/>
              <a:t>33</a:t>
            </a:fld>
            <a:endParaRPr lang="en-US"/>
          </a:p>
        </p:txBody>
      </p:sp>
    </p:spTree>
    <p:extLst>
      <p:ext uri="{BB962C8B-B14F-4D97-AF65-F5344CB8AC3E}">
        <p14:creationId xmlns:p14="http://schemas.microsoft.com/office/powerpoint/2010/main" val="2605788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3.13  Fast and slow excitatory postsynaptic potentials (EPSPs) elicited by ionotropic versus metabotropic receptors</a:t>
            </a:r>
          </a:p>
          <a:p>
            <a:r>
              <a:rPr lang="en-US" dirty="0"/>
              <a:t>As shown in this representative figure, activation of metabotropic receptors elicits responses that are slower to develop but last much longer than ionotropic receptor–mediated responses. Note the time scale on the lower right measured in milliseconds (</a:t>
            </a:r>
            <a:r>
              <a:rPr lang="en-US" dirty="0" err="1"/>
              <a:t>ms</a:t>
            </a:r>
            <a:r>
              <a:rPr lang="en-US" dirty="0"/>
              <a:t>). (After J. H. Byrne. 2014. In </a:t>
            </a:r>
            <a:r>
              <a:rPr lang="en-US" i="1" dirty="0"/>
              <a:t>From Molecules to Networks, An Introduction to Cellular and Molecular Neuroscience</a:t>
            </a:r>
            <a:r>
              <a:rPr lang="en-US" dirty="0"/>
              <a:t>, 3rd ed., J. H. Byrne et al. [Eds.], pp. 489–507. Academic Press: San Diego. © 2014. Reprinted with permission from Elsevier.)</a:t>
            </a:r>
          </a:p>
        </p:txBody>
      </p:sp>
      <p:sp>
        <p:nvSpPr>
          <p:cNvPr id="4" name="Slide Number Placeholder 3"/>
          <p:cNvSpPr>
            <a:spLocks noGrp="1"/>
          </p:cNvSpPr>
          <p:nvPr>
            <p:ph type="sldNum" sz="quarter" idx="5"/>
          </p:nvPr>
        </p:nvSpPr>
        <p:spPr/>
        <p:txBody>
          <a:bodyPr/>
          <a:lstStyle/>
          <a:p>
            <a:fld id="{556C0744-2FEF-4441-821D-70180A370937}" type="slidenum">
              <a:rPr lang="en-US" smtClean="0"/>
              <a:t>34</a:t>
            </a:fld>
            <a:endParaRPr lang="en-US"/>
          </a:p>
        </p:txBody>
      </p:sp>
    </p:spTree>
    <p:extLst>
      <p:ext uri="{BB962C8B-B14F-4D97-AF65-F5344CB8AC3E}">
        <p14:creationId xmlns:p14="http://schemas.microsoft.com/office/powerpoint/2010/main" val="1936339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3.14  Structure of metabotropic receptors</a:t>
            </a:r>
          </a:p>
          <a:p>
            <a:r>
              <a:rPr lang="en-US" dirty="0"/>
              <a:t>Each receptor comprises a single protein subunit with seven transmembrane domains (labeled here by Roman numerals).</a:t>
            </a:r>
          </a:p>
        </p:txBody>
      </p:sp>
      <p:sp>
        <p:nvSpPr>
          <p:cNvPr id="4" name="Slide Number Placeholder 3"/>
          <p:cNvSpPr>
            <a:spLocks noGrp="1"/>
          </p:cNvSpPr>
          <p:nvPr>
            <p:ph type="sldNum" sz="quarter" idx="5"/>
          </p:nvPr>
        </p:nvSpPr>
        <p:spPr/>
        <p:txBody>
          <a:bodyPr/>
          <a:lstStyle/>
          <a:p>
            <a:fld id="{556C0744-2FEF-4441-821D-70180A370937}" type="slidenum">
              <a:rPr lang="en-US" smtClean="0"/>
              <a:t>35</a:t>
            </a:fld>
            <a:endParaRPr lang="en-US"/>
          </a:p>
        </p:txBody>
      </p:sp>
    </p:spTree>
    <p:extLst>
      <p:ext uri="{BB962C8B-B14F-4D97-AF65-F5344CB8AC3E}">
        <p14:creationId xmlns:p14="http://schemas.microsoft.com/office/powerpoint/2010/main" val="447519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3.15  Functions of metabotropic receptors </a:t>
            </a:r>
          </a:p>
          <a:p>
            <a:r>
              <a:rPr lang="en-US" dirty="0"/>
              <a:t>Metabotropic receptors activate G proteins in the membrane, which may either (A) alter the opening of a G protein–gated ion channel or (B) stimulate or inhibit an effector enzyme that either synthesizes or breaks down a second messenger.</a:t>
            </a:r>
          </a:p>
        </p:txBody>
      </p:sp>
      <p:sp>
        <p:nvSpPr>
          <p:cNvPr id="4" name="Slide Number Placeholder 3"/>
          <p:cNvSpPr>
            <a:spLocks noGrp="1"/>
          </p:cNvSpPr>
          <p:nvPr>
            <p:ph type="sldNum" sz="quarter" idx="5"/>
          </p:nvPr>
        </p:nvSpPr>
        <p:spPr/>
        <p:txBody>
          <a:bodyPr/>
          <a:lstStyle/>
          <a:p>
            <a:fld id="{556C0744-2FEF-4441-821D-70180A370937}" type="slidenum">
              <a:rPr lang="en-US" smtClean="0"/>
              <a:t>36</a:t>
            </a:fld>
            <a:endParaRPr lang="en-US"/>
          </a:p>
        </p:txBody>
      </p:sp>
    </p:spTree>
    <p:extLst>
      <p:ext uri="{BB962C8B-B14F-4D97-AF65-F5344CB8AC3E}">
        <p14:creationId xmlns:p14="http://schemas.microsoft.com/office/powerpoint/2010/main" val="3515661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3.15  Functions of metabotropic receptors </a:t>
            </a:r>
          </a:p>
          <a:p>
            <a:r>
              <a:rPr lang="en-US" dirty="0"/>
              <a:t>Metabotropic receptors activate G proteins in the membrane, which may either (A) alter the opening of a G protein–gated ion channel or (B) stimulate or inhibit an effector enzyme that either synthesizes or breaks down a second messenger.</a:t>
            </a:r>
          </a:p>
        </p:txBody>
      </p:sp>
      <p:sp>
        <p:nvSpPr>
          <p:cNvPr id="4" name="Slide Number Placeholder 3"/>
          <p:cNvSpPr>
            <a:spLocks noGrp="1"/>
          </p:cNvSpPr>
          <p:nvPr>
            <p:ph type="sldNum" sz="quarter" idx="5"/>
          </p:nvPr>
        </p:nvSpPr>
        <p:spPr/>
        <p:txBody>
          <a:bodyPr/>
          <a:lstStyle/>
          <a:p>
            <a:fld id="{556C0744-2FEF-4441-821D-70180A370937}" type="slidenum">
              <a:rPr lang="en-US" smtClean="0"/>
              <a:t>37</a:t>
            </a:fld>
            <a:endParaRPr lang="en-US"/>
          </a:p>
        </p:txBody>
      </p:sp>
    </p:spTree>
    <p:extLst>
      <p:ext uri="{BB962C8B-B14F-4D97-AF65-F5344CB8AC3E}">
        <p14:creationId xmlns:p14="http://schemas.microsoft.com/office/powerpoint/2010/main" val="1433190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3.15  Functions of metabotropic receptors </a:t>
            </a:r>
          </a:p>
          <a:p>
            <a:r>
              <a:rPr lang="en-US" dirty="0"/>
              <a:t>Metabotropic receptors activate G proteins in the membrane, which may either (A) alter the opening of a G protein–gated ion channel or (B) stimulate or inhibit an effector enzyme that either synthesizes or breaks down a second messenger.</a:t>
            </a:r>
          </a:p>
        </p:txBody>
      </p:sp>
      <p:sp>
        <p:nvSpPr>
          <p:cNvPr id="4" name="Slide Number Placeholder 3"/>
          <p:cNvSpPr>
            <a:spLocks noGrp="1"/>
          </p:cNvSpPr>
          <p:nvPr>
            <p:ph type="sldNum" sz="quarter" idx="5"/>
          </p:nvPr>
        </p:nvSpPr>
        <p:spPr/>
        <p:txBody>
          <a:bodyPr/>
          <a:lstStyle/>
          <a:p>
            <a:fld id="{556C0744-2FEF-4441-821D-70180A370937}" type="slidenum">
              <a:rPr lang="en-US" smtClean="0"/>
              <a:t>38</a:t>
            </a:fld>
            <a:endParaRPr lang="en-US"/>
          </a:p>
        </p:txBody>
      </p:sp>
    </p:spTree>
    <p:extLst>
      <p:ext uri="{BB962C8B-B14F-4D97-AF65-F5344CB8AC3E}">
        <p14:creationId xmlns:p14="http://schemas.microsoft.com/office/powerpoint/2010/main" val="284771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Box 3.1  The Cutting Edge: </a:t>
            </a:r>
            <a:r>
              <a:rPr lang="en-GB" b="1" dirty="0"/>
              <a:t>Allosteric Modulation of Neurotransmitter Receptors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Allosteric modulation of neurotransmitter receptor signaling Using metabotropic receptors as an example, the figure shows how allosteric modulators can either positively or negatively influence receptor signaling. In the absence of an agonist, including the neurotransmitter itself, the allosteric modulator produces no receptor signaling. (After D. </a:t>
            </a:r>
            <a:r>
              <a:rPr lang="en-US" sz="1200" kern="1200" dirty="0" err="1">
                <a:solidFill>
                  <a:schemeClr val="tx1"/>
                </a:solidFill>
                <a:effectLst/>
                <a:latin typeface="+mn-lt"/>
                <a:ea typeface="+mn-ea"/>
                <a:cs typeface="+mn-cs"/>
              </a:rPr>
              <a:t>Wootten</a:t>
            </a:r>
            <a:r>
              <a:rPr lang="en-US" sz="1200" kern="1200" dirty="0">
                <a:solidFill>
                  <a:schemeClr val="tx1"/>
                </a:solidFill>
                <a:effectLst/>
                <a:latin typeface="+mn-lt"/>
                <a:ea typeface="+mn-ea"/>
                <a:cs typeface="+mn-cs"/>
              </a:rPr>
              <a:t> et al. 2013. </a:t>
            </a:r>
            <a:r>
              <a:rPr lang="en-US" sz="1200" i="1" kern="1200" dirty="0">
                <a:solidFill>
                  <a:schemeClr val="tx1"/>
                </a:solidFill>
                <a:effectLst/>
                <a:latin typeface="+mn-lt"/>
                <a:ea typeface="+mn-ea"/>
                <a:cs typeface="+mn-cs"/>
              </a:rPr>
              <a:t>Nat Rev Drug </a:t>
            </a:r>
            <a:r>
              <a:rPr lang="en-US" sz="1200" i="1" kern="1200" dirty="0" err="1">
                <a:solidFill>
                  <a:schemeClr val="tx1"/>
                </a:solidFill>
                <a:effectLst/>
                <a:latin typeface="+mn-lt"/>
                <a:ea typeface="+mn-ea"/>
                <a:cs typeface="+mn-cs"/>
              </a:rPr>
              <a:t>Discov</a:t>
            </a:r>
            <a:r>
              <a:rPr lang="en-US" sz="1200" kern="1200" dirty="0">
                <a:solidFill>
                  <a:schemeClr val="tx1"/>
                </a:solidFill>
                <a:effectLst/>
                <a:latin typeface="+mn-lt"/>
                <a:ea typeface="+mn-ea"/>
                <a:cs typeface="+mn-cs"/>
              </a:rPr>
              <a:t> 12: 630–644.)</a:t>
            </a:r>
          </a:p>
        </p:txBody>
      </p:sp>
      <p:sp>
        <p:nvSpPr>
          <p:cNvPr id="4" name="Slide Number Placeholder 3"/>
          <p:cNvSpPr>
            <a:spLocks noGrp="1"/>
          </p:cNvSpPr>
          <p:nvPr>
            <p:ph type="sldNum" sz="quarter" idx="5"/>
          </p:nvPr>
        </p:nvSpPr>
        <p:spPr/>
        <p:txBody>
          <a:bodyPr/>
          <a:lstStyle/>
          <a:p>
            <a:fld id="{556C0744-2FEF-4441-821D-70180A370937}" type="slidenum">
              <a:rPr lang="en-US" smtClean="0"/>
              <a:t>39</a:t>
            </a:fld>
            <a:endParaRPr lang="en-US"/>
          </a:p>
        </p:txBody>
      </p:sp>
    </p:spTree>
    <p:extLst>
      <p:ext uri="{BB962C8B-B14F-4D97-AF65-F5344CB8AC3E}">
        <p14:creationId xmlns:p14="http://schemas.microsoft.com/office/powerpoint/2010/main" val="4247859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3.16  The mechanism of action of second messengers</a:t>
            </a:r>
          </a:p>
          <a:p>
            <a:r>
              <a:rPr lang="en-US" dirty="0"/>
              <a:t>Second messengers work by activating protein kinases to cause phosphorylation of substrate proteins within the postsynaptic cell.</a:t>
            </a:r>
          </a:p>
        </p:txBody>
      </p:sp>
      <p:sp>
        <p:nvSpPr>
          <p:cNvPr id="4" name="Slide Number Placeholder 3"/>
          <p:cNvSpPr>
            <a:spLocks noGrp="1"/>
          </p:cNvSpPr>
          <p:nvPr>
            <p:ph type="sldNum" sz="quarter" idx="5"/>
          </p:nvPr>
        </p:nvSpPr>
        <p:spPr/>
        <p:txBody>
          <a:bodyPr/>
          <a:lstStyle/>
          <a:p>
            <a:fld id="{556C0744-2FEF-4441-821D-70180A370937}" type="slidenum">
              <a:rPr lang="en-US" smtClean="0"/>
              <a:t>40</a:t>
            </a:fld>
            <a:endParaRPr lang="en-US"/>
          </a:p>
        </p:txBody>
      </p:sp>
    </p:spTree>
    <p:extLst>
      <p:ext uri="{BB962C8B-B14F-4D97-AF65-F5344CB8AC3E}">
        <p14:creationId xmlns:p14="http://schemas.microsoft.com/office/powerpoint/2010/main" val="40002915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3.17  Summary of the mechanisms by which drugs can alter synaptic 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Neurotransmitter (NT) transmission may be stimulated or facilitated (denoted by +), or it may be inhibited (denoted by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42</a:t>
            </a:fld>
            <a:endParaRPr lang="en-US"/>
          </a:p>
        </p:txBody>
      </p:sp>
    </p:spTree>
    <p:extLst>
      <p:ext uri="{BB962C8B-B14F-4D97-AF65-F5344CB8AC3E}">
        <p14:creationId xmlns:p14="http://schemas.microsoft.com/office/powerpoint/2010/main" val="2721356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3.17  Summary of the mechanisms by which drugs can alter synaptic 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Neurotransmitter (NT) transmission may be stimulated or facilitated (denoted by +), or it may be inhibited (denoted by –).</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43</a:t>
            </a:fld>
            <a:endParaRPr lang="en-US"/>
          </a:p>
        </p:txBody>
      </p:sp>
    </p:spTree>
    <p:extLst>
      <p:ext uri="{BB962C8B-B14F-4D97-AF65-F5344CB8AC3E}">
        <p14:creationId xmlns:p14="http://schemas.microsoft.com/office/powerpoint/2010/main" val="3458600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3.1  Structure of synapses 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An electron micro­graph of an axodendritic synapse illustrating the major features of a typical connection between an axon terminal of the presynaptic cell and a dendritic spine of the postsynaptic cell. (B) Microscopic view of dendritic spines on a pyramidal neuron from human cerebral cortex. The dendrite and spines were visualized by means of a fluorescent dye and a confocal microscope. </a:t>
            </a:r>
          </a:p>
        </p:txBody>
      </p:sp>
      <p:sp>
        <p:nvSpPr>
          <p:cNvPr id="4" name="Slide Number Placeholder 3"/>
          <p:cNvSpPr>
            <a:spLocks noGrp="1"/>
          </p:cNvSpPr>
          <p:nvPr>
            <p:ph type="sldNum" sz="quarter" idx="5"/>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3841879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3.18  Comparison of synaptic and endocrine communication</a:t>
            </a:r>
          </a:p>
          <a:p>
            <a:endParaRPr lang="en-US" b="1" dirty="0"/>
          </a:p>
        </p:txBody>
      </p:sp>
      <p:sp>
        <p:nvSpPr>
          <p:cNvPr id="4" name="Slide Number Placeholder 3"/>
          <p:cNvSpPr>
            <a:spLocks noGrp="1"/>
          </p:cNvSpPr>
          <p:nvPr>
            <p:ph type="sldNum" sz="quarter" idx="5"/>
          </p:nvPr>
        </p:nvSpPr>
        <p:spPr/>
        <p:txBody>
          <a:bodyPr/>
          <a:lstStyle/>
          <a:p>
            <a:fld id="{556C0744-2FEF-4441-821D-70180A370937}" type="slidenum">
              <a:rPr lang="en-US" smtClean="0"/>
              <a:t>44</a:t>
            </a:fld>
            <a:endParaRPr lang="en-US"/>
          </a:p>
        </p:txBody>
      </p:sp>
    </p:spTree>
    <p:extLst>
      <p:ext uri="{BB962C8B-B14F-4D97-AF65-F5344CB8AC3E}">
        <p14:creationId xmlns:p14="http://schemas.microsoft.com/office/powerpoint/2010/main" val="2957687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3.18  Comparison of synaptic and endocrine communication</a:t>
            </a:r>
          </a:p>
          <a:p>
            <a:endParaRPr lang="en-US" b="1"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45</a:t>
            </a:fld>
            <a:endParaRPr lang="en-US"/>
          </a:p>
        </p:txBody>
      </p:sp>
    </p:spTree>
    <p:extLst>
      <p:ext uri="{BB962C8B-B14F-4D97-AF65-F5344CB8AC3E}">
        <p14:creationId xmlns:p14="http://schemas.microsoft.com/office/powerpoint/2010/main" val="999708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3.18  Comparison of synaptic and endocrine communication</a:t>
            </a:r>
          </a:p>
          <a:p>
            <a:endParaRPr lang="en-US" b="1"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46</a:t>
            </a:fld>
            <a:endParaRPr lang="en-US"/>
          </a:p>
        </p:txBody>
      </p:sp>
    </p:spTree>
    <p:extLst>
      <p:ext uri="{BB962C8B-B14F-4D97-AF65-F5344CB8AC3E}">
        <p14:creationId xmlns:p14="http://schemas.microsoft.com/office/powerpoint/2010/main" val="2538490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3.19  Major endocrine glands and their location in the body</a:t>
            </a:r>
          </a:p>
        </p:txBody>
      </p:sp>
      <p:sp>
        <p:nvSpPr>
          <p:cNvPr id="4" name="Slide Number Placeholder 3"/>
          <p:cNvSpPr>
            <a:spLocks noGrp="1"/>
          </p:cNvSpPr>
          <p:nvPr>
            <p:ph type="sldNum" sz="quarter" idx="5"/>
          </p:nvPr>
        </p:nvSpPr>
        <p:spPr/>
        <p:txBody>
          <a:bodyPr/>
          <a:lstStyle/>
          <a:p>
            <a:fld id="{556C0744-2FEF-4441-821D-70180A370937}" type="slidenum">
              <a:rPr lang="en-US" smtClean="0"/>
              <a:t>47</a:t>
            </a:fld>
            <a:endParaRPr lang="en-US"/>
          </a:p>
        </p:txBody>
      </p:sp>
    </p:spTree>
    <p:extLst>
      <p:ext uri="{BB962C8B-B14F-4D97-AF65-F5344CB8AC3E}">
        <p14:creationId xmlns:p14="http://schemas.microsoft.com/office/powerpoint/2010/main" val="3924771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3.20  Structure of the adrenal gland, showing the outer cortex and the inner medulla</a:t>
            </a:r>
          </a:p>
          <a:p>
            <a:endParaRPr lang="en-US" b="1" dirty="0"/>
          </a:p>
        </p:txBody>
      </p:sp>
      <p:sp>
        <p:nvSpPr>
          <p:cNvPr id="4" name="Slide Number Placeholder 3"/>
          <p:cNvSpPr>
            <a:spLocks noGrp="1"/>
          </p:cNvSpPr>
          <p:nvPr>
            <p:ph type="sldNum" sz="quarter" idx="5"/>
          </p:nvPr>
        </p:nvSpPr>
        <p:spPr/>
        <p:txBody>
          <a:bodyPr/>
          <a:lstStyle/>
          <a:p>
            <a:fld id="{556C0744-2FEF-4441-821D-70180A370937}" type="slidenum">
              <a:rPr lang="en-US" smtClean="0"/>
              <a:t>48</a:t>
            </a:fld>
            <a:endParaRPr lang="en-US"/>
          </a:p>
        </p:txBody>
      </p:sp>
    </p:spTree>
    <p:extLst>
      <p:ext uri="{BB962C8B-B14F-4D97-AF65-F5344CB8AC3E}">
        <p14:creationId xmlns:p14="http://schemas.microsoft.com/office/powerpoint/2010/main" val="3603734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3.21  Organization of the hypothalamic–pituitary axis</a:t>
            </a:r>
          </a:p>
          <a:p>
            <a:r>
              <a:rPr lang="en-US" dirty="0"/>
              <a:t>Note that the axon terminals of the hypothalamic releasing hormone neurons are located near blood capillaries in the median eminence, whereas oxytocin and vasopressin neurons send their axons all the way into the posterior lobe of the pituitary gland. For the purpose of simplicity, not all hypothalamic releasing hormones are shown. ACTH, adrenocorticotropic hormone; CRH, corticotropin-releasing hormone; FSH, follicle-­stimulating hormone; GH, growth hormone; GnRH, gonadotropin-releasing hormone; LH, luteinizing hormone; TRH, thyrotropin-releasing hormone; TSH, thyroid-stimulating hormone.</a:t>
            </a:r>
          </a:p>
        </p:txBody>
      </p:sp>
      <p:sp>
        <p:nvSpPr>
          <p:cNvPr id="4" name="Slide Number Placeholder 3"/>
          <p:cNvSpPr>
            <a:spLocks noGrp="1"/>
          </p:cNvSpPr>
          <p:nvPr>
            <p:ph type="sldNum" sz="quarter" idx="5"/>
          </p:nvPr>
        </p:nvSpPr>
        <p:spPr/>
        <p:txBody>
          <a:bodyPr/>
          <a:lstStyle/>
          <a:p>
            <a:fld id="{556C0744-2FEF-4441-821D-70180A370937}" type="slidenum">
              <a:rPr lang="en-US" smtClean="0"/>
              <a:t>49</a:t>
            </a:fld>
            <a:endParaRPr lang="en-US"/>
          </a:p>
        </p:txBody>
      </p:sp>
    </p:spTree>
    <p:extLst>
      <p:ext uri="{BB962C8B-B14F-4D97-AF65-F5344CB8AC3E}">
        <p14:creationId xmlns:p14="http://schemas.microsoft.com/office/powerpoint/2010/main" val="3960248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3.22  Central pathways of vasopressin (VP) and oxytocin (OT) fibers 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cell bodies of centrally projecting VP and OT neurons are located in the paraventricular nucleus and, in the case of VP only, the bed nucleus of the stria terminalis. Solid black lines indicate OT-only fibers, dashed black lines indicate both VP and OT fibers, and the solid red line indicates a VP-only pathway. All of the brain areas receiving VP and/or OT input are either part of or interact with the social behavioral neural network. AH, anterior hypothalamus; BLA, basolateral amygdala; BNST, bed nucleus of the stria terminalis; </a:t>
            </a:r>
            <a:r>
              <a:rPr lang="en-US" sz="1200" kern="1200" dirty="0" err="1">
                <a:solidFill>
                  <a:schemeClr val="tx1"/>
                </a:solidFill>
                <a:effectLst/>
                <a:latin typeface="+mn-lt"/>
                <a:ea typeface="+mn-ea"/>
                <a:cs typeface="+mn-cs"/>
              </a:rPr>
              <a:t>CeA</a:t>
            </a:r>
            <a:r>
              <a:rPr lang="en-US" sz="1200" kern="1200" dirty="0">
                <a:solidFill>
                  <a:schemeClr val="tx1"/>
                </a:solidFill>
                <a:effectLst/>
                <a:latin typeface="+mn-lt"/>
                <a:ea typeface="+mn-ea"/>
                <a:cs typeface="+mn-cs"/>
              </a:rPr>
              <a:t>, central amygdala; HIPP, hippocampus; LS, lateral septum; </a:t>
            </a:r>
            <a:r>
              <a:rPr lang="en-US" sz="1200" kern="1200" dirty="0" err="1">
                <a:solidFill>
                  <a:schemeClr val="tx1"/>
                </a:solidFill>
                <a:effectLst/>
                <a:latin typeface="+mn-lt"/>
                <a:ea typeface="+mn-ea"/>
                <a:cs typeface="+mn-cs"/>
              </a:rPr>
              <a:t>NAcc</a:t>
            </a:r>
            <a:r>
              <a:rPr lang="en-US" sz="1200" kern="1200" dirty="0">
                <a:solidFill>
                  <a:schemeClr val="tx1"/>
                </a:solidFill>
                <a:effectLst/>
                <a:latin typeface="+mn-lt"/>
                <a:ea typeface="+mn-ea"/>
                <a:cs typeface="+mn-cs"/>
              </a:rPr>
              <a:t>, nucleus </a:t>
            </a:r>
            <a:r>
              <a:rPr lang="en-US" sz="1200" kern="1200" dirty="0" err="1">
                <a:solidFill>
                  <a:schemeClr val="tx1"/>
                </a:solidFill>
                <a:effectLst/>
                <a:latin typeface="+mn-lt"/>
                <a:ea typeface="+mn-ea"/>
                <a:cs typeface="+mn-cs"/>
              </a:rPr>
              <a:t>accumbens</a:t>
            </a:r>
            <a:r>
              <a:rPr lang="en-US" sz="1200" kern="1200" dirty="0">
                <a:solidFill>
                  <a:schemeClr val="tx1"/>
                </a:solidFill>
                <a:effectLst/>
                <a:latin typeface="+mn-lt"/>
                <a:ea typeface="+mn-ea"/>
                <a:cs typeface="+mn-cs"/>
              </a:rPr>
              <a:t>; OB, olfactory bulb; PAG, periaqueductal gray; POA, preoptic area; PVN, paraventricular nucleus; VMH, ventromedial hypothalamus; VP, ventral pallidum; VTA, ventral tegmental area. (After H. K. Caldwell. 2017. </a:t>
            </a:r>
            <a:r>
              <a:rPr lang="en-US" sz="1200" i="1" kern="1200" dirty="0">
                <a:solidFill>
                  <a:schemeClr val="tx1"/>
                </a:solidFill>
                <a:effectLst/>
                <a:latin typeface="+mn-lt"/>
                <a:ea typeface="+mn-ea"/>
                <a:cs typeface="+mn-cs"/>
              </a:rPr>
              <a:t>Neuroscientist</a:t>
            </a:r>
            <a:r>
              <a:rPr lang="en-US" sz="1200" kern="1200" dirty="0">
                <a:solidFill>
                  <a:schemeClr val="tx1"/>
                </a:solidFill>
                <a:effectLst/>
                <a:latin typeface="+mn-lt"/>
                <a:ea typeface="+mn-ea"/>
                <a:cs typeface="+mn-cs"/>
              </a:rPr>
              <a:t> 23: 517–528. © 2017. SAGE Publications.)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50</a:t>
            </a:fld>
            <a:endParaRPr lang="en-US"/>
          </a:p>
        </p:txBody>
      </p:sp>
    </p:spTree>
    <p:extLst>
      <p:ext uri="{BB962C8B-B14F-4D97-AF65-F5344CB8AC3E}">
        <p14:creationId xmlns:p14="http://schemas.microsoft.com/office/powerpoint/2010/main" val="2334677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3.23  Clinical symptoms of autism spectrum disorder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ASD patients exhibit core social deficits and repetitive behaviors. Other associated neurological and physical symptoms may also be present to varying degrees, depending on the individual and the severity of the disorder. (After M. J. Kas et al. 2014. </a:t>
            </a:r>
            <a:r>
              <a:rPr lang="en-US" sz="1200" i="1" kern="1200" dirty="0" err="1">
                <a:solidFill>
                  <a:schemeClr val="tx1"/>
                </a:solidFill>
                <a:effectLst/>
                <a:latin typeface="+mn-lt"/>
                <a:ea typeface="+mn-ea"/>
                <a:cs typeface="+mn-cs"/>
              </a:rPr>
              <a:t>Psychopharm</a:t>
            </a:r>
            <a:r>
              <a:rPr lang="en-US" sz="1200" kern="1200" dirty="0">
                <a:solidFill>
                  <a:schemeClr val="tx1"/>
                </a:solidFill>
                <a:effectLst/>
                <a:latin typeface="+mn-lt"/>
                <a:ea typeface="+mn-ea"/>
                <a:cs typeface="+mn-cs"/>
              </a:rPr>
              <a:t> 231: 1125–1146. </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/10.1007/s00213-013-3268-5.)</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51</a:t>
            </a:fld>
            <a:endParaRPr lang="en-US"/>
          </a:p>
        </p:txBody>
      </p:sp>
    </p:spTree>
    <p:extLst>
      <p:ext uri="{BB962C8B-B14F-4D97-AF65-F5344CB8AC3E}">
        <p14:creationId xmlns:p14="http://schemas.microsoft.com/office/powerpoint/2010/main" val="2137174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3.24  Hormonal signaling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variety of extra­cellular (A) and intracellular (B) receptors mediate hormone signaling.</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52</a:t>
            </a:fld>
            <a:endParaRPr lang="en-US"/>
          </a:p>
        </p:txBody>
      </p:sp>
    </p:spTree>
    <p:extLst>
      <p:ext uri="{BB962C8B-B14F-4D97-AF65-F5344CB8AC3E}">
        <p14:creationId xmlns:p14="http://schemas.microsoft.com/office/powerpoint/2010/main" val="38368772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3.24  Hormonal signaling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variety of extra­cellular (A) and intracellular (B) receptors mediate hormone signaling.</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53</a:t>
            </a:fld>
            <a:endParaRPr lang="en-US"/>
          </a:p>
        </p:txBody>
      </p:sp>
    </p:spTree>
    <p:extLst>
      <p:ext uri="{BB962C8B-B14F-4D97-AF65-F5344CB8AC3E}">
        <p14:creationId xmlns:p14="http://schemas.microsoft.com/office/powerpoint/2010/main" val="171853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3.2  The three types of synaptic connections between neurons</a:t>
            </a:r>
          </a:p>
        </p:txBody>
      </p:sp>
      <p:sp>
        <p:nvSpPr>
          <p:cNvPr id="4" name="Slide Number Placeholder 3"/>
          <p:cNvSpPr>
            <a:spLocks noGrp="1"/>
          </p:cNvSpPr>
          <p:nvPr>
            <p:ph type="sldNum" sz="quarter" idx="5"/>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1971489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3.24  Hormonal signaling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variety of extra­cellular (A) and intracellular (B) receptors mediate hormone signaling.</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54</a:t>
            </a:fld>
            <a:endParaRPr lang="en-US"/>
          </a:p>
        </p:txBody>
      </p:sp>
    </p:spTree>
    <p:extLst>
      <p:ext uri="{BB962C8B-B14F-4D97-AF65-F5344CB8AC3E}">
        <p14:creationId xmlns:p14="http://schemas.microsoft.com/office/powerpoint/2010/main" val="317607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3.2  The three types of synaptic connections between neurons</a:t>
            </a:r>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526420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3.2  The three types of synaptic connections between neurons</a:t>
            </a:r>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530157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3.2  The three types of synaptic connections between neurons</a:t>
            </a:r>
          </a:p>
        </p:txBody>
      </p:sp>
      <p:sp>
        <p:nvSpPr>
          <p:cNvPr id="4" name="Slide Number Placeholder 3"/>
          <p:cNvSpPr>
            <a:spLocks noGrp="1"/>
          </p:cNvSpPr>
          <p:nvPr>
            <p:ph type="sldNum" sz="quarter" idx="5"/>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832494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3.3  Axon terminal of a neuron that synthesizes both a classical neurotransmitter and a neuropeptide</a:t>
            </a:r>
          </a:p>
          <a:p>
            <a:r>
              <a:rPr lang="en-US" dirty="0"/>
              <a:t>The small vesicles contain only the classical transmitter, whereas the large vesicles contain the neuropeptide and the classical neurotransmitter, which are stored and released together.</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1088071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83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a:lvl1pPr>
          </a:lstStyle>
          <a:p>
            <a:r>
              <a:rPr lang="en-US" dirty="0"/>
              <a:t>Click to edit Master title style</a:t>
            </a:r>
          </a:p>
        </p:txBody>
      </p:sp>
      <p:sp>
        <p:nvSpPr>
          <p:cNvPr id="5" name="Content Placeholder 4">
            <a:extLst>
              <a:ext uri="{FF2B5EF4-FFF2-40B4-BE49-F238E27FC236}">
                <a16:creationId xmlns:a16="http://schemas.microsoft.com/office/drawing/2014/main" id="{8DBA5D03-AECA-2B4D-AD11-BC8666A45DCD}"/>
              </a:ext>
            </a:extLst>
          </p:cNvPr>
          <p:cNvSpPr>
            <a:spLocks noGrp="1"/>
          </p:cNvSpPr>
          <p:nvPr>
            <p:ph sz="quarter" idx="10"/>
          </p:nvPr>
        </p:nvSpPr>
        <p:spPr>
          <a:xfrm>
            <a:off x="408432" y="668867"/>
            <a:ext cx="11375136" cy="610804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980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41020"/>
            <a:ext cx="11375136" cy="615442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139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21148"/>
            <a:ext cx="11375136" cy="523419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68334"/>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316238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500169"/>
          </a:xfrm>
          <a:prstGeom prst="rect">
            <a:avLst/>
          </a:prstGeom>
        </p:spPr>
        <p:txBody>
          <a:bodyPr anchor="t"/>
          <a:lstStyle>
            <a:lvl1pPr marL="0" indent="0">
              <a:buNone/>
              <a:tabLst/>
              <a:defRPr sz="28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66800"/>
            <a:ext cx="11375136" cy="562864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22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with header and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490009"/>
          </a:xfrm>
          <a:prstGeom prst="rect">
            <a:avLst/>
          </a:prstGeom>
        </p:spPr>
        <p:txBody>
          <a:bodyPr anchor="t"/>
          <a:lstStyle>
            <a:lvl1pPr marL="0" indent="0">
              <a:buNone/>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76960"/>
            <a:ext cx="11375136" cy="462279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689483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with header and footer 2 lin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719031"/>
            <a:ext cx="11375136" cy="1071669"/>
          </a:xfrm>
          <a:prstGeom prst="rect">
            <a:avLst/>
          </a:prstGeom>
        </p:spPr>
        <p:txBody>
          <a:bodyPr anchor="t"/>
          <a:lstStyle>
            <a:lvl1pPr marL="0" indent="0">
              <a:buNone/>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874520"/>
            <a:ext cx="11375136" cy="382523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34499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628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no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3" r:id="rId3"/>
    <p:sldLayoutId id="2147483684" r:id="rId4"/>
    <p:sldLayoutId id="2147483685" r:id="rId5"/>
    <p:sldLayoutId id="2147483686" r:id="rId6"/>
    <p:sldLayoutId id="2147483687" r:id="rId7"/>
    <p:sldLayoutId id="2147483688" r:id="rId8"/>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71A15-D1A9-B34C-A428-BF877F69ED89}"/>
              </a:ext>
            </a:extLst>
          </p:cNvPr>
          <p:cNvSpPr>
            <a:spLocks noGrp="1"/>
          </p:cNvSpPr>
          <p:nvPr>
            <p:ph type="title"/>
          </p:nvPr>
        </p:nvSpPr>
        <p:spPr/>
        <p:txBody>
          <a:bodyPr/>
          <a:lstStyle/>
          <a:p>
            <a:r>
              <a:rPr lang="en-US" dirty="0"/>
              <a:t>Chapter 3 Opener</a:t>
            </a:r>
          </a:p>
        </p:txBody>
      </p:sp>
      <p:pic>
        <p:nvPicPr>
          <p:cNvPr id="6" name="Content Placeholder 5" descr="An axoaxonic synapse is a network of interconnected neuron branches that connects one neuron to another. The axodendritic synaptic contacts, which are attached to the axons, are indicated in blu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977714" y="479425"/>
            <a:ext cx="8236572" cy="6300788"/>
          </a:xfrm>
        </p:spPr>
      </p:pic>
    </p:spTree>
    <p:extLst>
      <p:ext uri="{BB962C8B-B14F-4D97-AF65-F5344CB8AC3E}">
        <p14:creationId xmlns:p14="http://schemas.microsoft.com/office/powerpoint/2010/main" val="21594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DBA54-C4E4-F849-94C4-4C82917278ED}"/>
              </a:ext>
            </a:extLst>
          </p:cNvPr>
          <p:cNvSpPr>
            <a:spLocks noGrp="1"/>
          </p:cNvSpPr>
          <p:nvPr>
            <p:ph type="title"/>
          </p:nvPr>
        </p:nvSpPr>
        <p:spPr>
          <a:xfrm>
            <a:off x="0" y="0"/>
            <a:ext cx="12192000" cy="384048"/>
          </a:xfrm>
        </p:spPr>
        <p:txBody>
          <a:bodyPr/>
          <a:lstStyle/>
          <a:p>
            <a:r>
              <a:rPr lang="en-US" dirty="0"/>
              <a:t>Table 3.1 (2)  Major Categories of Neurotransmitters</a:t>
            </a:r>
          </a:p>
        </p:txBody>
      </p:sp>
      <p:sp>
        <p:nvSpPr>
          <p:cNvPr id="2" name="Content Placeholder 1">
            <a:extLst>
              <a:ext uri="{FF2B5EF4-FFF2-40B4-BE49-F238E27FC236}">
                <a16:creationId xmlns:a16="http://schemas.microsoft.com/office/drawing/2014/main" id="{DE5751F8-63B1-2140-A83A-34DD670F6334}"/>
              </a:ext>
            </a:extLst>
          </p:cNvPr>
          <p:cNvSpPr>
            <a:spLocks noGrp="1"/>
          </p:cNvSpPr>
          <p:nvPr>
            <p:ph sz="quarter" idx="11"/>
          </p:nvPr>
        </p:nvSpPr>
        <p:spPr>
          <a:xfrm>
            <a:off x="408432" y="475191"/>
            <a:ext cx="11375136" cy="500169"/>
          </a:xfrm>
        </p:spPr>
        <p:txBody>
          <a:bodyPr>
            <a:normAutofit lnSpcReduction="10000"/>
          </a:bodyPr>
          <a:lstStyle/>
          <a:p>
            <a:r>
              <a:rPr lang="en-US" b="1" dirty="0"/>
              <a:t>Nonclassical neurotransmitters</a:t>
            </a:r>
          </a:p>
        </p:txBody>
      </p:sp>
      <p:sp>
        <p:nvSpPr>
          <p:cNvPr id="5" name="Content Placeholder 4">
            <a:extLst>
              <a:ext uri="{FF2B5EF4-FFF2-40B4-BE49-F238E27FC236}">
                <a16:creationId xmlns:a16="http://schemas.microsoft.com/office/drawing/2014/main" id="{71D063E3-C41A-E345-A255-2E36E3623A20}"/>
              </a:ext>
            </a:extLst>
          </p:cNvPr>
          <p:cNvSpPr>
            <a:spLocks noGrp="1"/>
          </p:cNvSpPr>
          <p:nvPr>
            <p:ph sz="quarter" idx="10"/>
          </p:nvPr>
        </p:nvSpPr>
        <p:spPr>
          <a:xfrm>
            <a:off x="407988" y="1066801"/>
            <a:ext cx="11376025" cy="5356302"/>
          </a:xfrm>
        </p:spPr>
        <p:txBody>
          <a:bodyPr numCol="2" spcCol="457200">
            <a:normAutofit/>
          </a:bodyPr>
          <a:lstStyle/>
          <a:p>
            <a:pPr marL="0" indent="0">
              <a:buNone/>
            </a:pPr>
            <a:r>
              <a:rPr lang="en-US" b="1" dirty="0"/>
              <a:t>Neuropeptides</a:t>
            </a:r>
          </a:p>
          <a:p>
            <a:pPr marL="457200" lvl="1" indent="0">
              <a:buNone/>
            </a:pPr>
            <a:r>
              <a:rPr lang="en-US" dirty="0"/>
              <a:t>Endorphins and enkephalins</a:t>
            </a:r>
          </a:p>
          <a:p>
            <a:pPr marL="457200" lvl="1" indent="0">
              <a:buNone/>
            </a:pPr>
            <a:r>
              <a:rPr lang="en-US" dirty="0"/>
              <a:t>Corticotropin-releasing factor (CRF or CRH)</a:t>
            </a:r>
          </a:p>
          <a:p>
            <a:pPr marL="457200" lvl="1" indent="0">
              <a:buNone/>
            </a:pPr>
            <a:r>
              <a:rPr lang="en-US" dirty="0"/>
              <a:t>Orexin</a:t>
            </a:r>
          </a:p>
          <a:p>
            <a:pPr marL="457200" lvl="1" indent="0">
              <a:buNone/>
            </a:pPr>
            <a:r>
              <a:rPr lang="en-US" dirty="0"/>
              <a:t>Brain-derived neurotrophic factor (BDNF)</a:t>
            </a:r>
          </a:p>
          <a:p>
            <a:pPr marL="457200" lvl="1" indent="0">
              <a:buNone/>
            </a:pPr>
            <a:r>
              <a:rPr lang="en-US" dirty="0"/>
              <a:t>Vasopressin</a:t>
            </a:r>
          </a:p>
          <a:p>
            <a:pPr marL="457200" lvl="1" indent="0">
              <a:buNone/>
            </a:pPr>
            <a:r>
              <a:rPr lang="en-US" dirty="0"/>
              <a:t>Oxytocin</a:t>
            </a:r>
          </a:p>
          <a:p>
            <a:pPr marL="457200" lvl="1" indent="0">
              <a:buNone/>
            </a:pPr>
            <a:r>
              <a:rPr lang="en-US" dirty="0"/>
              <a:t>Many others</a:t>
            </a:r>
          </a:p>
          <a:p>
            <a:pPr marL="0" indent="0">
              <a:buNone/>
            </a:pPr>
            <a:r>
              <a:rPr lang="en-US" b="1" dirty="0"/>
              <a:t>Lipids</a:t>
            </a:r>
          </a:p>
          <a:p>
            <a:pPr marL="457200" lvl="1" indent="0">
              <a:buNone/>
            </a:pPr>
            <a:r>
              <a:rPr lang="en-US" dirty="0"/>
              <a:t>Anandamide</a:t>
            </a:r>
          </a:p>
          <a:p>
            <a:pPr marL="457200" lvl="1" indent="0">
              <a:buNone/>
            </a:pPr>
            <a:r>
              <a:rPr lang="en-US" dirty="0"/>
              <a:t>2-Arachidonoylglycerol</a:t>
            </a:r>
          </a:p>
          <a:p>
            <a:pPr marL="0" indent="0">
              <a:buNone/>
            </a:pPr>
            <a:r>
              <a:rPr lang="en-US" b="1" dirty="0"/>
              <a:t>Gases</a:t>
            </a:r>
          </a:p>
          <a:p>
            <a:pPr marL="457200" lvl="1" indent="0">
              <a:buNone/>
            </a:pPr>
            <a:r>
              <a:rPr lang="en-US" dirty="0"/>
              <a:t>Nitric oxide (NO)</a:t>
            </a:r>
          </a:p>
          <a:p>
            <a:pPr marL="457200" lvl="1" indent="0">
              <a:buNone/>
            </a:pPr>
            <a:r>
              <a:rPr lang="en-US" dirty="0"/>
              <a:t>Carbon monoxide (CO)</a:t>
            </a:r>
          </a:p>
          <a:p>
            <a:pPr marL="457200" lvl="1" indent="0">
              <a:buNone/>
            </a:pPr>
            <a:r>
              <a:rPr lang="en-US" dirty="0"/>
              <a:t>Hydrogen sulfide (H</a:t>
            </a:r>
            <a:r>
              <a:rPr lang="en-US" baseline="-25000" dirty="0"/>
              <a:t>2</a:t>
            </a:r>
            <a:r>
              <a:rPr lang="en-US" dirty="0"/>
              <a:t>S)</a:t>
            </a:r>
          </a:p>
        </p:txBody>
      </p:sp>
    </p:spTree>
    <p:extLst>
      <p:ext uri="{BB962C8B-B14F-4D97-AF65-F5344CB8AC3E}">
        <p14:creationId xmlns:p14="http://schemas.microsoft.com/office/powerpoint/2010/main" val="3900616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6B552-34B5-584A-8D85-3F2F19125FFE}"/>
              </a:ext>
            </a:extLst>
          </p:cNvPr>
          <p:cNvSpPr>
            <a:spLocks noGrp="1"/>
          </p:cNvSpPr>
          <p:nvPr>
            <p:ph type="title"/>
          </p:nvPr>
        </p:nvSpPr>
        <p:spPr/>
        <p:txBody>
          <a:bodyPr/>
          <a:lstStyle/>
          <a:p>
            <a:r>
              <a:rPr lang="en-US" dirty="0"/>
              <a:t>Figure 3.3  Axon terminal of a neuron that synthesizes both a classical neurotransmitter and a neuropeptide</a:t>
            </a:r>
          </a:p>
        </p:txBody>
      </p:sp>
      <p:pic>
        <p:nvPicPr>
          <p:cNvPr id="6" name="Content Placeholder 5" descr="The signal transmission in neurons is depicted in this figure. The large and small vesicles of the neuron are a cluster of spherical structures enclosed by an outer membrane. The postsynaptic receptors receive classical neurotransmitters and neuropeptides from small and large vesicl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88433" y="479425"/>
            <a:ext cx="5415135" cy="6300788"/>
          </a:xfrm>
        </p:spPr>
      </p:pic>
    </p:spTree>
    <p:extLst>
      <p:ext uri="{BB962C8B-B14F-4D97-AF65-F5344CB8AC3E}">
        <p14:creationId xmlns:p14="http://schemas.microsoft.com/office/powerpoint/2010/main" val="1046696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ABEC3-7C74-C244-8D52-62FBC6305C82}"/>
              </a:ext>
            </a:extLst>
          </p:cNvPr>
          <p:cNvSpPr>
            <a:spLocks noGrp="1"/>
          </p:cNvSpPr>
          <p:nvPr>
            <p:ph type="title"/>
          </p:nvPr>
        </p:nvSpPr>
        <p:spPr/>
        <p:txBody>
          <a:bodyPr/>
          <a:lstStyle/>
          <a:p>
            <a:r>
              <a:rPr lang="en-US" dirty="0"/>
              <a:t>Figure 3.4  Features of neurotransmission using neuro­peptides</a:t>
            </a:r>
          </a:p>
        </p:txBody>
      </p:sp>
      <p:pic>
        <p:nvPicPr>
          <p:cNvPr id="6" name="Content Placeholder 5" descr="An illustration depicts the features of neurotransmission using neuropeptides. The mid part of the transmitter side of the neuron contains the nucleus, which contains the gene and a precursor mRNA. The nucleus is surrounded by the rough endoplasmic reticulum, which is followed by a chain of mature mRNA and ribosomes. The gene transmits information to the precursor mRNA. The transmission from the endoplasmic reticulum to the Golgi apparatus continues, followed by Golgi apparatus processing and packing. Through the synapse, precursor proteins are transferred from the axon to the receptors. During the transmission, the large vesicle with precursor protein breaks down and liberation of neuropeptide occu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091419"/>
            <a:ext cx="11376025" cy="5076800"/>
          </a:xfrm>
        </p:spPr>
      </p:pic>
    </p:spTree>
    <p:extLst>
      <p:ext uri="{BB962C8B-B14F-4D97-AF65-F5344CB8AC3E}">
        <p14:creationId xmlns:p14="http://schemas.microsoft.com/office/powerpoint/2010/main" val="3636190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2763-7790-4F4C-BAF9-FC064FF9A272}"/>
              </a:ext>
            </a:extLst>
          </p:cNvPr>
          <p:cNvSpPr>
            <a:spLocks noGrp="1"/>
          </p:cNvSpPr>
          <p:nvPr>
            <p:ph type="title"/>
          </p:nvPr>
        </p:nvSpPr>
        <p:spPr/>
        <p:txBody>
          <a:bodyPr/>
          <a:lstStyle/>
          <a:p>
            <a:r>
              <a:rPr lang="en-US" dirty="0"/>
              <a:t>Figure 3.5  Processes involved in neurotransmission at a typical synapse using a classical neurotransmitter</a:t>
            </a:r>
            <a:r>
              <a:rPr lang="en-US" sz="1300" dirty="0"/>
              <a:t> (1)</a:t>
            </a:r>
            <a:endParaRPr lang="en-US" dirty="0"/>
          </a:p>
        </p:txBody>
      </p:sp>
      <p:pic>
        <p:nvPicPr>
          <p:cNvPr id="6" name="Content Placeholder 5" descr="An illustration depicts the complete process involved in the neurotransmission. The steps involved are as follows: Step 1, Neurotransmitter is synthesized and then stored in vesicles. Step 2, An action potential invades the presynaptic terminal. Step 3, Depolarization of presynaptic terminal causes opening of voltage-gated Ca 2 plus channels. Step 4, Influx of Ca 2 plus ions through the channels. Step 5, Ca 2 plus causes vesicles to fuse with presynaptic membrane. Step 6, Neurotransmitter is released into synaptic cleft via exocytosis. Step 7, Neurotransmitter binds to receptor molecules in postsynaptic membrane. Step 8, Opening or closing of postsynaptic channels occurs. Step 9, Postsynaptic current causes excitatory or inhibitory postsynaptic potential that changes the excitability of the postsynaptic cell. Step 10, Vesicular membrane is retrieved from plasma membra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54368" y="479425"/>
            <a:ext cx="5883265" cy="6300788"/>
          </a:xfrm>
        </p:spPr>
      </p:pic>
    </p:spTree>
    <p:extLst>
      <p:ext uri="{BB962C8B-B14F-4D97-AF65-F5344CB8AC3E}">
        <p14:creationId xmlns:p14="http://schemas.microsoft.com/office/powerpoint/2010/main" val="4246802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47C76-14A5-F346-80F7-45818D6E1CFD}"/>
              </a:ext>
            </a:extLst>
          </p:cNvPr>
          <p:cNvSpPr>
            <a:spLocks noGrp="1"/>
          </p:cNvSpPr>
          <p:nvPr>
            <p:ph type="title"/>
          </p:nvPr>
        </p:nvSpPr>
        <p:spPr/>
        <p:txBody>
          <a:bodyPr/>
          <a:lstStyle/>
          <a:p>
            <a:r>
              <a:rPr lang="en-US" dirty="0"/>
              <a:t>Figure 3.5  Processes involved in neurotransmission at a typical synapse using a classical neurotransmitter</a:t>
            </a:r>
            <a:r>
              <a:rPr lang="en-US" sz="1300" dirty="0"/>
              <a:t> (2)</a:t>
            </a:r>
          </a:p>
        </p:txBody>
      </p:sp>
      <p:pic>
        <p:nvPicPr>
          <p:cNvPr id="6" name="Content Placeholder 5" descr="An illustration depicts the complete process involved in the neurotransmission. The steps involved are as follows: Step 1, Neurotransmitter is synthesized and then stored in vesicles. Step 2, An action potential invades the presynaptic terminal. Step 3, Depolarization of presynaptic terminal causes opening of voltage-gated Ca 2 plus channels. Step 4, Influx of Ca 2 plus ions through the channels. Step 5, Ca 2 plus causes vesicles to fuse with presynaptic membrane. Step 6, Neurotransmitter is released into synaptic cleft via exocytosis. Step 7, Neurotransmitter binds to receptor molecules in postsynaptic membrane. Step 8, Opening or closing of postsynaptic channels occurs. Step 9, Postsynaptic current causes excitatory or inhibitory postsynaptic potential that changes the excitability of the postsynaptic cell. Step 10, Vesicular membrane is retrieved from plasma membra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16411" y="479425"/>
            <a:ext cx="5959179" cy="6300788"/>
          </a:xfrm>
        </p:spPr>
      </p:pic>
    </p:spTree>
    <p:extLst>
      <p:ext uri="{BB962C8B-B14F-4D97-AF65-F5344CB8AC3E}">
        <p14:creationId xmlns:p14="http://schemas.microsoft.com/office/powerpoint/2010/main" val="1998020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3220-F301-F441-B96C-604655931764}"/>
              </a:ext>
            </a:extLst>
          </p:cNvPr>
          <p:cNvSpPr>
            <a:spLocks noGrp="1"/>
          </p:cNvSpPr>
          <p:nvPr>
            <p:ph type="title"/>
          </p:nvPr>
        </p:nvSpPr>
        <p:spPr/>
        <p:txBody>
          <a:bodyPr/>
          <a:lstStyle/>
          <a:p>
            <a:r>
              <a:rPr lang="en-US" dirty="0"/>
              <a:t>Figure 3.6  The life cycle of the synaptic vesicle</a:t>
            </a:r>
            <a:r>
              <a:rPr lang="en-US" sz="1300" dirty="0"/>
              <a:t> (1)</a:t>
            </a:r>
            <a:endParaRPr lang="en-US" dirty="0"/>
          </a:p>
        </p:txBody>
      </p:sp>
      <p:pic>
        <p:nvPicPr>
          <p:cNvPr id="6" name="Content Placeholder 5" descr="An illustration depicts the life cycle of the synaptic vesicle. The flow is as follows. The undocked synaptic vesicle is filled with the neurotransmitters comprising a cluster of proteins. The next stage is the Exocytosis in which the docking and priming occurs where the cluster of proteins in the presynaptic membrane is noted. In the next stage, the fusion of docked and primed vesicle occurs, where the calcium enters the presynaptic membrane and fuses with the axon terminal membrane. In the next stage, the molecules of neurotransmitter begin to leave the synaptic vesicle. The final stage is Endocytosis where the cellular substances buds inside a cell forming a vesicle containing the ingested material.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60694" y="479425"/>
            <a:ext cx="5870613" cy="6300788"/>
          </a:xfrm>
        </p:spPr>
      </p:pic>
    </p:spTree>
    <p:extLst>
      <p:ext uri="{BB962C8B-B14F-4D97-AF65-F5344CB8AC3E}">
        <p14:creationId xmlns:p14="http://schemas.microsoft.com/office/powerpoint/2010/main" val="1800329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8DFB-9600-8444-91EC-7A8A45EDA87D}"/>
              </a:ext>
            </a:extLst>
          </p:cNvPr>
          <p:cNvSpPr>
            <a:spLocks noGrp="1"/>
          </p:cNvSpPr>
          <p:nvPr>
            <p:ph type="title"/>
          </p:nvPr>
        </p:nvSpPr>
        <p:spPr/>
        <p:txBody>
          <a:bodyPr/>
          <a:lstStyle/>
          <a:p>
            <a:r>
              <a:rPr lang="en-US" dirty="0"/>
              <a:t>Figure 3.6  The life cycle of the synaptic vesicle</a:t>
            </a:r>
            <a:r>
              <a:rPr lang="en-US" sz="1300" dirty="0"/>
              <a:t> (2)</a:t>
            </a:r>
          </a:p>
        </p:txBody>
      </p:sp>
      <p:pic>
        <p:nvPicPr>
          <p:cNvPr id="6" name="Content Placeholder 5" descr="An illustration depicts the life cycle of the synaptic vesicle. The flow is as follows. The undocked synaptic vesicle is filled with the neurotransmitters comprising a cluster of proteins. The next stage is the Exocytosis in which the docking and priming occurs where the cluster of proteins in the presynaptic membrane is noted. In the next stage, the fusion of docked and primed vesicle occurs, where the calcium enters the presynaptic membrane and fuses with the axon terminal membrane. In the next stage, the molecules of neurotransmitter begin to leave the synaptic vesicle. The final stage is Endocytosis where the cellular substances buds inside a cell forming a vesicle containing the ingested material.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78454" y="479425"/>
            <a:ext cx="6035092" cy="6300788"/>
          </a:xfrm>
        </p:spPr>
      </p:pic>
    </p:spTree>
    <p:extLst>
      <p:ext uri="{BB962C8B-B14F-4D97-AF65-F5344CB8AC3E}">
        <p14:creationId xmlns:p14="http://schemas.microsoft.com/office/powerpoint/2010/main" val="3884518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780EF-72D9-AF40-A10D-10C154104531}"/>
              </a:ext>
            </a:extLst>
          </p:cNvPr>
          <p:cNvSpPr>
            <a:spLocks noGrp="1"/>
          </p:cNvSpPr>
          <p:nvPr>
            <p:ph type="title"/>
          </p:nvPr>
        </p:nvSpPr>
        <p:spPr/>
        <p:txBody>
          <a:bodyPr/>
          <a:lstStyle/>
          <a:p>
            <a:r>
              <a:rPr lang="en-US" dirty="0"/>
              <a:t>Figure 3.7  Molecular model of a glutamate synaptic vesicle</a:t>
            </a:r>
          </a:p>
        </p:txBody>
      </p:sp>
      <p:pic>
        <p:nvPicPr>
          <p:cNvPr id="6" name="Content Placeholder 5" descr="A cross-section of the glutamate synaptic vesicle molecular model is depicted. The glutamate molecules make up the deepest layer. The proteins, which are colored differently, protrude from the inner layer to the outside surface.&#10;A view of the vesicle's external surface is depicted. The vesicle is green in color and round in shape, with brown spiral-shaped protein components protruding from the inner surface. &#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499841"/>
            <a:ext cx="11376025" cy="6259956"/>
          </a:xfrm>
        </p:spPr>
      </p:pic>
    </p:spTree>
    <p:extLst>
      <p:ext uri="{BB962C8B-B14F-4D97-AF65-F5344CB8AC3E}">
        <p14:creationId xmlns:p14="http://schemas.microsoft.com/office/powerpoint/2010/main" val="3759979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50B5-79D0-0E4E-8077-93BE2D6C4C41}"/>
              </a:ext>
            </a:extLst>
          </p:cNvPr>
          <p:cNvSpPr>
            <a:spLocks noGrp="1"/>
          </p:cNvSpPr>
          <p:nvPr>
            <p:ph type="title"/>
          </p:nvPr>
        </p:nvSpPr>
        <p:spPr/>
        <p:txBody>
          <a:bodyPr/>
          <a:lstStyle/>
          <a:p>
            <a:r>
              <a:rPr lang="en-US" dirty="0"/>
              <a:t>Figure 3.7  Molecular model of a glutamate synaptic vesicle (Part 1)</a:t>
            </a:r>
          </a:p>
        </p:txBody>
      </p:sp>
      <p:pic>
        <p:nvPicPr>
          <p:cNvPr id="6" name="Content Placeholder 5" descr="A cross-section of the glutamate synaptic vesicle molecular model is depicted. The glutamate molecules make up the deepest layer. The proteins, which are colored differently, protrude from the inner layer to the outside surfac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68715" y="479425"/>
            <a:ext cx="7654571" cy="6300788"/>
          </a:xfrm>
        </p:spPr>
      </p:pic>
    </p:spTree>
    <p:extLst>
      <p:ext uri="{BB962C8B-B14F-4D97-AF65-F5344CB8AC3E}">
        <p14:creationId xmlns:p14="http://schemas.microsoft.com/office/powerpoint/2010/main" val="1914551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8EB2-549E-E841-8829-574C5A2CC94B}"/>
              </a:ext>
            </a:extLst>
          </p:cNvPr>
          <p:cNvSpPr>
            <a:spLocks noGrp="1"/>
          </p:cNvSpPr>
          <p:nvPr>
            <p:ph type="title"/>
          </p:nvPr>
        </p:nvSpPr>
        <p:spPr/>
        <p:txBody>
          <a:bodyPr/>
          <a:lstStyle/>
          <a:p>
            <a:r>
              <a:rPr lang="en-US" dirty="0"/>
              <a:t>Figure 3.7  Molecular model of a glutamate synaptic vesicle (Part 2)</a:t>
            </a:r>
          </a:p>
        </p:txBody>
      </p:sp>
      <p:pic>
        <p:nvPicPr>
          <p:cNvPr id="6" name="Content Placeholder 5" descr="A view of the vesicle's external surface is depicted. The vesicle is green in color and round in shape, with brown spiral-shaped protein components protruding from the inner surfac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73107" y="479425"/>
            <a:ext cx="4845786" cy="6300788"/>
          </a:xfrm>
        </p:spPr>
      </p:pic>
    </p:spTree>
    <p:extLst>
      <p:ext uri="{BB962C8B-B14F-4D97-AF65-F5344CB8AC3E}">
        <p14:creationId xmlns:p14="http://schemas.microsoft.com/office/powerpoint/2010/main" val="2076166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A34BC-9FB4-9949-BBFE-500BB310C0C3}"/>
              </a:ext>
            </a:extLst>
          </p:cNvPr>
          <p:cNvSpPr>
            <a:spLocks noGrp="1"/>
          </p:cNvSpPr>
          <p:nvPr>
            <p:ph type="title"/>
          </p:nvPr>
        </p:nvSpPr>
        <p:spPr/>
        <p:txBody>
          <a:bodyPr/>
          <a:lstStyle/>
          <a:p>
            <a:r>
              <a:rPr lang="en-US" dirty="0"/>
              <a:t>Figure 3.1  Structure of synapses</a:t>
            </a:r>
          </a:p>
        </p:txBody>
      </p:sp>
      <p:pic>
        <p:nvPicPr>
          <p:cNvPr id="6" name="Content Placeholder 5" descr="A micrograph depicts the structure of synapses. Synaptic clefts surround the dendritic spine, which are irregular structures. On the axon terminal, synaptic vessels are small circular structures. The mitochondrion at the axon terminal and dendritic spine has been identified. The Astrocytic process refers to the intercellular gaps between the dendritic spine. &#10;The dendritic spine appears green in a microscopic view, with tiny spine-like protrusions on either end of the thick dendrit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82823" y="479425"/>
            <a:ext cx="8426355" cy="6300788"/>
          </a:xfrm>
        </p:spPr>
      </p:pic>
    </p:spTree>
    <p:extLst>
      <p:ext uri="{BB962C8B-B14F-4D97-AF65-F5344CB8AC3E}">
        <p14:creationId xmlns:p14="http://schemas.microsoft.com/office/powerpoint/2010/main" val="503965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C6B6-B366-7F45-90B5-A43880355FC0}"/>
              </a:ext>
            </a:extLst>
          </p:cNvPr>
          <p:cNvSpPr>
            <a:spLocks noGrp="1"/>
          </p:cNvSpPr>
          <p:nvPr>
            <p:ph type="title"/>
          </p:nvPr>
        </p:nvSpPr>
        <p:spPr/>
        <p:txBody>
          <a:bodyPr/>
          <a:lstStyle/>
          <a:p>
            <a:r>
              <a:rPr lang="en-US" dirty="0"/>
              <a:t>Figure 3.8  Models of synaptic vesicle recycling</a:t>
            </a:r>
          </a:p>
        </p:txBody>
      </p:sp>
      <p:pic>
        <p:nvPicPr>
          <p:cNvPr id="6" name="Content Placeholder 5" descr="The clathrin-mediated endocytosis model is depicted. The clathrin coat envelopes the vesicles, and after 15 to 20 seconds of fusing, the vesicles collapse.&#10;A diagram depicts the ultrafast endocytosis and endosomal budding model. In this case, the clathrin-coated vesicle is released from the endosome in 3 to 5 seconds, the membranes in the vesicles are dissolved in 100 milliseconds, and the endocytosis is encapsulated in the vesicle in 1 second. &#10;A diagram depicts the kiss-and-run model. Within 1 to 2 seconds, the membranes from the vesicle disintegrate in the presynaptic terminal. The plasma membrane has been labeled.&#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322182"/>
            <a:ext cx="11376025" cy="4615273"/>
          </a:xfrm>
        </p:spPr>
      </p:pic>
    </p:spTree>
    <p:extLst>
      <p:ext uri="{BB962C8B-B14F-4D97-AF65-F5344CB8AC3E}">
        <p14:creationId xmlns:p14="http://schemas.microsoft.com/office/powerpoint/2010/main" val="488434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1500-7A02-C144-B851-E3BE2BA47263}"/>
              </a:ext>
            </a:extLst>
          </p:cNvPr>
          <p:cNvSpPr>
            <a:spLocks noGrp="1"/>
          </p:cNvSpPr>
          <p:nvPr>
            <p:ph type="title"/>
          </p:nvPr>
        </p:nvSpPr>
        <p:spPr/>
        <p:txBody>
          <a:bodyPr/>
          <a:lstStyle/>
          <a:p>
            <a:r>
              <a:rPr lang="en-US" dirty="0"/>
              <a:t>Figure 3.8  Models of synaptic vesicle recycling (Part 1)</a:t>
            </a:r>
          </a:p>
        </p:txBody>
      </p:sp>
      <p:pic>
        <p:nvPicPr>
          <p:cNvPr id="6" name="Content Placeholder 5" descr="The clathrin-mediated endocytosis model is depicted. The clathrin coat envelopes the vesicles, and after 15 to 20 seconds of fusing, the vesicles collaps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48041" y="479425"/>
            <a:ext cx="5895918" cy="6300788"/>
          </a:xfrm>
        </p:spPr>
      </p:pic>
    </p:spTree>
    <p:extLst>
      <p:ext uri="{BB962C8B-B14F-4D97-AF65-F5344CB8AC3E}">
        <p14:creationId xmlns:p14="http://schemas.microsoft.com/office/powerpoint/2010/main" val="4234707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0339-125A-F748-BE5D-B1ABCDE425A6}"/>
              </a:ext>
            </a:extLst>
          </p:cNvPr>
          <p:cNvSpPr>
            <a:spLocks noGrp="1"/>
          </p:cNvSpPr>
          <p:nvPr>
            <p:ph type="title"/>
          </p:nvPr>
        </p:nvSpPr>
        <p:spPr/>
        <p:txBody>
          <a:bodyPr/>
          <a:lstStyle/>
          <a:p>
            <a:r>
              <a:rPr lang="en-US" dirty="0"/>
              <a:t>Figure 3.8  Models of synaptic vesicle recycling (Part 2)</a:t>
            </a:r>
          </a:p>
        </p:txBody>
      </p:sp>
      <p:pic>
        <p:nvPicPr>
          <p:cNvPr id="6" name="Content Placeholder 5" descr="A diagram depicts the ultrafast endocytosis and endosomal budding model. In this case, the clathrin-coated vesicle is released from the endosome in 3 to 5 seconds, the membranes in the vesicles are dissolved in 100 milliseconds, and the endocytosis is encapsulated in the vesicle in 1 second.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93542" y="479425"/>
            <a:ext cx="5604917" cy="6300788"/>
          </a:xfrm>
        </p:spPr>
      </p:pic>
    </p:spTree>
    <p:extLst>
      <p:ext uri="{BB962C8B-B14F-4D97-AF65-F5344CB8AC3E}">
        <p14:creationId xmlns:p14="http://schemas.microsoft.com/office/powerpoint/2010/main" val="1073592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3E86-B5C9-D042-B132-A7830B7CEEF2}"/>
              </a:ext>
            </a:extLst>
          </p:cNvPr>
          <p:cNvSpPr>
            <a:spLocks noGrp="1"/>
          </p:cNvSpPr>
          <p:nvPr>
            <p:ph type="title"/>
          </p:nvPr>
        </p:nvSpPr>
        <p:spPr/>
        <p:txBody>
          <a:bodyPr/>
          <a:lstStyle/>
          <a:p>
            <a:r>
              <a:rPr lang="en-US" dirty="0"/>
              <a:t>Figure 3.8  Models of synaptic vesicle recycling (Part 3)</a:t>
            </a:r>
          </a:p>
        </p:txBody>
      </p:sp>
      <p:pic>
        <p:nvPicPr>
          <p:cNvPr id="6" name="Content Placeholder 5" descr="A diagram depicts the kiss-and-run model. Within 1 to 2 seconds, the membranes from the vesicle disintegrate in the presynaptic terminal. The plasma membrane has been labele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35389" y="479425"/>
            <a:ext cx="5921222" cy="6300788"/>
          </a:xfrm>
        </p:spPr>
      </p:pic>
    </p:spTree>
    <p:extLst>
      <p:ext uri="{BB962C8B-B14F-4D97-AF65-F5344CB8AC3E}">
        <p14:creationId xmlns:p14="http://schemas.microsoft.com/office/powerpoint/2010/main" val="1577733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B7C9-909E-034C-AE13-00DCF793AEC7}"/>
              </a:ext>
            </a:extLst>
          </p:cNvPr>
          <p:cNvSpPr>
            <a:spLocks noGrp="1"/>
          </p:cNvSpPr>
          <p:nvPr>
            <p:ph type="title"/>
          </p:nvPr>
        </p:nvSpPr>
        <p:spPr/>
        <p:txBody>
          <a:bodyPr/>
          <a:lstStyle/>
          <a:p>
            <a:r>
              <a:rPr lang="en-US" dirty="0"/>
              <a:t>Figure 3.9  Signaling by classical versus gaseous and lipid transmitters </a:t>
            </a:r>
          </a:p>
        </p:txBody>
      </p:sp>
      <p:pic>
        <p:nvPicPr>
          <p:cNvPr id="6" name="Content Placeholder 5" descr="A two-part illustration depicts the two types of signaling. The first part illustrates the classical synaptic signaling. Here, the axon of the presynaptic cell gets connected to the soma of the postsynaptic cell. The diffusion of the neurotransmitter occurs in the presynaptic cell, whereas the intracellular signal is generated in the postsynaptic cell. The second part illustrates the signaling by gaseous and lipid transmitters. Here, the retrograde messenger is transmitted from the postsynaptic cell to the presynaptic cel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02064" y="479425"/>
            <a:ext cx="4187873" cy="6300788"/>
          </a:xfrm>
        </p:spPr>
      </p:pic>
    </p:spTree>
    <p:extLst>
      <p:ext uri="{BB962C8B-B14F-4D97-AF65-F5344CB8AC3E}">
        <p14:creationId xmlns:p14="http://schemas.microsoft.com/office/powerpoint/2010/main" val="3022803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D1BB-1709-6746-A02A-0C555C4E8E33}"/>
              </a:ext>
            </a:extLst>
          </p:cNvPr>
          <p:cNvSpPr>
            <a:spLocks noGrp="1"/>
          </p:cNvSpPr>
          <p:nvPr>
            <p:ph type="title"/>
          </p:nvPr>
        </p:nvSpPr>
        <p:spPr/>
        <p:txBody>
          <a:bodyPr/>
          <a:lstStyle/>
          <a:p>
            <a:r>
              <a:rPr lang="en-US" dirty="0"/>
              <a:t>Figure 3.9  Signaling by classical versus gaseous and lipid transmitters (Part 1)</a:t>
            </a:r>
          </a:p>
        </p:txBody>
      </p:sp>
      <p:pic>
        <p:nvPicPr>
          <p:cNvPr id="8" name="Content Placeholder 7" descr="The first of a two-part illustration depicts the two types of signaling. The first part illustrates the classical synaptic signaling. Here, the axon of the presynaptic cell gets connected to the soma of the postsynaptic cell. The diffusion of the neurotransmitter occurs in the presynaptic cell, whereas the intracellular signal is generated in the postsynaptic cell.">
            <a:extLst>
              <a:ext uri="{FF2B5EF4-FFF2-40B4-BE49-F238E27FC236}">
                <a16:creationId xmlns:a16="http://schemas.microsoft.com/office/drawing/2014/main" id="{E18E7561-6047-F047-B76A-FBC1968A222D}"/>
              </a:ext>
            </a:extLst>
          </p:cNvPr>
          <p:cNvPicPr>
            <a:picLocks noGrp="1" noChangeAspect="1"/>
          </p:cNvPicPr>
          <p:nvPr>
            <p:ph sz="quarter" idx="10"/>
          </p:nvPr>
        </p:nvPicPr>
        <p:blipFill>
          <a:blip r:embed="rId3"/>
          <a:stretch>
            <a:fillRect/>
          </a:stretch>
        </p:blipFill>
        <p:spPr>
          <a:xfrm>
            <a:off x="4862412" y="479425"/>
            <a:ext cx="2467176" cy="6300788"/>
          </a:xfrm>
        </p:spPr>
      </p:pic>
    </p:spTree>
    <p:extLst>
      <p:ext uri="{BB962C8B-B14F-4D97-AF65-F5344CB8AC3E}">
        <p14:creationId xmlns:p14="http://schemas.microsoft.com/office/powerpoint/2010/main" val="162132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D29F-A020-AD45-983C-5FF6FFD86B53}"/>
              </a:ext>
            </a:extLst>
          </p:cNvPr>
          <p:cNvSpPr>
            <a:spLocks noGrp="1"/>
          </p:cNvSpPr>
          <p:nvPr>
            <p:ph type="title"/>
          </p:nvPr>
        </p:nvSpPr>
        <p:spPr/>
        <p:txBody>
          <a:bodyPr/>
          <a:lstStyle/>
          <a:p>
            <a:r>
              <a:rPr lang="en-US" dirty="0"/>
              <a:t>Figure 3.9  Signaling by classical versus gaseous and lipid transmitters (Part 2)</a:t>
            </a:r>
          </a:p>
        </p:txBody>
      </p:sp>
      <p:pic>
        <p:nvPicPr>
          <p:cNvPr id="6" name="Content Placeholder 5" descr="The second of a two-part illustration depicts the two types of signaling. The second part illustrates the signaling by gaseous and lipid transmitters. Here, the retrograde messenger is transmitted from the postsynaptic cell to the presynaptic cel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792825" y="479425"/>
            <a:ext cx="2606350" cy="6300788"/>
          </a:xfrm>
        </p:spPr>
      </p:pic>
    </p:spTree>
    <p:extLst>
      <p:ext uri="{BB962C8B-B14F-4D97-AF65-F5344CB8AC3E}">
        <p14:creationId xmlns:p14="http://schemas.microsoft.com/office/powerpoint/2010/main" val="1498731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6F7-F869-AC4C-9608-DEE82E7022FB}"/>
              </a:ext>
            </a:extLst>
          </p:cNvPr>
          <p:cNvSpPr>
            <a:spLocks noGrp="1"/>
          </p:cNvSpPr>
          <p:nvPr>
            <p:ph type="title"/>
          </p:nvPr>
        </p:nvSpPr>
        <p:spPr/>
        <p:txBody>
          <a:bodyPr/>
          <a:lstStyle/>
          <a:p>
            <a:r>
              <a:rPr lang="en-US" dirty="0"/>
              <a:t>Figure 3.10  Terminal and somatodendritic autoreceptors</a:t>
            </a:r>
          </a:p>
        </p:txBody>
      </p:sp>
      <p:pic>
        <p:nvPicPr>
          <p:cNvPr id="6" name="Content Placeholder 5" descr="A two-part illustration depicts the terminal and somatodendritic auto receptors. When the axon of second neuron gets in contact with the soma of first neuron, the transmission of neurotransmitters to the postsynaptic receptor occurs and the signal emitted from the terminal auto receptor in the presynaptic cell is indicated with a negative sign. In the soma region of the second neuron, the soma dendritic auto receptor receives the neurotransmitter which is indicated by a negative sig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96215" y="479425"/>
            <a:ext cx="6199570" cy="6300788"/>
          </a:xfrm>
        </p:spPr>
      </p:pic>
    </p:spTree>
    <p:extLst>
      <p:ext uri="{BB962C8B-B14F-4D97-AF65-F5344CB8AC3E}">
        <p14:creationId xmlns:p14="http://schemas.microsoft.com/office/powerpoint/2010/main" val="3027019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666A-7175-4247-8604-F6F076977448}"/>
              </a:ext>
            </a:extLst>
          </p:cNvPr>
          <p:cNvSpPr>
            <a:spLocks noGrp="1"/>
          </p:cNvSpPr>
          <p:nvPr>
            <p:ph type="title"/>
          </p:nvPr>
        </p:nvSpPr>
        <p:spPr/>
        <p:txBody>
          <a:bodyPr/>
          <a:lstStyle/>
          <a:p>
            <a:r>
              <a:rPr lang="en-US" dirty="0"/>
              <a:t>Figure 3.11  Neurotransmitter inactivation</a:t>
            </a:r>
          </a:p>
        </p:txBody>
      </p:sp>
      <p:pic>
        <p:nvPicPr>
          <p:cNvPr id="6" name="Content Placeholder 5" descr="An illustration depicts the neurotransmitter inactivation. Initially, the enzyme molecules amidst the receiver of the postsynaptic cell breaks down which is then transmitted to the axon terminal via transporter. These molecules are also transmitted to the nearby glial cell through the transport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927106" y="479425"/>
            <a:ext cx="8337789" cy="6300788"/>
          </a:xfrm>
        </p:spPr>
      </p:pic>
    </p:spTree>
    <p:extLst>
      <p:ext uri="{BB962C8B-B14F-4D97-AF65-F5344CB8AC3E}">
        <p14:creationId xmlns:p14="http://schemas.microsoft.com/office/powerpoint/2010/main" val="396328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59F3C4-C5F7-B44F-837D-147CF7256C7A}"/>
              </a:ext>
            </a:extLst>
          </p:cNvPr>
          <p:cNvSpPr>
            <a:spLocks noGrp="1"/>
          </p:cNvSpPr>
          <p:nvPr>
            <p:ph type="title"/>
          </p:nvPr>
        </p:nvSpPr>
        <p:spPr/>
        <p:txBody>
          <a:bodyPr/>
          <a:lstStyle/>
          <a:p>
            <a:r>
              <a:rPr lang="en-US" dirty="0"/>
              <a:t>Table 3.2  Comparison of Ionotropic and Metabotropic Receptors</a:t>
            </a:r>
          </a:p>
        </p:txBody>
      </p:sp>
      <p:graphicFrame>
        <p:nvGraphicFramePr>
          <p:cNvPr id="6" name="Table 6" descr="Table data">
            <a:extLst>
              <a:ext uri="{FF2B5EF4-FFF2-40B4-BE49-F238E27FC236}">
                <a16:creationId xmlns:a16="http://schemas.microsoft.com/office/drawing/2014/main" id="{6BF37B99-4AAE-C749-A17B-4B0C984DBB2E}"/>
              </a:ext>
            </a:extLst>
          </p:cNvPr>
          <p:cNvGraphicFramePr>
            <a:graphicFrameLocks noGrp="1"/>
          </p:cNvGraphicFramePr>
          <p:nvPr>
            <p:ph sz="quarter" idx="10"/>
            <p:extLst>
              <p:ext uri="{D42A27DB-BD31-4B8C-83A1-F6EECF244321}">
                <p14:modId xmlns:p14="http://schemas.microsoft.com/office/powerpoint/2010/main" val="4075939882"/>
              </p:ext>
            </p:extLst>
          </p:nvPr>
        </p:nvGraphicFramePr>
        <p:xfrm>
          <a:off x="407988" y="746125"/>
          <a:ext cx="11376024" cy="3657600"/>
        </p:xfrm>
        <a:graphic>
          <a:graphicData uri="http://schemas.openxmlformats.org/drawingml/2006/table">
            <a:tbl>
              <a:tblPr firstRow="1" bandRow="1">
                <a:tableStyleId>{69012ECD-51FC-41F1-AA8D-1B2483CD663E}</a:tableStyleId>
              </a:tblPr>
              <a:tblGrid>
                <a:gridCol w="3241992">
                  <a:extLst>
                    <a:ext uri="{9D8B030D-6E8A-4147-A177-3AD203B41FA5}">
                      <a16:colId xmlns:a16="http://schemas.microsoft.com/office/drawing/2014/main" val="3170568235"/>
                    </a:ext>
                  </a:extLst>
                </a:gridCol>
                <a:gridCol w="4130040">
                  <a:extLst>
                    <a:ext uri="{9D8B030D-6E8A-4147-A177-3AD203B41FA5}">
                      <a16:colId xmlns:a16="http://schemas.microsoft.com/office/drawing/2014/main" val="2562651503"/>
                    </a:ext>
                  </a:extLst>
                </a:gridCol>
                <a:gridCol w="4003992">
                  <a:extLst>
                    <a:ext uri="{9D8B030D-6E8A-4147-A177-3AD203B41FA5}">
                      <a16:colId xmlns:a16="http://schemas.microsoft.com/office/drawing/2014/main" val="1446721952"/>
                    </a:ext>
                  </a:extLst>
                </a:gridCol>
              </a:tblGrid>
              <a:tr h="370840">
                <a:tc>
                  <a:txBody>
                    <a:bodyPr/>
                    <a:lstStyle/>
                    <a:p>
                      <a:pPr algn="l" fontAlgn="b"/>
                      <a:r>
                        <a:rPr lang="en-US" sz="1800" b="1" i="0" u="none" strike="noStrike" dirty="0">
                          <a:solidFill>
                            <a:schemeClr val="bg1"/>
                          </a:solidFill>
                          <a:effectLst/>
                          <a:latin typeface="Helvetica" pitchFamily="2" charset="0"/>
                        </a:rPr>
                        <a:t>Characteristics</a:t>
                      </a:r>
                    </a:p>
                  </a:txBody>
                  <a:tcPr marT="91440" marB="91440" anchor="b"/>
                </a:tc>
                <a:tc>
                  <a:txBody>
                    <a:bodyPr/>
                    <a:lstStyle/>
                    <a:p>
                      <a:pPr algn="l" fontAlgn="b"/>
                      <a:r>
                        <a:rPr lang="en-US" sz="1800" b="1" i="0" u="none" strike="noStrike" dirty="0">
                          <a:solidFill>
                            <a:schemeClr val="bg1"/>
                          </a:solidFill>
                          <a:effectLst/>
                          <a:latin typeface="Helvetica" pitchFamily="2" charset="0"/>
                        </a:rPr>
                        <a:t>Ionotropic receptors</a:t>
                      </a:r>
                    </a:p>
                  </a:txBody>
                  <a:tcPr marT="91440" marB="91440" anchor="b"/>
                </a:tc>
                <a:tc>
                  <a:txBody>
                    <a:bodyPr/>
                    <a:lstStyle/>
                    <a:p>
                      <a:pPr algn="l" fontAlgn="b"/>
                      <a:r>
                        <a:rPr lang="en-US" sz="1800" b="1" i="0" u="none" strike="noStrike" dirty="0">
                          <a:solidFill>
                            <a:schemeClr val="bg1"/>
                          </a:solidFill>
                          <a:effectLst/>
                          <a:latin typeface="Helvetica" pitchFamily="2" charset="0"/>
                        </a:rPr>
                        <a:t>Metabotropic receptors</a:t>
                      </a:r>
                    </a:p>
                  </a:txBody>
                  <a:tcPr marT="91440" marB="91440" anchor="b"/>
                </a:tc>
                <a:extLst>
                  <a:ext uri="{0D108BD9-81ED-4DB2-BD59-A6C34878D82A}">
                    <a16:rowId xmlns:a16="http://schemas.microsoft.com/office/drawing/2014/main" val="1328821282"/>
                  </a:ext>
                </a:extLst>
              </a:tr>
              <a:tr h="370840">
                <a:tc>
                  <a:txBody>
                    <a:bodyPr/>
                    <a:lstStyle/>
                    <a:p>
                      <a:pPr algn="l" fontAlgn="b"/>
                      <a:r>
                        <a:rPr lang="en-US" sz="1800" b="0" i="0" u="none" strike="noStrike" dirty="0">
                          <a:solidFill>
                            <a:srgbClr val="000000"/>
                          </a:solidFill>
                          <a:effectLst/>
                          <a:latin typeface="Helvetica" pitchFamily="2" charset="0"/>
                        </a:rPr>
                        <a:t>Structure</a:t>
                      </a:r>
                    </a:p>
                  </a:txBody>
                  <a:tcPr marT="91440" marB="91440"/>
                </a:tc>
                <a:tc>
                  <a:txBody>
                    <a:bodyPr/>
                    <a:lstStyle/>
                    <a:p>
                      <a:pPr algn="l" fontAlgn="b"/>
                      <a:r>
                        <a:rPr lang="en-US" sz="1800" b="0" i="0" u="none" strike="noStrike" dirty="0">
                          <a:solidFill>
                            <a:srgbClr val="000000"/>
                          </a:solidFill>
                          <a:effectLst/>
                          <a:latin typeface="Helvetica" pitchFamily="2" charset="0"/>
                        </a:rPr>
                        <a:t>4 or 5 subunits that are assembled and then inserted into the cell membrane</a:t>
                      </a:r>
                    </a:p>
                  </a:txBody>
                  <a:tcPr marT="91440" marB="91440"/>
                </a:tc>
                <a:tc>
                  <a:txBody>
                    <a:bodyPr/>
                    <a:lstStyle/>
                    <a:p>
                      <a:pPr algn="l" fontAlgn="b"/>
                      <a:r>
                        <a:rPr lang="en-US" sz="1800" b="0" i="0" u="none" strike="noStrike" dirty="0">
                          <a:solidFill>
                            <a:srgbClr val="000000"/>
                          </a:solidFill>
                          <a:effectLst/>
                          <a:latin typeface="Helvetica" pitchFamily="2" charset="0"/>
                        </a:rPr>
                        <a:t>1 subunit</a:t>
                      </a:r>
                    </a:p>
                  </a:txBody>
                  <a:tcPr marT="91440" marB="91440"/>
                </a:tc>
                <a:extLst>
                  <a:ext uri="{0D108BD9-81ED-4DB2-BD59-A6C34878D82A}">
                    <a16:rowId xmlns:a16="http://schemas.microsoft.com/office/drawing/2014/main" val="3209336634"/>
                  </a:ext>
                </a:extLst>
              </a:tr>
              <a:tr h="370840">
                <a:tc>
                  <a:txBody>
                    <a:bodyPr/>
                    <a:lstStyle/>
                    <a:p>
                      <a:pPr algn="l" fontAlgn="b"/>
                      <a:r>
                        <a:rPr lang="en-US" sz="1800" b="0" i="0" u="none" strike="noStrike" dirty="0">
                          <a:solidFill>
                            <a:srgbClr val="000000"/>
                          </a:solidFill>
                          <a:effectLst/>
                          <a:latin typeface="Helvetica" pitchFamily="2" charset="0"/>
                        </a:rPr>
                        <a:t>Mechanism of action</a:t>
                      </a:r>
                    </a:p>
                  </a:txBody>
                  <a:tcPr marT="91440" marB="91440"/>
                </a:tc>
                <a:tc>
                  <a:txBody>
                    <a:bodyPr/>
                    <a:lstStyle/>
                    <a:p>
                      <a:pPr algn="l" fontAlgn="b"/>
                      <a:r>
                        <a:rPr lang="en-US" sz="1800" b="0" i="0" u="none" strike="noStrike" dirty="0">
                          <a:solidFill>
                            <a:srgbClr val="000000"/>
                          </a:solidFill>
                          <a:effectLst/>
                          <a:latin typeface="Helvetica" pitchFamily="2" charset="0"/>
                        </a:rPr>
                        <a:t>Contain an intrinsic ion channel that opens in response to neurotransmitter or drug binding</a:t>
                      </a:r>
                    </a:p>
                  </a:txBody>
                  <a:tcPr marT="91440" marB="91440"/>
                </a:tc>
                <a:tc>
                  <a:txBody>
                    <a:bodyPr/>
                    <a:lstStyle/>
                    <a:p>
                      <a:pPr algn="l" fontAlgn="b"/>
                      <a:r>
                        <a:rPr lang="en-US" sz="1800" b="0" i="0" u="none" strike="noStrike" dirty="0">
                          <a:solidFill>
                            <a:srgbClr val="000000"/>
                          </a:solidFill>
                          <a:effectLst/>
                          <a:latin typeface="Helvetica" pitchFamily="2" charset="0"/>
                        </a:rPr>
                        <a:t>Activate G proteins in response to neurotransmitter or drug binding</a:t>
                      </a:r>
                    </a:p>
                  </a:txBody>
                  <a:tcPr marT="91440" marB="91440"/>
                </a:tc>
                <a:extLst>
                  <a:ext uri="{0D108BD9-81ED-4DB2-BD59-A6C34878D82A}">
                    <a16:rowId xmlns:a16="http://schemas.microsoft.com/office/drawing/2014/main" val="1377796476"/>
                  </a:ext>
                </a:extLst>
              </a:tr>
              <a:tr h="370840">
                <a:tc>
                  <a:txBody>
                    <a:bodyPr/>
                    <a:lstStyle/>
                    <a:p>
                      <a:pPr algn="l" fontAlgn="b"/>
                      <a:r>
                        <a:rPr lang="en-US" sz="1800" b="0" i="0" u="none" strike="noStrike">
                          <a:solidFill>
                            <a:srgbClr val="000000"/>
                          </a:solidFill>
                          <a:effectLst/>
                          <a:latin typeface="Helvetica" pitchFamily="2" charset="0"/>
                        </a:rPr>
                        <a:t>Coupled to second messengers?</a:t>
                      </a:r>
                    </a:p>
                  </a:txBody>
                  <a:tcPr marT="91440" marB="91440"/>
                </a:tc>
                <a:tc>
                  <a:txBody>
                    <a:bodyPr/>
                    <a:lstStyle/>
                    <a:p>
                      <a:pPr algn="l" fontAlgn="b"/>
                      <a:r>
                        <a:rPr lang="en-US" sz="1800" b="0" i="0" u="none" strike="noStrike" dirty="0">
                          <a:solidFill>
                            <a:srgbClr val="000000"/>
                          </a:solidFill>
                          <a:effectLst/>
                          <a:latin typeface="Helvetica" pitchFamily="2" charset="0"/>
                        </a:rPr>
                        <a:t>No</a:t>
                      </a:r>
                    </a:p>
                  </a:txBody>
                  <a:tcPr marT="91440" marB="91440"/>
                </a:tc>
                <a:tc>
                  <a:txBody>
                    <a:bodyPr/>
                    <a:lstStyle/>
                    <a:p>
                      <a:pPr algn="l" fontAlgn="b"/>
                      <a:r>
                        <a:rPr lang="en-US" sz="1800" b="0" i="0" u="none" strike="noStrike" dirty="0">
                          <a:solidFill>
                            <a:srgbClr val="000000"/>
                          </a:solidFill>
                          <a:effectLst/>
                          <a:latin typeface="Helvetica" pitchFamily="2" charset="0"/>
                        </a:rPr>
                        <a:t>Yes</a:t>
                      </a:r>
                    </a:p>
                  </a:txBody>
                  <a:tcPr marT="91440" marB="91440"/>
                </a:tc>
                <a:extLst>
                  <a:ext uri="{0D108BD9-81ED-4DB2-BD59-A6C34878D82A}">
                    <a16:rowId xmlns:a16="http://schemas.microsoft.com/office/drawing/2014/main" val="4096251326"/>
                  </a:ext>
                </a:extLst>
              </a:tr>
              <a:tr h="370840">
                <a:tc>
                  <a:txBody>
                    <a:bodyPr/>
                    <a:lstStyle/>
                    <a:p>
                      <a:pPr algn="l" fontAlgn="b"/>
                      <a:r>
                        <a:rPr lang="en-US" sz="1800" b="0" i="0" u="none" strike="noStrike">
                          <a:solidFill>
                            <a:srgbClr val="000000"/>
                          </a:solidFill>
                          <a:effectLst/>
                          <a:latin typeface="Helvetica" pitchFamily="2" charset="0"/>
                        </a:rPr>
                        <a:t>Speed of action</a:t>
                      </a:r>
                    </a:p>
                  </a:txBody>
                  <a:tcPr marT="91440" marB="91440"/>
                </a:tc>
                <a:tc>
                  <a:txBody>
                    <a:bodyPr/>
                    <a:lstStyle/>
                    <a:p>
                      <a:pPr algn="l" fontAlgn="b"/>
                      <a:r>
                        <a:rPr lang="en-US" sz="1800" b="0" i="0" u="none" strike="noStrike">
                          <a:solidFill>
                            <a:srgbClr val="000000"/>
                          </a:solidFill>
                          <a:effectLst/>
                          <a:latin typeface="Helvetica" pitchFamily="2" charset="0"/>
                        </a:rPr>
                        <a:t>Fast</a:t>
                      </a:r>
                    </a:p>
                  </a:txBody>
                  <a:tcPr marT="91440" marB="91440"/>
                </a:tc>
                <a:tc>
                  <a:txBody>
                    <a:bodyPr/>
                    <a:lstStyle/>
                    <a:p>
                      <a:pPr algn="l" fontAlgn="b"/>
                      <a:r>
                        <a:rPr lang="en-US" sz="1800" b="0" i="0" u="none" strike="noStrike" dirty="0">
                          <a:solidFill>
                            <a:srgbClr val="000000"/>
                          </a:solidFill>
                          <a:effectLst/>
                          <a:latin typeface="Helvetica" pitchFamily="2" charset="0"/>
                        </a:rPr>
                        <a:t>Slower</a:t>
                      </a:r>
                    </a:p>
                  </a:txBody>
                  <a:tcPr marT="91440" marB="91440"/>
                </a:tc>
                <a:extLst>
                  <a:ext uri="{0D108BD9-81ED-4DB2-BD59-A6C34878D82A}">
                    <a16:rowId xmlns:a16="http://schemas.microsoft.com/office/drawing/2014/main" val="2359886645"/>
                  </a:ext>
                </a:extLst>
              </a:tr>
            </a:tbl>
          </a:graphicData>
        </a:graphic>
      </p:graphicFrame>
    </p:spTree>
    <p:extLst>
      <p:ext uri="{BB962C8B-B14F-4D97-AF65-F5344CB8AC3E}">
        <p14:creationId xmlns:p14="http://schemas.microsoft.com/office/powerpoint/2010/main" val="1424528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F5E6-3BFB-9348-B79E-66BDF74EE295}"/>
              </a:ext>
            </a:extLst>
          </p:cNvPr>
          <p:cNvSpPr>
            <a:spLocks noGrp="1"/>
          </p:cNvSpPr>
          <p:nvPr>
            <p:ph type="title"/>
          </p:nvPr>
        </p:nvSpPr>
        <p:spPr/>
        <p:txBody>
          <a:bodyPr/>
          <a:lstStyle/>
          <a:p>
            <a:r>
              <a:rPr lang="en-US" dirty="0"/>
              <a:t>Figure 3.1  Structure of synapses (Part 1)</a:t>
            </a:r>
          </a:p>
        </p:txBody>
      </p:sp>
      <p:pic>
        <p:nvPicPr>
          <p:cNvPr id="6" name="Content Placeholder 5" descr="A micrograph depicts the structure of synapses. Synaptic clefts surround the dendritic spine, which are irregular structures. On the axon terminal, synaptic vessels are small circular structures. The mitochondrion at the axon terminal and dendritic spine has been identified. The Astrocytic process refers to the intercellular gaps between the dendritic spin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12064" y="479425"/>
            <a:ext cx="6567873" cy="6300788"/>
          </a:xfrm>
        </p:spPr>
      </p:pic>
    </p:spTree>
    <p:extLst>
      <p:ext uri="{BB962C8B-B14F-4D97-AF65-F5344CB8AC3E}">
        <p14:creationId xmlns:p14="http://schemas.microsoft.com/office/powerpoint/2010/main" val="240443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D635-0D5D-E04D-920F-3DD95FE4DFC0}"/>
              </a:ext>
            </a:extLst>
          </p:cNvPr>
          <p:cNvSpPr>
            <a:spLocks noGrp="1"/>
          </p:cNvSpPr>
          <p:nvPr>
            <p:ph type="title"/>
          </p:nvPr>
        </p:nvSpPr>
        <p:spPr/>
        <p:txBody>
          <a:bodyPr/>
          <a:lstStyle/>
          <a:p>
            <a:r>
              <a:rPr lang="en-US" dirty="0"/>
              <a:t>Figure 3.12  Structure and function of ionotropic receptors</a:t>
            </a:r>
            <a:r>
              <a:rPr lang="en-US" sz="1300" dirty="0"/>
              <a:t> (1)</a:t>
            </a:r>
          </a:p>
        </p:txBody>
      </p:sp>
      <p:pic>
        <p:nvPicPr>
          <p:cNvPr id="6" name="Content Placeholder 5" descr="A figure describes the structure and function of ionotropic receptors. A group of five receptor subunits join together to form a channel that is attached to the cells. The pore is the hollow membrane that runs through the channel. &#10;A figure depicts the passage of ions through the membrane. a pair of neurotransmitters is attached n either end of the receiver. When the channel opens, a group of ions is transmitted from one receiver to the nearby receiver and flows through the membrane.&#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99844" y="479425"/>
            <a:ext cx="10792313" cy="6300788"/>
          </a:xfrm>
        </p:spPr>
      </p:pic>
    </p:spTree>
    <p:extLst>
      <p:ext uri="{BB962C8B-B14F-4D97-AF65-F5344CB8AC3E}">
        <p14:creationId xmlns:p14="http://schemas.microsoft.com/office/powerpoint/2010/main" val="2313459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F51A-F630-5C44-941D-35FD93E3753B}"/>
              </a:ext>
            </a:extLst>
          </p:cNvPr>
          <p:cNvSpPr>
            <a:spLocks noGrp="1"/>
          </p:cNvSpPr>
          <p:nvPr>
            <p:ph type="title"/>
          </p:nvPr>
        </p:nvSpPr>
        <p:spPr/>
        <p:txBody>
          <a:bodyPr/>
          <a:lstStyle/>
          <a:p>
            <a:r>
              <a:rPr lang="en-US" dirty="0"/>
              <a:t>Figure 3.12  Structure and function of ionotropic receptors</a:t>
            </a:r>
            <a:r>
              <a:rPr lang="en-US" sz="1300" dirty="0"/>
              <a:t> (2)</a:t>
            </a:r>
            <a:endParaRPr lang="en-US" dirty="0"/>
          </a:p>
        </p:txBody>
      </p:sp>
      <p:pic>
        <p:nvPicPr>
          <p:cNvPr id="6" name="Content Placeholder 5" descr="A figure describes the structure and function of ionotropic receptors. A group of five receptor subunits join together to form a channel that is attached to the cells. The pore is the hollow membrane that runs through the channel. &#10;A figure depicts the passage of ions through the membrane. a pair of neurotransmitters is attached n either end of the receiver. When the channel opens, a group of ions is transmitted from one receiver to the nearby receiver and flows through the membrane.&#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99844" y="479425"/>
            <a:ext cx="10792313" cy="6300788"/>
          </a:xfrm>
        </p:spPr>
      </p:pic>
    </p:spTree>
    <p:extLst>
      <p:ext uri="{BB962C8B-B14F-4D97-AF65-F5344CB8AC3E}">
        <p14:creationId xmlns:p14="http://schemas.microsoft.com/office/powerpoint/2010/main" val="1086124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77C0-34D0-E047-820D-B870050C3BE0}"/>
              </a:ext>
            </a:extLst>
          </p:cNvPr>
          <p:cNvSpPr>
            <a:spLocks noGrp="1"/>
          </p:cNvSpPr>
          <p:nvPr>
            <p:ph type="title"/>
          </p:nvPr>
        </p:nvSpPr>
        <p:spPr>
          <a:xfrm>
            <a:off x="0" y="0"/>
            <a:ext cx="12192000" cy="384048"/>
          </a:xfrm>
        </p:spPr>
        <p:txBody>
          <a:bodyPr/>
          <a:lstStyle/>
          <a:p>
            <a:r>
              <a:rPr lang="en-US" dirty="0"/>
              <a:t>Figure 3.12  Structure and function of ionotropic receptors (Part 1)</a:t>
            </a:r>
          </a:p>
        </p:txBody>
      </p:sp>
      <p:pic>
        <p:nvPicPr>
          <p:cNvPr id="6" name="Content Placeholder 5" descr="A figure describes the structure and function of ionotropic receptors. A group of five receptor subunits join together to form a channel that is attached to the cells. The pore is the hollow membrane that runs through the channel.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85759" y="479425"/>
            <a:ext cx="4820482" cy="6300788"/>
          </a:xfrm>
        </p:spPr>
      </p:pic>
    </p:spTree>
    <p:extLst>
      <p:ext uri="{BB962C8B-B14F-4D97-AF65-F5344CB8AC3E}">
        <p14:creationId xmlns:p14="http://schemas.microsoft.com/office/powerpoint/2010/main" val="1999617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C2A5E-0773-864D-BBAF-B5D4F14300A3}"/>
              </a:ext>
            </a:extLst>
          </p:cNvPr>
          <p:cNvSpPr>
            <a:spLocks noGrp="1"/>
          </p:cNvSpPr>
          <p:nvPr>
            <p:ph type="title"/>
          </p:nvPr>
        </p:nvSpPr>
        <p:spPr/>
        <p:txBody>
          <a:bodyPr/>
          <a:lstStyle/>
          <a:p>
            <a:r>
              <a:rPr lang="en-US" dirty="0"/>
              <a:t>Figure 3.12  Structure and function of ionotropic receptors (Part 2)</a:t>
            </a:r>
          </a:p>
        </p:txBody>
      </p:sp>
      <p:pic>
        <p:nvPicPr>
          <p:cNvPr id="6" name="Content Placeholder 5" descr="A figure depicts the passage of ions through the membrane. a pair of neurotransmitters is attached n either end of the receiver. When the channel opens, a group of ions is transmitted from one receiver to the nearby receiver and flows through the membra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54368" y="479425"/>
            <a:ext cx="5883265" cy="6300788"/>
          </a:xfrm>
        </p:spPr>
      </p:pic>
    </p:spTree>
    <p:extLst>
      <p:ext uri="{BB962C8B-B14F-4D97-AF65-F5344CB8AC3E}">
        <p14:creationId xmlns:p14="http://schemas.microsoft.com/office/powerpoint/2010/main" val="938795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119C-17C1-754B-BA2B-D62DC0E76C47}"/>
              </a:ext>
            </a:extLst>
          </p:cNvPr>
          <p:cNvSpPr>
            <a:spLocks noGrp="1"/>
          </p:cNvSpPr>
          <p:nvPr>
            <p:ph type="title"/>
          </p:nvPr>
        </p:nvSpPr>
        <p:spPr/>
        <p:txBody>
          <a:bodyPr/>
          <a:lstStyle/>
          <a:p>
            <a:r>
              <a:rPr lang="en-US" dirty="0"/>
              <a:t>Figure 3.13  Fast and slow excitatory postsynaptic potentials (EPSPs) elicited by ionotropic versus metabotropic receptors</a:t>
            </a:r>
          </a:p>
        </p:txBody>
      </p:sp>
      <p:pic>
        <p:nvPicPr>
          <p:cNvPr id="6" name="Content Placeholder 5" descr="A set of two graphs, one depicting the Ionotropic receptor and the other depicting the metabotropic receptor. In the first graph, the horizontal axis represents time, and the vertical axis represents the membrane potential in millivolts, which ranges from 0 to negative 80. A curve extends horizontally straight at negative 70 millivolts, gradually raises to negative 50 millivolts, and then gradually decreases to negative 70 millivolts. In the second graph, the horizontal axis represents the time and vertical axis represents the membrane potential in millivolts ranging between 0 and negative 80. A curve extends horizontally straight at negative 70 millivolts, gradually increases to negative 50 millivolts and gradually declines to a value of negative 70 millivolts at 20 milliseconds. Note that the above-mentioned values are estimat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24671" y="479425"/>
            <a:ext cx="8742659" cy="6300788"/>
          </a:xfrm>
        </p:spPr>
      </p:pic>
    </p:spTree>
    <p:extLst>
      <p:ext uri="{BB962C8B-B14F-4D97-AF65-F5344CB8AC3E}">
        <p14:creationId xmlns:p14="http://schemas.microsoft.com/office/powerpoint/2010/main" val="3716174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1FA5-A0D4-6D4B-AE82-B942803ECF31}"/>
              </a:ext>
            </a:extLst>
          </p:cNvPr>
          <p:cNvSpPr>
            <a:spLocks noGrp="1"/>
          </p:cNvSpPr>
          <p:nvPr>
            <p:ph type="title"/>
          </p:nvPr>
        </p:nvSpPr>
        <p:spPr/>
        <p:txBody>
          <a:bodyPr/>
          <a:lstStyle/>
          <a:p>
            <a:r>
              <a:rPr lang="en-US" dirty="0"/>
              <a:t>Figure 3.14  Structure of metabotropic receptors</a:t>
            </a:r>
          </a:p>
        </p:txBody>
      </p:sp>
      <p:pic>
        <p:nvPicPr>
          <p:cNvPr id="6" name="Content Placeholder 5" descr="A structure of metabotropic receptors is depicted in this figure. A group of seven receptors, each with a protein subunit, form an enclosing pattern of transmembrane units, with the neurotransmitter binding site located amidst each unit. The G protein binding site is identified in the protein component that extends down from the transmembran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46347" y="479425"/>
            <a:ext cx="4099307" cy="6300788"/>
          </a:xfrm>
        </p:spPr>
      </p:pic>
    </p:spTree>
    <p:extLst>
      <p:ext uri="{BB962C8B-B14F-4D97-AF65-F5344CB8AC3E}">
        <p14:creationId xmlns:p14="http://schemas.microsoft.com/office/powerpoint/2010/main" val="3717301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5316-9F27-7749-9C12-AB7B710D169E}"/>
              </a:ext>
            </a:extLst>
          </p:cNvPr>
          <p:cNvSpPr>
            <a:spLocks noGrp="1"/>
          </p:cNvSpPr>
          <p:nvPr>
            <p:ph type="title"/>
          </p:nvPr>
        </p:nvSpPr>
        <p:spPr/>
        <p:txBody>
          <a:bodyPr/>
          <a:lstStyle/>
          <a:p>
            <a:r>
              <a:rPr lang="en-US" dirty="0"/>
              <a:t>Figure 3.15  Functions of metabotropic receptors </a:t>
            </a:r>
          </a:p>
        </p:txBody>
      </p:sp>
      <p:pic>
        <p:nvPicPr>
          <p:cNvPr id="6" name="Content Placeholder 5" descr="The transfer of G protein from the metabotropic receptor is depicted in this figure. The neurotransmitter is received by the receptor, and the G protein is transmitted via the G protein-gated ion channel.&#10;A figure depicts the breakdown of second messengers. The effector enzyme synthesizes second messengers when the G protein is transmitted from the receptor.&#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7977" y="479425"/>
            <a:ext cx="4036046" cy="6300788"/>
          </a:xfrm>
        </p:spPr>
      </p:pic>
    </p:spTree>
    <p:extLst>
      <p:ext uri="{BB962C8B-B14F-4D97-AF65-F5344CB8AC3E}">
        <p14:creationId xmlns:p14="http://schemas.microsoft.com/office/powerpoint/2010/main" val="3380432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28E98-FC47-8F46-8C1D-168253B6C580}"/>
              </a:ext>
            </a:extLst>
          </p:cNvPr>
          <p:cNvSpPr>
            <a:spLocks noGrp="1"/>
          </p:cNvSpPr>
          <p:nvPr>
            <p:ph type="title"/>
          </p:nvPr>
        </p:nvSpPr>
        <p:spPr/>
        <p:txBody>
          <a:bodyPr/>
          <a:lstStyle/>
          <a:p>
            <a:r>
              <a:rPr lang="en-US" dirty="0"/>
              <a:t>Figure 3.15  Functions of metabotropic receptors (Part 1)</a:t>
            </a:r>
          </a:p>
        </p:txBody>
      </p:sp>
      <p:pic>
        <p:nvPicPr>
          <p:cNvPr id="6" name="Content Placeholder 5" descr="The transfer of G protein from the metabotropic receptor is depicted in this figure. The neurotransmitter is received by the receptor, and the G protein is transmitted via the G protein-gated ion channe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14215" y="479425"/>
            <a:ext cx="7363571" cy="6300788"/>
          </a:xfrm>
        </p:spPr>
      </p:pic>
    </p:spTree>
    <p:extLst>
      <p:ext uri="{BB962C8B-B14F-4D97-AF65-F5344CB8AC3E}">
        <p14:creationId xmlns:p14="http://schemas.microsoft.com/office/powerpoint/2010/main" val="994253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A26C-8677-DF49-9D31-140A4913587B}"/>
              </a:ext>
            </a:extLst>
          </p:cNvPr>
          <p:cNvSpPr>
            <a:spLocks noGrp="1"/>
          </p:cNvSpPr>
          <p:nvPr>
            <p:ph type="title"/>
          </p:nvPr>
        </p:nvSpPr>
        <p:spPr/>
        <p:txBody>
          <a:bodyPr/>
          <a:lstStyle/>
          <a:p>
            <a:r>
              <a:rPr lang="en-US" dirty="0"/>
              <a:t>Figure 3.15  Functions of metabotropic receptors (Part 2)</a:t>
            </a:r>
          </a:p>
        </p:txBody>
      </p:sp>
      <p:pic>
        <p:nvPicPr>
          <p:cNvPr id="6" name="Content Placeholder 5" descr="A figure depicts the breakdown of second messengers. The effector enzyme synthesizes second messengers when the G protein is transmitted from the recepto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19323" y="479425"/>
            <a:ext cx="7553354" cy="6300788"/>
          </a:xfrm>
        </p:spPr>
      </p:pic>
    </p:spTree>
    <p:extLst>
      <p:ext uri="{BB962C8B-B14F-4D97-AF65-F5344CB8AC3E}">
        <p14:creationId xmlns:p14="http://schemas.microsoft.com/office/powerpoint/2010/main" val="764459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BE2D-6F3A-7F41-8597-D30F260DBD94}"/>
              </a:ext>
            </a:extLst>
          </p:cNvPr>
          <p:cNvSpPr>
            <a:spLocks noGrp="1"/>
          </p:cNvSpPr>
          <p:nvPr>
            <p:ph type="title"/>
          </p:nvPr>
        </p:nvSpPr>
        <p:spPr/>
        <p:txBody>
          <a:bodyPr/>
          <a:lstStyle/>
          <a:p>
            <a:r>
              <a:rPr lang="en-US" dirty="0"/>
              <a:t>Box 3.1  The Cutting Edge: </a:t>
            </a:r>
            <a:r>
              <a:rPr lang="en-GB" dirty="0"/>
              <a:t>Allosteric Modulation of Neurotransmitter Receptors</a:t>
            </a:r>
            <a:endParaRPr lang="en-US" dirty="0"/>
          </a:p>
        </p:txBody>
      </p:sp>
      <p:pic>
        <p:nvPicPr>
          <p:cNvPr id="6" name="Content Placeholder 5" descr="A figure depicts the four different types of signaling in the receptors. A set of four receptors one beside the other is portrayed. The first receptor with agonist binding site with agonist alone on one end and the allosteric binding site is empty represents the normal signaling. The second receptor with agonist binding site with agonist and the allosteric binding site with positive allosteric modulator on the other end represents the positive signaling. The third receptor with empty agonist binding site and the allosteric binding site with negative allosteric modulator represents the negative signaling. The fourth receptor with allosteric binding site with allosteric modulator alone represents the no signaling."/>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35918"/>
            <a:ext cx="11376025" cy="5787802"/>
          </a:xfrm>
        </p:spPr>
      </p:pic>
    </p:spTree>
    <p:extLst>
      <p:ext uri="{BB962C8B-B14F-4D97-AF65-F5344CB8AC3E}">
        <p14:creationId xmlns:p14="http://schemas.microsoft.com/office/powerpoint/2010/main" val="196071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2A61-6BA4-0145-BAF7-F7DD234293B5}"/>
              </a:ext>
            </a:extLst>
          </p:cNvPr>
          <p:cNvSpPr>
            <a:spLocks noGrp="1"/>
          </p:cNvSpPr>
          <p:nvPr>
            <p:ph type="title"/>
          </p:nvPr>
        </p:nvSpPr>
        <p:spPr/>
        <p:txBody>
          <a:bodyPr/>
          <a:lstStyle/>
          <a:p>
            <a:r>
              <a:rPr lang="en-US" dirty="0"/>
              <a:t>Figure 3.1  Structure of synapses (Part 2)</a:t>
            </a:r>
          </a:p>
        </p:txBody>
      </p:sp>
      <p:pic>
        <p:nvPicPr>
          <p:cNvPr id="6" name="Content Placeholder 5" descr="The dendritic spine appears green in a microscopic view, with tiny spine-like protrusions on either end of the thick dendrit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286738" y="479425"/>
            <a:ext cx="3618524" cy="6300788"/>
          </a:xfrm>
        </p:spPr>
      </p:pic>
    </p:spTree>
    <p:extLst>
      <p:ext uri="{BB962C8B-B14F-4D97-AF65-F5344CB8AC3E}">
        <p14:creationId xmlns:p14="http://schemas.microsoft.com/office/powerpoint/2010/main" val="1581178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0590-648B-844A-B856-97B7D6A95027}"/>
              </a:ext>
            </a:extLst>
          </p:cNvPr>
          <p:cNvSpPr>
            <a:spLocks noGrp="1"/>
          </p:cNvSpPr>
          <p:nvPr>
            <p:ph type="title"/>
          </p:nvPr>
        </p:nvSpPr>
        <p:spPr/>
        <p:txBody>
          <a:bodyPr/>
          <a:lstStyle/>
          <a:p>
            <a:r>
              <a:rPr lang="en-US" dirty="0"/>
              <a:t>Figure 3.16  The mechanism of action of second messengers</a:t>
            </a:r>
          </a:p>
        </p:txBody>
      </p:sp>
      <p:pic>
        <p:nvPicPr>
          <p:cNvPr id="6" name="Content Placeholder 5" descr="A mechanism of action of second messengers is depicted in this figure. The neurotransmitter is received by the receptor and then transferred to the G protein. Following the transmission through the effector enzyme, second messengers are synthesized. The cellular action is caused by the breakdown of second messengers, which leads in the activation of protein kinase, which causes the phosphorylation of substrate protei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44150" y="479425"/>
            <a:ext cx="5503700" cy="6300788"/>
          </a:xfrm>
        </p:spPr>
      </p:pic>
    </p:spTree>
    <p:extLst>
      <p:ext uri="{BB962C8B-B14F-4D97-AF65-F5344CB8AC3E}">
        <p14:creationId xmlns:p14="http://schemas.microsoft.com/office/powerpoint/2010/main" val="1249251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A6452B-328D-B746-BFBE-418D34C376DB}"/>
              </a:ext>
            </a:extLst>
          </p:cNvPr>
          <p:cNvSpPr>
            <a:spLocks noGrp="1"/>
          </p:cNvSpPr>
          <p:nvPr>
            <p:ph type="title"/>
          </p:nvPr>
        </p:nvSpPr>
        <p:spPr>
          <a:xfrm>
            <a:off x="0" y="0"/>
            <a:ext cx="12192000" cy="384048"/>
          </a:xfrm>
        </p:spPr>
        <p:txBody>
          <a:bodyPr/>
          <a:lstStyle/>
          <a:p>
            <a:r>
              <a:rPr lang="en-US" dirty="0"/>
              <a:t>Table 3.3  Second-Messenger Systems and Protein Kinases</a:t>
            </a:r>
          </a:p>
        </p:txBody>
      </p:sp>
      <p:graphicFrame>
        <p:nvGraphicFramePr>
          <p:cNvPr id="6" name="Table 6" descr="Table data">
            <a:extLst>
              <a:ext uri="{FF2B5EF4-FFF2-40B4-BE49-F238E27FC236}">
                <a16:creationId xmlns:a16="http://schemas.microsoft.com/office/drawing/2014/main" id="{882CA6FD-D1C3-A144-ADA7-562B90BACF38}"/>
              </a:ext>
            </a:extLst>
          </p:cNvPr>
          <p:cNvGraphicFramePr>
            <a:graphicFrameLocks noGrp="1"/>
          </p:cNvGraphicFramePr>
          <p:nvPr>
            <p:ph sz="quarter" idx="10"/>
            <p:extLst>
              <p:ext uri="{D42A27DB-BD31-4B8C-83A1-F6EECF244321}">
                <p14:modId xmlns:p14="http://schemas.microsoft.com/office/powerpoint/2010/main" val="3184955123"/>
              </p:ext>
            </p:extLst>
          </p:nvPr>
        </p:nvGraphicFramePr>
        <p:xfrm>
          <a:off x="1792764" y="1737360"/>
          <a:ext cx="8606472" cy="3383280"/>
        </p:xfrm>
        <a:graphic>
          <a:graphicData uri="http://schemas.openxmlformats.org/drawingml/2006/table">
            <a:tbl>
              <a:tblPr firstRow="1" bandRow="1">
                <a:tableStyleId>{69012ECD-51FC-41F1-AA8D-1B2483CD663E}</a:tableStyleId>
              </a:tblPr>
              <a:tblGrid>
                <a:gridCol w="4303236">
                  <a:extLst>
                    <a:ext uri="{9D8B030D-6E8A-4147-A177-3AD203B41FA5}">
                      <a16:colId xmlns:a16="http://schemas.microsoft.com/office/drawing/2014/main" val="3143991032"/>
                    </a:ext>
                  </a:extLst>
                </a:gridCol>
                <a:gridCol w="4303236">
                  <a:extLst>
                    <a:ext uri="{9D8B030D-6E8A-4147-A177-3AD203B41FA5}">
                      <a16:colId xmlns:a16="http://schemas.microsoft.com/office/drawing/2014/main" val="2560612388"/>
                    </a:ext>
                  </a:extLst>
                </a:gridCol>
              </a:tblGrid>
              <a:tr h="370840">
                <a:tc>
                  <a:txBody>
                    <a:bodyPr/>
                    <a:lstStyle/>
                    <a:p>
                      <a:r>
                        <a:rPr lang="en-US" sz="2200" b="1" dirty="0">
                          <a:effectLst/>
                        </a:rPr>
                        <a:t>Second-messenger system</a:t>
                      </a:r>
                      <a:endParaRPr lang="en-US" sz="2200" dirty="0">
                        <a:effectLst/>
                        <a:latin typeface="Helvetica" pitchFamily="2" charset="0"/>
                      </a:endParaRPr>
                    </a:p>
                  </a:txBody>
                  <a:tcPr marL="182880" marT="91440" marB="182880" anchor="ctr"/>
                </a:tc>
                <a:tc>
                  <a:txBody>
                    <a:bodyPr/>
                    <a:lstStyle/>
                    <a:p>
                      <a:r>
                        <a:rPr lang="en-US" sz="2200" b="1" dirty="0">
                          <a:effectLst/>
                        </a:rPr>
                        <a:t>Associated protein kinase</a:t>
                      </a:r>
                      <a:endParaRPr lang="en-US" sz="2200" dirty="0">
                        <a:effectLst/>
                        <a:latin typeface="Helvetica" pitchFamily="2" charset="0"/>
                      </a:endParaRPr>
                    </a:p>
                  </a:txBody>
                  <a:tcPr marL="182880" marT="91440" marB="182880" anchor="ctr"/>
                </a:tc>
                <a:extLst>
                  <a:ext uri="{0D108BD9-81ED-4DB2-BD59-A6C34878D82A}">
                    <a16:rowId xmlns:a16="http://schemas.microsoft.com/office/drawing/2014/main" val="2444044271"/>
                  </a:ext>
                </a:extLst>
              </a:tr>
              <a:tr h="370840">
                <a:tc>
                  <a:txBody>
                    <a:bodyPr/>
                    <a:lstStyle/>
                    <a:p>
                      <a:r>
                        <a:rPr lang="en-US" sz="2200" dirty="0">
                          <a:effectLst/>
                        </a:rPr>
                        <a:t>Cyclic AMP (cAMP)</a:t>
                      </a:r>
                      <a:endParaRPr lang="en-US" sz="2200" dirty="0">
                        <a:effectLst/>
                        <a:latin typeface="Helvetica" pitchFamily="2" charset="0"/>
                      </a:endParaRPr>
                    </a:p>
                  </a:txBody>
                  <a:tcPr marL="182880" marT="91440" marB="182880"/>
                </a:tc>
                <a:tc>
                  <a:txBody>
                    <a:bodyPr/>
                    <a:lstStyle/>
                    <a:p>
                      <a:r>
                        <a:rPr lang="en-US" sz="2200" dirty="0">
                          <a:effectLst/>
                        </a:rPr>
                        <a:t>Protein kinase A (PKA)</a:t>
                      </a:r>
                      <a:endParaRPr lang="en-US" sz="2200" dirty="0">
                        <a:effectLst/>
                        <a:latin typeface="Helvetica" pitchFamily="2" charset="0"/>
                      </a:endParaRPr>
                    </a:p>
                  </a:txBody>
                  <a:tcPr marL="182880" marT="91440" marB="182880"/>
                </a:tc>
                <a:extLst>
                  <a:ext uri="{0D108BD9-81ED-4DB2-BD59-A6C34878D82A}">
                    <a16:rowId xmlns:a16="http://schemas.microsoft.com/office/drawing/2014/main" val="4213862402"/>
                  </a:ext>
                </a:extLst>
              </a:tr>
              <a:tr h="370840">
                <a:tc>
                  <a:txBody>
                    <a:bodyPr/>
                    <a:lstStyle/>
                    <a:p>
                      <a:r>
                        <a:rPr lang="en-US" sz="2200" dirty="0">
                          <a:effectLst/>
                        </a:rPr>
                        <a:t>Cyclic GMP (cGMP)</a:t>
                      </a:r>
                      <a:endParaRPr lang="en-US" sz="2200" dirty="0">
                        <a:effectLst/>
                        <a:latin typeface="Helvetica" pitchFamily="2" charset="0"/>
                      </a:endParaRPr>
                    </a:p>
                  </a:txBody>
                  <a:tcPr marL="182880" marT="91440" marB="182880"/>
                </a:tc>
                <a:tc>
                  <a:txBody>
                    <a:bodyPr/>
                    <a:lstStyle/>
                    <a:p>
                      <a:r>
                        <a:rPr lang="en-US" sz="2200">
                          <a:effectLst/>
                        </a:rPr>
                        <a:t>Protein kinase G (PKG)</a:t>
                      </a:r>
                      <a:endParaRPr lang="en-US" sz="2200">
                        <a:effectLst/>
                        <a:latin typeface="Helvetica" pitchFamily="2" charset="0"/>
                      </a:endParaRPr>
                    </a:p>
                  </a:txBody>
                  <a:tcPr marL="182880" marT="91440" marB="182880"/>
                </a:tc>
                <a:extLst>
                  <a:ext uri="{0D108BD9-81ED-4DB2-BD59-A6C34878D82A}">
                    <a16:rowId xmlns:a16="http://schemas.microsoft.com/office/drawing/2014/main" val="1104559502"/>
                  </a:ext>
                </a:extLst>
              </a:tr>
              <a:tr h="370840">
                <a:tc>
                  <a:txBody>
                    <a:bodyPr/>
                    <a:lstStyle/>
                    <a:p>
                      <a:r>
                        <a:rPr lang="en-US" sz="2200" dirty="0">
                          <a:effectLst/>
                        </a:rPr>
                        <a:t>Phosphoinositide</a:t>
                      </a:r>
                      <a:endParaRPr lang="en-US" sz="2200" dirty="0">
                        <a:effectLst/>
                        <a:latin typeface="Helvetica" pitchFamily="2" charset="0"/>
                      </a:endParaRPr>
                    </a:p>
                  </a:txBody>
                  <a:tcPr marL="182880" marT="91440" marB="182880"/>
                </a:tc>
                <a:tc>
                  <a:txBody>
                    <a:bodyPr/>
                    <a:lstStyle/>
                    <a:p>
                      <a:r>
                        <a:rPr lang="en-US" sz="2200">
                          <a:effectLst/>
                        </a:rPr>
                        <a:t>Protein kinase C (PKC)</a:t>
                      </a:r>
                      <a:endParaRPr lang="en-US" sz="2200">
                        <a:effectLst/>
                        <a:latin typeface="Helvetica" pitchFamily="2" charset="0"/>
                      </a:endParaRPr>
                    </a:p>
                  </a:txBody>
                  <a:tcPr marL="182880" marT="91440" marB="182880"/>
                </a:tc>
                <a:extLst>
                  <a:ext uri="{0D108BD9-81ED-4DB2-BD59-A6C34878D82A}">
                    <a16:rowId xmlns:a16="http://schemas.microsoft.com/office/drawing/2014/main" val="629484766"/>
                  </a:ext>
                </a:extLst>
              </a:tr>
              <a:tr h="370840">
                <a:tc>
                  <a:txBody>
                    <a:bodyPr/>
                    <a:lstStyle/>
                    <a:p>
                      <a:r>
                        <a:rPr lang="en-US" sz="2200">
                          <a:effectLst/>
                        </a:rPr>
                        <a:t>Calcium (Ca</a:t>
                      </a:r>
                      <a:r>
                        <a:rPr lang="en-US" sz="2200" baseline="30000">
                          <a:effectLst/>
                        </a:rPr>
                        <a:t>2+</a:t>
                      </a:r>
                      <a:r>
                        <a:rPr lang="en-US" sz="2200">
                          <a:effectLst/>
                        </a:rPr>
                        <a:t>)</a:t>
                      </a:r>
                      <a:endParaRPr lang="en-US" sz="2200">
                        <a:effectLst/>
                        <a:latin typeface="Helvetica" pitchFamily="2" charset="0"/>
                      </a:endParaRPr>
                    </a:p>
                  </a:txBody>
                  <a:tcPr marL="182880" marT="91440" marB="182880"/>
                </a:tc>
                <a:tc>
                  <a:txBody>
                    <a:bodyPr/>
                    <a:lstStyle/>
                    <a:p>
                      <a:r>
                        <a:rPr lang="en-US" sz="2200" dirty="0">
                          <a:effectLst/>
                        </a:rPr>
                        <a:t>Calcium/calmodulin kinase II (CaMKII)</a:t>
                      </a:r>
                      <a:endParaRPr lang="en-US" sz="2200" dirty="0">
                        <a:effectLst/>
                        <a:latin typeface="Helvetica" pitchFamily="2" charset="0"/>
                      </a:endParaRPr>
                    </a:p>
                  </a:txBody>
                  <a:tcPr marL="182880" marT="91440" marB="182880"/>
                </a:tc>
                <a:extLst>
                  <a:ext uri="{0D108BD9-81ED-4DB2-BD59-A6C34878D82A}">
                    <a16:rowId xmlns:a16="http://schemas.microsoft.com/office/drawing/2014/main" val="2380285697"/>
                  </a:ext>
                </a:extLst>
              </a:tr>
            </a:tbl>
          </a:graphicData>
        </a:graphic>
      </p:graphicFrame>
    </p:spTree>
    <p:extLst>
      <p:ext uri="{BB962C8B-B14F-4D97-AF65-F5344CB8AC3E}">
        <p14:creationId xmlns:p14="http://schemas.microsoft.com/office/powerpoint/2010/main" val="3159663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9A2A-BDD3-5041-B711-1ED8661B1DC3}"/>
              </a:ext>
            </a:extLst>
          </p:cNvPr>
          <p:cNvSpPr>
            <a:spLocks noGrp="1"/>
          </p:cNvSpPr>
          <p:nvPr>
            <p:ph type="title"/>
          </p:nvPr>
        </p:nvSpPr>
        <p:spPr/>
        <p:txBody>
          <a:bodyPr/>
          <a:lstStyle/>
          <a:p>
            <a:r>
              <a:rPr lang="en-US" dirty="0"/>
              <a:t>Figure 3.17  Summary of the mechanisms by which drugs can alter synaptic transmission</a:t>
            </a:r>
            <a:r>
              <a:rPr lang="en-US" sz="1300" dirty="0"/>
              <a:t> (1)</a:t>
            </a:r>
          </a:p>
        </p:txBody>
      </p:sp>
      <p:pic>
        <p:nvPicPr>
          <p:cNvPr id="6" name="Content Placeholder 5" descr="The summary of the drug alteration of synaptic transmission is illustrated. The eleven-step process of the mechanism is as follows: Step 1: The drug acts as an NT precursor, as indicated by a positive sign. Step 2, The drug inhibits NT synthesis, as indicated by a negative sign. Step 3: The drug prevents NT storage in vesicles, as indicated by a negative sign. Step 4, The drug stimulates the release of NT, as indicated by a positive sign. Step 5: The drug inhibits the release of NT, as indicated by a negative sign. Step 6: The drug stimulates postsynaptic receptors, as indicated by a positive sign. Step 7, The drug blocks postsynaptic receptors, as indicated by a negative sign. Step 8: The drug stimulates auto receptors while inhibiting NT release, as indicated by a negative sign. Step 9, The drug blocks auto receptors; increases the release of NT, as indicated by a positive sign. Step 10: The drug inhibits NT degradation, as indicated by a positive sign. Step 11, The drug blocks reuptake, as indicated by a positive sign. Steps 1 to 5 and 8 to 9 take place within the channel. Steps 6 and 7 take place within the receptor. Steps 10 and 11 takes place within the synaps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41214" y="479425"/>
            <a:ext cx="9109573" cy="6300788"/>
          </a:xfrm>
        </p:spPr>
      </p:pic>
    </p:spTree>
    <p:extLst>
      <p:ext uri="{BB962C8B-B14F-4D97-AF65-F5344CB8AC3E}">
        <p14:creationId xmlns:p14="http://schemas.microsoft.com/office/powerpoint/2010/main" val="1527472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AF87-4479-9346-A72C-BD1B284C1B33}"/>
              </a:ext>
            </a:extLst>
          </p:cNvPr>
          <p:cNvSpPr>
            <a:spLocks noGrp="1"/>
          </p:cNvSpPr>
          <p:nvPr>
            <p:ph type="title"/>
          </p:nvPr>
        </p:nvSpPr>
        <p:spPr/>
        <p:txBody>
          <a:bodyPr/>
          <a:lstStyle/>
          <a:p>
            <a:r>
              <a:rPr lang="en-US" dirty="0"/>
              <a:t>Figure 3.17  Summary of the mechanisms by which drugs can alter synaptic transmission</a:t>
            </a:r>
            <a:r>
              <a:rPr lang="en-US" sz="1300" dirty="0"/>
              <a:t> (2)</a:t>
            </a:r>
            <a:endParaRPr lang="en-US" dirty="0"/>
          </a:p>
        </p:txBody>
      </p:sp>
      <p:pic>
        <p:nvPicPr>
          <p:cNvPr id="6" name="Content Placeholder 5" descr="The summary of the drug alteration of synaptic transmission is illustrated. The eleven-step process of the mechanism is as follows: Step 1: The drug acts as an NT precursor, as indicated by a positive sign. Step 2, The drug inhibits NT synthesis, as indicated by a negative sign. Step 3: The drug prevents NT storage in vesicles, as indicated by a negative sign. Step 4, The drug stimulates the release of NT, as indicated by a positive sign. Step 5: The drug inhibits the release of NT, as indicated by a negative sign. Step 6: The drug stimulates postsynaptic receptors, as indicated by a positive sign. Step 7, The drug blocks postsynaptic receptors, as indicated by a negative sign. Step 8: The drug stimulates auto receptors while inhibiting NT release, as indicated by a negative sign. Step 9, The drug blocks auto receptors; increases the release of NT, as indicated by a positive sign. Step 10: The drug inhibits NT degradation, as indicated by a positive sign. Step 11, The drug blocks reuptake, as indicated by a positive sign. Steps 1 to 5 and 8 to 9 take place within the channel. Steps 6 and 7 take place within the receptor. Steps 10 and 11 takes place within the synaps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52171" y="479425"/>
            <a:ext cx="7287658" cy="6300788"/>
          </a:xfrm>
        </p:spPr>
      </p:pic>
    </p:spTree>
    <p:extLst>
      <p:ext uri="{BB962C8B-B14F-4D97-AF65-F5344CB8AC3E}">
        <p14:creationId xmlns:p14="http://schemas.microsoft.com/office/powerpoint/2010/main" val="1225764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F97C0-ED52-9743-8435-69BE7BD76938}"/>
              </a:ext>
            </a:extLst>
          </p:cNvPr>
          <p:cNvSpPr>
            <a:spLocks noGrp="1"/>
          </p:cNvSpPr>
          <p:nvPr>
            <p:ph type="title"/>
          </p:nvPr>
        </p:nvSpPr>
        <p:spPr/>
        <p:txBody>
          <a:bodyPr/>
          <a:lstStyle/>
          <a:p>
            <a:r>
              <a:rPr lang="en-US" dirty="0"/>
              <a:t>Figure 3.18  Comparison of synaptic and endocrine communication</a:t>
            </a:r>
          </a:p>
        </p:txBody>
      </p:sp>
      <p:pic>
        <p:nvPicPr>
          <p:cNvPr id="6" name="Content Placeholder 5" descr="A two-part illustration depicts the synaptic and endocrine functions. In the synaptic communication, the diffusion of neurotransmitters from the vesicles to the receptors is depicted. In endocrine communication, the hormones are transmitted through the capillary which is received by the receptors located in distant cell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41691" y="479425"/>
            <a:ext cx="11108618" cy="6300788"/>
          </a:xfrm>
        </p:spPr>
      </p:pic>
    </p:spTree>
    <p:extLst>
      <p:ext uri="{BB962C8B-B14F-4D97-AF65-F5344CB8AC3E}">
        <p14:creationId xmlns:p14="http://schemas.microsoft.com/office/powerpoint/2010/main" val="2437278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E2D8-FF25-4943-9996-DBC074E2263B}"/>
              </a:ext>
            </a:extLst>
          </p:cNvPr>
          <p:cNvSpPr>
            <a:spLocks noGrp="1"/>
          </p:cNvSpPr>
          <p:nvPr>
            <p:ph type="title"/>
          </p:nvPr>
        </p:nvSpPr>
        <p:spPr/>
        <p:txBody>
          <a:bodyPr/>
          <a:lstStyle/>
          <a:p>
            <a:r>
              <a:rPr lang="en-US" dirty="0"/>
              <a:t>Figure 3.18  Comparison of synaptic and endocrine communication (Part 1)</a:t>
            </a:r>
          </a:p>
        </p:txBody>
      </p:sp>
      <p:pic>
        <p:nvPicPr>
          <p:cNvPr id="6" name="Content Placeholder 5" descr="The first of a two-part illustration depicts the synaptic and endocrine functions. In the synaptic communication, the diffusion of neurotransmitters from the vesicles to the receptors is depicted.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11064" y="479425"/>
            <a:ext cx="4769873" cy="6300788"/>
          </a:xfrm>
        </p:spPr>
      </p:pic>
    </p:spTree>
    <p:extLst>
      <p:ext uri="{BB962C8B-B14F-4D97-AF65-F5344CB8AC3E}">
        <p14:creationId xmlns:p14="http://schemas.microsoft.com/office/powerpoint/2010/main" val="68448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0D564-3D5A-BD42-BBCA-1DB8D4C2BCC6}"/>
              </a:ext>
            </a:extLst>
          </p:cNvPr>
          <p:cNvSpPr>
            <a:spLocks noGrp="1"/>
          </p:cNvSpPr>
          <p:nvPr>
            <p:ph type="title"/>
          </p:nvPr>
        </p:nvSpPr>
        <p:spPr/>
        <p:txBody>
          <a:bodyPr/>
          <a:lstStyle/>
          <a:p>
            <a:r>
              <a:rPr lang="en-US" dirty="0"/>
              <a:t>Figure 3.18  Comparison of synaptic and endocrine communication (Part 2)</a:t>
            </a:r>
          </a:p>
        </p:txBody>
      </p:sp>
      <p:pic>
        <p:nvPicPr>
          <p:cNvPr id="6" name="Content Placeholder 5" descr="The second of a two-part illustration depicts the synaptic and endocrine functions. In endocrine communication, the hormones are transmitted through the capillary which is received by the receptors located in distant cell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29063" y="479425"/>
            <a:ext cx="5933874" cy="6300788"/>
          </a:xfrm>
        </p:spPr>
      </p:pic>
    </p:spTree>
    <p:extLst>
      <p:ext uri="{BB962C8B-B14F-4D97-AF65-F5344CB8AC3E}">
        <p14:creationId xmlns:p14="http://schemas.microsoft.com/office/powerpoint/2010/main" val="3929590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DCFF3-100C-4644-AC4C-B1BB14F18392}"/>
              </a:ext>
            </a:extLst>
          </p:cNvPr>
          <p:cNvSpPr>
            <a:spLocks noGrp="1"/>
          </p:cNvSpPr>
          <p:nvPr>
            <p:ph type="title"/>
          </p:nvPr>
        </p:nvSpPr>
        <p:spPr/>
        <p:txBody>
          <a:bodyPr/>
          <a:lstStyle/>
          <a:p>
            <a:r>
              <a:rPr lang="en-US" dirty="0"/>
              <a:t>Figure 3.19  Major endocrine glands and their location in the body</a:t>
            </a:r>
          </a:p>
        </p:txBody>
      </p:sp>
      <p:pic>
        <p:nvPicPr>
          <p:cNvPr id="6" name="Content Placeholder 5" descr="An illustration depicts the major endocrine glands and their location in the body. A male and female anatomy is depicted with the labeled endocrine glands. In both the male and female anatomy, the following glands are labeled in the similar location: Pineal, Hypothalamus, and Pituitary glands are marked in the brain; Thyroid gland is marked in the neck region; Adrenal glands and Pancreas are marked in the abdominal region. In the male anatomy, the testes is labeled and in the female anatomy, the ovaries are labele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38302" y="479425"/>
            <a:ext cx="7515397" cy="6300788"/>
          </a:xfrm>
        </p:spPr>
      </p:pic>
    </p:spTree>
    <p:extLst>
      <p:ext uri="{BB962C8B-B14F-4D97-AF65-F5344CB8AC3E}">
        <p14:creationId xmlns:p14="http://schemas.microsoft.com/office/powerpoint/2010/main" val="3751037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0291-77F9-2144-A361-CE9BF86B6566}"/>
              </a:ext>
            </a:extLst>
          </p:cNvPr>
          <p:cNvSpPr>
            <a:spLocks noGrp="1"/>
          </p:cNvSpPr>
          <p:nvPr>
            <p:ph type="title"/>
          </p:nvPr>
        </p:nvSpPr>
        <p:spPr/>
        <p:txBody>
          <a:bodyPr/>
          <a:lstStyle/>
          <a:p>
            <a:r>
              <a:rPr lang="en-US" dirty="0"/>
              <a:t>Figure 3.20  Structure of the adrenal gland, showing the outer cortex and the inner medulla</a:t>
            </a:r>
          </a:p>
        </p:txBody>
      </p:sp>
      <p:pic>
        <p:nvPicPr>
          <p:cNvPr id="6" name="Content Placeholder 5" descr="A figure depicts the structure of adrenal gland. The gland resembles a triangular shaped structure, wherein the innermost layer is labeled the adrenal medulla comprising the preganglionic sympathetic nerve fibers. The epinephrine and norepinephrine are secreted by the adrenal medulla. The outer layer is marked the adrenal cortex from which the glucocorticoids is secreted.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98889" y="479425"/>
            <a:ext cx="6794223" cy="6300788"/>
          </a:xfrm>
        </p:spPr>
      </p:pic>
    </p:spTree>
    <p:extLst>
      <p:ext uri="{BB962C8B-B14F-4D97-AF65-F5344CB8AC3E}">
        <p14:creationId xmlns:p14="http://schemas.microsoft.com/office/powerpoint/2010/main" val="1333827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190B-5E10-1444-BAA2-986D8548E869}"/>
              </a:ext>
            </a:extLst>
          </p:cNvPr>
          <p:cNvSpPr>
            <a:spLocks noGrp="1"/>
          </p:cNvSpPr>
          <p:nvPr>
            <p:ph type="title"/>
          </p:nvPr>
        </p:nvSpPr>
        <p:spPr/>
        <p:txBody>
          <a:bodyPr/>
          <a:lstStyle/>
          <a:p>
            <a:r>
              <a:rPr lang="en-US" dirty="0"/>
              <a:t>Figure 3.21  Organization of the hypothalamic–pituitary axis</a:t>
            </a:r>
          </a:p>
        </p:txBody>
      </p:sp>
      <p:pic>
        <p:nvPicPr>
          <p:cNvPr id="6" name="Content Placeholder 5" descr="An organizational representation of the hypothalamic-pituitary axis. The vasopressin and oxytocin are projecting from the posterior pituitary connected with the median eminence. To the lateral of these neurons, hormones such as GaRH, TRH, and CRH are labeled which projects from the anterior pituitary connected with the pituitary stalk. The following are the hormones secreted from the anterior pituitary that are associated with the various organs. GH (Insulin-like growth factor) is associated with the liver. TSH (Thyroxine, Triiodothyronine) is associated with the thyroid. ACTH (Glucocorticoids) is associated with the adrenal cortex of the kidney. FSH (Estrogen, progesterone) and LH (Testosterone) are associated with the ovaries and testis, respectively. Prolactin is associated with the milk production. The following are the hormones secreted from the posterior pituitary: Vasopressin is associated with the kidney water retention. Oxytocin is associated with the uterine contractions and increases milk production.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49498" y="479425"/>
            <a:ext cx="6693005" cy="6300788"/>
          </a:xfrm>
        </p:spPr>
      </p:pic>
    </p:spTree>
    <p:extLst>
      <p:ext uri="{BB962C8B-B14F-4D97-AF65-F5344CB8AC3E}">
        <p14:creationId xmlns:p14="http://schemas.microsoft.com/office/powerpoint/2010/main" val="1446394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B5AF-4643-FA41-8080-D3D40E03BE65}"/>
              </a:ext>
            </a:extLst>
          </p:cNvPr>
          <p:cNvSpPr>
            <a:spLocks noGrp="1"/>
          </p:cNvSpPr>
          <p:nvPr>
            <p:ph type="title"/>
          </p:nvPr>
        </p:nvSpPr>
        <p:spPr/>
        <p:txBody>
          <a:bodyPr/>
          <a:lstStyle/>
          <a:p>
            <a:r>
              <a:rPr lang="en-US" dirty="0"/>
              <a:t>Figure 3.2  The three types of synaptic connections between neurons</a:t>
            </a:r>
          </a:p>
        </p:txBody>
      </p:sp>
      <p:pic>
        <p:nvPicPr>
          <p:cNvPr id="6" name="Content Placeholder 5" descr="The Axodendritic synaptic connection, in which the axon of one neuron is linked to the dendrite of another neuron, is depicted in this figure.&#10;The Axosomatic synaptic connection, in which the axon of one neuron is linked to the soma of another neuron, is depicted in this figure. &#10;The Axoaxonic synaptic connection, in which the axon of one neuron is connected to the axon of another neuron, which is directly connected to the soma of another neuron, is depicted in this figure.&#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46323" y="479425"/>
            <a:ext cx="9299355" cy="6300788"/>
          </a:xfrm>
        </p:spPr>
      </p:pic>
    </p:spTree>
    <p:extLst>
      <p:ext uri="{BB962C8B-B14F-4D97-AF65-F5344CB8AC3E}">
        <p14:creationId xmlns:p14="http://schemas.microsoft.com/office/powerpoint/2010/main" val="4046269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858A2-EE3E-C340-894E-78338222AD31}"/>
              </a:ext>
            </a:extLst>
          </p:cNvPr>
          <p:cNvSpPr>
            <a:spLocks noGrp="1"/>
          </p:cNvSpPr>
          <p:nvPr>
            <p:ph type="title"/>
          </p:nvPr>
        </p:nvSpPr>
        <p:spPr/>
        <p:txBody>
          <a:bodyPr/>
          <a:lstStyle/>
          <a:p>
            <a:r>
              <a:rPr lang="en-US" dirty="0"/>
              <a:t>Figure 3.22  Central pathways of vasopressin (VP) and oxytocin (OT) fibers</a:t>
            </a:r>
          </a:p>
        </p:txBody>
      </p:sp>
      <p:pic>
        <p:nvPicPr>
          <p:cNvPr id="6" name="Content Placeholder 5" descr="The major routes of vasopressin and oxytocin fibers are depicted in this figure. The paraventricular nucleus is located in the hypothalamus, from which a series of arrows branch to other nuclei and fibers found throughout the brain in different locations. In the hypothalamus, the VMH, CeA, and BLA are positioned to the right of the PVN. The PAG and VTA are located to the right of the hypothalamus, close to the brain stem. In the cerebrum, HIPP is found near the top of PVN. The AH and POA are right below the PVN. In the cerebrum, the LS, BNST, VP, and NAcc are positioned to the left of PVN. On the proximal end of the brain, OH is placed to the r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072708"/>
            <a:ext cx="11376025" cy="5114221"/>
          </a:xfrm>
        </p:spPr>
      </p:pic>
    </p:spTree>
    <p:extLst>
      <p:ext uri="{BB962C8B-B14F-4D97-AF65-F5344CB8AC3E}">
        <p14:creationId xmlns:p14="http://schemas.microsoft.com/office/powerpoint/2010/main" val="1525675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AF6D-79F9-D144-9BBA-04E825A45800}"/>
              </a:ext>
            </a:extLst>
          </p:cNvPr>
          <p:cNvSpPr>
            <a:spLocks noGrp="1"/>
          </p:cNvSpPr>
          <p:nvPr>
            <p:ph type="title"/>
          </p:nvPr>
        </p:nvSpPr>
        <p:spPr/>
        <p:txBody>
          <a:bodyPr/>
          <a:lstStyle/>
          <a:p>
            <a:r>
              <a:rPr lang="en-US" dirty="0"/>
              <a:t>Figure 3.23  Clinical symptoms of autism spectrum disorder</a:t>
            </a:r>
          </a:p>
        </p:txBody>
      </p:sp>
      <p:pic>
        <p:nvPicPr>
          <p:cNvPr id="6" name="Content Placeholder 5" descr="An illustration depicts the clinical symptoms of autism spectrum disorder. The associated physical symptoms are GI disorders, Immune dysfunction, and Sensory disorders. The core clinical features are social communication deficits and repetitive behaviors which are indicated in two intersecting circles. The following are the associated neurological symptoms. The language disability is indicated in a circle intersecting with the core clinical features and this loop of intellectual disability also includes the neurological symptom of seizures which is indicated in a separate circle. The three neurological symptoms, self-injury, tantrums, and aggression are indicated in three intersecting circles within the loop of irritability. The symptom sleep deficit intersects with the mood followed by anxiety, hyperactivity, and attentio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64346" y="479425"/>
            <a:ext cx="5263308" cy="6300788"/>
          </a:xfrm>
        </p:spPr>
      </p:pic>
    </p:spTree>
    <p:extLst>
      <p:ext uri="{BB962C8B-B14F-4D97-AF65-F5344CB8AC3E}">
        <p14:creationId xmlns:p14="http://schemas.microsoft.com/office/powerpoint/2010/main" val="1648527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DFDC-6EB8-0549-B921-2810F33EF08B}"/>
              </a:ext>
            </a:extLst>
          </p:cNvPr>
          <p:cNvSpPr>
            <a:spLocks noGrp="1"/>
          </p:cNvSpPr>
          <p:nvPr>
            <p:ph type="title"/>
          </p:nvPr>
        </p:nvSpPr>
        <p:spPr/>
        <p:txBody>
          <a:bodyPr/>
          <a:lstStyle/>
          <a:p>
            <a:r>
              <a:rPr lang="en-US" dirty="0"/>
              <a:t>Figure 3.24  Hormonal signaling</a:t>
            </a:r>
          </a:p>
        </p:txBody>
      </p:sp>
      <p:pic>
        <p:nvPicPr>
          <p:cNvPr id="6" name="Content Placeholder 5" descr="The hormones in the two types of receptors are depicted in this figure. The tyrosine kinase receptor encloses a hormone. The closest receptor is the metabotropic receptor comprising a different hormone.&#10;The hormone signaling is depicted in this figure. In this event, the hormone binds to the receptor, forming the hormone-receptor complex, which subsequently attaches to the DNA and joins with the mRNA.&#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4420" y="487045"/>
            <a:ext cx="11298400" cy="6300788"/>
          </a:xfrm>
        </p:spPr>
      </p:pic>
    </p:spTree>
    <p:extLst>
      <p:ext uri="{BB962C8B-B14F-4D97-AF65-F5344CB8AC3E}">
        <p14:creationId xmlns:p14="http://schemas.microsoft.com/office/powerpoint/2010/main" val="2389488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ECBC7-8230-9C47-8842-5560838615C3}"/>
              </a:ext>
            </a:extLst>
          </p:cNvPr>
          <p:cNvSpPr>
            <a:spLocks noGrp="1"/>
          </p:cNvSpPr>
          <p:nvPr>
            <p:ph type="title"/>
          </p:nvPr>
        </p:nvSpPr>
        <p:spPr/>
        <p:txBody>
          <a:bodyPr/>
          <a:lstStyle/>
          <a:p>
            <a:r>
              <a:rPr lang="en-US" dirty="0"/>
              <a:t>Figure 3.24  Hormonal signaling (Part 1)</a:t>
            </a:r>
          </a:p>
        </p:txBody>
      </p:sp>
      <p:pic>
        <p:nvPicPr>
          <p:cNvPr id="6" name="Content Placeholder 5" descr="The hormones in the two types of receptors are depicted in this figure. The tyrosine kinase receptor encloses a hormone. The closest receptor is the metabotropic receptor comprising a different hormo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61410" y="479425"/>
            <a:ext cx="8869181" cy="6300788"/>
          </a:xfrm>
        </p:spPr>
      </p:pic>
    </p:spTree>
    <p:extLst>
      <p:ext uri="{BB962C8B-B14F-4D97-AF65-F5344CB8AC3E}">
        <p14:creationId xmlns:p14="http://schemas.microsoft.com/office/powerpoint/2010/main" val="2696399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36B4-2AD6-9F43-B9E2-6241EB438B01}"/>
              </a:ext>
            </a:extLst>
          </p:cNvPr>
          <p:cNvSpPr>
            <a:spLocks noGrp="1"/>
          </p:cNvSpPr>
          <p:nvPr>
            <p:ph type="title"/>
          </p:nvPr>
        </p:nvSpPr>
        <p:spPr/>
        <p:txBody>
          <a:bodyPr/>
          <a:lstStyle/>
          <a:p>
            <a:r>
              <a:rPr lang="en-US" dirty="0"/>
              <a:t>Figure 3.24  Hormonal signaling (Part 2)</a:t>
            </a:r>
          </a:p>
        </p:txBody>
      </p:sp>
      <p:pic>
        <p:nvPicPr>
          <p:cNvPr id="6" name="Content Placeholder 5" descr="The hormone signaling is depicted in this figure. In this event, the hormone binds to the receptor, forming the hormone-receptor complex, which subsequently attaches to the DNA and joins with the mRN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50476" y="479425"/>
            <a:ext cx="5491048" cy="6300788"/>
          </a:xfrm>
        </p:spPr>
      </p:pic>
    </p:spTree>
    <p:extLst>
      <p:ext uri="{BB962C8B-B14F-4D97-AF65-F5344CB8AC3E}">
        <p14:creationId xmlns:p14="http://schemas.microsoft.com/office/powerpoint/2010/main" val="1796721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39512-BC7C-1F43-8A91-E1E61CA0FF4F}"/>
              </a:ext>
            </a:extLst>
          </p:cNvPr>
          <p:cNvSpPr>
            <a:spLocks noGrp="1"/>
          </p:cNvSpPr>
          <p:nvPr>
            <p:ph type="title"/>
          </p:nvPr>
        </p:nvSpPr>
        <p:spPr/>
        <p:txBody>
          <a:bodyPr/>
          <a:lstStyle/>
          <a:p>
            <a:r>
              <a:rPr lang="en-US" dirty="0"/>
              <a:t>Figure 3.2  The three types of synaptic connections between neurons (Part 1)</a:t>
            </a:r>
          </a:p>
        </p:txBody>
      </p:sp>
      <p:pic>
        <p:nvPicPr>
          <p:cNvPr id="6" name="Content Placeholder 5" descr="The Axodendritic synaptic connection, in which the axon of one neuron is linked to the dendrite of another neuron, is depicted in this figur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628347" y="479425"/>
            <a:ext cx="2935306" cy="6300788"/>
          </a:xfrm>
        </p:spPr>
      </p:pic>
    </p:spTree>
    <p:extLst>
      <p:ext uri="{BB962C8B-B14F-4D97-AF65-F5344CB8AC3E}">
        <p14:creationId xmlns:p14="http://schemas.microsoft.com/office/powerpoint/2010/main" val="1620904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1AEAE-D2D0-2F47-B007-05CDD18A3A77}"/>
              </a:ext>
            </a:extLst>
          </p:cNvPr>
          <p:cNvSpPr>
            <a:spLocks noGrp="1"/>
          </p:cNvSpPr>
          <p:nvPr>
            <p:ph type="title"/>
          </p:nvPr>
        </p:nvSpPr>
        <p:spPr/>
        <p:txBody>
          <a:bodyPr/>
          <a:lstStyle/>
          <a:p>
            <a:r>
              <a:rPr lang="en-US" dirty="0"/>
              <a:t>Figure 3.2  The three types of synaptic connections between neurons (Part 2)</a:t>
            </a:r>
          </a:p>
        </p:txBody>
      </p:sp>
      <p:pic>
        <p:nvPicPr>
          <p:cNvPr id="6" name="Content Placeholder 5" descr="The Axosomatic synaptic connection, in which the axon of one neuron is linked to the soma of another neuron, is depicted in this figur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678956" y="479425"/>
            <a:ext cx="2834089" cy="6300788"/>
          </a:xfrm>
        </p:spPr>
      </p:pic>
    </p:spTree>
    <p:extLst>
      <p:ext uri="{BB962C8B-B14F-4D97-AF65-F5344CB8AC3E}">
        <p14:creationId xmlns:p14="http://schemas.microsoft.com/office/powerpoint/2010/main" val="2958064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4AC2-CCFA-CD4D-9258-ABA75A81A8E8}"/>
              </a:ext>
            </a:extLst>
          </p:cNvPr>
          <p:cNvSpPr>
            <a:spLocks noGrp="1"/>
          </p:cNvSpPr>
          <p:nvPr>
            <p:ph type="title"/>
          </p:nvPr>
        </p:nvSpPr>
        <p:spPr/>
        <p:txBody>
          <a:bodyPr/>
          <a:lstStyle/>
          <a:p>
            <a:r>
              <a:rPr lang="en-US" dirty="0"/>
              <a:t>Figure 3.2  The three types of synaptic connections between neurons (Part 3)</a:t>
            </a:r>
          </a:p>
        </p:txBody>
      </p:sp>
      <p:pic>
        <p:nvPicPr>
          <p:cNvPr id="6" name="Content Placeholder 5" descr="The Axoaxonic synaptic connection, in which the axon of one neuron is connected to the axon of another neuron, which is directly connected to the soma of another neuron, is depicted in this figur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236129" y="479425"/>
            <a:ext cx="3719742" cy="6300788"/>
          </a:xfrm>
        </p:spPr>
      </p:pic>
    </p:spTree>
    <p:extLst>
      <p:ext uri="{BB962C8B-B14F-4D97-AF65-F5344CB8AC3E}">
        <p14:creationId xmlns:p14="http://schemas.microsoft.com/office/powerpoint/2010/main" val="3858794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DBA54-C4E4-F849-94C4-4C82917278ED}"/>
              </a:ext>
            </a:extLst>
          </p:cNvPr>
          <p:cNvSpPr>
            <a:spLocks noGrp="1"/>
          </p:cNvSpPr>
          <p:nvPr>
            <p:ph type="title"/>
          </p:nvPr>
        </p:nvSpPr>
        <p:spPr/>
        <p:txBody>
          <a:bodyPr/>
          <a:lstStyle/>
          <a:p>
            <a:r>
              <a:rPr lang="en-US" dirty="0"/>
              <a:t>Table 3.1 (1)  Major Categories of Neurotransmitters</a:t>
            </a:r>
          </a:p>
        </p:txBody>
      </p:sp>
      <p:sp>
        <p:nvSpPr>
          <p:cNvPr id="6" name="Content Placeholder 5">
            <a:extLst>
              <a:ext uri="{FF2B5EF4-FFF2-40B4-BE49-F238E27FC236}">
                <a16:creationId xmlns:a16="http://schemas.microsoft.com/office/drawing/2014/main" id="{70FECD37-0D08-354D-AA2E-E9456A390874}"/>
              </a:ext>
            </a:extLst>
          </p:cNvPr>
          <p:cNvSpPr>
            <a:spLocks noGrp="1"/>
          </p:cNvSpPr>
          <p:nvPr>
            <p:ph sz="quarter" idx="11"/>
          </p:nvPr>
        </p:nvSpPr>
        <p:spPr/>
        <p:txBody>
          <a:bodyPr>
            <a:normAutofit lnSpcReduction="10000"/>
          </a:bodyPr>
          <a:lstStyle/>
          <a:p>
            <a:r>
              <a:rPr lang="en-US" b="1" dirty="0"/>
              <a:t>Classical neurotransmitters</a:t>
            </a:r>
          </a:p>
        </p:txBody>
      </p:sp>
      <p:sp>
        <p:nvSpPr>
          <p:cNvPr id="5" name="Content Placeholder 4">
            <a:extLst>
              <a:ext uri="{FF2B5EF4-FFF2-40B4-BE49-F238E27FC236}">
                <a16:creationId xmlns:a16="http://schemas.microsoft.com/office/drawing/2014/main" id="{71D063E3-C41A-E345-A255-2E36E3623A20}"/>
              </a:ext>
            </a:extLst>
          </p:cNvPr>
          <p:cNvSpPr>
            <a:spLocks noGrp="1"/>
          </p:cNvSpPr>
          <p:nvPr>
            <p:ph sz="quarter" idx="10"/>
          </p:nvPr>
        </p:nvSpPr>
        <p:spPr/>
        <p:txBody>
          <a:bodyPr>
            <a:normAutofit fontScale="92500" lnSpcReduction="20000"/>
          </a:bodyPr>
          <a:lstStyle/>
          <a:p>
            <a:pPr marL="0" indent="0">
              <a:buNone/>
            </a:pPr>
            <a:r>
              <a:rPr lang="en-US" b="1" dirty="0"/>
              <a:t>Amino acids</a:t>
            </a:r>
          </a:p>
          <a:p>
            <a:pPr marL="457200" lvl="1" indent="0">
              <a:buNone/>
            </a:pPr>
            <a:r>
              <a:rPr lang="en-US" dirty="0"/>
              <a:t>Glutamate</a:t>
            </a:r>
          </a:p>
          <a:p>
            <a:pPr marL="457200" lvl="1" indent="0">
              <a:buNone/>
            </a:pPr>
            <a:r>
              <a:rPr lang="el-GR" dirty="0"/>
              <a:t>γ-</a:t>
            </a:r>
            <a:r>
              <a:rPr lang="en-US" dirty="0"/>
              <a:t>aminobutyric acid (GABA)</a:t>
            </a:r>
          </a:p>
          <a:p>
            <a:pPr marL="457200" lvl="1" indent="0">
              <a:buNone/>
            </a:pPr>
            <a:r>
              <a:rPr lang="en-US" dirty="0"/>
              <a:t>Glycine</a:t>
            </a:r>
          </a:p>
          <a:p>
            <a:pPr marL="0" indent="0">
              <a:buNone/>
            </a:pPr>
            <a:r>
              <a:rPr lang="en-US" b="1" dirty="0"/>
              <a:t>Monoamines</a:t>
            </a:r>
          </a:p>
          <a:p>
            <a:pPr marL="457200" lvl="1" indent="0">
              <a:buNone/>
            </a:pPr>
            <a:r>
              <a:rPr lang="en-US" dirty="0"/>
              <a:t>Dopamine (DA)</a:t>
            </a:r>
          </a:p>
          <a:p>
            <a:pPr marL="457200" lvl="1" indent="0">
              <a:buNone/>
            </a:pPr>
            <a:r>
              <a:rPr lang="en-US" dirty="0"/>
              <a:t>Norepinephrine (NE)</a:t>
            </a:r>
          </a:p>
          <a:p>
            <a:pPr marL="457200" lvl="1" indent="0">
              <a:buNone/>
            </a:pPr>
            <a:r>
              <a:rPr lang="en-US" dirty="0"/>
              <a:t>Serotonin (5-HT)</a:t>
            </a:r>
          </a:p>
          <a:p>
            <a:pPr marL="457200" lvl="1" indent="0">
              <a:buNone/>
            </a:pPr>
            <a:r>
              <a:rPr lang="en-US" dirty="0"/>
              <a:t>Histamine (HA)</a:t>
            </a:r>
          </a:p>
          <a:p>
            <a:pPr marL="0" indent="0">
              <a:buNone/>
            </a:pPr>
            <a:r>
              <a:rPr lang="en-US" b="1" dirty="0"/>
              <a:t>Acetylcholine (ACh)</a:t>
            </a:r>
          </a:p>
          <a:p>
            <a:pPr marL="0" indent="0">
              <a:buNone/>
            </a:pPr>
            <a:r>
              <a:rPr lang="en-US" b="1" dirty="0"/>
              <a:t>Purines</a:t>
            </a:r>
          </a:p>
          <a:p>
            <a:pPr marL="457200" lvl="1" indent="0">
              <a:buNone/>
            </a:pPr>
            <a:r>
              <a:rPr lang="en-US" dirty="0"/>
              <a:t>Adenosine triphosphate (ATP)</a:t>
            </a:r>
          </a:p>
          <a:p>
            <a:pPr marL="457200" lvl="1" indent="0">
              <a:buNone/>
            </a:pPr>
            <a:r>
              <a:rPr lang="en-US" dirty="0"/>
              <a:t>Adenosine</a:t>
            </a:r>
          </a:p>
        </p:txBody>
      </p:sp>
    </p:spTree>
    <p:extLst>
      <p:ext uri="{BB962C8B-B14F-4D97-AF65-F5344CB8AC3E}">
        <p14:creationId xmlns:p14="http://schemas.microsoft.com/office/powerpoint/2010/main" val="1129624346"/>
      </p:ext>
    </p:extLst>
  </p:cSld>
  <p:clrMapOvr>
    <a:masterClrMapping/>
  </p:clrMapOvr>
</p:sld>
</file>

<file path=ppt/theme/theme1.xml><?xml version="1.0" encoding="utf-8"?>
<a:theme xmlns:a="http://schemas.openxmlformats.org/drawingml/2006/main" name="Figure-Only Templates">
  <a:themeElements>
    <a:clrScheme name="Custom 84">
      <a:dk1>
        <a:srgbClr val="000000"/>
      </a:dk1>
      <a:lt1>
        <a:srgbClr val="FFFFFF"/>
      </a:lt1>
      <a:dk2>
        <a:srgbClr val="1F497D"/>
      </a:dk2>
      <a:lt2>
        <a:srgbClr val="EEECE1"/>
      </a:lt2>
      <a:accent1>
        <a:srgbClr val="001A47"/>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56919D-3723-464B-9967-427A087CBD61}">
  <ds:schemaRefs>
    <ds:schemaRef ds:uri="http://schemas.microsoft.com/office/2006/metadata/properties"/>
    <ds:schemaRef ds:uri="fd39d560-5c7d-4158-98a0-f420f8fdebce"/>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a6c716b4-9090-4de7-aadc-2aa5f812ad24"/>
    <ds:schemaRef ds:uri="http://www.w3.org/XML/1998/namespace"/>
  </ds:schemaRefs>
</ds:datastoreItem>
</file>

<file path=customXml/itemProps2.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57C1AB-C2BF-4446-AECB-681D578552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Oxford Template 2020-05-05</Template>
  <TotalTime>169</TotalTime>
  <Words>3463</Words>
  <Application>Microsoft Office PowerPoint</Application>
  <PresentationFormat>Widescreen</PresentationFormat>
  <Paragraphs>247</Paragraphs>
  <Slides>54</Slides>
  <Notes>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Helvetica</vt:lpstr>
      <vt:lpstr>Figure-Only Templates</vt:lpstr>
      <vt:lpstr>Chapter 3 Opener</vt:lpstr>
      <vt:lpstr>Figure 3.1  Structure of synapses</vt:lpstr>
      <vt:lpstr>Figure 3.1  Structure of synapses (Part 1)</vt:lpstr>
      <vt:lpstr>Figure 3.1  Structure of synapses (Part 2)</vt:lpstr>
      <vt:lpstr>Figure 3.2  The three types of synaptic connections between neurons</vt:lpstr>
      <vt:lpstr>Figure 3.2  The three types of synaptic connections between neurons (Part 1)</vt:lpstr>
      <vt:lpstr>Figure 3.2  The three types of synaptic connections between neurons (Part 2)</vt:lpstr>
      <vt:lpstr>Figure 3.2  The three types of synaptic connections between neurons (Part 3)</vt:lpstr>
      <vt:lpstr>Table 3.1 (1)  Major Categories of Neurotransmitters</vt:lpstr>
      <vt:lpstr>Table 3.1 (2)  Major Categories of Neurotransmitters</vt:lpstr>
      <vt:lpstr>Figure 3.3  Axon terminal of a neuron that synthesizes both a classical neurotransmitter and a neuropeptide</vt:lpstr>
      <vt:lpstr>Figure 3.4  Features of neurotransmission using neuro­peptides</vt:lpstr>
      <vt:lpstr>Figure 3.5  Processes involved in neurotransmission at a typical synapse using a classical neurotransmitter (1)</vt:lpstr>
      <vt:lpstr>Figure 3.5  Processes involved in neurotransmission at a typical synapse using a classical neurotransmitter (2)</vt:lpstr>
      <vt:lpstr>Figure 3.6  The life cycle of the synaptic vesicle (1)</vt:lpstr>
      <vt:lpstr>Figure 3.6  The life cycle of the synaptic vesicle (2)</vt:lpstr>
      <vt:lpstr>Figure 3.7  Molecular model of a glutamate synaptic vesicle</vt:lpstr>
      <vt:lpstr>Figure 3.7  Molecular model of a glutamate synaptic vesicle (Part 1)</vt:lpstr>
      <vt:lpstr>Figure 3.7  Molecular model of a glutamate synaptic vesicle (Part 2)</vt:lpstr>
      <vt:lpstr>Figure 3.8  Models of synaptic vesicle recycling</vt:lpstr>
      <vt:lpstr>Figure 3.8  Models of synaptic vesicle recycling (Part 1)</vt:lpstr>
      <vt:lpstr>Figure 3.8  Models of synaptic vesicle recycling (Part 2)</vt:lpstr>
      <vt:lpstr>Figure 3.8  Models of synaptic vesicle recycling (Part 3)</vt:lpstr>
      <vt:lpstr>Figure 3.9  Signaling by classical versus gaseous and lipid transmitters </vt:lpstr>
      <vt:lpstr>Figure 3.9  Signaling by classical versus gaseous and lipid transmitters (Part 1)</vt:lpstr>
      <vt:lpstr>Figure 3.9  Signaling by classical versus gaseous and lipid transmitters (Part 2)</vt:lpstr>
      <vt:lpstr>Figure 3.10  Terminal and somatodendritic autoreceptors</vt:lpstr>
      <vt:lpstr>Figure 3.11  Neurotransmitter inactivation</vt:lpstr>
      <vt:lpstr>Table 3.2  Comparison of Ionotropic and Metabotropic Receptors</vt:lpstr>
      <vt:lpstr>Figure 3.12  Structure and function of ionotropic receptors (1)</vt:lpstr>
      <vt:lpstr>Figure 3.12  Structure and function of ionotropic receptors (2)</vt:lpstr>
      <vt:lpstr>Figure 3.12  Structure and function of ionotropic receptors (Part 1)</vt:lpstr>
      <vt:lpstr>Figure 3.12  Structure and function of ionotropic receptors (Part 2)</vt:lpstr>
      <vt:lpstr>Figure 3.13  Fast and slow excitatory postsynaptic potentials (EPSPs) elicited by ionotropic versus metabotropic receptors</vt:lpstr>
      <vt:lpstr>Figure 3.14  Structure of metabotropic receptors</vt:lpstr>
      <vt:lpstr>Figure 3.15  Functions of metabotropic receptors </vt:lpstr>
      <vt:lpstr>Figure 3.15  Functions of metabotropic receptors (Part 1)</vt:lpstr>
      <vt:lpstr>Figure 3.15  Functions of metabotropic receptors (Part 2)</vt:lpstr>
      <vt:lpstr>Box 3.1  The Cutting Edge: Allosteric Modulation of Neurotransmitter Receptors</vt:lpstr>
      <vt:lpstr>Figure 3.16  The mechanism of action of second messengers</vt:lpstr>
      <vt:lpstr>Table 3.3  Second-Messenger Systems and Protein Kinases</vt:lpstr>
      <vt:lpstr>Figure 3.17  Summary of the mechanisms by which drugs can alter synaptic transmission (1)</vt:lpstr>
      <vt:lpstr>Figure 3.17  Summary of the mechanisms by which drugs can alter synaptic transmission (2)</vt:lpstr>
      <vt:lpstr>Figure 3.18  Comparison of synaptic and endocrine communication</vt:lpstr>
      <vt:lpstr>Figure 3.18  Comparison of synaptic and endocrine communication (Part 1)</vt:lpstr>
      <vt:lpstr>Figure 3.18  Comparison of synaptic and endocrine communication (Part 2)</vt:lpstr>
      <vt:lpstr>Figure 3.19  Major endocrine glands and their location in the body</vt:lpstr>
      <vt:lpstr>Figure 3.20  Structure of the adrenal gland, showing the outer cortex and the inner medulla</vt:lpstr>
      <vt:lpstr>Figure 3.21  Organization of the hypothalamic–pituitary axis</vt:lpstr>
      <vt:lpstr>Figure 3.22  Central pathways of vasopressin (VP) and oxytocin (OT) fibers</vt:lpstr>
      <vt:lpstr>Figure 3.23  Clinical symptoms of autism spectrum disorder</vt:lpstr>
      <vt:lpstr>Figure 3.24  Hormonal signaling</vt:lpstr>
      <vt:lpstr>Figure 3.24  Hormonal signaling (Part 1)</vt:lpstr>
      <vt:lpstr>Figure 3.24  Hormonal signaling (Part 2)</vt:lpstr>
    </vt:vector>
  </TitlesOfParts>
  <Manager>Sumanas, Inc.</Manager>
  <Company>Oxford University Press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Psychopharmacology</dc:title>
  <dc:subject/>
  <dc:creator>Meyer and Quenzer</dc:creator>
  <cp:keywords/>
  <dc:description/>
  <cp:lastModifiedBy>Carter, Suzanne</cp:lastModifiedBy>
  <cp:revision>36</cp:revision>
  <dcterms:created xsi:type="dcterms:W3CDTF">2021-01-21T20:31:29Z</dcterms:created>
  <dcterms:modified xsi:type="dcterms:W3CDTF">2022-02-11T18:15:22Z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