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8" r:id="rId5"/>
  </p:sldMasterIdLst>
  <p:notesMasterIdLst>
    <p:notesMasterId r:id="rId65"/>
  </p:notesMasterIdLst>
  <p:handoutMasterIdLst>
    <p:handoutMasterId r:id="rId66"/>
  </p:handoutMasterIdLst>
  <p:sldIdLst>
    <p:sldId id="261" r:id="rId6"/>
    <p:sldId id="270" r:id="rId7"/>
    <p:sldId id="274" r:id="rId8"/>
    <p:sldId id="300" r:id="rId9"/>
    <p:sldId id="338" r:id="rId10"/>
    <p:sldId id="271" r:id="rId11"/>
    <p:sldId id="288" r:id="rId12"/>
    <p:sldId id="262" r:id="rId13"/>
    <p:sldId id="284" r:id="rId14"/>
    <p:sldId id="289" r:id="rId15"/>
    <p:sldId id="290" r:id="rId16"/>
    <p:sldId id="339" r:id="rId17"/>
    <p:sldId id="291" r:id="rId18"/>
    <p:sldId id="292" r:id="rId19"/>
    <p:sldId id="340" r:id="rId20"/>
    <p:sldId id="341" r:id="rId21"/>
    <p:sldId id="293" r:id="rId22"/>
    <p:sldId id="342" r:id="rId23"/>
    <p:sldId id="294" r:id="rId24"/>
    <p:sldId id="279" r:id="rId25"/>
    <p:sldId id="280" r:id="rId26"/>
    <p:sldId id="296" r:id="rId27"/>
    <p:sldId id="282" r:id="rId28"/>
    <p:sldId id="297" r:id="rId29"/>
    <p:sldId id="283" r:id="rId30"/>
    <p:sldId id="298" r:id="rId31"/>
    <p:sldId id="285" r:id="rId32"/>
    <p:sldId id="275" r:id="rId33"/>
    <p:sldId id="302" r:id="rId34"/>
    <p:sldId id="299" r:id="rId35"/>
    <p:sldId id="343" r:id="rId36"/>
    <p:sldId id="303" r:id="rId37"/>
    <p:sldId id="344" r:id="rId38"/>
    <p:sldId id="286" r:id="rId39"/>
    <p:sldId id="257" r:id="rId40"/>
    <p:sldId id="306" r:id="rId41"/>
    <p:sldId id="345" r:id="rId42"/>
    <p:sldId id="330" r:id="rId43"/>
    <p:sldId id="307" r:id="rId44"/>
    <p:sldId id="308" r:id="rId45"/>
    <p:sldId id="346" r:id="rId46"/>
    <p:sldId id="309" r:id="rId47"/>
    <p:sldId id="310" r:id="rId48"/>
    <p:sldId id="350" r:id="rId49"/>
    <p:sldId id="313" r:id="rId50"/>
    <p:sldId id="347" r:id="rId51"/>
    <p:sldId id="314" r:id="rId52"/>
    <p:sldId id="315" r:id="rId53"/>
    <p:sldId id="316" r:id="rId54"/>
    <p:sldId id="331" r:id="rId55"/>
    <p:sldId id="348" r:id="rId56"/>
    <p:sldId id="320" r:id="rId57"/>
    <p:sldId id="324" r:id="rId58"/>
    <p:sldId id="325" r:id="rId59"/>
    <p:sldId id="321" r:id="rId60"/>
    <p:sldId id="349" r:id="rId61"/>
    <p:sldId id="322" r:id="rId62"/>
    <p:sldId id="318" r:id="rId63"/>
    <p:sldId id="351"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77020" autoAdjust="0"/>
  </p:normalViewPr>
  <p:slideViewPr>
    <p:cSldViewPr snapToGrid="0" snapToObjects="1">
      <p:cViewPr varScale="1">
        <p:scale>
          <a:sx n="95" d="100"/>
          <a:sy n="95" d="100"/>
        </p:scale>
        <p:origin x="1320"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134"/>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12/28/2021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12/28/2021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pPr algn="l"/>
            <a:r>
              <a:rPr lang="en-US" sz="1800" b="0" i="0" u="none" strike="noStrike" baseline="0" dirty="0">
                <a:latin typeface="DINPro-Light"/>
              </a:rPr>
              <a:t>There are two pools of synaptic vesicles: the </a:t>
            </a:r>
            <a:r>
              <a:rPr lang="en-US" sz="1800" b="1" i="0" u="none" strike="noStrike" baseline="0" dirty="0">
                <a:latin typeface="DINPro-Light"/>
              </a:rPr>
              <a:t>readily releasable pool </a:t>
            </a:r>
            <a:r>
              <a:rPr lang="en-US" sz="1800" b="0" i="0" u="none" strike="noStrike" baseline="0" dirty="0">
                <a:latin typeface="DINPro-Light"/>
              </a:rPr>
              <a:t>consists of vesicles at the active zones that can rapidly undergo exocytosis.</a:t>
            </a:r>
          </a:p>
          <a:p>
            <a:pPr algn="l"/>
            <a:r>
              <a:rPr lang="en-US" sz="1800" b="0" i="0" u="none" strike="noStrike" baseline="0" dirty="0">
                <a:latin typeface="DINPro-Light"/>
              </a:rPr>
              <a:t>The </a:t>
            </a:r>
            <a:r>
              <a:rPr lang="en-US" sz="1800" b="1" i="0" u="none" strike="noStrike" baseline="0" dirty="0">
                <a:latin typeface="DINPro-Light"/>
              </a:rPr>
              <a:t>reserve pool </a:t>
            </a:r>
            <a:r>
              <a:rPr lang="en-US" sz="1800" b="0" i="0" u="none" strike="noStrike" baseline="0" dirty="0">
                <a:latin typeface="DINPro-Light"/>
              </a:rPr>
              <a:t>contains vesicles farther away from the active zones that can undergo exocytosis later if needed.</a:t>
            </a:r>
          </a:p>
          <a:p>
            <a:pPr algn="l"/>
            <a:r>
              <a:rPr lang="en-US" sz="1800" b="0" i="0" u="none" strike="noStrike" baseline="0" dirty="0">
                <a:latin typeface="PalatinoLTStd-Roman"/>
              </a:rPr>
              <a:t>A Ca</a:t>
            </a:r>
            <a:r>
              <a:rPr lang="en-US" sz="1800" b="0" i="0" u="none" strike="noStrike" baseline="30000" dirty="0">
                <a:latin typeface="PalatinoLTStd-Roman"/>
              </a:rPr>
              <a:t>2+</a:t>
            </a:r>
            <a:r>
              <a:rPr lang="en-US" sz="1800" b="0" i="0" u="none" strike="noStrike" baseline="0" dirty="0">
                <a:latin typeface="PalatinoLTStd-Roman"/>
              </a:rPr>
              <a:t>-sensitive protein in the synaptic vesicle membrane called </a:t>
            </a:r>
            <a:r>
              <a:rPr lang="en-US" sz="1800" b="1" i="0" u="none" strike="noStrike" baseline="0" dirty="0">
                <a:latin typeface="DINPro-Bold"/>
              </a:rPr>
              <a:t>synaptotagmin-1 </a:t>
            </a:r>
            <a:r>
              <a:rPr lang="en-US" sz="1800" b="0" i="0" u="none" strike="noStrike" baseline="0" dirty="0">
                <a:latin typeface="PalatinoLTStd-Roman"/>
              </a:rPr>
              <a:t>rapidly responds to Ca</a:t>
            </a:r>
            <a:r>
              <a:rPr lang="en-US" sz="1800" b="0" i="0" u="none" strike="noStrike" baseline="30000" dirty="0">
                <a:latin typeface="PalatinoLTStd-Roman"/>
              </a:rPr>
              <a:t>2+</a:t>
            </a:r>
            <a:r>
              <a:rPr lang="en-US" sz="1800" b="0" i="0" u="none" strike="noStrike" baseline="0" dirty="0">
                <a:latin typeface="PalatinoLTStd-Roman"/>
              </a:rPr>
              <a:t> influx by permitting the vesicle and terminal membranes to fuse. </a:t>
            </a:r>
            <a:r>
              <a:rPr lang="en-US" sz="1800" b="1" i="0" u="none" strike="noStrike" baseline="0" dirty="0" err="1">
                <a:latin typeface="DINPro-Bold"/>
              </a:rPr>
              <a:t>Synaptobrevin</a:t>
            </a:r>
            <a:r>
              <a:rPr lang="en-US" sz="1800" b="0" i="0" u="none" strike="noStrike" baseline="0" dirty="0">
                <a:latin typeface="PalatinoLTStd-Roman"/>
              </a:rPr>
              <a:t> plays a key role in helping the vesicle fuse with the axon terminal membrane to cause exocytosis.</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2133560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3.5  Processes involved in neurotransmission at a typical synapse using a classical neurotransmitter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81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3.6  The life cycle of the synaptic vesicle</a:t>
            </a:r>
          </a:p>
          <a:p>
            <a:r>
              <a:rPr lang="en-US" dirty="0"/>
              <a:t>Small vesicles containing classical neurotransmitters are constantly being recycled in the axon terminal. Vesicles are filled with neurotransmitter molecules, after which they are transported to the vicinity of release sites in the terminal and undergo processes of docking and priming. Ca</a:t>
            </a:r>
            <a:r>
              <a:rPr lang="en-US" baseline="30000" dirty="0"/>
              <a:t>2+</a:t>
            </a:r>
            <a:r>
              <a:rPr lang="en-US" dirty="0"/>
              <a:t>-dependent fusion with the axon terminal membrane, called exocytosis, permits release of the contents of the vesicle into the synaptic cleft. The vesicle membrane is retrieved by a process of invagination (budding) from the terminal membrane, endocytosis, and transmitter refilling, thus completing the cycle.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10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pPr algn="l"/>
            <a:r>
              <a:rPr lang="en-US" sz="1800" b="0" i="0" u="none" strike="noStrike" baseline="0" dirty="0" err="1">
                <a:latin typeface="DINPro-Bold"/>
              </a:rPr>
              <a:t>Clathrin</a:t>
            </a:r>
            <a:r>
              <a:rPr lang="en-US" sz="1800" b="0" i="0" u="none" strike="noStrike" baseline="0" dirty="0">
                <a:latin typeface="DINPro-Bold"/>
              </a:rPr>
              <a:t>-mediated endocytosis – </a:t>
            </a:r>
            <a:r>
              <a:rPr lang="en-US" sz="1800" b="0" i="0" u="none" strike="noStrike" baseline="0" dirty="0" err="1">
                <a:latin typeface="DINPro-Bold"/>
              </a:rPr>
              <a:t>Clathrin</a:t>
            </a:r>
            <a:r>
              <a:rPr lang="en-US" sz="1800" b="1" i="0" u="none" strike="noStrike" baseline="0" dirty="0">
                <a:latin typeface="DINPro-Bold"/>
              </a:rPr>
              <a:t> </a:t>
            </a:r>
            <a:r>
              <a:rPr lang="en-US" sz="1800" b="0" i="0" u="none" strike="noStrike" baseline="0" dirty="0">
                <a:latin typeface="DINPro-Bold"/>
              </a:rPr>
              <a:t>protein </a:t>
            </a:r>
            <a:r>
              <a:rPr lang="en-US" sz="1800" b="0" i="0" u="none" strike="noStrike" baseline="0" dirty="0">
                <a:latin typeface="PalatinoLTStd-Roman"/>
              </a:rPr>
              <a:t>forms a coating on the membrane that is needed for membrane invagination and vesicle retrieval.</a:t>
            </a:r>
          </a:p>
          <a:p>
            <a:pPr algn="l"/>
            <a:r>
              <a:rPr lang="en-US" sz="1800" b="0" i="0" u="none" strike="noStrike" baseline="0" dirty="0">
                <a:latin typeface="PalatinoLTStd-Roman"/>
              </a:rPr>
              <a:t>Ultrafast endocytosis – Quick vesicle retrieval occurs close to the release site. Retrieved vesicles join with </a:t>
            </a:r>
            <a:r>
              <a:rPr lang="en-US" sz="1800" b="0" i="0" u="none" strike="noStrike" baseline="0" dirty="0">
                <a:latin typeface="DINPro-Bold"/>
              </a:rPr>
              <a:t>endosomes</a:t>
            </a:r>
            <a:r>
              <a:rPr lang="en-US" sz="1800" b="0" i="0" u="none" strike="noStrike" baseline="0" dirty="0">
                <a:latin typeface="PalatinoLTStd-Roman"/>
              </a:rPr>
              <a:t>, and the recycling process is completed when new synaptic vesicles bud off from the </a:t>
            </a:r>
            <a:r>
              <a:rPr lang="en-US" sz="1800" b="1" i="0" u="none" strike="noStrike" baseline="0" dirty="0">
                <a:latin typeface="PalatinoLTStd-Roman"/>
              </a:rPr>
              <a:t>endosomes </a:t>
            </a:r>
            <a:r>
              <a:rPr lang="en-US" sz="1800" b="0" i="0" u="none" strike="noStrike" baseline="0" dirty="0">
                <a:latin typeface="PalatinoLTStd-Roman"/>
              </a:rPr>
              <a:t>using a </a:t>
            </a:r>
            <a:r>
              <a:rPr lang="en-US" sz="1800" b="0" i="0" u="none" strike="noStrike" baseline="0" dirty="0" err="1">
                <a:latin typeface="PalatinoLTStd-Roman"/>
              </a:rPr>
              <a:t>clathrin</a:t>
            </a:r>
            <a:r>
              <a:rPr lang="en-US" sz="1800" b="0" i="0" u="none" strike="noStrike" baseline="0" dirty="0">
                <a:latin typeface="PalatinoLTStd-Roman"/>
              </a:rPr>
              <a:t>-dependent mechanism.</a:t>
            </a:r>
          </a:p>
          <a:p>
            <a:pPr algn="l"/>
            <a:r>
              <a:rPr lang="en-US" sz="1800" b="0" i="0" u="none" strike="noStrike" baseline="0" dirty="0">
                <a:latin typeface="PalatinoLTStd-Roman"/>
              </a:rPr>
              <a:t>Kiss-and-run – Vesicle fuses with terminal membrane very briefly; the pore closes and the vesicle remains intact.</a:t>
            </a:r>
            <a:endParaRPr lang="en-US" b="0"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36573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3.8  Models of synaptic vesicle recycling</a:t>
            </a:r>
          </a:p>
          <a:p>
            <a:r>
              <a:rPr lang="en-US" dirty="0"/>
              <a:t>(A) In the well-established clathrin-mediated endocytosis model, the vesicle fully collapses after fusing with the plasma membrane. The vesicle membrane is subsequently retrieved at a point distant from the release site, using a process that requires the protein clathrin. (B) In the more recently proposed model called ultrafast endocytosis and endosomal budding, the vesicle membrane is retrieved extremely rapidly at a point near the release site. Clathrin is not required for membrane retrieval according to this model. The vesicle membrane fuses with an endosome, after which new vesicles bud off from the endosome in a clathrin-dependent mechanism. (C) In the kiss-and-run model, the vesicle membrane briefly fuses with the plasma membrane of the nerve terminal without collapsing. After the vesicle has released its contents into the synaptic cleft, it reforms and detaches from the plasma membrane. Neither clathrin nor endosomes play a role in this model. (After S. Watanabe. 2015. </a:t>
            </a:r>
            <a:r>
              <a:rPr lang="en-US" i="1" dirty="0"/>
              <a:t>Science</a:t>
            </a:r>
            <a:r>
              <a:rPr lang="en-US" dirty="0"/>
              <a:t> 350: 46–47. Reprinted with permission from AAAS.)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20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r>
              <a:rPr lang="en-US" dirty="0"/>
              <a:t>Lipids and gases can cross membranes, so they can’t be stored in vesicles.</a:t>
            </a:r>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3718315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3.9  Signaling by classical versus gaseous and lipid transmitters </a:t>
            </a:r>
          </a:p>
          <a:p>
            <a:r>
              <a:rPr lang="en-US" dirty="0"/>
              <a:t>In contrast to signaling by classical neurotransmitters (left), gaseous and lipid transmitters (right) are not released from synaptic vesicles. Gases and lipids cannot be stored within vesicles and therefore must be synthesized enzymatically when needed. Synthesis of gaseous and lipid transmitters usually occurs in the postsynaptic cell following release of a classical transmitter from the presynaptic cell and postsynaptic receptor activation. The newly formed gas or lipid subsequently diffuses across the membrane and acts as a retrograde messenger on the presynaptic cell as well as other neurons close enough to receive the signal.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026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331483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3048199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3.10  Terminal and somatodendritic autoreceptors</a:t>
            </a:r>
          </a:p>
          <a:p>
            <a:r>
              <a:rPr lang="en-US" dirty="0"/>
              <a:t>Many neurons possess autoreceptors on their axon terminals and/or on their cell bodies and dendrites. Terminal autoreceptors inhibit neurotransmitter release, whereas somatodendritic autoreceptors reduce the rate of cell firing.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61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dirty="0"/>
          </a:p>
        </p:txBody>
      </p:sp>
    </p:spTree>
    <p:extLst>
      <p:ext uri="{BB962C8B-B14F-4D97-AF65-F5344CB8AC3E}">
        <p14:creationId xmlns:p14="http://schemas.microsoft.com/office/powerpoint/2010/main" val="766032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pPr algn="l"/>
            <a:r>
              <a:rPr lang="en-US" sz="1800" b="0" i="0" u="none" strike="noStrike" baseline="0" dirty="0">
                <a:latin typeface="DINPro-Light"/>
              </a:rPr>
              <a:t>Enzymatic breakdown is particularly important for </a:t>
            </a:r>
            <a:r>
              <a:rPr lang="en-US" sz="1800" b="0" i="0" u="none" strike="noStrike" baseline="0" dirty="0" err="1">
                <a:latin typeface="DINPro-Light"/>
              </a:rPr>
              <a:t>ACh</a:t>
            </a:r>
            <a:r>
              <a:rPr lang="en-US" sz="1800" b="0" i="0" u="none" strike="noStrike" baseline="0" dirty="0">
                <a:latin typeface="DINPro-Light"/>
              </a:rPr>
              <a:t>, lipid and gaseous transmitters, and neuropeptides.</a:t>
            </a:r>
          </a:p>
          <a:p>
            <a:pPr algn="l"/>
            <a:r>
              <a:rPr lang="en-US" sz="1800" b="0" i="0" u="none" strike="noStrike" baseline="0" dirty="0">
                <a:latin typeface="DINPro-Light"/>
              </a:rPr>
              <a:t>Uptake/reuptake plays the most important role for the amino acid and monoamine transmitters.</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3780256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3.11  Neurotransmitter inactivation</a:t>
            </a:r>
          </a:p>
          <a:p>
            <a:r>
              <a:rPr lang="en-US" dirty="0"/>
              <a:t>Neurotransmitter molecules can be inactivated by (1) enzymatic breakdown, (2) reuptake by the axon terminal, or (3) uptake by nearby glial cells. Cellular uptake is mediated by specific membrane transporters for each neurotransmitter.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54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pPr algn="l"/>
            <a:r>
              <a:rPr lang="en-US" sz="1800" b="0" i="0" u="none" strike="noStrike" baseline="0" dirty="0">
                <a:latin typeface="DINPro-Light"/>
              </a:rPr>
              <a:t>The gut–brain axis may play a role in many neuropsychiatric and neurological disorders.</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262963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r>
              <a:rPr lang="en-US" dirty="0"/>
              <a:t>Correct answer: d</a:t>
            </a:r>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2584229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PalatinoLTStd-Roman"/>
              </a:rPr>
              <a:t>If a drug can be designed that stimulates or blocks only one receptor subtype it may be able to treat a disease more effectively and with fewer side effects – a central idea underlying modern drug design.</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274675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r>
              <a:rPr lang="en-US" sz="1800" b="0" i="0" u="none" strike="noStrike" baseline="0" dirty="0">
                <a:latin typeface="DINPro-Bold"/>
              </a:rPr>
              <a:t>Also called </a:t>
            </a:r>
            <a:r>
              <a:rPr lang="en-US" sz="1800" b="1" i="0" u="none" strike="noStrike" baseline="0" dirty="0">
                <a:latin typeface="DINPro-Bold"/>
              </a:rPr>
              <a:t>ligand-gated channel receptors</a:t>
            </a:r>
            <a:r>
              <a:rPr lang="en-US" sz="1800" b="0" i="0" u="none" strike="noStrike" baseline="0" dirty="0">
                <a:latin typeface="DINPro-Bold"/>
              </a:rPr>
              <a:t>.</a:t>
            </a:r>
          </a:p>
          <a:p>
            <a:pPr algn="l"/>
            <a:r>
              <a:rPr lang="en-US" sz="1800" b="0" i="0" u="none" strike="noStrike" baseline="0" dirty="0">
                <a:latin typeface="PalatinoLTStd-Roman"/>
              </a:rPr>
              <a:t>The characteristics of the ion channel are key in determining whether that receptor excites the postsynaptic cell, inhibits the cell, or activates a second-messenger.</a:t>
            </a:r>
            <a:endParaRPr lang="en-US" b="0"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173403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3.12  Structure and function of ionotropic receptors</a:t>
            </a:r>
          </a:p>
          <a:p>
            <a:r>
              <a:rPr lang="en-US" dirty="0"/>
              <a:t>(A) Each receptor complex comprises either five (as shown) or four protein subunits that form a channel or a pore in the cell membrane. (B) Binding of the neurotransmitter to the receptor triggers channel opening and the flow of ions across the membrane.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365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r>
              <a:rPr lang="en-US" dirty="0"/>
              <a:t>Also called</a:t>
            </a:r>
            <a:r>
              <a:rPr lang="en-US" b="0" dirty="0"/>
              <a:t> </a:t>
            </a:r>
            <a:r>
              <a:rPr lang="en-US" sz="1800" b="1" i="0" u="none" strike="noStrike" baseline="0" dirty="0">
                <a:latin typeface="DINPro-Bold"/>
              </a:rPr>
              <a:t>G protein–coupled receptors.</a:t>
            </a:r>
            <a:endParaRPr lang="en-US" b="1" i="0"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4767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3.15  Functions of metabotropic receptors </a:t>
            </a:r>
          </a:p>
          <a:p>
            <a:r>
              <a:rPr lang="en-US" dirty="0"/>
              <a:t>Metabotropic receptors activate G proteins in the membrane, which may either (A) alter the opening of a G protein–gated ion channel or (B) stimulate or inhibit an effector enzyme that either synthesizes or breaks down a second messenger.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985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pPr algn="l"/>
            <a:r>
              <a:rPr lang="en-US" sz="1800" b="0" i="0" u="none" strike="noStrike" baseline="0" dirty="0">
                <a:latin typeface="DINPro-Regular"/>
              </a:rPr>
              <a:t>Compared with traditional agonists or antagonists, allosteric modulators often have greater receptor subtype selectivity.</a:t>
            </a:r>
          </a:p>
          <a:p>
            <a:pPr algn="l"/>
            <a:r>
              <a:rPr lang="en-US" sz="1800" b="0" i="0" u="none" strike="noStrike" baseline="0" dirty="0">
                <a:latin typeface="DINPro-Regular"/>
              </a:rPr>
              <a:t>A modulator may “fine-tune” signaling by a neurotransmitter (either amplifying or diminishing</a:t>
            </a:r>
          </a:p>
          <a:p>
            <a:pPr algn="l"/>
            <a:r>
              <a:rPr lang="en-US" sz="1800" b="0" i="0" u="none" strike="noStrike" baseline="0" dirty="0">
                <a:latin typeface="DINPro-Regular"/>
              </a:rPr>
              <a:t>the signaling) in a more controllable manner than would administering a direct agonist or antagonist.</a:t>
            </a:r>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247911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r>
              <a:rPr lang="en-US" sz="1800" b="1" i="0" u="none" strike="noStrike" baseline="0" dirty="0">
                <a:latin typeface="DINPro-Bold"/>
              </a:rPr>
              <a:t>Postsynaptic density: </a:t>
            </a:r>
            <a:r>
              <a:rPr lang="en-US" sz="1800" b="0" i="0" u="none" strike="noStrike" baseline="0" dirty="0">
                <a:latin typeface="DINPro-Bold"/>
              </a:rPr>
              <a:t>area on dendrite membrane rich in neurotransmitter receptors and proteins.</a:t>
            </a:r>
          </a:p>
          <a:p>
            <a:pPr algn="l"/>
            <a:r>
              <a:rPr lang="en-US" sz="1800" b="0" i="0" u="none" strike="noStrike" baseline="0" dirty="0">
                <a:latin typeface="DINPro-Bold"/>
              </a:rPr>
              <a:t>Activity at </a:t>
            </a:r>
            <a:r>
              <a:rPr lang="en-US" sz="1800" b="0" i="0" u="none" strike="noStrike" baseline="0" dirty="0">
                <a:latin typeface="PalatinoLTStd-Roman"/>
              </a:rPr>
              <a:t>an axoaxonic synapse may reduce transmitter release from the terminal (</a:t>
            </a:r>
            <a:r>
              <a:rPr lang="en-US" sz="1800" b="1" i="0" u="none" strike="noStrike" baseline="0" dirty="0">
                <a:latin typeface="DINPro-Bold"/>
              </a:rPr>
              <a:t>presynaptic inhibition</a:t>
            </a:r>
            <a:r>
              <a:rPr lang="en-US" sz="1800" b="0" i="0" u="none" strike="noStrike" baseline="0" dirty="0">
                <a:latin typeface="DINPro-Bold"/>
              </a:rPr>
              <a:t>)</a:t>
            </a:r>
            <a:r>
              <a:rPr lang="en-US" sz="1800" b="0" i="0" u="none" strike="noStrike" baseline="0" dirty="0">
                <a:latin typeface="PalatinoLTStd-Roman"/>
              </a:rPr>
              <a:t>.</a:t>
            </a:r>
          </a:p>
          <a:p>
            <a:pPr algn="l"/>
            <a:r>
              <a:rPr lang="en-US" sz="1800" b="0" i="0" u="none" strike="noStrike" baseline="0" dirty="0">
                <a:latin typeface="PalatinoLTStd-Roman"/>
              </a:rPr>
              <a:t>Enhanced release of transmitter is called </a:t>
            </a:r>
            <a:r>
              <a:rPr lang="en-US" sz="1800" b="1" i="0" u="none" strike="noStrike" baseline="0" dirty="0">
                <a:latin typeface="DINPro-Bold"/>
              </a:rPr>
              <a:t>presynaptic facilitation</a:t>
            </a:r>
            <a:r>
              <a:rPr lang="en-US" sz="1800" b="0" i="0" u="none" strike="noStrike" baseline="0" dirty="0">
                <a:latin typeface="PalatinoLTStd-Roman"/>
              </a:rPr>
              <a:t>.</a:t>
            </a:r>
            <a:endParaRPr lang="en-US" b="0"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dirty="0"/>
          </a:p>
        </p:txBody>
      </p:sp>
    </p:spTree>
    <p:extLst>
      <p:ext uri="{BB962C8B-B14F-4D97-AF65-F5344CB8AC3E}">
        <p14:creationId xmlns:p14="http://schemas.microsoft.com/office/powerpoint/2010/main" val="1243998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Allosteric modulation of neurotransmitter receptor signaling Using metabotropic receptors as an example, the figure shows how allosteric modulators can either positively or negatively influence receptor signaling. In the absence of an agonist, including the neurotransmitter itself, the allosteric modulator produces no receptor signaling. (After D. </a:t>
            </a:r>
            <a:r>
              <a:rPr lang="en-US" sz="1200" kern="1200" dirty="0" err="1">
                <a:solidFill>
                  <a:schemeClr val="tx1"/>
                </a:solidFill>
                <a:effectLst/>
                <a:latin typeface="+mn-lt"/>
                <a:ea typeface="+mn-ea"/>
                <a:cs typeface="+mn-cs"/>
              </a:rPr>
              <a:t>Wootten</a:t>
            </a:r>
            <a:r>
              <a:rPr lang="en-US" sz="1200" kern="1200" dirty="0">
                <a:solidFill>
                  <a:schemeClr val="tx1"/>
                </a:solidFill>
                <a:effectLst/>
                <a:latin typeface="+mn-lt"/>
                <a:ea typeface="+mn-ea"/>
                <a:cs typeface="+mn-cs"/>
              </a:rPr>
              <a:t> et al. 2013. </a:t>
            </a:r>
            <a:r>
              <a:rPr lang="en-US" sz="1200" i="1" kern="1200" dirty="0">
                <a:solidFill>
                  <a:schemeClr val="tx1"/>
                </a:solidFill>
                <a:effectLst/>
                <a:latin typeface="+mn-lt"/>
                <a:ea typeface="+mn-ea"/>
                <a:cs typeface="+mn-cs"/>
              </a:rPr>
              <a:t>Nat Rev Drug </a:t>
            </a:r>
            <a:r>
              <a:rPr lang="en-US" sz="1200" i="1" kern="1200" dirty="0" err="1">
                <a:solidFill>
                  <a:schemeClr val="tx1"/>
                </a:solidFill>
                <a:effectLst/>
                <a:latin typeface="+mn-lt"/>
                <a:ea typeface="+mn-ea"/>
                <a:cs typeface="+mn-cs"/>
              </a:rPr>
              <a:t>Discov</a:t>
            </a:r>
            <a:r>
              <a:rPr lang="en-US" sz="1200" kern="1200" dirty="0">
                <a:solidFill>
                  <a:schemeClr val="tx1"/>
                </a:solidFill>
                <a:effectLst/>
                <a:latin typeface="+mn-lt"/>
                <a:ea typeface="+mn-ea"/>
                <a:cs typeface="+mn-cs"/>
              </a:rPr>
              <a:t> 12: 630–644.)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092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r>
              <a:rPr lang="en-US" sz="1800" b="1" i="0" u="none" strike="noStrike" baseline="0" dirty="0">
                <a:latin typeface="DINPro-Bold"/>
              </a:rPr>
              <a:t>Phosphorylation</a:t>
            </a:r>
            <a:r>
              <a:rPr lang="en-US" sz="1800" b="0" i="0" u="none" strike="noStrike" baseline="0" dirty="0">
                <a:latin typeface="DINPro-Bold"/>
              </a:rPr>
              <a:t>: kinases </a:t>
            </a:r>
            <a:r>
              <a:rPr lang="en-US" sz="1800" b="0" i="0" u="none" strike="noStrike" baseline="0" dirty="0">
                <a:latin typeface="PalatinoLTStd-Roman"/>
              </a:rPr>
              <a:t>catalyze the addition of one or more phosphate groups (–PO</a:t>
            </a:r>
            <a:r>
              <a:rPr lang="en-US" sz="1800" b="0" i="0" u="none" strike="noStrike" baseline="-25000" dirty="0">
                <a:latin typeface="PalatinoLTStd-Roman"/>
              </a:rPr>
              <a:t>4</a:t>
            </a:r>
            <a:r>
              <a:rPr lang="en-US" sz="1800" b="0" i="0" u="none" strike="noStrike" baseline="30000" dirty="0">
                <a:latin typeface="PalatinoLTStd-Roman"/>
              </a:rPr>
              <a:t>2–</a:t>
            </a:r>
            <a:r>
              <a:rPr lang="en-US" sz="1800" b="0" i="0" u="none" strike="noStrike" baseline="0" dirty="0">
                <a:latin typeface="PalatinoLTStd-Roman"/>
              </a:rPr>
              <a:t>) to the molecule.</a:t>
            </a:r>
          </a:p>
          <a:p>
            <a:pPr algn="l"/>
            <a:r>
              <a:rPr lang="en-US" sz="1800" b="0" i="0" u="none" strike="noStrike" baseline="0" dirty="0">
                <a:latin typeface="PalatinoLTStd-Roman"/>
              </a:rPr>
              <a:t>cAMP = cyclic adenosine monophosphate, stimulates </a:t>
            </a:r>
            <a:r>
              <a:rPr lang="en-US" sz="1800" b="1" i="0" u="none" strike="noStrike" baseline="0" dirty="0">
                <a:latin typeface="DINPro-Bold"/>
              </a:rPr>
              <a:t>protein kinase A </a:t>
            </a:r>
            <a:r>
              <a:rPr lang="en-US" sz="1800" b="0" i="0" u="none" strike="noStrike" baseline="0" dirty="0">
                <a:latin typeface="PalatinoLTStd-Roman"/>
              </a:rPr>
              <a:t>(</a:t>
            </a:r>
            <a:r>
              <a:rPr lang="en-US" sz="1800" b="1" i="0" u="none" strike="noStrike" baseline="0" dirty="0">
                <a:latin typeface="DINPro-Bold"/>
              </a:rPr>
              <a:t>PKA</a:t>
            </a:r>
            <a:r>
              <a:rPr lang="en-US" sz="1800" b="0" i="0" u="none" strike="noStrike" baseline="0" dirty="0">
                <a:latin typeface="PalatinoLTStd-Roman"/>
              </a:rPr>
              <a:t>).</a:t>
            </a:r>
          </a:p>
          <a:p>
            <a:pPr algn="l"/>
            <a:r>
              <a:rPr lang="en-US" sz="1800" b="0" i="0" u="none" strike="noStrike" baseline="0" dirty="0" err="1">
                <a:latin typeface="PalatinoLTStd-Roman"/>
              </a:rPr>
              <a:t>gAMP</a:t>
            </a:r>
            <a:r>
              <a:rPr lang="en-US" sz="1800" b="0" i="0" u="none" strike="noStrike" baseline="0" dirty="0">
                <a:latin typeface="PalatinoLTStd-Roman"/>
              </a:rPr>
              <a:t> = cyclic guanosine monophosphate, stimulates </a:t>
            </a:r>
            <a:r>
              <a:rPr lang="en-US" sz="1800" b="1" i="0" u="none" strike="noStrike" baseline="0" dirty="0">
                <a:latin typeface="DINPro-Bold"/>
              </a:rPr>
              <a:t>protein kinase G </a:t>
            </a:r>
            <a:r>
              <a:rPr lang="en-US" sz="1800" b="0" i="0" u="none" strike="noStrike" baseline="0" dirty="0">
                <a:latin typeface="PalatinoLTStd-Roman"/>
              </a:rPr>
              <a:t>(</a:t>
            </a:r>
            <a:r>
              <a:rPr lang="en-US" sz="1800" b="1" i="0" u="none" strike="noStrike" baseline="0" dirty="0">
                <a:latin typeface="DINPro-Bold"/>
              </a:rPr>
              <a:t>PKG</a:t>
            </a:r>
            <a:r>
              <a:rPr lang="en-US" sz="1800" b="0" i="0" u="none" strike="noStrike" baseline="0" dirty="0">
                <a:latin typeface="PalatinoLTStd-Roman"/>
              </a:rPr>
              <a:t>).</a:t>
            </a:r>
          </a:p>
          <a:p>
            <a:pPr algn="l"/>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1873293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3.16  The mechanism of action of second messengers</a:t>
            </a:r>
          </a:p>
          <a:p>
            <a:r>
              <a:rPr lang="en-US" dirty="0"/>
              <a:t>Second messengers work by activating protein kinases to cause phosphorylation of substrate proteins within the postsynaptic cell.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412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366716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4242743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1016401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3.17  Summary of the mechanisms by which drugs can alter synaptic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Neurotransmitter (NT) transmission may be stimulated or facilitated (denoted by +), or it may be inhibited (denoted by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525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3216031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r>
              <a:rPr lang="en-US" dirty="0"/>
              <a:t>Correct answer: b</a:t>
            </a:r>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160551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endParaRPr lang="en-US" sz="1800" b="0" i="0" u="none" strike="noStrike" baseline="0" dirty="0">
              <a:latin typeface="DINPro-Bold"/>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407194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  The three types of synaptic connections between neurons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750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3.19  Major endocrine glands and their location in the body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405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r>
              <a:rPr lang="en-US" sz="1800" b="0" i="0" u="none" strike="noStrike" baseline="0" dirty="0">
                <a:latin typeface="PalatinoLTStd-Roman"/>
              </a:rPr>
              <a:t>Glucocorticoids:</a:t>
            </a:r>
          </a:p>
          <a:p>
            <a:pPr marL="285750" indent="-285750" algn="l">
              <a:buFont typeface="Arial" panose="020B0604020202020204" pitchFamily="34" charset="0"/>
              <a:buChar char="•"/>
            </a:pPr>
            <a:r>
              <a:rPr lang="en-US" sz="1800" b="0" i="0" u="none" strike="noStrike" baseline="0" dirty="0">
                <a:latin typeface="PalatinoLTStd-Roman"/>
              </a:rPr>
              <a:t>Humans, nonhuman primates, and most other large mammals make </a:t>
            </a:r>
            <a:r>
              <a:rPr lang="en-US" sz="1800" b="1" i="0" u="none" strike="noStrike" baseline="0" dirty="0">
                <a:latin typeface="DINPro-Bold"/>
              </a:rPr>
              <a:t>cortisol </a:t>
            </a:r>
            <a:r>
              <a:rPr lang="en-US" sz="1800" b="0" i="0" u="none" strike="noStrike" baseline="0" dirty="0">
                <a:latin typeface="PalatinoLTStd-Roman"/>
              </a:rPr>
              <a:t>(</a:t>
            </a:r>
            <a:r>
              <a:rPr lang="en-US" sz="1800" b="0" i="1" u="none" strike="noStrike" baseline="0" dirty="0">
                <a:latin typeface="PalatinoLTStd-Italic"/>
              </a:rPr>
              <a:t>hydrocortisone</a:t>
            </a:r>
            <a:r>
              <a:rPr lang="en-US" sz="1800" b="0" i="0" u="none" strike="noStrike" baseline="0" dirty="0">
                <a:latin typeface="PalatinoLTStd-Roman"/>
              </a:rPr>
              <a:t>).</a:t>
            </a:r>
          </a:p>
          <a:p>
            <a:pPr marL="285750" indent="-285750" algn="l">
              <a:buFont typeface="Arial" panose="020B0604020202020204" pitchFamily="34" charset="0"/>
              <a:buChar char="•"/>
            </a:pPr>
            <a:r>
              <a:rPr lang="en-US" sz="1800" b="0" i="0" u="none" strike="noStrike" baseline="0" dirty="0">
                <a:latin typeface="PalatinoLTStd-Roman"/>
              </a:rPr>
              <a:t>Most rodents and birds make </a:t>
            </a:r>
            <a:r>
              <a:rPr lang="en-US" sz="1800" b="1" i="0" u="none" strike="noStrike" baseline="0" dirty="0">
                <a:latin typeface="DINPro-Bold"/>
              </a:rPr>
              <a:t>corticosterone.</a:t>
            </a:r>
            <a:endParaRPr lang="en-US" sz="1800" b="0" i="0" u="none" strike="noStrike" baseline="0" dirty="0">
              <a:latin typeface="DINPro-Bold"/>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1050119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608124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r>
              <a:rPr lang="en-US" sz="1800" b="1" i="0" u="none" strike="noStrike" baseline="0" dirty="0">
                <a:latin typeface="PalatinoLTStd-Roman"/>
              </a:rPr>
              <a:t>TSH</a:t>
            </a:r>
            <a:r>
              <a:rPr lang="en-US" sz="1800" b="0" i="0" u="none" strike="noStrike" baseline="0" dirty="0">
                <a:latin typeface="PalatinoLTStd-Roman"/>
              </a:rPr>
              <a:t> (</a:t>
            </a:r>
            <a:r>
              <a:rPr lang="en-US" sz="1800" b="1" i="0" u="none" strike="noStrike" baseline="0" dirty="0">
                <a:latin typeface="PalatinoLTStd-Roman"/>
              </a:rPr>
              <a:t>thyroid stimulating hormone</a:t>
            </a:r>
            <a:r>
              <a:rPr lang="en-US" sz="1800" b="0" i="0" u="none" strike="noStrike" baseline="0" dirty="0">
                <a:latin typeface="PalatinoLTStd-Roman"/>
              </a:rPr>
              <a:t>) stimulates the thyroid gland, </a:t>
            </a:r>
            <a:r>
              <a:rPr lang="en-US" sz="1800" b="1" i="0" u="none" strike="noStrike" baseline="0" dirty="0">
                <a:latin typeface="PalatinoLTStd-Roman"/>
              </a:rPr>
              <a:t>ACTH</a:t>
            </a:r>
            <a:r>
              <a:rPr lang="en-US" sz="1800" b="0" i="0" u="none" strike="noStrike" baseline="0" dirty="0">
                <a:latin typeface="PalatinoLTStd-Roman"/>
              </a:rPr>
              <a:t> (</a:t>
            </a:r>
            <a:r>
              <a:rPr lang="en-US" sz="1800" b="1" i="0" u="none" strike="noStrike" baseline="0" dirty="0">
                <a:latin typeface="DINPro-Bold"/>
              </a:rPr>
              <a:t>adrenocorticotropic hormone</a:t>
            </a:r>
            <a:r>
              <a:rPr lang="en-US" sz="1800" b="0" i="0" u="none" strike="noStrike" baseline="0" dirty="0">
                <a:latin typeface="DINPro-Bold"/>
              </a:rPr>
              <a:t>)</a:t>
            </a:r>
            <a:r>
              <a:rPr lang="en-US" sz="1800" b="0" i="0" u="none" strike="noStrike" baseline="0" dirty="0">
                <a:latin typeface="PalatinoLTStd-Roman"/>
              </a:rPr>
              <a:t> promotes synthesis and release of glucocorticoids from the adrenal cortex. </a:t>
            </a:r>
            <a:r>
              <a:rPr lang="en-US" sz="1800" b="1" i="0" u="none" strike="noStrike" baseline="0" dirty="0">
                <a:latin typeface="PalatinoLTStd-Roman"/>
              </a:rPr>
              <a:t>FSH</a:t>
            </a:r>
            <a:r>
              <a:rPr lang="en-US" sz="1800" b="0" i="0" u="none" strike="noStrike" baseline="0" dirty="0">
                <a:latin typeface="PalatinoLTStd-Roman"/>
              </a:rPr>
              <a:t> (follicle stimulating hormone) and </a:t>
            </a:r>
            <a:r>
              <a:rPr lang="en-US" sz="1800" b="1" i="0" u="none" strike="noStrike" baseline="0" dirty="0">
                <a:latin typeface="PalatinoLTStd-Roman"/>
              </a:rPr>
              <a:t>LH</a:t>
            </a:r>
            <a:r>
              <a:rPr lang="en-US" sz="1800" b="0" i="0" u="none" strike="noStrike" baseline="0" dirty="0">
                <a:latin typeface="PalatinoLTStd-Roman"/>
              </a:rPr>
              <a:t> (</a:t>
            </a:r>
            <a:r>
              <a:rPr lang="en-US" sz="1800" b="1" i="0" u="none" strike="noStrike" baseline="0" dirty="0">
                <a:latin typeface="PalatinoLTStd-Roman"/>
              </a:rPr>
              <a:t>luteinizing hormone </a:t>
            </a:r>
            <a:r>
              <a:rPr lang="en-US" sz="1800" b="0" i="0" u="none" strike="noStrike" baseline="0" dirty="0">
                <a:latin typeface="PalatinoLTStd-Roman"/>
              </a:rPr>
              <a:t>)  LH stimulates estrogen and androgen secretion by the ovaries and testes. </a:t>
            </a:r>
            <a:r>
              <a:rPr lang="en-US" sz="1800" b="1" i="0" u="none" strike="noStrike" baseline="0" dirty="0">
                <a:latin typeface="PalatinoLTStd-Roman"/>
              </a:rPr>
              <a:t>GH</a:t>
            </a:r>
            <a:r>
              <a:rPr lang="en-US" sz="1800" b="0" i="0" u="none" strike="noStrike" baseline="0" dirty="0">
                <a:latin typeface="PalatinoLTStd-Roman"/>
              </a:rPr>
              <a:t> (growth hormone) stimulates production of growth factor I (IGF-I) - critical for skeletal growth during development. </a:t>
            </a:r>
            <a:r>
              <a:rPr lang="en-US" sz="1800" b="1" i="0" u="none" strike="noStrike" baseline="0" dirty="0">
                <a:latin typeface="PalatinoLTStd-Roman"/>
              </a:rPr>
              <a:t>PRL</a:t>
            </a:r>
            <a:r>
              <a:rPr lang="en-US" sz="1800" b="0" i="0" u="none" strike="noStrike" baseline="0" dirty="0">
                <a:latin typeface="PalatinoLTStd-Roman"/>
              </a:rPr>
              <a:t> (</a:t>
            </a:r>
            <a:r>
              <a:rPr lang="en-US" sz="1800" b="1" i="0" u="none" strike="noStrike" baseline="0" dirty="0">
                <a:latin typeface="PalatinoLTStd-Roman"/>
              </a:rPr>
              <a:t>prolactin</a:t>
            </a:r>
            <a:r>
              <a:rPr lang="en-US" sz="1800" b="0" i="0" u="none" strike="noStrike" baseline="0" dirty="0">
                <a:latin typeface="PalatinoLTStd-Roman"/>
              </a:rPr>
              <a:t>) promotes milk production by the mammary glands.</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114940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49945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3.21  Organization of the hypothalamic–pituitary axis</a:t>
            </a:r>
          </a:p>
          <a:p>
            <a:r>
              <a:rPr lang="en-US" dirty="0"/>
              <a:t>Note that the axon terminals of the hypothalamic releasing hormone neurons are located near blood capillaries in the median eminence, whereas oxytocin and vasopressin neurons send their axons all the way into the posterior lobe of the pituitary gland. For the purpose of simplicity, not all hypothalamic releasing hormones are shown. ACTH, adrenocorticotropic hormone; CRH, corticotropin-releasing hormone; FSH, follicle-­stimulating hormone; GH, growth hormone; GnRH, gonadotropin-releasing hormone; LH, luteinizing hormone; TRH, thyrotropin-releasing hormone; TSH, thyroid-stimulating hormone.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088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r>
              <a:rPr lang="en-US" dirty="0"/>
              <a:t>Vasopressin (VP) and oxytocin (OT) are synthesized by </a:t>
            </a:r>
            <a:r>
              <a:rPr lang="en-US" sz="1800" b="0" i="0" u="none" strike="noStrike" baseline="0" dirty="0">
                <a:latin typeface="PalatinoLTStd-Roman"/>
              </a:rPr>
              <a:t>specialized secretory neurons (</a:t>
            </a:r>
            <a:r>
              <a:rPr lang="en-US" sz="1800" b="1" i="0" u="none" strike="noStrike" baseline="0" dirty="0">
                <a:latin typeface="DINPro-Bold"/>
              </a:rPr>
              <a:t>magnocellular neurons</a:t>
            </a:r>
            <a:r>
              <a:rPr lang="en-US" sz="1800" b="0" i="0" u="none" strike="noStrike" baseline="0" dirty="0">
                <a:latin typeface="DINPro-Bold"/>
              </a:rPr>
              <a:t>)</a:t>
            </a:r>
            <a:r>
              <a:rPr lang="en-US" sz="1800" b="1" i="0" u="none" strike="noStrike" baseline="0" dirty="0">
                <a:latin typeface="DINPro-Bold"/>
              </a:rPr>
              <a:t> </a:t>
            </a:r>
            <a:r>
              <a:rPr lang="en-US" sz="1800" b="0" i="0" u="none" strike="noStrike" baseline="0" dirty="0">
                <a:latin typeface="PalatinoLTStd-Roman"/>
              </a:rPr>
              <a:t>in the </a:t>
            </a:r>
            <a:r>
              <a:rPr lang="en-US" sz="1800" b="1" i="0" u="none" strike="noStrike" baseline="0" dirty="0">
                <a:latin typeface="DINPro-Bold"/>
              </a:rPr>
              <a:t>paraventricular </a:t>
            </a:r>
            <a:r>
              <a:rPr lang="en-US" sz="1800" b="0" i="0" u="none" strike="noStrike" baseline="0" dirty="0">
                <a:latin typeface="PalatinoLTStd-Roman"/>
              </a:rPr>
              <a:t>and </a:t>
            </a:r>
            <a:r>
              <a:rPr lang="en-US" sz="1800" b="1" i="0" u="none" strike="noStrike" baseline="0" dirty="0">
                <a:latin typeface="DINPro-Bold"/>
              </a:rPr>
              <a:t>supraoptic </a:t>
            </a:r>
            <a:r>
              <a:rPr lang="en-US" sz="1800" b="0" i="0" u="none" strike="noStrike" baseline="0" dirty="0">
                <a:latin typeface="PalatinoLTStd-Roman"/>
              </a:rPr>
              <a:t>nuclei. </a:t>
            </a:r>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1401281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algn="l"/>
            <a:r>
              <a:rPr lang="en-US" sz="1200" b="1" i="0" u="none" strike="noStrike" baseline="0" dirty="0">
                <a:latin typeface="DINPro-Bold"/>
              </a:rPr>
              <a:t>Parvocellular neurons</a:t>
            </a:r>
            <a:r>
              <a:rPr lang="en-US" sz="1200" b="0" i="0" u="none" strike="noStrike" baseline="0" dirty="0">
                <a:latin typeface="PalatinoLTStd-Roman"/>
              </a:rPr>
              <a:t> in the paraventricular nucleus send VP- and OT-containing axons to many brain regions where these neuropeptides are released like neurotransmitters onto other nerve cells.</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53</a:t>
            </a:fld>
            <a:endParaRPr lang="en-US"/>
          </a:p>
        </p:txBody>
      </p:sp>
    </p:spTree>
    <p:extLst>
      <p:ext uri="{BB962C8B-B14F-4D97-AF65-F5344CB8AC3E}">
        <p14:creationId xmlns:p14="http://schemas.microsoft.com/office/powerpoint/2010/main" val="512162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DINPro-Bold"/>
              </a:rPr>
              <a:t>Social cognition</a:t>
            </a:r>
            <a:r>
              <a:rPr lang="en-US" sz="1200" b="0" i="0" u="none" strike="noStrike" baseline="0" dirty="0">
                <a:latin typeface="PalatinoLTStd-Roman"/>
              </a:rPr>
              <a:t> refers to the processing of social cues (including attention, emotion and motivation, learning, and memory) to determine the appropriate behavioral responses to these cues.</a:t>
            </a:r>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24265256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55</a:t>
            </a:fld>
            <a:endParaRPr lang="en-US"/>
          </a:p>
        </p:txBody>
      </p:sp>
    </p:spTree>
    <p:extLst>
      <p:ext uri="{BB962C8B-B14F-4D97-AF65-F5344CB8AC3E}">
        <p14:creationId xmlns:p14="http://schemas.microsoft.com/office/powerpoint/2010/main" val="140790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dirty="0"/>
          </a:p>
        </p:txBody>
      </p:sp>
    </p:spTree>
    <p:extLst>
      <p:ext uri="{BB962C8B-B14F-4D97-AF65-F5344CB8AC3E}">
        <p14:creationId xmlns:p14="http://schemas.microsoft.com/office/powerpoint/2010/main" val="2283142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3.24  Hormonal signaling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variety of extra­cellular (A) and intracellular (B) receptors mediate hormone signaling.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958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57</a:t>
            </a:fld>
            <a:endParaRPr lang="en-US"/>
          </a:p>
        </p:txBody>
      </p:sp>
    </p:spTree>
    <p:extLst>
      <p:ext uri="{BB962C8B-B14F-4D97-AF65-F5344CB8AC3E}">
        <p14:creationId xmlns:p14="http://schemas.microsoft.com/office/powerpoint/2010/main" val="405422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Instructor Notes:</a:t>
            </a:r>
          </a:p>
          <a:p>
            <a:r>
              <a:rPr lang="en-US" dirty="0"/>
              <a:t>Correct answer: d</a:t>
            </a:r>
          </a:p>
        </p:txBody>
      </p:sp>
      <p:sp>
        <p:nvSpPr>
          <p:cNvPr id="4" name="Slide Number Placeholder 3"/>
          <p:cNvSpPr>
            <a:spLocks noGrp="1"/>
          </p:cNvSpPr>
          <p:nvPr>
            <p:ph type="sldNum" sz="quarter" idx="5"/>
          </p:nvPr>
        </p:nvSpPr>
        <p:spPr/>
        <p:txBody>
          <a:bodyPr/>
          <a:lstStyle/>
          <a:p>
            <a:fld id="{556C0744-2FEF-4441-821D-70180A370937}" type="slidenum">
              <a:rPr lang="en-US" smtClean="0"/>
              <a:t>58</a:t>
            </a:fld>
            <a:endParaRPr lang="en-US"/>
          </a:p>
        </p:txBody>
      </p:sp>
    </p:spTree>
    <p:extLst>
      <p:ext uri="{BB962C8B-B14F-4D97-AF65-F5344CB8AC3E}">
        <p14:creationId xmlns:p14="http://schemas.microsoft.com/office/powerpoint/2010/main" val="393262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r>
              <a:rPr lang="en-US" dirty="0"/>
              <a:t>See Table 3.1</a:t>
            </a:r>
          </a:p>
          <a:p>
            <a:pPr algn="l"/>
            <a:r>
              <a:rPr lang="en-US" sz="1800" b="0" i="0" u="none" strike="noStrike" baseline="0" dirty="0">
                <a:latin typeface="PalatinoLTStd-Roman"/>
              </a:rPr>
              <a:t>Monoamine transmitters are derived from </a:t>
            </a:r>
            <a:r>
              <a:rPr lang="en-US" sz="1800" b="1" i="0" u="none" strike="noStrike" baseline="0" dirty="0">
                <a:latin typeface="PalatinoLTStd-Roman"/>
              </a:rPr>
              <a:t>precursor</a:t>
            </a:r>
            <a:r>
              <a:rPr lang="en-US" sz="1800" b="0" i="0" u="none" strike="noStrike" baseline="0" dirty="0">
                <a:latin typeface="PalatinoLTStd-Roman"/>
              </a:rPr>
              <a:t> amino acids.</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123083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267694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3.4  Features of neurotransmission using neuro­peptides</a:t>
            </a:r>
          </a:p>
          <a:p>
            <a:r>
              <a:rPr lang="en-US" dirty="0"/>
              <a:t>Neuropeptides are synthesized from larger precursor proteins, which are packaged into large vesicles by the Golgi apparatus. During transport from the cell body to the axon terminal, enzymes that have been packaged within the vesicles break down the precursor protein to liberate the neuro­peptide. After it is released at the synapse and stimulates postsynaptic receptors, the neuropeptide is inactivated by degradative enzymes.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6C0744-2FEF-4441-821D-70180A370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14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Instructor Notes:</a:t>
            </a:r>
          </a:p>
          <a:p>
            <a:pPr algn="l"/>
            <a:r>
              <a:rPr lang="en-US" sz="1800" b="0" i="0" u="none" strike="noStrike" baseline="0" dirty="0">
                <a:latin typeface="PalatinoLTStd-Roman"/>
              </a:rPr>
              <a:t>Tight cell-to-cell synaptic interactions is called </a:t>
            </a:r>
            <a:r>
              <a:rPr lang="en-US" sz="1800" b="1" i="0" u="none" strike="noStrike" baseline="0" dirty="0">
                <a:latin typeface="DINPro-Bold"/>
              </a:rPr>
              <a:t>wiring transmission.</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2522762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571500" indent="-342900">
              <a:defRPr/>
            </a:lvl1pPr>
            <a:lvl2pPr marL="914400" indent="-342900">
              <a:buFont typeface="Courier New" panose="02070309020205020404" pitchFamily="49" charset="0"/>
              <a:buChar char="o"/>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1896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5778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17098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Psychopharmacology: Drugs, the Brain, and </a:t>
            </a:r>
            <a:r>
              <a:rPr lang="en-GB" dirty="0" err="1"/>
              <a:t>Behavior</a:t>
            </a:r>
            <a:br>
              <a:rPr lang="en-GB" dirty="0"/>
            </a:br>
            <a:endParaRPr lang="en-US" b="1" i="0" dirty="0"/>
          </a:p>
        </p:txBody>
      </p:sp>
      <p:sp>
        <p:nvSpPr>
          <p:cNvPr id="4" name="Text Placeholder 3"/>
          <p:cNvSpPr>
            <a:spLocks noGrp="1"/>
          </p:cNvSpPr>
          <p:nvPr>
            <p:ph type="body" sz="quarter" idx="11"/>
          </p:nvPr>
        </p:nvSpPr>
        <p:spPr/>
        <p:txBody>
          <a:bodyPr/>
          <a:lstStyle/>
          <a:p>
            <a:r>
              <a:rPr lang="en-US"/>
              <a:t>by Meyer, Farrar, Biezonski, Yates</a:t>
            </a:r>
            <a:endParaRPr lang="en-US" dirty="0"/>
          </a:p>
        </p:txBody>
      </p:sp>
      <p:pic>
        <p:nvPicPr>
          <p:cNvPr id="8" name="Picture Placeholder 7" descr="Cover image for Psychopharmacology, Fourth Edition.">
            <a:extLst>
              <a:ext uri="{FF2B5EF4-FFF2-40B4-BE49-F238E27FC236}">
                <a16:creationId xmlns:a16="http://schemas.microsoft.com/office/drawing/2014/main" id="{3C56F26D-84E7-4578-9ED6-ACB6F71FF233}"/>
              </a:ext>
            </a:extLst>
          </p:cNvPr>
          <p:cNvPicPr>
            <a:picLocks noGrp="1" noChangeAspect="1"/>
          </p:cNvPicPr>
          <p:nvPr>
            <p:ph type="pic" sz="quarter" idx="10"/>
          </p:nvPr>
        </p:nvPicPr>
        <p:blipFill>
          <a:blip r:embed="rId3"/>
          <a:stretch>
            <a:fillRect/>
          </a:stretch>
        </p:blipFill>
        <p:spPr>
          <a:xfrm>
            <a:off x="4267824" y="1818587"/>
            <a:ext cx="3656351" cy="4413095"/>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(4 of 14)</a:t>
            </a:r>
          </a:p>
        </p:txBody>
      </p:sp>
      <p:sp>
        <p:nvSpPr>
          <p:cNvPr id="3" name="Text Placeholder 2"/>
          <p:cNvSpPr>
            <a:spLocks noGrp="1"/>
          </p:cNvSpPr>
          <p:nvPr>
            <p:ph idx="1"/>
          </p:nvPr>
        </p:nvSpPr>
        <p:spPr/>
        <p:txBody>
          <a:bodyPr>
            <a:normAutofit lnSpcReduction="10000"/>
          </a:bodyPr>
          <a:lstStyle/>
          <a:p>
            <a:pPr marL="457200" indent="-457200">
              <a:lnSpc>
                <a:spcPct val="110000"/>
              </a:lnSpc>
              <a:spcBef>
                <a:spcPts val="1200"/>
              </a:spcBef>
              <a:buNone/>
            </a:pPr>
            <a:r>
              <a:rPr lang="en-US" dirty="0"/>
              <a:t>Neurotransmitters Encompass Several Different Kinds of Chemical Substances</a:t>
            </a:r>
          </a:p>
          <a:p>
            <a:pPr>
              <a:lnSpc>
                <a:spcPct val="110000"/>
              </a:lnSpc>
              <a:spcBef>
                <a:spcPts val="1800"/>
              </a:spcBef>
            </a:pPr>
            <a:r>
              <a:rPr lang="en-US" sz="2800" b="1" dirty="0"/>
              <a:t>Amino acids </a:t>
            </a:r>
            <a:r>
              <a:rPr lang="en-US" sz="2800" dirty="0"/>
              <a:t>and </a:t>
            </a:r>
            <a:r>
              <a:rPr lang="en-US" sz="2800" b="1" dirty="0"/>
              <a:t>monoamines</a:t>
            </a:r>
          </a:p>
          <a:p>
            <a:pPr>
              <a:lnSpc>
                <a:spcPct val="110000"/>
              </a:lnSpc>
              <a:spcBef>
                <a:spcPts val="1800"/>
              </a:spcBef>
            </a:pPr>
            <a:r>
              <a:rPr lang="en-US" sz="2800" dirty="0"/>
              <a:t>Acetylcholine (</a:t>
            </a:r>
            <a:r>
              <a:rPr lang="en-US" sz="2800" dirty="0" err="1"/>
              <a:t>ACh</a:t>
            </a:r>
            <a:r>
              <a:rPr lang="en-US" sz="2800" dirty="0"/>
              <a:t>)</a:t>
            </a:r>
          </a:p>
          <a:p>
            <a:pPr>
              <a:lnSpc>
                <a:spcPct val="110000"/>
              </a:lnSpc>
              <a:spcBef>
                <a:spcPts val="1800"/>
              </a:spcBef>
            </a:pPr>
            <a:r>
              <a:rPr lang="en-US" sz="2800" dirty="0"/>
              <a:t>ATP and adenosine</a:t>
            </a:r>
          </a:p>
          <a:p>
            <a:pPr>
              <a:lnSpc>
                <a:spcPct val="110000"/>
              </a:lnSpc>
              <a:spcBef>
                <a:spcPts val="1800"/>
              </a:spcBef>
            </a:pPr>
            <a:r>
              <a:rPr lang="en-US" sz="2800" b="1" dirty="0"/>
              <a:t>Neuropeptides</a:t>
            </a:r>
            <a:r>
              <a:rPr lang="en-US" sz="2800" dirty="0"/>
              <a:t>, </a:t>
            </a:r>
            <a:r>
              <a:rPr lang="en-US" sz="2800" b="1" dirty="0"/>
              <a:t>lipids</a:t>
            </a:r>
            <a:r>
              <a:rPr lang="en-US" sz="2800" dirty="0"/>
              <a:t>, and </a:t>
            </a:r>
            <a:r>
              <a:rPr lang="en-US" sz="2800" b="1" dirty="0"/>
              <a:t>gases</a:t>
            </a:r>
          </a:p>
          <a:p>
            <a:pPr>
              <a:lnSpc>
                <a:spcPct val="110000"/>
              </a:lnSpc>
              <a:spcBef>
                <a:spcPts val="1800"/>
              </a:spcBef>
            </a:pPr>
            <a:r>
              <a:rPr lang="en-US" sz="2800" dirty="0"/>
              <a:t>Some neurons produce more than one type of neurotransmitter.</a:t>
            </a:r>
          </a:p>
        </p:txBody>
      </p:sp>
    </p:spTree>
    <p:extLst>
      <p:ext uri="{BB962C8B-B14F-4D97-AF65-F5344CB8AC3E}">
        <p14:creationId xmlns:p14="http://schemas.microsoft.com/office/powerpoint/2010/main" val="183235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(5 of 14)</a:t>
            </a:r>
          </a:p>
        </p:txBody>
      </p:sp>
      <p:sp>
        <p:nvSpPr>
          <p:cNvPr id="3" name="Text Placeholder 2"/>
          <p:cNvSpPr>
            <a:spLocks noGrp="1"/>
          </p:cNvSpPr>
          <p:nvPr>
            <p:ph idx="1"/>
          </p:nvPr>
        </p:nvSpPr>
        <p:spPr/>
        <p:txBody>
          <a:bodyPr>
            <a:normAutofit/>
          </a:bodyPr>
          <a:lstStyle/>
          <a:p>
            <a:pPr marL="457200" indent="-457200">
              <a:spcBef>
                <a:spcPts val="1200"/>
              </a:spcBef>
              <a:buNone/>
            </a:pPr>
            <a:r>
              <a:rPr lang="en-US" dirty="0"/>
              <a:t>Neuropeptides Are Synthesized by a Different Mechanism Than Other Transmitters</a:t>
            </a:r>
          </a:p>
          <a:p>
            <a:pPr>
              <a:spcBef>
                <a:spcPts val="1800"/>
              </a:spcBef>
            </a:pPr>
            <a:r>
              <a:rPr lang="en-US" sz="2800" dirty="0"/>
              <a:t>Most transmitters are synthesized in the axon terminals.</a:t>
            </a:r>
          </a:p>
          <a:p>
            <a:pPr>
              <a:spcBef>
                <a:spcPts val="1800"/>
              </a:spcBef>
            </a:pPr>
            <a:r>
              <a:rPr lang="en-US" sz="2800" dirty="0"/>
              <a:t>Neuropeptides are synthesized from precursor proteins that are synthesized in the cell body and shipped to the axon terminals.</a:t>
            </a:r>
          </a:p>
          <a:p>
            <a:pPr>
              <a:spcBef>
                <a:spcPts val="1800"/>
              </a:spcBef>
            </a:pPr>
            <a:r>
              <a:rPr lang="en-US" sz="2800" dirty="0"/>
              <a:t>Replenishment of neuropeptides is slower than for small-molecule transmitters.</a:t>
            </a:r>
          </a:p>
        </p:txBody>
      </p:sp>
    </p:spTree>
    <p:extLst>
      <p:ext uri="{BB962C8B-B14F-4D97-AF65-F5344CB8AC3E}">
        <p14:creationId xmlns:p14="http://schemas.microsoft.com/office/powerpoint/2010/main" val="331514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BEC3-7C74-C244-8D52-62FBC6305C82}"/>
              </a:ext>
            </a:extLst>
          </p:cNvPr>
          <p:cNvSpPr>
            <a:spLocks noGrp="1"/>
          </p:cNvSpPr>
          <p:nvPr>
            <p:ph type="title"/>
          </p:nvPr>
        </p:nvSpPr>
        <p:spPr/>
        <p:txBody>
          <a:bodyPr/>
          <a:lstStyle/>
          <a:p>
            <a:r>
              <a:rPr lang="en-US" dirty="0"/>
              <a:t>Figure 3.4  Features of neurotransmission using neuro­peptides</a:t>
            </a:r>
          </a:p>
        </p:txBody>
      </p:sp>
      <p:pic>
        <p:nvPicPr>
          <p:cNvPr id="6" name="Content Placeholder 5" descr="An illustration depicts the features of neurotransmission using neuropeptides. The mid part of the transmitter side of the neuron contains the nucleus, which contains the gene and a precursor mRNA. The nucleus is surrounded by the rough endoplasmic reticulum, which is followed by a chain of mature mRNA and ribosomes. The gene transmits information to the precursor mRNA. The transmission from the endoplasmic reticulum to the Golgi apparatus continues, followed by Golgi apparatus processing and packing. Through the synapse, precursor proteins are transferred from the axon to the receptors. During the transmission, the large vesicle with precursor protein breaks down and liberation of neuropeptide occu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91419"/>
            <a:ext cx="11376025" cy="5076800"/>
          </a:xfrm>
        </p:spPr>
      </p:pic>
    </p:spTree>
    <p:extLst>
      <p:ext uri="{BB962C8B-B14F-4D97-AF65-F5344CB8AC3E}">
        <p14:creationId xmlns:p14="http://schemas.microsoft.com/office/powerpoint/2010/main" val="313892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(6 of 14)</a:t>
            </a:r>
          </a:p>
        </p:txBody>
      </p:sp>
      <p:sp>
        <p:nvSpPr>
          <p:cNvPr id="3" name="Text Placeholder 2"/>
          <p:cNvSpPr>
            <a:spLocks noGrp="1"/>
          </p:cNvSpPr>
          <p:nvPr>
            <p:ph idx="1"/>
          </p:nvPr>
        </p:nvSpPr>
        <p:spPr/>
        <p:txBody>
          <a:bodyPr>
            <a:normAutofit/>
          </a:bodyPr>
          <a:lstStyle/>
          <a:p>
            <a:pPr marL="457200" indent="-457200">
              <a:spcBef>
                <a:spcPts val="1200"/>
              </a:spcBef>
              <a:buNone/>
            </a:pPr>
            <a:r>
              <a:rPr lang="en-US" dirty="0"/>
              <a:t>Neuromodulators Are Chemicals That Do Not Act Like Typical Neurotransmitters</a:t>
            </a:r>
          </a:p>
          <a:p>
            <a:pPr>
              <a:spcBef>
                <a:spcPts val="1800"/>
              </a:spcBef>
            </a:pPr>
            <a:r>
              <a:rPr lang="en-US" sz="2800" b="1" dirty="0"/>
              <a:t>Neuromodulators</a:t>
            </a:r>
            <a:r>
              <a:rPr lang="en-US" sz="2800" dirty="0"/>
              <a:t> alter the action of standard neurotransmitters.</a:t>
            </a:r>
          </a:p>
          <a:p>
            <a:pPr>
              <a:spcBef>
                <a:spcPts val="1800"/>
              </a:spcBef>
            </a:pPr>
            <a:r>
              <a:rPr lang="en-US" sz="2800" dirty="0"/>
              <a:t>They diffuse away from the site of release to influence more distant cells (</a:t>
            </a:r>
            <a:r>
              <a:rPr lang="en-US" sz="2800" b="1" dirty="0"/>
              <a:t>volume transmission</a:t>
            </a:r>
            <a:r>
              <a:rPr lang="en-US" sz="2800" dirty="0"/>
              <a:t>).</a:t>
            </a:r>
          </a:p>
          <a:p>
            <a:pPr>
              <a:spcBef>
                <a:spcPts val="1800"/>
              </a:spcBef>
            </a:pPr>
            <a:r>
              <a:rPr lang="en-US" sz="2800" dirty="0"/>
              <a:t>Some transmitters may act in both ways.</a:t>
            </a:r>
          </a:p>
        </p:txBody>
      </p:sp>
    </p:spTree>
    <p:extLst>
      <p:ext uri="{BB962C8B-B14F-4D97-AF65-F5344CB8AC3E}">
        <p14:creationId xmlns:p14="http://schemas.microsoft.com/office/powerpoint/2010/main" val="7216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(7 of 14)</a:t>
            </a:r>
          </a:p>
        </p:txBody>
      </p:sp>
      <p:sp>
        <p:nvSpPr>
          <p:cNvPr id="3" name="Text Placeholder 2"/>
          <p:cNvSpPr>
            <a:spLocks noGrp="1"/>
          </p:cNvSpPr>
          <p:nvPr>
            <p:ph idx="1"/>
          </p:nvPr>
        </p:nvSpPr>
        <p:spPr/>
        <p:txBody>
          <a:bodyPr>
            <a:normAutofit/>
          </a:bodyPr>
          <a:lstStyle/>
          <a:p>
            <a:pPr marL="457200" indent="-457200">
              <a:spcBef>
                <a:spcPts val="1200"/>
              </a:spcBef>
              <a:buNone/>
            </a:pPr>
            <a:r>
              <a:rPr lang="en-US" dirty="0"/>
              <a:t>Classical Transmitter Release Involves Exocytosis and Recycling of Synaptic Vesicles</a:t>
            </a:r>
          </a:p>
          <a:p>
            <a:pPr>
              <a:spcBef>
                <a:spcPts val="1200"/>
              </a:spcBef>
            </a:pPr>
            <a:r>
              <a:rPr lang="en-US" sz="2800" dirty="0"/>
              <a:t>Transmitter release is triggered by Ca</a:t>
            </a:r>
            <a:r>
              <a:rPr lang="en-US" sz="2800" baseline="30000" dirty="0"/>
              <a:t>2+</a:t>
            </a:r>
            <a:r>
              <a:rPr lang="en-US" sz="2800" dirty="0"/>
              <a:t> influx at membrane depolarization.</a:t>
            </a:r>
          </a:p>
          <a:p>
            <a:pPr>
              <a:spcBef>
                <a:spcPts val="1200"/>
              </a:spcBef>
            </a:pPr>
            <a:r>
              <a:rPr lang="en-US" sz="2800" dirty="0"/>
              <a:t>Ca</a:t>
            </a:r>
            <a:r>
              <a:rPr lang="en-US" sz="2800" baseline="30000" dirty="0"/>
              <a:t>2+</a:t>
            </a:r>
            <a:r>
              <a:rPr lang="en-US" sz="2800" dirty="0"/>
              <a:t> mediates release of transmitter from vesicles by </a:t>
            </a:r>
            <a:r>
              <a:rPr lang="en-US" sz="2800" b="1" dirty="0"/>
              <a:t>exocytosis</a:t>
            </a:r>
            <a:r>
              <a:rPr lang="en-US" sz="2800" dirty="0"/>
              <a:t>.</a:t>
            </a:r>
          </a:p>
          <a:p>
            <a:pPr>
              <a:spcBef>
                <a:spcPts val="1200"/>
              </a:spcBef>
            </a:pPr>
            <a:r>
              <a:rPr lang="en-US" sz="2800" dirty="0"/>
              <a:t>Transmitters are released only at </a:t>
            </a:r>
            <a:r>
              <a:rPr lang="en-US" sz="2800" b="1" dirty="0"/>
              <a:t>active zones</a:t>
            </a:r>
            <a:r>
              <a:rPr lang="en-US" sz="2800" dirty="0"/>
              <a:t>.</a:t>
            </a:r>
          </a:p>
          <a:p>
            <a:pPr>
              <a:spcBef>
                <a:spcPts val="1200"/>
              </a:spcBef>
            </a:pPr>
            <a:r>
              <a:rPr lang="en-US" sz="2800" dirty="0"/>
              <a:t>Several proteins are critical in vesicle docking and exocytosis.</a:t>
            </a:r>
          </a:p>
          <a:p>
            <a:pPr>
              <a:spcBef>
                <a:spcPts val="1200"/>
              </a:spcBef>
            </a:pPr>
            <a:r>
              <a:rPr lang="en-US" sz="2800" dirty="0"/>
              <a:t>Vesicles are recycled by </a:t>
            </a:r>
            <a:r>
              <a:rPr lang="en-US" sz="2800" b="1" dirty="0"/>
              <a:t>endocytosis</a:t>
            </a:r>
            <a:r>
              <a:rPr lang="en-US" sz="2800" dirty="0"/>
              <a:t>.</a:t>
            </a:r>
          </a:p>
        </p:txBody>
      </p:sp>
    </p:spTree>
    <p:extLst>
      <p:ext uri="{BB962C8B-B14F-4D97-AF65-F5344CB8AC3E}">
        <p14:creationId xmlns:p14="http://schemas.microsoft.com/office/powerpoint/2010/main" val="239478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2763-7790-4F4C-BAF9-FC064FF9A272}"/>
              </a:ext>
            </a:extLst>
          </p:cNvPr>
          <p:cNvSpPr>
            <a:spLocks noGrp="1"/>
          </p:cNvSpPr>
          <p:nvPr>
            <p:ph type="title"/>
          </p:nvPr>
        </p:nvSpPr>
        <p:spPr/>
        <p:txBody>
          <a:bodyPr/>
          <a:lstStyle/>
          <a:p>
            <a:r>
              <a:rPr lang="en-US" dirty="0"/>
              <a:t>Figure 3.5  Processes involved in neurotransmission at a typical synapse using a classical neurotransmitter</a:t>
            </a:r>
          </a:p>
        </p:txBody>
      </p:sp>
      <p:pic>
        <p:nvPicPr>
          <p:cNvPr id="6" name="Content Placeholder 5" descr="An illustration depicts the complete process involved in the neurotransmission. The steps involved are as follows: Step 1, Neurotransmitter is synthesized and then stored in vesicles. Step 2, An action potential invades the presynaptic terminal. Step 3, Depolarization of presynaptic terminal causes opening of voltage-gated Ca 2 plus channels. Step 4, Influx of Ca 2 plus ions through the channels. Step 5, Ca 2 plus causes vesicles to fuse with presynaptic membrane. Step 6, Neurotransmitter is released into synaptic cleft via exocytosis. Step 7, Neurotransmitter binds to receptor molecules in postsynaptic membrane. Step 8, Opening or closing of postsynaptic channels occurs. Step 9, Postsynaptic current causes excitatory or inhibitory postsynaptic potential that changes the excitability of the postsynaptic cell. Step 10, Vesicular membrane is retrieved from plasma membra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54368" y="479425"/>
            <a:ext cx="5883265" cy="6300788"/>
          </a:xfrm>
        </p:spPr>
      </p:pic>
    </p:spTree>
    <p:extLst>
      <p:ext uri="{BB962C8B-B14F-4D97-AF65-F5344CB8AC3E}">
        <p14:creationId xmlns:p14="http://schemas.microsoft.com/office/powerpoint/2010/main" val="1564220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3220-F301-F441-B96C-604655931764}"/>
              </a:ext>
            </a:extLst>
          </p:cNvPr>
          <p:cNvSpPr>
            <a:spLocks noGrp="1"/>
          </p:cNvSpPr>
          <p:nvPr>
            <p:ph type="title"/>
          </p:nvPr>
        </p:nvSpPr>
        <p:spPr/>
        <p:txBody>
          <a:bodyPr/>
          <a:lstStyle/>
          <a:p>
            <a:r>
              <a:rPr lang="en-US" dirty="0"/>
              <a:t>Figure 3.6  The life cycle of the synaptic vesicle</a:t>
            </a:r>
          </a:p>
        </p:txBody>
      </p:sp>
      <p:pic>
        <p:nvPicPr>
          <p:cNvPr id="6" name="Content Placeholder 5" descr="An illustration depicts the life cycle of the synaptic vesicle. The flow is as follows. The undocked synaptic vesicle is filled with the neurotransmitters comprising a cluster of proteins. The next stage is the Exocytosis in which the docking and priming occurs where the cluster of proteins in the presynaptic membrane is noted. In the next stage, the fusion of docked and primed vesicle occurs, where the calcium enters the presynaptic membrane and fuses with the axon terminal membrane. In the next stage, the molecules of neurotransmitter begin to leave the synaptic vesicle. The final stage is Endocytosis where the cellular substances buds inside a cell forming a vesicle containing the ingested materia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60694" y="479425"/>
            <a:ext cx="5870613" cy="6300788"/>
          </a:xfrm>
        </p:spPr>
      </p:pic>
    </p:spTree>
    <p:extLst>
      <p:ext uri="{BB962C8B-B14F-4D97-AF65-F5344CB8AC3E}">
        <p14:creationId xmlns:p14="http://schemas.microsoft.com/office/powerpoint/2010/main" val="309562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(8 of 14)</a:t>
            </a:r>
          </a:p>
        </p:txBody>
      </p:sp>
      <p:sp>
        <p:nvSpPr>
          <p:cNvPr id="3" name="Text Placeholder 2"/>
          <p:cNvSpPr>
            <a:spLocks noGrp="1"/>
          </p:cNvSpPr>
          <p:nvPr>
            <p:ph idx="1"/>
          </p:nvPr>
        </p:nvSpPr>
        <p:spPr/>
        <p:txBody>
          <a:bodyPr>
            <a:normAutofit/>
          </a:bodyPr>
          <a:lstStyle/>
          <a:p>
            <a:pPr marL="457200" indent="-457200">
              <a:spcBef>
                <a:spcPts val="1200"/>
              </a:spcBef>
              <a:buNone/>
            </a:pPr>
            <a:r>
              <a:rPr lang="en-US" dirty="0"/>
              <a:t>Classical Transmitter Release Involves Exocytosis and Recycling of Synaptic Vesicles</a:t>
            </a:r>
          </a:p>
          <a:p>
            <a:pPr>
              <a:spcBef>
                <a:spcPts val="1800"/>
              </a:spcBef>
            </a:pPr>
            <a:r>
              <a:rPr lang="en-US" sz="2800" dirty="0"/>
              <a:t>Three models of </a:t>
            </a:r>
            <a:r>
              <a:rPr lang="en-US" sz="2800" b="1" dirty="0"/>
              <a:t>vesicle recycling</a:t>
            </a:r>
            <a:r>
              <a:rPr lang="en-US" sz="2800" dirty="0"/>
              <a:t>:</a:t>
            </a:r>
          </a:p>
          <a:p>
            <a:pPr marL="1263650" lvl="1" indent="-349250">
              <a:spcBef>
                <a:spcPts val="1200"/>
              </a:spcBef>
            </a:pPr>
            <a:r>
              <a:rPr lang="en-US" b="1" dirty="0" err="1"/>
              <a:t>Clathrin</a:t>
            </a:r>
            <a:r>
              <a:rPr lang="en-US" b="1" dirty="0"/>
              <a:t>-mediated endocytosis</a:t>
            </a:r>
          </a:p>
          <a:p>
            <a:pPr marL="1263650" lvl="1" indent="-349250">
              <a:spcBef>
                <a:spcPts val="1200"/>
              </a:spcBef>
            </a:pPr>
            <a:r>
              <a:rPr lang="en-US" b="1" dirty="0"/>
              <a:t>Ultrafast endocytosis</a:t>
            </a:r>
          </a:p>
          <a:p>
            <a:pPr marL="1263650" lvl="1" indent="-349250">
              <a:spcBef>
                <a:spcPts val="1200"/>
              </a:spcBef>
            </a:pPr>
            <a:r>
              <a:rPr lang="en-US" b="1" dirty="0"/>
              <a:t>Kiss-and-run</a:t>
            </a:r>
          </a:p>
          <a:p>
            <a:pPr>
              <a:spcBef>
                <a:spcPts val="1200"/>
              </a:spcBef>
            </a:pPr>
            <a:r>
              <a:rPr lang="en-US" sz="2800" b="1" dirty="0"/>
              <a:t>Bulk endocytosis </a:t>
            </a:r>
            <a:r>
              <a:rPr lang="en-US" sz="2800" dirty="0"/>
              <a:t>recycles large amounts of vesicle membrane during high rates of neuronal activity.</a:t>
            </a:r>
          </a:p>
        </p:txBody>
      </p:sp>
    </p:spTree>
    <p:extLst>
      <p:ext uri="{BB962C8B-B14F-4D97-AF65-F5344CB8AC3E}">
        <p14:creationId xmlns:p14="http://schemas.microsoft.com/office/powerpoint/2010/main" val="2466191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C6B6-B366-7F45-90B5-A43880355FC0}"/>
              </a:ext>
            </a:extLst>
          </p:cNvPr>
          <p:cNvSpPr>
            <a:spLocks noGrp="1"/>
          </p:cNvSpPr>
          <p:nvPr>
            <p:ph type="title"/>
          </p:nvPr>
        </p:nvSpPr>
        <p:spPr/>
        <p:txBody>
          <a:bodyPr/>
          <a:lstStyle/>
          <a:p>
            <a:r>
              <a:rPr lang="en-US" dirty="0"/>
              <a:t>Figure 3.8  Models of synaptic vesicle recycling</a:t>
            </a:r>
          </a:p>
        </p:txBody>
      </p:sp>
      <p:pic>
        <p:nvPicPr>
          <p:cNvPr id="6" name="Content Placeholder 5" descr="The clathrin-mediated endocytosis model is depicted. The clathrin coat envelopes the vesicles, and after 15 to 20 seconds of fusing, the vesicles collapse.&#10;A diagram depicts the ultrafast endocytosis and endosomal budding model. In this case, the clathrin-coated vesicle is released from the endosome in 3 to 5 seconds, the membranes in the vesicles are dissolved in 100 milliseconds, and the endocytosis is encapsulated in the vesicle in 1 second. &#10;A diagram depicts the kiss-and-run model. Within 1 to 2 seconds, the membranes from the vesicle disintegrate in the presynaptic terminal. The plasma membrane has been labeled.&#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22182"/>
            <a:ext cx="11376025" cy="4615273"/>
          </a:xfrm>
        </p:spPr>
      </p:pic>
    </p:spTree>
    <p:extLst>
      <p:ext uri="{BB962C8B-B14F-4D97-AF65-F5344CB8AC3E}">
        <p14:creationId xmlns:p14="http://schemas.microsoft.com/office/powerpoint/2010/main" val="2051192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(9 of 14)</a:t>
            </a:r>
          </a:p>
        </p:txBody>
      </p:sp>
      <p:sp>
        <p:nvSpPr>
          <p:cNvPr id="3" name="Text Placeholder 2"/>
          <p:cNvSpPr>
            <a:spLocks noGrp="1"/>
          </p:cNvSpPr>
          <p:nvPr>
            <p:ph idx="1"/>
          </p:nvPr>
        </p:nvSpPr>
        <p:spPr/>
        <p:txBody>
          <a:bodyPr>
            <a:normAutofit/>
          </a:bodyPr>
          <a:lstStyle/>
          <a:p>
            <a:pPr marL="457200" indent="-457200">
              <a:spcBef>
                <a:spcPts val="1200"/>
              </a:spcBef>
              <a:buNone/>
            </a:pPr>
            <a:r>
              <a:rPr lang="en-US" dirty="0"/>
              <a:t>Lipid and Gaseous Transmitters Are Not Released from Synaptic Vesicles</a:t>
            </a:r>
          </a:p>
          <a:p>
            <a:pPr>
              <a:spcBef>
                <a:spcPts val="1800"/>
              </a:spcBef>
            </a:pPr>
            <a:r>
              <a:rPr lang="en-US" sz="2800" dirty="0"/>
              <a:t>Not stored in vesicles.</a:t>
            </a:r>
          </a:p>
          <a:p>
            <a:pPr>
              <a:spcBef>
                <a:spcPts val="1800"/>
              </a:spcBef>
            </a:pPr>
            <a:r>
              <a:rPr lang="en-US" sz="2800" dirty="0"/>
              <a:t>Synthesized on demand by postsynaptic cell after receptor activation by a classical transmitter.</a:t>
            </a:r>
          </a:p>
          <a:p>
            <a:pPr>
              <a:spcBef>
                <a:spcPts val="1800"/>
              </a:spcBef>
            </a:pPr>
            <a:r>
              <a:rPr lang="en-US" sz="2800" dirty="0"/>
              <a:t>Act as </a:t>
            </a:r>
            <a:r>
              <a:rPr lang="en-US" sz="2800" b="1" dirty="0"/>
              <a:t>retrograde messengers </a:t>
            </a:r>
            <a:r>
              <a:rPr lang="en-US" sz="2800" dirty="0"/>
              <a:t>on the presynaptic cell, and also diffuse to other neurons.</a:t>
            </a:r>
          </a:p>
        </p:txBody>
      </p:sp>
    </p:spTree>
    <p:extLst>
      <p:ext uri="{BB962C8B-B14F-4D97-AF65-F5344CB8AC3E}">
        <p14:creationId xmlns:p14="http://schemas.microsoft.com/office/powerpoint/2010/main" val="75559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dirty="0"/>
              <a:t>Chapter 3</a:t>
            </a:r>
            <a:br>
              <a:rPr lang="en-US" dirty="0"/>
            </a:br>
            <a:r>
              <a:rPr lang="en-US" sz="4000" i="1" dirty="0"/>
              <a:t>Chemical Signaling by Neurotransmitters and Hormones</a:t>
            </a:r>
          </a:p>
        </p:txBody>
      </p:sp>
      <p:sp>
        <p:nvSpPr>
          <p:cNvPr id="3" name="Text Placeholder 2"/>
          <p:cNvSpPr>
            <a:spLocks noGrp="1"/>
          </p:cNvSpPr>
          <p:nvPr>
            <p:ph idx="1"/>
          </p:nvPr>
        </p:nvSpPr>
        <p:spPr/>
        <p:txBody>
          <a:bodyPr/>
          <a:lstStyle/>
          <a:p>
            <a:pPr marL="914400" indent="-914400">
              <a:spcBef>
                <a:spcPts val="2400"/>
              </a:spcBef>
              <a:buNone/>
            </a:pPr>
            <a:r>
              <a:rPr lang="en-US" dirty="0"/>
              <a:t>3.1  Chemical Signaling in the Nervous System</a:t>
            </a:r>
          </a:p>
          <a:p>
            <a:pPr marL="914400" indent="-914400">
              <a:spcBef>
                <a:spcPts val="2400"/>
              </a:spcBef>
              <a:buNone/>
            </a:pPr>
            <a:r>
              <a:rPr lang="en-US" dirty="0"/>
              <a:t>3.2  </a:t>
            </a:r>
            <a:r>
              <a:rPr lang="en-GB" dirty="0"/>
              <a:t>Neurotransmitter Receptors, </a:t>
            </a:r>
            <a:r>
              <a:rPr lang="en-GB" dirty="0" err="1"/>
              <a:t>Signaling</a:t>
            </a:r>
            <a:r>
              <a:rPr lang="en-GB" dirty="0"/>
              <a:t> Mechanisms, and Synaptic Plasticity</a:t>
            </a:r>
          </a:p>
          <a:p>
            <a:pPr marL="914400" indent="-914400">
              <a:spcBef>
                <a:spcPts val="2400"/>
              </a:spcBef>
              <a:buNone/>
            </a:pPr>
            <a:r>
              <a:rPr lang="en-GB" dirty="0"/>
              <a:t>3.3  The Endocrine System</a:t>
            </a:r>
            <a:endParaRPr lang="en-US" dirty="0"/>
          </a:p>
        </p:txBody>
      </p:sp>
    </p:spTree>
    <p:extLst>
      <p:ext uri="{BB962C8B-B14F-4D97-AF65-F5344CB8AC3E}">
        <p14:creationId xmlns:p14="http://schemas.microsoft.com/office/powerpoint/2010/main" val="72911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B7C9-909E-034C-AE13-00DCF793AEC7}"/>
              </a:ext>
            </a:extLst>
          </p:cNvPr>
          <p:cNvSpPr>
            <a:spLocks noGrp="1"/>
          </p:cNvSpPr>
          <p:nvPr>
            <p:ph type="title"/>
          </p:nvPr>
        </p:nvSpPr>
        <p:spPr/>
        <p:txBody>
          <a:bodyPr/>
          <a:lstStyle/>
          <a:p>
            <a:r>
              <a:rPr lang="en-US" dirty="0"/>
              <a:t>Figure 3.9  Signaling by classical versus gaseous and lipid transmitters </a:t>
            </a:r>
          </a:p>
        </p:txBody>
      </p:sp>
      <p:pic>
        <p:nvPicPr>
          <p:cNvPr id="6" name="Content Placeholder 5" descr="A two-part illustration depicts the two types of signaling. The first part illustrates the classical synaptic signaling. Here, the axon of the presynaptic cell gets connected to the soma of the postsynaptic cell. The diffusion of the neurotransmitter occurs in the presynaptic cell, whereas the intracellular signal is generated in the postsynaptic cell. The second part illustrates the signaling by gaseous and lipid transmitters. Here, the retrograde messenger is transmitted from the postsynaptic cell to the presynaptic cel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02064" y="479425"/>
            <a:ext cx="4187873" cy="6300788"/>
          </a:xfrm>
        </p:spPr>
      </p:pic>
    </p:spTree>
    <p:extLst>
      <p:ext uri="{BB962C8B-B14F-4D97-AF65-F5344CB8AC3E}">
        <p14:creationId xmlns:p14="http://schemas.microsoft.com/office/powerpoint/2010/main" val="258981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(10 of 14)</a:t>
            </a:r>
          </a:p>
        </p:txBody>
      </p:sp>
      <p:sp>
        <p:nvSpPr>
          <p:cNvPr id="3" name="Text Placeholder 2"/>
          <p:cNvSpPr>
            <a:spLocks noGrp="1"/>
          </p:cNvSpPr>
          <p:nvPr>
            <p:ph idx="1"/>
          </p:nvPr>
        </p:nvSpPr>
        <p:spPr/>
        <p:txBody>
          <a:bodyPr/>
          <a:lstStyle/>
          <a:p>
            <a:pPr marL="457200" indent="-457200">
              <a:spcBef>
                <a:spcPts val="1200"/>
              </a:spcBef>
              <a:buNone/>
            </a:pPr>
            <a:r>
              <a:rPr lang="en-US" dirty="0"/>
              <a:t>Several Mechanisms Control the Rate of Neurotransmitter Release by Nerve Cells</a:t>
            </a:r>
          </a:p>
          <a:p>
            <a:pPr>
              <a:spcBef>
                <a:spcPts val="1800"/>
              </a:spcBef>
            </a:pPr>
            <a:r>
              <a:rPr lang="en-US" sz="2800" dirty="0"/>
              <a:t>Rate of cell firing.</a:t>
            </a:r>
          </a:p>
          <a:p>
            <a:pPr>
              <a:spcBef>
                <a:spcPts val="1800"/>
              </a:spcBef>
            </a:pPr>
            <a:r>
              <a:rPr lang="en-US" sz="2800" dirty="0"/>
              <a:t>Probability of transmitter release – synapses vary in the probability that vesicles will undergo exocytosis.</a:t>
            </a:r>
          </a:p>
          <a:p>
            <a:pPr>
              <a:spcBef>
                <a:spcPts val="1800"/>
              </a:spcBef>
            </a:pPr>
            <a:r>
              <a:rPr lang="en-US" sz="2800" dirty="0"/>
              <a:t>Presence of </a:t>
            </a:r>
            <a:r>
              <a:rPr lang="en-US" sz="2800" b="1" dirty="0" err="1"/>
              <a:t>autoreceptors</a:t>
            </a:r>
            <a:r>
              <a:rPr lang="en-US" sz="2800" dirty="0"/>
              <a:t>.</a:t>
            </a:r>
          </a:p>
        </p:txBody>
      </p:sp>
    </p:spTree>
    <p:extLst>
      <p:ext uri="{BB962C8B-B14F-4D97-AF65-F5344CB8AC3E}">
        <p14:creationId xmlns:p14="http://schemas.microsoft.com/office/powerpoint/2010/main" val="352192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(11 of 14)</a:t>
            </a:r>
          </a:p>
        </p:txBody>
      </p:sp>
      <p:sp>
        <p:nvSpPr>
          <p:cNvPr id="3" name="Text Placeholder 2"/>
          <p:cNvSpPr>
            <a:spLocks noGrp="1"/>
          </p:cNvSpPr>
          <p:nvPr>
            <p:ph idx="1"/>
          </p:nvPr>
        </p:nvSpPr>
        <p:spPr/>
        <p:txBody>
          <a:bodyPr/>
          <a:lstStyle/>
          <a:p>
            <a:pPr marL="457200" indent="-457200">
              <a:spcBef>
                <a:spcPts val="1800"/>
              </a:spcBef>
              <a:buNone/>
            </a:pPr>
            <a:r>
              <a:rPr lang="en-US" dirty="0"/>
              <a:t>Several Mechanisms Control the Rate of Neurotransmitter Release by Nerve Cells</a:t>
            </a:r>
          </a:p>
          <a:p>
            <a:pPr>
              <a:spcBef>
                <a:spcPts val="1800"/>
              </a:spcBef>
            </a:pPr>
            <a:r>
              <a:rPr lang="en-US" sz="2800" b="1" dirty="0"/>
              <a:t>Terminal </a:t>
            </a:r>
            <a:r>
              <a:rPr lang="en-US" sz="2800" b="1" dirty="0" err="1"/>
              <a:t>autoreceptors</a:t>
            </a:r>
            <a:r>
              <a:rPr lang="en-US" sz="2800" b="1" dirty="0"/>
              <a:t> </a:t>
            </a:r>
            <a:r>
              <a:rPr lang="en-US" sz="2800" dirty="0"/>
              <a:t>inhibit further transmitter release.</a:t>
            </a:r>
          </a:p>
          <a:p>
            <a:pPr>
              <a:spcBef>
                <a:spcPts val="1800"/>
              </a:spcBef>
            </a:pPr>
            <a:r>
              <a:rPr lang="en-US" sz="2800" b="1" dirty="0" err="1"/>
              <a:t>Somatodendritic</a:t>
            </a:r>
            <a:r>
              <a:rPr lang="en-US" sz="2800" b="1" dirty="0"/>
              <a:t> </a:t>
            </a:r>
            <a:r>
              <a:rPr lang="en-US" sz="2800" b="1" dirty="0" err="1"/>
              <a:t>autoreceptors</a:t>
            </a:r>
            <a:r>
              <a:rPr lang="en-US" sz="2800" b="1" dirty="0"/>
              <a:t> </a:t>
            </a:r>
            <a:r>
              <a:rPr lang="en-US" sz="2800" dirty="0"/>
              <a:t>slow the rate of cell firing.</a:t>
            </a:r>
          </a:p>
          <a:p>
            <a:pPr>
              <a:spcBef>
                <a:spcPts val="1800"/>
              </a:spcBef>
            </a:pPr>
            <a:r>
              <a:rPr lang="en-US" sz="2800" b="1" dirty="0"/>
              <a:t>Heteroreceptors</a:t>
            </a:r>
            <a:r>
              <a:rPr lang="en-US" sz="2800" dirty="0"/>
              <a:t>: receive transmitters at axoaxonic synapses; either enhance or reduce transmitter release.</a:t>
            </a:r>
          </a:p>
        </p:txBody>
      </p:sp>
    </p:spTree>
    <p:extLst>
      <p:ext uri="{BB962C8B-B14F-4D97-AF65-F5344CB8AC3E}">
        <p14:creationId xmlns:p14="http://schemas.microsoft.com/office/powerpoint/2010/main" val="94515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6F7-F869-AC4C-9608-DEE82E7022FB}"/>
              </a:ext>
            </a:extLst>
          </p:cNvPr>
          <p:cNvSpPr>
            <a:spLocks noGrp="1"/>
          </p:cNvSpPr>
          <p:nvPr>
            <p:ph type="title"/>
          </p:nvPr>
        </p:nvSpPr>
        <p:spPr/>
        <p:txBody>
          <a:bodyPr/>
          <a:lstStyle/>
          <a:p>
            <a:r>
              <a:rPr lang="en-US" dirty="0"/>
              <a:t>Figure 3.10  Terminal and somatodendritic autoreceptors</a:t>
            </a:r>
          </a:p>
        </p:txBody>
      </p:sp>
      <p:pic>
        <p:nvPicPr>
          <p:cNvPr id="6" name="Content Placeholder 5" descr="A two-part illustration depicts the terminal and somatodendritic auto receptors. When the axon of second neuron gets in contact with the soma of first neuron, the transmission of neurotransmitters to the postsynaptic receptor occurs and the signal emitted from the terminal auto receptor in the presynaptic cell is indicated with a negative sign. In the soma region of the second neuron, the soma dendritic auto receptor receives the neurotransmitter which is indicated by a negative sig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96215" y="479425"/>
            <a:ext cx="6199570" cy="6300788"/>
          </a:xfrm>
        </p:spPr>
      </p:pic>
    </p:spTree>
    <p:extLst>
      <p:ext uri="{BB962C8B-B14F-4D97-AF65-F5344CB8AC3E}">
        <p14:creationId xmlns:p14="http://schemas.microsoft.com/office/powerpoint/2010/main" val="148360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(12 of 14)</a:t>
            </a:r>
          </a:p>
        </p:txBody>
      </p:sp>
      <p:sp>
        <p:nvSpPr>
          <p:cNvPr id="3" name="Text Placeholder 2"/>
          <p:cNvSpPr>
            <a:spLocks noGrp="1"/>
          </p:cNvSpPr>
          <p:nvPr>
            <p:ph idx="1"/>
          </p:nvPr>
        </p:nvSpPr>
        <p:spPr/>
        <p:txBody>
          <a:bodyPr/>
          <a:lstStyle/>
          <a:p>
            <a:pPr marL="0" indent="0">
              <a:spcBef>
                <a:spcPts val="1800"/>
              </a:spcBef>
              <a:buNone/>
            </a:pPr>
            <a:r>
              <a:rPr lang="en-US" dirty="0"/>
              <a:t>Mechanisms of Neurotransmitter Inactivation</a:t>
            </a:r>
          </a:p>
          <a:p>
            <a:pPr>
              <a:spcBef>
                <a:spcPts val="1800"/>
              </a:spcBef>
            </a:pPr>
            <a:r>
              <a:rPr lang="en-US" sz="2800" dirty="0"/>
              <a:t>Enzymatic breakdown within or near the synaptic cleft.</a:t>
            </a:r>
          </a:p>
          <a:p>
            <a:pPr>
              <a:spcBef>
                <a:spcPts val="1800"/>
              </a:spcBef>
            </a:pPr>
            <a:r>
              <a:rPr lang="en-US" sz="2800" dirty="0"/>
              <a:t>Removal from synaptic cleft by </a:t>
            </a:r>
            <a:r>
              <a:rPr lang="en-US" sz="2800" b="1" dirty="0"/>
              <a:t>transporter </a:t>
            </a:r>
            <a:r>
              <a:rPr lang="en-US" sz="2800" dirty="0"/>
              <a:t>proteins on the axon terminal membrane (</a:t>
            </a:r>
            <a:r>
              <a:rPr lang="en-US" sz="2800" b="1" dirty="0"/>
              <a:t>reuptake</a:t>
            </a:r>
            <a:r>
              <a:rPr lang="en-US" sz="2800" dirty="0"/>
              <a:t>).</a:t>
            </a:r>
          </a:p>
          <a:p>
            <a:pPr>
              <a:spcBef>
                <a:spcPts val="1800"/>
              </a:spcBef>
            </a:pPr>
            <a:r>
              <a:rPr lang="en-US" sz="2800" dirty="0"/>
              <a:t>Uptake by postsynaptic cell or glial cells.</a:t>
            </a:r>
          </a:p>
        </p:txBody>
      </p:sp>
    </p:spTree>
    <p:extLst>
      <p:ext uri="{BB962C8B-B14F-4D97-AF65-F5344CB8AC3E}">
        <p14:creationId xmlns:p14="http://schemas.microsoft.com/office/powerpoint/2010/main" val="128644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666A-7175-4247-8604-F6F076977448}"/>
              </a:ext>
            </a:extLst>
          </p:cNvPr>
          <p:cNvSpPr>
            <a:spLocks noGrp="1"/>
          </p:cNvSpPr>
          <p:nvPr>
            <p:ph type="title"/>
          </p:nvPr>
        </p:nvSpPr>
        <p:spPr/>
        <p:txBody>
          <a:bodyPr/>
          <a:lstStyle/>
          <a:p>
            <a:r>
              <a:rPr lang="en-US" dirty="0"/>
              <a:t>Figure 3.11  Neurotransmitter inactivation</a:t>
            </a:r>
          </a:p>
        </p:txBody>
      </p:sp>
      <p:pic>
        <p:nvPicPr>
          <p:cNvPr id="6" name="Content Placeholder 5" descr="An illustration depicts the neurotransmitter inactivation. Initially, the enzyme molecules amidst the receiver of the postsynaptic cell breaks down which is then transmitted to the axon terminal via transporter. These molecules are also transmitted to the nearby glial cell through the transpor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27106" y="479425"/>
            <a:ext cx="8337789" cy="6300788"/>
          </a:xfrm>
        </p:spPr>
      </p:pic>
    </p:spTree>
    <p:extLst>
      <p:ext uri="{BB962C8B-B14F-4D97-AF65-F5344CB8AC3E}">
        <p14:creationId xmlns:p14="http://schemas.microsoft.com/office/powerpoint/2010/main" val="3274500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(13 of 14)</a:t>
            </a:r>
          </a:p>
        </p:txBody>
      </p:sp>
      <p:sp>
        <p:nvSpPr>
          <p:cNvPr id="3" name="Text Placeholder 2"/>
          <p:cNvSpPr>
            <a:spLocks noGrp="1"/>
          </p:cNvSpPr>
          <p:nvPr>
            <p:ph idx="1"/>
          </p:nvPr>
        </p:nvSpPr>
        <p:spPr/>
        <p:txBody>
          <a:bodyPr>
            <a:normAutofit/>
          </a:bodyPr>
          <a:lstStyle/>
          <a:p>
            <a:pPr marL="0" indent="0">
              <a:spcBef>
                <a:spcPts val="1800"/>
              </a:spcBef>
              <a:buNone/>
            </a:pPr>
            <a:r>
              <a:rPr lang="en-US" dirty="0"/>
              <a:t>Neurotransmitters Outside of the CNS</a:t>
            </a:r>
          </a:p>
          <a:p>
            <a:pPr>
              <a:spcBef>
                <a:spcPts val="1800"/>
              </a:spcBef>
            </a:pPr>
            <a:r>
              <a:rPr lang="en-US" sz="2800" dirty="0"/>
              <a:t>Many of the same transmitters occur both inside and outside the CNS.</a:t>
            </a:r>
          </a:p>
          <a:p>
            <a:pPr>
              <a:spcBef>
                <a:spcPts val="1800"/>
              </a:spcBef>
            </a:pPr>
            <a:r>
              <a:rPr lang="en-US" sz="2800" dirty="0"/>
              <a:t>Some neurotransmitters are synthesized by gut bacteria; drugs may alter the </a:t>
            </a:r>
            <a:r>
              <a:rPr lang="en-US" sz="2800" b="1" dirty="0"/>
              <a:t>human microbiome </a:t>
            </a:r>
            <a:r>
              <a:rPr lang="en-US" sz="2800" dirty="0"/>
              <a:t>and influence health.</a:t>
            </a:r>
          </a:p>
          <a:p>
            <a:pPr>
              <a:spcBef>
                <a:spcPts val="1800"/>
              </a:spcBef>
            </a:pPr>
            <a:r>
              <a:rPr lang="en-US" sz="2800" dirty="0"/>
              <a:t>The </a:t>
            </a:r>
            <a:r>
              <a:rPr lang="en-US" sz="2800" b="1" dirty="0"/>
              <a:t>gut–brain axis </a:t>
            </a:r>
            <a:r>
              <a:rPr lang="en-US" sz="2800" dirty="0"/>
              <a:t>refers to signaling back and forth between the gut (including the gut microbiome) and the brain.</a:t>
            </a:r>
          </a:p>
        </p:txBody>
      </p:sp>
    </p:spTree>
    <p:extLst>
      <p:ext uri="{BB962C8B-B14F-4D97-AF65-F5344CB8AC3E}">
        <p14:creationId xmlns:p14="http://schemas.microsoft.com/office/powerpoint/2010/main" val="1202641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(14 of 14)</a:t>
            </a:r>
          </a:p>
        </p:txBody>
      </p:sp>
      <p:sp>
        <p:nvSpPr>
          <p:cNvPr id="3" name="Text Placeholder 2"/>
          <p:cNvSpPr>
            <a:spLocks noGrp="1"/>
          </p:cNvSpPr>
          <p:nvPr>
            <p:ph idx="1"/>
          </p:nvPr>
        </p:nvSpPr>
        <p:spPr/>
        <p:txBody>
          <a:bodyPr/>
          <a:lstStyle/>
          <a:p>
            <a:pPr marL="0" indent="0">
              <a:spcBef>
                <a:spcPts val="1200"/>
              </a:spcBef>
              <a:buNone/>
            </a:pPr>
            <a:r>
              <a:rPr lang="en-US" sz="2400" u="sng" dirty="0"/>
              <a:t>CLICKER QUESTION 1</a:t>
            </a:r>
          </a:p>
          <a:p>
            <a:pPr marL="457200" indent="-457200">
              <a:spcBef>
                <a:spcPts val="2400"/>
              </a:spcBef>
              <a:buNone/>
            </a:pPr>
            <a:r>
              <a:rPr lang="en-US" dirty="0"/>
              <a:t>Which of the following is a key characteristic that defines a neurotransmitter?</a:t>
            </a:r>
          </a:p>
          <a:p>
            <a:pPr marL="914400" indent="-457200">
              <a:spcBef>
                <a:spcPts val="1200"/>
              </a:spcBef>
              <a:buAutoNum type="alphaLcPeriod"/>
            </a:pPr>
            <a:r>
              <a:rPr lang="en-US" dirty="0"/>
              <a:t>Released from axon terminal when neuron is stimulated.</a:t>
            </a:r>
          </a:p>
          <a:p>
            <a:pPr marL="914400" indent="-457200">
              <a:spcBef>
                <a:spcPts val="1200"/>
              </a:spcBef>
              <a:buAutoNum type="alphaLcPeriod"/>
            </a:pPr>
            <a:r>
              <a:rPr lang="en-US" dirty="0"/>
              <a:t>Can be inactivated by enzyme action or reuptake.</a:t>
            </a:r>
          </a:p>
          <a:p>
            <a:pPr marL="914400" indent="-457200">
              <a:spcBef>
                <a:spcPts val="1200"/>
              </a:spcBef>
              <a:buAutoNum type="alphaLcPeriod"/>
            </a:pPr>
            <a:r>
              <a:rPr lang="en-US" dirty="0"/>
              <a:t>Must be manufactured in the presynaptic neuron.</a:t>
            </a:r>
          </a:p>
          <a:p>
            <a:pPr marL="914400" indent="-457200">
              <a:spcBef>
                <a:spcPts val="1200"/>
              </a:spcBef>
              <a:buAutoNum type="alphaLcPeriod"/>
            </a:pPr>
            <a:r>
              <a:rPr lang="en-US" dirty="0"/>
              <a:t>All of the above</a:t>
            </a:r>
          </a:p>
        </p:txBody>
      </p:sp>
    </p:spTree>
    <p:extLst>
      <p:ext uri="{BB962C8B-B14F-4D97-AF65-F5344CB8AC3E}">
        <p14:creationId xmlns:p14="http://schemas.microsoft.com/office/powerpoint/2010/main" val="224468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Learning Objectives </a:t>
            </a:r>
            <a:r>
              <a:rPr lang="en-US" sz="1200" dirty="0"/>
              <a:t>(1 of 3)</a:t>
            </a:r>
          </a:p>
        </p:txBody>
      </p:sp>
      <p:sp>
        <p:nvSpPr>
          <p:cNvPr id="5" name="Content Placeholder 4">
            <a:extLst>
              <a:ext uri="{FF2B5EF4-FFF2-40B4-BE49-F238E27FC236}">
                <a16:creationId xmlns:a16="http://schemas.microsoft.com/office/drawing/2014/main" id="{8D202C3A-908C-4768-8F53-F0D0F496E6F1}"/>
              </a:ext>
            </a:extLst>
          </p:cNvPr>
          <p:cNvSpPr>
            <a:spLocks noGrp="1"/>
          </p:cNvSpPr>
          <p:nvPr>
            <p:ph idx="1"/>
          </p:nvPr>
        </p:nvSpPr>
        <p:spPr/>
        <p:txBody>
          <a:bodyPr>
            <a:noAutofit/>
          </a:bodyPr>
          <a:lstStyle/>
          <a:p>
            <a:pPr marL="914400" indent="-914400">
              <a:spcBef>
                <a:spcPts val="1200"/>
              </a:spcBef>
              <a:buNone/>
            </a:pPr>
            <a:r>
              <a:rPr lang="en-US" sz="2800" dirty="0"/>
              <a:t>3.1.1  Describe the structure of chemical synapses and their possible locations on a neuron.</a:t>
            </a:r>
          </a:p>
          <a:p>
            <a:pPr marL="914400" indent="-914400">
              <a:spcBef>
                <a:spcPts val="1800"/>
              </a:spcBef>
              <a:buNone/>
            </a:pPr>
            <a:r>
              <a:rPr lang="en-US" sz="2800" dirty="0"/>
              <a:t>3.1.2  List and provide examples of the various classes of neurotransmitters along with their respective mechanisms of synthesis and inactivation.</a:t>
            </a:r>
          </a:p>
          <a:p>
            <a:pPr marL="914400" indent="-914400">
              <a:spcBef>
                <a:spcPts val="1800"/>
              </a:spcBef>
              <a:buNone/>
            </a:pPr>
            <a:r>
              <a:rPr lang="en-US" sz="2800" dirty="0"/>
              <a:t>3.1.3  Discuss the processes involved in neurotransmitter release and recycling.</a:t>
            </a:r>
          </a:p>
          <a:p>
            <a:pPr marL="914400" indent="-914400">
              <a:spcBef>
                <a:spcPts val="1800"/>
              </a:spcBef>
              <a:buNone/>
            </a:pPr>
            <a:r>
              <a:rPr lang="en-US" sz="2800" dirty="0"/>
              <a:t>3.1.4  Describe the locations and functions of neurotransmitters outside of the central nervous system.</a:t>
            </a:r>
          </a:p>
        </p:txBody>
      </p:sp>
    </p:spTree>
    <p:extLst>
      <p:ext uri="{BB962C8B-B14F-4D97-AF65-F5344CB8AC3E}">
        <p14:creationId xmlns:p14="http://schemas.microsoft.com/office/powerpoint/2010/main" val="532646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(1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buNone/>
            </a:pPr>
            <a:r>
              <a:rPr lang="en-US" dirty="0"/>
              <a:t>Neurotransmitter Receptor Families</a:t>
            </a:r>
          </a:p>
          <a:p>
            <a:pPr>
              <a:spcBef>
                <a:spcPts val="1800"/>
              </a:spcBef>
            </a:pPr>
            <a:r>
              <a:rPr lang="en-US" sz="2800" b="1" dirty="0"/>
              <a:t>Receptors</a:t>
            </a:r>
            <a:r>
              <a:rPr lang="en-US" sz="2800" dirty="0"/>
              <a:t> are proteins on plasma membranes of a neuron, muscle cell, or secretory cell.</a:t>
            </a:r>
          </a:p>
          <a:p>
            <a:pPr>
              <a:spcBef>
                <a:spcPts val="1200"/>
              </a:spcBef>
            </a:pPr>
            <a:r>
              <a:rPr lang="en-US" sz="2800" dirty="0"/>
              <a:t>Transmitters bind to specific sites on receptors, which produces a response in the receiving cell.</a:t>
            </a:r>
          </a:p>
          <a:p>
            <a:pPr>
              <a:spcBef>
                <a:spcPts val="1200"/>
              </a:spcBef>
            </a:pPr>
            <a:r>
              <a:rPr lang="en-US" sz="2800" dirty="0"/>
              <a:t>Effect of receptor activation may be excitatory or inhibitory.</a:t>
            </a:r>
          </a:p>
          <a:p>
            <a:pPr>
              <a:spcBef>
                <a:spcPts val="1200"/>
              </a:spcBef>
            </a:pPr>
            <a:r>
              <a:rPr lang="en-US" sz="2800" dirty="0"/>
              <a:t>Receptor subtypes – different varieties of receptors for the same neurotransmitter.</a:t>
            </a:r>
          </a:p>
        </p:txBody>
      </p:sp>
    </p:spTree>
    <p:extLst>
      <p:ext uri="{BB962C8B-B14F-4D97-AF65-F5344CB8AC3E}">
        <p14:creationId xmlns:p14="http://schemas.microsoft.com/office/powerpoint/2010/main" val="650279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3</a:t>
            </a:r>
            <a:br>
              <a:rPr lang="en-US" dirty="0"/>
            </a:br>
            <a:r>
              <a:rPr lang="en-US" sz="4000" dirty="0"/>
              <a:t>Learning Objectives </a:t>
            </a:r>
            <a:r>
              <a:rPr lang="en-US" sz="1300" dirty="0"/>
              <a:t>(1 of 3)</a:t>
            </a:r>
          </a:p>
        </p:txBody>
      </p:sp>
      <p:sp>
        <p:nvSpPr>
          <p:cNvPr id="3" name="Text Placeholder 2"/>
          <p:cNvSpPr>
            <a:spLocks noGrp="1"/>
          </p:cNvSpPr>
          <p:nvPr>
            <p:ph idx="1"/>
          </p:nvPr>
        </p:nvSpPr>
        <p:spPr/>
        <p:txBody>
          <a:bodyPr>
            <a:normAutofit lnSpcReduction="10000"/>
          </a:bodyPr>
          <a:lstStyle/>
          <a:p>
            <a:pPr marL="914400" indent="-914400">
              <a:lnSpc>
                <a:spcPct val="110000"/>
              </a:lnSpc>
              <a:spcBef>
                <a:spcPts val="1800"/>
              </a:spcBef>
              <a:buNone/>
            </a:pPr>
            <a:r>
              <a:rPr lang="en-US" sz="2800" dirty="0"/>
              <a:t>3.1.1  Describe the structure of chemical synapses and their possible locations on a neuron.</a:t>
            </a:r>
          </a:p>
          <a:p>
            <a:pPr marL="914400" indent="-914400">
              <a:lnSpc>
                <a:spcPct val="110000"/>
              </a:lnSpc>
              <a:spcBef>
                <a:spcPts val="1800"/>
              </a:spcBef>
              <a:buNone/>
            </a:pPr>
            <a:r>
              <a:rPr lang="en-US" sz="2800" dirty="0"/>
              <a:t>3.1.2  List and provide examples of the various classes of neurotransmitters along with their respective mechanisms of synthesis and inactivation.</a:t>
            </a:r>
          </a:p>
          <a:p>
            <a:pPr marL="914400" indent="-914400">
              <a:lnSpc>
                <a:spcPct val="110000"/>
              </a:lnSpc>
              <a:spcBef>
                <a:spcPts val="1800"/>
              </a:spcBef>
              <a:buNone/>
            </a:pPr>
            <a:r>
              <a:rPr lang="en-US" sz="2800" dirty="0"/>
              <a:t>3.1.3  Discuss the processes involved in neurotransmitter release and recycling.</a:t>
            </a:r>
          </a:p>
          <a:p>
            <a:pPr marL="914400" indent="-914400">
              <a:lnSpc>
                <a:spcPct val="110000"/>
              </a:lnSpc>
              <a:spcBef>
                <a:spcPts val="1800"/>
              </a:spcBef>
              <a:buNone/>
            </a:pPr>
            <a:r>
              <a:rPr lang="en-US" sz="2800" dirty="0"/>
              <a:t>3.1.4  Describe the locations and functions of neurotransmitters outside of the central nervous system.</a:t>
            </a:r>
          </a:p>
        </p:txBody>
      </p:sp>
    </p:spTree>
    <p:extLst>
      <p:ext uri="{BB962C8B-B14F-4D97-AF65-F5344CB8AC3E}">
        <p14:creationId xmlns:p14="http://schemas.microsoft.com/office/powerpoint/2010/main" val="146068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(2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fontScale="92500" lnSpcReduction="10000"/>
          </a:bodyPr>
          <a:lstStyle/>
          <a:p>
            <a:pPr marL="457200" indent="-457200">
              <a:lnSpc>
                <a:spcPct val="110000"/>
              </a:lnSpc>
              <a:spcBef>
                <a:spcPts val="1200"/>
              </a:spcBef>
              <a:buNone/>
            </a:pPr>
            <a:r>
              <a:rPr lang="en-US" sz="3500" b="1" dirty="0"/>
              <a:t>Ionotropic Receptors </a:t>
            </a:r>
            <a:r>
              <a:rPr lang="en-US" sz="3500" dirty="0"/>
              <a:t>Consist of Multiple </a:t>
            </a:r>
            <a:r>
              <a:rPr lang="en-US" sz="3500" b="1" dirty="0"/>
              <a:t>Subunits</a:t>
            </a:r>
            <a:r>
              <a:rPr lang="en-US" sz="3500" dirty="0"/>
              <a:t> That Together Form an Ion Channel</a:t>
            </a:r>
          </a:p>
          <a:p>
            <a:pPr>
              <a:lnSpc>
                <a:spcPct val="110000"/>
              </a:lnSpc>
              <a:spcBef>
                <a:spcPts val="1800"/>
              </a:spcBef>
            </a:pPr>
            <a:r>
              <a:rPr lang="en-US" sz="3000" dirty="0"/>
              <a:t>Resting state = ion channel closed.</a:t>
            </a:r>
          </a:p>
          <a:p>
            <a:pPr>
              <a:lnSpc>
                <a:spcPct val="110000"/>
              </a:lnSpc>
              <a:spcBef>
                <a:spcPts val="600"/>
              </a:spcBef>
            </a:pPr>
            <a:r>
              <a:rPr lang="en-US" sz="3000" dirty="0"/>
              <a:t>Neurotransmitter binding opens the channel.</a:t>
            </a:r>
          </a:p>
          <a:p>
            <a:pPr>
              <a:lnSpc>
                <a:spcPct val="110000"/>
              </a:lnSpc>
              <a:spcBef>
                <a:spcPts val="600"/>
              </a:spcBef>
            </a:pPr>
            <a:r>
              <a:rPr lang="en-US" sz="3000" dirty="0"/>
              <a:t>Channel closes when transmitter dissociates.</a:t>
            </a:r>
          </a:p>
          <a:p>
            <a:pPr>
              <a:lnSpc>
                <a:spcPct val="110000"/>
              </a:lnSpc>
              <a:spcBef>
                <a:spcPts val="600"/>
              </a:spcBef>
            </a:pPr>
            <a:r>
              <a:rPr lang="en-US" sz="3000" dirty="0"/>
              <a:t>Act rapidly.</a:t>
            </a:r>
          </a:p>
          <a:p>
            <a:pPr>
              <a:lnSpc>
                <a:spcPct val="110000"/>
              </a:lnSpc>
              <a:spcBef>
                <a:spcPts val="600"/>
              </a:spcBef>
            </a:pPr>
            <a:r>
              <a:rPr lang="en-US" sz="3000" dirty="0"/>
              <a:t>Receptor channels selective for specific ions, such as Na</a:t>
            </a:r>
            <a:r>
              <a:rPr lang="en-US" sz="3000" baseline="30000" dirty="0"/>
              <a:t>+</a:t>
            </a:r>
            <a:r>
              <a:rPr lang="en-US" sz="3000" dirty="0"/>
              <a:t>, Ca</a:t>
            </a:r>
            <a:r>
              <a:rPr lang="en-US" sz="3000" baseline="30000" dirty="0"/>
              <a:t>2+</a:t>
            </a:r>
            <a:r>
              <a:rPr lang="en-US" sz="3000" dirty="0"/>
              <a:t>, and Cl</a:t>
            </a:r>
            <a:r>
              <a:rPr lang="en-US" sz="3000" baseline="30000" dirty="0"/>
              <a:t>–</a:t>
            </a:r>
            <a:r>
              <a:rPr lang="en-US" sz="3000" dirty="0"/>
              <a:t>.</a:t>
            </a:r>
          </a:p>
          <a:p>
            <a:pPr>
              <a:lnSpc>
                <a:spcPct val="110000"/>
              </a:lnSpc>
              <a:spcBef>
                <a:spcPts val="600"/>
              </a:spcBef>
            </a:pPr>
            <a:r>
              <a:rPr lang="en-US" sz="3000" dirty="0"/>
              <a:t>Can undergo </a:t>
            </a:r>
            <a:r>
              <a:rPr lang="en-US" sz="3000" b="1" dirty="0"/>
              <a:t>desensitization</a:t>
            </a:r>
            <a:r>
              <a:rPr lang="en-US" sz="3000" dirty="0"/>
              <a:t>.</a:t>
            </a:r>
          </a:p>
        </p:txBody>
      </p:sp>
    </p:spTree>
    <p:extLst>
      <p:ext uri="{BB962C8B-B14F-4D97-AF65-F5344CB8AC3E}">
        <p14:creationId xmlns:p14="http://schemas.microsoft.com/office/powerpoint/2010/main" val="4003353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D635-0D5D-E04D-920F-3DD95FE4DFC0}"/>
              </a:ext>
            </a:extLst>
          </p:cNvPr>
          <p:cNvSpPr>
            <a:spLocks noGrp="1"/>
          </p:cNvSpPr>
          <p:nvPr>
            <p:ph type="title"/>
          </p:nvPr>
        </p:nvSpPr>
        <p:spPr/>
        <p:txBody>
          <a:bodyPr/>
          <a:lstStyle/>
          <a:p>
            <a:r>
              <a:rPr lang="en-US" dirty="0"/>
              <a:t>Figure 3.12  Structure and function of ionotropic receptors</a:t>
            </a:r>
            <a:r>
              <a:rPr lang="en-US" sz="1300" dirty="0"/>
              <a:t> (1)</a:t>
            </a:r>
          </a:p>
        </p:txBody>
      </p:sp>
      <p:pic>
        <p:nvPicPr>
          <p:cNvPr id="6" name="Content Placeholder 5" descr="A figure describes the structure and function of ionotropic receptors. A group of five receptor subunits join together to form a channel that is attached to the cells. The pore is the hollow membrane that runs through the channel. &#10;A figure depicts the passage of ions through the membrane. a pair of neurotransmitters is attached n either end of the receiver. When the channel opens, a group of ions is transmitted from one receiver to the nearby receiver and flows through the membran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99844" y="479425"/>
            <a:ext cx="10792313" cy="6300788"/>
          </a:xfrm>
        </p:spPr>
      </p:pic>
    </p:spTree>
    <p:extLst>
      <p:ext uri="{BB962C8B-B14F-4D97-AF65-F5344CB8AC3E}">
        <p14:creationId xmlns:p14="http://schemas.microsoft.com/office/powerpoint/2010/main" val="969460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(3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lstStyle/>
          <a:p>
            <a:pPr marL="457200" indent="-457200">
              <a:buNone/>
            </a:pPr>
            <a:r>
              <a:rPr lang="en-US" dirty="0"/>
              <a:t>Metabotropic Receptors Consist of a Single Subunit That Works by Activating G Proteins</a:t>
            </a:r>
          </a:p>
          <a:p>
            <a:pPr>
              <a:spcBef>
                <a:spcPts val="1800"/>
              </a:spcBef>
            </a:pPr>
            <a:r>
              <a:rPr lang="en-US" sz="2800" dirty="0"/>
              <a:t>Act slower but response lasts longer.</a:t>
            </a:r>
          </a:p>
          <a:p>
            <a:pPr>
              <a:spcBef>
                <a:spcPts val="1800"/>
              </a:spcBef>
            </a:pPr>
            <a:r>
              <a:rPr lang="en-US" sz="2800" dirty="0"/>
              <a:t>Activate </a:t>
            </a:r>
            <a:r>
              <a:rPr lang="en-US" sz="2800" b="1" dirty="0"/>
              <a:t>G proteins </a:t>
            </a:r>
            <a:r>
              <a:rPr lang="en-US" sz="2800" dirty="0"/>
              <a:t>when transmitter binds.</a:t>
            </a:r>
          </a:p>
          <a:p>
            <a:pPr>
              <a:spcBef>
                <a:spcPts val="1800"/>
              </a:spcBef>
            </a:pPr>
            <a:r>
              <a:rPr lang="en-US" sz="2800" dirty="0"/>
              <a:t>G proteins open ion channels, or stimulate or inhibit membrane effector enzymes.</a:t>
            </a:r>
          </a:p>
          <a:p>
            <a:pPr>
              <a:spcBef>
                <a:spcPts val="1800"/>
              </a:spcBef>
            </a:pPr>
            <a:r>
              <a:rPr lang="en-US" sz="2800" b="1" dirty="0"/>
              <a:t>Effector enzymes </a:t>
            </a:r>
            <a:r>
              <a:rPr lang="en-US" sz="2800" dirty="0"/>
              <a:t>are involved in synthesis or breakdown of second messengers.</a:t>
            </a:r>
          </a:p>
        </p:txBody>
      </p:sp>
    </p:spTree>
    <p:extLst>
      <p:ext uri="{BB962C8B-B14F-4D97-AF65-F5344CB8AC3E}">
        <p14:creationId xmlns:p14="http://schemas.microsoft.com/office/powerpoint/2010/main" val="3793756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5316-9F27-7749-9C12-AB7B710D169E}"/>
              </a:ext>
            </a:extLst>
          </p:cNvPr>
          <p:cNvSpPr>
            <a:spLocks noGrp="1"/>
          </p:cNvSpPr>
          <p:nvPr>
            <p:ph type="title"/>
          </p:nvPr>
        </p:nvSpPr>
        <p:spPr/>
        <p:txBody>
          <a:bodyPr/>
          <a:lstStyle/>
          <a:p>
            <a:r>
              <a:rPr lang="en-US" dirty="0"/>
              <a:t>Figure 3.15  Functions of metabotropic receptors </a:t>
            </a:r>
          </a:p>
        </p:txBody>
      </p:sp>
      <p:pic>
        <p:nvPicPr>
          <p:cNvPr id="6" name="Content Placeholder 5" descr="The transfer of G protein from the metabotropic receptor is depicted in this figure. The neurotransmitter is received by the receptor, and the G protein is transmitted via the G protein-gated ion channel.&#10;A figure depicts the breakdown of second messengers. The effector enzyme synthesizes second messengers when the G protein is transmitted from the receptor.&#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7977" y="479425"/>
            <a:ext cx="4036046" cy="6300788"/>
          </a:xfrm>
        </p:spPr>
      </p:pic>
    </p:spTree>
    <p:extLst>
      <p:ext uri="{BB962C8B-B14F-4D97-AF65-F5344CB8AC3E}">
        <p14:creationId xmlns:p14="http://schemas.microsoft.com/office/powerpoint/2010/main" val="2599760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0" indent="0">
              <a:spcBef>
                <a:spcPts val="1200"/>
              </a:spcBef>
              <a:buNone/>
            </a:pPr>
            <a:r>
              <a:rPr lang="en-US" sz="2400" u="sng" dirty="0"/>
              <a:t>BOX 3.1  </a:t>
            </a:r>
            <a:r>
              <a:rPr lang="en-GB" sz="2400" u="sng" dirty="0"/>
              <a:t>THE CUTTING EDGE</a:t>
            </a:r>
          </a:p>
          <a:p>
            <a:pPr marL="0" indent="0">
              <a:spcBef>
                <a:spcPts val="1800"/>
              </a:spcBef>
              <a:buNone/>
            </a:pPr>
            <a:r>
              <a:rPr lang="en-GB" i="1" dirty="0"/>
              <a:t>Allosteric Modulation of Neurotransmitter Receptors</a:t>
            </a:r>
            <a:endParaRPr lang="en-US" i="1" dirty="0"/>
          </a:p>
          <a:p>
            <a:pPr>
              <a:spcBef>
                <a:spcPts val="1800"/>
              </a:spcBef>
            </a:pPr>
            <a:r>
              <a:rPr lang="en-US" sz="2800" dirty="0"/>
              <a:t>Metabotropic receptors have additional binding sites (</a:t>
            </a:r>
            <a:r>
              <a:rPr lang="en-US" sz="2800" b="1" dirty="0"/>
              <a:t>allosteric sites</a:t>
            </a:r>
            <a:r>
              <a:rPr lang="en-US" sz="2800" dirty="0"/>
              <a:t>).</a:t>
            </a:r>
          </a:p>
          <a:p>
            <a:pPr>
              <a:spcBef>
                <a:spcPts val="1800"/>
              </a:spcBef>
            </a:pPr>
            <a:r>
              <a:rPr lang="en-US" sz="2800" b="1" dirty="0"/>
              <a:t>Allosteric modulators </a:t>
            </a:r>
            <a:r>
              <a:rPr lang="en-US" sz="2800" dirty="0"/>
              <a:t>bind to allosteric sites and modify (positively or negatively) the effects of an agonist.</a:t>
            </a:r>
          </a:p>
          <a:p>
            <a:pPr>
              <a:spcBef>
                <a:spcPts val="1800"/>
              </a:spcBef>
            </a:pPr>
            <a:r>
              <a:rPr lang="en-US" sz="2800" dirty="0"/>
              <a:t>Allosteric modulators have potential for treating psychiatric and neurological disorders.</a:t>
            </a:r>
          </a:p>
        </p:txBody>
      </p:sp>
      <p:sp>
        <p:nvSpPr>
          <p:cNvPr id="5" name="Title 1">
            <a:extLst>
              <a:ext uri="{FF2B5EF4-FFF2-40B4-BE49-F238E27FC236}">
                <a16:creationId xmlns:a16="http://schemas.microsoft.com/office/drawing/2014/main" id="{FB1E6ABE-DDBC-4CB8-97A0-C9B68BE74D25}"/>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(4 of 10)</a:t>
            </a:r>
          </a:p>
        </p:txBody>
      </p:sp>
    </p:spTree>
    <p:extLst>
      <p:ext uri="{BB962C8B-B14F-4D97-AF65-F5344CB8AC3E}">
        <p14:creationId xmlns:p14="http://schemas.microsoft.com/office/powerpoint/2010/main" val="3563405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BE2D-6F3A-7F41-8597-D30F260DBD94}"/>
              </a:ext>
            </a:extLst>
          </p:cNvPr>
          <p:cNvSpPr>
            <a:spLocks noGrp="1"/>
          </p:cNvSpPr>
          <p:nvPr>
            <p:ph type="title"/>
          </p:nvPr>
        </p:nvSpPr>
        <p:spPr/>
        <p:txBody>
          <a:bodyPr/>
          <a:lstStyle/>
          <a:p>
            <a:r>
              <a:rPr lang="en-US" dirty="0"/>
              <a:t>Box 3.1  The Cutting Edge</a:t>
            </a:r>
          </a:p>
        </p:txBody>
      </p:sp>
      <p:pic>
        <p:nvPicPr>
          <p:cNvPr id="6" name="Content Placeholder 5" descr="A figure depicts the four different types of signaling in the receptors. A set of four receptors one beside the other is portrayed. The first receptor with agonist binding site with agonist alone on one end and the allosteric binding site is empty represents the normal signaling. The second receptor with agonist binding site with agonist and the allosteric binding site with positive allosteric modulator on the other end represents the positive signaling. The third receptor with empty agonist binding site and the allosteric binding site with negative allosteric modulator represents the negative signaling. The fourth receptor with allosteric binding site with allosteric modulator alone represents the no signaling."/>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35918"/>
            <a:ext cx="11376025" cy="5787802"/>
          </a:xfrm>
        </p:spPr>
      </p:pic>
    </p:spTree>
    <p:extLst>
      <p:ext uri="{BB962C8B-B14F-4D97-AF65-F5344CB8AC3E}">
        <p14:creationId xmlns:p14="http://schemas.microsoft.com/office/powerpoint/2010/main" val="1783530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(5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Second Messenger Systems</a:t>
            </a:r>
          </a:p>
          <a:p>
            <a:pPr>
              <a:spcBef>
                <a:spcPts val="1200"/>
              </a:spcBef>
            </a:pPr>
            <a:r>
              <a:rPr lang="en-US" sz="2800" b="1" dirty="0"/>
              <a:t>Second messengers </a:t>
            </a:r>
            <a:r>
              <a:rPr lang="en-US" sz="2800" dirty="0"/>
              <a:t>activate </a:t>
            </a:r>
            <a:r>
              <a:rPr lang="en-US" sz="2800" b="1" dirty="0"/>
              <a:t>protein kinases </a:t>
            </a:r>
            <a:r>
              <a:rPr lang="en-US" sz="2800" dirty="0"/>
              <a:t>that </a:t>
            </a:r>
            <a:r>
              <a:rPr lang="en-US" sz="2800" b="1" dirty="0"/>
              <a:t>phosphorylate</a:t>
            </a:r>
            <a:r>
              <a:rPr lang="en-US" sz="2800" dirty="0"/>
              <a:t> another protein molecule.</a:t>
            </a:r>
          </a:p>
          <a:p>
            <a:pPr>
              <a:spcBef>
                <a:spcPts val="1200"/>
              </a:spcBef>
            </a:pPr>
            <a:r>
              <a:rPr lang="en-US" sz="2800" dirty="0"/>
              <a:t>The added phosphate groups alter functioning of the protein.</a:t>
            </a:r>
          </a:p>
          <a:p>
            <a:pPr>
              <a:spcBef>
                <a:spcPts val="1200"/>
              </a:spcBef>
            </a:pPr>
            <a:r>
              <a:rPr lang="en-US" sz="2800" dirty="0"/>
              <a:t>Includes cAMP, </a:t>
            </a:r>
            <a:r>
              <a:rPr lang="en-US" sz="2800" dirty="0" err="1"/>
              <a:t>gAMP</a:t>
            </a:r>
            <a:r>
              <a:rPr lang="en-US" sz="2800" dirty="0"/>
              <a:t>, Ca</a:t>
            </a:r>
            <a:r>
              <a:rPr lang="en-US" sz="2800" baseline="30000" dirty="0"/>
              <a:t>2+</a:t>
            </a:r>
            <a:r>
              <a:rPr lang="en-US" sz="2800" dirty="0"/>
              <a:t>, and phosphoinositide.</a:t>
            </a:r>
          </a:p>
          <a:p>
            <a:pPr>
              <a:spcBef>
                <a:spcPts val="1200"/>
              </a:spcBef>
            </a:pPr>
            <a:r>
              <a:rPr lang="en-US" sz="2800" dirty="0"/>
              <a:t>cAMP and cGMP are inactivated by </a:t>
            </a:r>
            <a:r>
              <a:rPr lang="en-US" sz="2800" dirty="0" err="1"/>
              <a:t>phosphodiesterases</a:t>
            </a:r>
            <a:r>
              <a:rPr lang="en-US" sz="2800" dirty="0"/>
              <a:t> (PDEs).</a:t>
            </a:r>
          </a:p>
          <a:p>
            <a:pPr>
              <a:spcBef>
                <a:spcPts val="1200"/>
              </a:spcBef>
            </a:pPr>
            <a:r>
              <a:rPr lang="en-US" sz="2800" dirty="0"/>
              <a:t>Inhibitors of specific PDEs may be useful in treating various CNS disorders.</a:t>
            </a:r>
          </a:p>
        </p:txBody>
      </p:sp>
    </p:spTree>
    <p:extLst>
      <p:ext uri="{BB962C8B-B14F-4D97-AF65-F5344CB8AC3E}">
        <p14:creationId xmlns:p14="http://schemas.microsoft.com/office/powerpoint/2010/main" val="181711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0590-648B-844A-B856-97B7D6A95027}"/>
              </a:ext>
            </a:extLst>
          </p:cNvPr>
          <p:cNvSpPr>
            <a:spLocks noGrp="1"/>
          </p:cNvSpPr>
          <p:nvPr>
            <p:ph type="title"/>
          </p:nvPr>
        </p:nvSpPr>
        <p:spPr/>
        <p:txBody>
          <a:bodyPr/>
          <a:lstStyle/>
          <a:p>
            <a:r>
              <a:rPr lang="en-US" dirty="0"/>
              <a:t>Figure 3.16  The mechanism of action of second messengers</a:t>
            </a:r>
          </a:p>
        </p:txBody>
      </p:sp>
      <p:pic>
        <p:nvPicPr>
          <p:cNvPr id="6" name="Content Placeholder 5" descr="A mechanism of action of second messengers is depicted in this figure. The neurotransmitter is received by the receptor and then transferred to the G protein. Following the transmission through the effector enzyme, second messengers are synthesized. The cellular action is caused by the breakdown of second messengers, which leads in the activation of protein kinase, which causes the phosphorylation of substrate protei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44150" y="479425"/>
            <a:ext cx="5503700" cy="6300788"/>
          </a:xfrm>
        </p:spPr>
      </p:pic>
    </p:spTree>
    <p:extLst>
      <p:ext uri="{BB962C8B-B14F-4D97-AF65-F5344CB8AC3E}">
        <p14:creationId xmlns:p14="http://schemas.microsoft.com/office/powerpoint/2010/main" val="1015729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(6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Second-Messenger Systems</a:t>
            </a:r>
          </a:p>
          <a:p>
            <a:pPr>
              <a:spcBef>
                <a:spcPts val="1800"/>
              </a:spcBef>
            </a:pPr>
            <a:r>
              <a:rPr lang="en-US" sz="2800" dirty="0"/>
              <a:t>The </a:t>
            </a:r>
            <a:r>
              <a:rPr lang="en-US" sz="2800" b="1" dirty="0"/>
              <a:t>phosphoinositide second-messenger system </a:t>
            </a:r>
            <a:r>
              <a:rPr lang="en-US" sz="2800" dirty="0"/>
              <a:t>breaks down a phospholipid in the cell membrane to form two second messengers: </a:t>
            </a:r>
            <a:r>
              <a:rPr lang="en-US" sz="2800" b="1" dirty="0"/>
              <a:t>diacylglycerol</a:t>
            </a:r>
            <a:r>
              <a:rPr lang="en-US" sz="2800" dirty="0"/>
              <a:t> (</a:t>
            </a:r>
            <a:r>
              <a:rPr lang="en-US" sz="2800" b="1" dirty="0"/>
              <a:t>DAG</a:t>
            </a:r>
            <a:r>
              <a:rPr lang="en-US" sz="2800" dirty="0"/>
              <a:t>) and </a:t>
            </a:r>
            <a:r>
              <a:rPr lang="en-US" sz="2800" b="1" dirty="0"/>
              <a:t>inositol trisphosphate </a:t>
            </a:r>
            <a:r>
              <a:rPr lang="en-US" sz="2800" dirty="0"/>
              <a:t>(</a:t>
            </a:r>
            <a:r>
              <a:rPr lang="en-US" sz="2800" b="1" dirty="0"/>
              <a:t>IP3</a:t>
            </a:r>
            <a:r>
              <a:rPr lang="en-US" sz="2800" dirty="0"/>
              <a:t>).</a:t>
            </a:r>
          </a:p>
          <a:p>
            <a:pPr>
              <a:spcBef>
                <a:spcPts val="1800"/>
              </a:spcBef>
            </a:pPr>
            <a:r>
              <a:rPr lang="en-US" sz="2800" dirty="0"/>
              <a:t>They cause increased Ca</a:t>
            </a:r>
            <a:r>
              <a:rPr lang="en-US" sz="2800" baseline="30000" dirty="0"/>
              <a:t>2+</a:t>
            </a:r>
            <a:r>
              <a:rPr lang="en-US" sz="2800" dirty="0"/>
              <a:t> that activates </a:t>
            </a:r>
            <a:r>
              <a:rPr lang="en-US" sz="2800" b="1" dirty="0"/>
              <a:t>protein kinase C </a:t>
            </a:r>
            <a:r>
              <a:rPr lang="en-US" sz="2800" dirty="0"/>
              <a:t>(</a:t>
            </a:r>
            <a:r>
              <a:rPr lang="en-US" sz="2800" b="1" dirty="0"/>
              <a:t>PKC</a:t>
            </a:r>
            <a:r>
              <a:rPr lang="en-US" sz="2800" dirty="0"/>
              <a:t>).</a:t>
            </a:r>
          </a:p>
          <a:p>
            <a:pPr>
              <a:spcBef>
                <a:spcPts val="1800"/>
              </a:spcBef>
            </a:pPr>
            <a:r>
              <a:rPr lang="en-US" sz="2800" dirty="0"/>
              <a:t>Ca</a:t>
            </a:r>
            <a:r>
              <a:rPr lang="en-US" sz="2800" baseline="30000" dirty="0"/>
              <a:t>2+</a:t>
            </a:r>
            <a:r>
              <a:rPr lang="en-US" sz="2800" dirty="0"/>
              <a:t> also activates </a:t>
            </a:r>
            <a:r>
              <a:rPr lang="pt-BR" sz="2800" b="1" dirty="0"/>
              <a:t>calcium/calmodulin kinase </a:t>
            </a:r>
            <a:r>
              <a:rPr lang="pt-BR" sz="2800" dirty="0"/>
              <a:t>II (</a:t>
            </a:r>
            <a:r>
              <a:rPr lang="pt-BR" sz="2800" b="1" dirty="0"/>
              <a:t>CaMKII</a:t>
            </a:r>
            <a:r>
              <a:rPr lang="pt-BR" sz="2800" dirty="0"/>
              <a:t>).</a:t>
            </a:r>
            <a:endParaRPr lang="en-US" sz="2800" dirty="0"/>
          </a:p>
        </p:txBody>
      </p:sp>
    </p:spTree>
    <p:extLst>
      <p:ext uri="{BB962C8B-B14F-4D97-AF65-F5344CB8AC3E}">
        <p14:creationId xmlns:p14="http://schemas.microsoft.com/office/powerpoint/2010/main" val="485655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(7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Tyrosine Kinase Receptors</a:t>
            </a:r>
          </a:p>
          <a:p>
            <a:pPr>
              <a:spcBef>
                <a:spcPts val="1800"/>
              </a:spcBef>
            </a:pPr>
            <a:r>
              <a:rPr lang="en-US" sz="2800" dirty="0"/>
              <a:t>Mediate the action of </a:t>
            </a:r>
            <a:r>
              <a:rPr lang="en-US" sz="2800" b="1" dirty="0"/>
              <a:t>neurotrophic factors</a:t>
            </a:r>
            <a:r>
              <a:rPr lang="en-US" sz="2800" dirty="0"/>
              <a:t>.</a:t>
            </a:r>
          </a:p>
          <a:p>
            <a:pPr>
              <a:spcBef>
                <a:spcPts val="1800"/>
              </a:spcBef>
            </a:pPr>
            <a:r>
              <a:rPr lang="en-US" sz="2800" dirty="0"/>
              <a:t>Neurotrophic factors stimulate survival and growth of neurons during early development and are involved in neuronal signaling.</a:t>
            </a:r>
          </a:p>
          <a:p>
            <a:pPr>
              <a:spcBef>
                <a:spcPts val="1800"/>
              </a:spcBef>
            </a:pPr>
            <a:r>
              <a:rPr lang="en-US" sz="2800" dirty="0"/>
              <a:t>These systems generally participate in regulation of long-term changes in gene expression and neuronal functioning.</a:t>
            </a:r>
          </a:p>
        </p:txBody>
      </p:sp>
    </p:spTree>
    <p:extLst>
      <p:ext uri="{BB962C8B-B14F-4D97-AF65-F5344CB8AC3E}">
        <p14:creationId xmlns:p14="http://schemas.microsoft.com/office/powerpoint/2010/main" val="156131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3</a:t>
            </a:r>
            <a:br>
              <a:rPr lang="en-US" dirty="0"/>
            </a:br>
            <a:r>
              <a:rPr lang="en-US" sz="4000" dirty="0"/>
              <a:t>Learning Objectives </a:t>
            </a:r>
            <a:r>
              <a:rPr lang="en-US" sz="1300" dirty="0"/>
              <a:t>(2 of 3)</a:t>
            </a:r>
          </a:p>
        </p:txBody>
      </p:sp>
      <p:sp>
        <p:nvSpPr>
          <p:cNvPr id="3" name="Text Placeholder 2"/>
          <p:cNvSpPr>
            <a:spLocks noGrp="1"/>
          </p:cNvSpPr>
          <p:nvPr>
            <p:ph idx="1"/>
          </p:nvPr>
        </p:nvSpPr>
        <p:spPr/>
        <p:txBody>
          <a:bodyPr>
            <a:noAutofit/>
          </a:bodyPr>
          <a:lstStyle/>
          <a:p>
            <a:pPr marL="914400" indent="-914400">
              <a:spcBef>
                <a:spcPts val="1200"/>
              </a:spcBef>
              <a:buNone/>
            </a:pPr>
            <a:r>
              <a:rPr lang="en-US" sz="2600" dirty="0"/>
              <a:t>3.2.1  Describe the differences between ionotropic and metabotropic receptors with respect to their structure and signaling mechanisms.</a:t>
            </a:r>
          </a:p>
          <a:p>
            <a:pPr marL="914400" indent="-914400">
              <a:spcBef>
                <a:spcPts val="1200"/>
              </a:spcBef>
              <a:buNone/>
            </a:pPr>
            <a:r>
              <a:rPr lang="en-US" sz="2600" dirty="0"/>
              <a:t>3.2.2  Define allosteric modulation of neurotransmitter receptors and explain why allosteric modulators are sometimes preferable to receptor agonists or antagonists in treating neuropsychiatric disorders.</a:t>
            </a:r>
          </a:p>
          <a:p>
            <a:pPr marL="914400" indent="-914400">
              <a:spcBef>
                <a:spcPts val="1200"/>
              </a:spcBef>
              <a:buNone/>
            </a:pPr>
            <a:r>
              <a:rPr lang="en-US" sz="2600" dirty="0"/>
              <a:t>3.2.3  Describe the major second-messenger systems used in neurotransmission, including the identity of each second messenger and its respective protein kinase.</a:t>
            </a:r>
          </a:p>
          <a:p>
            <a:pPr marL="914400" indent="-914400">
              <a:spcBef>
                <a:spcPts val="1200"/>
              </a:spcBef>
              <a:buNone/>
            </a:pPr>
            <a:r>
              <a:rPr lang="en-US" sz="2600" dirty="0"/>
              <a:t>3.2.4  Define synaptic plasticity and describe the various forms of plasticity that have been identified.</a:t>
            </a:r>
          </a:p>
        </p:txBody>
      </p:sp>
    </p:spTree>
    <p:extLst>
      <p:ext uri="{BB962C8B-B14F-4D97-AF65-F5344CB8AC3E}">
        <p14:creationId xmlns:p14="http://schemas.microsoft.com/office/powerpoint/2010/main" val="2073244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(8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Pharmacology of Synaptic Transmission</a:t>
            </a:r>
          </a:p>
          <a:p>
            <a:pPr>
              <a:spcBef>
                <a:spcPts val="1800"/>
              </a:spcBef>
            </a:pPr>
            <a:r>
              <a:rPr lang="en-US" sz="2800" dirty="0"/>
              <a:t>Drugs can alter all aspects of synaptic transmission:</a:t>
            </a:r>
          </a:p>
          <a:p>
            <a:pPr marL="1263650" indent="-349250">
              <a:spcBef>
                <a:spcPts val="1800"/>
              </a:spcBef>
              <a:buFont typeface="Courier New" panose="02070309020205020404" pitchFamily="49" charset="0"/>
              <a:buChar char="o"/>
            </a:pPr>
            <a:r>
              <a:rPr lang="en-US" sz="2800" dirty="0"/>
              <a:t>Increase or decrease transmitter synthesis.</a:t>
            </a:r>
          </a:p>
          <a:p>
            <a:pPr marL="1263650" indent="-349250">
              <a:spcBef>
                <a:spcPts val="1800"/>
              </a:spcBef>
              <a:buFont typeface="Courier New" panose="02070309020205020404" pitchFamily="49" charset="0"/>
              <a:buChar char="o"/>
            </a:pPr>
            <a:r>
              <a:rPr lang="en-US" sz="2800" dirty="0"/>
              <a:t>Block transmitter breakdown or inhibit reuptake.</a:t>
            </a:r>
          </a:p>
          <a:p>
            <a:pPr marL="1263650" indent="-349250">
              <a:spcBef>
                <a:spcPts val="1800"/>
              </a:spcBef>
              <a:buFont typeface="Courier New" panose="02070309020205020404" pitchFamily="49" charset="0"/>
              <a:buChar char="o"/>
            </a:pPr>
            <a:r>
              <a:rPr lang="en-US" sz="2800" dirty="0" err="1"/>
              <a:t>Autoreceptor</a:t>
            </a:r>
            <a:r>
              <a:rPr lang="en-US" sz="2800" dirty="0"/>
              <a:t> agonists reduce transmitter release, </a:t>
            </a:r>
            <a:r>
              <a:rPr lang="en-US" sz="2800" dirty="0" err="1"/>
              <a:t>autoreceptor</a:t>
            </a:r>
            <a:r>
              <a:rPr lang="en-US" sz="2800" dirty="0"/>
              <a:t> antagonists enhance release.</a:t>
            </a:r>
          </a:p>
          <a:p>
            <a:pPr marL="1263650" indent="-349250">
              <a:spcBef>
                <a:spcPts val="1800"/>
              </a:spcBef>
              <a:buFont typeface="Courier New" panose="02070309020205020404" pitchFamily="49" charset="0"/>
              <a:buChar char="o"/>
            </a:pPr>
            <a:r>
              <a:rPr lang="en-US" sz="2800" dirty="0"/>
              <a:t>Mimic or inhibit transmitter’s effect on receptors.</a:t>
            </a:r>
          </a:p>
        </p:txBody>
      </p:sp>
    </p:spTree>
    <p:extLst>
      <p:ext uri="{BB962C8B-B14F-4D97-AF65-F5344CB8AC3E}">
        <p14:creationId xmlns:p14="http://schemas.microsoft.com/office/powerpoint/2010/main" val="1236747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9A2A-BDD3-5041-B711-1ED8661B1DC3}"/>
              </a:ext>
            </a:extLst>
          </p:cNvPr>
          <p:cNvSpPr>
            <a:spLocks noGrp="1"/>
          </p:cNvSpPr>
          <p:nvPr>
            <p:ph type="title"/>
          </p:nvPr>
        </p:nvSpPr>
        <p:spPr/>
        <p:txBody>
          <a:bodyPr/>
          <a:lstStyle/>
          <a:p>
            <a:r>
              <a:rPr lang="en-US" dirty="0"/>
              <a:t>Figure 3.17  Summary of the mechanisms by which drugs can alter synaptic transmission</a:t>
            </a:r>
            <a:r>
              <a:rPr lang="en-US" sz="1300" dirty="0"/>
              <a:t> (1)</a:t>
            </a:r>
          </a:p>
        </p:txBody>
      </p:sp>
      <p:pic>
        <p:nvPicPr>
          <p:cNvPr id="6" name="Content Placeholder 5" descr="The summary of the drug alteration of synaptic transmission is illustrated. The eleven-step process of the mechanism is as follows: Step 1: The drug acts as an NT precursor, as indicated by a positive sign. Step 2, The drug inhibits NT synthesis, as indicated by a negative sign. Step 3: The drug prevents NT storage in vesicles, as indicated by a negative sign. Step 4, The drug stimulates the release of NT, as indicated by a positive sign. Step 5: The drug inhibits the release of NT, as indicated by a negative sign. Step 6: The drug stimulates postsynaptic receptors, as indicated by a positive sign. Step 7, The drug blocks postsynaptic receptors, as indicated by a negative sign. Step 8: The drug stimulates auto receptors while inhibiting NT release, as indicated by a negative sign. Step 9, The drug blocks auto receptors; increases the release of NT, as indicated by a positive sign. Step 10: The drug inhibits NT degradation, as indicated by a positive sign. Step 11, The drug blocks reuptake, as indicated by a positive sign. Steps 1 to 5 and 8 to 9 take place within the channel. Steps 6 and 7 take place within the receptor. Steps 10 and 11 takes place within the synap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41214" y="479425"/>
            <a:ext cx="9109573" cy="6300788"/>
          </a:xfrm>
        </p:spPr>
      </p:pic>
    </p:spTree>
    <p:extLst>
      <p:ext uri="{BB962C8B-B14F-4D97-AF65-F5344CB8AC3E}">
        <p14:creationId xmlns:p14="http://schemas.microsoft.com/office/powerpoint/2010/main" val="86625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(9 of 10)</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Synaptic Plasticity</a:t>
            </a:r>
          </a:p>
          <a:p>
            <a:pPr>
              <a:spcBef>
                <a:spcPts val="1800"/>
              </a:spcBef>
            </a:pPr>
            <a:r>
              <a:rPr lang="en-US" sz="2800" dirty="0"/>
              <a:t>Functional changes in strength of existing synapses.</a:t>
            </a:r>
          </a:p>
          <a:p>
            <a:pPr>
              <a:spcBef>
                <a:spcPts val="1800"/>
              </a:spcBef>
            </a:pPr>
            <a:r>
              <a:rPr lang="en-US" sz="2800" dirty="0"/>
              <a:t>Structural changes – loss of synapses or growth of new ones, change in dendritic length, branching, or spine density.</a:t>
            </a:r>
          </a:p>
          <a:p>
            <a:pPr>
              <a:spcBef>
                <a:spcPts val="1800"/>
              </a:spcBef>
            </a:pPr>
            <a:r>
              <a:rPr lang="en-US" sz="2800" dirty="0"/>
              <a:t>Neurons can rapidly change the size and shape of dendritic spines, grow new spines, and/or lose existing ones.</a:t>
            </a:r>
          </a:p>
          <a:p>
            <a:pPr>
              <a:spcBef>
                <a:spcPts val="1800"/>
              </a:spcBef>
            </a:pPr>
            <a:r>
              <a:rPr lang="en-US" sz="2800" dirty="0"/>
              <a:t>Many abused drugs produce changes in neuron dendrites.</a:t>
            </a:r>
          </a:p>
        </p:txBody>
      </p:sp>
    </p:spTree>
    <p:extLst>
      <p:ext uri="{BB962C8B-B14F-4D97-AF65-F5344CB8AC3E}">
        <p14:creationId xmlns:p14="http://schemas.microsoft.com/office/powerpoint/2010/main" val="2303316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marL="0" indent="0">
              <a:spcBef>
                <a:spcPts val="1200"/>
              </a:spcBef>
              <a:buNone/>
            </a:pPr>
            <a:r>
              <a:rPr lang="en-US" sz="2400" u="sng" dirty="0"/>
              <a:t>CLICKER QUESTION 2</a:t>
            </a:r>
          </a:p>
          <a:p>
            <a:pPr marL="457200" indent="-457200">
              <a:spcBef>
                <a:spcPts val="2400"/>
              </a:spcBef>
              <a:buNone/>
            </a:pPr>
            <a:r>
              <a:rPr lang="en-US" dirty="0"/>
              <a:t>What type of receptor works by using second-messenger systems?</a:t>
            </a:r>
          </a:p>
          <a:p>
            <a:pPr marL="914400" indent="-457200">
              <a:spcBef>
                <a:spcPts val="1200"/>
              </a:spcBef>
              <a:buAutoNum type="alphaLcPeriod"/>
            </a:pPr>
            <a:r>
              <a:rPr lang="en-US" dirty="0"/>
              <a:t>Ionotropic receptor</a:t>
            </a:r>
          </a:p>
          <a:p>
            <a:pPr marL="914400" indent="-457200">
              <a:spcBef>
                <a:spcPts val="1200"/>
              </a:spcBef>
              <a:buAutoNum type="alphaLcPeriod"/>
            </a:pPr>
            <a:r>
              <a:rPr lang="en-US" dirty="0"/>
              <a:t>Metabotropic receptor</a:t>
            </a:r>
          </a:p>
          <a:p>
            <a:pPr marL="914400" indent="-457200">
              <a:spcBef>
                <a:spcPts val="1200"/>
              </a:spcBef>
              <a:buAutoNum type="alphaLcPeriod"/>
            </a:pPr>
            <a:r>
              <a:rPr lang="en-US" dirty="0"/>
              <a:t>Tyrosine kinase receptor</a:t>
            </a:r>
          </a:p>
        </p:txBody>
      </p:sp>
      <p:sp>
        <p:nvSpPr>
          <p:cNvPr id="7" name="Title 1">
            <a:extLst>
              <a:ext uri="{FF2B5EF4-FFF2-40B4-BE49-F238E27FC236}">
                <a16:creationId xmlns:a16="http://schemas.microsoft.com/office/drawing/2014/main" id="{B747A220-23C5-477E-8EF3-93679C2EECA2}"/>
              </a:ext>
            </a:extLst>
          </p:cNvPr>
          <p:cNvSpPr>
            <a:spLocks noGrp="1"/>
          </p:cNvSpPr>
          <p:nvPr>
            <p:ph type="title"/>
          </p:nvPr>
        </p:nvSpPr>
        <p:spPr>
          <a:xfrm>
            <a:off x="609600" y="457200"/>
            <a:ext cx="10972800" cy="1143000"/>
          </a:xfrm>
        </p:spPr>
        <p:txBody>
          <a:bodyPr>
            <a:normAutofit fontScale="90000"/>
          </a:bodyPr>
          <a:lstStyle/>
          <a:p>
            <a:r>
              <a:rPr lang="en-US" sz="4000" dirty="0"/>
              <a:t>Neurotransmitter Receptors, Signaling Mechanisms, </a:t>
            </a:r>
            <a:br>
              <a:rPr lang="en-US" sz="4000" dirty="0"/>
            </a:br>
            <a:r>
              <a:rPr lang="en-US" sz="4000" dirty="0"/>
              <a:t>and Synaptic Plasticity </a:t>
            </a:r>
            <a:r>
              <a:rPr lang="en-US" sz="1300" dirty="0"/>
              <a:t>(10 of 10)</a:t>
            </a:r>
          </a:p>
        </p:txBody>
      </p:sp>
    </p:spTree>
    <p:extLst>
      <p:ext uri="{BB962C8B-B14F-4D97-AF65-F5344CB8AC3E}">
        <p14:creationId xmlns:p14="http://schemas.microsoft.com/office/powerpoint/2010/main" val="2863064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sz="4000" dirty="0"/>
              <a:t>Review of Learning Objectives </a:t>
            </a:r>
            <a:r>
              <a:rPr lang="en-US" sz="1300" dirty="0"/>
              <a:t>(2 of 3)</a:t>
            </a:r>
          </a:p>
        </p:txBody>
      </p:sp>
      <p:sp>
        <p:nvSpPr>
          <p:cNvPr id="3" name="Text Placeholder 2"/>
          <p:cNvSpPr>
            <a:spLocks noGrp="1"/>
          </p:cNvSpPr>
          <p:nvPr>
            <p:ph idx="1"/>
          </p:nvPr>
        </p:nvSpPr>
        <p:spPr/>
        <p:txBody>
          <a:bodyPr>
            <a:noAutofit/>
          </a:bodyPr>
          <a:lstStyle/>
          <a:p>
            <a:pPr marL="914400" indent="-914400">
              <a:spcBef>
                <a:spcPts val="1200"/>
              </a:spcBef>
              <a:buNone/>
            </a:pPr>
            <a:r>
              <a:rPr lang="en-US" sz="2600" dirty="0"/>
              <a:t>3.2.1  Describe the differences between ionotropic and metabotropic receptors with respect to their structure and signaling mechanisms.</a:t>
            </a:r>
          </a:p>
          <a:p>
            <a:pPr marL="914400" indent="-914400">
              <a:spcBef>
                <a:spcPts val="1200"/>
              </a:spcBef>
              <a:buNone/>
            </a:pPr>
            <a:r>
              <a:rPr lang="en-US" sz="2600" dirty="0"/>
              <a:t>3.2.2  Define allosteric modulation of neurotransmitter receptors and explain why allosteric modulators are sometimes preferable to receptor agonists or antagonists in treating neuropsychiatric disorders.</a:t>
            </a:r>
          </a:p>
          <a:p>
            <a:pPr marL="914400" indent="-914400">
              <a:spcBef>
                <a:spcPts val="1200"/>
              </a:spcBef>
              <a:buNone/>
            </a:pPr>
            <a:r>
              <a:rPr lang="en-US" sz="2600" dirty="0"/>
              <a:t>3.2.3  Describe the major second-messenger systems used in neurotransmission, including the identity of each second messenger and its respective protein kinase.</a:t>
            </a:r>
          </a:p>
          <a:p>
            <a:pPr marL="914400" indent="-914400">
              <a:spcBef>
                <a:spcPts val="1200"/>
              </a:spcBef>
              <a:buNone/>
            </a:pPr>
            <a:r>
              <a:rPr lang="en-US" sz="2600" dirty="0"/>
              <a:t>3.2.4  Define synaptic plasticity and describe the various forms of plasticity that have been identified.</a:t>
            </a:r>
          </a:p>
        </p:txBody>
      </p:sp>
    </p:spTree>
    <p:extLst>
      <p:ext uri="{BB962C8B-B14F-4D97-AF65-F5344CB8AC3E}">
        <p14:creationId xmlns:p14="http://schemas.microsoft.com/office/powerpoint/2010/main" val="2047640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a:xfrm>
            <a:off x="609600" y="274320"/>
            <a:ext cx="10972800" cy="1143000"/>
          </a:xfrm>
        </p:spPr>
        <p:txBody>
          <a:bodyPr>
            <a:normAutofit/>
          </a:bodyPr>
          <a:lstStyle/>
          <a:p>
            <a:r>
              <a:rPr lang="en-US" dirty="0"/>
              <a:t>The Endocrine System </a:t>
            </a:r>
            <a:r>
              <a:rPr lang="en-US" sz="1200" dirty="0"/>
              <a:t>(1 of 11)</a:t>
            </a:r>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Endocrine Glands and Their Respective Hormones</a:t>
            </a:r>
          </a:p>
          <a:p>
            <a:pPr>
              <a:spcBef>
                <a:spcPts val="1800"/>
              </a:spcBef>
            </a:pPr>
            <a:r>
              <a:rPr lang="en-US" sz="2800" b="1" dirty="0"/>
              <a:t>Hormones</a:t>
            </a:r>
            <a:r>
              <a:rPr lang="en-US" sz="2800" dirty="0"/>
              <a:t> are secreted by </a:t>
            </a:r>
            <a:r>
              <a:rPr lang="en-US" sz="2800" b="1" dirty="0"/>
              <a:t>endocrine glands</a:t>
            </a:r>
            <a:r>
              <a:rPr lang="en-US" sz="2800" dirty="0"/>
              <a:t>; circulate in the bloodstream.</a:t>
            </a:r>
          </a:p>
          <a:p>
            <a:pPr>
              <a:spcBef>
                <a:spcPts val="1800"/>
              </a:spcBef>
            </a:pPr>
            <a:r>
              <a:rPr lang="en-US" sz="2800" dirty="0"/>
              <a:t>Target cells have hormone-specific receptors.</a:t>
            </a:r>
          </a:p>
          <a:p>
            <a:pPr>
              <a:spcBef>
                <a:spcPts val="1800"/>
              </a:spcBef>
            </a:pPr>
            <a:r>
              <a:rPr lang="en-US" sz="2800" dirty="0"/>
              <a:t>The same substance sometimes acts as both a neurotransmitter and a hormone.</a:t>
            </a:r>
          </a:p>
        </p:txBody>
      </p:sp>
    </p:spTree>
    <p:extLst>
      <p:ext uri="{BB962C8B-B14F-4D97-AF65-F5344CB8AC3E}">
        <p14:creationId xmlns:p14="http://schemas.microsoft.com/office/powerpoint/2010/main" val="30804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CFF3-100C-4644-AC4C-B1BB14F18392}"/>
              </a:ext>
            </a:extLst>
          </p:cNvPr>
          <p:cNvSpPr>
            <a:spLocks noGrp="1"/>
          </p:cNvSpPr>
          <p:nvPr>
            <p:ph type="title"/>
          </p:nvPr>
        </p:nvSpPr>
        <p:spPr/>
        <p:txBody>
          <a:bodyPr/>
          <a:lstStyle/>
          <a:p>
            <a:r>
              <a:rPr lang="en-US" dirty="0"/>
              <a:t>Figure 3.19  Major endocrine glands and their location in the body</a:t>
            </a:r>
          </a:p>
        </p:txBody>
      </p:sp>
      <p:pic>
        <p:nvPicPr>
          <p:cNvPr id="6" name="Content Placeholder 5" descr="An illustration depicts the major endocrine glands and their location in the body. A male and female anatomy is depicted with the labeled endocrine glands. In both the male and female anatomy, the following glands are labeled in the similar location: Pineal, Hypothalamus, and Pituitary glands are marked in the brain; Thyroid gland is marked in the neck region; Adrenal glands and Pancreas are marked in the abdominal region. In the male anatomy, the testes is labeled and in the female anatomy, the ovaries are label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38302" y="479425"/>
            <a:ext cx="7515397" cy="6300788"/>
          </a:xfrm>
        </p:spPr>
      </p:pic>
    </p:spTree>
    <p:extLst>
      <p:ext uri="{BB962C8B-B14F-4D97-AF65-F5344CB8AC3E}">
        <p14:creationId xmlns:p14="http://schemas.microsoft.com/office/powerpoint/2010/main" val="3826079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(2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lnSpcReduction="10000"/>
          </a:bodyPr>
          <a:lstStyle/>
          <a:p>
            <a:pPr marL="0" indent="0">
              <a:lnSpc>
                <a:spcPct val="110000"/>
              </a:lnSpc>
              <a:spcBef>
                <a:spcPts val="1200"/>
              </a:spcBef>
              <a:buNone/>
            </a:pPr>
            <a:r>
              <a:rPr lang="en-US" dirty="0"/>
              <a:t>Endocrine Glands and Their Respective Hormones</a:t>
            </a:r>
          </a:p>
          <a:p>
            <a:pPr>
              <a:lnSpc>
                <a:spcPct val="110000"/>
              </a:lnSpc>
              <a:spcBef>
                <a:spcPts val="1800"/>
              </a:spcBef>
            </a:pPr>
            <a:r>
              <a:rPr lang="en-US" sz="2800" b="1" dirty="0"/>
              <a:t>Adrenal glands</a:t>
            </a:r>
            <a:r>
              <a:rPr lang="en-US" sz="2800" dirty="0"/>
              <a:t>:</a:t>
            </a:r>
          </a:p>
          <a:p>
            <a:pPr marL="1263650" lvl="1" indent="-349250">
              <a:lnSpc>
                <a:spcPct val="110000"/>
              </a:lnSpc>
              <a:spcBef>
                <a:spcPts val="1200"/>
              </a:spcBef>
            </a:pPr>
            <a:r>
              <a:rPr lang="en-US" sz="2400" b="1" dirty="0"/>
              <a:t>Adrenal medulla</a:t>
            </a:r>
            <a:r>
              <a:rPr lang="en-US" sz="2400" dirty="0"/>
              <a:t> secretes </a:t>
            </a:r>
            <a:r>
              <a:rPr lang="en-US" sz="2400" b="1" dirty="0"/>
              <a:t>epinephrine</a:t>
            </a:r>
            <a:r>
              <a:rPr lang="en-US" sz="2400" dirty="0"/>
              <a:t> (</a:t>
            </a:r>
            <a:r>
              <a:rPr lang="en-US" sz="2400" b="1" dirty="0"/>
              <a:t>EPI</a:t>
            </a:r>
            <a:r>
              <a:rPr lang="en-US" sz="2400" dirty="0"/>
              <a:t>) and </a:t>
            </a:r>
            <a:r>
              <a:rPr lang="en-US" sz="2400" b="1" dirty="0"/>
              <a:t>norepinephrine</a:t>
            </a:r>
            <a:r>
              <a:rPr lang="en-US" sz="2400" dirty="0"/>
              <a:t> (</a:t>
            </a:r>
            <a:r>
              <a:rPr lang="en-US" sz="2400" b="1" dirty="0"/>
              <a:t>NE</a:t>
            </a:r>
            <a:r>
              <a:rPr lang="en-US" sz="2400" dirty="0"/>
              <a:t>) (monoamines).</a:t>
            </a:r>
          </a:p>
          <a:p>
            <a:pPr marL="1263650" lvl="1" indent="-349250">
              <a:lnSpc>
                <a:spcPct val="110000"/>
              </a:lnSpc>
              <a:spcBef>
                <a:spcPts val="1200"/>
              </a:spcBef>
            </a:pPr>
            <a:r>
              <a:rPr lang="en-US" sz="2400" b="1" dirty="0"/>
              <a:t>Adrenal cortex </a:t>
            </a:r>
            <a:r>
              <a:rPr lang="en-US" sz="2400" dirty="0"/>
              <a:t>secretes </a:t>
            </a:r>
            <a:r>
              <a:rPr lang="en-US" sz="2400" b="1" dirty="0"/>
              <a:t>glucocorticoids</a:t>
            </a:r>
            <a:r>
              <a:rPr lang="en-US" sz="2400" dirty="0"/>
              <a:t> (</a:t>
            </a:r>
            <a:r>
              <a:rPr lang="en-US" sz="2400" b="1" dirty="0"/>
              <a:t>steroid</a:t>
            </a:r>
            <a:r>
              <a:rPr lang="en-US" sz="2400" dirty="0"/>
              <a:t> hormones).</a:t>
            </a:r>
          </a:p>
          <a:p>
            <a:pPr>
              <a:lnSpc>
                <a:spcPct val="110000"/>
              </a:lnSpc>
              <a:spcBef>
                <a:spcPts val="1800"/>
              </a:spcBef>
            </a:pPr>
            <a:r>
              <a:rPr lang="en-US" sz="2800" b="1" dirty="0"/>
              <a:t>Gonads:</a:t>
            </a:r>
          </a:p>
          <a:p>
            <a:pPr marL="1263650" indent="-349250">
              <a:lnSpc>
                <a:spcPct val="110000"/>
              </a:lnSpc>
              <a:spcBef>
                <a:spcPts val="1200"/>
              </a:spcBef>
              <a:buFont typeface="Courier New" panose="02070309020205020404" pitchFamily="49" charset="0"/>
              <a:buChar char="o"/>
            </a:pPr>
            <a:r>
              <a:rPr lang="en-US" sz="2400" b="1" dirty="0"/>
              <a:t>Ovaries</a:t>
            </a:r>
            <a:r>
              <a:rPr lang="en-US" sz="2400" dirty="0"/>
              <a:t> secrete </a:t>
            </a:r>
            <a:r>
              <a:rPr lang="en-US" sz="2400" b="1" dirty="0"/>
              <a:t>estrogens</a:t>
            </a:r>
            <a:r>
              <a:rPr lang="en-US" sz="2400" dirty="0"/>
              <a:t> and </a:t>
            </a:r>
            <a:r>
              <a:rPr lang="en-US" sz="2400" b="1" dirty="0"/>
              <a:t>progesterone.</a:t>
            </a:r>
          </a:p>
          <a:p>
            <a:pPr marL="1263650" indent="-349250">
              <a:lnSpc>
                <a:spcPct val="110000"/>
              </a:lnSpc>
              <a:spcBef>
                <a:spcPts val="1200"/>
              </a:spcBef>
              <a:buFont typeface="Courier New" panose="02070309020205020404" pitchFamily="49" charset="0"/>
              <a:buChar char="o"/>
            </a:pPr>
            <a:r>
              <a:rPr lang="en-US" sz="2400" dirty="0"/>
              <a:t>Testes secrete </a:t>
            </a:r>
            <a:r>
              <a:rPr lang="en-US" sz="2400" b="1" dirty="0"/>
              <a:t>androgens</a:t>
            </a:r>
            <a:r>
              <a:rPr lang="en-US" sz="2400" dirty="0"/>
              <a:t> (e.g., </a:t>
            </a:r>
            <a:r>
              <a:rPr lang="en-US" sz="2400" b="1" dirty="0"/>
              <a:t>testosterone</a:t>
            </a:r>
            <a:r>
              <a:rPr lang="en-US" sz="2400" dirty="0"/>
              <a:t>).</a:t>
            </a:r>
          </a:p>
        </p:txBody>
      </p:sp>
    </p:spTree>
    <p:extLst>
      <p:ext uri="{BB962C8B-B14F-4D97-AF65-F5344CB8AC3E}">
        <p14:creationId xmlns:p14="http://schemas.microsoft.com/office/powerpoint/2010/main" val="2911292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(3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Endocrine Glands and Their Respective Hormones</a:t>
            </a:r>
          </a:p>
          <a:p>
            <a:pPr>
              <a:spcBef>
                <a:spcPts val="1800"/>
              </a:spcBef>
            </a:pPr>
            <a:r>
              <a:rPr lang="en-US" sz="2800" b="1" dirty="0"/>
              <a:t>Islets of Langerhans</a:t>
            </a:r>
            <a:r>
              <a:rPr lang="en-US" sz="2800" dirty="0"/>
              <a:t> in the pancreas</a:t>
            </a:r>
            <a:r>
              <a:rPr lang="en-US" sz="2800" b="1" dirty="0"/>
              <a:t> </a:t>
            </a:r>
            <a:r>
              <a:rPr lang="en-US" sz="2800" dirty="0"/>
              <a:t>– secrete </a:t>
            </a:r>
            <a:r>
              <a:rPr lang="en-US" sz="2800" b="1" dirty="0"/>
              <a:t>insulin</a:t>
            </a:r>
            <a:r>
              <a:rPr lang="en-US" sz="2800" dirty="0"/>
              <a:t> and </a:t>
            </a:r>
            <a:r>
              <a:rPr lang="en-US" sz="2800" b="1" dirty="0"/>
              <a:t>glucagon</a:t>
            </a:r>
            <a:r>
              <a:rPr lang="en-US" sz="2800" dirty="0"/>
              <a:t> (peptide hormones) – regulation of glucose.</a:t>
            </a:r>
          </a:p>
          <a:p>
            <a:pPr>
              <a:spcBef>
                <a:spcPts val="1800"/>
              </a:spcBef>
            </a:pPr>
            <a:r>
              <a:rPr lang="en-US" sz="2800" b="1" dirty="0"/>
              <a:t>Thyroid gland </a:t>
            </a:r>
            <a:r>
              <a:rPr lang="en-US" sz="2800" dirty="0"/>
              <a:t>– secretes </a:t>
            </a:r>
            <a:r>
              <a:rPr lang="en-US" sz="2800" b="1" dirty="0"/>
              <a:t>thyroxine</a:t>
            </a:r>
            <a:r>
              <a:rPr lang="en-US" sz="2800" dirty="0"/>
              <a:t> (</a:t>
            </a:r>
            <a:r>
              <a:rPr lang="en-US" sz="2800" b="1" dirty="0"/>
              <a:t>T4</a:t>
            </a:r>
            <a:r>
              <a:rPr lang="en-US" sz="2800" dirty="0"/>
              <a:t>) and </a:t>
            </a:r>
            <a:r>
              <a:rPr lang="en-US" sz="2800" b="1" dirty="0"/>
              <a:t>triiodothyronine </a:t>
            </a:r>
            <a:r>
              <a:rPr lang="en-US" sz="2800" dirty="0"/>
              <a:t>(</a:t>
            </a:r>
            <a:r>
              <a:rPr lang="en-US" sz="2800" b="1" dirty="0"/>
              <a:t>T3</a:t>
            </a:r>
            <a:r>
              <a:rPr lang="en-US" sz="2800" dirty="0"/>
              <a:t>) – regulate energy metabolism.</a:t>
            </a:r>
          </a:p>
          <a:p>
            <a:pPr>
              <a:spcBef>
                <a:spcPts val="1800"/>
              </a:spcBef>
            </a:pPr>
            <a:r>
              <a:rPr lang="en-US" sz="2800" b="1" dirty="0"/>
              <a:t>Pineal gland </a:t>
            </a:r>
            <a:r>
              <a:rPr lang="en-US" sz="2800" dirty="0"/>
              <a:t>– secretes </a:t>
            </a:r>
            <a:r>
              <a:rPr lang="en-US" sz="2800" b="1" dirty="0"/>
              <a:t>melatonin</a:t>
            </a:r>
            <a:r>
              <a:rPr lang="en-US" sz="2800" dirty="0"/>
              <a:t> – control of sleep and other rhythms.</a:t>
            </a:r>
          </a:p>
          <a:p>
            <a:pPr>
              <a:spcBef>
                <a:spcPts val="1800"/>
              </a:spcBef>
            </a:pPr>
            <a:r>
              <a:rPr lang="en-US" sz="2800" b="1" dirty="0"/>
              <a:t>Pituitary gland </a:t>
            </a:r>
            <a:r>
              <a:rPr lang="en-US" sz="2800" dirty="0"/>
              <a:t>– secretes hormones that control other glands.</a:t>
            </a:r>
          </a:p>
        </p:txBody>
      </p:sp>
    </p:spTree>
    <p:extLst>
      <p:ext uri="{BB962C8B-B14F-4D97-AF65-F5344CB8AC3E}">
        <p14:creationId xmlns:p14="http://schemas.microsoft.com/office/powerpoint/2010/main" val="4215927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(4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Endocrine Glands and Their Respective Hormones</a:t>
            </a:r>
          </a:p>
          <a:p>
            <a:pPr>
              <a:spcBef>
                <a:spcPts val="1800"/>
              </a:spcBef>
            </a:pPr>
            <a:r>
              <a:rPr lang="en-US" sz="2800" b="1" dirty="0"/>
              <a:t>Anterior pituitary </a:t>
            </a:r>
            <a:r>
              <a:rPr lang="en-US" sz="2800" dirty="0"/>
              <a:t>– secretes stimulation hormones: TSH, ACTH, FSH, LH, GH, and PRL.</a:t>
            </a:r>
          </a:p>
          <a:p>
            <a:pPr>
              <a:spcBef>
                <a:spcPts val="1800"/>
              </a:spcBef>
            </a:pPr>
            <a:r>
              <a:rPr lang="en-US" sz="2800" dirty="0"/>
              <a:t>The </a:t>
            </a:r>
            <a:r>
              <a:rPr lang="en-US" sz="2800" b="1" dirty="0"/>
              <a:t>hypothalamus</a:t>
            </a:r>
            <a:r>
              <a:rPr lang="en-US" sz="2800" dirty="0"/>
              <a:t> secretes </a:t>
            </a:r>
            <a:r>
              <a:rPr lang="en-US" sz="2800" b="1" dirty="0"/>
              <a:t>releasing hormones </a:t>
            </a:r>
            <a:r>
              <a:rPr lang="en-US" sz="2800" dirty="0"/>
              <a:t>to trigger secretion of stimulating hormones by the anterior pituitary.</a:t>
            </a:r>
          </a:p>
          <a:p>
            <a:pPr>
              <a:spcBef>
                <a:spcPts val="1800"/>
              </a:spcBef>
            </a:pPr>
            <a:r>
              <a:rPr lang="en-US" sz="2800" dirty="0"/>
              <a:t>Because this control system consists of multiple layers, the endocrine system works more slowly than chemical communication by neurotransmitters.</a:t>
            </a:r>
          </a:p>
        </p:txBody>
      </p:sp>
    </p:spTree>
    <p:extLst>
      <p:ext uri="{BB962C8B-B14F-4D97-AF65-F5344CB8AC3E}">
        <p14:creationId xmlns:p14="http://schemas.microsoft.com/office/powerpoint/2010/main" val="2351603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3</a:t>
            </a:r>
            <a:br>
              <a:rPr lang="en-US" dirty="0"/>
            </a:br>
            <a:r>
              <a:rPr lang="en-US" sz="4000" dirty="0"/>
              <a:t>Learning Objectives </a:t>
            </a:r>
            <a:r>
              <a:rPr lang="en-US" sz="1300" dirty="0"/>
              <a:t>(3 of 3)</a:t>
            </a:r>
          </a:p>
        </p:txBody>
      </p:sp>
      <p:sp>
        <p:nvSpPr>
          <p:cNvPr id="3" name="Text Placeholder 2"/>
          <p:cNvSpPr>
            <a:spLocks noGrp="1"/>
          </p:cNvSpPr>
          <p:nvPr>
            <p:ph idx="1"/>
          </p:nvPr>
        </p:nvSpPr>
        <p:spPr/>
        <p:txBody>
          <a:bodyPr>
            <a:normAutofit lnSpcReduction="10000"/>
          </a:bodyPr>
          <a:lstStyle/>
          <a:p>
            <a:pPr marL="914400" indent="-914400">
              <a:lnSpc>
                <a:spcPct val="110000"/>
              </a:lnSpc>
              <a:spcBef>
                <a:spcPts val="1800"/>
              </a:spcBef>
              <a:buNone/>
            </a:pPr>
            <a:r>
              <a:rPr lang="en-GB" sz="2800" dirty="0"/>
              <a:t>3.3.1  Explain the similarities and differences between hormones and neurotransmitters.</a:t>
            </a:r>
          </a:p>
          <a:p>
            <a:pPr marL="914400" indent="-914400">
              <a:lnSpc>
                <a:spcPct val="110000"/>
              </a:lnSpc>
              <a:spcBef>
                <a:spcPts val="1800"/>
              </a:spcBef>
              <a:buNone/>
            </a:pPr>
            <a:r>
              <a:rPr lang="en-GB" sz="2800" dirty="0"/>
              <a:t>3.3.2  List the major endocrine glands and their associated hormones.</a:t>
            </a:r>
          </a:p>
          <a:p>
            <a:pPr marL="914400" indent="-914400">
              <a:lnSpc>
                <a:spcPct val="110000"/>
              </a:lnSpc>
              <a:spcBef>
                <a:spcPts val="1800"/>
              </a:spcBef>
              <a:buNone/>
            </a:pPr>
            <a:r>
              <a:rPr lang="en-GB" sz="2800" dirty="0"/>
              <a:t>3.3.3  Describe the central vasopressin and oxytocin systems and their roles in regulating social </a:t>
            </a:r>
            <a:r>
              <a:rPr lang="en-GB" sz="2800" dirty="0" err="1"/>
              <a:t>behavior</a:t>
            </a:r>
            <a:r>
              <a:rPr lang="en-GB" sz="2800" dirty="0"/>
              <a:t> in animals.</a:t>
            </a:r>
          </a:p>
          <a:p>
            <a:pPr marL="914400" indent="-914400">
              <a:lnSpc>
                <a:spcPct val="110000"/>
              </a:lnSpc>
              <a:spcBef>
                <a:spcPts val="1800"/>
              </a:spcBef>
              <a:buNone/>
            </a:pPr>
            <a:r>
              <a:rPr lang="en-GB" sz="2800" dirty="0"/>
              <a:t>3.3.4  Discuss the symptoms of autism spectrum disorder, the basis for hypothesizing that oxytocin could be used therapeutically to treat this disorder, and the current status of clinical oxytocin research.</a:t>
            </a:r>
          </a:p>
        </p:txBody>
      </p:sp>
    </p:spTree>
    <p:extLst>
      <p:ext uri="{BB962C8B-B14F-4D97-AF65-F5344CB8AC3E}">
        <p14:creationId xmlns:p14="http://schemas.microsoft.com/office/powerpoint/2010/main" val="2836654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(5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lnSpcReduction="10000"/>
          </a:bodyPr>
          <a:lstStyle/>
          <a:p>
            <a:pPr marL="0" indent="0">
              <a:lnSpc>
                <a:spcPct val="110000"/>
              </a:lnSpc>
              <a:spcBef>
                <a:spcPts val="1200"/>
              </a:spcBef>
              <a:buNone/>
            </a:pPr>
            <a:r>
              <a:rPr lang="en-US" dirty="0"/>
              <a:t>Endocrine Glands and Their Respective Hormones</a:t>
            </a:r>
          </a:p>
          <a:p>
            <a:pPr>
              <a:lnSpc>
                <a:spcPct val="110000"/>
              </a:lnSpc>
              <a:spcBef>
                <a:spcPts val="1800"/>
              </a:spcBef>
            </a:pPr>
            <a:r>
              <a:rPr lang="en-US" sz="2800" b="1" dirty="0"/>
              <a:t>Hypothalamic releasing hormones</a:t>
            </a:r>
            <a:r>
              <a:rPr lang="en-US" sz="2800" dirty="0"/>
              <a:t>: released by neurons in the </a:t>
            </a:r>
            <a:r>
              <a:rPr lang="en-US" sz="2800" b="1" dirty="0"/>
              <a:t>median eminence</a:t>
            </a:r>
            <a:r>
              <a:rPr lang="en-US" sz="2800" dirty="0"/>
              <a:t>.</a:t>
            </a:r>
          </a:p>
          <a:p>
            <a:pPr>
              <a:lnSpc>
                <a:spcPct val="110000"/>
              </a:lnSpc>
              <a:spcBef>
                <a:spcPts val="1800"/>
              </a:spcBef>
            </a:pPr>
            <a:r>
              <a:rPr lang="en-US" sz="2800" dirty="0"/>
              <a:t>Blood vessels in </a:t>
            </a:r>
            <a:r>
              <a:rPr lang="en-US" sz="2800" dirty="0" err="1"/>
              <a:t>pituary</a:t>
            </a:r>
            <a:r>
              <a:rPr lang="en-US" sz="2800" dirty="0"/>
              <a:t> stalk carry them to the anterior pituitary.</a:t>
            </a:r>
          </a:p>
          <a:p>
            <a:pPr>
              <a:lnSpc>
                <a:spcPct val="110000"/>
              </a:lnSpc>
              <a:spcBef>
                <a:spcPts val="1800"/>
              </a:spcBef>
            </a:pPr>
            <a:r>
              <a:rPr lang="en-US" sz="2800" b="1" dirty="0"/>
              <a:t>Thyrotropin-releasing hormone </a:t>
            </a:r>
            <a:r>
              <a:rPr lang="en-US" sz="2800" dirty="0"/>
              <a:t>(</a:t>
            </a:r>
            <a:r>
              <a:rPr lang="en-US" sz="2800" b="1" dirty="0"/>
              <a:t>TRH</a:t>
            </a:r>
            <a:r>
              <a:rPr lang="en-US" sz="2800" dirty="0"/>
              <a:t>) stimulates TSH, </a:t>
            </a:r>
            <a:r>
              <a:rPr lang="en-US" sz="2800" b="1" dirty="0"/>
              <a:t>corticotropin-releasing hormone </a:t>
            </a:r>
            <a:r>
              <a:rPr lang="en-US" sz="2800" dirty="0"/>
              <a:t>(</a:t>
            </a:r>
            <a:r>
              <a:rPr lang="en-US" sz="2800" b="1" dirty="0"/>
              <a:t>CRH</a:t>
            </a:r>
            <a:r>
              <a:rPr lang="en-US" sz="2800" dirty="0"/>
              <a:t>) stimulates ACTH, </a:t>
            </a:r>
            <a:r>
              <a:rPr lang="en-US" sz="2800" b="1" dirty="0"/>
              <a:t>gonadotropin-releasing hormone</a:t>
            </a:r>
            <a:r>
              <a:rPr lang="en-US" sz="2800" dirty="0"/>
              <a:t> (</a:t>
            </a:r>
            <a:r>
              <a:rPr lang="en-US" sz="2800" b="1" dirty="0"/>
              <a:t>GnRH</a:t>
            </a:r>
            <a:r>
              <a:rPr lang="en-US" sz="2800" dirty="0"/>
              <a:t>) stimulates FSH and LH.</a:t>
            </a:r>
          </a:p>
        </p:txBody>
      </p:sp>
    </p:spTree>
    <p:extLst>
      <p:ext uri="{BB962C8B-B14F-4D97-AF65-F5344CB8AC3E}">
        <p14:creationId xmlns:p14="http://schemas.microsoft.com/office/powerpoint/2010/main" val="309051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190B-5E10-1444-BAA2-986D8548E869}"/>
              </a:ext>
            </a:extLst>
          </p:cNvPr>
          <p:cNvSpPr>
            <a:spLocks noGrp="1"/>
          </p:cNvSpPr>
          <p:nvPr>
            <p:ph type="title"/>
          </p:nvPr>
        </p:nvSpPr>
        <p:spPr/>
        <p:txBody>
          <a:bodyPr/>
          <a:lstStyle/>
          <a:p>
            <a:r>
              <a:rPr lang="en-US" dirty="0"/>
              <a:t>Figure 3.21  Organization of the hypothalamic–pituitary axis</a:t>
            </a:r>
          </a:p>
        </p:txBody>
      </p:sp>
      <p:pic>
        <p:nvPicPr>
          <p:cNvPr id="6" name="Content Placeholder 5" descr="An organizational representation of the hypothalamic-pituitary axis. The vasopressin and oxytocin are projecting from the posterior pituitary connected with the median eminence. To the lateral of these neurons, hormones such as GaRH, TRH, and CRH are labeled which projects from the anterior pituitary connected with the pituitary stalk. The following are the hormones secreted from the anterior pituitary that are associated with the various organs. GH (Insulin-like growth factor) is associated with the liver. TSH (Thyroxine, Triiodothyronine) is associated with the thyroid. ACTH (Glucocorticoids) is associated with the adrenal cortex of the kidney. FSH (Estrogen, progesterone) and LH (Testosterone) are associated with the ovaries and testis, respectively. Prolactin is associated with the milk production. The following are the hormones secreted from the posterior pituitary: Vasopressin is associated with the kidney water retention. Oxytocin is associated with the uterine contractions and increases milk production.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49498" y="479425"/>
            <a:ext cx="6693005" cy="6300788"/>
          </a:xfrm>
        </p:spPr>
      </p:pic>
    </p:spTree>
    <p:extLst>
      <p:ext uri="{BB962C8B-B14F-4D97-AF65-F5344CB8AC3E}">
        <p14:creationId xmlns:p14="http://schemas.microsoft.com/office/powerpoint/2010/main" val="1128063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(6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lnSpcReduction="10000"/>
          </a:bodyPr>
          <a:lstStyle/>
          <a:p>
            <a:pPr marL="457200" indent="-457200">
              <a:lnSpc>
                <a:spcPct val="110000"/>
              </a:lnSpc>
              <a:spcBef>
                <a:spcPts val="1200"/>
              </a:spcBef>
              <a:buNone/>
            </a:pPr>
            <a:r>
              <a:rPr lang="en-US" dirty="0"/>
              <a:t>Hormonal and Neurotransmitter Functions of Oxytocin and Vasopressin</a:t>
            </a:r>
          </a:p>
          <a:p>
            <a:pPr>
              <a:lnSpc>
                <a:spcPct val="110000"/>
              </a:lnSpc>
              <a:spcBef>
                <a:spcPts val="1800"/>
              </a:spcBef>
            </a:pPr>
            <a:r>
              <a:rPr lang="en-US" sz="2800" b="1" dirty="0"/>
              <a:t>Vasopressin</a:t>
            </a:r>
            <a:r>
              <a:rPr lang="en-US" sz="2800" dirty="0"/>
              <a:t> (</a:t>
            </a:r>
            <a:r>
              <a:rPr lang="en-US" sz="2800" b="1" dirty="0"/>
              <a:t>VP</a:t>
            </a:r>
            <a:r>
              <a:rPr lang="en-US" sz="2800" dirty="0"/>
              <a:t>) and </a:t>
            </a:r>
            <a:r>
              <a:rPr lang="en-US" sz="2800" b="1" dirty="0"/>
              <a:t>oxytocin</a:t>
            </a:r>
            <a:r>
              <a:rPr lang="en-US" sz="2800" dirty="0"/>
              <a:t> (</a:t>
            </a:r>
            <a:r>
              <a:rPr lang="en-US" sz="2800" b="1" dirty="0"/>
              <a:t>OT</a:t>
            </a:r>
            <a:r>
              <a:rPr lang="en-US" sz="2800" dirty="0"/>
              <a:t>): synthesized in the hypothalamus by neurons whose axons reach the </a:t>
            </a:r>
            <a:r>
              <a:rPr lang="en-US" sz="2800" b="1" dirty="0"/>
              <a:t>posterior pituitary gland</a:t>
            </a:r>
            <a:r>
              <a:rPr lang="en-US" sz="2800" dirty="0"/>
              <a:t>.</a:t>
            </a:r>
          </a:p>
          <a:p>
            <a:pPr>
              <a:lnSpc>
                <a:spcPct val="110000"/>
              </a:lnSpc>
              <a:spcBef>
                <a:spcPts val="1800"/>
              </a:spcBef>
            </a:pPr>
            <a:r>
              <a:rPr lang="en-US" sz="2800" dirty="0"/>
              <a:t>VP (antidiuretic hormone) regulates water retention in the kidneys.</a:t>
            </a:r>
          </a:p>
          <a:p>
            <a:pPr>
              <a:lnSpc>
                <a:spcPct val="110000"/>
              </a:lnSpc>
              <a:spcBef>
                <a:spcPts val="1800"/>
              </a:spcBef>
            </a:pPr>
            <a:r>
              <a:rPr lang="en-US" sz="2800" dirty="0"/>
              <a:t>OT stimulates uterine contractions during childbirth, and triggers milk letdown from the breasts.</a:t>
            </a:r>
          </a:p>
        </p:txBody>
      </p:sp>
    </p:spTree>
    <p:extLst>
      <p:ext uri="{BB962C8B-B14F-4D97-AF65-F5344CB8AC3E}">
        <p14:creationId xmlns:p14="http://schemas.microsoft.com/office/powerpoint/2010/main" val="2507722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(7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457200" indent="-457200">
              <a:spcBef>
                <a:spcPts val="1200"/>
              </a:spcBef>
              <a:buNone/>
            </a:pPr>
            <a:r>
              <a:rPr lang="en-US" dirty="0"/>
              <a:t>Hormonal and Neurotransmitter Functions of Oxytocin and Vasopressin</a:t>
            </a:r>
          </a:p>
          <a:p>
            <a:pPr>
              <a:spcBef>
                <a:spcPts val="1800"/>
              </a:spcBef>
            </a:pPr>
            <a:r>
              <a:rPr lang="en-US" sz="2800" dirty="0"/>
              <a:t>VP and OT neurons from the </a:t>
            </a:r>
            <a:r>
              <a:rPr lang="en-US" sz="2800" b="1" dirty="0"/>
              <a:t>paraventricular nucleus </a:t>
            </a:r>
            <a:r>
              <a:rPr lang="en-US" sz="2800" dirty="0"/>
              <a:t>connect to many other brain regions.</a:t>
            </a:r>
          </a:p>
          <a:p>
            <a:pPr>
              <a:spcBef>
                <a:spcPts val="1800"/>
              </a:spcBef>
            </a:pPr>
            <a:r>
              <a:rPr lang="en-US" sz="2800" dirty="0"/>
              <a:t>The brain areas receiving VP and/or OT input are either part of or interact with the </a:t>
            </a:r>
            <a:r>
              <a:rPr lang="en-US" sz="2800" b="1" dirty="0"/>
              <a:t>social</a:t>
            </a:r>
            <a:r>
              <a:rPr lang="en-US" sz="2800" dirty="0"/>
              <a:t> </a:t>
            </a:r>
            <a:r>
              <a:rPr lang="en-US" sz="2800" b="1" dirty="0"/>
              <a:t>behavioral neural network</a:t>
            </a:r>
            <a:r>
              <a:rPr lang="en-US" sz="2800" dirty="0"/>
              <a:t>.</a:t>
            </a:r>
          </a:p>
          <a:p>
            <a:pPr>
              <a:spcBef>
                <a:spcPts val="1800"/>
              </a:spcBef>
            </a:pPr>
            <a:r>
              <a:rPr lang="en-US" sz="2800" dirty="0"/>
              <a:t>VP and OT pathways in the brain are sexually dimorphic and are influenced by gonadal steroids.</a:t>
            </a:r>
          </a:p>
        </p:txBody>
      </p:sp>
    </p:spTree>
    <p:extLst>
      <p:ext uri="{BB962C8B-B14F-4D97-AF65-F5344CB8AC3E}">
        <p14:creationId xmlns:p14="http://schemas.microsoft.com/office/powerpoint/2010/main" val="3431411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(8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457200" indent="-457200">
              <a:spcBef>
                <a:spcPts val="1200"/>
              </a:spcBef>
              <a:buNone/>
            </a:pPr>
            <a:r>
              <a:rPr lang="en-US" dirty="0"/>
              <a:t>Hormonal and Neurotransmitter Functions of Oxytocin and Vasopressin</a:t>
            </a:r>
          </a:p>
          <a:p>
            <a:pPr>
              <a:spcBef>
                <a:spcPts val="1800"/>
              </a:spcBef>
            </a:pPr>
            <a:r>
              <a:rPr lang="en-US" sz="2800" dirty="0"/>
              <a:t>Oxytocin research: OT can influence a variety of social behaviors, including empathy, altruism, trust, and social memory.</a:t>
            </a:r>
          </a:p>
          <a:p>
            <a:pPr>
              <a:spcBef>
                <a:spcPts val="1800"/>
              </a:spcBef>
            </a:pPr>
            <a:r>
              <a:rPr lang="en-US" sz="2800" dirty="0"/>
              <a:t>OT may have potential in ameliorating the social deficits in autism spectrum disorder patients.</a:t>
            </a:r>
          </a:p>
        </p:txBody>
      </p:sp>
    </p:spTree>
    <p:extLst>
      <p:ext uri="{BB962C8B-B14F-4D97-AF65-F5344CB8AC3E}">
        <p14:creationId xmlns:p14="http://schemas.microsoft.com/office/powerpoint/2010/main" val="2415560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(9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Mechanisms of Hormone Action</a:t>
            </a:r>
          </a:p>
          <a:p>
            <a:pPr>
              <a:spcBef>
                <a:spcPts val="1800"/>
              </a:spcBef>
            </a:pPr>
            <a:r>
              <a:rPr lang="en-US" sz="2800" dirty="0"/>
              <a:t>Most peptide hormones act through membrane metabotropic receptors.</a:t>
            </a:r>
          </a:p>
          <a:p>
            <a:pPr>
              <a:spcBef>
                <a:spcPts val="1800"/>
              </a:spcBef>
            </a:pPr>
            <a:r>
              <a:rPr lang="en-US" sz="2800" dirty="0"/>
              <a:t>Insulin uses tyrosine kinase receptors.</a:t>
            </a:r>
          </a:p>
          <a:p>
            <a:pPr>
              <a:spcBef>
                <a:spcPts val="1800"/>
              </a:spcBef>
            </a:pPr>
            <a:r>
              <a:rPr lang="en-US" sz="2800" dirty="0"/>
              <a:t>Steroid and thyroid hormones operate mostly through intracellular receptors in the cell nucleus; function as </a:t>
            </a:r>
            <a:r>
              <a:rPr lang="en-US" sz="2800" b="1" dirty="0"/>
              <a:t>transcription factors</a:t>
            </a:r>
            <a:r>
              <a:rPr lang="en-US" sz="2800" dirty="0"/>
              <a:t>.</a:t>
            </a:r>
          </a:p>
        </p:txBody>
      </p:sp>
    </p:spTree>
    <p:extLst>
      <p:ext uri="{BB962C8B-B14F-4D97-AF65-F5344CB8AC3E}">
        <p14:creationId xmlns:p14="http://schemas.microsoft.com/office/powerpoint/2010/main" val="3127658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DFDC-6EB8-0549-B921-2810F33EF08B}"/>
              </a:ext>
            </a:extLst>
          </p:cNvPr>
          <p:cNvSpPr>
            <a:spLocks noGrp="1"/>
          </p:cNvSpPr>
          <p:nvPr>
            <p:ph type="title"/>
          </p:nvPr>
        </p:nvSpPr>
        <p:spPr/>
        <p:txBody>
          <a:bodyPr/>
          <a:lstStyle/>
          <a:p>
            <a:r>
              <a:rPr lang="en-US" dirty="0"/>
              <a:t>Figure 3.24  Hormonal signaling</a:t>
            </a:r>
          </a:p>
        </p:txBody>
      </p:sp>
      <p:pic>
        <p:nvPicPr>
          <p:cNvPr id="6" name="Content Placeholder 5" descr="The hormones in the two types of receptors are depicted in this figure. The tyrosine kinase receptor encloses a hormone. The closest receptor is the metabotropic receptor comprising a different hormone.&#10;The hormone signaling is depicted in this figure. In this event, the hormone binds to the receptor, forming the hormone-receptor complex, which subsequently attaches to the DNA and joins with the mRNA.&#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4420" y="487045"/>
            <a:ext cx="11298400" cy="6300788"/>
          </a:xfrm>
        </p:spPr>
      </p:pic>
    </p:spTree>
    <p:extLst>
      <p:ext uri="{BB962C8B-B14F-4D97-AF65-F5344CB8AC3E}">
        <p14:creationId xmlns:p14="http://schemas.microsoft.com/office/powerpoint/2010/main" val="2185573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E890-4AC8-4A03-8ED5-68E8E114B887}"/>
              </a:ext>
            </a:extLst>
          </p:cNvPr>
          <p:cNvSpPr>
            <a:spLocks noGrp="1"/>
          </p:cNvSpPr>
          <p:nvPr>
            <p:ph type="title"/>
          </p:nvPr>
        </p:nvSpPr>
        <p:spPr/>
        <p:txBody>
          <a:bodyPr>
            <a:normAutofit/>
          </a:bodyPr>
          <a:lstStyle/>
          <a:p>
            <a:r>
              <a:rPr lang="en-US" dirty="0"/>
              <a:t>The Endocrine </a:t>
            </a:r>
            <a:r>
              <a:rPr lang="en-US" dirty="0">
                <a:solidFill>
                  <a:srgbClr val="1F497D"/>
                </a:solidFill>
              </a:rPr>
              <a:t>System </a:t>
            </a:r>
            <a:r>
              <a:rPr lang="en-US" sz="1200" dirty="0">
                <a:solidFill>
                  <a:srgbClr val="1F497D"/>
                </a:solidFill>
              </a:rPr>
              <a:t>(10 of 11)</a:t>
            </a:r>
            <a:endParaRPr lang="en-US" sz="1200" dirty="0"/>
          </a:p>
        </p:txBody>
      </p:sp>
      <p:sp>
        <p:nvSpPr>
          <p:cNvPr id="3" name="Content Placeholder 2">
            <a:extLst>
              <a:ext uri="{FF2B5EF4-FFF2-40B4-BE49-F238E27FC236}">
                <a16:creationId xmlns:a16="http://schemas.microsoft.com/office/drawing/2014/main" id="{B90F0953-05D1-4BD7-A75D-E6BB84C80964}"/>
              </a:ext>
            </a:extLst>
          </p:cNvPr>
          <p:cNvSpPr>
            <a:spLocks noGrp="1"/>
          </p:cNvSpPr>
          <p:nvPr>
            <p:ph idx="1"/>
          </p:nvPr>
        </p:nvSpPr>
        <p:spPr/>
        <p:txBody>
          <a:bodyPr>
            <a:normAutofit/>
          </a:bodyPr>
          <a:lstStyle/>
          <a:p>
            <a:pPr marL="0" indent="0">
              <a:spcBef>
                <a:spcPts val="1200"/>
              </a:spcBef>
              <a:buNone/>
            </a:pPr>
            <a:r>
              <a:rPr lang="en-US" dirty="0"/>
              <a:t>The Endocrine System Is Important to Pharmacologists</a:t>
            </a:r>
          </a:p>
          <a:p>
            <a:pPr>
              <a:spcBef>
                <a:spcPts val="1800"/>
              </a:spcBef>
            </a:pPr>
            <a:r>
              <a:rPr lang="en-US" sz="2800" dirty="0"/>
              <a:t>Drugs can adversely alter endocrine function.</a:t>
            </a:r>
          </a:p>
          <a:p>
            <a:pPr>
              <a:spcBef>
                <a:spcPts val="1800"/>
              </a:spcBef>
            </a:pPr>
            <a:r>
              <a:rPr lang="en-US" sz="2800" dirty="0"/>
              <a:t>Hormones may alter behavioral responses to drugs.</a:t>
            </a:r>
          </a:p>
          <a:p>
            <a:pPr>
              <a:spcBef>
                <a:spcPts val="1800"/>
              </a:spcBef>
            </a:pPr>
            <a:r>
              <a:rPr lang="en-US" sz="2800" dirty="0"/>
              <a:t>Hormones sometimes have psychoactive properties.</a:t>
            </a:r>
          </a:p>
          <a:p>
            <a:pPr>
              <a:spcBef>
                <a:spcPts val="1800"/>
              </a:spcBef>
            </a:pPr>
            <a:r>
              <a:rPr lang="en-US" sz="2800" dirty="0"/>
              <a:t>Because pituitary hormones are controlled by neurotransmitters in the brain, the endocrine system can tell us if a neurotransmitter system has been altered.</a:t>
            </a:r>
          </a:p>
        </p:txBody>
      </p:sp>
    </p:spTree>
    <p:extLst>
      <p:ext uri="{BB962C8B-B14F-4D97-AF65-F5344CB8AC3E}">
        <p14:creationId xmlns:p14="http://schemas.microsoft.com/office/powerpoint/2010/main" val="3560921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Endocrine </a:t>
            </a:r>
            <a:r>
              <a:rPr lang="en-US" dirty="0">
                <a:solidFill>
                  <a:srgbClr val="1F497D"/>
                </a:solidFill>
              </a:rPr>
              <a:t>System </a:t>
            </a:r>
            <a:r>
              <a:rPr lang="en-US" sz="1200" dirty="0">
                <a:solidFill>
                  <a:srgbClr val="1F497D"/>
                </a:solidFill>
              </a:rPr>
              <a:t>(11 of 11)</a:t>
            </a:r>
            <a:endParaRPr lang="en-US" sz="1200" dirty="0"/>
          </a:p>
        </p:txBody>
      </p:sp>
      <p:sp>
        <p:nvSpPr>
          <p:cNvPr id="3" name="Text Placeholder 2"/>
          <p:cNvSpPr>
            <a:spLocks noGrp="1"/>
          </p:cNvSpPr>
          <p:nvPr>
            <p:ph idx="1"/>
          </p:nvPr>
        </p:nvSpPr>
        <p:spPr>
          <a:xfrm>
            <a:off x="609600" y="1856232"/>
            <a:ext cx="10972800" cy="4525963"/>
          </a:xfrm>
        </p:spPr>
        <p:txBody>
          <a:bodyPr/>
          <a:lstStyle/>
          <a:p>
            <a:pPr marL="0" indent="0">
              <a:spcBef>
                <a:spcPts val="1200"/>
              </a:spcBef>
              <a:buNone/>
            </a:pPr>
            <a:r>
              <a:rPr lang="en-US" sz="2400" u="sng" dirty="0"/>
              <a:t>CLICKER QUESTION 3</a:t>
            </a:r>
          </a:p>
          <a:p>
            <a:pPr marL="457200" indent="-457200">
              <a:spcBef>
                <a:spcPts val="2400"/>
              </a:spcBef>
              <a:buNone/>
            </a:pPr>
            <a:r>
              <a:rPr lang="en-US" dirty="0"/>
              <a:t>Which of these hormones is synthesized in the posterior pituitary gland?</a:t>
            </a:r>
          </a:p>
          <a:p>
            <a:pPr marL="914400" indent="-457200">
              <a:spcBef>
                <a:spcPts val="1200"/>
              </a:spcBef>
              <a:buAutoNum type="alphaLcPeriod"/>
            </a:pPr>
            <a:r>
              <a:rPr lang="en-US" dirty="0"/>
              <a:t>Growth hormone (GH)</a:t>
            </a:r>
          </a:p>
          <a:p>
            <a:pPr marL="914400" indent="-457200">
              <a:spcBef>
                <a:spcPts val="1200"/>
              </a:spcBef>
              <a:buAutoNum type="alphaLcPeriod"/>
            </a:pPr>
            <a:r>
              <a:rPr lang="en-US" dirty="0"/>
              <a:t>Thyroxine </a:t>
            </a:r>
          </a:p>
          <a:p>
            <a:pPr marL="914400" indent="-457200">
              <a:spcBef>
                <a:spcPts val="1200"/>
              </a:spcBef>
              <a:buAutoNum type="alphaLcPeriod"/>
            </a:pPr>
            <a:r>
              <a:rPr lang="en-US" dirty="0"/>
              <a:t>Oxytocin</a:t>
            </a:r>
          </a:p>
          <a:p>
            <a:pPr marL="914400" indent="-457200">
              <a:spcBef>
                <a:spcPts val="1200"/>
              </a:spcBef>
              <a:buAutoNum type="alphaLcPeriod"/>
            </a:pPr>
            <a:r>
              <a:rPr lang="en-US" dirty="0"/>
              <a:t>No hormones are synthesized in the posterior pituitary.</a:t>
            </a:r>
          </a:p>
        </p:txBody>
      </p:sp>
    </p:spTree>
    <p:extLst>
      <p:ext uri="{BB962C8B-B14F-4D97-AF65-F5344CB8AC3E}">
        <p14:creationId xmlns:p14="http://schemas.microsoft.com/office/powerpoint/2010/main" val="2727480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Review of Learning Objectives </a:t>
            </a:r>
            <a:r>
              <a:rPr lang="en-US" sz="1300" dirty="0"/>
              <a:t>(3 of 3)</a:t>
            </a:r>
          </a:p>
        </p:txBody>
      </p:sp>
      <p:sp>
        <p:nvSpPr>
          <p:cNvPr id="3" name="Text Placeholder 2"/>
          <p:cNvSpPr>
            <a:spLocks noGrp="1"/>
          </p:cNvSpPr>
          <p:nvPr>
            <p:ph idx="1"/>
          </p:nvPr>
        </p:nvSpPr>
        <p:spPr/>
        <p:txBody>
          <a:bodyPr>
            <a:normAutofit lnSpcReduction="10000"/>
          </a:bodyPr>
          <a:lstStyle/>
          <a:p>
            <a:pPr marL="914400" indent="-914400">
              <a:lnSpc>
                <a:spcPct val="110000"/>
              </a:lnSpc>
              <a:spcBef>
                <a:spcPts val="1800"/>
              </a:spcBef>
              <a:buNone/>
            </a:pPr>
            <a:r>
              <a:rPr lang="en-GB" sz="2800" dirty="0"/>
              <a:t>3.3.1  Explain the similarities and differences between hormones and neurotransmitters.</a:t>
            </a:r>
          </a:p>
          <a:p>
            <a:pPr marL="914400" indent="-914400">
              <a:lnSpc>
                <a:spcPct val="110000"/>
              </a:lnSpc>
              <a:spcBef>
                <a:spcPts val="1800"/>
              </a:spcBef>
              <a:buNone/>
            </a:pPr>
            <a:r>
              <a:rPr lang="en-GB" sz="2800" dirty="0"/>
              <a:t>3.3.2  List the major endocrine glands and their associated hormones.</a:t>
            </a:r>
          </a:p>
          <a:p>
            <a:pPr marL="914400" indent="-914400">
              <a:lnSpc>
                <a:spcPct val="110000"/>
              </a:lnSpc>
              <a:spcBef>
                <a:spcPts val="1800"/>
              </a:spcBef>
              <a:buNone/>
            </a:pPr>
            <a:r>
              <a:rPr lang="en-GB" sz="2800" dirty="0"/>
              <a:t>3.3.3  Describe the central vasopressin and oxytocin systems and their roles in regulating social </a:t>
            </a:r>
            <a:r>
              <a:rPr lang="en-GB" sz="2800" dirty="0" err="1"/>
              <a:t>behavior</a:t>
            </a:r>
            <a:r>
              <a:rPr lang="en-GB" sz="2800" dirty="0"/>
              <a:t> in animals.</a:t>
            </a:r>
          </a:p>
          <a:p>
            <a:pPr marL="914400" indent="-914400">
              <a:lnSpc>
                <a:spcPct val="110000"/>
              </a:lnSpc>
              <a:spcBef>
                <a:spcPts val="1800"/>
              </a:spcBef>
              <a:buNone/>
            </a:pPr>
            <a:r>
              <a:rPr lang="en-GB" sz="2800" dirty="0"/>
              <a:t>3.3.4  Discuss the symptoms of autism spectrum disorder, the basis for hypothesizing that oxytocin could be used therapeutically to treat this disorder, and the current status of clinical oxytocin research.</a:t>
            </a:r>
          </a:p>
        </p:txBody>
      </p:sp>
    </p:spTree>
    <p:extLst>
      <p:ext uri="{BB962C8B-B14F-4D97-AF65-F5344CB8AC3E}">
        <p14:creationId xmlns:p14="http://schemas.microsoft.com/office/powerpoint/2010/main" val="300618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(1 of 14)</a:t>
            </a:r>
          </a:p>
        </p:txBody>
      </p:sp>
      <p:sp>
        <p:nvSpPr>
          <p:cNvPr id="3" name="Text Placeholder 2"/>
          <p:cNvSpPr>
            <a:spLocks noGrp="1"/>
          </p:cNvSpPr>
          <p:nvPr>
            <p:ph idx="1"/>
          </p:nvPr>
        </p:nvSpPr>
        <p:spPr/>
        <p:txBody>
          <a:bodyPr>
            <a:normAutofit/>
          </a:bodyPr>
          <a:lstStyle/>
          <a:p>
            <a:pPr marL="0" indent="0">
              <a:spcBef>
                <a:spcPts val="1200"/>
              </a:spcBef>
              <a:buNone/>
            </a:pPr>
            <a:r>
              <a:rPr lang="en-US" dirty="0"/>
              <a:t>Basic Concepts</a:t>
            </a:r>
          </a:p>
          <a:p>
            <a:pPr marL="577850" indent="-346075">
              <a:spcBef>
                <a:spcPts val="1800"/>
              </a:spcBef>
            </a:pPr>
            <a:r>
              <a:rPr lang="en-US" sz="2800" dirty="0"/>
              <a:t>Communication between neurons occurs at </a:t>
            </a:r>
            <a:r>
              <a:rPr lang="en-US" sz="2800" b="1" dirty="0"/>
              <a:t>synapses</a:t>
            </a:r>
            <a:r>
              <a:rPr lang="en-US" sz="2800" dirty="0"/>
              <a:t> via chemical </a:t>
            </a:r>
            <a:r>
              <a:rPr lang="en-US" sz="2800" b="1" dirty="0"/>
              <a:t>neurotransmitters</a:t>
            </a:r>
            <a:r>
              <a:rPr lang="en-US" sz="2800" dirty="0"/>
              <a:t> that cross the </a:t>
            </a:r>
            <a:r>
              <a:rPr lang="en-US" sz="2800" b="1" dirty="0"/>
              <a:t>synaptic cleft</a:t>
            </a:r>
            <a:r>
              <a:rPr lang="en-US" sz="2800" dirty="0"/>
              <a:t>.</a:t>
            </a:r>
          </a:p>
          <a:p>
            <a:pPr marL="577850" indent="-346075">
              <a:spcBef>
                <a:spcPts val="1800"/>
              </a:spcBef>
            </a:pPr>
            <a:r>
              <a:rPr lang="en-US" sz="2800" dirty="0"/>
              <a:t>Transmission is one-way, from </a:t>
            </a:r>
            <a:r>
              <a:rPr lang="en-US" sz="2800" b="1" dirty="0"/>
              <a:t>presynaptic cell</a:t>
            </a:r>
            <a:r>
              <a:rPr lang="en-US" sz="2800" dirty="0"/>
              <a:t> to </a:t>
            </a:r>
            <a:r>
              <a:rPr lang="en-US" sz="2800" b="1" dirty="0"/>
              <a:t>postsynaptic cell</a:t>
            </a:r>
            <a:r>
              <a:rPr lang="en-US" sz="2800" dirty="0"/>
              <a:t>.</a:t>
            </a:r>
          </a:p>
          <a:p>
            <a:pPr marL="577850" indent="-346075">
              <a:spcBef>
                <a:spcPts val="1800"/>
              </a:spcBef>
            </a:pPr>
            <a:r>
              <a:rPr lang="en-US" sz="2800" b="1" dirty="0"/>
              <a:t>Synaptic vesicles </a:t>
            </a:r>
            <a:r>
              <a:rPr lang="en-US" sz="2800" dirty="0"/>
              <a:t>in the pre-synaptic neuron contain neurotransmitters.</a:t>
            </a:r>
            <a:endParaRPr lang="en-US" dirty="0"/>
          </a:p>
        </p:txBody>
      </p:sp>
    </p:spTree>
    <p:extLst>
      <p:ext uri="{BB962C8B-B14F-4D97-AF65-F5344CB8AC3E}">
        <p14:creationId xmlns:p14="http://schemas.microsoft.com/office/powerpoint/2010/main" val="2666009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(2 of 14)</a:t>
            </a:r>
          </a:p>
        </p:txBody>
      </p:sp>
      <p:sp>
        <p:nvSpPr>
          <p:cNvPr id="3" name="Text Placeholder 2"/>
          <p:cNvSpPr>
            <a:spLocks noGrp="1"/>
          </p:cNvSpPr>
          <p:nvPr>
            <p:ph idx="1"/>
          </p:nvPr>
        </p:nvSpPr>
        <p:spPr/>
        <p:txBody>
          <a:bodyPr>
            <a:normAutofit/>
          </a:bodyPr>
          <a:lstStyle/>
          <a:p>
            <a:pPr marL="0" indent="0">
              <a:spcBef>
                <a:spcPts val="1800"/>
              </a:spcBef>
              <a:buNone/>
            </a:pPr>
            <a:r>
              <a:rPr lang="en-US" dirty="0"/>
              <a:t>Basic Concepts</a:t>
            </a:r>
          </a:p>
          <a:p>
            <a:pPr>
              <a:spcBef>
                <a:spcPts val="1200"/>
              </a:spcBef>
            </a:pPr>
            <a:r>
              <a:rPr lang="en-US" sz="2800" dirty="0"/>
              <a:t>Types of synapses:</a:t>
            </a:r>
          </a:p>
          <a:p>
            <a:pPr marL="1263650" lvl="1" indent="-349250">
              <a:spcBef>
                <a:spcPts val="1200"/>
              </a:spcBef>
              <a:buFont typeface="Courier New" panose="02070309020205020404" pitchFamily="49" charset="0"/>
              <a:buChar char="o"/>
            </a:pPr>
            <a:r>
              <a:rPr lang="en-US" b="1" dirty="0"/>
              <a:t>Axodendritic</a:t>
            </a:r>
            <a:r>
              <a:rPr lang="en-US" dirty="0"/>
              <a:t> – axon to dendrite</a:t>
            </a:r>
          </a:p>
          <a:p>
            <a:pPr marL="1263650" lvl="1" indent="-349250">
              <a:spcBef>
                <a:spcPts val="1200"/>
              </a:spcBef>
              <a:buFont typeface="Courier New" panose="02070309020205020404" pitchFamily="49" charset="0"/>
              <a:buChar char="o"/>
            </a:pPr>
            <a:r>
              <a:rPr lang="en-US" b="1" dirty="0"/>
              <a:t>Axosomatic</a:t>
            </a:r>
            <a:r>
              <a:rPr lang="en-US" dirty="0"/>
              <a:t> – axon to cell body</a:t>
            </a:r>
          </a:p>
          <a:p>
            <a:pPr marL="1263650" lvl="1" indent="-349250">
              <a:spcBef>
                <a:spcPts val="1200"/>
              </a:spcBef>
              <a:buFont typeface="Courier New" panose="02070309020205020404" pitchFamily="49" charset="0"/>
              <a:buChar char="o"/>
            </a:pPr>
            <a:r>
              <a:rPr lang="en-US" b="1" dirty="0"/>
              <a:t>Axoaxonic</a:t>
            </a:r>
            <a:r>
              <a:rPr lang="en-US" dirty="0"/>
              <a:t> – axon to axon</a:t>
            </a:r>
          </a:p>
          <a:p>
            <a:pPr marL="1263650" lvl="1" indent="-349250">
              <a:spcBef>
                <a:spcPts val="1200"/>
              </a:spcBef>
              <a:buFont typeface="Courier New" panose="02070309020205020404" pitchFamily="49" charset="0"/>
              <a:buChar char="o"/>
            </a:pPr>
            <a:r>
              <a:rPr lang="en-US" b="1" dirty="0"/>
              <a:t>Neuromuscular junction </a:t>
            </a:r>
            <a:r>
              <a:rPr lang="en-US" dirty="0"/>
              <a:t>– axon to muscle</a:t>
            </a:r>
          </a:p>
          <a:p>
            <a:pPr marL="1263650" lvl="1" indent="-349250">
              <a:spcBef>
                <a:spcPts val="1200"/>
              </a:spcBef>
              <a:buFont typeface="Courier New" panose="02070309020205020404" pitchFamily="49" charset="0"/>
              <a:buChar char="o"/>
            </a:pPr>
            <a:r>
              <a:rPr lang="en-US" b="1" dirty="0"/>
              <a:t>Electrical</a:t>
            </a:r>
            <a:r>
              <a:rPr lang="en-US" dirty="0"/>
              <a:t> – electric current flows along specialized proteins</a:t>
            </a:r>
          </a:p>
          <a:p>
            <a:pPr marL="1263650" lvl="1" indent="-349250">
              <a:spcBef>
                <a:spcPts val="1200"/>
              </a:spcBef>
              <a:buFont typeface="Courier New" panose="02070309020205020404" pitchFamily="49" charset="0"/>
              <a:buChar char="o"/>
            </a:pPr>
            <a:r>
              <a:rPr lang="en-US" b="1" dirty="0"/>
              <a:t>Mixed</a:t>
            </a:r>
            <a:r>
              <a:rPr lang="en-US" dirty="0"/>
              <a:t> – both chemical and electrical transmission</a:t>
            </a:r>
          </a:p>
        </p:txBody>
      </p:sp>
    </p:spTree>
    <p:extLst>
      <p:ext uri="{BB962C8B-B14F-4D97-AF65-F5344CB8AC3E}">
        <p14:creationId xmlns:p14="http://schemas.microsoft.com/office/powerpoint/2010/main" val="8160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B5AF-4643-FA41-8080-D3D40E03BE65}"/>
              </a:ext>
            </a:extLst>
          </p:cNvPr>
          <p:cNvSpPr>
            <a:spLocks noGrp="1"/>
          </p:cNvSpPr>
          <p:nvPr>
            <p:ph type="title"/>
          </p:nvPr>
        </p:nvSpPr>
        <p:spPr/>
        <p:txBody>
          <a:bodyPr/>
          <a:lstStyle/>
          <a:p>
            <a:r>
              <a:rPr lang="en-US" dirty="0"/>
              <a:t>Figure 3.2  The three types of synaptic connections between neurons</a:t>
            </a:r>
          </a:p>
        </p:txBody>
      </p:sp>
      <p:pic>
        <p:nvPicPr>
          <p:cNvPr id="6" name="Content Placeholder 5" descr="The Axodendritic synaptic connection, in which the axon of one neuron is linked to the dendrite of another neuron, is depicted in this figure.&#10;The Axosomatic synaptic connection, in which the axon of one neuron is linked to the soma of another neuron, is depicted in this figure. &#10;The Axoaxonic synaptic connection, in which the axon of one neuron is connected to the axon of another neuron, which is directly connected to the soma of another neuron, is depicted in this figur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46323" y="479425"/>
            <a:ext cx="9299355" cy="6300788"/>
          </a:xfrm>
        </p:spPr>
      </p:pic>
    </p:spTree>
    <p:extLst>
      <p:ext uri="{BB962C8B-B14F-4D97-AF65-F5344CB8AC3E}">
        <p14:creationId xmlns:p14="http://schemas.microsoft.com/office/powerpoint/2010/main" val="2589836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Signaling in the Nervous System </a:t>
            </a:r>
            <a:r>
              <a:rPr lang="en-US" sz="1200" dirty="0"/>
              <a:t>(3 of 14)</a:t>
            </a:r>
          </a:p>
        </p:txBody>
      </p:sp>
      <p:sp>
        <p:nvSpPr>
          <p:cNvPr id="3" name="Text Placeholder 2"/>
          <p:cNvSpPr>
            <a:spLocks noGrp="1"/>
          </p:cNvSpPr>
          <p:nvPr>
            <p:ph idx="1"/>
          </p:nvPr>
        </p:nvSpPr>
        <p:spPr/>
        <p:txBody>
          <a:bodyPr/>
          <a:lstStyle/>
          <a:p>
            <a:pPr marL="0" indent="0">
              <a:spcBef>
                <a:spcPts val="1200"/>
              </a:spcBef>
              <a:buNone/>
            </a:pPr>
            <a:r>
              <a:rPr lang="en-GB" dirty="0"/>
              <a:t>Neurotransmitter Synthesis, Release, and Inactivation</a:t>
            </a:r>
            <a:endParaRPr lang="en-US" dirty="0"/>
          </a:p>
          <a:p>
            <a:pPr>
              <a:spcBef>
                <a:spcPts val="1800"/>
              </a:spcBef>
            </a:pPr>
            <a:r>
              <a:rPr lang="en-US" sz="2800" dirty="0"/>
              <a:t>Many different chemicals act as neurotransmitters.</a:t>
            </a:r>
          </a:p>
          <a:p>
            <a:pPr>
              <a:spcBef>
                <a:spcPts val="1800"/>
              </a:spcBef>
            </a:pPr>
            <a:r>
              <a:rPr lang="en-US" sz="2800" dirty="0"/>
              <a:t>Neurotransmitters are manufactured in presynaptic cells, which also have a way to inactivate them.</a:t>
            </a:r>
          </a:p>
          <a:p>
            <a:pPr>
              <a:spcBef>
                <a:spcPts val="1800"/>
              </a:spcBef>
            </a:pPr>
            <a:r>
              <a:rPr lang="en-US" sz="2800" dirty="0"/>
              <a:t>Receptors for the chemical are located on the postsynaptic cell and mediate the response of that cell.</a:t>
            </a:r>
          </a:p>
          <a:p>
            <a:pPr>
              <a:spcBef>
                <a:spcPts val="1800"/>
              </a:spcBef>
            </a:pPr>
            <a:r>
              <a:rPr lang="en-US" sz="2800" dirty="0"/>
              <a:t>Over 100 chemicals have been identified as neurotransmitters.</a:t>
            </a:r>
          </a:p>
        </p:txBody>
      </p:sp>
    </p:spTree>
    <p:extLst>
      <p:ext uri="{BB962C8B-B14F-4D97-AF65-F5344CB8AC3E}">
        <p14:creationId xmlns:p14="http://schemas.microsoft.com/office/powerpoint/2010/main" val="3139767366"/>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1 (TH).pptx" id="{38592676-3FE0-4EA4-B873-8CD03AA7ACBC}" vid="{4464F53A-3550-4D7A-B3C8-5443B75EFB8E}"/>
    </a:ext>
  </a:extLst>
</a:theme>
</file>

<file path=ppt/theme/theme2.xml><?xml version="1.0" encoding="utf-8"?>
<a:theme xmlns:a="http://schemas.openxmlformats.org/drawingml/2006/main" name="1_Figure-Only Templates">
  <a:themeElements>
    <a:clrScheme name="Custom 84">
      <a:dk1>
        <a:srgbClr val="000000"/>
      </a:dk1>
      <a:lt1>
        <a:srgbClr val="FFFFFF"/>
      </a:lt1>
      <a:dk2>
        <a:srgbClr val="1F497D"/>
      </a:dk2>
      <a:lt2>
        <a:srgbClr val="EEECE1"/>
      </a:lt2>
      <a:accent1>
        <a:srgbClr val="001A47"/>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3.xml><?xml version="1.0" encoding="utf-8"?>
<ds:datastoreItem xmlns:ds="http://schemas.openxmlformats.org/officeDocument/2006/customXml" ds:itemID="{2856919D-3723-464B-9967-427A087CBD61}">
  <ds:schemaRefs>
    <ds:schemaRef ds:uri="http://schemas.openxmlformats.org/package/2006/metadata/core-properties"/>
    <ds:schemaRef ds:uri="a6c716b4-9090-4de7-aadc-2aa5f812ad24"/>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OUP US HE Widescreen Template 3.1 (TH)</Template>
  <TotalTime>3375</TotalTime>
  <Words>4236</Words>
  <Application>Microsoft Office PowerPoint</Application>
  <PresentationFormat>Widescreen</PresentationFormat>
  <Paragraphs>409</Paragraphs>
  <Slides>59</Slides>
  <Notes>52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59</vt:i4>
      </vt:variant>
    </vt:vector>
  </HeadingPairs>
  <TitlesOfParts>
    <vt:vector size="70" baseType="lpstr">
      <vt:lpstr>ＭＳ Ｐゴシック</vt:lpstr>
      <vt:lpstr>Arial</vt:lpstr>
      <vt:lpstr>Calibri</vt:lpstr>
      <vt:lpstr>Courier New</vt:lpstr>
      <vt:lpstr>DINPro-Bold</vt:lpstr>
      <vt:lpstr>DINPro-Light</vt:lpstr>
      <vt:lpstr>DINPro-Regular</vt:lpstr>
      <vt:lpstr>PalatinoLTStd-Italic</vt:lpstr>
      <vt:lpstr>PalatinoLTStd-Roman</vt:lpstr>
      <vt:lpstr>Text Content Templates</vt:lpstr>
      <vt:lpstr>1_Figure-Only Templates</vt:lpstr>
      <vt:lpstr>Psychopharmacology: Drugs, the Brain, and Behavior </vt:lpstr>
      <vt:lpstr>Chapter 3 Chemical Signaling by Neurotransmitters and Hormones</vt:lpstr>
      <vt:lpstr>Chapter 3 Learning Objectives (1 of 3)</vt:lpstr>
      <vt:lpstr>Chapter 3 Learning Objectives (2 of 3)</vt:lpstr>
      <vt:lpstr>Chapter 3 Learning Objectives (3 of 3)</vt:lpstr>
      <vt:lpstr>Chemical Signaling in the Nervous System (1 of 14)</vt:lpstr>
      <vt:lpstr>Chemical Signaling in the Nervous System (2 of 14)</vt:lpstr>
      <vt:lpstr>Figure 3.2  The three types of synaptic connections between neurons</vt:lpstr>
      <vt:lpstr>Chemical Signaling in the Nervous System (3 of 14)</vt:lpstr>
      <vt:lpstr>Chemical Signaling in the Nervous System (4 of 14)</vt:lpstr>
      <vt:lpstr>Chemical Signaling in the Nervous System (5 of 14)</vt:lpstr>
      <vt:lpstr>Figure 3.4  Features of neurotransmission using neuro­peptides</vt:lpstr>
      <vt:lpstr>Chemical Signaling in the Nervous System (6 of 14)</vt:lpstr>
      <vt:lpstr>Chemical Signaling in the Nervous System (7 of 14)</vt:lpstr>
      <vt:lpstr>Figure 3.5  Processes involved in neurotransmission at a typical synapse using a classical neurotransmitter</vt:lpstr>
      <vt:lpstr>Figure 3.6  The life cycle of the synaptic vesicle</vt:lpstr>
      <vt:lpstr>Chemical Signaling in the Nervous System (8 of 14)</vt:lpstr>
      <vt:lpstr>Figure 3.8  Models of synaptic vesicle recycling</vt:lpstr>
      <vt:lpstr>Chemical Signaling in the Nervous System (9 of 14)</vt:lpstr>
      <vt:lpstr>Figure 3.9  Signaling by classical versus gaseous and lipid transmitters </vt:lpstr>
      <vt:lpstr>Chemical Signaling in the Nervous System (10 of 14)</vt:lpstr>
      <vt:lpstr>Chemical Signaling in the Nervous System (11 of 14)</vt:lpstr>
      <vt:lpstr>Figure 3.10  Terminal and somatodendritic autoreceptors</vt:lpstr>
      <vt:lpstr>Chemical Signaling in the Nervous System (12 of 14)</vt:lpstr>
      <vt:lpstr>Figure 3.11  Neurotransmitter inactivation</vt:lpstr>
      <vt:lpstr>Chemical Signaling in the Nervous System (13 of 14)</vt:lpstr>
      <vt:lpstr>Chemical Signaling in the Nervous System (14 of 14)</vt:lpstr>
      <vt:lpstr>Review of Learning Objectives (1 of 3)</vt:lpstr>
      <vt:lpstr>Neurotransmitter Receptors, Signaling Mechanisms,  and Synaptic Plasticity (1 of 10)</vt:lpstr>
      <vt:lpstr>Neurotransmitter Receptors, Signaling Mechanisms,  and Synaptic Plasticity (2 of 10)</vt:lpstr>
      <vt:lpstr>Figure 3.12  Structure and function of ionotropic receptors (1)</vt:lpstr>
      <vt:lpstr>Neurotransmitter Receptors, Signaling Mechanisms,  and Synaptic Plasticity (3 of 10)</vt:lpstr>
      <vt:lpstr>Figure 3.15  Functions of metabotropic receptors </vt:lpstr>
      <vt:lpstr>Neurotransmitter Receptors, Signaling Mechanisms,  and Synaptic Plasticity (4 of 10)</vt:lpstr>
      <vt:lpstr>Box 3.1  The Cutting Edge</vt:lpstr>
      <vt:lpstr>Neurotransmitter Receptors, Signaling Mechanisms,  and Synaptic Plasticity (5 of 10)</vt:lpstr>
      <vt:lpstr>Figure 3.16  The mechanism of action of second messengers</vt:lpstr>
      <vt:lpstr>Neurotransmitter Receptors, Signaling Mechanisms,  and Synaptic Plasticity (6 of 10)</vt:lpstr>
      <vt:lpstr>Neurotransmitter Receptors, Signaling Mechanisms,  and Synaptic Plasticity (7 of 10)</vt:lpstr>
      <vt:lpstr>Neurotransmitter Receptors, Signaling Mechanisms,  and Synaptic Plasticity (8 of 10)</vt:lpstr>
      <vt:lpstr>Figure 3.17  Summary of the mechanisms by which drugs can alter synaptic transmission (1)</vt:lpstr>
      <vt:lpstr>Neurotransmitter Receptors, Signaling Mechanisms,  and Synaptic Plasticity (9 of 10)</vt:lpstr>
      <vt:lpstr>Neurotransmitter Receptors, Signaling Mechanisms,  and Synaptic Plasticity (10 of 10)</vt:lpstr>
      <vt:lpstr>Review of Learning Objectives (2 of 3)</vt:lpstr>
      <vt:lpstr>The Endocrine System (1 of 11)</vt:lpstr>
      <vt:lpstr>Figure 3.19  Major endocrine glands and their location in the body</vt:lpstr>
      <vt:lpstr>The Endocrine System (2 of 11)</vt:lpstr>
      <vt:lpstr>The Endocrine System (3 of 11)</vt:lpstr>
      <vt:lpstr>The Endocrine System (4 of 11)</vt:lpstr>
      <vt:lpstr>The Endocrine System (5 of 11)</vt:lpstr>
      <vt:lpstr>Figure 3.21  Organization of the hypothalamic–pituitary axis</vt:lpstr>
      <vt:lpstr>The Endocrine System (6 of 11)</vt:lpstr>
      <vt:lpstr>The Endocrine System (7 of 11)</vt:lpstr>
      <vt:lpstr>The Endocrine System (8 of 11)</vt:lpstr>
      <vt:lpstr>The Endocrine System (9 of 11)</vt:lpstr>
      <vt:lpstr>Figure 3.24  Hormonal signaling</vt:lpstr>
      <vt:lpstr>The Endocrine System (10 of 11)</vt:lpstr>
      <vt:lpstr>The Endocrine System (11 of 11)</vt:lpstr>
      <vt:lpstr>Review of Learning Objectives (3 of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Psychopharmacology: Drugs, the Brain, and Behavior</dc:title>
  <dc:creator>Carter, Suzanne</dc:creator>
  <cp:lastModifiedBy>Carter, Suzanne</cp:lastModifiedBy>
  <cp:revision>95</cp:revision>
  <dcterms:created xsi:type="dcterms:W3CDTF">2021-11-13T04:08:54Z</dcterms:created>
  <dcterms:modified xsi:type="dcterms:W3CDTF">2021-12-28T08:19:36Z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