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22"/>
  </p:notesMasterIdLst>
  <p:handoutMasterIdLst>
    <p:handoutMasterId r:id="rId23"/>
  </p:handoutMasterIdLst>
  <p:sldIdLst>
    <p:sldId id="261" r:id="rId6"/>
    <p:sldId id="257" r:id="rId7"/>
    <p:sldId id="258" r:id="rId8"/>
    <p:sldId id="259" r:id="rId9"/>
    <p:sldId id="260" r:id="rId10"/>
    <p:sldId id="289" r:id="rId11"/>
    <p:sldId id="290" r:id="rId12"/>
    <p:sldId id="263" r:id="rId13"/>
    <p:sldId id="292" r:id="rId14"/>
    <p:sldId id="293" r:id="rId15"/>
    <p:sldId id="296" r:id="rId16"/>
    <p:sldId id="285" r:id="rId17"/>
    <p:sldId id="286" r:id="rId18"/>
    <p:sldId id="287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1A47"/>
    <a:srgbClr val="014478"/>
    <a:srgbClr val="001B47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02" autoAdjust="0"/>
  </p:normalViewPr>
  <p:slideViewPr>
    <p:cSldViewPr snapToGrid="0" snapToObjects="1">
      <p:cViewPr varScale="1">
        <p:scale>
          <a:sx n="54" d="100"/>
          <a:sy n="54" d="100"/>
        </p:scale>
        <p:origin x="617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23" y="2829988"/>
            <a:ext cx="11317356" cy="1666597"/>
          </a:xfrm>
        </p:spPr>
        <p:txBody>
          <a:bodyPr>
            <a:normAutofit/>
          </a:bodyPr>
          <a:lstStyle/>
          <a:p>
            <a:r>
              <a:rPr lang="en-US" sz="4400" b="1" i="0" dirty="0"/>
              <a:t>The Conventions of Academic Writing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9495" y="4373090"/>
            <a:ext cx="11317816" cy="477838"/>
          </a:xfrm>
        </p:spPr>
        <p:txBody>
          <a:bodyPr>
            <a:noAutofit/>
          </a:bodyPr>
          <a:lstStyle/>
          <a:p>
            <a:r>
              <a:rPr lang="en-US" sz="3600" dirty="0"/>
              <a:t>Chapter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B1534-574B-4681-AC01-BFB57D2E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Sources and Evidence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241959" y="1417638"/>
            <a:ext cx="7489271" cy="4874105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Garamond" charset="0"/>
              </a:rPr>
              <a:t>Academic research involves analyzing information derived from </a:t>
            </a:r>
            <a:r>
              <a:rPr lang="en-US" b="1" dirty="0">
                <a:cs typeface="Garamond" charset="0"/>
              </a:rPr>
              <a:t>primary sources</a:t>
            </a:r>
            <a:r>
              <a:rPr lang="en-US" dirty="0">
                <a:cs typeface="Garamond" charset="0"/>
              </a:rPr>
              <a:t>, the original material in a field of study. 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Scholars also consider their own ideas in </a:t>
            </a:r>
            <a:r>
              <a:rPr lang="en-US" b="1" dirty="0">
                <a:cs typeface="Garamond" charset="0"/>
              </a:rPr>
              <a:t>synthesis </a:t>
            </a:r>
            <a:r>
              <a:rPr lang="en-US" dirty="0">
                <a:cs typeface="Garamond" charset="0"/>
              </a:rPr>
              <a:t>with previous studies, called </a:t>
            </a:r>
            <a:r>
              <a:rPr lang="en-US" b="1" dirty="0">
                <a:cs typeface="Garamond" charset="0"/>
              </a:rPr>
              <a:t>secondary sources</a:t>
            </a:r>
            <a:r>
              <a:rPr lang="en-US" dirty="0">
                <a:cs typeface="Garamond" charset="0"/>
              </a:rPr>
              <a:t> (academic writing that interprets or comments upon primary sources). </a:t>
            </a:r>
          </a:p>
          <a:p>
            <a:endParaRPr lang="en-US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4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Sources and Evidence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241959" y="1417638"/>
            <a:ext cx="7489271" cy="487410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Garamond" charset="0"/>
              </a:rPr>
              <a:t>Engaging with secondary sources involves more than </a:t>
            </a:r>
            <a:r>
              <a:rPr lang="en-US" b="1" dirty="0">
                <a:cs typeface="Garamond" charset="0"/>
              </a:rPr>
              <a:t>summary. </a:t>
            </a:r>
            <a:r>
              <a:rPr lang="en-US" dirty="0">
                <a:cs typeface="Garamond" charset="0"/>
              </a:rPr>
              <a:t>It also requires critical thinking to piece together a coherent interpretation of previous studies. 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Academic writing engages both primary and secondary sources. Together, these sources provide the evidence necessary to create new ideas, solve problems, or prove new claims. </a:t>
            </a:r>
            <a:endParaRPr lang="en-CA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0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Why Cite?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981200" y="1293116"/>
            <a:ext cx="8229600" cy="50403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Citation is important enough to be considered a rule in academic writing.</a:t>
            </a:r>
          </a:p>
          <a:p>
            <a:pPr marL="0" indent="0">
              <a:buNone/>
            </a:pPr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It enables readers to distinguish between the author’s ideas and those derived from others.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It allows the reader to follow the development of the scholarly conversation the author is participating in.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It is also a courtesy, both to the reader and to other scholars: </a:t>
            </a:r>
            <a:r>
              <a:rPr lang="en-US" b="1" dirty="0">
                <a:cs typeface="Garamond" charset="0"/>
              </a:rPr>
              <a:t>an honest acknowledgement of where the ideas and information came from</a:t>
            </a:r>
            <a:r>
              <a:rPr lang="en-US" dirty="0">
                <a:cs typeface="Garamond" charset="0"/>
              </a:rPr>
              <a:t>.</a:t>
            </a:r>
            <a:endParaRPr lang="en-CA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8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Jargon: Specialized Terms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509707" y="1543049"/>
            <a:ext cx="7431248" cy="5040313"/>
          </a:xfrm>
        </p:spPr>
        <p:txBody>
          <a:bodyPr>
            <a:normAutofit/>
          </a:bodyPr>
          <a:lstStyle/>
          <a:p>
            <a:r>
              <a:rPr lang="en-US" dirty="0">
                <a:cs typeface="Garamond" charset="0"/>
              </a:rPr>
              <a:t>Scholarly writers may use specialized terms or </a:t>
            </a:r>
            <a:r>
              <a:rPr lang="en-US" b="1" dirty="0">
                <a:cs typeface="Garamond" charset="0"/>
              </a:rPr>
              <a:t>jargon:</a:t>
            </a:r>
            <a:r>
              <a:rPr lang="en-US" dirty="0">
                <a:cs typeface="Garamond" charset="0"/>
              </a:rPr>
              <a:t> a shorthand way to describe common concepts in a particular area of study.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When and how you use jargon depends on your audience.</a:t>
            </a:r>
            <a:endParaRPr lang="en-CA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Conventions of Academic Language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073478" y="1427339"/>
            <a:ext cx="8446315" cy="504031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Garamond" charset="0"/>
              </a:rPr>
              <a:t>more precise, and less informal, word choice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fewer modifiers (adjectives and adverbs)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less likely to use figurative language (such as metaphors and similes), aiming instead for straightforward expression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complex sentence structure to convey connections, rather than sequential sentence order</a:t>
            </a:r>
          </a:p>
        </p:txBody>
      </p:sp>
    </p:spTree>
    <p:extLst>
      <p:ext uri="{BB962C8B-B14F-4D97-AF65-F5344CB8AC3E}">
        <p14:creationId xmlns:p14="http://schemas.microsoft.com/office/powerpoint/2010/main" val="262166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Conventions of Academic Writing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073478" y="1427339"/>
            <a:ext cx="8446315" cy="5040313"/>
          </a:xfrm>
        </p:spPr>
        <p:txBody>
          <a:bodyPr>
            <a:normAutofit/>
          </a:bodyPr>
          <a:lstStyle/>
          <a:p>
            <a:r>
              <a:rPr lang="en-US" sz="2800" dirty="0">
                <a:cs typeface="Garamond" charset="0"/>
              </a:rPr>
              <a:t>Academic writers strive for as much clarity, precision, and conciseness as possible, avoiding </a:t>
            </a:r>
            <a:r>
              <a:rPr lang="en-US" sz="2800" b="1" dirty="0">
                <a:cs typeface="Garamond" charset="0"/>
              </a:rPr>
              <a:t>redundancy</a:t>
            </a:r>
            <a:r>
              <a:rPr lang="en-US" sz="2800" dirty="0">
                <a:cs typeface="Garamond" charset="0"/>
              </a:rPr>
              <a:t> and </a:t>
            </a:r>
            <a:r>
              <a:rPr lang="en-US" sz="2800" b="1" dirty="0">
                <a:cs typeface="Garamond" charset="0"/>
              </a:rPr>
              <a:t>wordiness</a:t>
            </a:r>
            <a:r>
              <a:rPr lang="en-US" sz="2800" dirty="0">
                <a:cs typeface="Garamond" charset="0"/>
              </a:rPr>
              <a:t>. </a:t>
            </a:r>
          </a:p>
          <a:p>
            <a:r>
              <a:rPr lang="en-US" sz="2800" dirty="0">
                <a:cs typeface="Garamond" charset="0"/>
              </a:rPr>
              <a:t>They tend to use an objective tone, rather than a personal or conversational one.</a:t>
            </a:r>
          </a:p>
          <a:p>
            <a:r>
              <a:rPr lang="en-US" sz="2800" dirty="0">
                <a:cs typeface="Garamond" charset="0"/>
              </a:rPr>
              <a:t>Inexperienced readers often are baffled because of these conventions.</a:t>
            </a:r>
          </a:p>
          <a:p>
            <a:pPr lvl="1"/>
            <a:r>
              <a:rPr lang="en-US" sz="2400" dirty="0">
                <a:cs typeface="Garamond" charset="0"/>
              </a:rPr>
              <a:t>Academic writing can appear dense and difficult to follow.</a:t>
            </a:r>
          </a:p>
          <a:p>
            <a:pPr lvl="1"/>
            <a:r>
              <a:rPr lang="en-US" sz="2400" dirty="0">
                <a:cs typeface="Garamond" charset="0"/>
              </a:rPr>
              <a:t>It uses unfamiliar language and sentence structure that could block comprehension, rather than aid it.</a:t>
            </a:r>
          </a:p>
        </p:txBody>
      </p:sp>
    </p:spTree>
    <p:extLst>
      <p:ext uri="{BB962C8B-B14F-4D97-AF65-F5344CB8AC3E}">
        <p14:creationId xmlns:p14="http://schemas.microsoft.com/office/powerpoint/2010/main" val="396049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Tips for Reading Academic Writing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073478" y="1427339"/>
            <a:ext cx="8446315" cy="50403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Garamond" charset="0"/>
              </a:rPr>
              <a:t>Read academic texts more slowly and reflectively. 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Make notes and annotate while reading.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Context can help you define unfamiliar terms.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Build your vocabulary by looking up words you don’t know or cannot deduce from context. 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Familiarity comes through practice. As you read academic texts, you’re learning how to write.</a:t>
            </a:r>
          </a:p>
        </p:txBody>
      </p:sp>
    </p:spTree>
    <p:extLst>
      <p:ext uri="{BB962C8B-B14F-4D97-AF65-F5344CB8AC3E}">
        <p14:creationId xmlns:p14="http://schemas.microsoft.com/office/powerpoint/2010/main" val="128007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Conventions</a:t>
            </a:r>
            <a:endParaRPr lang="en-CA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888921" y="1444117"/>
            <a:ext cx="8725270" cy="504031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Garamond" charset="0"/>
              </a:rPr>
              <a:t>are patterns, structures, and practices</a:t>
            </a:r>
            <a:br>
              <a:rPr lang="en-CA" dirty="0">
                <a:cs typeface="Garamond" charset="0"/>
              </a:rPr>
            </a:br>
            <a:endParaRPr lang="en-CA" dirty="0">
              <a:cs typeface="Garamond" charset="0"/>
            </a:endParaRPr>
          </a:p>
          <a:p>
            <a:r>
              <a:rPr lang="en-CA" dirty="0">
                <a:cs typeface="Garamond" charset="0"/>
              </a:rPr>
              <a:t>are often situational and culturally specific</a:t>
            </a:r>
            <a:endParaRPr lang="en-CA" b="1" dirty="0">
              <a:cs typeface="Garamond" charset="0"/>
            </a:endParaRPr>
          </a:p>
          <a:p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create expectations about </a:t>
            </a:r>
          </a:p>
          <a:p>
            <a:pPr lvl="1"/>
            <a:r>
              <a:rPr lang="en-US" dirty="0">
                <a:cs typeface="Garamond" charset="0"/>
              </a:rPr>
              <a:t>what the writing will be like</a:t>
            </a:r>
          </a:p>
          <a:p>
            <a:pPr lvl="1"/>
            <a:r>
              <a:rPr lang="en-US" dirty="0">
                <a:cs typeface="Garamond" charset="0"/>
              </a:rPr>
              <a:t>how the writer will present and organize information effectively</a:t>
            </a:r>
          </a:p>
          <a:p>
            <a:pPr lvl="1"/>
            <a:r>
              <a:rPr lang="en-US" dirty="0">
                <a:cs typeface="Garamond" charset="0"/>
              </a:rPr>
              <a:t>why the writing exists in the first place.</a:t>
            </a:r>
          </a:p>
          <a:p>
            <a:endParaRPr lang="en-CA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guide the reader</a:t>
            </a:r>
            <a:endParaRPr lang="en-US" b="1" dirty="0">
              <a:cs typeface="Garamond" charset="0"/>
            </a:endParaRPr>
          </a:p>
          <a:p>
            <a:endParaRPr lang="en-US" dirty="0">
              <a:latin typeface="Garamond" charset="0"/>
              <a:cs typeface="Garamond" charset="0"/>
            </a:endParaRPr>
          </a:p>
          <a:p>
            <a:r>
              <a:rPr lang="en-CA" dirty="0">
                <a:latin typeface="+mj-lt"/>
                <a:cs typeface="Garamond" charset="0"/>
              </a:rPr>
              <a:t>develop through use</a:t>
            </a:r>
            <a:endParaRPr lang="en-CA" b="1" dirty="0">
              <a:latin typeface="+mj-lt"/>
              <a:cs typeface="Garamon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Conventions are like rules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6"/>
            <a:ext cx="8725270" cy="5040313"/>
          </a:xfrm>
        </p:spPr>
        <p:txBody>
          <a:bodyPr>
            <a:normAutofit/>
          </a:bodyPr>
          <a:lstStyle/>
          <a:p>
            <a:r>
              <a:rPr lang="en-US" dirty="0">
                <a:cs typeface="Garamond" charset="0"/>
              </a:rPr>
              <a:t>A </a:t>
            </a:r>
            <a:r>
              <a:rPr lang="en-US" b="1" dirty="0">
                <a:cs typeface="Garamond" charset="0"/>
              </a:rPr>
              <a:t>convention</a:t>
            </a:r>
            <a:r>
              <a:rPr lang="en-US" dirty="0">
                <a:cs typeface="Garamond" charset="0"/>
              </a:rPr>
              <a:t> of academic writing is to place your thesis at the </a:t>
            </a:r>
            <a:r>
              <a:rPr lang="en-US" i="1" dirty="0">
                <a:cs typeface="Garamond" charset="0"/>
              </a:rPr>
              <a:t>end</a:t>
            </a:r>
            <a:r>
              <a:rPr lang="en-US" dirty="0">
                <a:cs typeface="Garamond" charset="0"/>
              </a:rPr>
              <a:t> of your introduction – but this is not a </a:t>
            </a:r>
            <a:r>
              <a:rPr lang="en-US" b="1" dirty="0">
                <a:cs typeface="Garamond" charset="0"/>
              </a:rPr>
              <a:t>rule.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However, if your introduction contains no thesis at all, then you are breaking a necessary </a:t>
            </a:r>
            <a:r>
              <a:rPr lang="en-US" b="1" dirty="0">
                <a:cs typeface="Garamond" charset="0"/>
              </a:rPr>
              <a:t>rule</a:t>
            </a:r>
            <a:r>
              <a:rPr lang="en-US" dirty="0">
                <a:cs typeface="Garamond" charset="0"/>
              </a:rPr>
              <a:t>.</a:t>
            </a:r>
            <a:endParaRPr lang="en-CA" dirty="0">
              <a:cs typeface="Garamond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09600" y="459196"/>
            <a:ext cx="10972800" cy="114300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Group Activity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981200" y="1490516"/>
            <a:ext cx="8229600" cy="172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Name an activity you are familiar with. Identify one rule and one convention from this activity. Use the example below to get you started.  </a:t>
            </a:r>
            <a:endParaRPr lang="en-CA" dirty="0">
              <a:latin typeface="Garamond" charset="0"/>
              <a:cs typeface="Garamond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C7E654-C38D-4597-ADAB-A6E81488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85420"/>
              </p:ext>
            </p:extLst>
          </p:nvPr>
        </p:nvGraphicFramePr>
        <p:xfrm>
          <a:off x="1926439" y="3471631"/>
          <a:ext cx="8339121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161">
                  <a:extLst>
                    <a:ext uri="{9D8B030D-6E8A-4147-A177-3AD203B41FA5}">
                      <a16:colId xmlns:a16="http://schemas.microsoft.com/office/drawing/2014/main" val="2403454124"/>
                    </a:ext>
                  </a:extLst>
                </a:gridCol>
                <a:gridCol w="3066253">
                  <a:extLst>
                    <a:ext uri="{9D8B030D-6E8A-4147-A177-3AD203B41FA5}">
                      <a16:colId xmlns:a16="http://schemas.microsoft.com/office/drawing/2014/main" val="4172599925"/>
                    </a:ext>
                  </a:extLst>
                </a:gridCol>
                <a:gridCol w="2779707">
                  <a:extLst>
                    <a:ext uri="{9D8B030D-6E8A-4147-A177-3AD203B41FA5}">
                      <a16:colId xmlns:a16="http://schemas.microsoft.com/office/drawing/2014/main" val="3765208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2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stand in front of your audience (not behind them).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speak slowly and pause frequently to help your audience follow along.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374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Different Disciplines, Different Conventions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687397" y="1417638"/>
            <a:ext cx="8708353" cy="370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Garamond" charset="0"/>
              </a:rPr>
              <a:t>Sciences: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study natural phenomena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use</a:t>
            </a:r>
            <a:r>
              <a:rPr lang="en-US" b="1" dirty="0">
                <a:cs typeface="Garamond" charset="0"/>
              </a:rPr>
              <a:t> empirical methods </a:t>
            </a:r>
            <a:r>
              <a:rPr lang="en-US" dirty="0">
                <a:cs typeface="Garamond" charset="0"/>
              </a:rPr>
              <a:t>(observation and experimentation)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chemistry, biochemistry, environmental sciences, biology, physics, health sciences, mathematics, and many 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73E60-AA64-4541-9303-F65BAFC00A08}"/>
              </a:ext>
            </a:extLst>
          </p:cNvPr>
          <p:cNvSpPr txBox="1"/>
          <p:nvPr/>
        </p:nvSpPr>
        <p:spPr>
          <a:xfrm>
            <a:off x="2023246" y="5125673"/>
            <a:ext cx="803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002147"/>
                </a:solidFill>
              </a:rPr>
              <a:t>Different writing tasks </a:t>
            </a:r>
          </a:p>
          <a:p>
            <a:pPr algn="ctr"/>
            <a:r>
              <a:rPr lang="en-US" sz="2800" b="1" i="0" u="none" strike="noStrike" baseline="0" dirty="0">
                <a:solidFill>
                  <a:srgbClr val="002147"/>
                </a:solidFill>
              </a:rPr>
              <a:t>reflect different approaches to knowledge</a:t>
            </a:r>
            <a:endParaRPr lang="en-US" sz="2800" b="1" dirty="0">
              <a:solidFill>
                <a:srgbClr val="00214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Different Disciplines, Different Conventions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687397" y="1417638"/>
            <a:ext cx="8708353" cy="525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Garamond" charset="0"/>
              </a:rPr>
              <a:t>Humanities (“the arts”):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study the tools we use to express ourselves and represent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analyze </a:t>
            </a:r>
            <a:r>
              <a:rPr lang="en-US" b="1" dirty="0">
                <a:cs typeface="Garamond" charset="0"/>
              </a:rPr>
              <a:t>primary sources</a:t>
            </a:r>
            <a:r>
              <a:rPr lang="en-US" dirty="0">
                <a:cs typeface="Garamond" charset="0"/>
              </a:rPr>
              <a:t> to interpret their themes, language, historical and cultural significance, or theoretical basis for meaning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Indigenous studies, history, linguistics, literature, modern languages, philosophy, gender studies, Greek and Roman studies, and many others</a:t>
            </a:r>
            <a:endParaRPr lang="en-CA" dirty="0">
              <a:latin typeface="Garamond" charset="0"/>
              <a:cs typeface="Garamon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EE00D-D6D7-470A-A1D3-F5AF39BCE08E}"/>
              </a:ext>
            </a:extLst>
          </p:cNvPr>
          <p:cNvSpPr txBox="1"/>
          <p:nvPr/>
        </p:nvSpPr>
        <p:spPr>
          <a:xfrm>
            <a:off x="2077673" y="5714982"/>
            <a:ext cx="803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002147"/>
                </a:solidFill>
              </a:rPr>
              <a:t>Different writing tasks </a:t>
            </a:r>
          </a:p>
          <a:p>
            <a:pPr algn="ctr"/>
            <a:r>
              <a:rPr lang="en-US" sz="2800" b="1" i="0" u="none" strike="noStrike" baseline="0" dirty="0">
                <a:solidFill>
                  <a:srgbClr val="002147"/>
                </a:solidFill>
              </a:rPr>
              <a:t>reflect different approaches to knowledge</a:t>
            </a:r>
            <a:endParaRPr lang="en-US" sz="2800" b="1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4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Different Disciplines, Different Conventions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687397" y="1417638"/>
            <a:ext cx="8708353" cy="525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Garamond" charset="0"/>
              </a:rPr>
              <a:t>Social Sciences: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study human </a:t>
            </a:r>
            <a:r>
              <a:rPr lang="en-US" dirty="0" err="1">
                <a:cs typeface="Garamond" charset="0"/>
              </a:rPr>
              <a:t>behaviour</a:t>
            </a:r>
            <a:r>
              <a:rPr lang="en-US" dirty="0">
                <a:cs typeface="Garamond" charset="0"/>
              </a:rPr>
              <a:t> within a defined order or system, such as society, economics, or politics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analyze</a:t>
            </a:r>
            <a:r>
              <a:rPr lang="en-US" b="1" dirty="0">
                <a:cs typeface="Garamond" charset="0"/>
              </a:rPr>
              <a:t> data </a:t>
            </a:r>
            <a:r>
              <a:rPr lang="en-US" dirty="0">
                <a:cs typeface="Garamond" charset="0"/>
              </a:rPr>
              <a:t>(gathered through </a:t>
            </a:r>
            <a:r>
              <a:rPr lang="en-US" b="1" dirty="0">
                <a:cs typeface="Garamond" charset="0"/>
              </a:rPr>
              <a:t>empirical methods</a:t>
            </a:r>
            <a:r>
              <a:rPr lang="en-US" dirty="0">
                <a:cs typeface="Garamond" charset="0"/>
              </a:rPr>
              <a:t> or pre-existing studies) to explain how people behave, respond to change, and make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Garamond" charset="0"/>
              </a:rPr>
              <a:t>anthropology, economics, geography, environmental studies, political science, psychology, sociology, and many others</a:t>
            </a:r>
            <a:endParaRPr lang="en-US" dirty="0">
              <a:latin typeface="Garamond" charset="0"/>
              <a:cs typeface="Garamond" charset="0"/>
            </a:endParaRPr>
          </a:p>
          <a:p>
            <a:endParaRPr lang="en-CA" dirty="0">
              <a:latin typeface="Garamond" charset="0"/>
              <a:cs typeface="Garamon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9CEE5-C07C-4089-A258-3F2FF6FCA6B5}"/>
              </a:ext>
            </a:extLst>
          </p:cNvPr>
          <p:cNvSpPr txBox="1"/>
          <p:nvPr/>
        </p:nvSpPr>
        <p:spPr>
          <a:xfrm>
            <a:off x="2077673" y="5714982"/>
            <a:ext cx="803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002147"/>
                </a:solidFill>
              </a:rPr>
              <a:t>Different writing tasks </a:t>
            </a:r>
          </a:p>
          <a:p>
            <a:pPr algn="ctr"/>
            <a:r>
              <a:rPr lang="en-US" sz="2800" b="1" i="0" u="none" strike="noStrike" baseline="0" dirty="0">
                <a:solidFill>
                  <a:srgbClr val="002147"/>
                </a:solidFill>
              </a:rPr>
              <a:t>reflect different approaches to knowledge</a:t>
            </a:r>
            <a:endParaRPr lang="en-US" sz="2800" b="1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2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Length and Structure: Science and Social Sciences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847675" y="1417638"/>
            <a:ext cx="8496650" cy="5040313"/>
          </a:xfrm>
        </p:spPr>
        <p:txBody>
          <a:bodyPr>
            <a:normAutofit/>
          </a:bodyPr>
          <a:lstStyle/>
          <a:p>
            <a:r>
              <a:rPr lang="en-US" sz="2800" dirty="0">
                <a:cs typeface="Garamond" charset="0"/>
              </a:rPr>
              <a:t>straightforward and concise</a:t>
            </a:r>
          </a:p>
          <a:p>
            <a:r>
              <a:rPr lang="en-US" sz="2800" dirty="0">
                <a:cs typeface="Garamond" charset="0"/>
              </a:rPr>
              <a:t>often structured by the </a:t>
            </a:r>
            <a:r>
              <a:rPr lang="en-US" sz="2800" b="1" dirty="0">
                <a:cs typeface="Garamond" charset="0"/>
              </a:rPr>
              <a:t>scientific (or objective) method</a:t>
            </a:r>
          </a:p>
          <a:p>
            <a:r>
              <a:rPr lang="en-US" sz="2800" dirty="0">
                <a:cs typeface="Garamond" charset="0"/>
              </a:rPr>
              <a:t>use subtitles for each step: Introduction, Methods, Results, and Discussion (the </a:t>
            </a:r>
            <a:r>
              <a:rPr lang="en-US" sz="2800" b="1" dirty="0" err="1">
                <a:cs typeface="Garamond" charset="0"/>
              </a:rPr>
              <a:t>IMRaD</a:t>
            </a:r>
            <a:r>
              <a:rPr lang="en-US" sz="2800" dirty="0">
                <a:cs typeface="Garamond" charset="0"/>
              </a:rPr>
              <a:t> structure)</a:t>
            </a:r>
          </a:p>
          <a:p>
            <a:r>
              <a:rPr lang="en-US" sz="2800" dirty="0">
                <a:cs typeface="Garamond" charset="0"/>
              </a:rPr>
              <a:t>some writing in the social sciences adds a </a:t>
            </a:r>
            <a:r>
              <a:rPr lang="en-US" sz="2800" b="1" dirty="0">
                <a:cs typeface="Garamond" charset="0"/>
              </a:rPr>
              <a:t>literature review </a:t>
            </a:r>
            <a:r>
              <a:rPr lang="en-US" sz="2800" dirty="0">
                <a:cs typeface="Garamond" charset="0"/>
              </a:rPr>
              <a:t>(a survey of the scholarly conversation) to the introduction</a:t>
            </a:r>
          </a:p>
          <a:p>
            <a:r>
              <a:rPr lang="en-US" sz="2800" dirty="0">
                <a:cs typeface="Garamond" charset="0"/>
              </a:rPr>
              <a:t>likely to use graphs, tables, and charts</a:t>
            </a:r>
            <a:endParaRPr lang="en-CA" sz="2800" dirty="0">
              <a:cs typeface="Garamond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Length and Structure: Humanities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847675" y="1615439"/>
            <a:ext cx="8496650" cy="4521201"/>
          </a:xfrm>
        </p:spPr>
        <p:txBody>
          <a:bodyPr>
            <a:normAutofit/>
          </a:bodyPr>
          <a:lstStyle/>
          <a:p>
            <a:r>
              <a:rPr lang="en-US" dirty="0">
                <a:cs typeface="Garamond" charset="0"/>
              </a:rPr>
              <a:t>often develop a narrative or argument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make extensive use of </a:t>
            </a:r>
            <a:r>
              <a:rPr lang="en-US" b="1" dirty="0">
                <a:cs typeface="Garamond" charset="0"/>
              </a:rPr>
              <a:t>primary</a:t>
            </a:r>
            <a:r>
              <a:rPr lang="en-US" dirty="0">
                <a:cs typeface="Garamond" charset="0"/>
              </a:rPr>
              <a:t> and </a:t>
            </a:r>
            <a:r>
              <a:rPr lang="en-US" b="1" dirty="0">
                <a:cs typeface="Garamond" charset="0"/>
              </a:rPr>
              <a:t>secondary sources</a:t>
            </a:r>
            <a:r>
              <a:rPr lang="en-US" dirty="0">
                <a:cs typeface="Garamond" charset="0"/>
              </a:rPr>
              <a:t> rather than visual aids</a:t>
            </a:r>
          </a:p>
          <a:p>
            <a:endParaRPr lang="en-US" dirty="0">
              <a:cs typeface="Garamond" charset="0"/>
            </a:endParaRPr>
          </a:p>
          <a:p>
            <a:r>
              <a:rPr lang="en-US" dirty="0">
                <a:cs typeface="Garamond" charset="0"/>
              </a:rPr>
              <a:t>may use subtitles, but this is a matter of choice, not convention</a:t>
            </a:r>
          </a:p>
          <a:p>
            <a:endParaRPr lang="en-CA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02369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CD2165AB7044BBC56A961590F4AD4" ma:contentTypeVersion="13" ma:contentTypeDescription="Create a new document." ma:contentTypeScope="" ma:versionID="060217cdd997a9aef6c548e3d3f113a2">
  <xsd:schema xmlns:xsd="http://www.w3.org/2001/XMLSchema" xmlns:xs="http://www.w3.org/2001/XMLSchema" xmlns:p="http://schemas.microsoft.com/office/2006/metadata/properties" xmlns:ns3="05a8fde9-82d9-4201-8296-56211ab154e6" xmlns:ns4="3bb7838a-e19e-424b-ba17-2061d9aa3555" targetNamespace="http://schemas.microsoft.com/office/2006/metadata/properties" ma:root="true" ma:fieldsID="06f4972560553af6347460820c78e34a" ns3:_="" ns4:_="">
    <xsd:import namespace="05a8fde9-82d9-4201-8296-56211ab154e6"/>
    <xsd:import namespace="3bb7838a-e19e-424b-ba17-2061d9aa35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8fde9-82d9-4201-8296-56211ab154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7838a-e19e-424b-ba17-2061d9aa3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6919D-3723-464B-9967-427A087CBD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bb7838a-e19e-424b-ba17-2061d9aa3555"/>
    <ds:schemaRef ds:uri="http://purl.org/dc/elements/1.1/"/>
    <ds:schemaRef ds:uri="http://schemas.microsoft.com/office/2006/metadata/properties"/>
    <ds:schemaRef ds:uri="http://schemas.microsoft.com/office/infopath/2007/PartnerControls"/>
    <ds:schemaRef ds:uri="05a8fde9-82d9-4201-8296-56211ab154e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9295A-2D59-49A8-A86E-24DC43256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8fde9-82d9-4201-8296-56211ab154e6"/>
    <ds:schemaRef ds:uri="3bb7838a-e19e-424b-ba17-2061d9aa3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335</TotalTime>
  <Words>832</Words>
  <Application>Microsoft Office PowerPoint</Application>
  <PresentationFormat>Widescreen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Garamond</vt:lpstr>
      <vt:lpstr>Text Content Templates</vt:lpstr>
      <vt:lpstr>Figure-Only Templates</vt:lpstr>
      <vt:lpstr>The Conventions of Academic Writing</vt:lpstr>
      <vt:lpstr>Conventions</vt:lpstr>
      <vt:lpstr>Conventions are like rules</vt:lpstr>
      <vt:lpstr>Group Activity</vt:lpstr>
      <vt:lpstr>Different Disciplines, Different Conventions</vt:lpstr>
      <vt:lpstr>Different Disciplines, Different Conventions</vt:lpstr>
      <vt:lpstr>Different Disciplines, Different Conventions</vt:lpstr>
      <vt:lpstr>Length and Structure: Science and Social Sciences</vt:lpstr>
      <vt:lpstr>Length and Structure: Humanities</vt:lpstr>
      <vt:lpstr>Sources and Evidence</vt:lpstr>
      <vt:lpstr>Sources and Evidence</vt:lpstr>
      <vt:lpstr>Why Cite?</vt:lpstr>
      <vt:lpstr>Jargon: Specialized Terms</vt:lpstr>
      <vt:lpstr>Conventions of Academic Language</vt:lpstr>
      <vt:lpstr>Conventions of Academic Writing</vt:lpstr>
      <vt:lpstr>Tips for Reading Academic Writing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LYMER, Leah-Ann</cp:lastModifiedBy>
  <cp:revision>45</cp:revision>
  <dcterms:created xsi:type="dcterms:W3CDTF">2021-01-21T20:31:29Z</dcterms:created>
  <dcterms:modified xsi:type="dcterms:W3CDTF">2021-12-11T20:26:07Z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0x010100C50CD2165AB7044BBC56A961590F4AD4</vt:lpwstr>
  </property>
</Properties>
</file>