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5" r:id="rId5"/>
  </p:sldMasterIdLst>
  <p:notesMasterIdLst>
    <p:notesMasterId r:id="rId17"/>
  </p:notesMasterIdLst>
  <p:handoutMasterIdLst>
    <p:handoutMasterId r:id="rId18"/>
  </p:handoutMasterIdLst>
  <p:sldIdLst>
    <p:sldId id="261" r:id="rId6"/>
    <p:sldId id="257" r:id="rId7"/>
    <p:sldId id="258" r:id="rId8"/>
    <p:sldId id="259" r:id="rId9"/>
    <p:sldId id="260" r:id="rId10"/>
    <p:sldId id="271" r:id="rId11"/>
    <p:sldId id="263" r:id="rId12"/>
    <p:sldId id="285" r:id="rId13"/>
    <p:sldId id="286" r:id="rId14"/>
    <p:sldId id="287" r:id="rId15"/>
    <p:sldId id="28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47"/>
    <a:srgbClr val="014478"/>
    <a:srgbClr val="001B47"/>
    <a:srgbClr val="1F497D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02" autoAdjust="0"/>
  </p:normalViewPr>
  <p:slideViewPr>
    <p:cSldViewPr snapToGrid="0" snapToObjects="1">
      <p:cViewPr varScale="1">
        <p:scale>
          <a:sx n="54" d="100"/>
          <a:sy n="54" d="100"/>
        </p:scale>
        <p:origin x="617" y="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5613-ADFF-4141-B66C-A45235623B5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E8A8-05A8-499B-9FC4-E546163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43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1" y="6423728"/>
            <a:ext cx="51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11480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1" y="6423728"/>
            <a:ext cx="51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2021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5795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123" y="2829988"/>
            <a:ext cx="11317356" cy="1666597"/>
          </a:xfrm>
        </p:spPr>
        <p:txBody>
          <a:bodyPr>
            <a:normAutofit/>
          </a:bodyPr>
          <a:lstStyle/>
          <a:p>
            <a:r>
              <a:rPr lang="en-US" sz="4400" b="1" i="0" dirty="0"/>
              <a:t>Purpose and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9495" y="4373090"/>
            <a:ext cx="11317816" cy="477838"/>
          </a:xfrm>
        </p:spPr>
        <p:txBody>
          <a:bodyPr>
            <a:noAutofit/>
          </a:bodyPr>
          <a:lstStyle/>
          <a:p>
            <a:r>
              <a:rPr lang="en-US" sz="3600" dirty="0"/>
              <a:t>Chapter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B1534-574B-4681-AC01-BFB57D2ED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3" y="6214509"/>
            <a:ext cx="1622854" cy="5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Look for Clues: Reading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981200" y="1628777"/>
            <a:ext cx="8229600" cy="4518024"/>
          </a:xfrm>
        </p:spPr>
        <p:txBody>
          <a:bodyPr>
            <a:normAutofit/>
          </a:bodyPr>
          <a:lstStyle/>
          <a:p>
            <a:r>
              <a:rPr lang="en-US" dirty="0">
                <a:cs typeface="Garamond" charset="0"/>
              </a:rPr>
              <a:t>Authors express their purpose in the words they use:</a:t>
            </a:r>
          </a:p>
          <a:p>
            <a:pPr lvl="1"/>
            <a:r>
              <a:rPr lang="en-US" dirty="0">
                <a:cs typeface="Garamond" charset="0"/>
              </a:rPr>
              <a:t>“This article argues …” </a:t>
            </a:r>
          </a:p>
          <a:p>
            <a:pPr lvl="1"/>
            <a:r>
              <a:rPr lang="en-US" dirty="0">
                <a:cs typeface="Garamond" charset="0"/>
              </a:rPr>
              <a:t>“We describe and analyze …”</a:t>
            </a:r>
          </a:p>
          <a:p>
            <a:pPr lvl="1"/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Remember that another writer’s work can be used as a model for how </a:t>
            </a:r>
            <a:r>
              <a:rPr lang="en-US" i="1" dirty="0">
                <a:cs typeface="Garamond" charset="0"/>
              </a:rPr>
              <a:t>you</a:t>
            </a:r>
            <a:r>
              <a:rPr lang="en-US" dirty="0">
                <a:cs typeface="Garamond" charset="0"/>
              </a:rPr>
              <a:t> write.</a:t>
            </a:r>
          </a:p>
        </p:txBody>
      </p:sp>
    </p:spTree>
    <p:extLst>
      <p:ext uri="{BB962C8B-B14F-4D97-AF65-F5344CB8AC3E}">
        <p14:creationId xmlns:p14="http://schemas.microsoft.com/office/powerpoint/2010/main" val="262166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Be Flexible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981200" y="1628777"/>
            <a:ext cx="8229600" cy="4446904"/>
          </a:xfrm>
        </p:spPr>
        <p:txBody>
          <a:bodyPr>
            <a:normAutofit/>
          </a:bodyPr>
          <a:lstStyle/>
          <a:p>
            <a:r>
              <a:rPr lang="en-US" dirty="0">
                <a:cs typeface="Garamond" charset="0"/>
              </a:rPr>
              <a:t>Every writing context will be different.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The tools and strategies you use in one context might not work or be appropriate in another.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Be alert to the expectations of each situation.</a:t>
            </a:r>
          </a:p>
        </p:txBody>
      </p:sp>
    </p:spTree>
    <p:extLst>
      <p:ext uri="{BB962C8B-B14F-4D97-AF65-F5344CB8AC3E}">
        <p14:creationId xmlns:p14="http://schemas.microsoft.com/office/powerpoint/2010/main" val="421923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Purpose and intended audience shapes our writing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1981200" y="1628776"/>
            <a:ext cx="8725270" cy="5040313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Garamond" charset="0"/>
              </a:rPr>
              <a:t>a piece of writing’s </a:t>
            </a:r>
            <a:r>
              <a:rPr lang="en-US" b="1" dirty="0">
                <a:cs typeface="Garamond" charset="0"/>
              </a:rPr>
              <a:t>conventions</a:t>
            </a:r>
            <a:r>
              <a:rPr lang="en-US" dirty="0">
                <a:cs typeface="Garamond" charset="0"/>
              </a:rPr>
              <a:t> and </a:t>
            </a:r>
            <a:r>
              <a:rPr lang="en-US" b="1" dirty="0">
                <a:cs typeface="Garamond" charset="0"/>
              </a:rPr>
              <a:t>genre</a:t>
            </a:r>
            <a:br>
              <a:rPr lang="en-CA" dirty="0">
                <a:cs typeface="Garamond" charset="0"/>
              </a:rPr>
            </a:br>
            <a:endParaRPr lang="en-CA" dirty="0">
              <a:cs typeface="Garamond" charset="0"/>
            </a:endParaRPr>
          </a:p>
          <a:p>
            <a:r>
              <a:rPr lang="en-CA" dirty="0">
                <a:cs typeface="Garamond" charset="0"/>
              </a:rPr>
              <a:t>its </a:t>
            </a:r>
            <a:r>
              <a:rPr lang="en-CA" b="1" dirty="0">
                <a:cs typeface="Garamond" charset="0"/>
              </a:rPr>
              <a:t>length</a:t>
            </a:r>
          </a:p>
          <a:p>
            <a:endParaRPr lang="en-CA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the </a:t>
            </a:r>
            <a:r>
              <a:rPr lang="en-US" b="1" dirty="0">
                <a:cs typeface="Garamond" charset="0"/>
              </a:rPr>
              <a:t>style</a:t>
            </a:r>
            <a:r>
              <a:rPr lang="en-US" dirty="0">
                <a:cs typeface="Garamond" charset="0"/>
              </a:rPr>
              <a:t>, </a:t>
            </a:r>
            <a:r>
              <a:rPr lang="en-US" b="1" dirty="0">
                <a:cs typeface="Garamond" charset="0"/>
              </a:rPr>
              <a:t>voice</a:t>
            </a:r>
            <a:r>
              <a:rPr lang="en-US" dirty="0">
                <a:cs typeface="Garamond" charset="0"/>
              </a:rPr>
              <a:t>, and </a:t>
            </a:r>
            <a:r>
              <a:rPr lang="en-US" b="1" dirty="0">
                <a:cs typeface="Garamond" charset="0"/>
              </a:rPr>
              <a:t>tone</a:t>
            </a:r>
            <a:r>
              <a:rPr lang="en-US" dirty="0">
                <a:cs typeface="Garamond" charset="0"/>
              </a:rPr>
              <a:t> you use</a:t>
            </a:r>
          </a:p>
          <a:p>
            <a:endParaRPr lang="en-CA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your approach to </a:t>
            </a:r>
            <a:r>
              <a:rPr lang="en-US" b="1" dirty="0">
                <a:cs typeface="Garamond" charset="0"/>
              </a:rPr>
              <a:t>sources</a:t>
            </a:r>
            <a:r>
              <a:rPr lang="en-US" dirty="0">
                <a:cs typeface="Garamond" charset="0"/>
              </a:rPr>
              <a:t>, </a:t>
            </a:r>
            <a:r>
              <a:rPr lang="en-US" b="1" dirty="0">
                <a:cs typeface="Garamond" charset="0"/>
              </a:rPr>
              <a:t>evidence</a:t>
            </a:r>
            <a:r>
              <a:rPr lang="en-US" dirty="0">
                <a:cs typeface="Garamond" charset="0"/>
              </a:rPr>
              <a:t>, and </a:t>
            </a:r>
            <a:r>
              <a:rPr lang="en-US" b="1" dirty="0">
                <a:cs typeface="Garamond" charset="0"/>
              </a:rPr>
              <a:t>citation</a:t>
            </a:r>
          </a:p>
          <a:p>
            <a:endParaRPr lang="en-US" dirty="0">
              <a:latin typeface="Garamond" charset="0"/>
              <a:cs typeface="Garamond" charset="0"/>
            </a:endParaRPr>
          </a:p>
          <a:p>
            <a:r>
              <a:rPr lang="en-CA" dirty="0">
                <a:latin typeface="+mj-lt"/>
                <a:cs typeface="Garamond" charset="0"/>
              </a:rPr>
              <a:t>your </a:t>
            </a:r>
            <a:r>
              <a:rPr lang="en-CA" b="1" dirty="0">
                <a:latin typeface="+mj-lt"/>
                <a:cs typeface="Garamond" charset="0"/>
              </a:rPr>
              <a:t>language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Purposes of Academic Writing</a:t>
            </a:r>
            <a:endParaRPr lang="en-CA" dirty="0">
              <a:latin typeface="Calibri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883546" y="1417638"/>
            <a:ext cx="8725270" cy="47061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Garamond" charset="0"/>
              </a:rPr>
              <a:t>Main purpose: to </a:t>
            </a:r>
            <a:r>
              <a:rPr lang="en-US" b="1" dirty="0">
                <a:cs typeface="Garamond" charset="0"/>
              </a:rPr>
              <a:t>exchange ideas </a:t>
            </a:r>
            <a:r>
              <a:rPr lang="en-US" dirty="0">
                <a:cs typeface="Garamond" charset="0"/>
              </a:rPr>
              <a:t>among experts</a:t>
            </a:r>
            <a:endParaRPr lang="en-CA" dirty="0">
              <a:cs typeface="Garamond" charset="0"/>
            </a:endParaRPr>
          </a:p>
          <a:p>
            <a:pPr>
              <a:lnSpc>
                <a:spcPct val="150000"/>
              </a:lnSpc>
            </a:pPr>
            <a:r>
              <a:rPr lang="en-CA" dirty="0">
                <a:cs typeface="Garamond" charset="0"/>
              </a:rPr>
              <a:t>Is much like a </a:t>
            </a:r>
            <a:r>
              <a:rPr lang="en-CA" b="1" dirty="0">
                <a:cs typeface="Garamond" charset="0"/>
              </a:rPr>
              <a:t>conversation</a:t>
            </a:r>
          </a:p>
          <a:p>
            <a:pPr>
              <a:lnSpc>
                <a:spcPct val="150000"/>
              </a:lnSpc>
            </a:pPr>
            <a:r>
              <a:rPr lang="en-CA" b="1" dirty="0">
                <a:cs typeface="Garamond" charset="0"/>
              </a:rPr>
              <a:t>Sharing knowledge:</a:t>
            </a:r>
          </a:p>
          <a:p>
            <a:pPr lvl="1"/>
            <a:r>
              <a:rPr lang="en-CA" dirty="0">
                <a:cs typeface="Garamond" charset="0"/>
              </a:rPr>
              <a:t>original research</a:t>
            </a:r>
          </a:p>
          <a:p>
            <a:pPr lvl="1"/>
            <a:r>
              <a:rPr lang="en-CA" dirty="0">
                <a:cs typeface="Garamond" charset="0"/>
              </a:rPr>
              <a:t>application of previous research to new material</a:t>
            </a:r>
          </a:p>
          <a:p>
            <a:pPr lvl="1"/>
            <a:r>
              <a:rPr lang="en-CA" dirty="0">
                <a:cs typeface="Garamond" charset="0"/>
              </a:rPr>
              <a:t>reviewing, summarizing, analyzing prior knowledge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Your Purpose in Writing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981200" y="1817687"/>
            <a:ext cx="8229600" cy="3384233"/>
          </a:xfrm>
        </p:spPr>
        <p:txBody>
          <a:bodyPr/>
          <a:lstStyle/>
          <a:p>
            <a:r>
              <a:rPr lang="en-US" dirty="0">
                <a:cs typeface="Garamond" charset="0"/>
              </a:rPr>
              <a:t>to </a:t>
            </a:r>
            <a:r>
              <a:rPr lang="en-US" b="1" dirty="0">
                <a:cs typeface="Garamond" charset="0"/>
              </a:rPr>
              <a:t>argue</a:t>
            </a:r>
            <a:r>
              <a:rPr lang="en-US" dirty="0">
                <a:cs typeface="Garamond" charset="0"/>
              </a:rPr>
              <a:t> for a particular solution to a problem</a:t>
            </a:r>
            <a:br>
              <a:rPr lang="en-CA" dirty="0">
                <a:cs typeface="Garamond" charset="0"/>
              </a:rPr>
            </a:br>
            <a:endParaRPr lang="en-CA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to </a:t>
            </a:r>
            <a:r>
              <a:rPr lang="en-US" b="1" dirty="0">
                <a:cs typeface="Garamond" charset="0"/>
              </a:rPr>
              <a:t>explore</a:t>
            </a:r>
            <a:r>
              <a:rPr lang="en-US" dirty="0">
                <a:cs typeface="Garamond" charset="0"/>
              </a:rPr>
              <a:t> something you find interesting</a:t>
            </a:r>
          </a:p>
          <a:p>
            <a:endParaRPr lang="en-CA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to </a:t>
            </a:r>
            <a:r>
              <a:rPr lang="en-US" b="1" dirty="0">
                <a:cs typeface="Garamond" charset="0"/>
              </a:rPr>
              <a:t>earn</a:t>
            </a:r>
            <a:r>
              <a:rPr lang="en-US" dirty="0">
                <a:cs typeface="Garamond" charset="0"/>
              </a:rPr>
              <a:t> the best grade possible</a:t>
            </a:r>
            <a:endParaRPr lang="en-CA" dirty="0">
              <a:latin typeface="Garamond" charset="0"/>
              <a:cs typeface="Garamond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Purpose, Audience, and Conventions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687397" y="1712278"/>
            <a:ext cx="8919643" cy="3987481"/>
          </a:xfrm>
        </p:spPr>
        <p:txBody>
          <a:bodyPr>
            <a:normAutofit/>
          </a:bodyPr>
          <a:lstStyle/>
          <a:p>
            <a:r>
              <a:rPr lang="en-US" dirty="0">
                <a:cs typeface="Garamond" charset="0"/>
              </a:rPr>
              <a:t>Purpose is inevitably bound up with audience.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Audience is the readership the author envisioned.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The envisioned audience shapes how and what the writer writes, and the conventions the writer chooses to use.</a:t>
            </a:r>
          </a:p>
          <a:p>
            <a:endParaRPr lang="en-US" dirty="0">
              <a:latin typeface="Garamond" charset="0"/>
              <a:cs typeface="Garamond" charset="0"/>
            </a:endParaRPr>
          </a:p>
          <a:p>
            <a:endParaRPr lang="en-CA" dirty="0">
              <a:latin typeface="Garamond" charset="0"/>
              <a:cs typeface="Garamond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2695853" y="381170"/>
            <a:ext cx="6474781" cy="1143000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Calibri" charset="0"/>
              </a:rPr>
              <a:t>Strategies for </a:t>
            </a:r>
            <a:r>
              <a:rPr lang="en-US" dirty="0">
                <a:latin typeface="Calibri" charset="0"/>
              </a:rPr>
              <a:t>Thinking about Purpose, Audience, and Conventions</a:t>
            </a:r>
            <a:endParaRPr lang="en-CA" dirty="0">
              <a:latin typeface="Calibri" charset="0"/>
            </a:endParaRP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277360" y="1659571"/>
            <a:ext cx="6031094" cy="5040313"/>
          </a:xfrm>
        </p:spPr>
        <p:txBody>
          <a:bodyPr>
            <a:normAutofit/>
          </a:bodyPr>
          <a:lstStyle/>
          <a:p>
            <a:pPr marL="514350" indent="-514350">
              <a:buFont typeface="Calibri" charset="0"/>
              <a:buAutoNum type="arabicPeriod"/>
            </a:pPr>
            <a:r>
              <a:rPr lang="en-CA" sz="2800" dirty="0">
                <a:cs typeface="Garamond" charset="0"/>
              </a:rPr>
              <a:t>Identify context</a:t>
            </a:r>
            <a:br>
              <a:rPr lang="en-CA" sz="2800" dirty="0">
                <a:cs typeface="Garamond" charset="0"/>
              </a:rPr>
            </a:br>
            <a:endParaRPr lang="en-CA" sz="2800" dirty="0">
              <a:cs typeface="Garamond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CA" sz="2800" dirty="0">
                <a:cs typeface="Garamond" charset="0"/>
              </a:rPr>
              <a:t>Identify genre</a:t>
            </a:r>
          </a:p>
          <a:p>
            <a:pPr marL="514350" indent="-514350">
              <a:buFont typeface="Calibri" charset="0"/>
              <a:buAutoNum type="arabicPeriod"/>
            </a:pPr>
            <a:endParaRPr lang="en-CA" sz="2800" dirty="0">
              <a:cs typeface="Garamond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CA" sz="2800" dirty="0">
                <a:cs typeface="Garamond" charset="0"/>
              </a:rPr>
              <a:t>Identify audience</a:t>
            </a:r>
          </a:p>
          <a:p>
            <a:pPr marL="514350" indent="-514350">
              <a:buFont typeface="Calibri" charset="0"/>
              <a:buAutoNum type="arabicPeriod"/>
            </a:pPr>
            <a:endParaRPr lang="en-CA" sz="2800" dirty="0">
              <a:cs typeface="Garamond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CA" sz="2800" dirty="0">
                <a:cs typeface="Garamond" charset="0"/>
              </a:rPr>
              <a:t>Look for clues: writing</a:t>
            </a:r>
          </a:p>
          <a:p>
            <a:pPr marL="514350" indent="-514350">
              <a:buFont typeface="Calibri" charset="0"/>
              <a:buAutoNum type="arabicPeriod"/>
            </a:pPr>
            <a:endParaRPr lang="en-CA" sz="2800" dirty="0">
              <a:cs typeface="Garamond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CA" sz="2800" dirty="0">
                <a:cs typeface="Garamond" charset="0"/>
              </a:rPr>
              <a:t>Look for clues: reading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Identify Context and Genre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981200" y="1771017"/>
            <a:ext cx="8229600" cy="4406264"/>
          </a:xfrm>
        </p:spPr>
        <p:txBody>
          <a:bodyPr/>
          <a:lstStyle/>
          <a:p>
            <a:r>
              <a:rPr lang="en-CA" dirty="0">
                <a:cs typeface="Garamond" charset="0"/>
              </a:rPr>
              <a:t>Which subject are you writing for? At what level?</a:t>
            </a:r>
          </a:p>
          <a:p>
            <a:endParaRPr lang="en-CA" dirty="0">
              <a:cs typeface="Garamond" charset="0"/>
            </a:endParaRPr>
          </a:p>
          <a:p>
            <a:r>
              <a:rPr lang="en-CA" dirty="0">
                <a:cs typeface="Garamond" charset="0"/>
              </a:rPr>
              <a:t>What kind of text are you reading or writing?</a:t>
            </a:r>
          </a:p>
          <a:p>
            <a:pPr lvl="1"/>
            <a:r>
              <a:rPr lang="en-CA" dirty="0">
                <a:cs typeface="Garamond" charset="0"/>
              </a:rPr>
              <a:t>Summary, essay, lab report</a:t>
            </a:r>
          </a:p>
          <a:p>
            <a:pPr lvl="1"/>
            <a:r>
              <a:rPr lang="en-CA" dirty="0">
                <a:cs typeface="Garamond" charset="0"/>
              </a:rPr>
              <a:t>Different texts have different purposes, conventions, and audiences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Identify Audience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981200" y="1737360"/>
            <a:ext cx="8229600" cy="4704081"/>
          </a:xfrm>
        </p:spPr>
        <p:txBody>
          <a:bodyPr/>
          <a:lstStyle/>
          <a:p>
            <a:r>
              <a:rPr lang="en-CA" dirty="0">
                <a:cs typeface="Garamond" charset="0"/>
              </a:rPr>
              <a:t>Knowing your audience can determine your content, tone, and diction.</a:t>
            </a:r>
          </a:p>
          <a:p>
            <a:endParaRPr lang="en-CA" dirty="0">
              <a:cs typeface="Garamond" charset="0"/>
            </a:endParaRPr>
          </a:p>
          <a:p>
            <a:r>
              <a:rPr lang="en-CA" dirty="0">
                <a:cs typeface="Garamond" charset="0"/>
              </a:rPr>
              <a:t>Who is the expert: the reader or the writer?</a:t>
            </a:r>
          </a:p>
        </p:txBody>
      </p:sp>
    </p:spTree>
    <p:extLst>
      <p:ext uri="{BB962C8B-B14F-4D97-AF65-F5344CB8AC3E}">
        <p14:creationId xmlns:p14="http://schemas.microsoft.com/office/powerpoint/2010/main" val="404448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Look for Clues: Writing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981200" y="1628776"/>
            <a:ext cx="8229600" cy="504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Garamond" charset="0"/>
              </a:rPr>
              <a:t>Look and listen for key words from your instructors—especially the verbs they use:</a:t>
            </a:r>
          </a:p>
          <a:p>
            <a:pPr lvl="1"/>
            <a:r>
              <a:rPr lang="en-US" dirty="0">
                <a:cs typeface="Garamond" charset="0"/>
              </a:rPr>
              <a:t>Analyze</a:t>
            </a:r>
          </a:p>
          <a:p>
            <a:pPr lvl="1"/>
            <a:r>
              <a:rPr lang="en-US" dirty="0">
                <a:cs typeface="Garamond" charset="0"/>
              </a:rPr>
              <a:t>Argue</a:t>
            </a:r>
          </a:p>
          <a:p>
            <a:pPr lvl="1"/>
            <a:r>
              <a:rPr lang="en-US" dirty="0">
                <a:cs typeface="Garamond" charset="0"/>
              </a:rPr>
              <a:t>Describe</a:t>
            </a:r>
          </a:p>
          <a:p>
            <a:pPr lvl="1"/>
            <a:r>
              <a:rPr lang="en-US" dirty="0">
                <a:cs typeface="Garamond" charset="0"/>
              </a:rPr>
              <a:t>Evaluate</a:t>
            </a:r>
          </a:p>
          <a:p>
            <a:pPr lvl="1"/>
            <a:r>
              <a:rPr lang="en-US" dirty="0">
                <a:cs typeface="Garamond" charset="0"/>
              </a:rPr>
              <a:t>Summarize</a:t>
            </a:r>
          </a:p>
          <a:p>
            <a:pPr lvl="1"/>
            <a:r>
              <a:rPr lang="en-US" dirty="0">
                <a:cs typeface="Garamond" charset="0"/>
              </a:rPr>
              <a:t>Synthesize</a:t>
            </a:r>
            <a:endParaRPr lang="en-CA" dirty="0"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8276"/>
      </p:ext>
    </p:extLst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0CD2165AB7044BBC56A961590F4AD4" ma:contentTypeVersion="13" ma:contentTypeDescription="Create a new document." ma:contentTypeScope="" ma:versionID="060217cdd997a9aef6c548e3d3f113a2">
  <xsd:schema xmlns:xsd="http://www.w3.org/2001/XMLSchema" xmlns:xs="http://www.w3.org/2001/XMLSchema" xmlns:p="http://schemas.microsoft.com/office/2006/metadata/properties" xmlns:ns3="05a8fde9-82d9-4201-8296-56211ab154e6" xmlns:ns4="3bb7838a-e19e-424b-ba17-2061d9aa3555" targetNamespace="http://schemas.microsoft.com/office/2006/metadata/properties" ma:root="true" ma:fieldsID="06f4972560553af6347460820c78e34a" ns3:_="" ns4:_="">
    <xsd:import namespace="05a8fde9-82d9-4201-8296-56211ab154e6"/>
    <xsd:import namespace="3bb7838a-e19e-424b-ba17-2061d9aa35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8fde9-82d9-4201-8296-56211ab154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7838a-e19e-424b-ba17-2061d9aa355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57C1AB-C2BF-4446-AECB-681D578552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56919D-3723-464B-9967-427A087CBD61}">
  <ds:schemaRefs>
    <ds:schemaRef ds:uri="http://purl.org/dc/elements/1.1/"/>
    <ds:schemaRef ds:uri="http://schemas.microsoft.com/office/2006/documentManagement/types"/>
    <ds:schemaRef ds:uri="05a8fde9-82d9-4201-8296-56211ab154e6"/>
    <ds:schemaRef ds:uri="3bb7838a-e19e-424b-ba17-2061d9aa3555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59295A-2D59-49A8-A86E-24DC43256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8fde9-82d9-4201-8296-56211ab154e6"/>
    <ds:schemaRef ds:uri="3bb7838a-e19e-424b-ba17-2061d9aa35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Oxford Template 2020-05-05</Template>
  <TotalTime>192</TotalTime>
  <Words>296</Words>
  <Application>Microsoft Office PowerPoint</Application>
  <PresentationFormat>Widescreen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Garamond</vt:lpstr>
      <vt:lpstr>Text Content Templates</vt:lpstr>
      <vt:lpstr>Figure-Only Templates</vt:lpstr>
      <vt:lpstr>Purpose and Audience</vt:lpstr>
      <vt:lpstr>Purpose and intended audience shapes our writing</vt:lpstr>
      <vt:lpstr>The Purposes of Academic Writing</vt:lpstr>
      <vt:lpstr>Your Purpose in Writing</vt:lpstr>
      <vt:lpstr>Purpose, Audience, and Conventions</vt:lpstr>
      <vt:lpstr>Strategies for Thinking about Purpose, Audience, and Conventions</vt:lpstr>
      <vt:lpstr>Identify Context and Genre</vt:lpstr>
      <vt:lpstr>Identify Audience</vt:lpstr>
      <vt:lpstr>Look for Clues: Writing</vt:lpstr>
      <vt:lpstr>Look for Clues: Reading</vt:lpstr>
      <vt:lpstr>Be Flexible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Oxford University Press</dc:creator>
  <cp:lastModifiedBy>LYMER, Leah-Ann</cp:lastModifiedBy>
  <cp:revision>27</cp:revision>
  <dcterms:created xsi:type="dcterms:W3CDTF">2021-01-21T20:31:29Z</dcterms:created>
  <dcterms:modified xsi:type="dcterms:W3CDTF">2021-12-06T18:33:21Z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2020-04-27T21:10:48Z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69912cf1-8f32-4f1f-9ade-00009ae8a75a</vt:lpwstr>
  </property>
  <property fmtid="{D5CDD505-2E9C-101B-9397-08002B2CF9AE}" pid="8" name="MSIP_Label_89f61502-7731-4690-a118-333634878cc9_ContentBits">
    <vt:lpwstr>0</vt:lpwstr>
  </property>
  <property fmtid="{D5CDD505-2E9C-101B-9397-08002B2CF9AE}" pid="9" name="ContentTypeId">
    <vt:lpwstr>0x010100C50CD2165AB7044BBC56A961590F4AD4</vt:lpwstr>
  </property>
</Properties>
</file>