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14"/>
  </p:notesMasterIdLst>
  <p:handoutMasterIdLst>
    <p:handoutMasterId r:id="rId15"/>
  </p:handoutMasterIdLst>
  <p:sldIdLst>
    <p:sldId id="261" r:id="rId6"/>
    <p:sldId id="285" r:id="rId7"/>
    <p:sldId id="287" r:id="rId8"/>
    <p:sldId id="288" r:id="rId9"/>
    <p:sldId id="289" r:id="rId10"/>
    <p:sldId id="290" r:id="rId11"/>
    <p:sldId id="291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02" autoAdjust="0"/>
  </p:normalViewPr>
  <p:slideViewPr>
    <p:cSldViewPr snapToGrid="0" snapToObjects="1">
      <p:cViewPr varScale="1">
        <p:scale>
          <a:sx n="54" d="100"/>
          <a:sy n="54" d="100"/>
        </p:scale>
        <p:origin x="617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123" y="2752641"/>
            <a:ext cx="11317356" cy="1666597"/>
          </a:xfrm>
        </p:spPr>
        <p:txBody>
          <a:bodyPr>
            <a:normAutofit/>
          </a:bodyPr>
          <a:lstStyle/>
          <a:p>
            <a:r>
              <a:rPr lang="en-US" sz="4400" b="1" i="0" dirty="0"/>
              <a:t>The Interrelated Skills </a:t>
            </a:r>
            <a:br>
              <a:rPr lang="en-US" sz="4400" b="1" i="0" dirty="0"/>
            </a:br>
            <a:r>
              <a:rPr lang="en-US" sz="4400" b="1" i="0" dirty="0"/>
              <a:t>of Thinking, Reading, and Writing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9495" y="4319377"/>
            <a:ext cx="11317816" cy="477838"/>
          </a:xfrm>
        </p:spPr>
        <p:txBody>
          <a:bodyPr>
            <a:noAutofit/>
          </a:bodyPr>
          <a:lstStyle/>
          <a:p>
            <a:r>
              <a:rPr lang="en-US" sz="3600" dirty="0"/>
              <a:t>Chapter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B1534-574B-4681-AC01-BFB57D2E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3" y="6214509"/>
            <a:ext cx="1622854" cy="5940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BA4A11-6054-4E6C-BA08-0CCCE64404B2}"/>
              </a:ext>
            </a:extLst>
          </p:cNvPr>
          <p:cNvSpPr txBox="1">
            <a:spLocks/>
          </p:cNvSpPr>
          <p:nvPr/>
        </p:nvSpPr>
        <p:spPr>
          <a:xfrm>
            <a:off x="573123" y="633108"/>
            <a:ext cx="11317356" cy="1666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0" dirty="0"/>
              <a:t>On Academic Writing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AFEEAA7-AEC7-4616-8D69-B3F5FA8A4D5E}"/>
              </a:ext>
            </a:extLst>
          </p:cNvPr>
          <p:cNvSpPr txBox="1">
            <a:spLocks/>
          </p:cNvSpPr>
          <p:nvPr/>
        </p:nvSpPr>
        <p:spPr>
          <a:xfrm>
            <a:off x="409495" y="1336274"/>
            <a:ext cx="11317816" cy="477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Introduction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68B935-AC90-4C1B-90A2-61F0D2F05DF1}"/>
              </a:ext>
            </a:extLst>
          </p:cNvPr>
          <p:cNvSpPr txBox="1">
            <a:spLocks/>
          </p:cNvSpPr>
          <p:nvPr/>
        </p:nvSpPr>
        <p:spPr>
          <a:xfrm>
            <a:off x="573123" y="1974345"/>
            <a:ext cx="11317356" cy="1666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609600" y="635365"/>
            <a:ext cx="10972800" cy="1143000"/>
          </a:xfrm>
        </p:spPr>
        <p:txBody>
          <a:bodyPr/>
          <a:lstStyle/>
          <a:p>
            <a:r>
              <a:rPr lang="en-US" dirty="0">
                <a:cs typeface="Garamond" charset="0"/>
              </a:rPr>
              <a:t>The Necessity of Writing</a:t>
            </a:r>
            <a:endParaRPr lang="en-CA" dirty="0">
              <a:latin typeface="Calibri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911081" y="1778365"/>
            <a:ext cx="9176028" cy="37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cs typeface="Garamond" charset="0"/>
              </a:rPr>
              <a:t>Writing:</a:t>
            </a:r>
          </a:p>
          <a:p>
            <a:pPr marL="0" indent="0">
              <a:buNone/>
            </a:pPr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is a </a:t>
            </a:r>
            <a:r>
              <a:rPr lang="en-US" b="1" dirty="0">
                <a:cs typeface="Garamond" charset="0"/>
              </a:rPr>
              <a:t>necessary part </a:t>
            </a:r>
            <a:r>
              <a:rPr lang="en-US" dirty="0">
                <a:cs typeface="Garamond" charset="0"/>
              </a:rPr>
              <a:t>of education and research</a:t>
            </a:r>
          </a:p>
          <a:p>
            <a:endParaRPr lang="en-CA" dirty="0">
              <a:cs typeface="Garamond" charset="0"/>
            </a:endParaRPr>
          </a:p>
          <a:p>
            <a:r>
              <a:rPr lang="en-CA" b="1" dirty="0">
                <a:cs typeface="Garamond" charset="0"/>
              </a:rPr>
              <a:t>improves </a:t>
            </a:r>
            <a:r>
              <a:rPr lang="en-CA" dirty="0">
                <a:cs typeface="Garamond" charset="0"/>
              </a:rPr>
              <a:t>our</a:t>
            </a:r>
            <a:r>
              <a:rPr lang="en-CA" b="1" dirty="0">
                <a:cs typeface="Garamond" charset="0"/>
              </a:rPr>
              <a:t> thinking</a:t>
            </a:r>
            <a:endParaRPr lang="en-CA" dirty="0">
              <a:cs typeface="Garamond" charset="0"/>
            </a:endParaRPr>
          </a:p>
          <a:p>
            <a:endParaRPr lang="en-US" b="1" dirty="0">
              <a:cs typeface="Garamond" charset="0"/>
            </a:endParaRPr>
          </a:p>
          <a:p>
            <a:r>
              <a:rPr lang="en-US" b="1" dirty="0">
                <a:cs typeface="Garamond" charset="0"/>
              </a:rPr>
              <a:t>teaches </a:t>
            </a:r>
            <a:r>
              <a:rPr lang="en-US" dirty="0">
                <a:cs typeface="Garamond" charset="0"/>
              </a:rPr>
              <a:t>us the</a:t>
            </a:r>
            <a:r>
              <a:rPr lang="en-US" b="1" dirty="0">
                <a:cs typeface="Garamond" charset="0"/>
              </a:rPr>
              <a:t> tools </a:t>
            </a:r>
            <a:r>
              <a:rPr lang="en-US" dirty="0">
                <a:cs typeface="Garamond" charset="0"/>
              </a:rPr>
              <a:t>used for </a:t>
            </a:r>
            <a:r>
              <a:rPr lang="en-US" b="1" dirty="0">
                <a:cs typeface="Garamond" charset="0"/>
              </a:rPr>
              <a:t>academic communication</a:t>
            </a:r>
            <a:endParaRPr lang="en-CA" dirty="0">
              <a:cs typeface="Garamond" charset="0"/>
            </a:endParaRPr>
          </a:p>
          <a:p>
            <a:endParaRPr lang="en-US" b="1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allows us to </a:t>
            </a:r>
            <a:r>
              <a:rPr lang="en-US" b="1" dirty="0">
                <a:cs typeface="Garamond" charset="0"/>
              </a:rPr>
              <a:t>communicate our own ideas</a:t>
            </a:r>
            <a:endParaRPr lang="en-CA" dirty="0">
              <a:latin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609600" y="954146"/>
            <a:ext cx="10972800" cy="1143000"/>
          </a:xfrm>
        </p:spPr>
        <p:txBody>
          <a:bodyPr/>
          <a:lstStyle/>
          <a:p>
            <a:r>
              <a:rPr lang="en-US" dirty="0">
                <a:cs typeface="Garamond" charset="0"/>
              </a:rPr>
              <a:t>Informal Writing</a:t>
            </a:r>
            <a:endParaRPr lang="en-CA" dirty="0">
              <a:latin typeface="Calibri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625500" y="1902468"/>
            <a:ext cx="9390811" cy="37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b="1" dirty="0">
              <a:cs typeface="Garamond" charset="0"/>
            </a:endParaRPr>
          </a:p>
          <a:p>
            <a:r>
              <a:rPr lang="en-US" b="1" dirty="0">
                <a:cs typeface="Garamond" charset="0"/>
              </a:rPr>
              <a:t>is for you </a:t>
            </a:r>
            <a:r>
              <a:rPr lang="en-US" dirty="0">
                <a:cs typeface="Garamond" charset="0"/>
              </a:rPr>
              <a:t>– you can be your own audience</a:t>
            </a:r>
          </a:p>
          <a:p>
            <a:endParaRPr lang="en-CA" dirty="0">
              <a:cs typeface="Garamond" charset="0"/>
            </a:endParaRPr>
          </a:p>
          <a:p>
            <a:r>
              <a:rPr lang="en-CA" dirty="0">
                <a:cs typeface="Garamond" charset="0"/>
              </a:rPr>
              <a:t>can help you </a:t>
            </a:r>
            <a:r>
              <a:rPr lang="en-CA" b="1" dirty="0">
                <a:cs typeface="Garamond" charset="0"/>
              </a:rPr>
              <a:t>articulate your ideas </a:t>
            </a:r>
            <a:r>
              <a:rPr lang="en-CA" dirty="0">
                <a:cs typeface="Garamond" charset="0"/>
              </a:rPr>
              <a:t>through</a:t>
            </a:r>
            <a:r>
              <a:rPr lang="en-CA" b="1" dirty="0">
                <a:cs typeface="Garamond" charset="0"/>
              </a:rPr>
              <a:t> reflection</a:t>
            </a:r>
            <a:endParaRPr lang="en-CA" dirty="0">
              <a:cs typeface="Garamond" charset="0"/>
            </a:endParaRPr>
          </a:p>
          <a:p>
            <a:endParaRPr lang="en-US" b="1" dirty="0">
              <a:cs typeface="Garamond" charset="0"/>
            </a:endParaRPr>
          </a:p>
          <a:p>
            <a:r>
              <a:rPr lang="en-US" b="1" dirty="0">
                <a:cs typeface="Garamond" charset="0"/>
              </a:rPr>
              <a:t>poses questions </a:t>
            </a:r>
            <a:r>
              <a:rPr lang="en-US" dirty="0">
                <a:cs typeface="Garamond" charset="0"/>
              </a:rPr>
              <a:t>to yourself, to </a:t>
            </a:r>
            <a:r>
              <a:rPr lang="en-US" b="1" dirty="0">
                <a:cs typeface="Garamond" charset="0"/>
              </a:rPr>
              <a:t>refine your understanding</a:t>
            </a:r>
            <a:endParaRPr lang="en-CA" dirty="0">
              <a:cs typeface="Garamond" charset="0"/>
            </a:endParaRPr>
          </a:p>
          <a:p>
            <a:endParaRPr lang="en-US" b="1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allows us to communicate </a:t>
            </a:r>
            <a:r>
              <a:rPr lang="en-US" b="1" dirty="0">
                <a:cs typeface="Garamond" charset="0"/>
              </a:rPr>
              <a:t>our own ideas</a:t>
            </a:r>
            <a:endParaRPr lang="en-CA" dirty="0">
              <a:latin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6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685101" y="716054"/>
            <a:ext cx="10972800" cy="1143000"/>
          </a:xfrm>
        </p:spPr>
        <p:txBody>
          <a:bodyPr/>
          <a:lstStyle/>
          <a:p>
            <a:r>
              <a:rPr lang="en-CA" dirty="0">
                <a:latin typeface="Calibri" charset="0"/>
              </a:rPr>
              <a:t>Language Tools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719389" y="1967420"/>
            <a:ext cx="9390811" cy="381362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cs typeface="Garamond" charset="0"/>
              </a:rPr>
              <a:t>Language of scholars:</a:t>
            </a:r>
          </a:p>
          <a:p>
            <a:pPr lvl="1"/>
            <a:r>
              <a:rPr lang="en-US" b="1" dirty="0">
                <a:cs typeface="Garamond" charset="0"/>
              </a:rPr>
              <a:t>jargon </a:t>
            </a:r>
            <a:r>
              <a:rPr lang="en-US" dirty="0">
                <a:cs typeface="Garamond" charset="0"/>
              </a:rPr>
              <a:t>– discipline-specific terms for common concepts</a:t>
            </a:r>
          </a:p>
          <a:p>
            <a:pPr lvl="1"/>
            <a:r>
              <a:rPr lang="en-US" dirty="0">
                <a:cs typeface="Garamond" charset="0"/>
              </a:rPr>
              <a:t>more precise, less casual style</a:t>
            </a:r>
          </a:p>
          <a:p>
            <a:endParaRPr lang="en-CA" dirty="0">
              <a:cs typeface="Garamond" charset="0"/>
            </a:endParaRPr>
          </a:p>
          <a:p>
            <a:r>
              <a:rPr lang="en-CA" dirty="0">
                <a:cs typeface="Garamond" charset="0"/>
              </a:rPr>
              <a:t>Ordered </a:t>
            </a:r>
            <a:r>
              <a:rPr lang="en-CA" b="1" dirty="0">
                <a:cs typeface="Garamond" charset="0"/>
              </a:rPr>
              <a:t>structure </a:t>
            </a:r>
            <a:r>
              <a:rPr lang="en-CA" dirty="0">
                <a:cs typeface="Garamond" charset="0"/>
              </a:rPr>
              <a:t>demonstrates thought processes.</a:t>
            </a:r>
          </a:p>
          <a:p>
            <a:endParaRPr lang="en-CA" dirty="0">
              <a:cs typeface="Garamond" charset="0"/>
            </a:endParaRPr>
          </a:p>
          <a:p>
            <a:r>
              <a:rPr lang="en-CA" b="1" dirty="0">
                <a:cs typeface="Garamond" charset="0"/>
              </a:rPr>
              <a:t>Conventions </a:t>
            </a:r>
            <a:r>
              <a:rPr lang="en-CA" dirty="0">
                <a:cs typeface="Garamond" charset="0"/>
              </a:rPr>
              <a:t>correspond with academic expectations.</a:t>
            </a:r>
          </a:p>
          <a:p>
            <a:endParaRPr lang="en-US" b="1" dirty="0">
              <a:cs typeface="Garamond" charset="0"/>
            </a:endParaRPr>
          </a:p>
          <a:p>
            <a:r>
              <a:rPr lang="en-US" b="1" dirty="0">
                <a:cs typeface="Garamond" charset="0"/>
              </a:rPr>
              <a:t>Theories, procedures, methods, </a:t>
            </a:r>
            <a:r>
              <a:rPr lang="en-US" dirty="0">
                <a:cs typeface="Garamond" charset="0"/>
              </a:rPr>
              <a:t>and</a:t>
            </a:r>
            <a:r>
              <a:rPr lang="en-US" b="1" dirty="0">
                <a:cs typeface="Garamond" charset="0"/>
              </a:rPr>
              <a:t> concepts </a:t>
            </a:r>
            <a:r>
              <a:rPr lang="en-US" dirty="0">
                <a:cs typeface="Garamond" charset="0"/>
              </a:rPr>
              <a:t>used in differing disciplines.</a:t>
            </a:r>
          </a:p>
          <a:p>
            <a:endParaRPr lang="en-CA" dirty="0">
              <a:latin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4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609600" y="632164"/>
            <a:ext cx="10972800" cy="1143000"/>
          </a:xfrm>
        </p:spPr>
        <p:txBody>
          <a:bodyPr/>
          <a:lstStyle/>
          <a:p>
            <a:r>
              <a:rPr lang="en-CA" dirty="0">
                <a:latin typeface="Calibri" charset="0"/>
              </a:rPr>
              <a:t>All Writing Has a Purpose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669055" y="1846975"/>
            <a:ext cx="9390811" cy="3788632"/>
          </a:xfrm>
        </p:spPr>
        <p:txBody>
          <a:bodyPr>
            <a:normAutofit/>
          </a:bodyPr>
          <a:lstStyle/>
          <a:p>
            <a:r>
              <a:rPr lang="en-US" dirty="0">
                <a:cs typeface="Garamond" charset="0"/>
              </a:rPr>
              <a:t>With academic writing, part of your purpose is to</a:t>
            </a:r>
            <a:r>
              <a:rPr lang="en-US" b="1" dirty="0">
                <a:cs typeface="Garamond" charset="0"/>
              </a:rPr>
              <a:t> demonstrate your understanding </a:t>
            </a:r>
            <a:r>
              <a:rPr lang="en-US" dirty="0">
                <a:cs typeface="Garamond" charset="0"/>
              </a:rPr>
              <a:t>of your subject</a:t>
            </a:r>
            <a:r>
              <a:rPr lang="en-US" b="1" dirty="0">
                <a:cs typeface="Garamond" charset="0"/>
              </a:rPr>
              <a:t>.</a:t>
            </a:r>
          </a:p>
          <a:p>
            <a:endParaRPr lang="en-CA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You also want to </a:t>
            </a:r>
            <a:r>
              <a:rPr lang="en-US" b="1" dirty="0">
                <a:cs typeface="Garamond" charset="0"/>
              </a:rPr>
              <a:t>persuade your reader </a:t>
            </a:r>
            <a:r>
              <a:rPr lang="en-US" dirty="0">
                <a:cs typeface="Garamond" charset="0"/>
              </a:rPr>
              <a:t>to take your ideas and analysis seriously.</a:t>
            </a:r>
            <a:endParaRPr lang="en-CA" dirty="0">
              <a:latin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1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129280" y="2246890"/>
            <a:ext cx="6360160" cy="913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Garamond" charset="0"/>
              </a:rPr>
              <a:t>Writing is not just for English classes.</a:t>
            </a:r>
            <a:endParaRPr lang="en-CA" dirty="0">
              <a:latin typeface="Garamond" charset="0"/>
              <a:cs typeface="Garamond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F2606E-1794-4C71-A73F-40031DB4B168}"/>
              </a:ext>
            </a:extLst>
          </p:cNvPr>
          <p:cNvSpPr txBox="1">
            <a:spLocks/>
          </p:cNvSpPr>
          <p:nvPr/>
        </p:nvSpPr>
        <p:spPr>
          <a:xfrm>
            <a:off x="1252626" y="782468"/>
            <a:ext cx="93510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Calibri" charset="0"/>
              </a:rPr>
              <a:t>Across the Disciplines, Writing Is There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638047-7D4B-4B5A-9118-A8FAF660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9734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THINKING about READING means </a:t>
            </a:r>
            <a:br>
              <a:rPr lang="en-US" dirty="0"/>
            </a:br>
            <a:r>
              <a:rPr lang="en-US" dirty="0"/>
              <a:t>THINKING about WRITING</a:t>
            </a:r>
          </a:p>
        </p:txBody>
      </p:sp>
    </p:spTree>
    <p:extLst>
      <p:ext uri="{BB962C8B-B14F-4D97-AF65-F5344CB8AC3E}">
        <p14:creationId xmlns:p14="http://schemas.microsoft.com/office/powerpoint/2010/main" val="312306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671627" y="452419"/>
            <a:ext cx="10972800" cy="1143000"/>
          </a:xfrm>
        </p:spPr>
        <p:txBody>
          <a:bodyPr/>
          <a:lstStyle/>
          <a:p>
            <a:r>
              <a:rPr lang="en-US" dirty="0">
                <a:cs typeface="Garamond" charset="0"/>
              </a:rPr>
              <a:t>Reading isn’t a passive process: </a:t>
            </a:r>
            <a:r>
              <a:rPr lang="en-US" b="1" dirty="0">
                <a:cs typeface="Garamond" charset="0"/>
              </a:rPr>
              <a:t>ENGAGE </a:t>
            </a:r>
            <a:r>
              <a:rPr lang="en-US" dirty="0">
                <a:cs typeface="Garamond" charset="0"/>
              </a:rPr>
              <a:t>with the text</a:t>
            </a:r>
            <a:endParaRPr lang="en-CA" dirty="0">
              <a:latin typeface="Calibri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731166" y="1601772"/>
            <a:ext cx="9062621" cy="5040313"/>
          </a:xfrm>
        </p:spPr>
        <p:txBody>
          <a:bodyPr>
            <a:normAutofit fontScale="92500"/>
          </a:bodyPr>
          <a:lstStyle/>
          <a:p>
            <a:r>
              <a:rPr lang="en-CA" b="1" dirty="0">
                <a:cs typeface="Garamond" charset="0"/>
              </a:rPr>
              <a:t>Familiarize</a:t>
            </a:r>
            <a:r>
              <a:rPr lang="en-CA" dirty="0">
                <a:cs typeface="Garamond" charset="0"/>
              </a:rPr>
              <a:t> yourself with the discipline the text is from.</a:t>
            </a:r>
          </a:p>
          <a:p>
            <a:endParaRPr lang="en-CA" dirty="0">
              <a:cs typeface="Garamond" charset="0"/>
            </a:endParaRPr>
          </a:p>
          <a:p>
            <a:r>
              <a:rPr lang="en-CA" b="1" dirty="0">
                <a:cs typeface="Garamond" charset="0"/>
              </a:rPr>
              <a:t>Discuss</a:t>
            </a:r>
            <a:r>
              <a:rPr lang="en-CA" dirty="0">
                <a:cs typeface="Garamond" charset="0"/>
              </a:rPr>
              <a:t> ideas/issues with classmates.</a:t>
            </a:r>
          </a:p>
          <a:p>
            <a:endParaRPr lang="en-CA" dirty="0">
              <a:cs typeface="Garamond" charset="0"/>
            </a:endParaRPr>
          </a:p>
          <a:p>
            <a:r>
              <a:rPr lang="en-CA" b="1" dirty="0">
                <a:cs typeface="Garamond" charset="0"/>
              </a:rPr>
              <a:t>Acquire</a:t>
            </a:r>
            <a:r>
              <a:rPr lang="en-CA" dirty="0">
                <a:cs typeface="Garamond" charset="0"/>
              </a:rPr>
              <a:t> specialized knowledge about the subject.</a:t>
            </a:r>
          </a:p>
          <a:p>
            <a:endParaRPr lang="en-CA" dirty="0">
              <a:cs typeface="Garamond" charset="0"/>
            </a:endParaRPr>
          </a:p>
          <a:p>
            <a:r>
              <a:rPr lang="en-CA" b="1" dirty="0">
                <a:cs typeface="Garamond" charset="0"/>
              </a:rPr>
              <a:t>Respond</a:t>
            </a:r>
            <a:r>
              <a:rPr lang="en-CA" dirty="0">
                <a:cs typeface="Garamond" charset="0"/>
              </a:rPr>
              <a:t> in writing – agree, disagree, analyze.</a:t>
            </a:r>
          </a:p>
          <a:p>
            <a:endParaRPr lang="en-CA" dirty="0">
              <a:cs typeface="Garamond" charset="0"/>
            </a:endParaRPr>
          </a:p>
          <a:p>
            <a:r>
              <a:rPr lang="en-CA" b="1" dirty="0">
                <a:cs typeface="Garamond" charset="0"/>
              </a:rPr>
              <a:t>Incorporate</a:t>
            </a:r>
            <a:r>
              <a:rPr lang="en-CA" dirty="0">
                <a:cs typeface="Garamond" charset="0"/>
              </a:rPr>
              <a:t> the text into your own research.</a:t>
            </a:r>
          </a:p>
          <a:p>
            <a:endParaRPr lang="en-CA" dirty="0">
              <a:cs typeface="Garamond" charset="0"/>
            </a:endParaRPr>
          </a:p>
          <a:p>
            <a:endParaRPr lang="en-CA" dirty="0">
              <a:cs typeface="Garamond" charset="0"/>
            </a:endParaRPr>
          </a:p>
          <a:p>
            <a:pPr marL="0" indent="0">
              <a:buNone/>
            </a:pPr>
            <a:endParaRPr lang="en-CA" dirty="0">
              <a:cs typeface="Garamond" charset="0"/>
            </a:endParaRPr>
          </a:p>
          <a:p>
            <a:endParaRPr lang="en-CA" dirty="0">
              <a:latin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9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09600" y="77500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Three Tools: Summary, Analysis, and Synthesis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078308" y="2018777"/>
            <a:ext cx="8229600" cy="3526348"/>
          </a:xfrm>
        </p:spPr>
        <p:txBody>
          <a:bodyPr/>
          <a:lstStyle/>
          <a:p>
            <a:r>
              <a:rPr lang="en-CA" b="1" dirty="0">
                <a:cs typeface="Garamond" charset="0"/>
              </a:rPr>
              <a:t>Summary</a:t>
            </a:r>
            <a:r>
              <a:rPr lang="en-CA" dirty="0">
                <a:cs typeface="Garamond" charset="0"/>
              </a:rPr>
              <a:t> – the key (necessary) information</a:t>
            </a:r>
          </a:p>
          <a:p>
            <a:endParaRPr lang="en-CA" dirty="0">
              <a:cs typeface="Garamond" charset="0"/>
            </a:endParaRPr>
          </a:p>
          <a:p>
            <a:r>
              <a:rPr lang="en-CA" b="1" dirty="0">
                <a:cs typeface="Garamond" charset="0"/>
              </a:rPr>
              <a:t>Analysis</a:t>
            </a:r>
            <a:r>
              <a:rPr lang="en-CA" dirty="0">
                <a:cs typeface="Garamond" charset="0"/>
              </a:rPr>
              <a:t> – examine how the text works</a:t>
            </a:r>
          </a:p>
          <a:p>
            <a:endParaRPr lang="en-CA" b="1" dirty="0">
              <a:cs typeface="Garamond" charset="0"/>
            </a:endParaRPr>
          </a:p>
          <a:p>
            <a:r>
              <a:rPr lang="en-CA" b="1" dirty="0">
                <a:cs typeface="Garamond" charset="0"/>
              </a:rPr>
              <a:t>Synthesis </a:t>
            </a:r>
            <a:r>
              <a:rPr lang="en-CA" dirty="0">
                <a:cs typeface="Garamond" charset="0"/>
              </a:rPr>
              <a:t>– your scholarship (something new)</a:t>
            </a:r>
            <a:endParaRPr lang="en-CA" b="1" dirty="0">
              <a:cs typeface="Garamond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CD2165AB7044BBC56A961590F4AD4" ma:contentTypeVersion="13" ma:contentTypeDescription="Create a new document." ma:contentTypeScope="" ma:versionID="060217cdd997a9aef6c548e3d3f113a2">
  <xsd:schema xmlns:xsd="http://www.w3.org/2001/XMLSchema" xmlns:xs="http://www.w3.org/2001/XMLSchema" xmlns:p="http://schemas.microsoft.com/office/2006/metadata/properties" xmlns:ns3="05a8fde9-82d9-4201-8296-56211ab154e6" xmlns:ns4="3bb7838a-e19e-424b-ba17-2061d9aa3555" targetNamespace="http://schemas.microsoft.com/office/2006/metadata/properties" ma:root="true" ma:fieldsID="06f4972560553af6347460820c78e34a" ns3:_="" ns4:_="">
    <xsd:import namespace="05a8fde9-82d9-4201-8296-56211ab154e6"/>
    <xsd:import namespace="3bb7838a-e19e-424b-ba17-2061d9aa35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8fde9-82d9-4201-8296-56211ab154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7838a-e19e-424b-ba17-2061d9aa3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56919D-3723-464B-9967-427A087CBD6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bb7838a-e19e-424b-ba17-2061d9aa3555"/>
    <ds:schemaRef ds:uri="05a8fde9-82d9-4201-8296-56211ab154e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59295A-2D59-49A8-A86E-24DC43256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8fde9-82d9-4201-8296-56211ab154e6"/>
    <ds:schemaRef ds:uri="3bb7838a-e19e-424b-ba17-2061d9aa3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2020-05-05</Template>
  <TotalTime>259</TotalTime>
  <Words>263</Words>
  <Application>Microsoft Office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Garamond</vt:lpstr>
      <vt:lpstr>Text Content Templates</vt:lpstr>
      <vt:lpstr>Figure-Only Templates</vt:lpstr>
      <vt:lpstr>The Interrelated Skills  of Thinking, Reading, and Writing</vt:lpstr>
      <vt:lpstr>The Necessity of Writing</vt:lpstr>
      <vt:lpstr>Informal Writing</vt:lpstr>
      <vt:lpstr>Language Tools</vt:lpstr>
      <vt:lpstr>All Writing Has a Purpose</vt:lpstr>
      <vt:lpstr>THINKING about READING means  THINKING about WRITING</vt:lpstr>
      <vt:lpstr>Reading isn’t a passive process: ENGAGE with the text</vt:lpstr>
      <vt:lpstr>Three Tools: Summary, Analysis, and Synthesis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Oxford University Press</dc:creator>
  <cp:lastModifiedBy>LYMER, Leah-Ann</cp:lastModifiedBy>
  <cp:revision>32</cp:revision>
  <dcterms:created xsi:type="dcterms:W3CDTF">2021-01-21T20:31:29Z</dcterms:created>
  <dcterms:modified xsi:type="dcterms:W3CDTF">2021-12-06T17:07:04Z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0x010100C50CD2165AB7044BBC56A961590F4AD4</vt:lpwstr>
  </property>
</Properties>
</file>