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1" r:id="rId3"/>
    <p:sldMasterId id="2147483674" r:id="rId4"/>
    <p:sldMasterId id="2147483675" r:id="rId5"/>
  </p:sldMasterIdLst>
  <p:notesMasterIdLst>
    <p:notesMasterId r:id="rId119"/>
  </p:notesMasterIdLst>
  <p:handoutMasterIdLst>
    <p:handoutMasterId r:id="rId120"/>
  </p:handoutMasterIdLst>
  <p:sldIdLst>
    <p:sldId id="939" r:id="rId6"/>
    <p:sldId id="940" r:id="rId7"/>
    <p:sldId id="443" r:id="rId8"/>
    <p:sldId id="696" r:id="rId9"/>
    <p:sldId id="456" r:id="rId10"/>
    <p:sldId id="449" r:id="rId11"/>
    <p:sldId id="490" r:id="rId12"/>
    <p:sldId id="697" r:id="rId13"/>
    <p:sldId id="489" r:id="rId14"/>
    <p:sldId id="698" r:id="rId15"/>
    <p:sldId id="699" r:id="rId16"/>
    <p:sldId id="492" r:id="rId17"/>
    <p:sldId id="700" r:id="rId18"/>
    <p:sldId id="491" r:id="rId19"/>
    <p:sldId id="450" r:id="rId20"/>
    <p:sldId id="701" r:id="rId21"/>
    <p:sldId id="487" r:id="rId22"/>
    <p:sldId id="702" r:id="rId23"/>
    <p:sldId id="488" r:id="rId24"/>
    <p:sldId id="703" r:id="rId25"/>
    <p:sldId id="495" r:id="rId26"/>
    <p:sldId id="704" r:id="rId27"/>
    <p:sldId id="706" r:id="rId28"/>
    <p:sldId id="497" r:id="rId29"/>
    <p:sldId id="707" r:id="rId30"/>
    <p:sldId id="500" r:id="rId31"/>
    <p:sldId id="708" r:id="rId32"/>
    <p:sldId id="501" r:id="rId33"/>
    <p:sldId id="271" r:id="rId34"/>
    <p:sldId id="502" r:id="rId35"/>
    <p:sldId id="379" r:id="rId36"/>
    <p:sldId id="560" r:id="rId37"/>
    <p:sldId id="503" r:id="rId38"/>
    <p:sldId id="709" r:id="rId39"/>
    <p:sldId id="504" r:id="rId40"/>
    <p:sldId id="710" r:id="rId41"/>
    <p:sldId id="509" r:id="rId42"/>
    <p:sldId id="510" r:id="rId43"/>
    <p:sldId id="511" r:id="rId44"/>
    <p:sldId id="711" r:id="rId45"/>
    <p:sldId id="513" r:id="rId46"/>
    <p:sldId id="712" r:id="rId47"/>
    <p:sldId id="515" r:id="rId48"/>
    <p:sldId id="380" r:id="rId49"/>
    <p:sldId id="713" r:id="rId50"/>
    <p:sldId id="517" r:id="rId51"/>
    <p:sldId id="518" r:id="rId52"/>
    <p:sldId id="519" r:id="rId53"/>
    <p:sldId id="520" r:id="rId54"/>
    <p:sldId id="521" r:id="rId55"/>
    <p:sldId id="714" r:id="rId56"/>
    <p:sldId id="523" r:id="rId57"/>
    <p:sldId id="552" r:id="rId58"/>
    <p:sldId id="715" r:id="rId59"/>
    <p:sldId id="553" r:id="rId60"/>
    <p:sldId id="716" r:id="rId61"/>
    <p:sldId id="561" r:id="rId62"/>
    <p:sldId id="453" r:id="rId63"/>
    <p:sldId id="381" r:id="rId64"/>
    <p:sldId id="717" r:id="rId65"/>
    <p:sldId id="718" r:id="rId66"/>
    <p:sldId id="457" r:id="rId67"/>
    <p:sldId id="459" r:id="rId68"/>
    <p:sldId id="385" r:id="rId69"/>
    <p:sldId id="719" r:id="rId70"/>
    <p:sldId id="461" r:id="rId71"/>
    <p:sldId id="386" r:id="rId72"/>
    <p:sldId id="720" r:id="rId73"/>
    <p:sldId id="721" r:id="rId74"/>
    <p:sldId id="463" r:id="rId75"/>
    <p:sldId id="554" r:id="rId76"/>
    <p:sldId id="464" r:id="rId77"/>
    <p:sldId id="277" r:id="rId78"/>
    <p:sldId id="722" r:id="rId79"/>
    <p:sldId id="531" r:id="rId80"/>
    <p:sldId id="723" r:id="rId81"/>
    <p:sldId id="458" r:id="rId82"/>
    <p:sldId id="288" r:id="rId83"/>
    <p:sldId id="468" r:id="rId84"/>
    <p:sldId id="469" r:id="rId85"/>
    <p:sldId id="533" r:id="rId86"/>
    <p:sldId id="556" r:id="rId87"/>
    <p:sldId id="555" r:id="rId88"/>
    <p:sldId id="724" r:id="rId89"/>
    <p:sldId id="472" r:id="rId90"/>
    <p:sldId id="465" r:id="rId91"/>
    <p:sldId id="535" r:id="rId92"/>
    <p:sldId id="289" r:id="rId93"/>
    <p:sldId id="725" r:id="rId94"/>
    <p:sldId id="537" r:id="rId95"/>
    <p:sldId id="473" r:id="rId96"/>
    <p:sldId id="474" r:id="rId97"/>
    <p:sldId id="538" r:id="rId98"/>
    <p:sldId id="726" r:id="rId99"/>
    <p:sldId id="540" r:id="rId100"/>
    <p:sldId id="475" r:id="rId101"/>
    <p:sldId id="541" r:id="rId102"/>
    <p:sldId id="476" r:id="rId103"/>
    <p:sldId id="542" r:id="rId104"/>
    <p:sldId id="727" r:id="rId105"/>
    <p:sldId id="477" r:id="rId106"/>
    <p:sldId id="557" r:id="rId107"/>
    <p:sldId id="728" r:id="rId108"/>
    <p:sldId id="545" r:id="rId109"/>
    <p:sldId id="546" r:id="rId110"/>
    <p:sldId id="548" r:id="rId111"/>
    <p:sldId id="323" r:id="rId112"/>
    <p:sldId id="562" r:id="rId113"/>
    <p:sldId id="549" r:id="rId114"/>
    <p:sldId id="550" r:id="rId115"/>
    <p:sldId id="558" r:id="rId116"/>
    <p:sldId id="551" r:id="rId117"/>
    <p:sldId id="448"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Makalah" initials="MM" lastIdx="7" clrIdx="0">
    <p:extLst>
      <p:ext uri="{19B8F6BF-5375-455C-9EA6-DF929625EA0E}">
        <p15:presenceInfo xmlns:p15="http://schemas.microsoft.com/office/powerpoint/2012/main" userId="S::Makalah.Moore@oup.com::ad8bb9ec-a02b-42ea-abed-d4284f671e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EA7"/>
    <a:srgbClr val="4070AA"/>
    <a:srgbClr val="4172AD"/>
    <a:srgbClr val="3D6AA1"/>
    <a:srgbClr val="4478B2"/>
    <a:srgbClr val="497DBB"/>
    <a:srgbClr val="405EA2"/>
    <a:srgbClr val="3A6598"/>
    <a:srgbClr val="386294"/>
    <a:srgbClr val="2D4E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B7008-83F9-4D39-A1AD-4ED88369549B}" v="3" dt="2021-11-15T14:57:07.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80" autoAdjust="0"/>
    <p:restoredTop sz="61747" autoAdjust="0"/>
  </p:normalViewPr>
  <p:slideViewPr>
    <p:cSldViewPr snapToGrid="0" snapToObjects="1">
      <p:cViewPr varScale="1">
        <p:scale>
          <a:sx n="42" d="100"/>
          <a:sy n="42" d="100"/>
        </p:scale>
        <p:origin x="414" y="42"/>
      </p:cViewPr>
      <p:guideLst>
        <p:guide orient="horz" pos="218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372"/>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notesMaster" Target="notesMasters/notesMaster1.xml"/><Relationship Id="rId12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Elfers" userId="96af0c5d-bf58-4d9d-990f-00149635247e" providerId="ADAL" clId="{967B7008-83F9-4D39-A1AD-4ED88369549B}"/>
    <pc:docChg chg="custSel modSld">
      <pc:chgData name="Lauren Elfers" userId="96af0c5d-bf58-4d9d-990f-00149635247e" providerId="ADAL" clId="{967B7008-83F9-4D39-A1AD-4ED88369549B}" dt="2021-11-15T14:56:41.904" v="5" actId="1592"/>
      <pc:docMkLst>
        <pc:docMk/>
      </pc:docMkLst>
      <pc:sldChg chg="delCm modNotesTx">
        <pc:chgData name="Lauren Elfers" userId="96af0c5d-bf58-4d9d-990f-00149635247e" providerId="ADAL" clId="{967B7008-83F9-4D39-A1AD-4ED88369549B}" dt="2021-11-15T14:55:23.450" v="1" actId="1592"/>
        <pc:sldMkLst>
          <pc:docMk/>
          <pc:sldMk cId="3895444865" sldId="560"/>
        </pc:sldMkLst>
      </pc:sldChg>
      <pc:sldChg chg="delCm modNotesTx">
        <pc:chgData name="Lauren Elfers" userId="96af0c5d-bf58-4d9d-990f-00149635247e" providerId="ADAL" clId="{967B7008-83F9-4D39-A1AD-4ED88369549B}" dt="2021-11-15T14:56:08.736" v="3" actId="1592"/>
        <pc:sldMkLst>
          <pc:docMk/>
          <pc:sldMk cId="2598116923" sldId="561"/>
        </pc:sldMkLst>
      </pc:sldChg>
      <pc:sldChg chg="delCm modNotesTx">
        <pc:chgData name="Lauren Elfers" userId="96af0c5d-bf58-4d9d-990f-00149635247e" providerId="ADAL" clId="{967B7008-83F9-4D39-A1AD-4ED88369549B}" dt="2021-11-15T14:56:41.904" v="5" actId="1592"/>
        <pc:sldMkLst>
          <pc:docMk/>
          <pc:sldMk cId="2464096977" sldId="5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39B91D-81E3-4C7D-B79D-C1A41B492D79}" type="datetimeFigureOut">
              <a:rPr lang="en-GB" smtClean="0"/>
              <a:t>16/11/2021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809B65-452D-48DD-B437-63E56D289B0A}" type="slidenum">
              <a:rPr lang="en-GB" smtClean="0"/>
              <a:t>‹#›</a:t>
            </a:fld>
            <a:endParaRPr lang="en-GB"/>
          </a:p>
        </p:txBody>
      </p:sp>
    </p:spTree>
    <p:extLst>
      <p:ext uri="{BB962C8B-B14F-4D97-AF65-F5344CB8AC3E}">
        <p14:creationId xmlns:p14="http://schemas.microsoft.com/office/powerpoint/2010/main" val="244671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11/16/2021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50012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a:t>
            </a:r>
          </a:p>
          <a:p>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Early childhood is colorfully marked by pretend play that includes other children as actors in created play scenarios.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13</a:t>
            </a:fld>
            <a:endParaRPr lang="en-US"/>
          </a:p>
        </p:txBody>
      </p:sp>
    </p:spTree>
    <p:extLst>
      <p:ext uri="{BB962C8B-B14F-4D97-AF65-F5344CB8AC3E}">
        <p14:creationId xmlns:p14="http://schemas.microsoft.com/office/powerpoint/2010/main" val="19469632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112</a:t>
            </a:fld>
            <a:endParaRPr lang="en-US"/>
          </a:p>
        </p:txBody>
      </p:sp>
    </p:spTree>
    <p:extLst>
      <p:ext uri="{BB962C8B-B14F-4D97-AF65-F5344CB8AC3E}">
        <p14:creationId xmlns:p14="http://schemas.microsoft.com/office/powerpoint/2010/main" val="26694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While children are developing representational skills, they are still unable to think logically and have difficulties viewing things from multiple perspectives.</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15</a:t>
            </a:fld>
            <a:endParaRPr lang="en-US"/>
          </a:p>
        </p:txBody>
      </p:sp>
    </p:spTree>
    <p:extLst>
      <p:ext uri="{BB962C8B-B14F-4D97-AF65-F5344CB8AC3E}">
        <p14:creationId xmlns:p14="http://schemas.microsoft.com/office/powerpoint/2010/main" val="69272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Piaget demonstrated young children’s egocentrism in a game called the Three Mountains Task, in which a model of three mountains of different sizes and landscapes sat on a table.</a:t>
            </a:r>
          </a:p>
          <a:p>
            <a:endParaRPr lang="en-US" sz="12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walks around a table containing models of three mountains of different sizes and with different landscapes. The child then sits down, with a doll seated across the table.  The child's task is to identify which of several photographs depicted the doll’s point of view.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Although children were able to remember all the landmarks on the mountains, most children failed Piaget’s task. They stated that the doll opposite them saw the same thing that they did.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Piaget and </a:t>
            </a:r>
            <a:r>
              <a:rPr lang="en-US" sz="1200" dirty="0" err="1">
                <a:effectLst/>
                <a:latin typeface="Cambria" panose="02040503050406030204" pitchFamily="18" charset="0"/>
                <a:ea typeface="Times New Roman" panose="02020603050405020304" pitchFamily="18" charset="0"/>
              </a:rPr>
              <a:t>Inhelder</a:t>
            </a:r>
            <a:r>
              <a:rPr lang="en-US" sz="1200" dirty="0">
                <a:effectLst/>
                <a:latin typeface="Cambria" panose="02040503050406030204" pitchFamily="18" charset="0"/>
                <a:ea typeface="Times New Roman" panose="02020603050405020304" pitchFamily="18" charset="0"/>
              </a:rPr>
              <a:t> concluded that children are unable to differentiate among alternative perspectives until around 7- to 10-years of age because of difficulties in manipulating multiple representations in their minds.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16</a:t>
            </a:fld>
            <a:endParaRPr lang="en-US"/>
          </a:p>
        </p:txBody>
      </p:sp>
    </p:spTree>
    <p:extLst>
      <p:ext uri="{BB962C8B-B14F-4D97-AF65-F5344CB8AC3E}">
        <p14:creationId xmlns:p14="http://schemas.microsoft.com/office/powerpoint/2010/main" val="388966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17</a:t>
            </a:fld>
            <a:endParaRPr lang="en-US"/>
          </a:p>
        </p:txBody>
      </p:sp>
    </p:spTree>
    <p:extLst>
      <p:ext uri="{BB962C8B-B14F-4D97-AF65-F5344CB8AC3E}">
        <p14:creationId xmlns:p14="http://schemas.microsoft.com/office/powerpoint/2010/main" val="121313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r>
              <a:rPr lang="en-US" dirty="0"/>
              <a:t>IN A STUDY BY GELMAN &amp; MARKMAN (1986):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Preschoolers were shown three pictures labeled as “leaf,” “bug,” and “bug”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Although the leaf-insect looked more like a leaf than it did a bug, when children were asked to make inferences about the odd-looking, novel bug, they based their inferences on the object’s category label rather than its physical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example, when the leaf insect was labeled a bug, they concluded that it would move around by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When hearing the label bug, children drew on their understanding that members of a category share an underlying nature that transcends what things look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Developmental researchers refer to children’s belief that entities have an underlying essence as</a:t>
            </a:r>
            <a:r>
              <a:rPr lang="en-US" sz="1200" b="0" dirty="0">
                <a:effectLst/>
                <a:latin typeface="Cambria" panose="02040503050406030204" pitchFamily="18" charset="0"/>
                <a:ea typeface="Times New Roman" panose="02020603050405020304" pitchFamily="18" charset="0"/>
                <a:cs typeface="Times New Roman" panose="02020603050405020304" pitchFamily="18" charset="0"/>
              </a:rPr>
              <a:t> essentialism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(Gelman, 2004). In turn, children’s assumptions around the underlying essence of things guides their future expectations.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18</a:t>
            </a:fld>
            <a:endParaRPr lang="en-US"/>
          </a:p>
        </p:txBody>
      </p:sp>
    </p:spTree>
    <p:extLst>
      <p:ext uri="{BB962C8B-B14F-4D97-AF65-F5344CB8AC3E}">
        <p14:creationId xmlns:p14="http://schemas.microsoft.com/office/powerpoint/2010/main" val="2815157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C0744-2FEF-4441-821D-70180A370937}" type="slidenum">
              <a:rPr lang="en-US" smtClean="0"/>
              <a:t>19</a:t>
            </a:fld>
            <a:endParaRPr lang="en-US"/>
          </a:p>
        </p:txBody>
      </p:sp>
    </p:spTree>
    <p:extLst>
      <p:ext uri="{BB962C8B-B14F-4D97-AF65-F5344CB8AC3E}">
        <p14:creationId xmlns:p14="http://schemas.microsoft.com/office/powerpoint/2010/main" val="396900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Piaget tested children’s skills at conservation using different types of tasks: liquid quantity, number, and matter or mass.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conservations tasks, children are first presented with two objects or sets of objects of equal mass or number, such as two equal size mounds of clay or two rows of the same number of coins.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Then, the experimenter transforms the two entities to look different, such as pouring liquid into different size beakers.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After the transformation, preoperational children did not understand that the amounts remained equivalent. </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cs typeface="Times New Roman" panose="02020603050405020304" pitchFamily="18" charset="0"/>
              </a:rPr>
              <a:t>MAIN FINDING:</a:t>
            </a:r>
          </a:p>
          <a:p>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Piaget found that the majority of 4- to 5-year-olds were unable to conserve. Children usually stated that the tall thin beaker had more liquid than the short, wide beaker; the snakelike clay shape had more clay than the round mass of clay; and the longer row had more coins than a cluster of coins or closely spaced coins that formed a shorter row. </a:t>
            </a:r>
            <a:endParaRPr lang="en-US" sz="1200" dirty="0">
              <a:effectLst/>
              <a:latin typeface="Times New Roman" panose="02020603050405020304" pitchFamily="18" charset="0"/>
              <a:ea typeface="Times New Roman" panose="02020603050405020304" pitchFamily="18" charset="0"/>
            </a:endParaRP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Piaget interpreted children’s conservation errors as a problem of </a:t>
            </a:r>
            <a:r>
              <a:rPr lang="en-US" sz="1200" b="0" dirty="0">
                <a:effectLst/>
                <a:latin typeface="Cambria" panose="02040503050406030204" pitchFamily="18" charset="0"/>
                <a:ea typeface="Times New Roman" panose="02020603050405020304" pitchFamily="18" charset="0"/>
                <a:cs typeface="Times New Roman" panose="02020603050405020304" pitchFamily="18" charset="0"/>
              </a:rPr>
              <a:t>centration</a:t>
            </a:r>
            <a:r>
              <a:rPr lang="en-US" sz="1200" b="1"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200" i="1"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the tendency to focus on a single, perceptually salient feature of an entity to the exclusion of others. </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20</a:t>
            </a:fld>
            <a:endParaRPr lang="en-US"/>
          </a:p>
        </p:txBody>
      </p:sp>
    </p:spTree>
    <p:extLst>
      <p:ext uri="{BB962C8B-B14F-4D97-AF65-F5344CB8AC3E}">
        <p14:creationId xmlns:p14="http://schemas.microsoft.com/office/powerpoint/2010/main" val="2925114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21</a:t>
            </a:fld>
            <a:endParaRPr lang="en-US"/>
          </a:p>
        </p:txBody>
      </p:sp>
    </p:spTree>
    <p:extLst>
      <p:ext uri="{BB962C8B-B14F-4D97-AF65-F5344CB8AC3E}">
        <p14:creationId xmlns:p14="http://schemas.microsoft.com/office/powerpoint/2010/main" val="415294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a classic study of appearance-reality, children were introduced to Maynard the cat, whose identity was later manipulated with a mask to make Maynard look like a dog.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After playing with Maynard, the examiner hid Maynard’s front half behind a screen and attached a mask of a ferocious dog to Maynard’s head.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the screen was removed, children were asked what Maynard looked like and whether Maynard was really a dog that could bark.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MAIN FINDING: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The 3-year-olds focused on appearance only, stating that Maynard was a vicious dog who might bite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4-year-olds showed a mix of understanding, stating that Maynard was a cat who ate cat food and meowed, but was also a dog now because he looked like a dog.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In contrast, 5- and 6-year-olds understood that Maynard was still a cat, even though he looked like a dog.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22</a:t>
            </a:fld>
            <a:endParaRPr lang="en-US"/>
          </a:p>
        </p:txBody>
      </p:sp>
    </p:spTree>
    <p:extLst>
      <p:ext uri="{BB962C8B-B14F-4D97-AF65-F5344CB8AC3E}">
        <p14:creationId xmlns:p14="http://schemas.microsoft.com/office/powerpoint/2010/main" val="251222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Children’s ability to distinguish appearance from reality has been shown using many different types of visually deceptive objects, including bananas that were pens and crayons as erasers.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studies show that young children understand reality-appearance discrepancies when researchers apply the proper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Examples of objects used in appearance-reality tasks include: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Left to right: crayon eraser, crayon candle, rubber rock, candy magnet. Bottom row: banana pen, crayon dinosaur, seashell soap.</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23</a:t>
            </a:fld>
            <a:endParaRPr lang="en-US"/>
          </a:p>
        </p:txBody>
      </p:sp>
    </p:spTree>
    <p:extLst>
      <p:ext uri="{BB962C8B-B14F-4D97-AF65-F5344CB8AC3E}">
        <p14:creationId xmlns:p14="http://schemas.microsoft.com/office/powerpoint/2010/main" val="135447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EARLY CHILDHOOD IS A CRITICAL TIME FOR LEARNING.</a:t>
            </a:r>
          </a:p>
          <a:p>
            <a:endParaRPr lang="en-US" dirty="0"/>
          </a:p>
          <a:p>
            <a:r>
              <a:rPr lang="en-US" dirty="0"/>
              <a:t>From text: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Each year in the United States, millions of children begin school and embark on the academic race—a race in which they will be required to learn new skills, behave in new ways, and navigate unfamiliar spaces, materials, and people.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SEE THAT DIFFERENCES AMONG CHILDREN EARLY ON WILL HAVE CASCADING EFFECTS ACROSS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Photo caption:</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Horses begin competitive races at equal starting points. Young children, however, often begin school with dramatically different skills that can have significant long-term implications for learning and development.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384939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24</a:t>
            </a:fld>
            <a:endParaRPr lang="en-US"/>
          </a:p>
        </p:txBody>
      </p:sp>
    </p:spTree>
    <p:extLst>
      <p:ext uri="{BB962C8B-B14F-4D97-AF65-F5344CB8AC3E}">
        <p14:creationId xmlns:p14="http://schemas.microsoft.com/office/powerpoint/2010/main" val="255988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CLASS INCLUSION TESTS ARE tasks that assess children’s understanding of hierarchical classification, such as asking children whether there are more “red flowers” or “flowers generally.”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Calibri" panose="020F0502020204030204" pitchFamily="34" charset="0"/>
                <a:cs typeface="Times New Roman" panose="02020603050405020304" pitchFamily="18" charset="0"/>
              </a:rPr>
              <a:t>When Piaget asked children whether there were more “chips” (the whole set) or more “blue chips” (a subset), preoperational children erroneously concluded there were more blue chips.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Calibri" panose="020F0502020204030204" pitchFamily="34" charset="0"/>
                <a:cs typeface="Times New Roman" panose="02020603050405020304" pitchFamily="18" charset="0"/>
              </a:rPr>
              <a:t>They centered on the large number of blue chips, which prevented them from considering the part/whole relation problem before them.</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25</a:t>
            </a:fld>
            <a:endParaRPr lang="en-US"/>
          </a:p>
        </p:txBody>
      </p:sp>
    </p:spTree>
    <p:extLst>
      <p:ext uri="{BB962C8B-B14F-4D97-AF65-F5344CB8AC3E}">
        <p14:creationId xmlns:p14="http://schemas.microsoft.com/office/powerpoint/2010/main" val="336081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DESPITE THESE DEMONSTRATED LIMITATIONS:</a:t>
            </a:r>
          </a:p>
          <a:p>
            <a:endParaRPr lang="en-US" dirty="0"/>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 Researchers have since found that young children may be capable of impressive causal reasoning. </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cs typeface="Times New Roman" panose="02020603050405020304" pitchFamily="18" charset="0"/>
              </a:rPr>
              <a:t>FOR EXAMPLE:</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cs typeface="Times New Roman" panose="02020603050405020304" pitchFamily="18" charset="0"/>
              </a:rPr>
              <a:t>From text: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For example, researchers acted out a scene in which a doll walked across the floor with “muddy” shoes (Harris, German, &amp; Mills, 1996).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They then asked 3- to 5-year-old children two questions to ensure that children understood the story: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Is the floor dirty now</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and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Was the floor dirty before?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Children understood that muddy shoes would make the floor dirty. </a:t>
            </a:r>
            <a:endParaRPr lang="en-US" sz="1800" dirty="0">
              <a:effectLst/>
              <a:latin typeface="Cambria" panose="020405030504060302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26</a:t>
            </a:fld>
            <a:endParaRPr lang="en-US"/>
          </a:p>
        </p:txBody>
      </p:sp>
    </p:spTree>
    <p:extLst>
      <p:ext uri="{BB962C8B-B14F-4D97-AF65-F5344CB8AC3E}">
        <p14:creationId xmlns:p14="http://schemas.microsoft.com/office/powerpoint/2010/main" val="183691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Children everywhere display striking similarities in cognitive development across the early childhood years. </a:t>
            </a:r>
          </a:p>
          <a:p>
            <a:endParaRPr lang="en-US" sz="1200" dirty="0">
              <a:effectLst/>
              <a:latin typeface="Cambria" panose="02040503050406030204" pitchFamily="18" charset="0"/>
              <a:cs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However, children also diverge in aspects of cognitive development in line with their unique cultural experiences. </a:t>
            </a:r>
          </a:p>
          <a:p>
            <a:endParaRPr lang="en-US" sz="1200" dirty="0">
              <a:effectLst/>
              <a:latin typeface="Cambria" panose="02040503050406030204" pitchFamily="18"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this photo, children of Mexican pottery makers achieved conservation of mass at younger ages than did children in Piaget’s initial investigations.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27</a:t>
            </a:fld>
            <a:endParaRPr lang="en-US"/>
          </a:p>
        </p:txBody>
      </p:sp>
    </p:spTree>
    <p:extLst>
      <p:ext uri="{BB962C8B-B14F-4D97-AF65-F5344CB8AC3E}">
        <p14:creationId xmlns:p14="http://schemas.microsoft.com/office/powerpoint/2010/main" val="243008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Children from schooled versus unschooled communities differ in how they categorize. When young children in the United States were asked to group a set of items, they typically placed objects into superordinate categories, such as “foods,” “animals,” “vehicles,” and so forth, what is referred to as to </a:t>
            </a:r>
            <a:r>
              <a:rPr lang="en-US" sz="1800" b="0" dirty="0">
                <a:effectLst/>
                <a:latin typeface="Cambria" panose="02040503050406030204" pitchFamily="18" charset="0"/>
                <a:ea typeface="Times New Roman" panose="02020603050405020304" pitchFamily="18" charset="0"/>
                <a:cs typeface="Times New Roman" panose="02020603050405020304" pitchFamily="18" charset="0"/>
              </a:rPr>
              <a:t>as taxonomic categorization (Cole, 1990; Rogoff</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2003).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 contrast, Michael Cole and colleagues found that adults from the Kpelle tribe in Liberia sorted items on the basis of functional relations—such as by placing a knife with an apple (Cole et al., 1971; Sharp &amp; Cole, 1972).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28</a:t>
            </a:fld>
            <a:endParaRPr lang="en-US"/>
          </a:p>
        </p:txBody>
      </p:sp>
    </p:spTree>
    <p:extLst>
      <p:ext uri="{BB962C8B-B14F-4D97-AF65-F5344CB8AC3E}">
        <p14:creationId xmlns:p14="http://schemas.microsoft.com/office/powerpoint/2010/main" val="1513568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29</a:t>
            </a:fld>
            <a:endParaRPr lang="en-US"/>
          </a:p>
        </p:txBody>
      </p:sp>
    </p:spTree>
    <p:extLst>
      <p:ext uri="{BB962C8B-B14F-4D97-AF65-F5344CB8AC3E}">
        <p14:creationId xmlns:p14="http://schemas.microsoft.com/office/powerpoint/2010/main" val="1136567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u="sng" dirty="0"/>
              <a:t>Instructor’s Note</a:t>
            </a:r>
            <a:r>
              <a:rPr lang="en-US" dirty="0"/>
              <a:t>:</a:t>
            </a:r>
          </a:p>
          <a:p>
            <a:pPr algn="l"/>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30</a:t>
            </a:fld>
            <a:endParaRPr lang="en-US"/>
          </a:p>
        </p:txBody>
      </p:sp>
    </p:spTree>
    <p:extLst>
      <p:ext uri="{BB962C8B-B14F-4D97-AF65-F5344CB8AC3E}">
        <p14:creationId xmlns:p14="http://schemas.microsoft.com/office/powerpoint/2010/main" val="1461340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A fully accessible version of this video is available by logging on to Oxford </a:t>
            </a:r>
            <a:r>
              <a:rPr lang="en-US" sz="1200" dirty="0" err="1">
                <a:effectLst/>
                <a:latin typeface="Calibri" panose="020F0502020204030204" pitchFamily="34" charset="0"/>
                <a:ea typeface="Calibri" panose="020F0502020204030204" pitchFamily="34" charset="0"/>
              </a:rPr>
              <a:t>LearningLink</a:t>
            </a:r>
            <a:r>
              <a:rPr lang="en-US" sz="1200" dirty="0">
                <a:effectLst/>
                <a:latin typeface="Calibri" panose="020F0502020204030204" pitchFamily="34" charset="0"/>
                <a:ea typeface="Calibri" panose="020F0502020204030204" pitchFamily="34" charset="0"/>
              </a:rPr>
              <a:t> and selecting the appropriate Research-in-Action video. </a:t>
            </a:r>
          </a:p>
          <a:p>
            <a:r>
              <a:rPr lang="en-US" sz="1200" dirty="0">
                <a:effectLst/>
                <a:latin typeface="Calibri" panose="020F0502020204030204" pitchFamily="34" charset="0"/>
                <a:ea typeface="Calibri" panose="020F0502020204030204" pitchFamily="34" charset="0"/>
              </a:rPr>
              <a:t>https://learninglink.oup.com/access/tamis-lemonda1e-student-resources#tag_research-in-action-videos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32</a:t>
            </a:fld>
            <a:endParaRPr lang="en-US"/>
          </a:p>
        </p:txBody>
      </p:sp>
    </p:spTree>
    <p:extLst>
      <p:ext uri="{BB962C8B-B14F-4D97-AF65-F5344CB8AC3E}">
        <p14:creationId xmlns:p14="http://schemas.microsoft.com/office/powerpoint/2010/main" val="4135953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33</a:t>
            </a:fld>
            <a:endParaRPr lang="en-US"/>
          </a:p>
        </p:txBody>
      </p:sp>
    </p:spTree>
    <p:extLst>
      <p:ext uri="{BB962C8B-B14F-4D97-AF65-F5344CB8AC3E}">
        <p14:creationId xmlns:p14="http://schemas.microsoft.com/office/powerpoint/2010/main" val="1189272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sz="1200" dirty="0">
              <a:effectLst/>
              <a:latin typeface="Cambria" panose="02040503050406030204" pitchFamily="18" charset="0"/>
              <a:ea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rPr>
              <a:t>Many inhibitory control tasks are based </a:t>
            </a:r>
            <a:r>
              <a:rPr lang="en-US" sz="1200" b="0" dirty="0">
                <a:effectLst/>
                <a:latin typeface="Cambria" panose="02040503050406030204" pitchFamily="18" charset="0"/>
                <a:ea typeface="Times New Roman" panose="02020603050405020304" pitchFamily="18" charset="0"/>
              </a:rPr>
              <a:t>on Stroop tasks, named </a:t>
            </a:r>
            <a:r>
              <a:rPr lang="en-US" sz="1200" dirty="0">
                <a:effectLst/>
                <a:latin typeface="Cambria" panose="02040503050406030204" pitchFamily="18" charset="0"/>
                <a:ea typeface="Times New Roman" panose="02020603050405020304" pitchFamily="18" charset="0"/>
              </a:rPr>
              <a:t>after American psychologist John Ridley Stroop, who developed an adult version of the task.</a:t>
            </a:r>
          </a:p>
          <a:p>
            <a:endParaRPr lang="en-US" sz="12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200" dirty="0">
                <a:effectLst/>
                <a:latin typeface="Cambria" panose="02040503050406030204" pitchFamily="18" charset="0"/>
                <a:ea typeface="Times New Roman" panose="02020603050405020304" pitchFamily="18" charset="0"/>
              </a:rPr>
              <a:t>An example Stroop task for children </a:t>
            </a:r>
            <a:r>
              <a:rPr lang="en-US" sz="1200" b="0" dirty="0">
                <a:effectLst/>
                <a:latin typeface="Cambria" panose="02040503050406030204" pitchFamily="18" charset="0"/>
                <a:ea typeface="Times New Roman" panose="02020603050405020304" pitchFamily="18" charset="0"/>
              </a:rPr>
              <a:t>is the go/no-go task, in </a:t>
            </a:r>
            <a:r>
              <a:rPr lang="en-US" sz="1200" dirty="0">
                <a:effectLst/>
                <a:latin typeface="Cambria" panose="02040503050406030204" pitchFamily="18" charset="0"/>
                <a:ea typeface="Times New Roman" panose="02020603050405020304" pitchFamily="18" charset="0"/>
              </a:rPr>
              <a:t>which an examiner presents children with pictures, colors, or letters, and instructs them to push a button or touch a screen (the “go” response) when a target stimulus appears (such as a red object) but not when a non-target stimulus appears (such as a green object) (e.g., </a:t>
            </a:r>
            <a:r>
              <a:rPr lang="en-US" sz="1200" dirty="0" err="1">
                <a:effectLst/>
                <a:latin typeface="Cambria" panose="02040503050406030204" pitchFamily="18" charset="0"/>
                <a:ea typeface="Times New Roman" panose="02020603050405020304" pitchFamily="18" charset="0"/>
              </a:rPr>
              <a:t>Obradovic</a:t>
            </a:r>
            <a:r>
              <a:rPr lang="en-US" sz="1200" dirty="0">
                <a:effectLst/>
                <a:latin typeface="Cambria" panose="02040503050406030204" pitchFamily="18" charset="0"/>
                <a:ea typeface="Times New Roman" panose="02020603050405020304" pitchFamily="18" charset="0"/>
              </a:rPr>
              <a:t> &amp; Willoughby, 2019). </a:t>
            </a:r>
          </a:p>
          <a:p>
            <a:pPr marL="0" marR="0" indent="457200">
              <a:lnSpc>
                <a:spcPct val="200000"/>
              </a:lnSpc>
              <a:spcBef>
                <a:spcPts val="0"/>
              </a:spcBef>
              <a:spcAft>
                <a:spcPts val="0"/>
              </a:spcAft>
            </a:pPr>
            <a:endParaRPr lang="en-US" sz="1200" dirty="0">
              <a:effectLst/>
              <a:latin typeface="Cambria" panose="02040503050406030204" pitchFamily="18" charset="0"/>
              <a:ea typeface="Times New Roman" panose="02020603050405020304" pitchFamily="18" charset="0"/>
            </a:endParaRPr>
          </a:p>
          <a:p>
            <a:pPr marL="0" marR="0" indent="457200">
              <a:lnSpc>
                <a:spcPct val="200000"/>
              </a:lnSpc>
              <a:spcBef>
                <a:spcPts val="0"/>
              </a:spcBef>
              <a:spcAft>
                <a:spcPts val="0"/>
              </a:spcAft>
            </a:pPr>
            <a:r>
              <a:rPr lang="en-US" sz="1200" dirty="0">
                <a:effectLst/>
                <a:latin typeface="Cambria" panose="02040503050406030204" pitchFamily="18" charset="0"/>
                <a:ea typeface="Times New Roman" panose="02020603050405020304" pitchFamily="18" charset="0"/>
              </a:rPr>
              <a:t>By manipulating the frequency of target stimulus, the examiner can control the child’s tendency to react with a “go” response. As the number of consecutive “go” stimuli increases, so does the child’s likelihood of wrongly responding with a “go” action to a “no-go” stimulus (Casey et al., 1997). </a:t>
            </a:r>
          </a:p>
          <a:p>
            <a:pPr marL="0" marR="0" indent="457200">
              <a:lnSpc>
                <a:spcPct val="200000"/>
              </a:lnSpc>
              <a:spcBef>
                <a:spcPts val="0"/>
              </a:spcBef>
              <a:spcAft>
                <a:spcPts val="0"/>
              </a:spcAft>
            </a:pPr>
            <a:endParaRPr lang="en-US" sz="1200" dirty="0">
              <a:effectLst/>
              <a:latin typeface="Cambria" panose="02040503050406030204" pitchFamily="18" charset="0"/>
              <a:ea typeface="Times New Roman" panose="02020603050405020304" pitchFamily="18" charset="0"/>
            </a:endParaRPr>
          </a:p>
          <a:p>
            <a:pPr marL="0" marR="0" indent="457200">
              <a:lnSpc>
                <a:spcPct val="200000"/>
              </a:lnSpc>
              <a:spcBef>
                <a:spcPts val="0"/>
              </a:spcBef>
              <a:spcAft>
                <a:spcPts val="0"/>
              </a:spcAft>
            </a:pPr>
            <a:r>
              <a:rPr lang="en-US" sz="1200" dirty="0">
                <a:effectLst/>
                <a:latin typeface="Cambria" panose="02040503050406030204" pitchFamily="18" charset="0"/>
                <a:ea typeface="Times New Roman" panose="02020603050405020304" pitchFamily="18" charset="0"/>
              </a:rPr>
              <a:t>Photo caption:</a:t>
            </a:r>
          </a:p>
          <a:p>
            <a:pPr marL="0" marR="0" indent="457200">
              <a:lnSpc>
                <a:spcPct val="200000"/>
              </a:lnSpc>
              <a:spcBef>
                <a:spcPts val="0"/>
              </a:spcBef>
              <a:spcAft>
                <a:spcPts val="0"/>
              </a:spcAft>
            </a:pPr>
            <a:endParaRPr lang="en-US" sz="1200" dirty="0">
              <a:effectLst/>
              <a:latin typeface="Cambria" panose="02040503050406030204" pitchFamily="18" charset="0"/>
              <a:ea typeface="Times New Roman" panose="02020603050405020304" pitchFamily="18" charset="0"/>
            </a:endParaRPr>
          </a:p>
          <a:p>
            <a:pPr marL="0" marR="0" indent="457200">
              <a:lnSpc>
                <a:spcPct val="200000"/>
              </a:lnSpc>
              <a:spcBef>
                <a:spcPts val="0"/>
              </a:spcBef>
              <a:spcAft>
                <a:spcPts val="0"/>
              </a:spcAft>
            </a:pPr>
            <a:r>
              <a:rPr lang="en-US" sz="1200" dirty="0">
                <a:effectLst/>
                <a:latin typeface="Cambria" panose="02040503050406030204" pitchFamily="18" charset="0"/>
                <a:ea typeface="Times New Roman" panose="02020603050405020304" pitchFamily="18" charset="0"/>
              </a:rPr>
              <a:t>Another example is the </a:t>
            </a:r>
            <a:r>
              <a:rPr lang="en-US" sz="1200" b="0" dirty="0">
                <a:effectLst/>
                <a:latin typeface="Cambria" panose="02040503050406030204" pitchFamily="18" charset="0"/>
                <a:ea typeface="Times New Roman" panose="02020603050405020304" pitchFamily="18" charset="0"/>
              </a:rPr>
              <a:t>day-night Stroop task (SHOWN HERE), which </a:t>
            </a:r>
            <a:r>
              <a:rPr lang="en-US" sz="1200" dirty="0">
                <a:effectLst/>
                <a:latin typeface="Cambria" panose="02040503050406030204" pitchFamily="18" charset="0"/>
                <a:ea typeface="Times New Roman" panose="02020603050405020304" pitchFamily="18" charset="0"/>
              </a:rPr>
              <a:t>requires children to say “day” when presented with a picture of a moon and “night” when presented with a picture of a sun. (</a:t>
            </a:r>
            <a:r>
              <a:rPr lang="en-US" sz="1200" dirty="0" err="1">
                <a:effectLst/>
                <a:latin typeface="Cambria" panose="02040503050406030204" pitchFamily="18" charset="0"/>
                <a:ea typeface="Times New Roman" panose="02020603050405020304" pitchFamily="18" charset="0"/>
              </a:rPr>
              <a:t>Obradovic</a:t>
            </a:r>
            <a:r>
              <a:rPr lang="en-US" sz="1200" dirty="0">
                <a:effectLst/>
                <a:latin typeface="Cambria" panose="02040503050406030204" pitchFamily="18" charset="0"/>
                <a:ea typeface="Times New Roman" panose="02020603050405020304" pitchFamily="18" charset="0"/>
              </a:rPr>
              <a:t> &amp; Willoughby, 2019). Across tasks such as these, children between 3 and 5 years demonstrate marked improvements in their ability to inhibit the automatic response (</a:t>
            </a:r>
            <a:r>
              <a:rPr lang="en-US" sz="1200" dirty="0" err="1">
                <a:effectLst/>
                <a:latin typeface="Cambria" panose="02040503050406030204" pitchFamily="18" charset="0"/>
                <a:ea typeface="Times New Roman" panose="02020603050405020304" pitchFamily="18" charset="0"/>
              </a:rPr>
              <a:t>Zelazo</a:t>
            </a:r>
            <a:r>
              <a:rPr lang="en-US" sz="1200" dirty="0">
                <a:effectLst/>
                <a:latin typeface="Cambria" panose="02040503050406030204" pitchFamily="18" charset="0"/>
                <a:ea typeface="Times New Roman" panose="02020603050405020304" pitchFamily="18" charset="0"/>
              </a:rPr>
              <a:t>, 2006).</a:t>
            </a:r>
            <a:endParaRPr lang="en-US" sz="1200" dirty="0">
              <a:effectLst/>
              <a:latin typeface="Times New Roman" panose="02020603050405020304" pitchFamily="18" charset="0"/>
              <a:ea typeface="Times New Roman" panose="02020603050405020304" pitchFamily="18" charset="0"/>
            </a:endParaRP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task requires children to say “day” when presented with a picture of a moon and “night” when presented with a picture of a sun.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must focus on the relevant information while inhibiting the more intuitive response of saying “day” to a sun or “night” to a moon.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mbria" panose="02040503050406030204" pitchFamily="18" charset="0"/>
                <a:ea typeface="Calibri" panose="020F0502020204030204" pitchFamily="34" charset="0"/>
                <a:cs typeface="Times New Roman" panose="02020603050405020304" pitchFamily="18" charset="0"/>
              </a:rPr>
              <a:t>Young children’s reaction times are slowed when responding to incongruent object-color stimuli compared to congruent or neutral pairings.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34</a:t>
            </a:fld>
            <a:endParaRPr lang="en-US"/>
          </a:p>
        </p:txBody>
      </p:sp>
    </p:spTree>
    <p:extLst>
      <p:ext uri="{BB962C8B-B14F-4D97-AF65-F5344CB8AC3E}">
        <p14:creationId xmlns:p14="http://schemas.microsoft.com/office/powerpoint/2010/main" val="300350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HERE, WE WILL DISCUSS KEY DEVELOPMENTS IN CHILDREN’S COGNITIVE DEVELOPMENT.</a:t>
            </a:r>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410333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35</a:t>
            </a:fld>
            <a:endParaRPr lang="en-US"/>
          </a:p>
        </p:txBody>
      </p:sp>
    </p:spTree>
    <p:extLst>
      <p:ext uri="{BB962C8B-B14F-4D97-AF65-F5344CB8AC3E}">
        <p14:creationId xmlns:p14="http://schemas.microsoft.com/office/powerpoint/2010/main" val="84543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a:lnSpc>
                <a:spcPct val="200000"/>
              </a:lnSpc>
              <a:spcBef>
                <a:spcPts val="0"/>
              </a:spcBef>
              <a:spcAft>
                <a:spcPts val="0"/>
              </a:spcAft>
            </a:pPr>
            <a:r>
              <a:rPr lang="en-US" sz="1200" dirty="0">
                <a:effectLst/>
                <a:latin typeface="Cambria" panose="02040503050406030204" pitchFamily="18" charset="0"/>
                <a:ea typeface="Times New Roman" panose="02020603050405020304" pitchFamily="18" charset="0"/>
              </a:rPr>
              <a:t>Dimensional card-sorting tasks are tests used to assess cognitive flexibility and executive functioning in which children sort cards one way (e.g., by object color) and then switch their thinking to sort the same cards a different way (e.g., by object type).</a:t>
            </a:r>
          </a:p>
          <a:p>
            <a:pPr marL="0" marR="0">
              <a:lnSpc>
                <a:spcPct val="200000"/>
              </a:lnSpc>
              <a:spcBef>
                <a:spcPts val="0"/>
              </a:spcBef>
              <a:spcAft>
                <a:spcPts val="0"/>
              </a:spcAft>
            </a:pPr>
            <a:endParaRPr lang="en-US" sz="1200" dirty="0">
              <a:effectLst/>
              <a:latin typeface="Cambria" panose="02040503050406030204" pitchFamily="18" charset="0"/>
              <a:ea typeface="Times New Roman" panose="02020603050405020304" pitchFamily="18" charset="0"/>
            </a:endParaRPr>
          </a:p>
          <a:p>
            <a:pPr marL="0" marR="0">
              <a:lnSpc>
                <a:spcPct val="200000"/>
              </a:lnSpc>
              <a:spcBef>
                <a:spcPts val="0"/>
              </a:spcBef>
              <a:spcAft>
                <a:spcPts val="0"/>
              </a:spcAft>
            </a:pPr>
            <a:r>
              <a:rPr lang="en-US" sz="1200" dirty="0">
                <a:effectLst/>
                <a:latin typeface="Cambria" panose="02040503050406030204" pitchFamily="18" charset="0"/>
                <a:ea typeface="Times New Roman" panose="02020603050405020304" pitchFamily="18" charset="0"/>
              </a:rPr>
              <a:t>Photo caption:</a:t>
            </a:r>
          </a:p>
          <a:p>
            <a:pPr marL="0" marR="0">
              <a:lnSpc>
                <a:spcPct val="200000"/>
              </a:lnSpc>
              <a:spcBef>
                <a:spcPts val="0"/>
              </a:spcBef>
              <a:spcAft>
                <a:spcPts val="0"/>
              </a:spcAft>
            </a:pPr>
            <a:endParaRPr lang="en-US" sz="1200" dirty="0">
              <a:effectLst/>
              <a:latin typeface="Cambria" panose="02040503050406030204" pitchFamily="18" charset="0"/>
              <a:ea typeface="Times New Roman" panose="02020603050405020304" pitchFamily="18" charset="0"/>
            </a:endParaRPr>
          </a:p>
          <a:p>
            <a:pPr marL="0" marR="0">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these tasks, examiners present children with a set of cards containing pictures such as rabbits and flowers that can be sorted in different ways, for example by color or type of object.  </a:t>
            </a:r>
          </a:p>
          <a:p>
            <a:pPr marL="0" marR="0">
              <a:lnSpc>
                <a:spcPct val="20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child’s task is to put all the blue rabbits and blue flowers in one pile and all the red rabbits and red flowers in another. </a:t>
            </a:r>
          </a:p>
          <a:p>
            <a:pPr marL="0" marR="0">
              <a:lnSpc>
                <a:spcPct val="20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then, on switch trials, the examiner now instructs children to group cards by object type by placing the rabbits in one pile and the flowers in another. </a:t>
            </a:r>
          </a:p>
          <a:p>
            <a:pPr marL="0" marR="0">
              <a:lnSpc>
                <a:spcPct val="20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the switch trials require children to flexibly shift from a color-based-rule to an object-based-rule, younger children have difficulty with the task.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36</a:t>
            </a:fld>
            <a:endParaRPr lang="en-US"/>
          </a:p>
        </p:txBody>
      </p:sp>
    </p:spTree>
    <p:extLst>
      <p:ext uri="{BB962C8B-B14F-4D97-AF65-F5344CB8AC3E}">
        <p14:creationId xmlns:p14="http://schemas.microsoft.com/office/powerpoint/2010/main" val="696264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37</a:t>
            </a:fld>
            <a:endParaRPr lang="en-US"/>
          </a:p>
        </p:txBody>
      </p:sp>
    </p:spTree>
    <p:extLst>
      <p:ext uri="{BB962C8B-B14F-4D97-AF65-F5344CB8AC3E}">
        <p14:creationId xmlns:p14="http://schemas.microsoft.com/office/powerpoint/2010/main" val="3786124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38</a:t>
            </a:fld>
            <a:endParaRPr lang="en-US"/>
          </a:p>
        </p:txBody>
      </p:sp>
    </p:spTree>
    <p:extLst>
      <p:ext uri="{BB962C8B-B14F-4D97-AF65-F5344CB8AC3E}">
        <p14:creationId xmlns:p14="http://schemas.microsoft.com/office/powerpoint/2010/main" val="2595426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39</a:t>
            </a:fld>
            <a:endParaRPr lang="en-US"/>
          </a:p>
        </p:txBody>
      </p:sp>
    </p:spTree>
    <p:extLst>
      <p:ext uri="{BB962C8B-B14F-4D97-AF65-F5344CB8AC3E}">
        <p14:creationId xmlns:p14="http://schemas.microsoft.com/office/powerpoint/2010/main" val="2110873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A common way that researchers test children’s planning is with the Tower-of-London task (Berg &amp; Byrd, 2002).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task involves rearranging objects, such as colorful disks that can be placed on rods or colored balls that can be moved on a computer screen to match a target configuration.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must move the objects one at a time from an initial configuration to a configuration that matches a display.</a:t>
            </a:r>
          </a:p>
          <a:p>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Throughout early childhood and into middle childhood, children improve in their ability to plan on Tower of London problems, with children who have problems in attention deficit disorder having difficulties relative to their peers (e.g., </a:t>
            </a:r>
            <a:r>
              <a:rPr lang="en-US" sz="1200" dirty="0" err="1">
                <a:effectLst/>
                <a:latin typeface="Cambria" panose="02040503050406030204" pitchFamily="18" charset="0"/>
                <a:ea typeface="Times New Roman" panose="02020603050405020304" pitchFamily="18" charset="0"/>
              </a:rPr>
              <a:t>Unterrainer</a:t>
            </a:r>
            <a:r>
              <a:rPr lang="en-US" sz="1200" dirty="0">
                <a:effectLst/>
                <a:latin typeface="Cambria" panose="02040503050406030204" pitchFamily="18" charset="0"/>
                <a:ea typeface="Times New Roman" panose="02020603050405020304" pitchFamily="18" charset="0"/>
              </a:rPr>
              <a:t> et al., 2015).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40</a:t>
            </a:fld>
            <a:endParaRPr lang="en-US"/>
          </a:p>
        </p:txBody>
      </p:sp>
    </p:spTree>
    <p:extLst>
      <p:ext uri="{BB962C8B-B14F-4D97-AF65-F5344CB8AC3E}">
        <p14:creationId xmlns:p14="http://schemas.microsoft.com/office/powerpoint/2010/main" val="1127630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41</a:t>
            </a:fld>
            <a:endParaRPr lang="en-US"/>
          </a:p>
        </p:txBody>
      </p:sp>
    </p:spTree>
    <p:extLst>
      <p:ext uri="{BB962C8B-B14F-4D97-AF65-F5344CB8AC3E}">
        <p14:creationId xmlns:p14="http://schemas.microsoft.com/office/powerpoint/2010/main" val="187837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children recall the words or pictures in order of “hat”-“mat”-“cat,” and then recall “coat”-“boat”, and then “sock”-“block,” they have grouped items by the sounds of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contrast, if they report the words “hat”-“coat”-“sock,” they have grouped the items into categories, such as clothing.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of the time, preschool children cluster items at only chance levels. Sometimes young children cluster items by sound, recalling rhyming words together. Other times children cluster items by functional associations, recalling that cereal goes with a bowl and spoon.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by around 7-8 years of age, children group items into conceptually-related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as clustering by categories improves, so does recall.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42</a:t>
            </a:fld>
            <a:endParaRPr lang="en-US"/>
          </a:p>
        </p:txBody>
      </p:sp>
    </p:spTree>
    <p:extLst>
      <p:ext uri="{BB962C8B-B14F-4D97-AF65-F5344CB8AC3E}">
        <p14:creationId xmlns:p14="http://schemas.microsoft.com/office/powerpoint/2010/main" val="988084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For the most part, young children exhibit limited metacognitive understanding. They are out of touch with what they know. As a result, young children tend to overestimate what they know and underestimate how much effort is required to remember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In one of the first studies of children’s metacognition, experimenters presented 5- and 8-year-old children with 10 pictures and asked children if they believed they could remember everything (Flavell, Friedrichs, &amp; Hoyt, 1970). Most 5-year-olds said they could remember all 10 pictures, although they could not. Children failed to accurately evaluate how much time they needed to memorize the pictures. Eight-year-olds were more aware of their memory limitations.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43</a:t>
            </a:fld>
            <a:endParaRPr lang="en-US"/>
          </a:p>
        </p:txBody>
      </p:sp>
    </p:spTree>
    <p:extLst>
      <p:ext uri="{BB962C8B-B14F-4D97-AF65-F5344CB8AC3E}">
        <p14:creationId xmlns:p14="http://schemas.microsoft.com/office/powerpoint/2010/main" val="47282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and glossary: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Declarative memory subdivides into two types of memory—semantic and episodic, as shown here. </a:t>
            </a:r>
          </a:p>
          <a:p>
            <a:endParaRPr lang="en-US" sz="12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cs typeface="Times New Roman" panose="02020603050405020304" pitchFamily="18" charset="0"/>
              </a:rPr>
              <a:t>SEMANTIC MEMORY: </a:t>
            </a:r>
            <a:r>
              <a:rPr lang="en-US" sz="1200" dirty="0">
                <a:effectLst/>
                <a:latin typeface="Cambria" panose="02040503050406030204" pitchFamily="18" charset="0"/>
                <a:ea typeface="Times New Roman" panose="02020603050405020304" pitchFamily="18" charset="0"/>
              </a:rPr>
              <a:t>The subtype of declarative memory referring to the knowledge a person has acquired around facts, rules, and concepts (including general world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EPISODIC MEMORY: The subtype of declarative memory referring to everyday memories about personal experiences, situations, and events.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45</a:t>
            </a:fld>
            <a:endParaRPr lang="en-US"/>
          </a:p>
        </p:txBody>
      </p:sp>
    </p:spTree>
    <p:extLst>
      <p:ext uri="{BB962C8B-B14F-4D97-AF65-F5344CB8AC3E}">
        <p14:creationId xmlns:p14="http://schemas.microsoft.com/office/powerpoint/2010/main" val="398881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3417254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46</a:t>
            </a:fld>
            <a:endParaRPr lang="en-US"/>
          </a:p>
        </p:txBody>
      </p:sp>
    </p:spTree>
    <p:extLst>
      <p:ext uri="{BB962C8B-B14F-4D97-AF65-F5344CB8AC3E}">
        <p14:creationId xmlns:p14="http://schemas.microsoft.com/office/powerpoint/2010/main" val="3761041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(to read at the end of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As children’s knowledge grows, they access related information faster, their working memory is freed up to manipulate new information, and learning grows further.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47</a:t>
            </a:fld>
            <a:endParaRPr lang="en-US"/>
          </a:p>
        </p:txBody>
      </p:sp>
    </p:spTree>
    <p:extLst>
      <p:ext uri="{BB962C8B-B14F-4D97-AF65-F5344CB8AC3E}">
        <p14:creationId xmlns:p14="http://schemas.microsoft.com/office/powerpoint/2010/main" val="4005211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48</a:t>
            </a:fld>
            <a:endParaRPr lang="en-US"/>
          </a:p>
        </p:txBody>
      </p:sp>
    </p:spTree>
    <p:extLst>
      <p:ext uri="{BB962C8B-B14F-4D97-AF65-F5344CB8AC3E}">
        <p14:creationId xmlns:p14="http://schemas.microsoft.com/office/powerpoint/2010/main" val="1741399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dirty="0"/>
              <a:t>WHAT RESULTS IN INFANTILE AMNESIA?</a:t>
            </a:r>
          </a:p>
          <a:p>
            <a:endParaRPr lang="en-US" dirty="0"/>
          </a:p>
          <a:p>
            <a:pPr marL="0" marR="0" indent="457200">
              <a:lnSpc>
                <a:spcPct val="200000"/>
              </a:lnSpc>
              <a:spcBef>
                <a:spcPts val="0"/>
              </a:spcBef>
              <a:spcAft>
                <a:spcPts val="0"/>
              </a:spcAft>
            </a:pPr>
            <a:r>
              <a:rPr lang="en-US" sz="1800" dirty="0">
                <a:effectLst/>
                <a:latin typeface="Cambria" panose="02040503050406030204" pitchFamily="18" charset="0"/>
                <a:ea typeface="Times New Roman" panose="02020603050405020304" pitchFamily="18" charset="0"/>
              </a:rPr>
              <a:t>Researchers offer several possibilities. Perhaps memories prior to 3 years of age are inaccessible because they </a:t>
            </a:r>
            <a:r>
              <a:rPr lang="en-US" sz="1800" i="1" dirty="0">
                <a:effectLst/>
                <a:latin typeface="Cambria" panose="02040503050406030204" pitchFamily="18" charset="0"/>
                <a:ea typeface="Times New Roman" panose="02020603050405020304" pitchFamily="18" charset="0"/>
              </a:rPr>
              <a:t>never made it to long-term memory</a:t>
            </a:r>
            <a:r>
              <a:rPr lang="en-US" sz="1800" dirty="0">
                <a:effectLst/>
                <a:latin typeface="Cambria" panose="02040503050406030204" pitchFamily="18" charset="0"/>
                <a:ea typeface="Times New Roman" panose="02020603050405020304" pitchFamily="18" charset="0"/>
              </a:rPr>
              <a:t> (they never existed in the first place!). Freud (1953) in fact was the first to speculate about infantile amnesia, claiming that children’s turmoil over their sexual attraction to their opposite-sex parent led them to repress memories out of consciousness. Today</a:t>
            </a:r>
            <a:r>
              <a:rPr lang="en-US" sz="1800" dirty="0">
                <a:solidFill>
                  <a:srgbClr val="000000"/>
                </a:solidFill>
                <a:effectLst/>
                <a:latin typeface="Cambria" panose="02040503050406030204" pitchFamily="18" charset="0"/>
                <a:ea typeface="Times New Roman" panose="02020603050405020304" pitchFamily="18" charset="0"/>
              </a:rPr>
              <a:t>, d</a:t>
            </a:r>
            <a:r>
              <a:rPr lang="en-US" sz="1800" dirty="0">
                <a:effectLst/>
                <a:latin typeface="Cambria" panose="02040503050406030204" pitchFamily="18" charset="0"/>
                <a:ea typeface="Times New Roman" panose="02020603050405020304" pitchFamily="18" charset="0"/>
              </a:rPr>
              <a:t>evelopmental scientists reject Freud’s claim of memory suppression, and also reject the general idea that early episodic memories never existed. </a:t>
            </a:r>
          </a:p>
          <a:p>
            <a:pPr marL="0" marR="0" indent="45720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Times New Roman" panose="02020603050405020304" pitchFamily="18" charset="0"/>
              </a:rPr>
              <a:t>Children’s limited language in the early years might also account for why the past seems to have disappeared (</a:t>
            </a:r>
            <a:r>
              <a:rPr lang="en-US" sz="1800" dirty="0" err="1">
                <a:effectLst/>
                <a:latin typeface="Cambria" panose="02040503050406030204" pitchFamily="18" charset="0"/>
                <a:ea typeface="Times New Roman" panose="02020603050405020304" pitchFamily="18" charset="0"/>
              </a:rPr>
              <a:t>Fivush</a:t>
            </a:r>
            <a:r>
              <a:rPr lang="en-US" sz="1800" dirty="0">
                <a:effectLst/>
                <a:latin typeface="Cambria" panose="02040503050406030204" pitchFamily="18" charset="0"/>
                <a:ea typeface="Times New Roman" panose="02020603050405020304" pitchFamily="18" charset="0"/>
              </a:rPr>
              <a:t> &amp; Hammond, 1990). That is, very young children cannot store memories verbally, making retrieving memories difficult later in development when language is a primary means of representing information.</a:t>
            </a:r>
          </a:p>
          <a:p>
            <a:pPr marL="0" marR="0" indent="45720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An alternative interpretation of infantile amnesia is that children form memories early on (even in infancy and toddlerhood), but the memories do not last very long.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49</a:t>
            </a:fld>
            <a:endParaRPr lang="en-US"/>
          </a:p>
        </p:txBody>
      </p:sp>
    </p:spTree>
    <p:extLst>
      <p:ext uri="{BB962C8B-B14F-4D97-AF65-F5344CB8AC3E}">
        <p14:creationId xmlns:p14="http://schemas.microsoft.com/office/powerpoint/2010/main" val="3022798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mbria" panose="02040503050406030204" pitchFamily="18" charset="0"/>
                <a:ea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Why might young children’s memories be vulnerable to forgetting?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Perhaps</a:t>
            </a:r>
            <a:r>
              <a:rPr lang="en-US" sz="1800" dirty="0">
                <a:solidFill>
                  <a:srgbClr val="000000"/>
                </a:solidFill>
                <a:effectLst/>
                <a:latin typeface="Cambria" panose="02040503050406030204" pitchFamily="18" charset="0"/>
                <a:ea typeface="Times New Roman" panose="02020603050405020304" pitchFamily="18" charset="0"/>
              </a:rPr>
              <a:t> as neural structures and networks change and develop in the infant and toddler brain, early memories are displaced. The remodeling of neural networks thus causes degradation of early memories, leading to high </a:t>
            </a:r>
            <a:r>
              <a:rPr lang="en-US" sz="1800" dirty="0">
                <a:effectLst/>
                <a:latin typeface="Cambria" panose="02040503050406030204" pitchFamily="18" charset="0"/>
                <a:ea typeface="Times New Roman" panose="02020603050405020304" pitchFamily="18" charset="0"/>
              </a:rPr>
              <a:t>rates of forgetting early in life </a:t>
            </a:r>
            <a:r>
              <a:rPr lang="en-US" sz="1800" dirty="0">
                <a:solidFill>
                  <a:srgbClr val="000000"/>
                </a:solidFill>
                <a:effectLst/>
                <a:latin typeface="Cambria" panose="02040503050406030204" pitchFamily="18" charset="0"/>
                <a:ea typeface="Times New Roman" panose="02020603050405020304" pitchFamily="18" charset="0"/>
              </a:rPr>
              <a:t>(Josselyn &amp; Frankland,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Only memories that have “survived the ‘storm and stress’ of their infancy and early childhood remain accessible to recollection” (Bauer, 2015).</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50</a:t>
            </a:fld>
            <a:endParaRPr lang="en-US"/>
          </a:p>
        </p:txBody>
      </p:sp>
    </p:spTree>
    <p:extLst>
      <p:ext uri="{BB962C8B-B14F-4D97-AF65-F5344CB8AC3E}">
        <p14:creationId xmlns:p14="http://schemas.microsoft.com/office/powerpoint/2010/main" val="1168552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u="sng" dirty="0"/>
              <a:t>Instructor’s Note</a:t>
            </a:r>
            <a:r>
              <a:rPr lang="en-US" dirty="0"/>
              <a:t>:</a:t>
            </a:r>
          </a:p>
          <a:p>
            <a:endParaRPr lang="en-US" dirty="0"/>
          </a:p>
          <a:p>
            <a:r>
              <a:rPr lang="en-US" dirty="0"/>
              <a:t>Photo caption/from text:</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Children’s episodic memories develop in complexity, detail, and organization across</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 childhood (Bauer, 2015; Waters, Bauer, &amp; </a:t>
            </a:r>
            <a:r>
              <a:rPr lang="en-US" sz="1200" dirty="0" err="1">
                <a:effectLst/>
                <a:latin typeface="Cambria" panose="02040503050406030204" pitchFamily="18" charset="0"/>
                <a:ea typeface="Times New Roman" panose="02020603050405020304" pitchFamily="18" charset="0"/>
                <a:cs typeface="Times New Roman" panose="02020603050405020304" pitchFamily="18" charset="0"/>
              </a:rPr>
              <a:t>Fivush</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 2014). </a:t>
            </a:r>
          </a:p>
          <a:p>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With age, children recall an increasing number of past events and </a:t>
            </a:r>
            <a:r>
              <a:rPr lang="en-US" sz="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greater details about events (Bauer &amp; </a:t>
            </a:r>
            <a:r>
              <a:rPr lang="en-US" sz="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Lakina</a:t>
            </a:r>
            <a:r>
              <a:rPr lang="en-US" sz="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2015; Friedman, 2014; Lourenco &amp; Frick, 2013).</a:t>
            </a:r>
          </a:p>
          <a:p>
            <a:endParaRPr lang="en-US" sz="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Episodic memory improves with age: Young children recall fewer events than 8-year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olds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adults across different methods of questioning and delay intervals.</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51</a:t>
            </a:fld>
            <a:endParaRPr lang="en-US"/>
          </a:p>
        </p:txBody>
      </p:sp>
    </p:spTree>
    <p:extLst>
      <p:ext uri="{BB962C8B-B14F-4D97-AF65-F5344CB8AC3E}">
        <p14:creationId xmlns:p14="http://schemas.microsoft.com/office/powerpoint/2010/main" val="1016525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mbria" panose="02040503050406030204" pitchFamily="18" charset="0"/>
                <a:ea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Eyewitness testimony develops with age, and as long as children are not misled, they can accurately report about events they have observed.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52</a:t>
            </a:fld>
            <a:endParaRPr lang="en-US"/>
          </a:p>
        </p:txBody>
      </p:sp>
    </p:spTree>
    <p:extLst>
      <p:ext uri="{BB962C8B-B14F-4D97-AF65-F5344CB8AC3E}">
        <p14:creationId xmlns:p14="http://schemas.microsoft.com/office/powerpoint/2010/main" val="2814880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br>
              <a:rPr lang="en-US" dirty="0"/>
            </a:br>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Cognitive psychologist Elizabeth Loftus conducted groundbreaking studies on the vulnerability of people’s memories to suggestion. In fact, Loftus was able to get people to remember things that had never happened to them, by presenting them with false information (Loftus, 1995).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In one of her most cited studies—</a:t>
            </a:r>
            <a:r>
              <a:rPr lang="en-US" sz="1200" i="1" dirty="0">
                <a:effectLst/>
                <a:latin typeface="Cambria" panose="02040503050406030204" pitchFamily="18" charset="0"/>
                <a:ea typeface="Times New Roman" panose="02020603050405020304" pitchFamily="18" charset="0"/>
              </a:rPr>
              <a:t>Lost in a shopping mall</a:t>
            </a:r>
            <a:r>
              <a:rPr lang="en-US" sz="1200" dirty="0">
                <a:effectLst/>
                <a:latin typeface="Cambria" panose="02040503050406030204" pitchFamily="18" charset="0"/>
                <a:ea typeface="Times New Roman" panose="02020603050405020304" pitchFamily="18" charset="0"/>
              </a:rPr>
              <a:t>—participants recalled details about being lost in a mall as children, after an experimenter misled them. Participants were given a brief written description of four events that had supposedly occurred when they were around 4 years of age. Three of the events had happened, based on reports by a relative, but the “lost in mall” event had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Participants were then asked to write about each event in detail or to acknowledge, “I do not remember this” if they could not recall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About 25% of the adults “remembered” the false event of being lost in a mall, and provided many details about their experience during interviews. For example, one woman reported remembering crying, and stated that a heavy-set elderly lady helped her find her mom, even though none of it had happened.</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54</a:t>
            </a:fld>
            <a:endParaRPr lang="en-US"/>
          </a:p>
        </p:txBody>
      </p:sp>
    </p:spTree>
    <p:extLst>
      <p:ext uri="{BB962C8B-B14F-4D97-AF65-F5344CB8AC3E}">
        <p14:creationId xmlns:p14="http://schemas.microsoft.com/office/powerpoint/2010/main" val="923827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br>
              <a:rPr lang="en-US" dirty="0"/>
            </a:br>
            <a:r>
              <a:rPr lang="en-US" dirty="0"/>
              <a:t>From text: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Developmental psychologist Stephen </a:t>
            </a:r>
            <a:r>
              <a:rPr lang="en-US" sz="1200" dirty="0" err="1">
                <a:effectLst/>
                <a:latin typeface="Cambria" panose="02040503050406030204" pitchFamily="18" charset="0"/>
                <a:ea typeface="Times New Roman" panose="02020603050405020304" pitchFamily="18" charset="0"/>
                <a:cs typeface="Times New Roman" panose="02020603050405020304" pitchFamily="18" charset="0"/>
              </a:rPr>
              <a:t>Ceci</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 and his colleagues conducted many studies on children’s false memories, showing that children’s autobiographical recall can be greatly distorted when interviewers ask questions in a suggestive manner. </a:t>
            </a:r>
            <a:r>
              <a:rPr lang="en-US" dirty="0"/>
              <a:t>SUGGESTIBILITY IS THE INCLINATION TO ACCEPT FALSE INFORMATION WHEN RECALLING AN EXPERIENCE.</a:t>
            </a:r>
          </a:p>
          <a:p>
            <a:endParaRPr lang="en-US" dirty="0"/>
          </a:p>
          <a:p>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Examiners tested 4-5 year-olds and 7- to 8-year-olds memory for events under low-pressure and high-pressure interviewing conditions, where children were asked whether a male they encountered 3-months prior had behaved inappropriately.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Although some children were less suggestible than others, interviews containing suggestive questions led to a dramatic increase in children’s memory of false events.</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56</a:t>
            </a:fld>
            <a:endParaRPr lang="en-US"/>
          </a:p>
        </p:txBody>
      </p:sp>
    </p:spTree>
    <p:extLst>
      <p:ext uri="{BB962C8B-B14F-4D97-AF65-F5344CB8AC3E}">
        <p14:creationId xmlns:p14="http://schemas.microsoft.com/office/powerpoint/2010/main" val="4042136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A fully accessible version of this video is available by logging on to Oxford </a:t>
            </a:r>
            <a:r>
              <a:rPr lang="en-US" sz="1200" dirty="0" err="1">
                <a:effectLst/>
                <a:latin typeface="Calibri" panose="020F0502020204030204" pitchFamily="34" charset="0"/>
                <a:ea typeface="Calibri" panose="020F0502020204030204" pitchFamily="34" charset="0"/>
              </a:rPr>
              <a:t>LearningLink</a:t>
            </a:r>
            <a:r>
              <a:rPr lang="en-US" sz="1200" dirty="0">
                <a:effectLst/>
                <a:latin typeface="Calibri" panose="020F0502020204030204" pitchFamily="34" charset="0"/>
                <a:ea typeface="Calibri" panose="020F0502020204030204" pitchFamily="34" charset="0"/>
              </a:rPr>
              <a:t> and selecting the appropriate Research-in-Action video. </a:t>
            </a:r>
          </a:p>
          <a:p>
            <a:r>
              <a:rPr lang="en-US" sz="1200" dirty="0">
                <a:effectLst/>
                <a:latin typeface="Calibri" panose="020F0502020204030204" pitchFamily="34" charset="0"/>
                <a:ea typeface="Calibri" panose="020F0502020204030204" pitchFamily="34" charset="0"/>
              </a:rPr>
              <a:t>https://learninglink.oup.com/access/tamis-lemonda1e-student-resources#tag_research-in-action-videos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57</a:t>
            </a:fld>
            <a:endParaRPr lang="en-US"/>
          </a:p>
        </p:txBody>
      </p:sp>
    </p:spTree>
    <p:extLst>
      <p:ext uri="{BB962C8B-B14F-4D97-AF65-F5344CB8AC3E}">
        <p14:creationId xmlns:p14="http://schemas.microsoft.com/office/powerpoint/2010/main" val="345192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By the end of the preoperational stage, children’s thinking undergoes a kind of cognitive revolution. Children are now capable of mental representation in areas of language, symbolic play, deferred imitation, and understanding of object permanence.</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456118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Children’s information processing develops in three main contexts: family, preschool, and culture, with each context affecting children’s cognitive skills in important ways.</a:t>
            </a:r>
          </a:p>
        </p:txBody>
      </p:sp>
      <p:sp>
        <p:nvSpPr>
          <p:cNvPr id="4" name="Slide Number Placeholder 3"/>
          <p:cNvSpPr>
            <a:spLocks noGrp="1"/>
          </p:cNvSpPr>
          <p:nvPr>
            <p:ph type="sldNum" sz="quarter" idx="5"/>
          </p:nvPr>
        </p:nvSpPr>
        <p:spPr/>
        <p:txBody>
          <a:bodyPr/>
          <a:lstStyle/>
          <a:p>
            <a:fld id="{556C0744-2FEF-4441-821D-70180A370937}" type="slidenum">
              <a:rPr lang="en-US" smtClean="0"/>
              <a:t>58</a:t>
            </a:fld>
            <a:endParaRPr lang="en-US"/>
          </a:p>
        </p:txBody>
      </p:sp>
    </p:spTree>
    <p:extLst>
      <p:ext uri="{BB962C8B-B14F-4D97-AF65-F5344CB8AC3E}">
        <p14:creationId xmlns:p14="http://schemas.microsoft.com/office/powerpoint/2010/main" val="23059198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Children’s stress response may help explain associations between poverty and cognition. That is, chronic poverty alters children’s physiological reactions to stress by amplifying levels of the stress hormone cortisol.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Cortisol then might compromise children’s executive functioning and forms of self-regulation (Blair et al., 2008, 2011; Evans &amp; </a:t>
            </a:r>
            <a:r>
              <a:rPr lang="en-US" sz="1800" dirty="0" err="1">
                <a:effectLst/>
                <a:latin typeface="Cambria" panose="02040503050406030204" pitchFamily="18" charset="0"/>
                <a:ea typeface="Times New Roman" panose="02020603050405020304" pitchFamily="18" charset="0"/>
              </a:rPr>
              <a:t>Schamberg</a:t>
            </a:r>
            <a:r>
              <a:rPr lang="en-US" sz="1800" dirty="0">
                <a:effectLst/>
                <a:latin typeface="Cambria" panose="02040503050406030204" pitchFamily="18" charset="0"/>
                <a:ea typeface="Times New Roman" panose="02020603050405020304" pitchFamily="18" charset="0"/>
              </a:rPr>
              <a:t>,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Moreover, poverty instigates cascading effects that can follow children into the school years. Chaos, unpredictability, and inconsistency found in many impoverished households can undermine young children’s executive functioning, with downstream effects on academic achievement (Crook &amp; Evans, 2014).</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59</a:t>
            </a:fld>
            <a:endParaRPr lang="en-US"/>
          </a:p>
        </p:txBody>
      </p:sp>
    </p:spTree>
    <p:extLst>
      <p:ext uri="{BB962C8B-B14F-4D97-AF65-F5344CB8AC3E}">
        <p14:creationId xmlns:p14="http://schemas.microsoft.com/office/powerpoint/2010/main" val="365826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PRESCHOOLS OFFER CHILDREN A WIDE ARRAY OF OPPORTUNITIES TO DEVELOP THEIR COGNITIVE SKILLS.</a:t>
            </a:r>
          </a:p>
          <a:p>
            <a:endParaRPr lang="en-US" dirty="0"/>
          </a:p>
          <a:p>
            <a:r>
              <a:rPr lang="en-US" dirty="0"/>
              <a:t>Photo caption:</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Tools of the Mind is an example of a U.S. preschool curriculum that aims to improve </a:t>
            </a:r>
            <a:r>
              <a:rPr lang="en-US" sz="1200" dirty="0">
                <a:effectLst/>
                <a:latin typeface="Calibri" panose="020F0502020204030204" pitchFamily="34" charset="0"/>
                <a:ea typeface="Calibri" panose="020F0502020204030204" pitchFamily="34" charset="0"/>
                <a:cs typeface="Arial" panose="020B0604020202020204" pitchFamily="34" charset="0"/>
              </a:rPr>
              <a:t>preschoolers’ executive functioning skills through a rich range of activities that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offer children practice with attention, </a:t>
            </a:r>
            <a:r>
              <a:rPr lang="en-US" sz="1200" dirty="0">
                <a:effectLst/>
                <a:latin typeface="Calibri" panose="020F0502020204030204" pitchFamily="34" charset="0"/>
                <a:ea typeface="Calibri" panose="020F0502020204030204" pitchFamily="34" charset="0"/>
                <a:cs typeface="Arial" panose="020B0604020202020204" pitchFamily="34" charset="0"/>
              </a:rPr>
              <a:t>inhibitory control, working memory, and cognitive flexibility in the context of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Developmental scientist Adele Diamond designed a </a:t>
            </a:r>
            <a:r>
              <a:rPr lang="en-US" sz="1200" b="0" dirty="0">
                <a:effectLst/>
                <a:latin typeface="Cambria" panose="02040503050406030204" pitchFamily="18" charset="0"/>
                <a:ea typeface="Times New Roman" panose="02020603050405020304" pitchFamily="18" charset="0"/>
              </a:rPr>
              <a:t>preschool Tools of the Mind curriculum that </a:t>
            </a:r>
            <a:r>
              <a:rPr lang="en-US" sz="1200" dirty="0">
                <a:effectLst/>
                <a:latin typeface="Cambria" panose="02040503050406030204" pitchFamily="18" charset="0"/>
                <a:ea typeface="Times New Roman" panose="02020603050405020304" pitchFamily="18" charset="0"/>
              </a:rPr>
              <a:t>aimed to </a:t>
            </a:r>
            <a:r>
              <a:rPr lang="en-US" sz="1200" dirty="0">
                <a:effectLst/>
                <a:latin typeface="Cambria" panose="02040503050406030204" pitchFamily="18" charset="0"/>
                <a:ea typeface="Times New Roman" panose="02020603050405020304" pitchFamily="18" charset="0"/>
                <a:cs typeface="Arial" panose="020B0604020202020204" pitchFamily="34" charset="0"/>
              </a:rPr>
              <a:t>improve preschoolers’ executive functioning through a rich range of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Times New Roman" panose="02020603050405020304" pitchFamily="18" charset="0"/>
              </a:rPr>
              <a:t>The curriculum is based on the theoretical position advanced by Soviet psychologist Lev Vygotsky that play is a primary context for the development of self-regulation and higher-level cognitive skills (Vygotsky, 1978).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60</a:t>
            </a:fld>
            <a:endParaRPr lang="en-US"/>
          </a:p>
        </p:txBody>
      </p:sp>
    </p:spTree>
    <p:extLst>
      <p:ext uri="{BB962C8B-B14F-4D97-AF65-F5344CB8AC3E}">
        <p14:creationId xmlns:p14="http://schemas.microsoft.com/office/powerpoint/2010/main" val="1947572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Note:</a:t>
            </a:r>
          </a:p>
          <a:p>
            <a:endParaRPr lang="en-US" dirty="0"/>
          </a:p>
          <a:p>
            <a:r>
              <a:rPr lang="en-US" dirty="0"/>
              <a:t>From text: Children from cultural communities around the world differ in their executive functioning skills, in part because of the behavioral expectations of parents and teachers. </a:t>
            </a:r>
          </a:p>
          <a:p>
            <a:endParaRPr lang="en-US" dirty="0"/>
          </a:p>
          <a:p>
            <a:r>
              <a:rPr lang="en-US" dirty="0"/>
              <a:t>Photo caption:</a:t>
            </a:r>
          </a:p>
          <a:p>
            <a:endParaRPr lang="en-US" dirty="0"/>
          </a:p>
          <a:p>
            <a:r>
              <a:rPr lang="en-US" dirty="0"/>
              <a:t>Thus, cultural beliefs and practices might produce differences in children’s executive functioning skills. Chinese preschoolers in Beijing outperformed children from North America on multiple measures of executive functioning, performing approximately 6 months ahead of North American preschoolers.</a:t>
            </a:r>
          </a:p>
          <a:p>
            <a:endParaRPr lang="en-US" dirty="0"/>
          </a:p>
          <a:p>
            <a:r>
              <a:rPr lang="en-US" dirty="0"/>
              <a:t>From text:</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61</a:t>
            </a:fld>
            <a:endParaRPr lang="en-US"/>
          </a:p>
        </p:txBody>
      </p:sp>
    </p:spTree>
    <p:extLst>
      <p:ext uri="{BB962C8B-B14F-4D97-AF65-F5344CB8AC3E}">
        <p14:creationId xmlns:p14="http://schemas.microsoft.com/office/powerpoint/2010/main" val="6515692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Social cognitive development—the understanding of other people —undergoes dramatic transformation in early childhood.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Children increasingly understand, for instance, that people differ in their knowledge, areas of expertise, and beliefs.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As a result, children express selectivity in whom they turn to for information, whom they trust, and how they reason about the minds of other people.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62</a:t>
            </a:fld>
            <a:endParaRPr lang="en-US"/>
          </a:p>
        </p:txBody>
      </p:sp>
    </p:spTree>
    <p:extLst>
      <p:ext uri="{BB962C8B-B14F-4D97-AF65-F5344CB8AC3E}">
        <p14:creationId xmlns:p14="http://schemas.microsoft.com/office/powerpoint/2010/main" val="2822888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63</a:t>
            </a:fld>
            <a:endParaRPr lang="en-US"/>
          </a:p>
        </p:txBody>
      </p:sp>
    </p:spTree>
    <p:extLst>
      <p:ext uri="{BB962C8B-B14F-4D97-AF65-F5344CB8AC3E}">
        <p14:creationId xmlns:p14="http://schemas.microsoft.com/office/powerpoint/2010/main" val="2780565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cognitive understanding can be seen in how children evaluate other people on whether they are reliable, trustworthy, and so on. </a:t>
            </a:r>
          </a:p>
          <a:p>
            <a:endParaRPr lang="en-US" dirty="0"/>
          </a:p>
          <a:p>
            <a:r>
              <a:rPr lang="en-US" dirty="0"/>
              <a:t>Familiarity may affect children’s judgments.</a:t>
            </a:r>
          </a:p>
          <a:p>
            <a:endParaRPr lang="en-US" dirty="0"/>
          </a:p>
          <a:p>
            <a:r>
              <a:rPr lang="en-US" dirty="0"/>
              <a:t>Children may view someone who is “familiar” to be more trustworthy, for example.</a:t>
            </a:r>
          </a:p>
        </p:txBody>
      </p:sp>
      <p:sp>
        <p:nvSpPr>
          <p:cNvPr id="4" name="Slide Number Placeholder 3"/>
          <p:cNvSpPr>
            <a:spLocks noGrp="1"/>
          </p:cNvSpPr>
          <p:nvPr>
            <p:ph type="sldNum" sz="quarter" idx="5"/>
          </p:nvPr>
        </p:nvSpPr>
        <p:spPr/>
        <p:txBody>
          <a:bodyPr/>
          <a:lstStyle/>
          <a:p>
            <a:fld id="{556C0744-2FEF-4441-821D-70180A370937}" type="slidenum">
              <a:rPr lang="en-US" smtClean="0"/>
              <a:t>64</a:t>
            </a:fld>
            <a:endParaRPr lang="en-US"/>
          </a:p>
        </p:txBody>
      </p:sp>
    </p:spTree>
    <p:extLst>
      <p:ext uri="{BB962C8B-B14F-4D97-AF65-F5344CB8AC3E}">
        <p14:creationId xmlns:p14="http://schemas.microsoft.com/office/powerpoint/2010/main" val="3345699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Children quickly assess what people know and can do, and they use their judgments to determine whom to ask for information or assistance and whom to believe. </a:t>
            </a:r>
          </a:p>
          <a:p>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Arial" panose="020B0604020202020204" pitchFamily="34" charset="0"/>
              </a:rPr>
              <a:t>Photo caption: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Young children selectively request information or help from people that are knowledgeable in the relevant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Three- and 4-year-olds were more likely to ask the person they saw fix an object in the past (but who did not know the names of objects) to fix a toy that was broken.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contrast, children were more likely to ask a person who knew the names of objects (but could not fix objects) the label for an object.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 age, children improved in their ability to direct requests to the individual with the relevant skills.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65</a:t>
            </a:fld>
            <a:endParaRPr lang="en-US"/>
          </a:p>
        </p:txBody>
      </p:sp>
    </p:spTree>
    <p:extLst>
      <p:ext uri="{BB962C8B-B14F-4D97-AF65-F5344CB8AC3E}">
        <p14:creationId xmlns:p14="http://schemas.microsoft.com/office/powerpoint/2010/main" val="2079918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EXAMPLE STUDY:</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Children aged 3-, 4- and 5- years old were randomly assigned to one of two conditions. Half of the children saw their familiar caregiver name familiar objects accurately and an unfamiliar person name them inaccurately. The remaining children saw the reverse: The familiar caregiver provided inaccurate information whereas the unfamiliar person provided accurate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Three-year-</a:t>
            </a:r>
            <a:r>
              <a:rPr lang="en-US" sz="1800" dirty="0" err="1">
                <a:effectLst/>
                <a:latin typeface="Cambria" panose="02040503050406030204" pitchFamily="18" charset="0"/>
                <a:ea typeface="Times New Roman" panose="02020603050405020304" pitchFamily="18" charset="0"/>
              </a:rPr>
              <a:t>olds</a:t>
            </a:r>
            <a:r>
              <a:rPr lang="en-US" sz="1800" dirty="0">
                <a:effectLst/>
                <a:latin typeface="Cambria" panose="02040503050406030204" pitchFamily="18" charset="0"/>
                <a:ea typeface="Times New Roman" panose="02020603050405020304" pitchFamily="18" charset="0"/>
              </a:rPr>
              <a:t> favored information provided by their familiar caregivers, even when it was inaccurate. Familiarity trumped accuracy.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But 4-year </a:t>
            </a:r>
            <a:r>
              <a:rPr lang="en-US" sz="1800" dirty="0" err="1">
                <a:effectLst/>
                <a:latin typeface="Cambria" panose="02040503050406030204" pitchFamily="18" charset="0"/>
                <a:ea typeface="Times New Roman" panose="02020603050405020304" pitchFamily="18" charset="0"/>
              </a:rPr>
              <a:t>olds</a:t>
            </a:r>
            <a:r>
              <a:rPr lang="en-US" sz="1800" dirty="0">
                <a:effectLst/>
                <a:latin typeface="Cambria" panose="02040503050406030204" pitchFamily="18" charset="0"/>
                <a:ea typeface="Times New Roman" panose="02020603050405020304" pitchFamily="18" charset="0"/>
              </a:rPr>
              <a:t>, and even more so 5-year </a:t>
            </a:r>
            <a:r>
              <a:rPr lang="en-US" sz="1800" dirty="0" err="1">
                <a:effectLst/>
                <a:latin typeface="Cambria" panose="02040503050406030204" pitchFamily="18" charset="0"/>
                <a:ea typeface="Times New Roman" panose="02020603050405020304" pitchFamily="18" charset="0"/>
              </a:rPr>
              <a:t>olds</a:t>
            </a:r>
            <a:r>
              <a:rPr lang="en-US" sz="1800" dirty="0">
                <a:effectLst/>
                <a:latin typeface="Cambria" panose="02040503050406030204" pitchFamily="18" charset="0"/>
                <a:ea typeface="Times New Roman" panose="02020603050405020304" pitchFamily="18" charset="0"/>
              </a:rPr>
              <a:t>, favored information reliability, even if it meant rejecting information from a familiar caregiver (Corriveau &amp; Harris, 2009).</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66</a:t>
            </a:fld>
            <a:endParaRPr lang="en-US"/>
          </a:p>
        </p:txBody>
      </p:sp>
    </p:spTree>
    <p:extLst>
      <p:ext uri="{BB962C8B-B14F-4D97-AF65-F5344CB8AC3E}">
        <p14:creationId xmlns:p14="http://schemas.microsoft.com/office/powerpoint/2010/main" val="2357175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br>
              <a:rPr lang="en-US" dirty="0"/>
            </a:br>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Calibri" panose="020F0502020204030204" pitchFamily="34" charset="0"/>
                <a:cs typeface="Times New Roman" panose="02020603050405020304" pitchFamily="18" charset="0"/>
              </a:rPr>
              <a:t>Theory of mind refers to the ability to attribute mental states such as knowledge, beliefs, and desires to oneself and others, </a:t>
            </a:r>
            <a:r>
              <a:rPr lang="en-US" sz="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and to understand that other people can have knowledge, beliefs, and desires that differ from one’s own.</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68</a:t>
            </a:fld>
            <a:endParaRPr lang="en-US"/>
          </a:p>
        </p:txBody>
      </p:sp>
    </p:spTree>
    <p:extLst>
      <p:ext uri="{BB962C8B-B14F-4D97-AF65-F5344CB8AC3E}">
        <p14:creationId xmlns:p14="http://schemas.microsoft.com/office/powerpoint/2010/main" val="59582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SYMBOLIC UNDERSTANDING, OR THE APPRECIATION THAT THINGS CAN STAND FOR OTHER THINGS, IS A KEY ACHIEVEMENT IN CHILDREN’S COGNITIVE DEVELOPMENT DURING THE PREOPERATIONAL STAGE, ACCORDING TO PIAGET. </a:t>
            </a:r>
          </a:p>
          <a:p>
            <a:endParaRPr lang="en-US" dirty="0"/>
          </a:p>
          <a:p>
            <a:r>
              <a:rPr lang="en-US" dirty="0"/>
              <a:t>HOWEVER, DUAL REPRESENTATION DOES NOT TYPICALLY DEVELOP UNTIL ABOUT AGE 3.</a:t>
            </a:r>
          </a:p>
        </p:txBody>
      </p:sp>
      <p:sp>
        <p:nvSpPr>
          <p:cNvPr id="4" name="Slide Number Placeholder 3"/>
          <p:cNvSpPr>
            <a:spLocks noGrp="1"/>
          </p:cNvSpPr>
          <p:nvPr>
            <p:ph type="sldNum" sz="quarter" idx="5"/>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668122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effectLst/>
                <a:latin typeface="Calibri" panose="020F0502020204030204" pitchFamily="34" charset="0"/>
                <a:ea typeface="Calibri" panose="020F0502020204030204" pitchFamily="34" charset="0"/>
                <a:cs typeface="Times New Roman" panose="02020603050405020304" pitchFamily="18" charset="0"/>
              </a:rPr>
              <a:t>Instructor’s Note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Photo caption:</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err="1">
                <a:effectLst/>
                <a:latin typeface="Calibri" panose="020F0502020204030204" pitchFamily="34" charset="0"/>
                <a:ea typeface="Calibri" panose="020F0502020204030204" pitchFamily="34" charset="0"/>
                <a:cs typeface="Times New Roman" panose="02020603050405020304" pitchFamily="18" charset="0"/>
              </a:rPr>
              <a:t>Wimmer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Perner</a:t>
            </a:r>
            <a:r>
              <a:rPr lang="en-US" sz="1200" dirty="0">
                <a:effectLst/>
                <a:latin typeface="Calibri" panose="020F0502020204030204" pitchFamily="34" charset="0"/>
                <a:ea typeface="Calibri" panose="020F0502020204030204" pitchFamily="34" charset="0"/>
                <a:cs typeface="Times New Roman" panose="02020603050405020304" pitchFamily="18" charset="0"/>
              </a:rPr>
              <a:t> presented children between the ages of 3 and 9 years with sketches in which a character Maxi placed his chocolate into a cupboard but his mother then moved it to a different cupboard while Maxi was out of the room.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An examiner then asked the children where Maxi would look for his chocolate when he re-entered the room.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younger than 4 to 5 years of age incorrectly stated that Maxi would look for his chocolate at its new location, whereas children older than 4 to 5 years of age understood that Maxi would look in the original location. </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69</a:t>
            </a:fld>
            <a:endParaRPr lang="en-US"/>
          </a:p>
        </p:txBody>
      </p:sp>
    </p:spTree>
    <p:extLst>
      <p:ext uri="{BB962C8B-B14F-4D97-AF65-F5344CB8AC3E}">
        <p14:creationId xmlns:p14="http://schemas.microsoft.com/office/powerpoint/2010/main" val="2651397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71</a:t>
            </a:fld>
            <a:endParaRPr lang="en-US"/>
          </a:p>
        </p:txBody>
      </p:sp>
    </p:spTree>
    <p:extLst>
      <p:ext uri="{BB962C8B-B14F-4D97-AF65-F5344CB8AC3E}">
        <p14:creationId xmlns:p14="http://schemas.microsoft.com/office/powerpoint/2010/main" val="1572740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To illustrate, an examiner tempted 3- to 8-year-olds to commit a minor transgression—peeking at a toy after being told not to peek.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examiner then assessed whether children would lie or admit to peeking (Talwar &amp; Lee, 2008).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Children peeked, as expected, but some children were better at lying to conceal their transgression and better at sticking to the lie than were others.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Children who performed well on false-belief tasks were better liars and sustained liars.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72</a:t>
            </a:fld>
            <a:endParaRPr lang="en-US"/>
          </a:p>
        </p:txBody>
      </p:sp>
    </p:spTree>
    <p:extLst>
      <p:ext uri="{BB962C8B-B14F-4D97-AF65-F5344CB8AC3E}">
        <p14:creationId xmlns:p14="http://schemas.microsoft.com/office/powerpoint/2010/main" val="38102428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73</a:t>
            </a:fld>
            <a:endParaRPr lang="en-US"/>
          </a:p>
        </p:txBody>
      </p:sp>
    </p:spTree>
    <p:extLst>
      <p:ext uri="{BB962C8B-B14F-4D97-AF65-F5344CB8AC3E}">
        <p14:creationId xmlns:p14="http://schemas.microsoft.com/office/powerpoint/2010/main" val="40048098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Children’s interactions with family members help them learn about how other people think and feel. Indeed, parental sensitivity predicts preschoolers’ theory-of-mind performance (Cahill et al., 2007; </a:t>
            </a:r>
            <a:r>
              <a:rPr lang="en-US" sz="1200" dirty="0" err="1">
                <a:effectLst/>
                <a:latin typeface="Cambria" panose="02040503050406030204" pitchFamily="18" charset="0"/>
                <a:ea typeface="Times New Roman" panose="02020603050405020304" pitchFamily="18" charset="0"/>
                <a:cs typeface="Times New Roman" panose="02020603050405020304" pitchFamily="18" charset="0"/>
              </a:rPr>
              <a:t>Meins</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 et al., 2002). </a:t>
            </a:r>
          </a:p>
          <a:p>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Additionally, parents and other adults support children’s social cognitive skills by exposing children to </a:t>
            </a:r>
            <a:r>
              <a:rPr lang="en-US" sz="1200" b="0" dirty="0">
                <a:effectLst/>
                <a:latin typeface="Cambria" panose="02040503050406030204" pitchFamily="18" charset="0"/>
                <a:ea typeface="Times New Roman" panose="02020603050405020304" pitchFamily="18" charset="0"/>
                <a:cs typeface="Times New Roman" panose="02020603050405020304" pitchFamily="18" charset="0"/>
              </a:rPr>
              <a:t>mental-state talk—statements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and questions that refer to other people’s “minds” using words such as think, know, and want that encourage children to reflect on people’s unobserved thoughts and beliefs. </a:t>
            </a:r>
          </a:p>
          <a:p>
            <a:endParaRPr lang="en-US" dirty="0"/>
          </a:p>
          <a:p>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are more likely to conceal lies when they have younger siblings than when they do not.</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74</a:t>
            </a:fld>
            <a:endParaRPr lang="en-US"/>
          </a:p>
        </p:txBody>
      </p:sp>
    </p:spTree>
    <p:extLst>
      <p:ext uri="{BB962C8B-B14F-4D97-AF65-F5344CB8AC3E}">
        <p14:creationId xmlns:p14="http://schemas.microsoft.com/office/powerpoint/2010/main" val="20793268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75</a:t>
            </a:fld>
            <a:endParaRPr lang="en-US"/>
          </a:p>
        </p:txBody>
      </p:sp>
    </p:spTree>
    <p:extLst>
      <p:ext uri="{BB962C8B-B14F-4D97-AF65-F5344CB8AC3E}">
        <p14:creationId xmlns:p14="http://schemas.microsoft.com/office/powerpoint/2010/main" val="1744423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Children everywhere show impressive gains in their understanding of people across the early childhood years. And, as seen for all cognitive phenomena, social-cognitive development follows certain universal processes. </a:t>
            </a:r>
          </a:p>
          <a:p>
            <a:endParaRPr lang="en-US" sz="1200" dirty="0">
              <a:effectLst/>
              <a:latin typeface="Cambria" panose="02040503050406030204" pitchFamily="18" charset="0"/>
              <a:cs typeface="Times New Roman" panose="02020603050405020304" pitchFamily="18" charset="0"/>
            </a:endParaRPr>
          </a:p>
          <a:p>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researchers analyzed data on the theory of mind of over 4,000 children from countries around the world, they saw similar developmental improvements, with most children younger than 4 or 5 years failing TOM tasks (represented by negative values on proportion correct), but passing after ages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across countries improved in their performance from 5 years onward.</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76</a:t>
            </a:fld>
            <a:endParaRPr lang="en-US"/>
          </a:p>
        </p:txBody>
      </p:sp>
    </p:spTree>
    <p:extLst>
      <p:ext uri="{BB962C8B-B14F-4D97-AF65-F5344CB8AC3E}">
        <p14:creationId xmlns:p14="http://schemas.microsoft.com/office/powerpoint/2010/main" val="3857273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78</a:t>
            </a:fld>
            <a:endParaRPr lang="en-US"/>
          </a:p>
        </p:txBody>
      </p:sp>
    </p:spTree>
    <p:extLst>
      <p:ext uri="{BB962C8B-B14F-4D97-AF65-F5344CB8AC3E}">
        <p14:creationId xmlns:p14="http://schemas.microsoft.com/office/powerpoint/2010/main" val="2328983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Young children can do a lot with language. They use language to pretend, tell stories, joke, explain, evaluate, refuse, whine, and complain.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Developments in language support these abilities. Young children hone their phonological skills, expand the breadth and depth of their vocabularies, and learn how to construct grammatically accurate sentences. Additionally, children grow in the pragmatics of language, as they learn the social norms and expectations around communication.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79</a:t>
            </a:fld>
            <a:endParaRPr lang="en-US"/>
          </a:p>
        </p:txBody>
      </p:sp>
    </p:spTree>
    <p:extLst>
      <p:ext uri="{BB962C8B-B14F-4D97-AF65-F5344CB8AC3E}">
        <p14:creationId xmlns:p14="http://schemas.microsoft.com/office/powerpoint/2010/main" val="477679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80</a:t>
            </a:fld>
            <a:endParaRPr lang="en-US"/>
          </a:p>
        </p:txBody>
      </p:sp>
    </p:spTree>
    <p:extLst>
      <p:ext uri="{BB962C8B-B14F-4D97-AF65-F5344CB8AC3E}">
        <p14:creationId xmlns:p14="http://schemas.microsoft.com/office/powerpoint/2010/main" val="114871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Judy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DeLoache</a:t>
            </a:r>
            <a:r>
              <a:rPr lang="en-US" sz="1200" dirty="0">
                <a:effectLst/>
                <a:latin typeface="Calibri" panose="020F0502020204030204" pitchFamily="34" charset="0"/>
                <a:ea typeface="Calibri" panose="020F0502020204030204" pitchFamily="34" charset="0"/>
                <a:cs typeface="Times New Roman" panose="02020603050405020304" pitchFamily="18" charset="0"/>
              </a:rPr>
              <a:t> showed that it was not until 3 years of age that children achieved dual-representation, the idea that something can be an entity itself and a symbol for something else.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observed an experimenter hide a miniature doll under a couch pillow in a scale model that was physically identical to a nearby room it was meant to represent. The experimenter then asked children to find a larger version of the toy hidden in the same place in the big room.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Three-year-</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olds</a:t>
            </a:r>
            <a:r>
              <a:rPr lang="en-US" sz="1200" dirty="0">
                <a:effectLst/>
                <a:latin typeface="Calibri" panose="020F0502020204030204" pitchFamily="34" charset="0"/>
                <a:ea typeface="Calibri" panose="020F0502020204030204" pitchFamily="34" charset="0"/>
                <a:cs typeface="Times New Roman" panose="02020603050405020304" pitchFamily="18" charset="0"/>
              </a:rPr>
              <a:t> were able to use the scale model to locate the large toy in the life-sized, adjacent room, whereas most 2 ½-year-olds could not find the large toy.</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38278186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81</a:t>
            </a:fld>
            <a:endParaRPr lang="en-US"/>
          </a:p>
        </p:txBody>
      </p:sp>
    </p:spTree>
    <p:extLst>
      <p:ext uri="{BB962C8B-B14F-4D97-AF65-F5344CB8AC3E}">
        <p14:creationId xmlns:p14="http://schemas.microsoft.com/office/powerpoint/2010/main" val="42553077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82</a:t>
            </a:fld>
            <a:endParaRPr lang="en-US"/>
          </a:p>
        </p:txBody>
      </p:sp>
    </p:spTree>
    <p:extLst>
      <p:ext uri="{BB962C8B-B14F-4D97-AF65-F5344CB8AC3E}">
        <p14:creationId xmlns:p14="http://schemas.microsoft.com/office/powerpoint/2010/main" val="2540082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indent="0">
              <a:lnSpc>
                <a:spcPct val="200000"/>
              </a:lnSpc>
              <a:spcBef>
                <a:spcPts val="0"/>
              </a:spcBef>
              <a:spcAft>
                <a:spcPts val="0"/>
              </a:spcAft>
            </a:pPr>
            <a:r>
              <a:rPr lang="en-US" sz="1800" dirty="0">
                <a:effectLst/>
                <a:latin typeface="Cambria" panose="02040503050406030204" pitchFamily="18" charset="0"/>
                <a:ea typeface="Times New Roman" panose="02020603050405020304" pitchFamily="18" charset="0"/>
              </a:rPr>
              <a:t>Developments in morphology and syntax permit longer sentences that contain more meaning than seen in children’s initial sentences.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i="1" dirty="0">
                <a:effectLst/>
                <a:latin typeface="Cambria" panose="02040503050406030204" pitchFamily="18" charset="0"/>
                <a:ea typeface="MS Gothic" panose="020B0609070205080204" pitchFamily="49" charset="-128"/>
              </a:rPr>
              <a:t> </a:t>
            </a:r>
            <a:endParaRPr lang="en-US" sz="1800" b="1" i="1" dirty="0">
              <a:effectLst/>
              <a:latin typeface="Times New Roman" panose="02020603050405020304" pitchFamily="18" charset="0"/>
              <a:ea typeface="MS Gothic" panose="020B0609070205080204" pitchFamily="49" charset="-128"/>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83</a:t>
            </a:fld>
            <a:endParaRPr lang="en-US"/>
          </a:p>
        </p:txBody>
      </p:sp>
    </p:spTree>
    <p:extLst>
      <p:ext uri="{BB962C8B-B14F-4D97-AF65-F5344CB8AC3E}">
        <p14:creationId xmlns:p14="http://schemas.microsoft.com/office/powerpoint/2010/main" val="26747011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Young children learn how to make minor changes or additions to words to modify a word’s meaning. </a:t>
            </a:r>
            <a:endParaRPr lang="en-US" dirty="0"/>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Children everywhere show impressive gains in their understanding of people across the early childhood years. And, as seen for all cognitive phenomena, social-cognitive development follows certain universal processes. </a:t>
            </a:r>
          </a:p>
          <a:p>
            <a:endParaRPr lang="en-US" sz="1200" dirty="0">
              <a:effectLst/>
              <a:latin typeface="Cambria" panose="02040503050406030204" pitchFamily="18" charset="0"/>
              <a:cs typeface="Times New Roman" panose="02020603050405020304" pitchFamily="18" charset="0"/>
            </a:endParaRPr>
          </a:p>
          <a:p>
            <a:r>
              <a:rPr lang="en-US" dirty="0"/>
              <a:t>Photo caption:</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Jean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Berko</a:t>
            </a:r>
            <a:r>
              <a:rPr lang="en-US" sz="1200" dirty="0">
                <a:effectLst/>
                <a:latin typeface="Calibri" panose="020F0502020204030204" pitchFamily="34" charset="0"/>
                <a:ea typeface="Calibri" panose="020F0502020204030204" pitchFamily="34" charset="0"/>
                <a:cs typeface="Times New Roman" panose="02020603050405020304" pitchFamily="18" charset="0"/>
              </a:rPr>
              <a:t> (1958) used a clever method called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wug</a:t>
            </a:r>
            <a:r>
              <a:rPr lang="en-US" sz="1200" dirty="0">
                <a:effectLst/>
                <a:latin typeface="Calibri" panose="020F0502020204030204" pitchFamily="34" charset="0"/>
                <a:ea typeface="Calibri" panose="020F0502020204030204" pitchFamily="34" charset="0"/>
                <a:cs typeface="Times New Roman" panose="02020603050405020304" pitchFamily="18" charset="0"/>
              </a:rPr>
              <a:t> test to study children’s understanding of the English plural “s.”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err="1">
                <a:effectLst/>
                <a:latin typeface="Calibri" panose="020F0502020204030204" pitchFamily="34" charset="0"/>
                <a:ea typeface="Calibri" panose="020F0502020204030204" pitchFamily="34" charset="0"/>
                <a:cs typeface="Times New Roman" panose="02020603050405020304" pitchFamily="18" charset="0"/>
              </a:rPr>
              <a:t>Berko</a:t>
            </a:r>
            <a:r>
              <a:rPr lang="en-US" sz="1200" dirty="0">
                <a:effectLst/>
                <a:latin typeface="Calibri" panose="020F0502020204030204" pitchFamily="34" charset="0"/>
                <a:ea typeface="Calibri" panose="020F0502020204030204" pitchFamily="34" charset="0"/>
                <a:cs typeface="Times New Roman" panose="02020603050405020304" pitchFamily="18" charset="0"/>
              </a:rPr>
              <a:t> showed children a picture of a birdlike animal and labeled the animal for them using a nonsense word (“This is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wug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84</a:t>
            </a:fld>
            <a:endParaRPr lang="en-US"/>
          </a:p>
        </p:txBody>
      </p:sp>
    </p:spTree>
    <p:extLst>
      <p:ext uri="{BB962C8B-B14F-4D97-AF65-F5344CB8AC3E}">
        <p14:creationId xmlns:p14="http://schemas.microsoft.com/office/powerpoint/2010/main" val="35742208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Instructor’s Note:</a:t>
            </a:r>
          </a:p>
          <a:p>
            <a:endParaRPr lang="en-US" dirty="0"/>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Children’s expanding vocabulary and knowledge about grammar ushers in a new world of social interactions. Children are now full-fledged participants in the conversations of daily life.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the same time, however, children must learn the norms of language </a:t>
            </a:r>
            <a:r>
              <a:rPr lang="en-US" sz="1800" b="0" dirty="0">
                <a:effectLst/>
                <a:latin typeface="Cambria" panose="02040503050406030204" pitchFamily="18" charset="0"/>
                <a:ea typeface="Times New Roman" panose="02020603050405020304" pitchFamily="18" charset="0"/>
                <a:cs typeface="Times New Roman" panose="02020603050405020304" pitchFamily="18" charset="0"/>
              </a:rPr>
              <a:t>use, such as when to talk, how much to talk, and what to talk about with other people, what is referred to as the pragmatics of language</a:t>
            </a:r>
            <a:endParaRPr lang="en-US" b="0" dirty="0"/>
          </a:p>
        </p:txBody>
      </p:sp>
      <p:sp>
        <p:nvSpPr>
          <p:cNvPr id="4" name="Slide Number Placeholder 3"/>
          <p:cNvSpPr>
            <a:spLocks noGrp="1"/>
          </p:cNvSpPr>
          <p:nvPr>
            <p:ph type="sldNum" sz="quarter" idx="5"/>
          </p:nvPr>
        </p:nvSpPr>
        <p:spPr/>
        <p:txBody>
          <a:bodyPr/>
          <a:lstStyle/>
          <a:p>
            <a:fld id="{556C0744-2FEF-4441-821D-70180A370937}" type="slidenum">
              <a:rPr lang="en-US" smtClean="0"/>
              <a:t>85</a:t>
            </a:fld>
            <a:endParaRPr lang="en-US"/>
          </a:p>
        </p:txBody>
      </p:sp>
    </p:spTree>
    <p:extLst>
      <p:ext uri="{BB962C8B-B14F-4D97-AF65-F5344CB8AC3E}">
        <p14:creationId xmlns:p14="http://schemas.microsoft.com/office/powerpoint/2010/main" val="1461584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Children’s oral language skills, including word knowledge, grammatical knowledge, and narrative abilities set the stage for emergent literacy.</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86</a:t>
            </a:fld>
            <a:endParaRPr lang="en-US"/>
          </a:p>
        </p:txBody>
      </p:sp>
    </p:spTree>
    <p:extLst>
      <p:ext uri="{BB962C8B-B14F-4D97-AF65-F5344CB8AC3E}">
        <p14:creationId xmlns:p14="http://schemas.microsoft.com/office/powerpoint/2010/main" val="20049742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Oral language and code-related skills are core to recognizing letters and words and understanding text.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 child who has code-related skills but insufficient semantic and grammatical skills may be able to read an unfamiliar word by sounding it out, but the word and sentences will remain meaningless.</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87</a:t>
            </a:fld>
            <a:endParaRPr lang="en-US"/>
          </a:p>
        </p:txBody>
      </p:sp>
    </p:spTree>
    <p:extLst>
      <p:ext uri="{BB962C8B-B14F-4D97-AF65-F5344CB8AC3E}">
        <p14:creationId xmlns:p14="http://schemas.microsoft.com/office/powerpoint/2010/main" val="30858796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Attention to young children’s math skills continues to grow in response to global trends in the workforce. The majority of current U.S. economic growth revolves around innovations in the sciences, technology, engineering, and mathematics (the STEM disciplines). </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With the proper support, young children learn to count, discriminate quantities, and discern patterns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Berch</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2005;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Gersten</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Jordan, &amp;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Flojo</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2005; Jordan et al., 2007)</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88</a:t>
            </a:fld>
            <a:endParaRPr lang="en-US"/>
          </a:p>
        </p:txBody>
      </p:sp>
    </p:spTree>
    <p:extLst>
      <p:ext uri="{BB962C8B-B14F-4D97-AF65-F5344CB8AC3E}">
        <p14:creationId xmlns:p14="http://schemas.microsoft.com/office/powerpoint/2010/main" val="4613164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children understand the meaning of three or four, they rapidly acquire the meanings of higher number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have now experienced a conceptual shift in their understanding of the cardinal principle that each number in a sequence represents a specific number of elements in a set.</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89</a:t>
            </a:fld>
            <a:endParaRPr lang="en-US"/>
          </a:p>
        </p:txBody>
      </p:sp>
    </p:spTree>
    <p:extLst>
      <p:ext uri="{BB962C8B-B14F-4D97-AF65-F5344CB8AC3E}">
        <p14:creationId xmlns:p14="http://schemas.microsoft.com/office/powerpoint/2010/main" val="29992742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90</a:t>
            </a:fld>
            <a:endParaRPr lang="en-US"/>
          </a:p>
        </p:txBody>
      </p:sp>
    </p:spTree>
    <p:extLst>
      <p:ext uri="{BB962C8B-B14F-4D97-AF65-F5344CB8AC3E}">
        <p14:creationId xmlns:p14="http://schemas.microsoft.com/office/powerpoint/2010/main" val="158590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Photo caption: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Children were shown a large room and model room (fig A), and were unable to locate the hidden toy.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However, when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DeLoache</a:t>
            </a:r>
            <a:r>
              <a:rPr lang="en-US" sz="1200" dirty="0">
                <a:effectLst/>
                <a:latin typeface="Calibri" panose="020F0502020204030204" pitchFamily="34" charset="0"/>
                <a:ea typeface="Calibri" panose="020F0502020204030204" pitchFamily="34" charset="0"/>
                <a:cs typeface="Times New Roman" panose="02020603050405020304" pitchFamily="18" charset="0"/>
              </a:rPr>
              <a:t> later pretended to “shrink” the large room with a magical machine that children believed could make the room smaller, children younger than 3 years of age could now find the object.</a:t>
            </a:r>
            <a:endParaRPr lang="en-US" dirty="0"/>
          </a:p>
          <a:p>
            <a:endParaRPr lang="en-US" dirty="0"/>
          </a:p>
          <a:p>
            <a:r>
              <a:rPr lang="en-US" dirty="0"/>
              <a:t>WHY WERE YOUNGER CHILDREN ABLE TO LOCATE THE HIDDEN TOY CORRECTLY? </a:t>
            </a:r>
          </a:p>
          <a:p>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From text: </a:t>
            </a:r>
            <a:r>
              <a:rPr lang="en-US" sz="1200" dirty="0" err="1">
                <a:effectLst/>
                <a:latin typeface="Cambria" panose="02040503050406030204" pitchFamily="18" charset="0"/>
                <a:ea typeface="Times New Roman" panose="02020603050405020304" pitchFamily="18" charset="0"/>
                <a:cs typeface="Times New Roman" panose="02020603050405020304" pitchFamily="18" charset="0"/>
              </a:rPr>
              <a:t>DeLoache</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 concluded that children believed that the magical machine had indeed shrunk the large room. Thus, the scale model room was actually the original room in their minds. </a:t>
            </a:r>
          </a:p>
          <a:p>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Because the scale model was no longer a symbol for the large room, children no longer had to simultaneously represent the scale model as an interesting object and a symbol for something else.</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a:t>
            </a:fld>
            <a:endParaRPr lang="en-US"/>
          </a:p>
        </p:txBody>
      </p:sp>
    </p:spTree>
    <p:extLst>
      <p:ext uri="{BB962C8B-B14F-4D97-AF65-F5344CB8AC3E}">
        <p14:creationId xmlns:p14="http://schemas.microsoft.com/office/powerpoint/2010/main" val="14446714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mbria" panose="02040503050406030204" pitchFamily="18" charset="0"/>
                <a:ea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School readiness is not just “within the child.” Children’s readiness for school requires </a:t>
            </a:r>
            <a:r>
              <a:rPr lang="en-US" sz="1800" i="1" dirty="0">
                <a:effectLst/>
                <a:latin typeface="Cambria" panose="02040503050406030204" pitchFamily="18" charset="0"/>
                <a:ea typeface="Times New Roman" panose="02020603050405020304" pitchFamily="18" charset="0"/>
              </a:rPr>
              <a:t>ready families, ready schools, and ready communities</a:t>
            </a:r>
            <a:r>
              <a:rPr lang="en-US" sz="1800" dirty="0">
                <a:effectLst/>
                <a:latin typeface="Cambria" panose="02040503050406030204" pitchFamily="18" charset="0"/>
                <a:ea typeface="Times New Roman" panose="02020603050405020304" pitchFamily="18" charset="0"/>
              </a:rPr>
              <a:t> (</a:t>
            </a:r>
            <a:r>
              <a:rPr lang="en-US" sz="1800" dirty="0" err="1">
                <a:effectLst/>
                <a:latin typeface="Cambria" panose="02040503050406030204" pitchFamily="18" charset="0"/>
                <a:ea typeface="Times New Roman" panose="02020603050405020304" pitchFamily="18" charset="0"/>
              </a:rPr>
              <a:t>Pianta</a:t>
            </a:r>
            <a:r>
              <a:rPr lang="en-US" sz="1800" dirty="0">
                <a:effectLst/>
                <a:latin typeface="Cambria" panose="02040503050406030204" pitchFamily="18" charset="0"/>
                <a:ea typeface="Times New Roman" panose="02020603050405020304" pitchFamily="18" charset="0"/>
              </a:rPr>
              <a:t>, Cox, &amp; Snow, 2007).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91</a:t>
            </a:fld>
            <a:endParaRPr lang="en-US"/>
          </a:p>
        </p:txBody>
      </p:sp>
    </p:spTree>
    <p:extLst>
      <p:ext uri="{BB962C8B-B14F-4D97-AF65-F5344CB8AC3E}">
        <p14:creationId xmlns:p14="http://schemas.microsoft.com/office/powerpoint/2010/main" val="37575444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Book sharing offers children opportunities to expand their vocabularies and learn about the world.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93</a:t>
            </a:fld>
            <a:endParaRPr lang="en-US"/>
          </a:p>
        </p:txBody>
      </p:sp>
    </p:spTree>
    <p:extLst>
      <p:ext uri="{BB962C8B-B14F-4D97-AF65-F5344CB8AC3E}">
        <p14:creationId xmlns:p14="http://schemas.microsoft.com/office/powerpoint/2010/main" val="21561310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dirty="0"/>
          </a:p>
          <a:p>
            <a:r>
              <a:rPr lang="en-US" dirty="0"/>
              <a:t>Live </a:t>
            </a:r>
            <a:r>
              <a:rPr lang="en-US" dirty="0" err="1"/>
              <a:t>elaborativeness</a:t>
            </a:r>
            <a:r>
              <a:rPr lang="en-US" dirty="0"/>
              <a:t>, dialogic reading </a:t>
            </a:r>
            <a:r>
              <a:rPr lang="en-US" sz="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promotes children’s language, emergent literacy, and early reading skills (e.g., Arnold &amp; Whitehurst, 1994; Flack, Field, &amp; Horst, 2018; Mol, Bus, de Jong, &amp; </a:t>
            </a:r>
            <a:r>
              <a:rPr lang="en-US" sz="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Smeets</a:t>
            </a:r>
            <a:r>
              <a:rPr lang="en-US" sz="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2008). </a:t>
            </a:r>
            <a:endParaRPr lang="en-US" dirty="0"/>
          </a:p>
          <a:p>
            <a:endParaRPr lang="en-US" dirty="0"/>
          </a:p>
          <a:p>
            <a:r>
              <a:rPr lang="en-US" dirty="0"/>
              <a:t>Photo caption:</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use of WH questions is a core feature of dialogic reading —a reading style whereby adults prompt children and engage them in discussion while reading to them.</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94</a:t>
            </a:fld>
            <a:endParaRPr lang="en-US"/>
          </a:p>
        </p:txBody>
      </p:sp>
    </p:spTree>
    <p:extLst>
      <p:ext uri="{BB962C8B-B14F-4D97-AF65-F5344CB8AC3E}">
        <p14:creationId xmlns:p14="http://schemas.microsoft.com/office/powerpoint/2010/main" val="21594262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Home activities </a:t>
            </a:r>
            <a:r>
              <a:rPr lang="en-US" sz="1800" dirty="0">
                <a:effectLst/>
                <a:latin typeface="Cambria" panose="02040503050406030204" pitchFamily="18" charset="0"/>
                <a:ea typeface="Times New Roman" panose="02020603050405020304" pitchFamily="18" charset="0"/>
                <a:cs typeface="Arial" panose="020B0604020202020204" pitchFamily="34" charset="0"/>
              </a:rPr>
              <a:t>such as playing board games and puzzles predict children’s performance on non-symbolic math tasks, children’s developing fluency with basic number skills, and spatial thinking (e.g., </a:t>
            </a:r>
            <a:r>
              <a:rPr lang="en-US" sz="1800" dirty="0">
                <a:effectLst/>
                <a:latin typeface="Cambria" panose="02040503050406030204" pitchFamily="18" charset="0"/>
                <a:ea typeface="Times New Roman" panose="02020603050405020304" pitchFamily="18" charset="0"/>
              </a:rPr>
              <a:t>Levine et al., 2012; </a:t>
            </a:r>
            <a:r>
              <a:rPr lang="en-US" sz="1800" dirty="0" err="1">
                <a:effectLst/>
                <a:latin typeface="Cambria" panose="02040503050406030204" pitchFamily="18" charset="0"/>
                <a:ea typeface="Times New Roman" panose="02020603050405020304" pitchFamily="18" charset="0"/>
                <a:cs typeface="Arial" panose="020B0604020202020204" pitchFamily="34" charset="0"/>
              </a:rPr>
              <a:t>Skwarchuk</a:t>
            </a:r>
            <a:r>
              <a:rPr lang="en-US" sz="1800" dirty="0">
                <a:effectLst/>
                <a:latin typeface="Cambria" panose="02040503050406030204" pitchFamily="18" charset="0"/>
                <a:ea typeface="Times New Roman" panose="02020603050405020304" pitchFamily="18" charset="0"/>
                <a:cs typeface="Arial" panose="020B0604020202020204" pitchFamily="34" charset="0"/>
              </a:rPr>
              <a:t>, </a:t>
            </a:r>
            <a:r>
              <a:rPr lang="en-US" sz="1800" dirty="0" err="1">
                <a:effectLst/>
                <a:latin typeface="Cambria" panose="02040503050406030204" pitchFamily="18" charset="0"/>
                <a:ea typeface="Times New Roman" panose="02020603050405020304" pitchFamily="18" charset="0"/>
                <a:cs typeface="Arial" panose="020B0604020202020204" pitchFamily="34" charset="0"/>
              </a:rPr>
              <a:t>Sowinski</a:t>
            </a:r>
            <a:r>
              <a:rPr lang="en-US" sz="1800" dirty="0">
                <a:effectLst/>
                <a:latin typeface="Cambria" panose="02040503050406030204" pitchFamily="18" charset="0"/>
                <a:ea typeface="Times New Roman" panose="02020603050405020304" pitchFamily="18" charset="0"/>
                <a:cs typeface="Arial" panose="020B0604020202020204" pitchFamily="34" charset="0"/>
              </a:rPr>
              <a:t>, &amp; LeFevre, 2014; </a:t>
            </a:r>
            <a:r>
              <a:rPr lang="en-US" sz="1800" dirty="0">
                <a:effectLst/>
                <a:latin typeface="Cambria" panose="020405030504060302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95</a:t>
            </a:fld>
            <a:endParaRPr lang="en-US"/>
          </a:p>
        </p:txBody>
      </p:sp>
    </p:spTree>
    <p:extLst>
      <p:ext uri="{BB962C8B-B14F-4D97-AF65-F5344CB8AC3E}">
        <p14:creationId xmlns:p14="http://schemas.microsoft.com/office/powerpoint/2010/main" val="7810070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A family’s socio-economic status (SES) can affect children’s language development, literacy, and math through effects on parent talk to children and the opportunities children have to engage in activities such as book reading and block play.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96</a:t>
            </a:fld>
            <a:endParaRPr lang="en-US"/>
          </a:p>
        </p:txBody>
      </p:sp>
    </p:spTree>
    <p:extLst>
      <p:ext uri="{BB962C8B-B14F-4D97-AF65-F5344CB8AC3E}">
        <p14:creationId xmlns:p14="http://schemas.microsoft.com/office/powerpoint/2010/main" val="40615834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97</a:t>
            </a:fld>
            <a:endParaRPr lang="en-US"/>
          </a:p>
        </p:txBody>
      </p:sp>
    </p:spTree>
    <p:extLst>
      <p:ext uri="{BB962C8B-B14F-4D97-AF65-F5344CB8AC3E}">
        <p14:creationId xmlns:p14="http://schemas.microsoft.com/office/powerpoint/2010/main" val="23027760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Quality, center-based early childhood education supports cognitive development across multiple areas, and may help buffer the adverse effects of low-stimulating home environments.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98</a:t>
            </a:fld>
            <a:endParaRPr lang="en-US"/>
          </a:p>
        </p:txBody>
      </p:sp>
    </p:spTree>
    <p:extLst>
      <p:ext uri="{BB962C8B-B14F-4D97-AF65-F5344CB8AC3E}">
        <p14:creationId xmlns:p14="http://schemas.microsoft.com/office/powerpoint/2010/main" val="5694580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Quality, center-based early childhood education supports cognitive development across multiple areas, and may help buffer the adverse effects of low-stimulating home environments.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99</a:t>
            </a:fld>
            <a:endParaRPr lang="en-US"/>
          </a:p>
        </p:txBody>
      </p:sp>
    </p:spTree>
    <p:extLst>
      <p:ext uri="{BB962C8B-B14F-4D97-AF65-F5344CB8AC3E}">
        <p14:creationId xmlns:p14="http://schemas.microsoft.com/office/powerpoint/2010/main" val="12805998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200" dirty="0">
                <a:effectLst/>
                <a:latin typeface="Cambria" panose="02040503050406030204" pitchFamily="18" charset="0"/>
                <a:ea typeface="Calibri" panose="020F0502020204030204" pitchFamily="34" charset="0"/>
                <a:cs typeface="Times New Roman" panose="02020603050405020304" pitchFamily="18" charset="0"/>
              </a:rPr>
              <a:t>Preschool curricula have also been designed to promote emergent math skills.</a:t>
            </a:r>
            <a:endParaRPr lang="en-US" dirty="0"/>
          </a:p>
          <a:p>
            <a:endParaRPr lang="en-US" dirty="0"/>
          </a:p>
          <a:p>
            <a:r>
              <a:rPr lang="en-US" dirty="0"/>
              <a:t>Photo caption: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Early childhood curricula such as the Big Math for Little Kids and Building Blocks aim to promote children’s early math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Big Math for Little Kids (BMLK) target children’s thinking and problem solving about number, shape, pattern, logical reasoning, measurement, operations on numbers, and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Building Blocks similarly aims to support children’s early math skills, and shows impact from early math skills to elementary grade math outcomes.</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100</a:t>
            </a:fld>
            <a:endParaRPr lang="en-US"/>
          </a:p>
        </p:txBody>
      </p:sp>
    </p:spTree>
    <p:extLst>
      <p:ext uri="{BB962C8B-B14F-4D97-AF65-F5344CB8AC3E}">
        <p14:creationId xmlns:p14="http://schemas.microsoft.com/office/powerpoint/2010/main" val="37680050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unique practices of cultural communities shape children’s language, literacy and math development. </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cs typeface="Times New Roman" panose="02020603050405020304" pitchFamily="18" charset="0"/>
              </a:rPr>
              <a:t>FOR EXAMPLE, IN TERMS OF LANGUAGE DEVELOPMENT,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Piraha</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language has few words to express time and does not contain numbers or terms for quantification (Gordon, 2004). Its phonemic inventory is the smallest in the world, being limited to eight consonants and three vowels. Color terms, relative tenses, and any kind of created myth or fiction are absent. Individual or collective stories about the past can be traced back to at most two generations. Characteristics of the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Piraha</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language are thought to reflect the importance attributed to a person’s immediate (rather than past or future) experiences (Everett, 2005). </a:t>
            </a:r>
          </a:p>
          <a:p>
            <a:endParaRPr lang="en-US" sz="18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As a result, unlike U.S. preschoolers, </a:t>
            </a:r>
            <a:r>
              <a:rPr lang="en-US" sz="1800" dirty="0" err="1">
                <a:effectLst/>
                <a:latin typeface="Cambria" panose="02040503050406030204" pitchFamily="18" charset="0"/>
                <a:ea typeface="Times New Roman" panose="02020603050405020304" pitchFamily="18" charset="0"/>
              </a:rPr>
              <a:t>Piraha</a:t>
            </a:r>
            <a:r>
              <a:rPr lang="en-US" sz="1800" dirty="0">
                <a:effectLst/>
                <a:latin typeface="Cambria" panose="02040503050406030204" pitchFamily="18" charset="0"/>
                <a:ea typeface="Times New Roman" panose="02020603050405020304" pitchFamily="18" charset="0"/>
              </a:rPr>
              <a:t>˜ children do not reflect on the past, talk about the future, or ask about time.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101</a:t>
            </a:fld>
            <a:endParaRPr lang="en-US"/>
          </a:p>
        </p:txBody>
      </p:sp>
    </p:spTree>
    <p:extLst>
      <p:ext uri="{BB962C8B-B14F-4D97-AF65-F5344CB8AC3E}">
        <p14:creationId xmlns:p14="http://schemas.microsoft.com/office/powerpoint/2010/main" val="34069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Children’s engagement in sociodramatic play and other forms of imagination further supports skills in language, perspective taking, causal reasoning, and executive functioning (Kavanaugh, 2006; </a:t>
            </a:r>
            <a:r>
              <a:rPr lang="en-US" sz="1800" dirty="0" err="1">
                <a:effectLst/>
                <a:latin typeface="Cambria" panose="02040503050406030204" pitchFamily="18" charset="0"/>
                <a:ea typeface="Times New Roman" panose="02020603050405020304" pitchFamily="18" charset="0"/>
              </a:rPr>
              <a:t>Pierucci</a:t>
            </a:r>
            <a:r>
              <a:rPr lang="en-US" sz="1800" dirty="0">
                <a:effectLst/>
                <a:latin typeface="Cambria" panose="02040503050406030204" pitchFamily="18" charset="0"/>
                <a:ea typeface="Times New Roman" panose="02020603050405020304" pitchFamily="18" charset="0"/>
              </a:rPr>
              <a:t> et al., 2014; Thibodeau et al., 2016).</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a:t>
            </a:fld>
            <a:endParaRPr lang="en-US"/>
          </a:p>
        </p:txBody>
      </p:sp>
    </p:spTree>
    <p:extLst>
      <p:ext uri="{BB962C8B-B14F-4D97-AF65-F5344CB8AC3E}">
        <p14:creationId xmlns:p14="http://schemas.microsoft.com/office/powerpoint/2010/main" val="11685303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unique practices of cultural communities shape children’s language, literacy and math development. </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cs typeface="Times New Roman" panose="02020603050405020304" pitchFamily="18" charset="0"/>
              </a:rPr>
              <a:t>FOR EXAMPLE, IN TERMS OF LANGUAGE DEVELOPMENT,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Piraha</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language has few words to express time and does not contain numbers or terms for quantification (Gordon, 2004). Its phonemic inventory is the smallest in the world, being limited to eight consonants and three vowels. Color terms, relative tenses, and any kind of created myth or fiction are absent. Individual or collective stories about the past can be traced back to at most two generations. Characteristics of the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Piraha</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language are thought to reflect the importance attributed to a person’s immediate (rather than past or future) experiences (Everett, 2005). </a:t>
            </a:r>
          </a:p>
          <a:p>
            <a:endParaRPr lang="en-US" sz="1800" dirty="0">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As a result, unlike U.S. preschoolers, </a:t>
            </a:r>
            <a:r>
              <a:rPr lang="en-US" sz="1800" dirty="0" err="1">
                <a:effectLst/>
                <a:latin typeface="Cambria" panose="02040503050406030204" pitchFamily="18" charset="0"/>
                <a:ea typeface="Times New Roman" panose="02020603050405020304" pitchFamily="18" charset="0"/>
              </a:rPr>
              <a:t>Piraha</a:t>
            </a:r>
            <a:r>
              <a:rPr lang="en-US" sz="1800" dirty="0">
                <a:effectLst/>
                <a:latin typeface="Cambria" panose="02040503050406030204" pitchFamily="18" charset="0"/>
                <a:ea typeface="Times New Roman" panose="02020603050405020304" pitchFamily="18" charset="0"/>
              </a:rPr>
              <a:t>˜ children do not reflect on the past, talk about the future, or ask about time.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102</a:t>
            </a:fld>
            <a:endParaRPr lang="en-US"/>
          </a:p>
        </p:txBody>
      </p:sp>
    </p:spTree>
    <p:extLst>
      <p:ext uri="{BB962C8B-B14F-4D97-AF65-F5344CB8AC3E}">
        <p14:creationId xmlns:p14="http://schemas.microsoft.com/office/powerpoint/2010/main" val="23074723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The ways that numbers are named in a language offers another example of how language influences children’s math cognition. Consider, for example, differences between Chinese and English words for numbers. </a:t>
            </a:r>
            <a:endParaRPr lang="en-US" dirty="0"/>
          </a:p>
          <a:p>
            <a:endParaRPr lang="en-US" dirty="0"/>
          </a:p>
          <a:p>
            <a:r>
              <a:rPr lang="en-US" dirty="0"/>
              <a:t>Photo caption: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ways that numbers are named in a language makes a difference for children’s math cognition as well.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graphics of Chinese written language challenges children to learn an intricate system of notation that requires strokes in all four directions, and may result in different brain activation patterns that support math. </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103</a:t>
            </a:fld>
            <a:endParaRPr lang="en-US"/>
          </a:p>
        </p:txBody>
      </p:sp>
    </p:spTree>
    <p:extLst>
      <p:ext uri="{BB962C8B-B14F-4D97-AF65-F5344CB8AC3E}">
        <p14:creationId xmlns:p14="http://schemas.microsoft.com/office/powerpoint/2010/main" val="33881200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mbria" panose="02040503050406030204" pitchFamily="18" charset="0"/>
                <a:ea typeface="Times New Roman" panose="02020603050405020304" pitchFamily="18" charset="0"/>
              </a:rPr>
              <a:t>Bookreading</a:t>
            </a:r>
            <a:r>
              <a:rPr lang="en-US" sz="1800" dirty="0">
                <a:effectLst/>
                <a:latin typeface="Cambria" panose="02040503050406030204" pitchFamily="18" charset="0"/>
                <a:ea typeface="Times New Roman" panose="02020603050405020304" pitchFamily="18" charset="0"/>
              </a:rPr>
              <a:t>: Parents from Chinese, Norwegian, </a:t>
            </a:r>
            <a:r>
              <a:rPr lang="en-US" sz="1800" dirty="0" err="1">
                <a:effectLst/>
                <a:latin typeface="Cambria" panose="02040503050406030204" pitchFamily="18" charset="0"/>
                <a:ea typeface="Times New Roman" panose="02020603050405020304" pitchFamily="18" charset="0"/>
              </a:rPr>
              <a:t>Latine</a:t>
            </a:r>
            <a:r>
              <a:rPr lang="en-US" sz="1800" dirty="0">
                <a:effectLst/>
                <a:latin typeface="Cambria" panose="02040503050406030204" pitchFamily="18" charset="0"/>
                <a:ea typeface="Times New Roman" panose="02020603050405020304" pitchFamily="18" charset="0"/>
              </a:rPr>
              <a:t> communities are more likely to control the conversation, expecting children to attend and listen rather than actively contribute (</a:t>
            </a:r>
            <a:r>
              <a:rPr lang="en-US" sz="1800" dirty="0" err="1">
                <a:effectLst/>
                <a:latin typeface="Cambria" panose="02040503050406030204" pitchFamily="18" charset="0"/>
                <a:ea typeface="Times New Roman" panose="02020603050405020304" pitchFamily="18" charset="0"/>
              </a:rPr>
              <a:t>Aukrust</a:t>
            </a:r>
            <a:r>
              <a:rPr lang="en-US" sz="1800" dirty="0">
                <a:effectLst/>
                <a:latin typeface="Cambria" panose="02040503050406030204" pitchFamily="18" charset="0"/>
                <a:ea typeface="Times New Roman" panose="02020603050405020304" pitchFamily="18" charset="0"/>
              </a:rPr>
              <a:t>, 2004; </a:t>
            </a:r>
            <a:r>
              <a:rPr lang="en-US" sz="1800" dirty="0" err="1">
                <a:effectLst/>
                <a:latin typeface="Cambria" panose="02040503050406030204" pitchFamily="18" charset="0"/>
                <a:ea typeface="Times New Roman" panose="02020603050405020304" pitchFamily="18" charset="0"/>
              </a:rPr>
              <a:t>Melzi</a:t>
            </a:r>
            <a:r>
              <a:rPr lang="en-US" sz="1800" dirty="0">
                <a:effectLst/>
                <a:latin typeface="Cambria" panose="02040503050406030204" pitchFamily="18" charset="0"/>
                <a:ea typeface="Times New Roman" panose="02020603050405020304" pitchFamily="18" charset="0"/>
              </a:rPr>
              <a:t> &amp; </a:t>
            </a:r>
            <a:r>
              <a:rPr lang="en-US" sz="1800" dirty="0" err="1">
                <a:effectLst/>
                <a:latin typeface="Cambria" panose="02040503050406030204" pitchFamily="18" charset="0"/>
                <a:ea typeface="Times New Roman" panose="02020603050405020304" pitchFamily="18" charset="0"/>
              </a:rPr>
              <a:t>Caspe</a:t>
            </a:r>
            <a:r>
              <a:rPr lang="en-US" sz="1800" dirty="0">
                <a:effectLst/>
                <a:latin typeface="Cambria" panose="02040503050406030204" pitchFamily="18" charset="0"/>
                <a:ea typeface="Times New Roman" panose="02020603050405020304" pitchFamily="18" charset="0"/>
              </a:rPr>
              <a:t>, 2005; Wang, </a:t>
            </a:r>
            <a:r>
              <a:rPr lang="en-US" sz="1800" dirty="0" err="1">
                <a:effectLst/>
                <a:latin typeface="Cambria" panose="02040503050406030204" pitchFamily="18" charset="0"/>
                <a:ea typeface="Times New Roman" panose="02020603050405020304" pitchFamily="18" charset="0"/>
              </a:rPr>
              <a:t>Leichtman</a:t>
            </a:r>
            <a:r>
              <a:rPr lang="en-US" sz="1800" dirty="0">
                <a:effectLst/>
                <a:latin typeface="Cambria" panose="02040503050406030204" pitchFamily="18" charset="0"/>
                <a:ea typeface="Times New Roman" panose="02020603050405020304" pitchFamily="18" charset="0"/>
              </a:rPr>
              <a:t>, &amp; Davies, 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Content: For example, during book sharing narratives and conversations about the past, Chinese mothers from China and the United States talked about their young children’s behaviors and actions, and the consequences of those actions, whereas European American mothers talked about children’s thoughts and feelings (Doan &amp; Wang, 2010; </a:t>
            </a:r>
            <a:r>
              <a:rPr lang="en-US" sz="1800" dirty="0" err="1">
                <a:effectLst/>
                <a:latin typeface="Cambria" panose="02040503050406030204" pitchFamily="18" charset="0"/>
                <a:ea typeface="Times New Roman" panose="02020603050405020304" pitchFamily="18" charset="0"/>
              </a:rPr>
              <a:t>Fivush</a:t>
            </a:r>
            <a:r>
              <a:rPr lang="en-US" sz="1800" dirty="0">
                <a:effectLst/>
                <a:latin typeface="Cambria" panose="02040503050406030204" pitchFamily="18" charset="0"/>
                <a:ea typeface="Times New Roman" panose="02020603050405020304" pitchFamily="18" charset="0"/>
              </a:rPr>
              <a:t> &amp; Wang, 2005).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Differences in narrative content may reflect cultural emphases on social norms around behavior (Chinese) versus the personal self (United States). U.S. mothers of European American backgrounds may view language as a tool to express individuality, whereas Chinese mothers might view language as a tool to guide actions and instill norms around the proper ways to behave (Hansen, 1983).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rPr>
              <a:t>Oral storytelling: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Shirley Bryce Heath documented the rich oral tradition of storytelling in certain cultures. She wrote about an African American community in the southeastern United States where children rarely had books or access to literacy-based materials (Heath, 2008).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Adults did not read to their children or expect younger children to sit still and listen when older children tried to read to them. However, adults asked young children many analytical questions that called for comparisons (“What’s that like?”), origin of information (“Where’d you get that from?”), or reasons for actions (“How come you did that?”) during conversations. </a:t>
            </a:r>
            <a:endParaRPr lang="en-US" sz="1800" dirty="0">
              <a:effectLst/>
              <a:latin typeface="Cambria" panose="0204050305040603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104</a:t>
            </a:fld>
            <a:endParaRPr lang="en-US"/>
          </a:p>
        </p:txBody>
      </p:sp>
    </p:spTree>
    <p:extLst>
      <p:ext uri="{BB962C8B-B14F-4D97-AF65-F5344CB8AC3E}">
        <p14:creationId xmlns:p14="http://schemas.microsoft.com/office/powerpoint/2010/main" val="3533062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Times New Roman" panose="02020603050405020304" pitchFamily="18" charset="0"/>
                <a:cs typeface="Times New Roman" panose="02020603050405020304" pitchFamily="18" charset="0"/>
              </a:rPr>
              <a:t>Instructor’s Note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From text:</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rPr>
              <a:t>Steven Piantadosi and colleagues investigated the development of basic numeracy skills such as early counting and understanding cardinality in uneducated communities in the </a:t>
            </a:r>
            <a:r>
              <a:rPr lang="en-US" sz="1800" dirty="0" err="1">
                <a:effectLst/>
                <a:latin typeface="Cambria" panose="02040503050406030204" pitchFamily="18" charset="0"/>
                <a:ea typeface="Times New Roman" panose="02020603050405020304" pitchFamily="18" charset="0"/>
              </a:rPr>
              <a:t>Tsimane</a:t>
            </a:r>
            <a:r>
              <a:rPr lang="en-US" sz="1800" dirty="0">
                <a:effectLst/>
                <a:latin typeface="Cambria" panose="02040503050406030204" pitchFamily="18" charset="0"/>
                <a:ea typeface="Times New Roman" panose="02020603050405020304" pitchFamily="18" charset="0"/>
              </a:rPr>
              <a:t>’ (Piantadosi, </a:t>
            </a:r>
            <a:r>
              <a:rPr lang="en-US" sz="1800" dirty="0" err="1">
                <a:effectLst/>
                <a:latin typeface="Cambria" panose="02040503050406030204" pitchFamily="18" charset="0"/>
                <a:ea typeface="Times New Roman" panose="02020603050405020304" pitchFamily="18" charset="0"/>
              </a:rPr>
              <a:t>Jara</a:t>
            </a:r>
            <a:r>
              <a:rPr lang="en-US" sz="1800" dirty="0">
                <a:effectLst/>
                <a:latin typeface="Cambria" panose="02040503050406030204" pitchFamily="18" charset="0"/>
                <a:ea typeface="Times New Roman" panose="02020603050405020304" pitchFamily="18" charset="0"/>
                <a:cs typeface="Cambria Math" panose="02040503050406030204" pitchFamily="18" charset="0"/>
              </a:rPr>
              <a:t>‐</a:t>
            </a:r>
            <a:r>
              <a:rPr lang="en-US" sz="1800" dirty="0">
                <a:effectLst/>
                <a:latin typeface="Cambria" panose="02040503050406030204" pitchFamily="18" charset="0"/>
                <a:ea typeface="Times New Roman" panose="02020603050405020304" pitchFamily="18" charset="0"/>
              </a:rPr>
              <a:t>Ettinger, &amp; Gibson, 2014). </a:t>
            </a:r>
          </a:p>
          <a:p>
            <a:endParaRPr lang="en-US" sz="1800" dirty="0">
              <a:effectLst/>
              <a:latin typeface="Cambria" panose="020405030504060302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rPr>
              <a:t>They tested children ages 3 to 12 years (adults too) on math problems traditionally used to examine early childhood skills in industrialized communities. For instance, researchers asked children to move a specific number of coins from one half of a white paper to another, with the number of coins to be moved ranging from 1 to 8. </a:t>
            </a:r>
          </a:p>
          <a:p>
            <a:endParaRPr lang="en-US" sz="1800" dirty="0">
              <a:effectLst/>
              <a:latin typeface="Cambria" panose="020405030504060302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rPr>
              <a:t>The </a:t>
            </a:r>
            <a:r>
              <a:rPr lang="en-US" sz="1800" dirty="0" err="1">
                <a:effectLst/>
                <a:latin typeface="Cambria" panose="02040503050406030204" pitchFamily="18" charset="0"/>
                <a:ea typeface="Times New Roman" panose="02020603050405020304" pitchFamily="18" charset="0"/>
              </a:rPr>
              <a:t>Tsimane</a:t>
            </a:r>
            <a:r>
              <a:rPr lang="en-US" sz="1800" dirty="0">
                <a:effectLst/>
                <a:latin typeface="Cambria" panose="02040503050406030204" pitchFamily="18" charset="0"/>
                <a:ea typeface="Times New Roman" panose="02020603050405020304" pitchFamily="18" charset="0"/>
              </a:rPr>
              <a:t>’ children’s number skills were substantially delayed relative to children from the United States, Russia, and Japan. </a:t>
            </a:r>
          </a:p>
          <a:p>
            <a:endParaRPr lang="en-US" sz="1800" dirty="0">
              <a:effectLst/>
              <a:latin typeface="Cambria" panose="020405030504060302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rPr>
              <a:t>However, the sequence of children’s learning paralleled that of children from technological societies. For example, </a:t>
            </a:r>
            <a:r>
              <a:rPr lang="en-US" sz="1800" dirty="0" err="1">
                <a:effectLst/>
                <a:latin typeface="Cambria" panose="02040503050406030204" pitchFamily="18" charset="0"/>
                <a:ea typeface="Times New Roman" panose="02020603050405020304" pitchFamily="18" charset="0"/>
              </a:rPr>
              <a:t>Tsimane</a:t>
            </a:r>
            <a:r>
              <a:rPr lang="en-US" sz="1800" dirty="0">
                <a:effectLst/>
                <a:latin typeface="Cambria" panose="02040503050406030204" pitchFamily="18" charset="0"/>
                <a:ea typeface="Times New Roman" panose="02020603050405020304" pitchFamily="18" charset="0"/>
              </a:rPr>
              <a:t>’ children learned the first three or four number words before they fully understood how counting works, just like U.S. children. </a:t>
            </a:r>
          </a:p>
          <a:p>
            <a:endParaRPr lang="en-US" sz="1800" dirty="0">
              <a:effectLst/>
              <a:latin typeface="Cambria" panose="020405030504060302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rPr>
              <a:t>Thus, although cultural context might affect the </a:t>
            </a:r>
            <a:r>
              <a:rPr lang="en-US" sz="1800" i="1" dirty="0">
                <a:effectLst/>
                <a:latin typeface="Cambria" panose="02040503050406030204" pitchFamily="18" charset="0"/>
                <a:ea typeface="Times New Roman" panose="02020603050405020304" pitchFamily="18" charset="0"/>
              </a:rPr>
              <a:t>timing</a:t>
            </a:r>
            <a:r>
              <a:rPr lang="en-US" sz="1800" dirty="0">
                <a:effectLst/>
                <a:latin typeface="Cambria" panose="02040503050406030204" pitchFamily="18" charset="0"/>
                <a:ea typeface="Times New Roman" panose="02020603050405020304" pitchFamily="18" charset="0"/>
              </a:rPr>
              <a:t> of skill onsets, the developmental progression around learning numbers may be universal.</a:t>
            </a:r>
            <a:r>
              <a:rPr lang="en-US" sz="1800" b="1" dirty="0">
                <a:effectLst/>
                <a:latin typeface="Cambria" panose="020405030504060302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105</a:t>
            </a:fld>
            <a:endParaRPr lang="en-US"/>
          </a:p>
        </p:txBody>
      </p:sp>
    </p:spTree>
    <p:extLst>
      <p:ext uri="{BB962C8B-B14F-4D97-AF65-F5344CB8AC3E}">
        <p14:creationId xmlns:p14="http://schemas.microsoft.com/office/powerpoint/2010/main" val="39146733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106</a:t>
            </a:fld>
            <a:endParaRPr lang="en-US"/>
          </a:p>
        </p:txBody>
      </p:sp>
    </p:spTree>
    <p:extLst>
      <p:ext uri="{BB962C8B-B14F-4D97-AF65-F5344CB8AC3E}">
        <p14:creationId xmlns:p14="http://schemas.microsoft.com/office/powerpoint/2010/main" val="16939839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dirty="0"/>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Consider what schooling would be like for a child who finds it difficult to sit still and pay attention to the teacher, hold and manipulate information in working memory, and control impulses. Indeed, executive functioning is critical to performance in school, especially in mathematics (Cragg &amp; Gilmore, 2014).</a:t>
            </a:r>
          </a:p>
          <a:p>
            <a:endParaRPr lang="en-US" dirty="0"/>
          </a:p>
          <a:p>
            <a:r>
              <a:rPr lang="en-US" dirty="0"/>
              <a:t>Photo caption: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Math requires children to hold and efficiently manipulate different pieces of information in working memory while executing parts of a problem. Children must inhibit less sophisticated but more familiar strategies in favor of advanced but difficult strategies, for example, by suppressing the urge to count with all their fingers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107</a:t>
            </a:fld>
            <a:endParaRPr lang="en-US"/>
          </a:p>
        </p:txBody>
      </p:sp>
    </p:spTree>
    <p:extLst>
      <p:ext uri="{BB962C8B-B14F-4D97-AF65-F5344CB8AC3E}">
        <p14:creationId xmlns:p14="http://schemas.microsoft.com/office/powerpoint/2010/main" val="24924419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A fully accessible version of this video is available by logging on to Oxford </a:t>
            </a:r>
            <a:r>
              <a:rPr lang="en-US" sz="1200" dirty="0" err="1">
                <a:effectLst/>
                <a:latin typeface="Calibri" panose="020F0502020204030204" pitchFamily="34" charset="0"/>
                <a:ea typeface="Calibri" panose="020F0502020204030204" pitchFamily="34" charset="0"/>
              </a:rPr>
              <a:t>LearningLink</a:t>
            </a:r>
            <a:r>
              <a:rPr lang="en-US" sz="1200" dirty="0">
                <a:effectLst/>
                <a:latin typeface="Calibri" panose="020F0502020204030204" pitchFamily="34" charset="0"/>
                <a:ea typeface="Calibri" panose="020F0502020204030204" pitchFamily="34" charset="0"/>
              </a:rPr>
              <a:t> and selecting the appropriate Research-in-Action video. </a:t>
            </a:r>
          </a:p>
          <a:p>
            <a:r>
              <a:rPr lang="en-US" sz="1200" dirty="0">
                <a:effectLst/>
                <a:latin typeface="Calibri" panose="020F0502020204030204" pitchFamily="34" charset="0"/>
                <a:ea typeface="Calibri" panose="020F0502020204030204" pitchFamily="34" charset="0"/>
              </a:rPr>
              <a:t>https://learninglink.oup.com/access/tamis-lemonda1e-student-resources#tag_research-in-action-videos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108</a:t>
            </a:fld>
            <a:endParaRPr lang="en-US"/>
          </a:p>
        </p:txBody>
      </p:sp>
    </p:spTree>
    <p:extLst>
      <p:ext uri="{BB962C8B-B14F-4D97-AF65-F5344CB8AC3E}">
        <p14:creationId xmlns:p14="http://schemas.microsoft.com/office/powerpoint/2010/main" val="21602737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109</a:t>
            </a:fld>
            <a:endParaRPr lang="en-US"/>
          </a:p>
        </p:txBody>
      </p:sp>
    </p:spTree>
    <p:extLst>
      <p:ext uri="{BB962C8B-B14F-4D97-AF65-F5344CB8AC3E}">
        <p14:creationId xmlns:p14="http://schemas.microsoft.com/office/powerpoint/2010/main" val="11010783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110</a:t>
            </a:fld>
            <a:endParaRPr lang="en-US"/>
          </a:p>
        </p:txBody>
      </p:sp>
    </p:spTree>
    <p:extLst>
      <p:ext uri="{BB962C8B-B14F-4D97-AF65-F5344CB8AC3E}">
        <p14:creationId xmlns:p14="http://schemas.microsoft.com/office/powerpoint/2010/main" val="10121810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111</a:t>
            </a:fld>
            <a:endParaRPr lang="en-US"/>
          </a:p>
        </p:txBody>
      </p:sp>
    </p:spTree>
    <p:extLst>
      <p:ext uri="{BB962C8B-B14F-4D97-AF65-F5344CB8AC3E}">
        <p14:creationId xmlns:p14="http://schemas.microsoft.com/office/powerpoint/2010/main" val="3953849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3A6598"/>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F133E3D-6990-4EF3-A6C3-94D9092AF81F}"/>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37510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609600" y="1600201"/>
            <a:ext cx="10972800" cy="4175125"/>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43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23066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9766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25570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7286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38337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13633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78227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9028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711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609600" y="1600201"/>
            <a:ext cx="10972800" cy="4175125"/>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949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548602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38769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648395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50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dirty="0"/>
              <a:t>Click to edit Master title style</a:t>
            </a:r>
          </a:p>
        </p:txBody>
      </p:sp>
      <p:sp>
        <p:nvSpPr>
          <p:cNvPr id="6"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a:solidFill>
                  <a:schemeClr val="accent1">
                    <a:lumMod val="75000"/>
                  </a:schemeClr>
                </a:solidFill>
              </a:defRPr>
            </a:lvl1pPr>
          </a:lstStyle>
          <a:p>
            <a:pPr lvl="0"/>
            <a:r>
              <a:rPr lang="en-US" dirty="0"/>
              <a:t>Click to edit Master text styles</a:t>
            </a:r>
          </a:p>
          <a:p>
            <a:pPr lvl="0"/>
            <a:r>
              <a:rPr lang="en-US" dirty="0"/>
              <a:t>Click to edit Master text styles</a:t>
            </a:r>
          </a:p>
        </p:txBody>
      </p:sp>
      <p:pic>
        <p:nvPicPr>
          <p:cNvPr id="4" name="Picture 3">
            <a:extLst>
              <a:ext uri="{FF2B5EF4-FFF2-40B4-BE49-F238E27FC236}">
                <a16:creationId xmlns:a16="http://schemas.microsoft.com/office/drawing/2014/main" id="{BB270461-5061-4414-803B-C583AB6622A7}"/>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60036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C21ADE0-5C6C-4D2E-BA8D-9FAB5A6E626E}"/>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428887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11/16/2021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410148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11/16/2021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4811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11/16/2021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174439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11/16/2021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3793512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tif"/></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49" r:id="rId1"/>
    <p:sldLayoutId id="21474836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39" t="208" r="79" b="371"/>
          <a:stretch/>
        </p:blipFill>
        <p:spPr bwMode="auto">
          <a:xfrm>
            <a:off x="6707" y="1063"/>
            <a:ext cx="12206496" cy="6848986"/>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7" name="Footer Placeholder 3"/>
          <p:cNvSpPr txBox="1">
            <a:spLocks/>
          </p:cNvSpPr>
          <p:nvPr/>
        </p:nvSpPr>
        <p:spPr>
          <a:xfrm>
            <a:off x="1551710" y="6423728"/>
            <a:ext cx="368940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rPr>
              <a:t>© Oxford</a:t>
            </a:r>
            <a:r>
              <a:rPr lang="en-US" sz="1000" baseline="0" dirty="0">
                <a:solidFill>
                  <a:schemeClr val="bg1"/>
                </a:solidFill>
              </a:rPr>
              <a:t> University Press,</a:t>
            </a:r>
            <a:r>
              <a:rPr lang="en-US" sz="1000" dirty="0">
                <a:solidFill>
                  <a:schemeClr val="bg1"/>
                </a:solidFill>
              </a:rPr>
              <a:t> 2022</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pic>
        <p:nvPicPr>
          <p:cNvPr id="9" name="Picture 8">
            <a:extLst>
              <a:ext uri="{FF2B5EF4-FFF2-40B4-BE49-F238E27FC236}">
                <a16:creationId xmlns:a16="http://schemas.microsoft.com/office/drawing/2014/main" id="{DB11EB2B-0846-4623-8B27-CF24A81847A5}"/>
              </a:ext>
            </a:extLst>
          </p:cNvPr>
          <p:cNvPicPr>
            <a:picLocks noChangeAspect="1"/>
          </p:cNvPicPr>
          <p:nvPr/>
        </p:nvPicPr>
        <p:blipFill>
          <a:blip r:embed="rId11"/>
          <a:stretch>
            <a:fillRect/>
          </a:stretch>
        </p:blipFill>
        <p:spPr>
          <a:xfrm>
            <a:off x="0" y="6331318"/>
            <a:ext cx="1551709" cy="526682"/>
          </a:xfrm>
          <a:prstGeom prst="rect">
            <a:avLst/>
          </a:prstGeom>
        </p:spPr>
      </p:pic>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Lst>
  <p:txStyles>
    <p:titleStyle>
      <a:lvl1pPr algn="ctr"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11/16/2021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2188313139"/>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oxfordnext.com/vod/OUPUSA/9780190216900/Executive%20Function-%20The%20Brain's%20Control%20Center%202_1.mp4" TargetMode="External"/><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oxfordnext.com/vod/OUPUSA/9780190216900/Executive%20Function-%20The%20Brain's%20Control%20Center_1.mp4"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https://iws.oupsupport.com/video/access/content/tamis-lemonda1e-student-resources/tamis-lemonda1e-video-7-1"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oxfordnext.com/vod/OUPUSA/9780190216900/TED-Ed-%20Are%20all%20of%20your%20memories%20real_%20_%20Daniel%20L.%20Schacter_1.mp4"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37EA-C62F-4EFD-8666-7E2094CC3DCC}"/>
              </a:ext>
            </a:extLst>
          </p:cNvPr>
          <p:cNvSpPr>
            <a:spLocks noGrp="1"/>
          </p:cNvSpPr>
          <p:nvPr>
            <p:ph type="title"/>
          </p:nvPr>
        </p:nvSpPr>
        <p:spPr/>
        <p:txBody>
          <a:bodyPr>
            <a:normAutofit fontScale="90000"/>
          </a:bodyPr>
          <a:lstStyle/>
          <a:p>
            <a:r>
              <a:rPr lang="en-US" sz="4400" dirty="0">
                <a:solidFill>
                  <a:srgbClr val="1F497D"/>
                </a:solidFill>
              </a:rPr>
              <a:t>Child Development</a:t>
            </a:r>
            <a:br>
              <a:rPr lang="en-US" sz="4400" dirty="0">
                <a:solidFill>
                  <a:srgbClr val="1F497D"/>
                </a:solidFill>
              </a:rPr>
            </a:br>
            <a:r>
              <a:rPr lang="en-US" b="0" i="0" dirty="0">
                <a:solidFill>
                  <a:srgbClr val="1F497D"/>
                </a:solidFill>
              </a:rPr>
              <a:t>Context, Culture, and Cascades</a:t>
            </a:r>
            <a:r>
              <a:rPr lang="en-US" dirty="0">
                <a:solidFill>
                  <a:srgbClr val="1F497D"/>
                </a:solidFill>
              </a:rPr>
              <a:t> </a:t>
            </a:r>
            <a:br>
              <a:rPr lang="en-US" sz="2400" b="0" i="0" dirty="0">
                <a:solidFill>
                  <a:prstClr val="black"/>
                </a:solidFill>
              </a:rPr>
            </a:br>
            <a:endParaRPr lang="en-US" dirty="0"/>
          </a:p>
        </p:txBody>
      </p:sp>
      <p:sp>
        <p:nvSpPr>
          <p:cNvPr id="3" name="Text Placeholder 2">
            <a:extLst>
              <a:ext uri="{FF2B5EF4-FFF2-40B4-BE49-F238E27FC236}">
                <a16:creationId xmlns:a16="http://schemas.microsoft.com/office/drawing/2014/main" id="{1734216A-C5CA-42F2-AD8A-C47A9C413151}"/>
              </a:ext>
            </a:extLst>
          </p:cNvPr>
          <p:cNvSpPr>
            <a:spLocks noGrp="1"/>
          </p:cNvSpPr>
          <p:nvPr>
            <p:ph type="body" sz="quarter" idx="11"/>
          </p:nvPr>
        </p:nvSpPr>
        <p:spPr>
          <a:xfrm>
            <a:off x="437092" y="1893644"/>
            <a:ext cx="11317816" cy="477838"/>
          </a:xfrm>
        </p:spPr>
        <p:txBody>
          <a:bodyPr/>
          <a:lstStyle/>
          <a:p>
            <a:r>
              <a:rPr lang="en-US" dirty="0"/>
              <a:t>by Catherine S. </a:t>
            </a:r>
            <a:r>
              <a:rPr lang="en-US" dirty="0" err="1"/>
              <a:t>Tamis-LeMonda</a:t>
            </a:r>
            <a:endParaRPr lang="en-US" dirty="0"/>
          </a:p>
          <a:p>
            <a:endParaRPr lang="en-US" dirty="0"/>
          </a:p>
        </p:txBody>
      </p:sp>
      <p:pic>
        <p:nvPicPr>
          <p:cNvPr id="6" name="Picture 5" title="Cover">
            <a:extLst>
              <a:ext uri="{FF2B5EF4-FFF2-40B4-BE49-F238E27FC236}">
                <a16:creationId xmlns:a16="http://schemas.microsoft.com/office/drawing/2014/main" id="{6BCE3007-6D55-460C-B919-04E069A800CC}"/>
              </a:ext>
            </a:extLst>
          </p:cNvPr>
          <p:cNvPicPr>
            <a:picLocks noChangeAspect="1"/>
          </p:cNvPicPr>
          <p:nvPr/>
        </p:nvPicPr>
        <p:blipFill>
          <a:blip r:embed="rId2"/>
          <a:stretch>
            <a:fillRect/>
          </a:stretch>
        </p:blipFill>
        <p:spPr>
          <a:xfrm>
            <a:off x="4417426" y="2520579"/>
            <a:ext cx="3383654" cy="4337421"/>
          </a:xfrm>
          <a:prstGeom prst="rect">
            <a:avLst/>
          </a:prstGeom>
        </p:spPr>
      </p:pic>
    </p:spTree>
    <p:extLst>
      <p:ext uri="{BB962C8B-B14F-4D97-AF65-F5344CB8AC3E}">
        <p14:creationId xmlns:p14="http://schemas.microsoft.com/office/powerpoint/2010/main" val="21506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 Dual representational skills.</a:t>
            </a:r>
          </a:p>
        </p:txBody>
      </p:sp>
      <p:pic>
        <p:nvPicPr>
          <p:cNvPr id="3" name="Picture 2" descr="A photo of a caregiver showing a playhouse to a child and pointing toward a sofa in it." title="FIGURE 9.3 Dual representational skills.">
            <a:extLst>
              <a:ext uri="{FF2B5EF4-FFF2-40B4-BE49-F238E27FC236}">
                <a16:creationId xmlns:a16="http://schemas.microsoft.com/office/drawing/2014/main" id="{8FBE9594-23BB-4D08-9191-016C70C80B4A}"/>
              </a:ext>
            </a:extLst>
          </p:cNvPr>
          <p:cNvPicPr>
            <a:picLocks noChangeAspect="1"/>
          </p:cNvPicPr>
          <p:nvPr/>
        </p:nvPicPr>
        <p:blipFill>
          <a:blip r:embed="rId3"/>
          <a:stretch>
            <a:fillRect/>
          </a:stretch>
        </p:blipFill>
        <p:spPr>
          <a:xfrm>
            <a:off x="3048940" y="815537"/>
            <a:ext cx="6094121" cy="5226926"/>
          </a:xfrm>
          <a:prstGeom prst="rect">
            <a:avLst/>
          </a:prstGeom>
        </p:spPr>
      </p:pic>
    </p:spTree>
    <p:extLst>
      <p:ext uri="{BB962C8B-B14F-4D97-AF65-F5344CB8AC3E}">
        <p14:creationId xmlns:p14="http://schemas.microsoft.com/office/powerpoint/2010/main" val="2992051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9.31 Preschool Context: Big Math for Little Kids and Building Blocks Curriculum.</a:t>
            </a:r>
          </a:p>
        </p:txBody>
      </p:sp>
      <p:pic>
        <p:nvPicPr>
          <p:cNvPr id="3" name="Picture 2" descr="A photo of a child looking at the monitor while identifying building blocks is displayed on the monitor." title="FIGURE 9.31 Big Math for Little Kids and Building Blocks Curriculum.">
            <a:extLst>
              <a:ext uri="{FF2B5EF4-FFF2-40B4-BE49-F238E27FC236}">
                <a16:creationId xmlns:a16="http://schemas.microsoft.com/office/drawing/2014/main" id="{0BC36EB6-BDBC-4989-9020-573E242C8182}"/>
              </a:ext>
            </a:extLst>
          </p:cNvPr>
          <p:cNvPicPr>
            <a:picLocks noChangeAspect="1"/>
          </p:cNvPicPr>
          <p:nvPr/>
        </p:nvPicPr>
        <p:blipFill>
          <a:blip r:embed="rId3"/>
          <a:stretch>
            <a:fillRect/>
          </a:stretch>
        </p:blipFill>
        <p:spPr>
          <a:xfrm>
            <a:off x="3456402" y="1129153"/>
            <a:ext cx="5279196" cy="4599695"/>
          </a:xfrm>
          <a:prstGeom prst="rect">
            <a:avLst/>
          </a:prstGeom>
        </p:spPr>
      </p:pic>
    </p:spTree>
    <p:extLst>
      <p:ext uri="{BB962C8B-B14F-4D97-AF65-F5344CB8AC3E}">
        <p14:creationId xmlns:p14="http://schemas.microsoft.com/office/powerpoint/2010/main" val="32963411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137478"/>
            <a:ext cx="8229600" cy="1143000"/>
          </a:xfrm>
        </p:spPr>
        <p:txBody>
          <a:bodyPr>
            <a:normAutofit/>
          </a:bodyPr>
          <a:lstStyle/>
          <a:p>
            <a:r>
              <a:rPr lang="en-US" dirty="0"/>
              <a:t>Cultural Context: Language Practices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1981200" y="1166019"/>
            <a:ext cx="8229600" cy="4525963"/>
          </a:xfrm>
        </p:spPr>
        <p:txBody>
          <a:bodyPr>
            <a:no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Unique practices of cultural communities, including features of their language, shape children’s language, literacy, and math skills</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Example: </a:t>
            </a:r>
            <a:r>
              <a:rPr lang="en-US" sz="3200" dirty="0" err="1">
                <a:latin typeface="Calibri" panose="020F0502020204030204" pitchFamily="34" charset="0"/>
                <a:ea typeface="Times New Roman" panose="02020603050405020304" pitchFamily="18" charset="0"/>
                <a:cs typeface="Calibri" panose="020F0502020204030204" pitchFamily="34" charset="0"/>
              </a:rPr>
              <a:t>Piraha</a:t>
            </a:r>
            <a:r>
              <a:rPr lang="en-US" sz="3200" dirty="0">
                <a:latin typeface="Calibri" panose="020F0502020204030204" pitchFamily="34" charset="0"/>
                <a:ea typeface="Times New Roman" panose="02020603050405020304" pitchFamily="18" charset="0"/>
                <a:cs typeface="Calibri" panose="020F0502020204030204" pitchFamily="34" charset="0"/>
              </a:rPr>
              <a:t>˜ language has few words to express time and does not contain numbers or terms for quantification </a:t>
            </a:r>
            <a:r>
              <a:rPr lang="en-US" sz="2400" dirty="0">
                <a:latin typeface="Calibri" panose="020F0502020204030204" pitchFamily="34" charset="0"/>
                <a:ea typeface="Times New Roman" panose="02020603050405020304" pitchFamily="18" charset="0"/>
                <a:cs typeface="Calibri" panose="020F0502020204030204" pitchFamily="34" charset="0"/>
              </a:rPr>
              <a:t>(Gordon, 2004)</a:t>
            </a:r>
          </a:p>
        </p:txBody>
      </p:sp>
    </p:spTree>
    <p:extLst>
      <p:ext uri="{BB962C8B-B14F-4D97-AF65-F5344CB8AC3E}">
        <p14:creationId xmlns:p14="http://schemas.microsoft.com/office/powerpoint/2010/main" val="36523847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2247331" y="504967"/>
            <a:ext cx="7963469" cy="968991"/>
          </a:xfrm>
        </p:spPr>
        <p:txBody>
          <a:bodyPr>
            <a:normAutofit fontScale="90000"/>
          </a:bodyPr>
          <a:lstStyle/>
          <a:p>
            <a:r>
              <a:rPr lang="en-US" dirty="0"/>
              <a:t>Cultural Context: Language Practices, Continued</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2097206" y="1719619"/>
            <a:ext cx="8113594" cy="4086823"/>
          </a:xfrm>
        </p:spPr>
        <p:txBody>
          <a:bodyPr>
            <a:noAutofit/>
          </a:bodyPr>
          <a:lstStyle/>
          <a:p>
            <a:pPr lvl="1"/>
            <a:r>
              <a:rPr lang="en-US" sz="3200" dirty="0">
                <a:latin typeface="Calibri" panose="020F0502020204030204" pitchFamily="34" charset="0"/>
                <a:ea typeface="Times New Roman" panose="02020603050405020304" pitchFamily="18" charset="0"/>
                <a:cs typeface="Calibri" panose="020F0502020204030204" pitchFamily="34" charset="0"/>
              </a:rPr>
              <a:t>Its phonemic inventory is the smallest in the world, being limited to eight consonants and three vowels</a:t>
            </a:r>
          </a:p>
          <a:p>
            <a:pPr lvl="1"/>
            <a:r>
              <a:rPr lang="en-US" sz="3200" dirty="0">
                <a:latin typeface="Calibri" panose="020F0502020204030204" pitchFamily="34" charset="0"/>
                <a:cs typeface="Calibri" panose="020F0502020204030204" pitchFamily="34" charset="0"/>
              </a:rPr>
              <a:t>Unlike U.S. preschoolers, </a:t>
            </a:r>
            <a:r>
              <a:rPr lang="en-US" sz="3200" dirty="0" err="1">
                <a:latin typeface="Calibri" panose="020F0502020204030204" pitchFamily="34" charset="0"/>
                <a:ea typeface="Times New Roman" panose="02020603050405020304" pitchFamily="18" charset="0"/>
                <a:cs typeface="Calibri" panose="020F0502020204030204" pitchFamily="34" charset="0"/>
              </a:rPr>
              <a:t>Piraha</a:t>
            </a:r>
            <a:r>
              <a:rPr lang="en-US" sz="3200" dirty="0">
                <a:latin typeface="Calibri" panose="020F0502020204030204" pitchFamily="34" charset="0"/>
                <a:ea typeface="Times New Roman" panose="02020603050405020304" pitchFamily="18" charset="0"/>
                <a:cs typeface="Calibri" panose="020F0502020204030204" pitchFamily="34" charset="0"/>
              </a:rPr>
              <a:t>˜ children do not reflect on the past or talk about the future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34204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9.32 Cultural differences in learning mathematics.</a:t>
            </a:r>
          </a:p>
        </p:txBody>
      </p:sp>
      <p:pic>
        <p:nvPicPr>
          <p:cNvPr id="3" name="Picture 2" descr="A photo of the Chinese language notation graphics that reflects strokes in all four directions. Each of the graphics is labeled as follows. Art, crane, work, zen, family, fortune, tea, beauty, rich, water, nude, power, health, kindness, prosperity, intelligent, hearth, love, paradise, god, beginning, fish, and harmony. " title="FIGURE 9.32 Cultural differences in learning mathematics.">
            <a:extLst>
              <a:ext uri="{FF2B5EF4-FFF2-40B4-BE49-F238E27FC236}">
                <a16:creationId xmlns:a16="http://schemas.microsoft.com/office/drawing/2014/main" id="{D45D3D2E-1C22-405B-8FC4-0E6774776EE9}"/>
              </a:ext>
            </a:extLst>
          </p:cNvPr>
          <p:cNvPicPr>
            <a:picLocks noChangeAspect="1"/>
          </p:cNvPicPr>
          <p:nvPr/>
        </p:nvPicPr>
        <p:blipFill>
          <a:blip r:embed="rId3"/>
          <a:stretch>
            <a:fillRect/>
          </a:stretch>
        </p:blipFill>
        <p:spPr>
          <a:xfrm>
            <a:off x="3646780" y="760171"/>
            <a:ext cx="4898441" cy="5337658"/>
          </a:xfrm>
          <a:prstGeom prst="rect">
            <a:avLst/>
          </a:prstGeom>
        </p:spPr>
      </p:pic>
    </p:spTree>
    <p:extLst>
      <p:ext uri="{BB962C8B-B14F-4D97-AF65-F5344CB8AC3E}">
        <p14:creationId xmlns:p14="http://schemas.microsoft.com/office/powerpoint/2010/main" val="37675927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Cultural Context: Parent-Child Stories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Cultural practices around </a:t>
            </a:r>
            <a:r>
              <a:rPr lang="en-US" dirty="0" err="1">
                <a:effectLst/>
                <a:latin typeface="Calibri" panose="020F0502020204030204" pitchFamily="34" charset="0"/>
                <a:ea typeface="Times New Roman" panose="02020603050405020304" pitchFamily="18" charset="0"/>
                <a:cs typeface="Calibri" panose="020F0502020204030204" pitchFamily="34" charset="0"/>
              </a:rPr>
              <a:t>bookreading</a:t>
            </a:r>
            <a:r>
              <a:rPr lang="en-US" dirty="0">
                <a:effectLst/>
                <a:latin typeface="Calibri" panose="020F0502020204030204" pitchFamily="34" charset="0"/>
                <a:ea typeface="Times New Roman" panose="02020603050405020304" pitchFamily="18" charset="0"/>
                <a:cs typeface="Calibri" panose="020F0502020204030204" pitchFamily="34" charset="0"/>
              </a:rPr>
              <a:t> and storytelling differ across communities</a:t>
            </a:r>
          </a:p>
          <a:p>
            <a:r>
              <a:rPr lang="en-US" dirty="0">
                <a:latin typeface="Calibri" panose="020F0502020204030204" pitchFamily="34" charset="0"/>
                <a:ea typeface="Times New Roman" panose="02020603050405020304" pitchFamily="18" charset="0"/>
                <a:cs typeface="Calibri" panose="020F0502020204030204" pitchFamily="34" charset="0"/>
              </a:rPr>
              <a:t>The content of parent-child narratives differs across cultural communities as well</a:t>
            </a:r>
          </a:p>
          <a:p>
            <a:r>
              <a:rPr lang="en-US" dirty="0">
                <a:latin typeface="Calibri" panose="020F0502020204030204" pitchFamily="34" charset="0"/>
                <a:ea typeface="Times New Roman" panose="02020603050405020304" pitchFamily="18" charset="0"/>
                <a:cs typeface="Calibri" panose="020F0502020204030204" pitchFamily="34" charset="0"/>
              </a:rPr>
              <a:t>Oral storytelling is a rich part of many U.S. communities as a way to share cultural traditions with children</a:t>
            </a:r>
          </a:p>
          <a:p>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505757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Cultural Context: Mathematical Practices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Cultural practices and beliefs affect children’s development of mathematical concepts across diverse communities</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Example: Later development of early counting and other math skills in children in the </a:t>
            </a:r>
            <a:r>
              <a:rPr lang="en-US" sz="3200" dirty="0" err="1">
                <a:latin typeface="Calibri" panose="020F0502020204030204" pitchFamily="34" charset="0"/>
                <a:ea typeface="Times New Roman" panose="02020603050405020304" pitchFamily="18" charset="0"/>
                <a:cs typeface="Calibri" panose="020F0502020204030204" pitchFamily="34" charset="0"/>
              </a:rPr>
              <a:t>Tsimane</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(Piantadosi, </a:t>
            </a:r>
            <a:r>
              <a:rPr lang="en-US" sz="2400" dirty="0" err="1">
                <a:latin typeface="Calibri" panose="020F0502020204030204" pitchFamily="34" charset="0"/>
                <a:ea typeface="Times New Roman" panose="02020603050405020304" pitchFamily="18" charset="0"/>
                <a:cs typeface="Calibri" panose="020F0502020204030204" pitchFamily="34" charset="0"/>
              </a:rPr>
              <a:t>Jara</a:t>
            </a:r>
            <a:r>
              <a:rPr lang="en-US" sz="2400" dirty="0">
                <a:latin typeface="Calibri" panose="020F0502020204030204" pitchFamily="34" charset="0"/>
                <a:ea typeface="Times New Roman" panose="02020603050405020304" pitchFamily="18" charset="0"/>
                <a:cs typeface="Calibri" panose="020F0502020204030204" pitchFamily="34" charset="0"/>
              </a:rPr>
              <a:t>‐Ettinger, &amp; Gibson, 2014)</a:t>
            </a:r>
          </a:p>
          <a:p>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136025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Developmental Cascades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Academic </a:t>
            </a:r>
            <a:r>
              <a:rPr lang="en-US" dirty="0">
                <a:latin typeface="Calibri" panose="020F0502020204030204" pitchFamily="34" charset="0"/>
                <a:ea typeface="Times New Roman" panose="02020603050405020304" pitchFamily="18" charset="0"/>
                <a:cs typeface="Calibri" panose="020F0502020204030204" pitchFamily="34" charset="0"/>
              </a:rPr>
              <a:t>Domains</a:t>
            </a:r>
          </a:p>
          <a:p>
            <a:r>
              <a:rPr lang="en-US" dirty="0">
                <a:effectLst/>
                <a:latin typeface="Calibri" panose="020F0502020204030204" pitchFamily="34" charset="0"/>
                <a:ea typeface="Times New Roman" panose="02020603050405020304" pitchFamily="18" charset="0"/>
                <a:cs typeface="Calibri" panose="020F0502020204030204" pitchFamily="34" charset="0"/>
              </a:rPr>
              <a:t>Social Domains</a:t>
            </a:r>
          </a:p>
          <a:p>
            <a:r>
              <a:rPr lang="en-US" dirty="0">
                <a:latin typeface="Calibri" panose="020F0502020204030204" pitchFamily="34" charset="0"/>
                <a:ea typeface="Times New Roman" panose="02020603050405020304" pitchFamily="18" charset="0"/>
                <a:cs typeface="Calibri" panose="020F0502020204030204" pitchFamily="34" charset="0"/>
              </a:rPr>
              <a:t>Language &amp; Social Competence</a:t>
            </a:r>
          </a:p>
          <a:p>
            <a:r>
              <a:rPr lang="en-US" dirty="0">
                <a:effectLst/>
                <a:latin typeface="Calibri" panose="020F0502020204030204" pitchFamily="34" charset="0"/>
                <a:ea typeface="Times New Roman" panose="02020603050405020304" pitchFamily="18" charset="0"/>
                <a:cs typeface="Calibri" panose="020F0502020204030204" pitchFamily="34" charset="0"/>
              </a:rPr>
              <a:t>Theory of Mind &amp; Social Relationships</a:t>
            </a:r>
          </a:p>
        </p:txBody>
      </p:sp>
    </p:spTree>
    <p:extLst>
      <p:ext uri="{BB962C8B-B14F-4D97-AF65-F5344CB8AC3E}">
        <p14:creationId xmlns:p14="http://schemas.microsoft.com/office/powerpoint/2010/main" val="9050139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1"/>
            <a:ext cx="12192000" cy="575187"/>
          </a:xfrm>
        </p:spPr>
        <p:txBody>
          <a:bodyPr>
            <a:normAutofit fontScale="90000"/>
          </a:bodyPr>
          <a:lstStyle/>
          <a:p>
            <a:r>
              <a:rPr lang="en-US" dirty="0"/>
              <a:t>FIGURE 9.33 Math requires children to hold and efficiently manipulate different pieces of information in working memory while executing parts of a problem.</a:t>
            </a:r>
          </a:p>
        </p:txBody>
      </p:sp>
      <p:pic>
        <p:nvPicPr>
          <p:cNvPr id="3" name="Picture 2" descr="A photo of a child counting with her fingers and a board behind her back depicting addition sums. The text on the board reads as follows. An icon of a pear equals 1. Followed by an icon of two oranges followed by the number 2. An icon of three custard apples equals the number 3. Followed by an icon of two apples along the right side equals to." title="FIGURE 9.33 Math requires children to hold and efficiently manipulate different pieces of information in working memory while executing parts of a problem.">
            <a:extLst>
              <a:ext uri="{FF2B5EF4-FFF2-40B4-BE49-F238E27FC236}">
                <a16:creationId xmlns:a16="http://schemas.microsoft.com/office/drawing/2014/main" id="{DC03F378-AA42-40C1-9308-AB279F60114C}"/>
              </a:ext>
            </a:extLst>
          </p:cNvPr>
          <p:cNvPicPr>
            <a:picLocks noChangeAspect="1"/>
          </p:cNvPicPr>
          <p:nvPr/>
        </p:nvPicPr>
        <p:blipFill>
          <a:blip r:embed="rId3"/>
          <a:stretch>
            <a:fillRect/>
          </a:stretch>
        </p:blipFill>
        <p:spPr>
          <a:xfrm>
            <a:off x="2653416" y="1215396"/>
            <a:ext cx="6885168" cy="4427209"/>
          </a:xfrm>
          <a:prstGeom prst="rect">
            <a:avLst/>
          </a:prstGeom>
        </p:spPr>
      </p:pic>
    </p:spTree>
    <p:extLst>
      <p:ext uri="{BB962C8B-B14F-4D97-AF65-F5344CB8AC3E}">
        <p14:creationId xmlns:p14="http://schemas.microsoft.com/office/powerpoint/2010/main" val="11222116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843-DBF9-4AD5-ADF1-28B091F277C1}"/>
              </a:ext>
            </a:extLst>
          </p:cNvPr>
          <p:cNvSpPr>
            <a:spLocks noGrp="1"/>
          </p:cNvSpPr>
          <p:nvPr>
            <p:ph type="title"/>
          </p:nvPr>
        </p:nvSpPr>
        <p:spPr>
          <a:xfrm>
            <a:off x="1981200" y="656775"/>
            <a:ext cx="8229600" cy="1143000"/>
          </a:xfrm>
        </p:spPr>
        <p:txBody>
          <a:bodyPr>
            <a:normAutofit fontScale="90000"/>
          </a:bodyPr>
          <a:lstStyle/>
          <a:p>
            <a:r>
              <a:rPr lang="en-US" dirty="0"/>
              <a:t>Research in Action Video: Executive Function: The Brain's Control Center, Part 2</a:t>
            </a:r>
          </a:p>
        </p:txBody>
      </p:sp>
      <p:sp>
        <p:nvSpPr>
          <p:cNvPr id="3" name="Text Placeholder 2">
            <a:extLst>
              <a:ext uri="{FF2B5EF4-FFF2-40B4-BE49-F238E27FC236}">
                <a16:creationId xmlns:a16="http://schemas.microsoft.com/office/drawing/2014/main" id="{66AB8C06-2EF4-4ACB-948E-E542F0B9013F}"/>
              </a:ext>
            </a:extLst>
          </p:cNvPr>
          <p:cNvSpPr>
            <a:spLocks noGrp="1"/>
          </p:cNvSpPr>
          <p:nvPr>
            <p:ph type="body" sz="quarter" idx="10"/>
          </p:nvPr>
        </p:nvSpPr>
        <p:spPr>
          <a:xfrm>
            <a:off x="1981200" y="2470245"/>
            <a:ext cx="8229600" cy="3305080"/>
          </a:xfrm>
        </p:spPr>
        <p:txBody>
          <a:bodyPr/>
          <a:lstStyle/>
          <a:p>
            <a:pPr marL="0" indent="0">
              <a:buNone/>
            </a:pPr>
            <a:r>
              <a:rPr lang="en-US" dirty="0"/>
              <a:t>Watch the video here:</a:t>
            </a:r>
          </a:p>
          <a:p>
            <a:pPr marL="0" indent="0">
              <a:buNone/>
            </a:pPr>
            <a:r>
              <a:rPr lang="en-US" dirty="0">
                <a:hlinkClick r:id="rId3"/>
              </a:rPr>
              <a:t>Executive Function: The Brain's Control Center, Part 2</a:t>
            </a:r>
            <a:endParaRPr lang="en-US" dirty="0"/>
          </a:p>
        </p:txBody>
      </p:sp>
    </p:spTree>
    <p:extLst>
      <p:ext uri="{BB962C8B-B14F-4D97-AF65-F5344CB8AC3E}">
        <p14:creationId xmlns:p14="http://schemas.microsoft.com/office/powerpoint/2010/main" val="24640969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Developmental Cascades: Social Domains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Children’s understanding of the world grows as they extend their social networks to friends and neighborhoods</a:t>
            </a:r>
          </a:p>
          <a:p>
            <a:r>
              <a:rPr lang="en-US" dirty="0">
                <a:latin typeface="Calibri" panose="020F0502020204030204" pitchFamily="34" charset="0"/>
                <a:ea typeface="Times New Roman" panose="02020603050405020304" pitchFamily="18" charset="0"/>
                <a:cs typeface="Calibri" panose="020F0502020204030204" pitchFamily="34" charset="0"/>
              </a:rPr>
              <a:t>Social cognition and language work together to shape peer interactions</a:t>
            </a:r>
          </a:p>
          <a:p>
            <a:pPr marL="0" indent="0">
              <a:buNone/>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7107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9.4 Shrinking room.</a:t>
            </a:r>
          </a:p>
        </p:txBody>
      </p:sp>
      <p:pic>
        <p:nvPicPr>
          <p:cNvPr id="3" name="Picture 2" descr="An illustration A on the top left and B on the top right shows two panels on the top and bottom each comprising a three-seater sofa and a separate side sofa alongside. Illustration A, on the top, shows a large room with a three-seater sofa along with a tool alongside. An arrow pointing from the side sofa reads, doll is hidden under a cushion in the large room. An inset along the left bottom corner shows a similar shrinked model room. Illustration A, on the bottom, shows a large room with a three-seater sofa along with a tool alongside. An arrow pointing from a &quot;shrinking machine&quot; encased in a rectangular box is placed along the left bottom corner and indicates toward the large room. Illustration B, on the top, shows a large room with a three-seater sofa along with a sofa alongside. An arrow indicates toward an inset of a &quot;shrinking machine&quot; along the left bottom corner encased in a rectangular box. Two divergent dotted lines emerge from the inner corners of the &quot;shrinking machine&quot; spreading across the ends of the rooms.&#10;&#10;&#10;Illustration B, on the bottom, shows a shrinked version of the large room with a three-seater sofa along with a tool alongside. An arrow indicates toward an inset of a &quot;shrinking machine&quot; along the left bottom corner encased in a rectangular box. Along the bottom panels of A and B, two divergent dotted lines emerge from the outer corner borders of the large room of illustration A and converge into the inner borders of the shrinked room of illustration B." title="FIGURE 9.4 Shrinking room.">
            <a:extLst>
              <a:ext uri="{FF2B5EF4-FFF2-40B4-BE49-F238E27FC236}">
                <a16:creationId xmlns:a16="http://schemas.microsoft.com/office/drawing/2014/main" id="{125D1B6A-D424-4675-ADC6-7469BAA3BBAB}"/>
              </a:ext>
            </a:extLst>
          </p:cNvPr>
          <p:cNvPicPr>
            <a:picLocks noChangeAspect="1"/>
          </p:cNvPicPr>
          <p:nvPr/>
        </p:nvPicPr>
        <p:blipFill>
          <a:blip r:embed="rId3"/>
          <a:stretch>
            <a:fillRect/>
          </a:stretch>
        </p:blipFill>
        <p:spPr>
          <a:xfrm>
            <a:off x="2777234" y="676950"/>
            <a:ext cx="6637532" cy="5504101"/>
          </a:xfrm>
          <a:prstGeom prst="rect">
            <a:avLst/>
          </a:prstGeom>
        </p:spPr>
      </p:pic>
    </p:spTree>
    <p:extLst>
      <p:ext uri="{BB962C8B-B14F-4D97-AF65-F5344CB8AC3E}">
        <p14:creationId xmlns:p14="http://schemas.microsoft.com/office/powerpoint/2010/main" val="2253825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457200"/>
            <a:ext cx="8229600" cy="1143000"/>
          </a:xfrm>
        </p:spPr>
        <p:txBody>
          <a:bodyPr>
            <a:noAutofit/>
          </a:bodyPr>
          <a:lstStyle/>
          <a:p>
            <a:r>
              <a:rPr lang="en-US" dirty="0"/>
              <a:t>Developmental Cascades: Language &amp; Social Competence</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1981200" y="1874838"/>
            <a:ext cx="8229600" cy="4525963"/>
          </a:xfrm>
        </p:spPr>
        <p:txBody>
          <a:bodyPr>
            <a:normAutofit/>
          </a:bodyPr>
          <a:lstStyle/>
          <a:p>
            <a:r>
              <a:rPr lang="en-US" sz="3500" dirty="0">
                <a:ea typeface="Times New Roman" panose="02020603050405020304" pitchFamily="18" charset="0"/>
                <a:cs typeface="Calibri" panose="020F0502020204030204" pitchFamily="34" charset="0"/>
              </a:rPr>
              <a:t>Language is essential for developing social relationships </a:t>
            </a:r>
          </a:p>
          <a:p>
            <a:pPr lvl="1"/>
            <a:r>
              <a:rPr lang="en-US" sz="3500" dirty="0">
                <a:ea typeface="Times New Roman" panose="02020603050405020304" pitchFamily="18" charset="0"/>
                <a:cs typeface="Calibri" panose="020F0502020204030204" pitchFamily="34" charset="0"/>
              </a:rPr>
              <a:t>Talking, sympathizing, using emotional language</a:t>
            </a:r>
          </a:p>
          <a:p>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226133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457200"/>
            <a:ext cx="8229600" cy="1143000"/>
          </a:xfrm>
        </p:spPr>
        <p:txBody>
          <a:bodyPr>
            <a:noAutofit/>
          </a:bodyPr>
          <a:lstStyle/>
          <a:p>
            <a:r>
              <a:rPr lang="en-US" dirty="0"/>
              <a:t>Developmental Cascades: Language Deficits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1981200" y="1851978"/>
            <a:ext cx="8229600" cy="4525963"/>
          </a:xfrm>
        </p:spPr>
        <p:txBody>
          <a:bodyPr>
            <a:normAutofit fontScale="70000" lnSpcReduction="20000"/>
          </a:bodyPr>
          <a:lstStyle/>
          <a:p>
            <a:r>
              <a:rPr lang="en-US" sz="5100" dirty="0">
                <a:ea typeface="Times New Roman" panose="02020603050405020304" pitchFamily="18" charset="0"/>
              </a:rPr>
              <a:t>Children with deficits in language sometimes struggle in social relationships </a:t>
            </a:r>
          </a:p>
          <a:p>
            <a:pPr lvl="1"/>
            <a:r>
              <a:rPr lang="en-US" sz="5100" dirty="0">
                <a:ea typeface="Times New Roman" panose="02020603050405020304" pitchFamily="18" charset="0"/>
              </a:rPr>
              <a:t>Because of difficulties in controlling emotions</a:t>
            </a:r>
          </a:p>
          <a:p>
            <a:pPr lvl="1"/>
            <a:r>
              <a:rPr lang="en-US" sz="5100" dirty="0">
                <a:ea typeface="Times New Roman" panose="02020603050405020304" pitchFamily="18" charset="0"/>
              </a:rPr>
              <a:t>Initiating conversations</a:t>
            </a:r>
          </a:p>
          <a:p>
            <a:pPr lvl="1"/>
            <a:r>
              <a:rPr lang="en-US" sz="5100" dirty="0">
                <a:ea typeface="Times New Roman" panose="02020603050405020304" pitchFamily="18" charset="0"/>
              </a:rPr>
              <a:t>Responding to children’s requests to play </a:t>
            </a:r>
            <a:r>
              <a:rPr lang="en-US" sz="3400" dirty="0">
                <a:ea typeface="Times New Roman" panose="02020603050405020304" pitchFamily="18" charset="0"/>
              </a:rPr>
              <a:t>(e.g., Cohen &amp; Mendez, 2009; </a:t>
            </a:r>
            <a:r>
              <a:rPr lang="en-US" sz="3400" dirty="0" err="1">
                <a:ea typeface="Times New Roman" panose="02020603050405020304" pitchFamily="18" charset="0"/>
              </a:rPr>
              <a:t>Fujiki</a:t>
            </a:r>
            <a:r>
              <a:rPr lang="en-US" sz="3400" dirty="0">
                <a:ea typeface="Times New Roman" panose="02020603050405020304" pitchFamily="18" charset="0"/>
              </a:rPr>
              <a:t>, Brinton, &amp; Clarke, 2002)</a:t>
            </a:r>
          </a:p>
          <a:p>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953476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457200"/>
            <a:ext cx="8229600" cy="1143000"/>
          </a:xfrm>
        </p:spPr>
        <p:txBody>
          <a:bodyPr>
            <a:noAutofit/>
          </a:bodyPr>
          <a:lstStyle/>
          <a:p>
            <a:r>
              <a:rPr lang="en-US" dirty="0"/>
              <a:t>Developmental Cascades: Theory of Mind &amp; Social Relationships </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1981200" y="1623061"/>
            <a:ext cx="8229600" cy="4525963"/>
          </a:xfrm>
        </p:spPr>
        <p:txBody>
          <a:bodyPr>
            <a:norm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Children </a:t>
            </a:r>
            <a:r>
              <a:rPr lang="en-US" dirty="0">
                <a:effectLst/>
                <a:latin typeface="Calibri" panose="020F0502020204030204" pitchFamily="34" charset="0"/>
                <a:ea typeface="Times New Roman" panose="02020603050405020304" pitchFamily="18" charset="0"/>
                <a:cs typeface="Calibri" panose="020F0502020204030204" pitchFamily="34" charset="0"/>
              </a:rPr>
              <a:t>who understand others’ minds are more capable of positive social interactions than are children without such an understanding </a:t>
            </a:r>
            <a:r>
              <a:rPr lang="en-US" sz="2400" dirty="0">
                <a:latin typeface="Calibri" panose="020F0502020204030204" pitchFamily="34" charset="0"/>
                <a:ea typeface="Times New Roman" panose="02020603050405020304" pitchFamily="18" charset="0"/>
                <a:cs typeface="Calibri" panose="020F0502020204030204" pitchFamily="34" charset="0"/>
              </a:rPr>
              <a:t>(Hughes &amp; </a:t>
            </a:r>
            <a:r>
              <a:rPr lang="en-US" sz="2400" dirty="0" err="1">
                <a:latin typeface="Calibri" panose="020F0502020204030204" pitchFamily="34" charset="0"/>
                <a:ea typeface="Times New Roman" panose="02020603050405020304" pitchFamily="18" charset="0"/>
                <a:cs typeface="Calibri" panose="020F0502020204030204" pitchFamily="34" charset="0"/>
              </a:rPr>
              <a:t>Leekam</a:t>
            </a:r>
            <a:r>
              <a:rPr lang="en-US" sz="2400" dirty="0">
                <a:latin typeface="Calibri" panose="020F0502020204030204" pitchFamily="34" charset="0"/>
                <a:ea typeface="Times New Roman" panose="02020603050405020304" pitchFamily="18" charset="0"/>
                <a:cs typeface="Calibri" panose="020F0502020204030204" pitchFamily="34" charset="0"/>
              </a:rPr>
              <a:t>, 2004)</a:t>
            </a:r>
          </a:p>
          <a:p>
            <a:r>
              <a:rPr lang="en-US" dirty="0">
                <a:effectLst/>
                <a:latin typeface="Calibri" panose="020F0502020204030204" pitchFamily="34" charset="0"/>
                <a:ea typeface="Times New Roman" panose="02020603050405020304" pitchFamily="18" charset="0"/>
                <a:cs typeface="Calibri" panose="020F0502020204030204" pitchFamily="34" charset="0"/>
              </a:rPr>
              <a:t>Theory of mind also allows children to consider the underlying intentions of others’ actions in moral dilemmas</a:t>
            </a:r>
          </a:p>
        </p:txBody>
      </p:sp>
    </p:spTree>
    <p:extLst>
      <p:ext uri="{BB962C8B-B14F-4D97-AF65-F5344CB8AC3E}">
        <p14:creationId xmlns:p14="http://schemas.microsoft.com/office/powerpoint/2010/main" val="11460570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F5CB-728B-3040-B112-3CBD7861903E}"/>
              </a:ext>
            </a:extLst>
          </p:cNvPr>
          <p:cNvSpPr>
            <a:spLocks noGrp="1"/>
          </p:cNvSpPr>
          <p:nvPr>
            <p:ph type="title"/>
          </p:nvPr>
        </p:nvSpPr>
        <p:spPr/>
        <p:txBody>
          <a:bodyPr/>
          <a:lstStyle/>
          <a:p>
            <a:r>
              <a:rPr lang="en-US" dirty="0"/>
              <a:t>In Closing</a:t>
            </a:r>
          </a:p>
        </p:txBody>
      </p:sp>
      <p:sp>
        <p:nvSpPr>
          <p:cNvPr id="3" name="Text Placeholder 2">
            <a:extLst>
              <a:ext uri="{FF2B5EF4-FFF2-40B4-BE49-F238E27FC236}">
                <a16:creationId xmlns:a16="http://schemas.microsoft.com/office/drawing/2014/main" id="{5F3D0C02-1F78-A843-90FE-F683B20EBDD4}"/>
              </a:ext>
            </a:extLst>
          </p:cNvPr>
          <p:cNvSpPr>
            <a:spLocks noGrp="1"/>
          </p:cNvSpPr>
          <p:nvPr>
            <p:ph type="body" sz="quarter" idx="10"/>
          </p:nvPr>
        </p:nvSpPr>
        <p:spPr>
          <a:xfrm>
            <a:off x="1981200" y="1417638"/>
            <a:ext cx="8439150" cy="5162550"/>
          </a:xfrm>
        </p:spPr>
        <p:txBody>
          <a:bodyPr>
            <a:normAutofit/>
          </a:bodyPr>
          <a:lstStyle/>
          <a:p>
            <a:r>
              <a:rPr lang="en-US" dirty="0">
                <a:latin typeface="Calibri" panose="020F0502020204030204" pitchFamily="34" charset="0"/>
                <a:cs typeface="Calibri" panose="020F0502020204030204" pitchFamily="34" charset="0"/>
              </a:rPr>
              <a:t>Cognitive development in early childhood is rapid, spans many areas, and paves the way to school readiness</a:t>
            </a:r>
          </a:p>
          <a:p>
            <a:r>
              <a:rPr lang="en-US" dirty="0">
                <a:latin typeface="Calibri" panose="020F0502020204030204" pitchFamily="34" charset="0"/>
                <a:cs typeface="Calibri" panose="020F0502020204030204" pitchFamily="34" charset="0"/>
              </a:rPr>
              <a:t>Inequities at the starting gate can endure</a:t>
            </a:r>
          </a:p>
          <a:p>
            <a:pPr lvl="1"/>
            <a:r>
              <a:rPr lang="en-US" sz="3200" dirty="0">
                <a:latin typeface="Calibri" panose="020F0502020204030204" pitchFamily="34" charset="0"/>
                <a:cs typeface="Calibri" panose="020F0502020204030204" pitchFamily="34" charset="0"/>
              </a:rPr>
              <a:t>Many contexts (family, school, culture) contribute to long-term associations</a:t>
            </a:r>
          </a:p>
          <a:p>
            <a:r>
              <a:rPr lang="en-US" dirty="0">
                <a:latin typeface="Calibri" panose="020F0502020204030204" pitchFamily="34" charset="0"/>
                <a:ea typeface="Times New Roman" panose="02020603050405020304" pitchFamily="18" charset="0"/>
                <a:cs typeface="Calibri" panose="020F0502020204030204" pitchFamily="34" charset="0"/>
              </a:rPr>
              <a:t>On the positive side, </a:t>
            </a:r>
            <a:r>
              <a:rPr lang="en-US" dirty="0">
                <a:effectLst/>
                <a:latin typeface="Calibri" panose="020F0502020204030204" pitchFamily="34" charset="0"/>
                <a:ea typeface="Times New Roman" panose="02020603050405020304" pitchFamily="18" charset="0"/>
                <a:cs typeface="Calibri" panose="020F0502020204030204" pitchFamily="34" charset="0"/>
              </a:rPr>
              <a:t>early development is a time of unsurpassed potential for future well being</a:t>
            </a:r>
            <a:endParaRPr lang="en-US"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413532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C2F7-C4C6-4247-A0E2-5595D7D130DE}"/>
              </a:ext>
            </a:extLst>
          </p:cNvPr>
          <p:cNvSpPr>
            <a:spLocks noGrp="1"/>
          </p:cNvSpPr>
          <p:nvPr>
            <p:ph type="title"/>
          </p:nvPr>
        </p:nvSpPr>
        <p:spPr/>
        <p:txBody>
          <a:bodyPr/>
          <a:lstStyle/>
          <a:p>
            <a:r>
              <a:rPr lang="en-US" dirty="0"/>
              <a:t>Cognitive Achievements </a:t>
            </a:r>
            <a:r>
              <a:rPr lang="en-US" sz="1200" dirty="0"/>
              <a:t>2</a:t>
            </a:r>
          </a:p>
        </p:txBody>
      </p:sp>
      <p:sp>
        <p:nvSpPr>
          <p:cNvPr id="3" name="Content Placeholder 2">
            <a:extLst>
              <a:ext uri="{FF2B5EF4-FFF2-40B4-BE49-F238E27FC236}">
                <a16:creationId xmlns:a16="http://schemas.microsoft.com/office/drawing/2014/main" id="{46BF7FB5-7852-024D-9191-71A8E3CEAC0F}"/>
              </a:ext>
            </a:extLst>
          </p:cNvPr>
          <p:cNvSpPr>
            <a:spLocks noGrp="1"/>
          </p:cNvSpPr>
          <p:nvPr>
            <p:ph idx="1"/>
          </p:nvPr>
        </p:nvSpPr>
        <p:spPr/>
        <p:txBody>
          <a:bodyPr>
            <a:normAutofit/>
          </a:bodyPr>
          <a:lstStyle/>
          <a:p>
            <a:r>
              <a:rPr lang="en-US" dirty="0"/>
              <a:t>Pretend &amp; Fantasy Play or Sociodramatic Play</a:t>
            </a:r>
          </a:p>
          <a:p>
            <a:pPr lvl="1"/>
            <a:r>
              <a:rPr lang="en-US" sz="3200" dirty="0">
                <a:ea typeface="Times New Roman" panose="02020603050405020304" pitchFamily="18" charset="0"/>
                <a:cs typeface="Times New Roman" panose="02020603050405020304" pitchFamily="18" charset="0"/>
              </a:rPr>
              <a:t>Pretend play:  Children act out imaginary stories related to life experiences and that may involve others in created play scenarios</a:t>
            </a:r>
          </a:p>
          <a:p>
            <a:pPr lvl="1"/>
            <a:r>
              <a:rPr lang="en-US" sz="3200" dirty="0">
                <a:cs typeface="Times New Roman" panose="02020603050405020304" pitchFamily="18" charset="0"/>
              </a:rPr>
              <a:t>Examples: Pretending to be doctor; having a pretend tea party</a:t>
            </a:r>
            <a:endParaRPr lang="en-US" sz="3200" dirty="0"/>
          </a:p>
        </p:txBody>
      </p:sp>
    </p:spTree>
    <p:extLst>
      <p:ext uri="{BB962C8B-B14F-4D97-AF65-F5344CB8AC3E}">
        <p14:creationId xmlns:p14="http://schemas.microsoft.com/office/powerpoint/2010/main" val="251933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9.5 Sociodramatic play.</a:t>
            </a:r>
          </a:p>
        </p:txBody>
      </p:sp>
      <p:pic>
        <p:nvPicPr>
          <p:cNvPr id="3" name="Picture 2" descr="A photo of two children looking at the sky. One of them using a binocular.&#10;&#10;&#10;A photo of two children playing. The girl is pouring water from a kettle. The boy is holding two toys on hand. &#10;&#10;A photo of a child pointing a stick toward someone." title="FIGURE 9.5 Sociodramatic play.">
            <a:extLst>
              <a:ext uri="{FF2B5EF4-FFF2-40B4-BE49-F238E27FC236}">
                <a16:creationId xmlns:a16="http://schemas.microsoft.com/office/drawing/2014/main" id="{FC4CDD52-0850-4029-901F-BB1F94E3E855}"/>
              </a:ext>
            </a:extLst>
          </p:cNvPr>
          <p:cNvPicPr>
            <a:picLocks noChangeAspect="1"/>
          </p:cNvPicPr>
          <p:nvPr/>
        </p:nvPicPr>
        <p:blipFill>
          <a:blip r:embed="rId3"/>
          <a:stretch>
            <a:fillRect/>
          </a:stretch>
        </p:blipFill>
        <p:spPr>
          <a:xfrm>
            <a:off x="799368" y="1956350"/>
            <a:ext cx="10593264" cy="2945301"/>
          </a:xfrm>
          <a:prstGeom prst="rect">
            <a:avLst/>
          </a:prstGeom>
        </p:spPr>
      </p:pic>
    </p:spTree>
    <p:extLst>
      <p:ext uri="{BB962C8B-B14F-4D97-AF65-F5344CB8AC3E}">
        <p14:creationId xmlns:p14="http://schemas.microsoft.com/office/powerpoint/2010/main" val="129829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C2F7-C4C6-4247-A0E2-5595D7D130DE}"/>
              </a:ext>
            </a:extLst>
          </p:cNvPr>
          <p:cNvSpPr>
            <a:spLocks noGrp="1"/>
          </p:cNvSpPr>
          <p:nvPr>
            <p:ph type="title"/>
          </p:nvPr>
        </p:nvSpPr>
        <p:spPr>
          <a:xfrm>
            <a:off x="1981200" y="457200"/>
            <a:ext cx="8229600" cy="1143000"/>
          </a:xfrm>
        </p:spPr>
        <p:txBody>
          <a:bodyPr>
            <a:noAutofit/>
          </a:bodyPr>
          <a:lstStyle/>
          <a:p>
            <a:r>
              <a:rPr lang="en-US" dirty="0"/>
              <a:t>However, Children Remain Limited in </a:t>
            </a:r>
            <a:br>
              <a:rPr lang="en-US" dirty="0"/>
            </a:br>
            <a:r>
              <a:rPr lang="en-US" dirty="0"/>
              <a:t>Logical Mental Operations</a:t>
            </a:r>
          </a:p>
        </p:txBody>
      </p:sp>
      <p:sp>
        <p:nvSpPr>
          <p:cNvPr id="3" name="Content Placeholder 2">
            <a:extLst>
              <a:ext uri="{FF2B5EF4-FFF2-40B4-BE49-F238E27FC236}">
                <a16:creationId xmlns:a16="http://schemas.microsoft.com/office/drawing/2014/main" id="{46BF7FB5-7852-024D-9191-71A8E3CEAC0F}"/>
              </a:ext>
            </a:extLst>
          </p:cNvPr>
          <p:cNvSpPr>
            <a:spLocks noGrp="1"/>
          </p:cNvSpPr>
          <p:nvPr>
            <p:ph idx="1"/>
          </p:nvPr>
        </p:nvSpPr>
        <p:spPr>
          <a:xfrm>
            <a:off x="1981200" y="1851978"/>
            <a:ext cx="8229600" cy="4525963"/>
          </a:xfrm>
        </p:spPr>
        <p:txBody>
          <a:bodyPr>
            <a:normAutofit/>
          </a:bodyPr>
          <a:lstStyle/>
          <a:p>
            <a:r>
              <a:rPr lang="en-US" dirty="0"/>
              <a:t>The ability to combine, separate, and transform information logically in the mind without the need to directly perceive or experience the information</a:t>
            </a:r>
          </a:p>
          <a:p>
            <a:pPr lvl="1"/>
            <a:r>
              <a:rPr lang="en-US" sz="3200" dirty="0"/>
              <a:t>Children show problems with such cognitive skills at this period in development</a:t>
            </a:r>
          </a:p>
        </p:txBody>
      </p:sp>
    </p:spTree>
    <p:extLst>
      <p:ext uri="{BB962C8B-B14F-4D97-AF65-F5344CB8AC3E}">
        <p14:creationId xmlns:p14="http://schemas.microsoft.com/office/powerpoint/2010/main" val="244693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Cognitive Limitations: Egocentrism</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dirty="0"/>
              <a:t>Egocentrism</a:t>
            </a:r>
          </a:p>
          <a:p>
            <a:pPr lvl="1"/>
            <a:r>
              <a:rPr lang="en-US" sz="3200" dirty="0"/>
              <a:t>The </a:t>
            </a:r>
            <a:r>
              <a:rPr lang="en-US" sz="3200" dirty="0">
                <a:ea typeface="Times New Roman" panose="02020603050405020304" pitchFamily="18" charset="0"/>
                <a:cs typeface="Times New Roman" panose="02020603050405020304" pitchFamily="18" charset="0"/>
              </a:rPr>
              <a:t>tendency of children to think that other people view the world from their perspective</a:t>
            </a:r>
          </a:p>
          <a:p>
            <a:pPr lvl="1"/>
            <a:r>
              <a:rPr lang="en-US" sz="3200" dirty="0">
                <a:ea typeface="Times New Roman" panose="02020603050405020304" pitchFamily="18" charset="0"/>
                <a:cs typeface="Times New Roman" panose="02020603050405020304" pitchFamily="18" charset="0"/>
              </a:rPr>
              <a:t>An inability to consider another person’s perspective</a:t>
            </a:r>
            <a:endParaRPr lang="en-US" sz="3200" dirty="0"/>
          </a:p>
        </p:txBody>
      </p:sp>
    </p:spTree>
    <p:extLst>
      <p:ext uri="{BB962C8B-B14F-4D97-AF65-F5344CB8AC3E}">
        <p14:creationId xmlns:p14="http://schemas.microsoft.com/office/powerpoint/2010/main" val="40511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9.6 Piaget’s Three Mountains Task.</a:t>
            </a:r>
          </a:p>
        </p:txBody>
      </p:sp>
      <p:pic>
        <p:nvPicPr>
          <p:cNvPr id="3" name="Picture 2" descr="A photo of a child and a doll around a table containing a model of three mountains of different sizes." title="FIGURE 9.6 Piaget’s Three Mountains Task.">
            <a:extLst>
              <a:ext uri="{FF2B5EF4-FFF2-40B4-BE49-F238E27FC236}">
                <a16:creationId xmlns:a16="http://schemas.microsoft.com/office/drawing/2014/main" id="{7DBEF61F-60F6-44E9-BF65-DFF6F260F4FB}"/>
              </a:ext>
            </a:extLst>
          </p:cNvPr>
          <p:cNvPicPr>
            <a:picLocks noChangeAspect="1"/>
          </p:cNvPicPr>
          <p:nvPr/>
        </p:nvPicPr>
        <p:blipFill>
          <a:blip r:embed="rId3"/>
          <a:stretch>
            <a:fillRect/>
          </a:stretch>
        </p:blipFill>
        <p:spPr>
          <a:xfrm>
            <a:off x="2313012" y="1442768"/>
            <a:ext cx="7565976" cy="3972464"/>
          </a:xfrm>
          <a:prstGeom prst="rect">
            <a:avLst/>
          </a:prstGeom>
        </p:spPr>
      </p:pic>
    </p:spTree>
    <p:extLst>
      <p:ext uri="{BB962C8B-B14F-4D97-AF65-F5344CB8AC3E}">
        <p14:creationId xmlns:p14="http://schemas.microsoft.com/office/powerpoint/2010/main" val="365559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Cognitive Limitations: Animistic Thinking</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dirty="0"/>
              <a:t>Animistic thinking</a:t>
            </a:r>
          </a:p>
          <a:p>
            <a:pPr lvl="1"/>
            <a:r>
              <a:rPr lang="en-US" sz="3200" dirty="0">
                <a:ea typeface="Times New Roman" panose="02020603050405020304" pitchFamily="18" charset="0"/>
                <a:cs typeface="Times New Roman" panose="02020603050405020304" pitchFamily="18" charset="0"/>
              </a:rPr>
              <a:t> A type of reasoning in which children attribute human qualities to inanimate entities</a:t>
            </a:r>
          </a:p>
          <a:p>
            <a:pPr lvl="1"/>
            <a:r>
              <a:rPr lang="en-US" sz="3200" dirty="0"/>
              <a:t>Piaget: Children have difficulties distinguishing inanimate/animate (clouds are alive!)</a:t>
            </a:r>
          </a:p>
          <a:p>
            <a:pPr lvl="1"/>
            <a:r>
              <a:rPr lang="en-US" sz="3200" dirty="0"/>
              <a:t>But, recent work challenges this view, as we will see</a:t>
            </a:r>
          </a:p>
        </p:txBody>
      </p:sp>
    </p:spTree>
    <p:extLst>
      <p:ext uri="{BB962C8B-B14F-4D97-AF65-F5344CB8AC3E}">
        <p14:creationId xmlns:p14="http://schemas.microsoft.com/office/powerpoint/2010/main" val="379751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9.7 Cards used in the Gelman and Markman study.</a:t>
            </a:r>
          </a:p>
        </p:txBody>
      </p:sp>
      <p:pic>
        <p:nvPicPr>
          <p:cNvPr id="3" name="Picture 2" descr="A photo of a leaf, a bug, and a leaf insect." title="FIGURE 9.7 Cards used in the Gelman and Markman study.">
            <a:extLst>
              <a:ext uri="{FF2B5EF4-FFF2-40B4-BE49-F238E27FC236}">
                <a16:creationId xmlns:a16="http://schemas.microsoft.com/office/drawing/2014/main" id="{9E5F11DB-DE40-42C1-ABEE-0843FB4BDCEE}"/>
              </a:ext>
            </a:extLst>
          </p:cNvPr>
          <p:cNvPicPr>
            <a:picLocks noChangeAspect="1"/>
          </p:cNvPicPr>
          <p:nvPr/>
        </p:nvPicPr>
        <p:blipFill>
          <a:blip r:embed="rId3"/>
          <a:stretch>
            <a:fillRect/>
          </a:stretch>
        </p:blipFill>
        <p:spPr>
          <a:xfrm>
            <a:off x="1782635" y="2246303"/>
            <a:ext cx="8626731" cy="2365394"/>
          </a:xfrm>
          <a:prstGeom prst="rect">
            <a:avLst/>
          </a:prstGeom>
        </p:spPr>
      </p:pic>
    </p:spTree>
    <p:extLst>
      <p:ext uri="{BB962C8B-B14F-4D97-AF65-F5344CB8AC3E}">
        <p14:creationId xmlns:p14="http://schemas.microsoft.com/office/powerpoint/2010/main" val="31836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Cognitive Limitations: Conservation </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lstStyle/>
          <a:p>
            <a:r>
              <a:rPr lang="en-US" dirty="0"/>
              <a:t>Conservation &amp; Conservation Tasks</a:t>
            </a:r>
          </a:p>
          <a:p>
            <a:pPr lvl="1"/>
            <a:r>
              <a:rPr lang="en-US" sz="3200" dirty="0">
                <a:ea typeface="Times New Roman" panose="02020603050405020304" pitchFamily="18" charset="0"/>
              </a:rPr>
              <a:t>Piagetian tests that assess whether children understand that an entity remains the same in its number, mass, and so on, even if its form changes </a:t>
            </a:r>
          </a:p>
          <a:p>
            <a:pPr lvl="1"/>
            <a:endParaRPr lang="en-US" dirty="0"/>
          </a:p>
        </p:txBody>
      </p:sp>
    </p:spTree>
    <p:extLst>
      <p:ext uri="{BB962C8B-B14F-4D97-AF65-F5344CB8AC3E}">
        <p14:creationId xmlns:p14="http://schemas.microsoft.com/office/powerpoint/2010/main" val="133392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8" y="667745"/>
            <a:ext cx="1261929" cy="323568"/>
          </a:xfrm>
        </p:spPr>
        <p:txBody>
          <a:bodyPr>
            <a:normAutofit fontScale="90000"/>
          </a:bodyPr>
          <a:lstStyle/>
          <a:p>
            <a:r>
              <a:rPr lang="en-US" dirty="0">
                <a:solidFill>
                  <a:schemeClr val="bg1"/>
                </a:solidFill>
              </a:rPr>
              <a:t>1</a:t>
            </a:r>
          </a:p>
        </p:txBody>
      </p:sp>
      <p:sp>
        <p:nvSpPr>
          <p:cNvPr id="5" name="Title 1">
            <a:extLst>
              <a:ext uri="{FF2B5EF4-FFF2-40B4-BE49-F238E27FC236}">
                <a16:creationId xmlns:a16="http://schemas.microsoft.com/office/drawing/2014/main" id="{CE7845BD-440E-4CE1-B895-0CE3F43861EE}"/>
              </a:ext>
            </a:extLst>
          </p:cNvPr>
          <p:cNvSpPr txBox="1">
            <a:spLocks/>
          </p:cNvSpPr>
          <p:nvPr/>
        </p:nvSpPr>
        <p:spPr>
          <a:xfrm>
            <a:off x="450575" y="999071"/>
            <a:ext cx="11317356" cy="566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2"/>
                </a:solidFill>
                <a:latin typeface="+mj-lt"/>
                <a:ea typeface="+mj-ea"/>
                <a:cs typeface="+mj-cs"/>
              </a:defRPr>
            </a:lvl1pPr>
          </a:lstStyle>
          <a:p>
            <a:r>
              <a:rPr lang="en-US" dirty="0">
                <a:solidFill>
                  <a:schemeClr val="tx1"/>
                </a:solidFill>
              </a:rPr>
              <a:t>Chapter 9: Cognitive and Language Development in Early Childhood</a:t>
            </a:r>
            <a:br>
              <a:rPr lang="en-US" dirty="0">
                <a:solidFill>
                  <a:schemeClr val="tx1"/>
                </a:solidFill>
              </a:rPr>
            </a:br>
            <a:endParaRPr lang="en-US" dirty="0">
              <a:solidFill>
                <a:schemeClr val="tx1"/>
              </a:solidFill>
            </a:endParaRPr>
          </a:p>
        </p:txBody>
      </p:sp>
      <p:pic>
        <p:nvPicPr>
          <p:cNvPr id="7" name="Picture 6" descr="A person reading a book to a group of children&#10;&#10;Description automatically generated with low confidence">
            <a:extLst>
              <a:ext uri="{FF2B5EF4-FFF2-40B4-BE49-F238E27FC236}">
                <a16:creationId xmlns:a16="http://schemas.microsoft.com/office/drawing/2014/main" id="{9004FC0F-8C21-4DFB-BAC8-45F331F0B071}"/>
              </a:ext>
            </a:extLst>
          </p:cNvPr>
          <p:cNvPicPr>
            <a:picLocks noChangeAspect="1"/>
          </p:cNvPicPr>
          <p:nvPr/>
        </p:nvPicPr>
        <p:blipFill>
          <a:blip r:embed="rId2"/>
          <a:stretch>
            <a:fillRect/>
          </a:stretch>
        </p:blipFill>
        <p:spPr>
          <a:xfrm>
            <a:off x="3099353" y="1824820"/>
            <a:ext cx="6019800" cy="4191000"/>
          </a:xfrm>
          <a:prstGeom prst="rect">
            <a:avLst/>
          </a:prstGeom>
        </p:spPr>
      </p:pic>
    </p:spTree>
    <p:extLst>
      <p:ext uri="{BB962C8B-B14F-4D97-AF65-F5344CB8AC3E}">
        <p14:creationId xmlns:p14="http://schemas.microsoft.com/office/powerpoint/2010/main" val="252914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9.8 Conservation tasks.</a:t>
            </a:r>
          </a:p>
        </p:txBody>
      </p:sp>
      <p:pic>
        <p:nvPicPr>
          <p:cNvPr id="3" name="Picture 2" descr="A table shows conservation tasks using different types of objects. The table shows four columns: type of conservation, initial presentation, transformation, question, preoperational child's answer. The second, third and fifth column contains graphic icons corresponding to the text. Row entries are as follows. Row 1: Liquid, icons of two same size glasses with half-filled chocolate milk, followed by a caption which reads equal glasses of chocolate milk. Icons of two different size glasses with half-filled chocolate milk, followed by the caption which reads pour one into a taller, narrower glass. A text encased in a box reads, which glass contains more? An icon of a tall half-filled glass of chocolate milk followed by the text encased within a box which reads, the taller one. Row 2: Number, Series of icons of five pennies each arranged in three rows, followed by the text which reads, three equal lines of pennies. Series of icons of five pennies each arranged in three rows, with the pennies on the first row spaced out, followed by the caption which reads, increase spacing of one line. The text encased in a box reads, which line has more pennies? Icons of series of five pennies arranged in a horizontal line followed by the text encased in a box which reads, the longer one. Row 3: Mass, two icons of similar sized round clay balls followed by the caption which reads, two equal balls of clay. Two icons of differently sized round clay balls followed by the caption reads, change shape of one into long, thin log. A text encased in a box reads, which piece has more clay? An icon of a long clay ball with the text enclosed in a box which reads, the long one." title="FIGURE 9.8 Conservation tasks.">
            <a:extLst>
              <a:ext uri="{FF2B5EF4-FFF2-40B4-BE49-F238E27FC236}">
                <a16:creationId xmlns:a16="http://schemas.microsoft.com/office/drawing/2014/main" id="{BA06B944-04C9-4B53-BA2F-50DCE536BE86}"/>
              </a:ext>
            </a:extLst>
          </p:cNvPr>
          <p:cNvPicPr>
            <a:picLocks noChangeAspect="1"/>
          </p:cNvPicPr>
          <p:nvPr/>
        </p:nvPicPr>
        <p:blipFill>
          <a:blip r:embed="rId3"/>
          <a:stretch>
            <a:fillRect/>
          </a:stretch>
        </p:blipFill>
        <p:spPr>
          <a:xfrm>
            <a:off x="849898" y="855244"/>
            <a:ext cx="10492205" cy="5147512"/>
          </a:xfrm>
          <a:prstGeom prst="rect">
            <a:avLst/>
          </a:prstGeom>
        </p:spPr>
      </p:pic>
    </p:spTree>
    <p:extLst>
      <p:ext uri="{BB962C8B-B14F-4D97-AF65-F5344CB8AC3E}">
        <p14:creationId xmlns:p14="http://schemas.microsoft.com/office/powerpoint/2010/main" val="39308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Cognitive Limitations</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lstStyle/>
          <a:p>
            <a:r>
              <a:rPr lang="en-US" dirty="0"/>
              <a:t>Appearance-Reality Tasks</a:t>
            </a:r>
          </a:p>
          <a:p>
            <a:pPr lvl="1"/>
            <a:r>
              <a:rPr lang="en-US" sz="3200" dirty="0">
                <a:ea typeface="Times New Roman" panose="02020603050405020304" pitchFamily="18" charset="0"/>
                <a:cs typeface="Times New Roman" panose="02020603050405020304" pitchFamily="18" charset="0"/>
              </a:rPr>
              <a:t>Tasks that assess children’s ability to differentiate between appearance and reality</a:t>
            </a:r>
            <a:endParaRPr lang="en-US" sz="3200" dirty="0"/>
          </a:p>
        </p:txBody>
      </p:sp>
    </p:spTree>
    <p:extLst>
      <p:ext uri="{BB962C8B-B14F-4D97-AF65-F5344CB8AC3E}">
        <p14:creationId xmlns:p14="http://schemas.microsoft.com/office/powerpoint/2010/main" val="74634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9.9 DeVries’s Appearance-Reality Task featuring Maynard the Cat.</a:t>
            </a:r>
          </a:p>
        </p:txBody>
      </p:sp>
      <p:pic>
        <p:nvPicPr>
          <p:cNvPr id="3" name="Picture 2" descr="A graph shows a comparison of the ability to distinguish appearance from reality and age. The x-axis is labeled age in years and ranges from 0 to 6. The y-axis is labeled ability to distinguish appearance from reality and ranges from 0 to 10. All data are approximate. The approximate data from the graph, presented in the format, age: ability to distinguish appearance from reality are as follows. 3: 1.8. 4: 5.5. 5: 8.2. 6: 9.5.&#10;&#10;Two photos, one of a cat to the left and a photo to the right depicting the face of a dog in the body of a cat." title="FIGURE 9.9 DeVries’s Appearance-Reality Task featuring Maynard the Cat.">
            <a:extLst>
              <a:ext uri="{FF2B5EF4-FFF2-40B4-BE49-F238E27FC236}">
                <a16:creationId xmlns:a16="http://schemas.microsoft.com/office/drawing/2014/main" id="{4959C747-DC52-4D4A-A831-1416B80373FE}"/>
              </a:ext>
            </a:extLst>
          </p:cNvPr>
          <p:cNvPicPr>
            <a:picLocks noChangeAspect="1"/>
          </p:cNvPicPr>
          <p:nvPr/>
        </p:nvPicPr>
        <p:blipFill>
          <a:blip r:embed="rId3"/>
          <a:stretch>
            <a:fillRect/>
          </a:stretch>
        </p:blipFill>
        <p:spPr>
          <a:xfrm>
            <a:off x="4702868" y="679885"/>
            <a:ext cx="2786265" cy="5498231"/>
          </a:xfrm>
          <a:prstGeom prst="rect">
            <a:avLst/>
          </a:prstGeom>
        </p:spPr>
      </p:pic>
    </p:spTree>
    <p:extLst>
      <p:ext uri="{BB962C8B-B14F-4D97-AF65-F5344CB8AC3E}">
        <p14:creationId xmlns:p14="http://schemas.microsoft.com/office/powerpoint/2010/main" val="128175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9.10 Distinguishing appearance from reality.</a:t>
            </a:r>
          </a:p>
        </p:txBody>
      </p:sp>
      <p:pic>
        <p:nvPicPr>
          <p:cNvPr id="3" name="Picture 2" descr="A photo of series of seven objects is arranged in two rows. The objects in the top row include a crayon eraser, crayon candle, rubber rock, candy magnet. The objects in the bottom row include a banana pen, crayon dinosaur, and a seashell soap." title="FIGURE 9.10 Distinguishing appearance from reality.">
            <a:extLst>
              <a:ext uri="{FF2B5EF4-FFF2-40B4-BE49-F238E27FC236}">
                <a16:creationId xmlns:a16="http://schemas.microsoft.com/office/drawing/2014/main" id="{11622DC6-8423-4BE0-9241-EA2F0C438DEA}"/>
              </a:ext>
            </a:extLst>
          </p:cNvPr>
          <p:cNvPicPr>
            <a:picLocks noChangeAspect="1"/>
          </p:cNvPicPr>
          <p:nvPr/>
        </p:nvPicPr>
        <p:blipFill>
          <a:blip r:embed="rId3"/>
          <a:stretch>
            <a:fillRect/>
          </a:stretch>
        </p:blipFill>
        <p:spPr>
          <a:xfrm>
            <a:off x="2879659" y="886812"/>
            <a:ext cx="6432683" cy="5084376"/>
          </a:xfrm>
          <a:prstGeom prst="rect">
            <a:avLst/>
          </a:prstGeom>
        </p:spPr>
      </p:pic>
    </p:spTree>
    <p:extLst>
      <p:ext uri="{BB962C8B-B14F-4D97-AF65-F5344CB8AC3E}">
        <p14:creationId xmlns:p14="http://schemas.microsoft.com/office/powerpoint/2010/main" val="44009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a:xfrm>
            <a:off x="2110854" y="423082"/>
            <a:ext cx="8099946" cy="1487605"/>
          </a:xfrm>
        </p:spPr>
        <p:txBody>
          <a:bodyPr>
            <a:normAutofit/>
          </a:bodyPr>
          <a:lstStyle/>
          <a:p>
            <a:r>
              <a:rPr lang="en-US" dirty="0"/>
              <a:t>Cognitive Limitations: Hierarchical Classification</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2110854" y="2019869"/>
            <a:ext cx="8099946" cy="4106294"/>
          </a:xfrm>
        </p:spPr>
        <p:txBody>
          <a:bodyPr>
            <a:normAutofit/>
          </a:bodyPr>
          <a:lstStyle/>
          <a:p>
            <a:r>
              <a:rPr lang="en-US" dirty="0"/>
              <a:t>Hierarchical Classification</a:t>
            </a:r>
          </a:p>
          <a:p>
            <a:pPr lvl="1"/>
            <a:r>
              <a:rPr lang="en-US" sz="3200" dirty="0">
                <a:ea typeface="Times New Roman" panose="02020603050405020304" pitchFamily="18" charset="0"/>
                <a:cs typeface="Times New Roman" panose="02020603050405020304" pitchFamily="18" charset="0"/>
              </a:rPr>
              <a:t>The ability to organize items into superordinate and subordinate categories</a:t>
            </a:r>
            <a:endParaRPr lang="en-US" sz="3200" dirty="0"/>
          </a:p>
        </p:txBody>
      </p:sp>
    </p:spTree>
    <p:extLst>
      <p:ext uri="{BB962C8B-B14F-4D97-AF65-F5344CB8AC3E}">
        <p14:creationId xmlns:p14="http://schemas.microsoft.com/office/powerpoint/2010/main" val="130716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9.11 A class inclusion test.</a:t>
            </a:r>
          </a:p>
        </p:txBody>
      </p:sp>
      <p:pic>
        <p:nvPicPr>
          <p:cNvPr id="3" name="Picture 2" descr="A photo of chips comprising two colors depicting one chip more in number than the other." title="FIGURE 9.11 A class inclusion test.">
            <a:extLst>
              <a:ext uri="{FF2B5EF4-FFF2-40B4-BE49-F238E27FC236}">
                <a16:creationId xmlns:a16="http://schemas.microsoft.com/office/drawing/2014/main" id="{7874D600-FD00-405E-B4C7-7052C56A85CE}"/>
              </a:ext>
            </a:extLst>
          </p:cNvPr>
          <p:cNvPicPr>
            <a:picLocks noChangeAspect="1"/>
          </p:cNvPicPr>
          <p:nvPr/>
        </p:nvPicPr>
        <p:blipFill>
          <a:blip r:embed="rId3"/>
          <a:stretch>
            <a:fillRect/>
          </a:stretch>
        </p:blipFill>
        <p:spPr>
          <a:xfrm>
            <a:off x="1862483" y="2207565"/>
            <a:ext cx="8467034" cy="2442871"/>
          </a:xfrm>
          <a:prstGeom prst="rect">
            <a:avLst/>
          </a:prstGeom>
        </p:spPr>
      </p:pic>
    </p:spTree>
    <p:extLst>
      <p:ext uri="{BB962C8B-B14F-4D97-AF65-F5344CB8AC3E}">
        <p14:creationId xmlns:p14="http://schemas.microsoft.com/office/powerpoint/2010/main" val="115219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normAutofit/>
          </a:bodyPr>
          <a:lstStyle/>
          <a:p>
            <a:r>
              <a:rPr lang="en-US" dirty="0"/>
              <a:t>Cognitive Limitations: Casual Understanding</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dirty="0"/>
              <a:t>Causal understanding</a:t>
            </a:r>
          </a:p>
          <a:p>
            <a:pPr lvl="1"/>
            <a:r>
              <a:rPr lang="en-US" sz="3200" dirty="0">
                <a:ea typeface="Times New Roman" panose="02020603050405020304" pitchFamily="18" charset="0"/>
                <a:cs typeface="Times New Roman" panose="02020603050405020304" pitchFamily="18" charset="0"/>
              </a:rPr>
              <a:t>The ability to infer the relation between a cause and its effect </a:t>
            </a:r>
          </a:p>
          <a:p>
            <a:pPr lvl="1"/>
            <a:r>
              <a:rPr lang="en-US" sz="3200" dirty="0" err="1">
                <a:cs typeface="Times New Roman" panose="02020603050405020304" pitchFamily="18" charset="0"/>
              </a:rPr>
              <a:t>Precausal</a:t>
            </a:r>
            <a:r>
              <a:rPr lang="en-US" sz="3200" dirty="0">
                <a:cs typeface="Times New Roman" panose="02020603050405020304" pitchFamily="18" charset="0"/>
              </a:rPr>
              <a:t> thinking: Errors of logic in cause-effect relations and circular thinking </a:t>
            </a:r>
            <a:r>
              <a:rPr lang="en-US" sz="2400" dirty="0">
                <a:cs typeface="Times New Roman" panose="02020603050405020304" pitchFamily="18" charset="0"/>
              </a:rPr>
              <a:t>(Piaget, 1930)</a:t>
            </a:r>
            <a:r>
              <a:rPr lang="en-US" sz="3200" dirty="0">
                <a:cs typeface="Times New Roman" panose="02020603050405020304" pitchFamily="18" charset="0"/>
              </a:rPr>
              <a:t>, such as </a:t>
            </a:r>
            <a:r>
              <a:rPr lang="en-US" sz="3200" dirty="0">
                <a:ea typeface="Times New Roman" panose="02020603050405020304" pitchFamily="18" charset="0"/>
              </a:rPr>
              <a:t>as when a child says “cold makes snow” and “snow makes cold” </a:t>
            </a:r>
          </a:p>
          <a:p>
            <a:pPr lvl="1"/>
            <a:endParaRPr lang="en-US" sz="2400" dirty="0"/>
          </a:p>
        </p:txBody>
      </p:sp>
    </p:spTree>
    <p:extLst>
      <p:ext uri="{BB962C8B-B14F-4D97-AF65-F5344CB8AC3E}">
        <p14:creationId xmlns:p14="http://schemas.microsoft.com/office/powerpoint/2010/main" val="3365967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9.12 Conservation.</a:t>
            </a:r>
          </a:p>
        </p:txBody>
      </p:sp>
      <p:pic>
        <p:nvPicPr>
          <p:cNvPr id="3" name="Picture 2" descr="A photo of a pair of hands making pottery." title="FIGURE 9.12 Conservation.">
            <a:extLst>
              <a:ext uri="{FF2B5EF4-FFF2-40B4-BE49-F238E27FC236}">
                <a16:creationId xmlns:a16="http://schemas.microsoft.com/office/drawing/2014/main" id="{19AE7192-FCF0-43E0-B1F8-862D1D103499}"/>
              </a:ext>
            </a:extLst>
          </p:cNvPr>
          <p:cNvPicPr>
            <a:picLocks noChangeAspect="1"/>
          </p:cNvPicPr>
          <p:nvPr/>
        </p:nvPicPr>
        <p:blipFill>
          <a:blip r:embed="rId3"/>
          <a:stretch>
            <a:fillRect/>
          </a:stretch>
        </p:blipFill>
        <p:spPr>
          <a:xfrm>
            <a:off x="3041514" y="1076882"/>
            <a:ext cx="6108972" cy="4704236"/>
          </a:xfrm>
          <a:prstGeom prst="rect">
            <a:avLst/>
          </a:prstGeom>
        </p:spPr>
      </p:pic>
    </p:spTree>
    <p:extLst>
      <p:ext uri="{BB962C8B-B14F-4D97-AF65-F5344CB8AC3E}">
        <p14:creationId xmlns:p14="http://schemas.microsoft.com/office/powerpoint/2010/main" val="356670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Cultural Context of Cognitive Development</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dirty="0"/>
              <a:t>Culture &amp; schooling shown to affect taxonomic categorization</a:t>
            </a:r>
          </a:p>
          <a:p>
            <a:pPr lvl="1"/>
            <a:r>
              <a:rPr lang="en-US" sz="3200" dirty="0">
                <a:ea typeface="Times New Roman" panose="02020603050405020304" pitchFamily="18" charset="0"/>
              </a:rPr>
              <a:t>The classification of entities based on their similar characteristics or functions</a:t>
            </a:r>
          </a:p>
          <a:p>
            <a:pPr lvl="1"/>
            <a:r>
              <a:rPr lang="en-US" sz="3200" dirty="0">
                <a:ea typeface="Times New Roman" panose="02020603050405020304" pitchFamily="18" charset="0"/>
              </a:rPr>
              <a:t>Examples: The category of foods or body parts</a:t>
            </a:r>
          </a:p>
          <a:p>
            <a:pPr lvl="1"/>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48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9894"/>
            <a:ext cx="8229600" cy="1325562"/>
          </a:xfrm>
        </p:spPr>
        <p:txBody>
          <a:bodyPr>
            <a:normAutofit/>
          </a:bodyPr>
          <a:lstStyle/>
          <a:p>
            <a:r>
              <a:rPr lang="en-US" dirty="0"/>
              <a:t>Cognitive Development from an Information Processing  Perspective</a:t>
            </a:r>
          </a:p>
        </p:txBody>
      </p:sp>
      <p:sp>
        <p:nvSpPr>
          <p:cNvPr id="3" name="Text Placeholder 2"/>
          <p:cNvSpPr>
            <a:spLocks noGrp="1"/>
          </p:cNvSpPr>
          <p:nvPr>
            <p:ph type="body" sz="quarter" idx="10"/>
          </p:nvPr>
        </p:nvSpPr>
        <p:spPr>
          <a:xfrm>
            <a:off x="1981200" y="1745457"/>
            <a:ext cx="8229600" cy="4175125"/>
          </a:xfrm>
        </p:spPr>
        <p:txBody>
          <a:bodyPr>
            <a:noAutofit/>
          </a:bodyPr>
          <a:lstStyle/>
          <a:p>
            <a:r>
              <a:rPr lang="en-US" dirty="0"/>
              <a:t>Cognitive skills &amp; strategies that allow young children to attend to and learn new information</a:t>
            </a:r>
          </a:p>
          <a:p>
            <a:r>
              <a:rPr lang="en-US" dirty="0"/>
              <a:t>Self-regulation: </a:t>
            </a:r>
            <a:r>
              <a:rPr lang="en-US" dirty="0">
                <a:effectLst/>
                <a:ea typeface="Times New Roman" panose="02020603050405020304" pitchFamily="18" charset="0"/>
              </a:rPr>
              <a:t>The ability to manage and integrate attention, thoughts, and behaviors to attain goals</a:t>
            </a:r>
          </a:p>
          <a:p>
            <a:pPr lvl="1"/>
            <a:r>
              <a:rPr lang="en-US" sz="3200" dirty="0">
                <a:ea typeface="Times New Roman" panose="02020603050405020304" pitchFamily="18" charset="0"/>
              </a:rPr>
              <a:t>The cognitive component of self-regulation focuses on processing of information</a:t>
            </a:r>
          </a:p>
        </p:txBody>
      </p:sp>
    </p:spTree>
    <p:extLst>
      <p:ext uri="{BB962C8B-B14F-4D97-AF65-F5344CB8AC3E}">
        <p14:creationId xmlns:p14="http://schemas.microsoft.com/office/powerpoint/2010/main" val="266600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0850"/>
            <a:ext cx="8229600" cy="1325562"/>
          </a:xfrm>
        </p:spPr>
        <p:txBody>
          <a:bodyPr>
            <a:normAutofit/>
          </a:bodyPr>
          <a:lstStyle/>
          <a:p>
            <a:r>
              <a:rPr lang="en-US" sz="3600" dirty="0"/>
              <a:t>Overview of Chapter Topics</a:t>
            </a:r>
          </a:p>
        </p:txBody>
      </p:sp>
      <p:sp>
        <p:nvSpPr>
          <p:cNvPr id="3" name="Text Placeholder 2"/>
          <p:cNvSpPr>
            <a:spLocks noGrp="1"/>
          </p:cNvSpPr>
          <p:nvPr>
            <p:ph type="body" sz="quarter" idx="10"/>
          </p:nvPr>
        </p:nvSpPr>
        <p:spPr>
          <a:xfrm>
            <a:off x="1981200" y="1287462"/>
            <a:ext cx="8229600" cy="4427538"/>
          </a:xfrm>
        </p:spPr>
        <p:txBody>
          <a:bodyPr/>
          <a:lstStyle/>
          <a:p>
            <a:r>
              <a:rPr lang="en-US" dirty="0"/>
              <a:t>Cognitive Development</a:t>
            </a:r>
          </a:p>
          <a:p>
            <a:r>
              <a:rPr lang="en-US" dirty="0"/>
              <a:t>Social Cognitive Development </a:t>
            </a:r>
          </a:p>
          <a:p>
            <a:r>
              <a:rPr lang="en-US" dirty="0"/>
              <a:t>Language, Literacy, &amp; Mathematics</a:t>
            </a:r>
          </a:p>
          <a:p>
            <a:r>
              <a:rPr lang="en-US" dirty="0"/>
              <a:t>Focus on Contexts, Culture, &amp; Cascades</a:t>
            </a:r>
          </a:p>
        </p:txBody>
      </p:sp>
    </p:spTree>
    <p:extLst>
      <p:ext uri="{BB962C8B-B14F-4D97-AF65-F5344CB8AC3E}">
        <p14:creationId xmlns:p14="http://schemas.microsoft.com/office/powerpoint/2010/main" val="3999138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9894"/>
            <a:ext cx="8229600" cy="1325562"/>
          </a:xfrm>
        </p:spPr>
        <p:txBody>
          <a:bodyPr>
            <a:normAutofit fontScale="90000"/>
          </a:bodyPr>
          <a:lstStyle/>
          <a:p>
            <a:r>
              <a:rPr lang="en-US" dirty="0"/>
              <a:t>Cognitive Development from an Information Processing  Perspective: Overview</a:t>
            </a:r>
          </a:p>
        </p:txBody>
      </p:sp>
      <p:sp>
        <p:nvSpPr>
          <p:cNvPr id="3" name="Text Placeholder 2"/>
          <p:cNvSpPr>
            <a:spLocks noGrp="1"/>
          </p:cNvSpPr>
          <p:nvPr>
            <p:ph type="body" sz="quarter" idx="10"/>
          </p:nvPr>
        </p:nvSpPr>
        <p:spPr>
          <a:xfrm>
            <a:off x="1981200" y="1745457"/>
            <a:ext cx="8229600" cy="4175125"/>
          </a:xfrm>
        </p:spPr>
        <p:txBody>
          <a:bodyPr>
            <a:noAutofit/>
          </a:bodyPr>
          <a:lstStyle/>
          <a:p>
            <a:r>
              <a:rPr lang="en-US" dirty="0"/>
              <a:t>Executive functioning</a:t>
            </a:r>
          </a:p>
          <a:p>
            <a:r>
              <a:rPr lang="en-US" dirty="0"/>
              <a:t>Semantic memory</a:t>
            </a:r>
          </a:p>
          <a:p>
            <a:r>
              <a:rPr lang="en-US" dirty="0"/>
              <a:t>Episodic memory</a:t>
            </a:r>
          </a:p>
        </p:txBody>
      </p:sp>
    </p:spTree>
    <p:extLst>
      <p:ext uri="{BB962C8B-B14F-4D97-AF65-F5344CB8AC3E}">
        <p14:creationId xmlns:p14="http://schemas.microsoft.com/office/powerpoint/2010/main" val="178912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D740-08E0-2449-B20A-7981D014CE19}"/>
              </a:ext>
            </a:extLst>
          </p:cNvPr>
          <p:cNvSpPr>
            <a:spLocks noGrp="1"/>
          </p:cNvSpPr>
          <p:nvPr>
            <p:ph type="title"/>
          </p:nvPr>
        </p:nvSpPr>
        <p:spPr/>
        <p:txBody>
          <a:bodyPr/>
          <a:lstStyle/>
          <a:p>
            <a:r>
              <a:rPr lang="en-US" dirty="0"/>
              <a:t>Executive Functioning</a:t>
            </a:r>
          </a:p>
        </p:txBody>
      </p:sp>
      <p:sp>
        <p:nvSpPr>
          <p:cNvPr id="3" name="Text Placeholder 2">
            <a:extLst>
              <a:ext uri="{FF2B5EF4-FFF2-40B4-BE49-F238E27FC236}">
                <a16:creationId xmlns:a16="http://schemas.microsoft.com/office/drawing/2014/main" id="{EEF0C10D-876D-9840-A809-0FFA72D0416E}"/>
              </a:ext>
            </a:extLst>
          </p:cNvPr>
          <p:cNvSpPr>
            <a:spLocks noGrp="1"/>
          </p:cNvSpPr>
          <p:nvPr>
            <p:ph type="body" sz="quarter" idx="10"/>
          </p:nvPr>
        </p:nvSpPr>
        <p:spPr/>
        <p:txBody>
          <a:bodyPr/>
          <a:lstStyle/>
          <a:p>
            <a:r>
              <a:rPr lang="en-US" dirty="0">
                <a:effectLst/>
                <a:ea typeface="Times New Roman" panose="02020603050405020304" pitchFamily="18" charset="0"/>
                <a:cs typeface="Times New Roman" panose="02020603050405020304" pitchFamily="18" charset="0"/>
              </a:rPr>
              <a:t>The collection of skills involved in controlling and coordinating attention, memory, and other behaviors involved in goal-directed actions</a:t>
            </a:r>
          </a:p>
          <a:p>
            <a:r>
              <a:rPr lang="en-US" dirty="0">
                <a:ea typeface="Times New Roman" panose="02020603050405020304" pitchFamily="18" charset="0"/>
                <a:cs typeface="Times New Roman" panose="02020603050405020304" pitchFamily="18" charset="0"/>
              </a:rPr>
              <a:t>3 basic skills: Inhibitory control, cognitive flexibility, and working memory</a:t>
            </a:r>
            <a:endParaRPr lang="en-US" dirty="0">
              <a:effectLst/>
              <a:ea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1379795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843-DBF9-4AD5-ADF1-28B091F277C1}"/>
              </a:ext>
            </a:extLst>
          </p:cNvPr>
          <p:cNvSpPr>
            <a:spLocks noGrp="1"/>
          </p:cNvSpPr>
          <p:nvPr>
            <p:ph type="title"/>
          </p:nvPr>
        </p:nvSpPr>
        <p:spPr>
          <a:xfrm>
            <a:off x="1981200" y="656775"/>
            <a:ext cx="8229600" cy="1143000"/>
          </a:xfrm>
        </p:spPr>
        <p:txBody>
          <a:bodyPr>
            <a:normAutofit fontScale="90000"/>
          </a:bodyPr>
          <a:lstStyle/>
          <a:p>
            <a:r>
              <a:rPr lang="en-US" dirty="0"/>
              <a:t>Research in Action Video: Executive Function: The Brain's Control Center, Part 1</a:t>
            </a:r>
          </a:p>
        </p:txBody>
      </p:sp>
      <p:sp>
        <p:nvSpPr>
          <p:cNvPr id="3" name="Text Placeholder 2">
            <a:extLst>
              <a:ext uri="{FF2B5EF4-FFF2-40B4-BE49-F238E27FC236}">
                <a16:creationId xmlns:a16="http://schemas.microsoft.com/office/drawing/2014/main" id="{66AB8C06-2EF4-4ACB-948E-E542F0B9013F}"/>
              </a:ext>
            </a:extLst>
          </p:cNvPr>
          <p:cNvSpPr>
            <a:spLocks noGrp="1"/>
          </p:cNvSpPr>
          <p:nvPr>
            <p:ph type="body" sz="quarter" idx="10"/>
          </p:nvPr>
        </p:nvSpPr>
        <p:spPr>
          <a:xfrm>
            <a:off x="1981200" y="2470245"/>
            <a:ext cx="8229600" cy="3305080"/>
          </a:xfrm>
        </p:spPr>
        <p:txBody>
          <a:bodyPr/>
          <a:lstStyle/>
          <a:p>
            <a:pPr marL="0" indent="0">
              <a:buNone/>
            </a:pPr>
            <a:r>
              <a:rPr lang="en-US" dirty="0"/>
              <a:t>Watch the video here:</a:t>
            </a:r>
          </a:p>
          <a:p>
            <a:pPr marL="0" indent="0">
              <a:buNone/>
            </a:pPr>
            <a:r>
              <a:rPr lang="en-US" dirty="0">
                <a:hlinkClick r:id="rId3"/>
              </a:rPr>
              <a:t>Executive Function: The Brain's Control Center, Part 1</a:t>
            </a:r>
            <a:endParaRPr lang="en-US" dirty="0">
              <a:solidFill>
                <a:srgbClr val="800080"/>
              </a:solidFill>
              <a:hlinkClick r:id="rId4">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89544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Inhibitory Control</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dirty="0"/>
              <a:t>Component of executive functioning: Children’s ability to respond appropriately to a stimulus while inhibiting an alternative, dominant response</a:t>
            </a:r>
          </a:p>
          <a:p>
            <a:pPr lvl="1"/>
            <a:r>
              <a:rPr lang="en-US" sz="3200" dirty="0">
                <a:ea typeface="Times New Roman" panose="02020603050405020304" pitchFamily="18" charset="0"/>
              </a:rPr>
              <a:t>Example: Completing a worksheet rather than playing with a toy</a:t>
            </a:r>
          </a:p>
          <a:p>
            <a:pPr lvl="1"/>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72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9.13 Day-night Stroop task.</a:t>
            </a:r>
          </a:p>
        </p:txBody>
      </p:sp>
      <p:pic>
        <p:nvPicPr>
          <p:cNvPr id="3" name="Picture 2" descr="Two illustrations, sun to the left and moon to the right labeled &quot;day&quot; and &quot;night&quot; respectively." title="FIGURE 9.13 Day-night Stroop task.">
            <a:extLst>
              <a:ext uri="{FF2B5EF4-FFF2-40B4-BE49-F238E27FC236}">
                <a16:creationId xmlns:a16="http://schemas.microsoft.com/office/drawing/2014/main" id="{6096A568-51DE-4832-BCEB-1E50E833389E}"/>
              </a:ext>
            </a:extLst>
          </p:cNvPr>
          <p:cNvPicPr>
            <a:picLocks noChangeAspect="1"/>
          </p:cNvPicPr>
          <p:nvPr/>
        </p:nvPicPr>
        <p:blipFill>
          <a:blip r:embed="rId3"/>
          <a:stretch>
            <a:fillRect/>
          </a:stretch>
        </p:blipFill>
        <p:spPr>
          <a:xfrm>
            <a:off x="3275964" y="1829577"/>
            <a:ext cx="5640073" cy="3198847"/>
          </a:xfrm>
          <a:prstGeom prst="rect">
            <a:avLst/>
          </a:prstGeom>
        </p:spPr>
      </p:pic>
    </p:spTree>
    <p:extLst>
      <p:ext uri="{BB962C8B-B14F-4D97-AF65-F5344CB8AC3E}">
        <p14:creationId xmlns:p14="http://schemas.microsoft.com/office/powerpoint/2010/main" val="232338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Cognitive Flexibility</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dirty="0"/>
              <a:t>Component of executive functioning: Children’s ability to shift between different concepts or rules, or to think about multiple concepts simultaneously</a:t>
            </a:r>
          </a:p>
          <a:p>
            <a:pPr marL="457200" lvl="1" indent="0">
              <a:buNone/>
            </a:pPr>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05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9.14 Dimensional card-sorting tasks.</a:t>
            </a:r>
          </a:p>
        </p:txBody>
      </p:sp>
      <p:pic>
        <p:nvPicPr>
          <p:cNvPr id="3" name="Picture 2" descr="An illustration of three cards displaying a picture of a rabbit, a flower, and a frog each enclosed in a box and arranged in two rows. Row 1: Rabbit to the left. Flower to the right. Row 1 is titled &quot;cards to be sorted.&quot; Row 2: Frog in a box to the left, rabbit in the middle, and a flower. Row 2 is titled, &quot;target boxes.&quot; The text beneath reads as follows: Shape game: &quot;All rabbits go here&quot;. &quot;All flowers go here.&quot; Color game: &quot;All blue things go here.&quot; All red things go here.&quot;" title="FIGURE 9.14 Dimensional card-sorting tasks.">
            <a:extLst>
              <a:ext uri="{FF2B5EF4-FFF2-40B4-BE49-F238E27FC236}">
                <a16:creationId xmlns:a16="http://schemas.microsoft.com/office/drawing/2014/main" id="{A3DA8F67-573E-4968-B44D-0AAD0FB1AB88}"/>
              </a:ext>
            </a:extLst>
          </p:cNvPr>
          <p:cNvPicPr>
            <a:picLocks noChangeAspect="1"/>
          </p:cNvPicPr>
          <p:nvPr/>
        </p:nvPicPr>
        <p:blipFill>
          <a:blip r:embed="rId3"/>
          <a:stretch>
            <a:fillRect/>
          </a:stretch>
        </p:blipFill>
        <p:spPr>
          <a:xfrm>
            <a:off x="3592494" y="769304"/>
            <a:ext cx="5007012" cy="5319392"/>
          </a:xfrm>
          <a:prstGeom prst="rect">
            <a:avLst/>
          </a:prstGeom>
        </p:spPr>
      </p:pic>
    </p:spTree>
    <p:extLst>
      <p:ext uri="{BB962C8B-B14F-4D97-AF65-F5344CB8AC3E}">
        <p14:creationId xmlns:p14="http://schemas.microsoft.com/office/powerpoint/2010/main" val="4075326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Working Memory</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Component of executive functioning: Children’s ability to maintain and manipulate information in the mind over a short period of time </a:t>
            </a:r>
          </a:p>
          <a:p>
            <a:pPr lvl="1"/>
            <a:r>
              <a:rPr lang="en-US" sz="3200" dirty="0">
                <a:ea typeface="Times New Roman" panose="02020603050405020304" pitchFamily="18" charset="0"/>
              </a:rPr>
              <a:t>Important for concentration, focus, and following instructions</a:t>
            </a:r>
          </a:p>
          <a:p>
            <a:pPr lvl="1"/>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682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Memory Span Tests</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Tests of c</a:t>
            </a:r>
            <a:r>
              <a:rPr lang="en-US" dirty="0">
                <a:effectLst/>
                <a:ea typeface="Times New Roman" panose="02020603050405020304" pitchFamily="18" charset="0"/>
                <a:cs typeface="Times New Roman" panose="02020603050405020304" pitchFamily="18" charset="0"/>
              </a:rPr>
              <a:t>hildren’s working memory that measure the number of items (e.g., words, letters of the alphabet) children can recall and repeat immediately after being presented with a list</a:t>
            </a:r>
            <a:endParaRPr lang="en-US" dirty="0">
              <a:effectLst/>
              <a:ea typeface="Times New Roman" panose="02020603050405020304" pitchFamily="18" charset="0"/>
            </a:endParaRPr>
          </a:p>
          <a:p>
            <a:pPr lvl="1"/>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92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Planning</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In planning, children must select, coordinate, and execute a sequence of actions while inhibiting other actions</a:t>
            </a:r>
          </a:p>
          <a:p>
            <a:pPr lvl="1"/>
            <a:r>
              <a:rPr lang="en-US" sz="3200" dirty="0">
                <a:ea typeface="Times New Roman" panose="02020603050405020304" pitchFamily="18" charset="0"/>
              </a:rPr>
              <a:t>Example test: Tower-of-London task</a:t>
            </a:r>
          </a:p>
          <a:p>
            <a:pPr lvl="1"/>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32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 Horses begin competitive races at equal starting points.</a:t>
            </a:r>
          </a:p>
        </p:txBody>
      </p:sp>
      <p:pic>
        <p:nvPicPr>
          <p:cNvPr id="3" name="Picture 2" descr="A photo of a horse racecourse stands with horses lined up." title="FIGURE 9.1 Horses begin competitive races at equal starting points.">
            <a:extLst>
              <a:ext uri="{FF2B5EF4-FFF2-40B4-BE49-F238E27FC236}">
                <a16:creationId xmlns:a16="http://schemas.microsoft.com/office/drawing/2014/main" id="{65C886AF-AC30-43F1-82F8-1CA6980D5D8A}"/>
              </a:ext>
            </a:extLst>
          </p:cNvPr>
          <p:cNvPicPr>
            <a:picLocks noChangeAspect="1"/>
          </p:cNvPicPr>
          <p:nvPr/>
        </p:nvPicPr>
        <p:blipFill>
          <a:blip r:embed="rId3"/>
          <a:stretch>
            <a:fillRect/>
          </a:stretch>
        </p:blipFill>
        <p:spPr>
          <a:xfrm>
            <a:off x="1970010" y="812736"/>
            <a:ext cx="8251981" cy="5232528"/>
          </a:xfrm>
          <a:prstGeom prst="rect">
            <a:avLst/>
          </a:prstGeom>
        </p:spPr>
      </p:pic>
    </p:spTree>
    <p:extLst>
      <p:ext uri="{BB962C8B-B14F-4D97-AF65-F5344CB8AC3E}">
        <p14:creationId xmlns:p14="http://schemas.microsoft.com/office/powerpoint/2010/main" val="220663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9.15 The Tower of London task.</a:t>
            </a:r>
          </a:p>
        </p:txBody>
      </p:sp>
      <p:pic>
        <p:nvPicPr>
          <p:cNvPr id="3" name="Picture 2" descr="An illustration depicts a pair of boards comprising of three parallel bars arranged in two rows. The objects depicted in two rows are as follows. Row 1: The board to the left is labeled, &quot;your board.&quot; The bar to the left has two rings on it. The bar to the right has one ring on it. The board to the right is labeled, &quot;target board.&quot; The bar to the left has one ring on it. The bar at the center has one ring on it. Row 2: The board to the left is labeled, &quot;your board.&quot; The bar at the center has two rings on it. The bar to the right has one ring on it. The board to the right is labeled, &quot;target board.&quot; The bar at the center has one ring on it. The bar to the right has one ring on it." title="FIGURE 9.15 The Tower of London task.">
            <a:extLst>
              <a:ext uri="{FF2B5EF4-FFF2-40B4-BE49-F238E27FC236}">
                <a16:creationId xmlns:a16="http://schemas.microsoft.com/office/drawing/2014/main" id="{D1656B47-8EF1-4923-8A05-6A13FACC53D3}"/>
              </a:ext>
            </a:extLst>
          </p:cNvPr>
          <p:cNvPicPr>
            <a:picLocks noChangeAspect="1"/>
          </p:cNvPicPr>
          <p:nvPr/>
        </p:nvPicPr>
        <p:blipFill>
          <a:blip r:embed="rId3"/>
          <a:stretch>
            <a:fillRect/>
          </a:stretch>
        </p:blipFill>
        <p:spPr>
          <a:xfrm>
            <a:off x="2597226" y="998480"/>
            <a:ext cx="6997549" cy="4861041"/>
          </a:xfrm>
          <a:prstGeom prst="rect">
            <a:avLst/>
          </a:prstGeom>
        </p:spPr>
      </p:pic>
    </p:spTree>
    <p:extLst>
      <p:ext uri="{BB962C8B-B14F-4D97-AF65-F5344CB8AC3E}">
        <p14:creationId xmlns:p14="http://schemas.microsoft.com/office/powerpoint/2010/main" val="520543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Strategies for Remembering</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lnSpcReduction="10000"/>
          </a:bodyPr>
          <a:lstStyle/>
          <a:p>
            <a:r>
              <a:rPr lang="en-US" u="sng" dirty="0"/>
              <a:t>Rehearsal</a:t>
            </a:r>
            <a:r>
              <a:rPr lang="en-US" dirty="0">
                <a:cs typeface="Times New Roman" panose="02020603050405020304" pitchFamily="18" charset="0"/>
              </a:rPr>
              <a:t>: </a:t>
            </a:r>
            <a:r>
              <a:rPr lang="en-US" dirty="0">
                <a:effectLst/>
                <a:ea typeface="Times New Roman" panose="02020603050405020304" pitchFamily="18" charset="0"/>
              </a:rPr>
              <a:t>A strategy for remembering that relies on repeating information to aid memory</a:t>
            </a:r>
          </a:p>
          <a:p>
            <a:r>
              <a:rPr lang="en-US" u="sng" dirty="0">
                <a:effectLst/>
                <a:ea typeface="Times New Roman" panose="02020603050405020304" pitchFamily="18" charset="0"/>
              </a:rPr>
              <a:t>Organization</a:t>
            </a:r>
            <a:r>
              <a:rPr lang="en-US" dirty="0">
                <a:effectLst/>
                <a:ea typeface="Times New Roman" panose="02020603050405020304" pitchFamily="18" charset="0"/>
              </a:rPr>
              <a:t>: A memory strategy marked by imposing a structure on items based on their relations to one another (such as grouping) to aid recall of information</a:t>
            </a:r>
          </a:p>
          <a:p>
            <a:pPr lvl="1"/>
            <a:r>
              <a:rPr lang="en-US" sz="3200" dirty="0">
                <a:ea typeface="Times New Roman" panose="02020603050405020304" pitchFamily="18" charset="0"/>
              </a:rPr>
              <a:t>Researchers can probe how children organize to-be-learned  information through memory tasks</a:t>
            </a:r>
          </a:p>
          <a:p>
            <a:endParaRPr lang="en-US" dirty="0">
              <a:effectLst/>
              <a:ea typeface="Times New Roman" panose="02020603050405020304" pitchFamily="18" charset="0"/>
            </a:endParaRPr>
          </a:p>
          <a:p>
            <a:endParaRPr lang="en-US" sz="3500" dirty="0"/>
          </a:p>
        </p:txBody>
      </p:sp>
    </p:spTree>
    <p:extLst>
      <p:ext uri="{BB962C8B-B14F-4D97-AF65-F5344CB8AC3E}">
        <p14:creationId xmlns:p14="http://schemas.microsoft.com/office/powerpoint/2010/main" val="102227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9.16 Encoding and retrieval.</a:t>
            </a:r>
          </a:p>
        </p:txBody>
      </p:sp>
      <p:pic>
        <p:nvPicPr>
          <p:cNvPr id="3" name="Picture 2" descr="An illustration of a boy and a girl to the right with a list of words displayed to the left in sequential order. The illustration to the left is titled, &quot;words to be remembered.&quot; The words listed are as follows. Shoe, cat, doll, oat, puzzle, boat, sock, dog, horse, and block. The boy has a bubble thought which reads, hat, mat, cat, ellipses coat, boat ellipses, block, and socks. The girl has a bubble thought which reads, hat, sock, coat, shoe ellipses, block, doll, puzzle, ellipses dog, horse, cat." title="FIGURE 9.16 Encoding and retrieval.">
            <a:extLst>
              <a:ext uri="{FF2B5EF4-FFF2-40B4-BE49-F238E27FC236}">
                <a16:creationId xmlns:a16="http://schemas.microsoft.com/office/drawing/2014/main" id="{671A81D8-4094-46FA-9279-335154269C0D}"/>
              </a:ext>
            </a:extLst>
          </p:cNvPr>
          <p:cNvPicPr>
            <a:picLocks noChangeAspect="1"/>
          </p:cNvPicPr>
          <p:nvPr/>
        </p:nvPicPr>
        <p:blipFill>
          <a:blip r:embed="rId3"/>
          <a:stretch>
            <a:fillRect/>
          </a:stretch>
        </p:blipFill>
        <p:spPr>
          <a:xfrm>
            <a:off x="2238005" y="1341888"/>
            <a:ext cx="7715991" cy="4174225"/>
          </a:xfrm>
          <a:prstGeom prst="rect">
            <a:avLst/>
          </a:prstGeom>
        </p:spPr>
      </p:pic>
    </p:spTree>
    <p:extLst>
      <p:ext uri="{BB962C8B-B14F-4D97-AF65-F5344CB8AC3E}">
        <p14:creationId xmlns:p14="http://schemas.microsoft.com/office/powerpoint/2010/main" val="779701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Self-Monitoring</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Keeping track of one’s performance on a task and making necessary adjustments along the way </a:t>
            </a:r>
          </a:p>
          <a:p>
            <a:r>
              <a:rPr lang="en-US" u="sng" dirty="0"/>
              <a:t>Meta-cognitive skill</a:t>
            </a:r>
            <a:r>
              <a:rPr lang="en-US" dirty="0"/>
              <a:t>: The understanding of how cognition works or “knowing about knowing”</a:t>
            </a:r>
          </a:p>
          <a:p>
            <a:pPr marL="0" indent="0">
              <a:buNone/>
            </a:pPr>
            <a:r>
              <a:rPr lang="en-US" sz="3500" dirty="0"/>
              <a:t>  </a:t>
            </a:r>
          </a:p>
          <a:p>
            <a:pPr marL="457200" lvl="1" indent="0">
              <a:buNone/>
            </a:pPr>
            <a:endParaRPr lang="en-US" sz="3500" dirty="0">
              <a:ea typeface="Times New Roman" panose="02020603050405020304" pitchFamily="18" charset="0"/>
            </a:endParaRPr>
          </a:p>
          <a:p>
            <a:pPr lvl="1"/>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95F5-14A3-8A41-82F9-BC1E258C7C04}"/>
              </a:ext>
            </a:extLst>
          </p:cNvPr>
          <p:cNvSpPr>
            <a:spLocks noGrp="1"/>
          </p:cNvSpPr>
          <p:nvPr>
            <p:ph type="title"/>
          </p:nvPr>
        </p:nvSpPr>
        <p:spPr/>
        <p:txBody>
          <a:bodyPr/>
          <a:lstStyle/>
          <a:p>
            <a:r>
              <a:rPr lang="en-US" dirty="0"/>
              <a:t>The Semantic Piece of Long-term Memory</a:t>
            </a:r>
          </a:p>
        </p:txBody>
      </p:sp>
      <p:sp>
        <p:nvSpPr>
          <p:cNvPr id="3" name="Content Placeholder 2">
            <a:extLst>
              <a:ext uri="{FF2B5EF4-FFF2-40B4-BE49-F238E27FC236}">
                <a16:creationId xmlns:a16="http://schemas.microsoft.com/office/drawing/2014/main" id="{71279EFA-CA99-8447-B586-28E5B8B4C116}"/>
              </a:ext>
            </a:extLst>
          </p:cNvPr>
          <p:cNvSpPr>
            <a:spLocks noGrp="1"/>
          </p:cNvSpPr>
          <p:nvPr>
            <p:ph idx="1"/>
          </p:nvPr>
        </p:nvSpPr>
        <p:spPr/>
        <p:txBody>
          <a:bodyPr/>
          <a:lstStyle/>
          <a:p>
            <a:r>
              <a:rPr lang="en-US" u="sng" dirty="0"/>
              <a:t>Long-term memory</a:t>
            </a:r>
            <a:r>
              <a:rPr lang="en-US" dirty="0"/>
              <a:t>: The unlimited, enduring storehouse of knowledge in the brain that accumulates over time</a:t>
            </a:r>
          </a:p>
          <a:p>
            <a:r>
              <a:rPr lang="en-US" u="sng" dirty="0"/>
              <a:t>Declarative memory</a:t>
            </a:r>
            <a:r>
              <a:rPr lang="en-US" dirty="0"/>
              <a:t>: </a:t>
            </a:r>
            <a:r>
              <a:rPr lang="en-US" dirty="0">
                <a:effectLst/>
                <a:ea typeface="Times New Roman" panose="02020603050405020304" pitchFamily="18" charset="0"/>
              </a:rPr>
              <a:t>A component of long-term memory that involves memory for facts, events, and personal past experiences</a:t>
            </a:r>
            <a:endParaRPr lang="en-US" dirty="0"/>
          </a:p>
          <a:p>
            <a:pPr lvl="1"/>
            <a:endParaRPr lang="en-US" dirty="0"/>
          </a:p>
        </p:txBody>
      </p:sp>
    </p:spTree>
    <p:extLst>
      <p:ext uri="{BB962C8B-B14F-4D97-AF65-F5344CB8AC3E}">
        <p14:creationId xmlns:p14="http://schemas.microsoft.com/office/powerpoint/2010/main" val="3244021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9.17 Types of declarative memory.</a:t>
            </a:r>
          </a:p>
        </p:txBody>
      </p:sp>
      <p:pic>
        <p:nvPicPr>
          <p:cNvPr id="3" name="Picture 2" descr="Three photos depict three types of long-term memories. The text around the photos reads as follows. The long-term memory is divided into procedural memories, &quot;knowing how,&quot; followed by a photo of a child riding a bicycle to the left, and declarative memories. The declarative memories are further divided into semantic memories, general knowledge followed by a photo of a child reading a book at the center, and episodic memories, personal recollections followed by a photo of five children celebrating the birthday of a friend posing at the center along the right side." title="FIGURE 9.17 Types of declarative memory.">
            <a:extLst>
              <a:ext uri="{FF2B5EF4-FFF2-40B4-BE49-F238E27FC236}">
                <a16:creationId xmlns:a16="http://schemas.microsoft.com/office/drawing/2014/main" id="{116257DC-EEB9-409B-BD27-E15FD94B6FF0}"/>
              </a:ext>
            </a:extLst>
          </p:cNvPr>
          <p:cNvPicPr>
            <a:picLocks noChangeAspect="1"/>
          </p:cNvPicPr>
          <p:nvPr/>
        </p:nvPicPr>
        <p:blipFill>
          <a:blip r:embed="rId3"/>
          <a:stretch>
            <a:fillRect/>
          </a:stretch>
        </p:blipFill>
        <p:spPr>
          <a:xfrm>
            <a:off x="794459" y="1445831"/>
            <a:ext cx="10603083" cy="3966338"/>
          </a:xfrm>
          <a:prstGeom prst="rect">
            <a:avLst/>
          </a:prstGeom>
        </p:spPr>
      </p:pic>
    </p:spTree>
    <p:extLst>
      <p:ext uri="{BB962C8B-B14F-4D97-AF65-F5344CB8AC3E}">
        <p14:creationId xmlns:p14="http://schemas.microsoft.com/office/powerpoint/2010/main" val="2806649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Semantic Memory: Scripts</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Semantic memory includes knowledge about familiar routines</a:t>
            </a:r>
          </a:p>
          <a:p>
            <a:pPr lvl="1"/>
            <a:r>
              <a:rPr lang="en-US" sz="3200" dirty="0">
                <a:ea typeface="Times New Roman" panose="02020603050405020304" pitchFamily="18" charset="0"/>
              </a:rPr>
              <a:t>Example: Knowing the sequence of events around going to a restaurant or to a doctor’s office </a:t>
            </a:r>
            <a:r>
              <a:rPr lang="en-US" sz="2400" dirty="0">
                <a:ea typeface="Times New Roman" panose="02020603050405020304" pitchFamily="18" charset="0"/>
              </a:rPr>
              <a:t>(Hudson &amp; Nelson, 1983)</a:t>
            </a:r>
          </a:p>
          <a:p>
            <a:pPr lvl="1"/>
            <a:r>
              <a:rPr lang="en-US" sz="3200" dirty="0">
                <a:ea typeface="Times New Roman" panose="02020603050405020304" pitchFamily="18" charset="0"/>
              </a:rPr>
              <a:t>Note: A memory about a specific trip to a restaurant, however, is NOT semantic memory; it is personal and episodic</a:t>
            </a:r>
          </a:p>
          <a:p>
            <a:pPr marL="457200" lvl="1" indent="0">
              <a:buNone/>
            </a:pPr>
            <a:endParaRPr lang="en-US" sz="2400" dirty="0">
              <a:ea typeface="Times New Roman" panose="02020603050405020304" pitchFamily="18" charset="0"/>
            </a:endParaRPr>
          </a:p>
          <a:p>
            <a:pPr marL="457200" lvl="1" indent="0">
              <a:buNone/>
            </a:pPr>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67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Semantic Memory: Consolidation</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Process in which a neural imprint of memories is formed in the brain</a:t>
            </a:r>
          </a:p>
          <a:p>
            <a:pPr lvl="1"/>
            <a:r>
              <a:rPr lang="en-US" sz="3200" dirty="0">
                <a:ea typeface="Times New Roman" panose="02020603050405020304" pitchFamily="18" charset="0"/>
              </a:rPr>
              <a:t>Example: A child’s experiences with dogs will create and strengthen connections in memory among such words as “dog,” “bone,” and “tail”</a:t>
            </a:r>
            <a:endParaRPr lang="en-US" sz="2400" dirty="0">
              <a:ea typeface="Times New Roman" panose="02020603050405020304" pitchFamily="18" charset="0"/>
            </a:endParaRPr>
          </a:p>
          <a:p>
            <a:pPr marL="457200" lvl="1" indent="0">
              <a:buNone/>
            </a:pPr>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80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The Episodic Piece of Long-term Memory </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The sub-type of declarative memory referring to everyday memories about personal experiences, situations, and events</a:t>
            </a:r>
          </a:p>
          <a:p>
            <a:pPr lvl="1"/>
            <a:r>
              <a:rPr lang="en-US" sz="3200" dirty="0">
                <a:ea typeface="Times New Roman" panose="02020603050405020304" pitchFamily="18" charset="0"/>
              </a:rPr>
              <a:t>Examples: A cousin’s birthday party, a trip to the zoo, dinner at grandma’s house</a:t>
            </a:r>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390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Infantile Amnesia</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The difficulty adults have in remembering the first years of life</a:t>
            </a:r>
          </a:p>
          <a:p>
            <a:pPr lvl="1"/>
            <a:r>
              <a:rPr lang="en-US" sz="3200" dirty="0">
                <a:ea typeface="Times New Roman" panose="02020603050405020304" pitchFamily="18" charset="0"/>
              </a:rPr>
              <a:t>On average, adults report their earliest memories to have occurred between 3 and 4 years old </a:t>
            </a:r>
            <a:r>
              <a:rPr lang="en-US" sz="2400" dirty="0">
                <a:ea typeface="Times New Roman" panose="02020603050405020304" pitchFamily="18" charset="0"/>
              </a:rPr>
              <a:t>(Bauer, 2015; Wang &amp; Peterson, 2014)</a:t>
            </a:r>
            <a:endParaRPr lang="en-US"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34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A2A5-D325-8D45-9102-BB60C1063101}"/>
              </a:ext>
            </a:extLst>
          </p:cNvPr>
          <p:cNvSpPr>
            <a:spLocks noGrp="1"/>
          </p:cNvSpPr>
          <p:nvPr>
            <p:ph type="title"/>
          </p:nvPr>
        </p:nvSpPr>
        <p:spPr>
          <a:xfrm>
            <a:off x="1905000" y="1265238"/>
            <a:ext cx="8229600" cy="1143000"/>
          </a:xfrm>
        </p:spPr>
        <p:txBody>
          <a:bodyPr/>
          <a:lstStyle/>
          <a:p>
            <a:r>
              <a:rPr lang="en-US" dirty="0"/>
              <a:t>Cognitive Development</a:t>
            </a:r>
          </a:p>
        </p:txBody>
      </p:sp>
    </p:spTree>
    <p:extLst>
      <p:ext uri="{BB962C8B-B14F-4D97-AF65-F5344CB8AC3E}">
        <p14:creationId xmlns:p14="http://schemas.microsoft.com/office/powerpoint/2010/main" val="1475958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Forgetting</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The decay or degradation of memories over time</a:t>
            </a:r>
          </a:p>
          <a:p>
            <a:pPr lvl="1"/>
            <a:r>
              <a:rPr lang="en-US" sz="3200" dirty="0">
                <a:ea typeface="Times New Roman" panose="02020603050405020304" pitchFamily="18" charset="0"/>
              </a:rPr>
              <a:t>May account for infantile amnesia and age-related improvements in episodic memory </a:t>
            </a:r>
            <a:r>
              <a:rPr lang="en-US" sz="2400" dirty="0">
                <a:ea typeface="Times New Roman" panose="02020603050405020304" pitchFamily="18" charset="0"/>
              </a:rPr>
              <a:t>(Bauer, 2018; Scarf et al., 2013)</a:t>
            </a:r>
            <a:endParaRPr lang="en-US"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771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9.18 Developmental changes in semantic memory.</a:t>
            </a:r>
          </a:p>
        </p:txBody>
      </p:sp>
      <p:pic>
        <p:nvPicPr>
          <p:cNvPr id="3" name="Picture 2" descr="A bar graph shows a comparison of the percentage of events recalled and the delay interval in years. The x-axis lists the delay interval in years. The y-axis is labeled percentage of events recalled. All data are approximate. The approximate data from the graph, presented in the format, delay intervals in years: percentage of events recalled, are as follows. 1: 4-year-olds: 38. 6-year-olds: 48. 8-year-olds: 68. Adults: 96. 2: 4-year olds: 30, 6-year-olds: 32. 8-year-olds: 54. Adults: 70. 3: 4-year olds: 16. 6-year-olds: 28. 8-year-olds: 30. Adults: 62." title="FIGURE 9.18 Developmental changes in semantic memory.">
            <a:extLst>
              <a:ext uri="{FF2B5EF4-FFF2-40B4-BE49-F238E27FC236}">
                <a16:creationId xmlns:a16="http://schemas.microsoft.com/office/drawing/2014/main" id="{C57E1940-3925-4F17-AF45-18ECA88855C8}"/>
              </a:ext>
            </a:extLst>
          </p:cNvPr>
          <p:cNvPicPr>
            <a:picLocks noChangeAspect="1"/>
          </p:cNvPicPr>
          <p:nvPr/>
        </p:nvPicPr>
        <p:blipFill>
          <a:blip r:embed="rId3"/>
          <a:stretch>
            <a:fillRect/>
          </a:stretch>
        </p:blipFill>
        <p:spPr>
          <a:xfrm>
            <a:off x="3060819" y="886812"/>
            <a:ext cx="6070363" cy="5084376"/>
          </a:xfrm>
          <a:prstGeom prst="rect">
            <a:avLst/>
          </a:prstGeom>
        </p:spPr>
      </p:pic>
    </p:spTree>
    <p:extLst>
      <p:ext uri="{BB962C8B-B14F-4D97-AF65-F5344CB8AC3E}">
        <p14:creationId xmlns:p14="http://schemas.microsoft.com/office/powerpoint/2010/main" val="3510260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Eyewitness Testimony</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a:xfrm>
            <a:off x="1981200" y="1417639"/>
            <a:ext cx="8229600" cy="4525963"/>
          </a:xfrm>
        </p:spPr>
        <p:txBody>
          <a:bodyPr>
            <a:normAutofit/>
          </a:bodyPr>
          <a:lstStyle/>
          <a:p>
            <a:r>
              <a:rPr lang="en-US" dirty="0"/>
              <a:t>A later account of an observed event</a:t>
            </a:r>
          </a:p>
          <a:p>
            <a:r>
              <a:rPr lang="en-US" dirty="0">
                <a:effectLst/>
                <a:ea typeface="Times New Roman" panose="02020603050405020304" pitchFamily="18" charset="0"/>
                <a:cs typeface="Arial" panose="020B0604020202020204" pitchFamily="34" charset="0"/>
              </a:rPr>
              <a:t>Children’s abilities to talk about past experiences also allows them</a:t>
            </a:r>
            <a:r>
              <a:rPr lang="en-US" dirty="0">
                <a:effectLst/>
                <a:ea typeface="Times New Roman" panose="02020603050405020304" pitchFamily="18" charset="0"/>
                <a:cs typeface="Times New Roman" panose="02020603050405020304" pitchFamily="18" charset="0"/>
              </a:rPr>
              <a:t> to report on events that they have witnessed</a:t>
            </a:r>
            <a:endParaRPr lang="en-US" dirty="0"/>
          </a:p>
          <a:p>
            <a:endParaRPr lang="en-US" dirty="0"/>
          </a:p>
          <a:p>
            <a:endParaRPr lang="en-US"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958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E01A-B760-EC43-8E7A-41F23BBA2827}"/>
              </a:ext>
            </a:extLst>
          </p:cNvPr>
          <p:cNvSpPr>
            <a:spLocks noGrp="1"/>
          </p:cNvSpPr>
          <p:nvPr>
            <p:ph type="title"/>
          </p:nvPr>
        </p:nvSpPr>
        <p:spPr/>
        <p:txBody>
          <a:bodyPr/>
          <a:lstStyle/>
          <a:p>
            <a:r>
              <a:rPr lang="en-US" dirty="0"/>
              <a:t>False Memories</a:t>
            </a:r>
          </a:p>
        </p:txBody>
      </p:sp>
      <p:sp>
        <p:nvSpPr>
          <p:cNvPr id="3" name="Content Placeholder 2">
            <a:extLst>
              <a:ext uri="{FF2B5EF4-FFF2-40B4-BE49-F238E27FC236}">
                <a16:creationId xmlns:a16="http://schemas.microsoft.com/office/drawing/2014/main" id="{B9E02D13-7606-BF4D-8AFB-55362715A688}"/>
              </a:ext>
            </a:extLst>
          </p:cNvPr>
          <p:cNvSpPr>
            <a:spLocks noGrp="1"/>
          </p:cNvSpPr>
          <p:nvPr>
            <p:ph idx="1"/>
          </p:nvPr>
        </p:nvSpPr>
        <p:spPr/>
        <p:txBody>
          <a:bodyPr/>
          <a:lstStyle/>
          <a:p>
            <a:r>
              <a:rPr lang="en-US" dirty="0"/>
              <a:t>Remembering information that is wrong or different from what actually happened</a:t>
            </a:r>
          </a:p>
          <a:p>
            <a:r>
              <a:rPr lang="en-US" dirty="0"/>
              <a:t>Research by Elizabeth Loftus highlighted people’s false memories</a:t>
            </a:r>
          </a:p>
          <a:p>
            <a:r>
              <a:rPr lang="en-US" dirty="0"/>
              <a:t>Young children may be prone to false memories </a:t>
            </a:r>
          </a:p>
          <a:p>
            <a:endParaRPr lang="en-US" dirty="0"/>
          </a:p>
        </p:txBody>
      </p:sp>
    </p:spTree>
    <p:extLst>
      <p:ext uri="{BB962C8B-B14F-4D97-AF65-F5344CB8AC3E}">
        <p14:creationId xmlns:p14="http://schemas.microsoft.com/office/powerpoint/2010/main" val="4248899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9.19 False memories.</a:t>
            </a:r>
          </a:p>
        </p:txBody>
      </p:sp>
      <p:pic>
        <p:nvPicPr>
          <p:cNvPr id="3" name="Picture 2" descr="A bar graph shows a comparison of the percent of subjects responding to an event fabricated in an interview. The x-axis is labeled interview. The y-axis is labeled percent of subjects. All data are approximate. The approximate data from the graph, presented in the format, interview: percent of subjects, are as follows. 1: True events: 84. 2: True events: 84. False events &quot;remembered&quot;: 18. 3: True events: 86. False events &quot;remembered&quot;: 24." title="FIGURE 9.19 False memories.">
            <a:extLst>
              <a:ext uri="{FF2B5EF4-FFF2-40B4-BE49-F238E27FC236}">
                <a16:creationId xmlns:a16="http://schemas.microsoft.com/office/drawing/2014/main" id="{C14BAF94-F185-4B3F-AF19-66FD57AD85FA}"/>
              </a:ext>
            </a:extLst>
          </p:cNvPr>
          <p:cNvPicPr>
            <a:picLocks noChangeAspect="1"/>
          </p:cNvPicPr>
          <p:nvPr/>
        </p:nvPicPr>
        <p:blipFill>
          <a:blip r:embed="rId3"/>
          <a:stretch>
            <a:fillRect/>
          </a:stretch>
        </p:blipFill>
        <p:spPr>
          <a:xfrm>
            <a:off x="3142786" y="1076882"/>
            <a:ext cx="5906428" cy="4704236"/>
          </a:xfrm>
          <a:prstGeom prst="rect">
            <a:avLst/>
          </a:prstGeom>
        </p:spPr>
      </p:pic>
    </p:spTree>
    <p:extLst>
      <p:ext uri="{BB962C8B-B14F-4D97-AF65-F5344CB8AC3E}">
        <p14:creationId xmlns:p14="http://schemas.microsoft.com/office/powerpoint/2010/main" val="2366502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988C-A38F-DD46-9A1C-FFEFADA36043}"/>
              </a:ext>
            </a:extLst>
          </p:cNvPr>
          <p:cNvSpPr>
            <a:spLocks noGrp="1"/>
          </p:cNvSpPr>
          <p:nvPr>
            <p:ph type="title"/>
          </p:nvPr>
        </p:nvSpPr>
        <p:spPr/>
        <p:txBody>
          <a:bodyPr/>
          <a:lstStyle/>
          <a:p>
            <a:r>
              <a:rPr lang="en-US" dirty="0"/>
              <a:t>Suggestibility</a:t>
            </a:r>
          </a:p>
        </p:txBody>
      </p:sp>
      <p:sp>
        <p:nvSpPr>
          <p:cNvPr id="3" name="Content Placeholder 2">
            <a:extLst>
              <a:ext uri="{FF2B5EF4-FFF2-40B4-BE49-F238E27FC236}">
                <a16:creationId xmlns:a16="http://schemas.microsoft.com/office/drawing/2014/main" id="{AE444777-6492-FA4B-BED1-AD3102870795}"/>
              </a:ext>
            </a:extLst>
          </p:cNvPr>
          <p:cNvSpPr>
            <a:spLocks noGrp="1"/>
          </p:cNvSpPr>
          <p:nvPr>
            <p:ph idx="1"/>
          </p:nvPr>
        </p:nvSpPr>
        <p:spPr/>
        <p:txBody>
          <a:bodyPr/>
          <a:lstStyle/>
          <a:p>
            <a:r>
              <a:rPr lang="en-US" dirty="0"/>
              <a:t>The inclination to accept false information as something seen or experienced  when the false information is  presented to you by someone else </a:t>
            </a:r>
          </a:p>
        </p:txBody>
      </p:sp>
    </p:spTree>
    <p:extLst>
      <p:ext uri="{BB962C8B-B14F-4D97-AF65-F5344CB8AC3E}">
        <p14:creationId xmlns:p14="http://schemas.microsoft.com/office/powerpoint/2010/main" val="591503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9.20 Children’s suggestibility.</a:t>
            </a:r>
          </a:p>
        </p:txBody>
      </p:sp>
      <p:pic>
        <p:nvPicPr>
          <p:cNvPr id="3" name="Picture 2" descr="A bar graph with error lines shows a comparison of the use of suggestive questions and total memory for false events. The x-axis lists the usage of suggestive questions. The y-axis is labeled total memory for false events. All data are approximate. The approximate data from the graph, presented in the format, Level of use of suggestions: total memory for false events, are as follows. Low use of suggestive questions: Low-suggestibility group: Maximum: 7. Median: 3. High-suggestibility group: Maximum: 8.5. Median: 5.9. High use of suggestive questions: Low-suggestibility group: Maximum: 16.2. Median: 11. High-suggestibility group: Maximum: 17. Median: 13.8. There are two open brackets between the low and high suggestibility groups of the low and high use of suggestive questions. There is an open bracket with a double asterisk mark on top between the low suggestibility groups of the low use of suggestive questions and the high use of suggestive questions. There is an open bracket with a double asterisk mark on top between the high suggestibility groups of the low use of suggestive questions and high use of suggestive questions. A label within the graph reads asterisk mark, asterisk mark, p less than 0.001." title="FIGURE 9.20 Children’s suggestibility.">
            <a:extLst>
              <a:ext uri="{FF2B5EF4-FFF2-40B4-BE49-F238E27FC236}">
                <a16:creationId xmlns:a16="http://schemas.microsoft.com/office/drawing/2014/main" id="{D5A1FB78-95F8-4F3C-B2B7-1D284B4053A8}"/>
              </a:ext>
            </a:extLst>
          </p:cNvPr>
          <p:cNvPicPr>
            <a:picLocks noChangeAspect="1"/>
          </p:cNvPicPr>
          <p:nvPr/>
        </p:nvPicPr>
        <p:blipFill>
          <a:blip r:embed="rId3"/>
          <a:stretch>
            <a:fillRect/>
          </a:stretch>
        </p:blipFill>
        <p:spPr>
          <a:xfrm>
            <a:off x="2502487" y="981848"/>
            <a:ext cx="7187026" cy="4894305"/>
          </a:xfrm>
          <a:prstGeom prst="rect">
            <a:avLst/>
          </a:prstGeom>
        </p:spPr>
      </p:pic>
    </p:spTree>
    <p:extLst>
      <p:ext uri="{BB962C8B-B14F-4D97-AF65-F5344CB8AC3E}">
        <p14:creationId xmlns:p14="http://schemas.microsoft.com/office/powerpoint/2010/main" val="2458381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843-DBF9-4AD5-ADF1-28B091F277C1}"/>
              </a:ext>
            </a:extLst>
          </p:cNvPr>
          <p:cNvSpPr>
            <a:spLocks noGrp="1"/>
          </p:cNvSpPr>
          <p:nvPr>
            <p:ph type="title"/>
          </p:nvPr>
        </p:nvSpPr>
        <p:spPr>
          <a:xfrm>
            <a:off x="1981200" y="656775"/>
            <a:ext cx="8229600" cy="1143000"/>
          </a:xfrm>
        </p:spPr>
        <p:txBody>
          <a:bodyPr>
            <a:normAutofit fontScale="90000"/>
          </a:bodyPr>
          <a:lstStyle/>
          <a:p>
            <a:r>
              <a:rPr lang="en-US" dirty="0"/>
              <a:t>Research in Action Video: Are All of Your Memories Real?</a:t>
            </a:r>
          </a:p>
        </p:txBody>
      </p:sp>
      <p:sp>
        <p:nvSpPr>
          <p:cNvPr id="3" name="Text Placeholder 2">
            <a:extLst>
              <a:ext uri="{FF2B5EF4-FFF2-40B4-BE49-F238E27FC236}">
                <a16:creationId xmlns:a16="http://schemas.microsoft.com/office/drawing/2014/main" id="{66AB8C06-2EF4-4ACB-948E-E542F0B9013F}"/>
              </a:ext>
            </a:extLst>
          </p:cNvPr>
          <p:cNvSpPr>
            <a:spLocks noGrp="1"/>
          </p:cNvSpPr>
          <p:nvPr>
            <p:ph type="body" sz="quarter" idx="10"/>
          </p:nvPr>
        </p:nvSpPr>
        <p:spPr>
          <a:xfrm>
            <a:off x="1981200" y="2470245"/>
            <a:ext cx="8229600" cy="3305080"/>
          </a:xfrm>
        </p:spPr>
        <p:txBody>
          <a:bodyPr/>
          <a:lstStyle/>
          <a:p>
            <a:pPr marL="0" indent="0">
              <a:buNone/>
            </a:pPr>
            <a:r>
              <a:rPr lang="en-US" dirty="0"/>
              <a:t>Watch the video here:</a:t>
            </a:r>
          </a:p>
          <a:p>
            <a:pPr marL="0" indent="0">
              <a:buNone/>
            </a:pPr>
            <a:r>
              <a:rPr lang="en-US" dirty="0">
                <a:hlinkClick r:id="rId3"/>
              </a:rPr>
              <a:t>Are All of Your Memories Real?</a:t>
            </a:r>
            <a:endParaRPr lang="en-US" dirty="0"/>
          </a:p>
        </p:txBody>
      </p:sp>
    </p:spTree>
    <p:extLst>
      <p:ext uri="{BB962C8B-B14F-4D97-AF65-F5344CB8AC3E}">
        <p14:creationId xmlns:p14="http://schemas.microsoft.com/office/powerpoint/2010/main" val="2598116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45F2-C2AC-BA4E-BB58-66F570281593}"/>
              </a:ext>
            </a:extLst>
          </p:cNvPr>
          <p:cNvSpPr>
            <a:spLocks noGrp="1"/>
          </p:cNvSpPr>
          <p:nvPr>
            <p:ph type="title"/>
          </p:nvPr>
        </p:nvSpPr>
        <p:spPr/>
        <p:txBody>
          <a:bodyPr/>
          <a:lstStyle/>
          <a:p>
            <a:r>
              <a:rPr lang="en-US" dirty="0"/>
              <a:t>Contexts of Information Processing</a:t>
            </a:r>
          </a:p>
        </p:txBody>
      </p:sp>
      <p:sp>
        <p:nvSpPr>
          <p:cNvPr id="3" name="Text Placeholder 2">
            <a:extLst>
              <a:ext uri="{FF2B5EF4-FFF2-40B4-BE49-F238E27FC236}">
                <a16:creationId xmlns:a16="http://schemas.microsoft.com/office/drawing/2014/main" id="{5D6A6092-41CD-E840-A714-DEFE58AC358A}"/>
              </a:ext>
            </a:extLst>
          </p:cNvPr>
          <p:cNvSpPr>
            <a:spLocks noGrp="1"/>
          </p:cNvSpPr>
          <p:nvPr>
            <p:ph type="body" sz="quarter" idx="10"/>
          </p:nvPr>
        </p:nvSpPr>
        <p:spPr/>
        <p:txBody>
          <a:bodyPr/>
          <a:lstStyle/>
          <a:p>
            <a:r>
              <a:rPr lang="en-US" dirty="0"/>
              <a:t>Family</a:t>
            </a:r>
          </a:p>
          <a:p>
            <a:r>
              <a:rPr lang="en-US" dirty="0"/>
              <a:t>Preschool</a:t>
            </a:r>
          </a:p>
          <a:p>
            <a:r>
              <a:rPr lang="en-US" dirty="0"/>
              <a:t>Culture</a:t>
            </a:r>
          </a:p>
        </p:txBody>
      </p:sp>
    </p:spTree>
    <p:extLst>
      <p:ext uri="{BB962C8B-B14F-4D97-AF65-F5344CB8AC3E}">
        <p14:creationId xmlns:p14="http://schemas.microsoft.com/office/powerpoint/2010/main" val="173430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lstStyle/>
          <a:p>
            <a:r>
              <a:rPr lang="en-US" dirty="0"/>
              <a:t>Family Context</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normAutofit/>
          </a:bodyPr>
          <a:lstStyle/>
          <a:p>
            <a:r>
              <a:rPr lang="en-US" dirty="0"/>
              <a:t>Can support or hinder children’s cognitive development</a:t>
            </a:r>
          </a:p>
          <a:p>
            <a:r>
              <a:rPr lang="en-US" dirty="0"/>
              <a:t>Children in families living in chronic poverty across the first few years of life performed poorer on executive functioning measures than did children living in transitory poverty </a:t>
            </a:r>
            <a:r>
              <a:rPr lang="en-US" sz="2400" dirty="0"/>
              <a:t>(</a:t>
            </a:r>
            <a:r>
              <a:rPr lang="en-US" sz="2400" dirty="0">
                <a:ea typeface="Times New Roman" panose="02020603050405020304" pitchFamily="18" charset="0"/>
              </a:rPr>
              <a:t>Raver, Blair, &amp; Willoughby, 2013)</a:t>
            </a:r>
          </a:p>
          <a:p>
            <a:pPr marL="0" indent="0">
              <a:buNone/>
            </a:pPr>
            <a:endParaRPr lang="en-US" dirty="0">
              <a:effectLst/>
              <a:ea typeface="Times New Roman" panose="02020603050405020304" pitchFamily="18" charset="0"/>
            </a:endParaRPr>
          </a:p>
          <a:p>
            <a:endParaRPr lang="en-US" dirty="0"/>
          </a:p>
          <a:p>
            <a:pPr lvl="1"/>
            <a:endParaRPr lang="en-US" dirty="0"/>
          </a:p>
          <a:p>
            <a:pPr lvl="1"/>
            <a:endParaRPr lang="en-US" dirty="0"/>
          </a:p>
        </p:txBody>
      </p:sp>
    </p:spTree>
    <p:extLst>
      <p:ext uri="{BB962C8B-B14F-4D97-AF65-F5344CB8AC3E}">
        <p14:creationId xmlns:p14="http://schemas.microsoft.com/office/powerpoint/2010/main" val="130229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C2F7-C4C6-4247-A0E2-5595D7D130DE}"/>
              </a:ext>
            </a:extLst>
          </p:cNvPr>
          <p:cNvSpPr>
            <a:spLocks noGrp="1"/>
          </p:cNvSpPr>
          <p:nvPr>
            <p:ph type="title"/>
          </p:nvPr>
        </p:nvSpPr>
        <p:spPr/>
        <p:txBody>
          <a:bodyPr/>
          <a:lstStyle/>
          <a:p>
            <a:r>
              <a:rPr lang="en-US" dirty="0"/>
              <a:t>Piaget &amp; the Preoperational Stage</a:t>
            </a:r>
          </a:p>
        </p:txBody>
      </p:sp>
      <p:sp>
        <p:nvSpPr>
          <p:cNvPr id="3" name="Content Placeholder 2">
            <a:extLst>
              <a:ext uri="{FF2B5EF4-FFF2-40B4-BE49-F238E27FC236}">
                <a16:creationId xmlns:a16="http://schemas.microsoft.com/office/drawing/2014/main" id="{46BF7FB5-7852-024D-9191-71A8E3CEAC0F}"/>
              </a:ext>
            </a:extLst>
          </p:cNvPr>
          <p:cNvSpPr>
            <a:spLocks noGrp="1"/>
          </p:cNvSpPr>
          <p:nvPr>
            <p:ph idx="1"/>
          </p:nvPr>
        </p:nvSpPr>
        <p:spPr/>
        <p:txBody>
          <a:bodyPr>
            <a:normAutofit/>
          </a:bodyPr>
          <a:lstStyle/>
          <a:p>
            <a:r>
              <a:rPr lang="en-US" dirty="0"/>
              <a:t>Young children can think symbolically, but still show limitations in perspective taking, conservation, logical thinking, and causal understanding (~2-7 years of age)</a:t>
            </a:r>
          </a:p>
        </p:txBody>
      </p:sp>
    </p:spTree>
    <p:extLst>
      <p:ext uri="{BB962C8B-B14F-4D97-AF65-F5344CB8AC3E}">
        <p14:creationId xmlns:p14="http://schemas.microsoft.com/office/powerpoint/2010/main" val="3553248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9.21 Preschool context: Tools of the Mind curriculum. </a:t>
            </a:r>
          </a:p>
        </p:txBody>
      </p:sp>
      <p:pic>
        <p:nvPicPr>
          <p:cNvPr id="3" name="Picture 2" descr="A photo of a group of children playing on mini laptop devices." title="FIGURE 9.21 Tools of the Mind curriculum.">
            <a:extLst>
              <a:ext uri="{FF2B5EF4-FFF2-40B4-BE49-F238E27FC236}">
                <a16:creationId xmlns:a16="http://schemas.microsoft.com/office/drawing/2014/main" id="{7C8D8739-B093-4635-990C-1A5A5D5D5AD5}"/>
              </a:ext>
            </a:extLst>
          </p:cNvPr>
          <p:cNvPicPr>
            <a:picLocks noChangeAspect="1"/>
          </p:cNvPicPr>
          <p:nvPr/>
        </p:nvPicPr>
        <p:blipFill>
          <a:blip r:embed="rId3"/>
          <a:stretch>
            <a:fillRect/>
          </a:stretch>
        </p:blipFill>
        <p:spPr>
          <a:xfrm>
            <a:off x="2326405" y="1157901"/>
            <a:ext cx="7539191" cy="4542199"/>
          </a:xfrm>
          <a:prstGeom prst="rect">
            <a:avLst/>
          </a:prstGeom>
        </p:spPr>
      </p:pic>
    </p:spTree>
    <p:extLst>
      <p:ext uri="{BB962C8B-B14F-4D97-AF65-F5344CB8AC3E}">
        <p14:creationId xmlns:p14="http://schemas.microsoft.com/office/powerpoint/2010/main" val="3813911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9.22 Cultural context: Cultural differences in executive functioning skills. </a:t>
            </a:r>
          </a:p>
        </p:txBody>
      </p:sp>
      <p:pic>
        <p:nvPicPr>
          <p:cNvPr id="3" name="Picture 2" descr="A series of eight bar graphs show the cultural differences in the standardized performance of eight executive functioning skills between three different age groups. The x-axis is labeled age in years and ranges from 3.5 to 4.5 in increments of 0.5. The y-axis is labeled standard performance and ranges from minus 1.0 to 1.0. All data are approximate. The approximate data from the graph, presented in the format, Executive functioning skill: Country: Age: standard performance, are as follows. Row 1: Bear/Dragon: Beijing China: 3.5 years: minus 0.4, 4 years: 0.49, 4.5 year 0.5. Oregon, U S A: 3.5 years: minus 0.8, 4 years: 0, 4.5 years: 0.48. Card son: Beijing China: 3.5 years: minus 0.4. 4 years: 4, 4.5 years, 0.6. Oregon, USA: 3.5 years: minus 0.5, 4 years: 0.06, 4.5 years: 4.8. Day/night Stroop: Beijing China: 3.5 years: minus 0.2. 4 years: 0, 4.5 years: 0.5. Oregon, USA: 3.5 years: 0, 4 years: minus 0.5, 4.5 years: 0. Grass/snow Stroop: Beijing China: 3.5 years: 0.2. 4 years: 0.4, 4.5 years: 0.4. Oregon, U S A: 3.5 years: minus 0.45, 4 years: minus 0.5, 4.5 years: 0.3. Row 2: KRISP: Beijing China: 3.5 years: minus 0.5, 4 years: 0.2, 4.5 years: 0.8. Oregon, U S A: 3.5 years: minus 0.5, 4 years: minus 0.2, 4.5 years: 0.5. Tower Building: Beijing China: 3.5 years: 0. 4 years: 0.1, 4.5 years: 0.4. Oregon, U S A: 3.5 years: minus 0.4, 4 years: minus 0.5, 4.5 years: 0.3. Whisper: Beijing China: 3.5 years: minus 0.1. 4 years: 0.1, 4.5 years: 0.4. Oregon, USA: 3.5 years: minus 0.3, 4 years: minus 0.1, 4.5 years: 0. Executive function aggregate: Beijing China: 3.5 years: minus 0.2. 4 years: 0.4, 4.5 years: 0.8. Oregon, U S A: 3.5 years: minus 0.4, 4 years: minus 0.5, 4.5 years: 0.4." title="FIGURE 9.22 Cultural differences in executive functioning skills.">
            <a:extLst>
              <a:ext uri="{FF2B5EF4-FFF2-40B4-BE49-F238E27FC236}">
                <a16:creationId xmlns:a16="http://schemas.microsoft.com/office/drawing/2014/main" id="{2343E4A1-91DC-464C-98C2-C0E09E2A4FAF}"/>
              </a:ext>
            </a:extLst>
          </p:cNvPr>
          <p:cNvPicPr>
            <a:picLocks noChangeAspect="1"/>
          </p:cNvPicPr>
          <p:nvPr/>
        </p:nvPicPr>
        <p:blipFill>
          <a:blip r:embed="rId3"/>
          <a:stretch>
            <a:fillRect/>
          </a:stretch>
        </p:blipFill>
        <p:spPr>
          <a:xfrm>
            <a:off x="2575875" y="930208"/>
            <a:ext cx="7040250" cy="4997585"/>
          </a:xfrm>
          <a:prstGeom prst="rect">
            <a:avLst/>
          </a:prstGeom>
        </p:spPr>
      </p:pic>
    </p:spTree>
    <p:extLst>
      <p:ext uri="{BB962C8B-B14F-4D97-AF65-F5344CB8AC3E}">
        <p14:creationId xmlns:p14="http://schemas.microsoft.com/office/powerpoint/2010/main" val="64269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A2A5-D325-8D45-9102-BB60C1063101}"/>
              </a:ext>
            </a:extLst>
          </p:cNvPr>
          <p:cNvSpPr>
            <a:spLocks noGrp="1"/>
          </p:cNvSpPr>
          <p:nvPr>
            <p:ph type="title"/>
          </p:nvPr>
        </p:nvSpPr>
        <p:spPr>
          <a:xfrm>
            <a:off x="1905000" y="1265238"/>
            <a:ext cx="8229600" cy="1143000"/>
          </a:xfrm>
        </p:spPr>
        <p:txBody>
          <a:bodyPr/>
          <a:lstStyle/>
          <a:p>
            <a:r>
              <a:rPr lang="en-US" dirty="0"/>
              <a:t>Social Cognitive Development</a:t>
            </a:r>
          </a:p>
        </p:txBody>
      </p:sp>
    </p:spTree>
    <p:extLst>
      <p:ext uri="{BB962C8B-B14F-4D97-AF65-F5344CB8AC3E}">
        <p14:creationId xmlns:p14="http://schemas.microsoft.com/office/powerpoint/2010/main" val="2563895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8F32-143C-0C44-9152-E11167107A6A}"/>
              </a:ext>
            </a:extLst>
          </p:cNvPr>
          <p:cNvSpPr>
            <a:spLocks noGrp="1"/>
          </p:cNvSpPr>
          <p:nvPr>
            <p:ph type="title"/>
          </p:nvPr>
        </p:nvSpPr>
        <p:spPr/>
        <p:txBody>
          <a:bodyPr/>
          <a:lstStyle/>
          <a:p>
            <a:r>
              <a:rPr lang="en-US" dirty="0"/>
              <a:t>Social Cognitive Development: Overview</a:t>
            </a:r>
          </a:p>
        </p:txBody>
      </p:sp>
      <p:sp>
        <p:nvSpPr>
          <p:cNvPr id="3" name="Content Placeholder 2">
            <a:extLst>
              <a:ext uri="{FF2B5EF4-FFF2-40B4-BE49-F238E27FC236}">
                <a16:creationId xmlns:a16="http://schemas.microsoft.com/office/drawing/2014/main" id="{B3BA7C7B-5BDC-5146-B49D-BF43ABF19D69}"/>
              </a:ext>
            </a:extLst>
          </p:cNvPr>
          <p:cNvSpPr>
            <a:spLocks noGrp="1"/>
          </p:cNvSpPr>
          <p:nvPr>
            <p:ph idx="1"/>
          </p:nvPr>
        </p:nvSpPr>
        <p:spPr/>
        <p:txBody>
          <a:bodyPr/>
          <a:lstStyle/>
          <a:p>
            <a:r>
              <a:rPr lang="en-US" dirty="0"/>
              <a:t>The understanding of other people</a:t>
            </a:r>
          </a:p>
          <a:p>
            <a:r>
              <a:rPr lang="en-US" dirty="0"/>
              <a:t>Evaluating others’ knowledge &amp; expertise</a:t>
            </a:r>
          </a:p>
          <a:p>
            <a:r>
              <a:rPr lang="en-US" dirty="0"/>
              <a:t>Theory of Mind</a:t>
            </a:r>
          </a:p>
        </p:txBody>
      </p:sp>
    </p:spTree>
    <p:extLst>
      <p:ext uri="{BB962C8B-B14F-4D97-AF65-F5344CB8AC3E}">
        <p14:creationId xmlns:p14="http://schemas.microsoft.com/office/powerpoint/2010/main" val="2585901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normAutofit/>
          </a:bodyPr>
          <a:lstStyle/>
          <a:p>
            <a:r>
              <a:rPr lang="en-US" dirty="0"/>
              <a:t>Evaluating Others’ Knowledge &amp; Expertise</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normAutofit lnSpcReduction="10000"/>
          </a:bodyPr>
          <a:lstStyle/>
          <a:p>
            <a:r>
              <a:rPr lang="en-US" sz="3500" dirty="0"/>
              <a:t>A growing understanding that people differ in what they know and can do</a:t>
            </a:r>
          </a:p>
          <a:p>
            <a:r>
              <a:rPr lang="en-US" sz="3500" dirty="0">
                <a:latin typeface="+mj-lt"/>
              </a:rPr>
              <a:t>Judging a person’s reliability &amp; trustworthiness</a:t>
            </a:r>
          </a:p>
          <a:p>
            <a:pPr lvl="1"/>
            <a:r>
              <a:rPr lang="en-US" sz="3500" dirty="0">
                <a:latin typeface="+mj-lt"/>
                <a:ea typeface="Times New Roman" panose="02020603050405020304" pitchFamily="18" charset="0"/>
                <a:cs typeface="Times New Roman" panose="02020603050405020304" pitchFamily="18" charset="0"/>
              </a:rPr>
              <a:t>Children assess what people know and can do, and use their judgments to determine whom to ask for information or help and whom to believe </a:t>
            </a:r>
            <a:endParaRPr lang="en-US" sz="3500" dirty="0">
              <a:latin typeface="+mj-lt"/>
            </a:endParaRPr>
          </a:p>
          <a:p>
            <a:pPr lvl="1"/>
            <a:r>
              <a:rPr lang="en-US" sz="3500" dirty="0"/>
              <a:t>But, familiarity with a person may affect judgements (weighing familiarity against reliability)</a:t>
            </a:r>
          </a:p>
          <a:p>
            <a:pPr lvl="1"/>
            <a:endParaRPr lang="en-US" dirty="0"/>
          </a:p>
        </p:txBody>
      </p:sp>
    </p:spTree>
    <p:extLst>
      <p:ext uri="{BB962C8B-B14F-4D97-AF65-F5344CB8AC3E}">
        <p14:creationId xmlns:p14="http://schemas.microsoft.com/office/powerpoint/2010/main" val="3151285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9.23 Reliability, trustworthiness &amp; Familiarity: Reliability and trustworthiness.</a:t>
            </a:r>
          </a:p>
        </p:txBody>
      </p:sp>
      <p:pic>
        <p:nvPicPr>
          <p:cNvPr id="3" name="Picture 2" descr="A bar graph with error lines shows a comparison of different age groups approaching a labeler or a fixer for help or information. The x-axis lists the age groups. The y-axis is labeled ask labeler, ask fixer. All data are approximate. The approximate data from the graph, presented in the format, Age groups: Ask labeler, ask fixer, function are as follows. 3-year olds: Label: Maximum: 0.19, median: 0.1, minimum: minus 0.48. Fix: Maximum: 0.58, median: 0.24, minimum: minus 0.18. Function: Maximum: 0.39, median: 0.15. Minimum: minus 0.1. 4-year olds: Label: Maximum: minus 0.19, median: 0.5, minimum: minus 1.2. Fix: Maximum: 0.7, median: 0.5, minimum: minus 0.28. Function: Maximum: 0.39, median: 0.15. Minimum: minus 0.42. Two open brackets with an asterisk on the top appear between the label and fix of 3-year olds and 4-year-olds. An open bracket with an asterix appears between fix and function of 4-year-olds. The label in the graph reads, asterisk mark p is less than 0.05." title="FIGURE 9.23 Reliability and trustworthiness.">
            <a:extLst>
              <a:ext uri="{FF2B5EF4-FFF2-40B4-BE49-F238E27FC236}">
                <a16:creationId xmlns:a16="http://schemas.microsoft.com/office/drawing/2014/main" id="{0A0EF4D6-6069-4603-A427-3CB02BFC0911}"/>
              </a:ext>
            </a:extLst>
          </p:cNvPr>
          <p:cNvPicPr>
            <a:picLocks noChangeAspect="1"/>
          </p:cNvPicPr>
          <p:nvPr/>
        </p:nvPicPr>
        <p:blipFill>
          <a:blip r:embed="rId3"/>
          <a:stretch>
            <a:fillRect/>
          </a:stretch>
        </p:blipFill>
        <p:spPr>
          <a:xfrm>
            <a:off x="3722407" y="964984"/>
            <a:ext cx="4747186" cy="4928033"/>
          </a:xfrm>
          <a:prstGeom prst="rect">
            <a:avLst/>
          </a:prstGeom>
        </p:spPr>
      </p:pic>
    </p:spTree>
    <p:extLst>
      <p:ext uri="{BB962C8B-B14F-4D97-AF65-F5344CB8AC3E}">
        <p14:creationId xmlns:p14="http://schemas.microsoft.com/office/powerpoint/2010/main" val="2080345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normAutofit/>
          </a:bodyPr>
          <a:lstStyle/>
          <a:p>
            <a:r>
              <a:rPr lang="en-US" dirty="0"/>
              <a:t>Weighing Familiarity against Reliability</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lstStyle/>
          <a:p>
            <a:r>
              <a:rPr lang="en-US" dirty="0"/>
              <a:t>As children grow in their social cognitive understanding of others, a developmental shift occurs in which they begin to take both familiarity and knowledge into account</a:t>
            </a:r>
          </a:p>
        </p:txBody>
      </p:sp>
    </p:spTree>
    <p:extLst>
      <p:ext uri="{BB962C8B-B14F-4D97-AF65-F5344CB8AC3E}">
        <p14:creationId xmlns:p14="http://schemas.microsoft.com/office/powerpoint/2010/main" val="1966965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lstStyle/>
          <a:p>
            <a:r>
              <a:rPr lang="en-US" dirty="0"/>
              <a:t>Theory of Mind</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normAutofit/>
          </a:bodyPr>
          <a:lstStyle/>
          <a:p>
            <a:r>
              <a:rPr lang="en-US" dirty="0"/>
              <a:t>The ability to attribute mental states such as knowledge, beliefs, and desires to oneself and others, and to understand that other people can have knowledge, beliefs, and desires that differ from one’s own</a:t>
            </a:r>
          </a:p>
          <a:p>
            <a:r>
              <a:rPr lang="en-US" dirty="0"/>
              <a:t>Topics we will cover span: </a:t>
            </a:r>
          </a:p>
          <a:p>
            <a:pPr lvl="1"/>
            <a:r>
              <a:rPr lang="en-US" sz="3200" dirty="0"/>
              <a:t>False belief understanding</a:t>
            </a:r>
          </a:p>
          <a:p>
            <a:pPr lvl="1"/>
            <a:r>
              <a:rPr lang="en-US" sz="3200" dirty="0"/>
              <a:t>Explaining developments in theory of mind</a:t>
            </a:r>
          </a:p>
          <a:p>
            <a:pPr lvl="1"/>
            <a:r>
              <a:rPr lang="en-US" sz="3200" dirty="0"/>
              <a:t>Lying, deception, &amp; persuasion</a:t>
            </a:r>
          </a:p>
          <a:p>
            <a:pPr marL="0" indent="0">
              <a:buNone/>
            </a:pPr>
            <a:endParaRPr lang="en-US" dirty="0"/>
          </a:p>
          <a:p>
            <a:pPr lvl="1"/>
            <a:endParaRPr lang="en-US" dirty="0"/>
          </a:p>
        </p:txBody>
      </p:sp>
    </p:spTree>
    <p:extLst>
      <p:ext uri="{BB962C8B-B14F-4D97-AF65-F5344CB8AC3E}">
        <p14:creationId xmlns:p14="http://schemas.microsoft.com/office/powerpoint/2010/main" val="3974674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9.24 Theory of mind.</a:t>
            </a:r>
          </a:p>
        </p:txBody>
      </p:sp>
      <p:pic>
        <p:nvPicPr>
          <p:cNvPr id="3" name="Picture 2" descr="An illustration of two people facing each other. The person to the left has an object appear on one side of the head. The person to the right has two dotted lines that diverge from the forehead region and focus on the object on the head of the person to the left. " title="FIGURE 9.24 Theory of mind.">
            <a:extLst>
              <a:ext uri="{FF2B5EF4-FFF2-40B4-BE49-F238E27FC236}">
                <a16:creationId xmlns:a16="http://schemas.microsoft.com/office/drawing/2014/main" id="{397241B7-2322-4055-87DA-9472FA447F1A}"/>
              </a:ext>
            </a:extLst>
          </p:cNvPr>
          <p:cNvPicPr>
            <a:picLocks noChangeAspect="1"/>
          </p:cNvPicPr>
          <p:nvPr/>
        </p:nvPicPr>
        <p:blipFill>
          <a:blip r:embed="rId3"/>
          <a:stretch>
            <a:fillRect/>
          </a:stretch>
        </p:blipFill>
        <p:spPr>
          <a:xfrm>
            <a:off x="2309158" y="1654165"/>
            <a:ext cx="7573685" cy="3549671"/>
          </a:xfrm>
          <a:prstGeom prst="rect">
            <a:avLst/>
          </a:prstGeom>
        </p:spPr>
      </p:pic>
    </p:spTree>
    <p:extLst>
      <p:ext uri="{BB962C8B-B14F-4D97-AF65-F5344CB8AC3E}">
        <p14:creationId xmlns:p14="http://schemas.microsoft.com/office/powerpoint/2010/main" val="3175491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9.25 False belief Understanding: False-belief task.</a:t>
            </a:r>
          </a:p>
        </p:txBody>
      </p:sp>
      <p:pic>
        <p:nvPicPr>
          <p:cNvPr id="3" name="Picture 2" descr="An illustration shows four sketches of a kitchen with cupboard alongside above and below the sink area. The first sketch on the top left shows a boy placing chocolate into a cupboard below alongside the sink area. The second sketch to the middle left shows a lady removing the chocolate from the cupboard below the sink area. The third sketch to the middle right shows a lady placing the chocolate on top alongside the sink area. The fourth sketch at the bottom shows a boy standing in front of the sink area looking around." title="FIGURE 9.25 False-belief task.">
            <a:extLst>
              <a:ext uri="{FF2B5EF4-FFF2-40B4-BE49-F238E27FC236}">
                <a16:creationId xmlns:a16="http://schemas.microsoft.com/office/drawing/2014/main" id="{F01C8363-C430-42ED-9A59-913473310314}"/>
              </a:ext>
            </a:extLst>
          </p:cNvPr>
          <p:cNvPicPr>
            <a:picLocks noChangeAspect="1"/>
          </p:cNvPicPr>
          <p:nvPr/>
        </p:nvPicPr>
        <p:blipFill>
          <a:blip r:embed="rId3"/>
          <a:stretch>
            <a:fillRect/>
          </a:stretch>
        </p:blipFill>
        <p:spPr>
          <a:xfrm>
            <a:off x="3918204" y="600456"/>
            <a:ext cx="4355592" cy="5657088"/>
          </a:xfrm>
          <a:prstGeom prst="rect">
            <a:avLst/>
          </a:prstGeom>
        </p:spPr>
      </p:pic>
    </p:spTree>
    <p:extLst>
      <p:ext uri="{BB962C8B-B14F-4D97-AF65-F5344CB8AC3E}">
        <p14:creationId xmlns:p14="http://schemas.microsoft.com/office/powerpoint/2010/main" val="178667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C2F7-C4C6-4247-A0E2-5595D7D130DE}"/>
              </a:ext>
            </a:extLst>
          </p:cNvPr>
          <p:cNvSpPr>
            <a:spLocks noGrp="1"/>
          </p:cNvSpPr>
          <p:nvPr>
            <p:ph type="title"/>
          </p:nvPr>
        </p:nvSpPr>
        <p:spPr/>
        <p:txBody>
          <a:bodyPr/>
          <a:lstStyle/>
          <a:p>
            <a:r>
              <a:rPr lang="en-US" dirty="0"/>
              <a:t>Mental Representation</a:t>
            </a:r>
          </a:p>
        </p:txBody>
      </p:sp>
      <p:sp>
        <p:nvSpPr>
          <p:cNvPr id="3" name="Content Placeholder 2">
            <a:extLst>
              <a:ext uri="{FF2B5EF4-FFF2-40B4-BE49-F238E27FC236}">
                <a16:creationId xmlns:a16="http://schemas.microsoft.com/office/drawing/2014/main" id="{46BF7FB5-7852-024D-9191-71A8E3CEAC0F}"/>
              </a:ext>
            </a:extLst>
          </p:cNvPr>
          <p:cNvSpPr>
            <a:spLocks noGrp="1"/>
          </p:cNvSpPr>
          <p:nvPr>
            <p:ph idx="1"/>
          </p:nvPr>
        </p:nvSpPr>
        <p:spPr/>
        <p:txBody>
          <a:bodyPr>
            <a:normAutofit/>
          </a:bodyPr>
          <a:lstStyle/>
          <a:p>
            <a:r>
              <a:rPr lang="en-US" dirty="0"/>
              <a:t>I</a:t>
            </a:r>
            <a:r>
              <a:rPr lang="en-US" dirty="0">
                <a:effectLst/>
                <a:ea typeface="Times New Roman" panose="02020603050405020304" pitchFamily="18" charset="0"/>
              </a:rPr>
              <a:t>nternalization of thought that marks the transition from the sensorimotor stage to preoperational thinking</a:t>
            </a:r>
          </a:p>
          <a:p>
            <a:pPr lvl="1"/>
            <a:r>
              <a:rPr lang="en-US" sz="3200" dirty="0"/>
              <a:t>Examples: Language, symbolic play, deferred imitation, and object permanence</a:t>
            </a:r>
          </a:p>
        </p:txBody>
      </p:sp>
    </p:spTree>
    <p:extLst>
      <p:ext uri="{BB962C8B-B14F-4D97-AF65-F5344CB8AC3E}">
        <p14:creationId xmlns:p14="http://schemas.microsoft.com/office/powerpoint/2010/main" val="2267722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F074-7070-B444-974F-9AB9B0E6D21F}"/>
              </a:ext>
            </a:extLst>
          </p:cNvPr>
          <p:cNvSpPr>
            <a:spLocks noGrp="1"/>
          </p:cNvSpPr>
          <p:nvPr>
            <p:ph type="title"/>
          </p:nvPr>
        </p:nvSpPr>
        <p:spPr>
          <a:xfrm>
            <a:off x="1981200" y="434340"/>
            <a:ext cx="8229600" cy="1143000"/>
          </a:xfrm>
        </p:spPr>
        <p:txBody>
          <a:bodyPr>
            <a:noAutofit/>
          </a:bodyPr>
          <a:lstStyle/>
          <a:p>
            <a:r>
              <a:rPr lang="en-US" dirty="0"/>
              <a:t>Explaining Developments in </a:t>
            </a:r>
            <a:br>
              <a:rPr lang="en-US" dirty="0"/>
            </a:br>
            <a:r>
              <a:rPr lang="en-US" dirty="0"/>
              <a:t>Theory of Mind</a:t>
            </a:r>
          </a:p>
        </p:txBody>
      </p:sp>
      <p:sp>
        <p:nvSpPr>
          <p:cNvPr id="3" name="Content Placeholder 2">
            <a:extLst>
              <a:ext uri="{FF2B5EF4-FFF2-40B4-BE49-F238E27FC236}">
                <a16:creationId xmlns:a16="http://schemas.microsoft.com/office/drawing/2014/main" id="{7D5CBDB5-8D0A-1D4D-B0C5-E288091F3FD7}"/>
              </a:ext>
            </a:extLst>
          </p:cNvPr>
          <p:cNvSpPr>
            <a:spLocks noGrp="1"/>
          </p:cNvSpPr>
          <p:nvPr>
            <p:ph idx="1"/>
          </p:nvPr>
        </p:nvSpPr>
        <p:spPr>
          <a:xfrm>
            <a:off x="1981200" y="1577341"/>
            <a:ext cx="8229600" cy="4525963"/>
          </a:xfrm>
        </p:spPr>
        <p:txBody>
          <a:bodyPr>
            <a:noAutofit/>
          </a:bodyPr>
          <a:lstStyle/>
          <a:p>
            <a:r>
              <a:rPr lang="en-US" dirty="0"/>
              <a:t>1) Theory-Theory: Changes in children’s performance on false belief tasks are attributed to revisions children make to their theories about their world </a:t>
            </a:r>
            <a:r>
              <a:rPr lang="en-US" sz="2400" dirty="0"/>
              <a:t>(Gopnik &amp; </a:t>
            </a:r>
            <a:r>
              <a:rPr lang="en-US" sz="2400" dirty="0" err="1"/>
              <a:t>Welman</a:t>
            </a:r>
            <a:r>
              <a:rPr lang="en-US" sz="2400" dirty="0"/>
              <a:t>, 2012)</a:t>
            </a:r>
          </a:p>
          <a:p>
            <a:pPr lvl="1"/>
            <a:r>
              <a:rPr lang="en-US" sz="3200" dirty="0"/>
              <a:t>Maybe young children think objects reside where you want them to be, not where they actually are</a:t>
            </a:r>
          </a:p>
          <a:p>
            <a:pPr lvl="1"/>
            <a:r>
              <a:rPr lang="en-US" sz="3200" dirty="0"/>
              <a:t>They come to learn wanting something doesn’t mean it will be there</a:t>
            </a:r>
          </a:p>
        </p:txBody>
      </p:sp>
    </p:spTree>
    <p:extLst>
      <p:ext uri="{BB962C8B-B14F-4D97-AF65-F5344CB8AC3E}">
        <p14:creationId xmlns:p14="http://schemas.microsoft.com/office/powerpoint/2010/main" val="1457817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F074-7070-B444-974F-9AB9B0E6D21F}"/>
              </a:ext>
            </a:extLst>
          </p:cNvPr>
          <p:cNvSpPr>
            <a:spLocks noGrp="1"/>
          </p:cNvSpPr>
          <p:nvPr>
            <p:ph type="title"/>
          </p:nvPr>
        </p:nvSpPr>
        <p:spPr>
          <a:xfrm>
            <a:off x="1981200" y="434340"/>
            <a:ext cx="8229600" cy="1143000"/>
          </a:xfrm>
        </p:spPr>
        <p:txBody>
          <a:bodyPr>
            <a:noAutofit/>
          </a:bodyPr>
          <a:lstStyle/>
          <a:p>
            <a:r>
              <a:rPr lang="en-US" dirty="0"/>
              <a:t>Explaining Developments in </a:t>
            </a:r>
            <a:br>
              <a:rPr lang="en-US" dirty="0"/>
            </a:br>
            <a:r>
              <a:rPr lang="en-US" dirty="0"/>
              <a:t>Theory of Mind, Continued</a:t>
            </a:r>
          </a:p>
        </p:txBody>
      </p:sp>
      <p:sp>
        <p:nvSpPr>
          <p:cNvPr id="3" name="Content Placeholder 2">
            <a:extLst>
              <a:ext uri="{FF2B5EF4-FFF2-40B4-BE49-F238E27FC236}">
                <a16:creationId xmlns:a16="http://schemas.microsoft.com/office/drawing/2014/main" id="{7D5CBDB5-8D0A-1D4D-B0C5-E288091F3FD7}"/>
              </a:ext>
            </a:extLst>
          </p:cNvPr>
          <p:cNvSpPr>
            <a:spLocks noGrp="1"/>
          </p:cNvSpPr>
          <p:nvPr>
            <p:ph idx="1"/>
          </p:nvPr>
        </p:nvSpPr>
        <p:spPr>
          <a:xfrm>
            <a:off x="1981200" y="1577341"/>
            <a:ext cx="8229600" cy="4525963"/>
          </a:xfrm>
        </p:spPr>
        <p:txBody>
          <a:bodyPr>
            <a:noAutofit/>
          </a:bodyPr>
          <a:lstStyle/>
          <a:p>
            <a:r>
              <a:rPr lang="en-US" dirty="0"/>
              <a:t>2) Limited executive functioning in children younger than 4 years old</a:t>
            </a:r>
          </a:p>
          <a:p>
            <a:pPr lvl="1"/>
            <a:r>
              <a:rPr lang="en-US" sz="3200" dirty="0"/>
              <a:t>Hard to hold conflicting information in mind—where the chocolate WAS and where it IS now</a:t>
            </a:r>
          </a:p>
          <a:p>
            <a:r>
              <a:rPr lang="en-US" dirty="0"/>
              <a:t>3) Differences in maturation of the brain </a:t>
            </a:r>
          </a:p>
          <a:p>
            <a:pPr lvl="1"/>
            <a:r>
              <a:rPr lang="en-US" sz="3200" dirty="0"/>
              <a:t>Evidenced in  studies comparing TOM in children with autism, Down’s Syndrome, &amp;  typically developing children</a:t>
            </a:r>
          </a:p>
          <a:p>
            <a:pPr lvl="1"/>
            <a:r>
              <a:rPr lang="en-US" sz="3200" dirty="0"/>
              <a:t>Children with autism have problems with TOM</a:t>
            </a:r>
          </a:p>
        </p:txBody>
      </p:sp>
    </p:spTree>
    <p:extLst>
      <p:ext uri="{BB962C8B-B14F-4D97-AF65-F5344CB8AC3E}">
        <p14:creationId xmlns:p14="http://schemas.microsoft.com/office/powerpoint/2010/main" val="901661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F074-7070-B444-974F-9AB9B0E6D21F}"/>
              </a:ext>
            </a:extLst>
          </p:cNvPr>
          <p:cNvSpPr>
            <a:spLocks noGrp="1"/>
          </p:cNvSpPr>
          <p:nvPr>
            <p:ph type="title"/>
          </p:nvPr>
        </p:nvSpPr>
        <p:spPr/>
        <p:txBody>
          <a:bodyPr/>
          <a:lstStyle/>
          <a:p>
            <a:r>
              <a:rPr lang="en-US" dirty="0"/>
              <a:t>Lying, Deception, &amp; Persuasion</a:t>
            </a:r>
          </a:p>
        </p:txBody>
      </p:sp>
      <p:sp>
        <p:nvSpPr>
          <p:cNvPr id="3" name="Content Placeholder 2">
            <a:extLst>
              <a:ext uri="{FF2B5EF4-FFF2-40B4-BE49-F238E27FC236}">
                <a16:creationId xmlns:a16="http://schemas.microsoft.com/office/drawing/2014/main" id="{7D5CBDB5-8D0A-1D4D-B0C5-E288091F3FD7}"/>
              </a:ext>
            </a:extLst>
          </p:cNvPr>
          <p:cNvSpPr>
            <a:spLocks noGrp="1"/>
          </p:cNvSpPr>
          <p:nvPr>
            <p:ph idx="1"/>
          </p:nvPr>
        </p:nvSpPr>
        <p:spPr/>
        <p:txBody>
          <a:bodyPr/>
          <a:lstStyle/>
          <a:p>
            <a:r>
              <a:rPr lang="en-US" dirty="0"/>
              <a:t>All three behaviors require children to change another person’s thoughts and behaviors</a:t>
            </a:r>
          </a:p>
        </p:txBody>
      </p:sp>
    </p:spTree>
    <p:extLst>
      <p:ext uri="{BB962C8B-B14F-4D97-AF65-F5344CB8AC3E}">
        <p14:creationId xmlns:p14="http://schemas.microsoft.com/office/powerpoint/2010/main" val="3987226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0750"/>
            <a:ext cx="8229600" cy="1325562"/>
          </a:xfrm>
        </p:spPr>
        <p:txBody>
          <a:bodyPr>
            <a:normAutofit/>
          </a:bodyPr>
          <a:lstStyle/>
          <a:p>
            <a:r>
              <a:rPr lang="en-US" dirty="0"/>
              <a:t>Contexts of Social-Cognitive Development</a:t>
            </a:r>
          </a:p>
        </p:txBody>
      </p:sp>
      <p:sp>
        <p:nvSpPr>
          <p:cNvPr id="3" name="Text Placeholder 2"/>
          <p:cNvSpPr>
            <a:spLocks noGrp="1"/>
          </p:cNvSpPr>
          <p:nvPr>
            <p:ph type="body" sz="quarter" idx="10"/>
          </p:nvPr>
        </p:nvSpPr>
        <p:spPr>
          <a:xfrm>
            <a:off x="1981200" y="1736313"/>
            <a:ext cx="8229600" cy="4175125"/>
          </a:xfrm>
        </p:spPr>
        <p:txBody>
          <a:bodyPr/>
          <a:lstStyle/>
          <a:p>
            <a:r>
              <a:rPr lang="en-US" dirty="0"/>
              <a:t>Family</a:t>
            </a:r>
          </a:p>
          <a:p>
            <a:r>
              <a:rPr lang="en-US" dirty="0"/>
              <a:t>School</a:t>
            </a:r>
          </a:p>
          <a:p>
            <a:r>
              <a:rPr lang="en-US" dirty="0"/>
              <a:t>Culture</a:t>
            </a:r>
          </a:p>
        </p:txBody>
      </p:sp>
    </p:spTree>
    <p:extLst>
      <p:ext uri="{BB962C8B-B14F-4D97-AF65-F5344CB8AC3E}">
        <p14:creationId xmlns:p14="http://schemas.microsoft.com/office/powerpoint/2010/main" val="1203571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9.26 Family Context: Siblings and lying.</a:t>
            </a:r>
          </a:p>
        </p:txBody>
      </p:sp>
      <p:pic>
        <p:nvPicPr>
          <p:cNvPr id="3" name="Picture 2" descr="A bar graph shows a comparison of the percent of concealers and the number of younger siblings. The x-axis lists the number of siblings. The y-axis is labeled percent of concealers and ranges from 0 to 100. All data are approximate. The approximate data from the graph, presented in the format, no. of siblings: percent of concealers are as follows. No younger siblings n equals to 9/22: 39. Has younger sibling: n equals to 30/42: 72. An open bracket with an asterisk mark on the top appears between the no younger and has younger siblings. A label within the graph reads, asterisk p less than 0.05. " title="FIGURE 9.26 Siblings and lying.">
            <a:extLst>
              <a:ext uri="{FF2B5EF4-FFF2-40B4-BE49-F238E27FC236}">
                <a16:creationId xmlns:a16="http://schemas.microsoft.com/office/drawing/2014/main" id="{226AF80A-77C6-4D43-A519-169CDDACFC40}"/>
              </a:ext>
            </a:extLst>
          </p:cNvPr>
          <p:cNvPicPr>
            <a:picLocks noChangeAspect="1"/>
          </p:cNvPicPr>
          <p:nvPr/>
        </p:nvPicPr>
        <p:blipFill>
          <a:blip r:embed="rId3"/>
          <a:stretch>
            <a:fillRect/>
          </a:stretch>
        </p:blipFill>
        <p:spPr>
          <a:xfrm>
            <a:off x="4152236" y="1129153"/>
            <a:ext cx="3887528" cy="4599695"/>
          </a:xfrm>
          <a:prstGeom prst="rect">
            <a:avLst/>
          </a:prstGeom>
        </p:spPr>
      </p:pic>
    </p:spTree>
    <p:extLst>
      <p:ext uri="{BB962C8B-B14F-4D97-AF65-F5344CB8AC3E}">
        <p14:creationId xmlns:p14="http://schemas.microsoft.com/office/powerpoint/2010/main" val="2398950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F074-7070-B444-974F-9AB9B0E6D21F}"/>
              </a:ext>
            </a:extLst>
          </p:cNvPr>
          <p:cNvSpPr>
            <a:spLocks noGrp="1"/>
          </p:cNvSpPr>
          <p:nvPr>
            <p:ph type="title"/>
          </p:nvPr>
        </p:nvSpPr>
        <p:spPr/>
        <p:txBody>
          <a:bodyPr/>
          <a:lstStyle/>
          <a:p>
            <a:r>
              <a:rPr lang="en-US" dirty="0"/>
              <a:t>School Context</a:t>
            </a:r>
          </a:p>
        </p:txBody>
      </p:sp>
      <p:sp>
        <p:nvSpPr>
          <p:cNvPr id="3" name="Content Placeholder 2">
            <a:extLst>
              <a:ext uri="{FF2B5EF4-FFF2-40B4-BE49-F238E27FC236}">
                <a16:creationId xmlns:a16="http://schemas.microsoft.com/office/drawing/2014/main" id="{7D5CBDB5-8D0A-1D4D-B0C5-E288091F3FD7}"/>
              </a:ext>
            </a:extLst>
          </p:cNvPr>
          <p:cNvSpPr>
            <a:spLocks noGrp="1"/>
          </p:cNvSpPr>
          <p:nvPr>
            <p:ph idx="1"/>
          </p:nvPr>
        </p:nvSpPr>
        <p:spPr/>
        <p:txBody>
          <a:bodyPr/>
          <a:lstStyle/>
          <a:p>
            <a:r>
              <a:rPr lang="en-US" dirty="0"/>
              <a:t>Peer interactions promote children’s social cognitive skills</a:t>
            </a:r>
          </a:p>
          <a:p>
            <a:r>
              <a:rPr lang="en-US" dirty="0"/>
              <a:t>Teachers expose children to mental-state talk</a:t>
            </a:r>
          </a:p>
          <a:p>
            <a:r>
              <a:rPr lang="en-US" dirty="0"/>
              <a:t>Literacy activities encourage children’s reasoning about character beliefs, emotions, and intentions</a:t>
            </a:r>
          </a:p>
        </p:txBody>
      </p:sp>
    </p:spTree>
    <p:extLst>
      <p:ext uri="{BB962C8B-B14F-4D97-AF65-F5344CB8AC3E}">
        <p14:creationId xmlns:p14="http://schemas.microsoft.com/office/powerpoint/2010/main" val="2925361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9.27 Cultural context: Cultural comparisons of theory of mind.</a:t>
            </a:r>
          </a:p>
        </p:txBody>
      </p:sp>
      <p:pic>
        <p:nvPicPr>
          <p:cNvPr id="3" name="Picture 2" descr="A graph shows a comparison of the age in months and proportion correct (logit) for seven countries. The x-axis is labeled age in months and ranges from 30 to 110 in increments of 10. The y-axis is labeled proportion correct (logit) and ranges from minus 5 to five. All data are approximate. The approximate data from the graph, presented in the format, Country: Age: correct proportion are as follows. Japan: 42: minus 1. 50: minus 0.5. 58: 0, 60: 1. 68: 0.8. Korea: 42: minus 1. 46: 0. Austria: 42: 0. 50: 0. 60: 0.8. 70: 1.8. 80: 2.8. 90: 3.8. 100: 4.8. U.K.: 32: minus 1.8. 40: minus 0.9. 50: 0.2. 60: 1.6. 60: 2.5. U.S.: 30: minus 1. 40: minus 0.2. 50: 0.2. 60: 1.8. 60: 2.6. Canada: 40: 0.2. 50: 1.2. 60: 2.2. 70: 3.1. 80: 4. 90: 4.9." title="FIGURE 9.27 Cultural comparisons of theory of mind.">
            <a:extLst>
              <a:ext uri="{FF2B5EF4-FFF2-40B4-BE49-F238E27FC236}">
                <a16:creationId xmlns:a16="http://schemas.microsoft.com/office/drawing/2014/main" id="{F8F70794-F3EF-426A-9143-9217422BFC11}"/>
              </a:ext>
            </a:extLst>
          </p:cNvPr>
          <p:cNvPicPr>
            <a:picLocks noChangeAspect="1"/>
          </p:cNvPicPr>
          <p:nvPr/>
        </p:nvPicPr>
        <p:blipFill>
          <a:blip r:embed="rId3"/>
          <a:stretch>
            <a:fillRect/>
          </a:stretch>
        </p:blipFill>
        <p:spPr>
          <a:xfrm>
            <a:off x="3735646" y="1080026"/>
            <a:ext cx="4720709" cy="4697948"/>
          </a:xfrm>
          <a:prstGeom prst="rect">
            <a:avLst/>
          </a:prstGeom>
        </p:spPr>
      </p:pic>
    </p:spTree>
    <p:extLst>
      <p:ext uri="{BB962C8B-B14F-4D97-AF65-F5344CB8AC3E}">
        <p14:creationId xmlns:p14="http://schemas.microsoft.com/office/powerpoint/2010/main" val="2706956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A2A5-D325-8D45-9102-BB60C1063101}"/>
              </a:ext>
            </a:extLst>
          </p:cNvPr>
          <p:cNvSpPr>
            <a:spLocks noGrp="1"/>
          </p:cNvSpPr>
          <p:nvPr>
            <p:ph type="title"/>
          </p:nvPr>
        </p:nvSpPr>
        <p:spPr>
          <a:xfrm>
            <a:off x="1905000" y="1265238"/>
            <a:ext cx="8229600" cy="1143000"/>
          </a:xfrm>
        </p:spPr>
        <p:txBody>
          <a:bodyPr>
            <a:noAutofit/>
          </a:bodyPr>
          <a:lstStyle/>
          <a:p>
            <a:r>
              <a:rPr lang="en-US" dirty="0"/>
              <a:t>Language, Literacy, &amp; Mathematical Understanding</a:t>
            </a:r>
          </a:p>
        </p:txBody>
      </p:sp>
    </p:spTree>
    <p:extLst>
      <p:ext uri="{BB962C8B-B14F-4D97-AF65-F5344CB8AC3E}">
        <p14:creationId xmlns:p14="http://schemas.microsoft.com/office/powerpoint/2010/main" val="201692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Literacy, &amp; Mathematics</a:t>
            </a:r>
          </a:p>
        </p:txBody>
      </p:sp>
      <p:sp>
        <p:nvSpPr>
          <p:cNvPr id="3" name="Text Placeholder 2"/>
          <p:cNvSpPr>
            <a:spLocks noGrp="1"/>
          </p:cNvSpPr>
          <p:nvPr>
            <p:ph type="body" sz="quarter" idx="10"/>
          </p:nvPr>
        </p:nvSpPr>
        <p:spPr/>
        <p:txBody>
          <a:bodyPr>
            <a:noAutofit/>
          </a:bodyPr>
          <a:lstStyle/>
          <a:p>
            <a:r>
              <a:rPr lang="en-US" dirty="0"/>
              <a:t>Growing language skills</a:t>
            </a:r>
          </a:p>
          <a:p>
            <a:r>
              <a:rPr lang="en-US" dirty="0"/>
              <a:t>Emergent literacy</a:t>
            </a:r>
          </a:p>
          <a:p>
            <a:r>
              <a:rPr lang="en-US" dirty="0"/>
              <a:t>Emergent math </a:t>
            </a:r>
          </a:p>
        </p:txBody>
      </p:sp>
    </p:spTree>
    <p:extLst>
      <p:ext uri="{BB962C8B-B14F-4D97-AF65-F5344CB8AC3E}">
        <p14:creationId xmlns:p14="http://schemas.microsoft.com/office/powerpoint/2010/main" val="3636780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lstStyle/>
          <a:p>
            <a:r>
              <a:rPr lang="en-US" dirty="0"/>
              <a:t>Growing Language Skills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lstStyle/>
          <a:p>
            <a:r>
              <a:rPr lang="en-US" dirty="0"/>
              <a:t>Remarkable strides!</a:t>
            </a:r>
          </a:p>
          <a:p>
            <a:r>
              <a:rPr lang="en-US" dirty="0"/>
              <a:t>Phonology </a:t>
            </a:r>
          </a:p>
          <a:p>
            <a:r>
              <a:rPr lang="en-US" dirty="0"/>
              <a:t>Semantics</a:t>
            </a:r>
          </a:p>
          <a:p>
            <a:r>
              <a:rPr lang="en-US" dirty="0"/>
              <a:t>Grammar</a:t>
            </a:r>
          </a:p>
          <a:p>
            <a:r>
              <a:rPr lang="en-US" dirty="0"/>
              <a:t>Pragmatics</a:t>
            </a:r>
          </a:p>
          <a:p>
            <a:pPr marL="0" indent="0">
              <a:buNone/>
            </a:pPr>
            <a:endParaRPr lang="en-US" dirty="0"/>
          </a:p>
        </p:txBody>
      </p:sp>
    </p:spTree>
    <p:extLst>
      <p:ext uri="{BB962C8B-B14F-4D97-AF65-F5344CB8AC3E}">
        <p14:creationId xmlns:p14="http://schemas.microsoft.com/office/powerpoint/2010/main" val="107064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 Preoperational thought</a:t>
            </a:r>
          </a:p>
        </p:txBody>
      </p:sp>
      <p:pic>
        <p:nvPicPr>
          <p:cNvPr id="3" name="Picture 2" descr="A photo of two children playing with toys across a desk." title="FIGURE 9.2 Preoperational thought">
            <a:extLst>
              <a:ext uri="{FF2B5EF4-FFF2-40B4-BE49-F238E27FC236}">
                <a16:creationId xmlns:a16="http://schemas.microsoft.com/office/drawing/2014/main" id="{E9BEBC5B-0A50-43BB-B9FB-83044A363267}"/>
              </a:ext>
            </a:extLst>
          </p:cNvPr>
          <p:cNvPicPr>
            <a:picLocks noChangeAspect="1"/>
          </p:cNvPicPr>
          <p:nvPr/>
        </p:nvPicPr>
        <p:blipFill>
          <a:blip r:embed="rId3"/>
          <a:stretch>
            <a:fillRect/>
          </a:stretch>
        </p:blipFill>
        <p:spPr>
          <a:xfrm>
            <a:off x="3926826" y="763267"/>
            <a:ext cx="4338349" cy="5331466"/>
          </a:xfrm>
          <a:prstGeom prst="rect">
            <a:avLst/>
          </a:prstGeom>
        </p:spPr>
      </p:pic>
    </p:spTree>
    <p:extLst>
      <p:ext uri="{BB962C8B-B14F-4D97-AF65-F5344CB8AC3E}">
        <p14:creationId xmlns:p14="http://schemas.microsoft.com/office/powerpoint/2010/main" val="2808999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Phonology</a:t>
            </a:r>
          </a:p>
        </p:txBody>
      </p:sp>
      <p:sp>
        <p:nvSpPr>
          <p:cNvPr id="3" name="Text Placeholder 2"/>
          <p:cNvSpPr>
            <a:spLocks noGrp="1"/>
          </p:cNvSpPr>
          <p:nvPr>
            <p:ph type="body" sz="quarter" idx="10"/>
          </p:nvPr>
        </p:nvSpPr>
        <p:spPr/>
        <p:txBody>
          <a:bodyPr>
            <a:noAutofit/>
          </a:bodyPr>
          <a:lstStyle/>
          <a:p>
            <a:r>
              <a:rPr lang="en-US" dirty="0"/>
              <a:t>Children’s phonological skills improve rapidly during early childhood</a:t>
            </a:r>
          </a:p>
          <a:p>
            <a:r>
              <a:rPr lang="en-US" dirty="0"/>
              <a:t>Key factors include practice talking and greater control and coordination of speech muscles</a:t>
            </a:r>
          </a:p>
        </p:txBody>
      </p:sp>
    </p:spTree>
    <p:extLst>
      <p:ext uri="{BB962C8B-B14F-4D97-AF65-F5344CB8AC3E}">
        <p14:creationId xmlns:p14="http://schemas.microsoft.com/office/powerpoint/2010/main" val="1823305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Semantics</a:t>
            </a:r>
          </a:p>
        </p:txBody>
      </p:sp>
      <p:sp>
        <p:nvSpPr>
          <p:cNvPr id="3" name="Text Placeholder 2"/>
          <p:cNvSpPr>
            <a:spLocks noGrp="1"/>
          </p:cNvSpPr>
          <p:nvPr>
            <p:ph type="body" sz="quarter" idx="10"/>
          </p:nvPr>
        </p:nvSpPr>
        <p:spPr/>
        <p:txBody>
          <a:bodyPr>
            <a:noAutofit/>
          </a:bodyPr>
          <a:lstStyle/>
          <a:p>
            <a:r>
              <a:rPr lang="en-US" dirty="0"/>
              <a:t>Vocabulary expansion allows greater specificity and detail as children generate sentences</a:t>
            </a:r>
          </a:p>
          <a:p>
            <a:r>
              <a:rPr lang="en-US" dirty="0"/>
              <a:t>Semantic development reflects a child’s growing network of information about how words connect to one another</a:t>
            </a:r>
          </a:p>
        </p:txBody>
      </p:sp>
    </p:spTree>
    <p:extLst>
      <p:ext uri="{BB962C8B-B14F-4D97-AF65-F5344CB8AC3E}">
        <p14:creationId xmlns:p14="http://schemas.microsoft.com/office/powerpoint/2010/main" val="10261473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7"/>
            <a:ext cx="8229600" cy="1143000"/>
          </a:xfrm>
        </p:spPr>
        <p:txBody>
          <a:bodyPr/>
          <a:lstStyle/>
          <a:p>
            <a:r>
              <a:rPr lang="en-US" dirty="0"/>
              <a:t>Grammar or Syntax</a:t>
            </a:r>
          </a:p>
        </p:txBody>
      </p:sp>
      <p:sp>
        <p:nvSpPr>
          <p:cNvPr id="3" name="Text Placeholder 2"/>
          <p:cNvSpPr>
            <a:spLocks noGrp="1"/>
          </p:cNvSpPr>
          <p:nvPr>
            <p:ph type="body" sz="quarter" idx="10"/>
          </p:nvPr>
        </p:nvSpPr>
        <p:spPr>
          <a:xfrm>
            <a:off x="1981200" y="1158558"/>
            <a:ext cx="8229600" cy="4175125"/>
          </a:xfrm>
        </p:spPr>
        <p:txBody>
          <a:bodyPr>
            <a:noAutofit/>
          </a:bodyPr>
          <a:lstStyle/>
          <a:p>
            <a:r>
              <a:rPr lang="en-US" dirty="0"/>
              <a:t>The set of rules that govern the ordering of parts of speech to form meaningful sentences</a:t>
            </a:r>
          </a:p>
          <a:p>
            <a:r>
              <a:rPr lang="en-US" dirty="0"/>
              <a:t>Developmental improvements to grammar can be attributed to gains in:</a:t>
            </a:r>
          </a:p>
          <a:p>
            <a:pPr lvl="1"/>
            <a:r>
              <a:rPr lang="en-US" sz="3200" u="sng" dirty="0"/>
              <a:t>Morphology</a:t>
            </a:r>
            <a:r>
              <a:rPr lang="en-US" sz="3200" dirty="0"/>
              <a:t>: How words are formed; such as increasing units of words with plurals</a:t>
            </a:r>
          </a:p>
          <a:p>
            <a:pPr lvl="1"/>
            <a:r>
              <a:rPr lang="en-US" sz="3200" u="sng" dirty="0"/>
              <a:t>Use of Clauses</a:t>
            </a:r>
            <a:r>
              <a:rPr lang="en-US" sz="3200" dirty="0"/>
              <a:t>: Combining clauses – smallest grammatical unit that expresses a complete thought – with words like and, but, etc.</a:t>
            </a:r>
            <a:endParaRPr lang="en-US" dirty="0"/>
          </a:p>
          <a:p>
            <a:pPr marL="0" indent="0">
              <a:buNone/>
            </a:pPr>
            <a:r>
              <a:rPr lang="en-US" dirty="0"/>
              <a:t>  </a:t>
            </a:r>
          </a:p>
        </p:txBody>
      </p:sp>
    </p:spTree>
    <p:extLst>
      <p:ext uri="{BB962C8B-B14F-4D97-AF65-F5344CB8AC3E}">
        <p14:creationId xmlns:p14="http://schemas.microsoft.com/office/powerpoint/2010/main" val="1513909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178"/>
            <a:ext cx="8229600" cy="1143000"/>
          </a:xfrm>
        </p:spPr>
        <p:txBody>
          <a:bodyPr/>
          <a:lstStyle/>
          <a:p>
            <a:r>
              <a:rPr lang="en-US" dirty="0"/>
              <a:t>Grammar or Syntax, Continued</a:t>
            </a:r>
          </a:p>
        </p:txBody>
      </p:sp>
      <p:sp>
        <p:nvSpPr>
          <p:cNvPr id="3" name="Text Placeholder 2"/>
          <p:cNvSpPr>
            <a:spLocks noGrp="1"/>
          </p:cNvSpPr>
          <p:nvPr>
            <p:ph type="body" sz="quarter" idx="10"/>
          </p:nvPr>
        </p:nvSpPr>
        <p:spPr>
          <a:xfrm>
            <a:off x="1981200" y="1005840"/>
            <a:ext cx="8229600" cy="4994910"/>
          </a:xfrm>
        </p:spPr>
        <p:txBody>
          <a:bodyPr>
            <a:noAutofit/>
          </a:bodyPr>
          <a:lstStyle/>
          <a:p>
            <a:pPr marL="0" indent="0">
              <a:buNone/>
            </a:pPr>
            <a:r>
              <a:rPr lang="en-US" dirty="0"/>
              <a:t>But, children show errors as they learn grammatical rules:</a:t>
            </a:r>
          </a:p>
          <a:p>
            <a:r>
              <a:rPr lang="en-US" u="sng" dirty="0"/>
              <a:t>Overregularization</a:t>
            </a:r>
            <a:r>
              <a:rPr lang="en-US" dirty="0"/>
              <a:t>: The use of a regular morpheme in a word that is irregular (e.g., saying “</a:t>
            </a:r>
            <a:r>
              <a:rPr lang="en-US" dirty="0" err="1"/>
              <a:t>taked</a:t>
            </a:r>
            <a:r>
              <a:rPr lang="en-US" dirty="0"/>
              <a:t>” instead of “took”)</a:t>
            </a:r>
          </a:p>
        </p:txBody>
      </p:sp>
    </p:spTree>
    <p:extLst>
      <p:ext uri="{BB962C8B-B14F-4D97-AF65-F5344CB8AC3E}">
        <p14:creationId xmlns:p14="http://schemas.microsoft.com/office/powerpoint/2010/main" val="1166807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9.28 A WUG test.</a:t>
            </a:r>
          </a:p>
        </p:txBody>
      </p:sp>
      <p:pic>
        <p:nvPicPr>
          <p:cNvPr id="3" name="Picture 2" descr="A photo of a series of three wugs arranged in a row. The first wug with a bubble thought reads, this is a wug. At a distance from the first one, there are two wugs which reads, &quot;Now there is another one. There are two of them. There are two&quot;." title="FIGURE 9.28 A wug test.">
            <a:extLst>
              <a:ext uri="{FF2B5EF4-FFF2-40B4-BE49-F238E27FC236}">
                <a16:creationId xmlns:a16="http://schemas.microsoft.com/office/drawing/2014/main" id="{E24E57B6-1EB2-44C8-843E-3F2A4E869D33}"/>
              </a:ext>
            </a:extLst>
          </p:cNvPr>
          <p:cNvPicPr>
            <a:picLocks noChangeAspect="1"/>
          </p:cNvPicPr>
          <p:nvPr/>
        </p:nvPicPr>
        <p:blipFill>
          <a:blip r:embed="rId3"/>
          <a:stretch>
            <a:fillRect/>
          </a:stretch>
        </p:blipFill>
        <p:spPr>
          <a:xfrm>
            <a:off x="2522611" y="1752986"/>
            <a:ext cx="7146778" cy="3352029"/>
          </a:xfrm>
          <a:prstGeom prst="rect">
            <a:avLst/>
          </a:prstGeom>
        </p:spPr>
      </p:pic>
    </p:spTree>
    <p:extLst>
      <p:ext uri="{BB962C8B-B14F-4D97-AF65-F5344CB8AC3E}">
        <p14:creationId xmlns:p14="http://schemas.microsoft.com/office/powerpoint/2010/main" val="3699070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Pragmatics</a:t>
            </a:r>
          </a:p>
        </p:txBody>
      </p:sp>
      <p:sp>
        <p:nvSpPr>
          <p:cNvPr id="3" name="Text Placeholder 2"/>
          <p:cNvSpPr>
            <a:spLocks noGrp="1"/>
          </p:cNvSpPr>
          <p:nvPr>
            <p:ph type="body" sz="quarter" idx="10"/>
          </p:nvPr>
        </p:nvSpPr>
        <p:spPr/>
        <p:txBody>
          <a:bodyPr>
            <a:noAutofit/>
          </a:bodyPr>
          <a:lstStyle/>
          <a:p>
            <a:r>
              <a:rPr lang="en-US" dirty="0"/>
              <a:t>The norms of language use and the contexts in which language is used, including when to talk, how to talk, and what to talk about</a:t>
            </a:r>
          </a:p>
        </p:txBody>
      </p:sp>
    </p:spTree>
    <p:extLst>
      <p:ext uri="{BB962C8B-B14F-4D97-AF65-F5344CB8AC3E}">
        <p14:creationId xmlns:p14="http://schemas.microsoft.com/office/powerpoint/2010/main" val="3144810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Emergent Literacy</a:t>
            </a:r>
          </a:p>
        </p:txBody>
      </p:sp>
      <p:sp>
        <p:nvSpPr>
          <p:cNvPr id="3" name="Text Placeholder 2"/>
          <p:cNvSpPr>
            <a:spLocks noGrp="1"/>
          </p:cNvSpPr>
          <p:nvPr>
            <p:ph type="body" sz="quarter" idx="10"/>
          </p:nvPr>
        </p:nvSpPr>
        <p:spPr/>
        <p:txBody>
          <a:bodyPr>
            <a:noAutofit/>
          </a:bodyPr>
          <a:lstStyle/>
          <a:p>
            <a:r>
              <a:rPr lang="en-US" dirty="0"/>
              <a:t>The collection of skills, knowledge, and attitudes that are early precursors to reading and writing</a:t>
            </a:r>
          </a:p>
        </p:txBody>
      </p:sp>
    </p:spTree>
    <p:extLst>
      <p:ext uri="{BB962C8B-B14F-4D97-AF65-F5344CB8AC3E}">
        <p14:creationId xmlns:p14="http://schemas.microsoft.com/office/powerpoint/2010/main" val="20213475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CF82-9370-B949-B3AC-2D1442919EB1}"/>
              </a:ext>
            </a:extLst>
          </p:cNvPr>
          <p:cNvSpPr>
            <a:spLocks noGrp="1"/>
          </p:cNvSpPr>
          <p:nvPr>
            <p:ph type="title"/>
          </p:nvPr>
        </p:nvSpPr>
        <p:spPr/>
        <p:txBody>
          <a:bodyPr/>
          <a:lstStyle/>
          <a:p>
            <a:r>
              <a:rPr lang="en-US" dirty="0"/>
              <a:t>Reading &amp; Writing require:</a:t>
            </a:r>
          </a:p>
        </p:txBody>
      </p:sp>
      <p:sp>
        <p:nvSpPr>
          <p:cNvPr id="3" name="Content Placeholder 2">
            <a:extLst>
              <a:ext uri="{FF2B5EF4-FFF2-40B4-BE49-F238E27FC236}">
                <a16:creationId xmlns:a16="http://schemas.microsoft.com/office/drawing/2014/main" id="{C8603B9E-89BC-B74F-A815-898FDE7C2121}"/>
              </a:ext>
            </a:extLst>
          </p:cNvPr>
          <p:cNvSpPr>
            <a:spLocks noGrp="1"/>
          </p:cNvSpPr>
          <p:nvPr>
            <p:ph idx="1"/>
          </p:nvPr>
        </p:nvSpPr>
        <p:spPr/>
        <p:txBody>
          <a:bodyPr>
            <a:normAutofit/>
          </a:bodyPr>
          <a:lstStyle/>
          <a:p>
            <a:r>
              <a:rPr lang="en-US" u="sng" dirty="0"/>
              <a:t>Oral language skills:</a:t>
            </a:r>
            <a:r>
              <a:rPr lang="en-US" dirty="0"/>
              <a:t> Knowing words</a:t>
            </a:r>
            <a:endParaRPr lang="en-US" u="sng" dirty="0"/>
          </a:p>
          <a:p>
            <a:r>
              <a:rPr lang="en-US" u="sng" dirty="0"/>
              <a:t>Code-related skills</a:t>
            </a:r>
            <a:r>
              <a:rPr lang="en-US" dirty="0"/>
              <a:t>: The formalities of writing, sounding out, and reading letters and words on a page that include skills such as forming letters and connecting letters to sounds </a:t>
            </a:r>
          </a:p>
          <a:p>
            <a:pPr lvl="1"/>
            <a:r>
              <a:rPr lang="en-US" sz="3200" dirty="0">
                <a:ea typeface="Times New Roman" panose="02020603050405020304" pitchFamily="18" charset="0"/>
                <a:cs typeface="Times New Roman" panose="02020603050405020304" pitchFamily="18" charset="0"/>
              </a:rPr>
              <a:t>Examples: Print conventions, naming and writing letters, connecting letters to sounds</a:t>
            </a:r>
            <a:endParaRPr lang="en-US" sz="3200" dirty="0"/>
          </a:p>
        </p:txBody>
      </p:sp>
    </p:spTree>
    <p:extLst>
      <p:ext uri="{BB962C8B-B14F-4D97-AF65-F5344CB8AC3E}">
        <p14:creationId xmlns:p14="http://schemas.microsoft.com/office/powerpoint/2010/main" val="3947072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Emergent  Math: Quantity &amp; Number</a:t>
            </a:r>
          </a:p>
        </p:txBody>
      </p:sp>
      <p:sp>
        <p:nvSpPr>
          <p:cNvPr id="3" name="Text Placeholder 2"/>
          <p:cNvSpPr>
            <a:spLocks noGrp="1"/>
          </p:cNvSpPr>
          <p:nvPr>
            <p:ph type="body" sz="quarter" idx="10"/>
          </p:nvPr>
        </p:nvSpPr>
        <p:spPr/>
        <p:txBody>
          <a:bodyPr>
            <a:normAutofit/>
          </a:bodyPr>
          <a:lstStyle/>
          <a:p>
            <a:r>
              <a:rPr lang="en-US" dirty="0"/>
              <a:t>Children’s emergent understanding of quantity and number</a:t>
            </a:r>
          </a:p>
          <a:p>
            <a:pPr lvl="1"/>
            <a:r>
              <a:rPr lang="en-US" sz="3200" dirty="0"/>
              <a:t>Number concepts tend to appear between 2 and 3 years of age</a:t>
            </a:r>
          </a:p>
          <a:p>
            <a:pPr lvl="1"/>
            <a:r>
              <a:rPr lang="en-US" sz="3200" dirty="0"/>
              <a:t>By about 3 years, children begin to connect number words to their precise quantities</a:t>
            </a:r>
          </a:p>
        </p:txBody>
      </p:sp>
    </p:spTree>
    <p:extLst>
      <p:ext uri="{BB962C8B-B14F-4D97-AF65-F5344CB8AC3E}">
        <p14:creationId xmlns:p14="http://schemas.microsoft.com/office/powerpoint/2010/main" val="40489964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9.29 The cardinal principle.</a:t>
            </a:r>
          </a:p>
        </p:txBody>
      </p:sp>
      <p:pic>
        <p:nvPicPr>
          <p:cNvPr id="3" name="Picture 2" descr="A photo of a child looking at a paper displaying numbers one to nine in a sequence with a corresponding number of elements arranged in a set vertically." title="FIGURE 9.29 The cardinal principle.">
            <a:extLst>
              <a:ext uri="{FF2B5EF4-FFF2-40B4-BE49-F238E27FC236}">
                <a16:creationId xmlns:a16="http://schemas.microsoft.com/office/drawing/2014/main" id="{B874562C-73A6-468A-A624-C42974D1CE6A}"/>
              </a:ext>
            </a:extLst>
          </p:cNvPr>
          <p:cNvPicPr>
            <a:picLocks noChangeAspect="1"/>
          </p:cNvPicPr>
          <p:nvPr/>
        </p:nvPicPr>
        <p:blipFill>
          <a:blip r:embed="rId3"/>
          <a:stretch>
            <a:fillRect/>
          </a:stretch>
        </p:blipFill>
        <p:spPr>
          <a:xfrm>
            <a:off x="3221191" y="1573442"/>
            <a:ext cx="5749619" cy="3711117"/>
          </a:xfrm>
          <a:prstGeom prst="rect">
            <a:avLst/>
          </a:prstGeom>
        </p:spPr>
      </p:pic>
    </p:spTree>
    <p:extLst>
      <p:ext uri="{BB962C8B-B14F-4D97-AF65-F5344CB8AC3E}">
        <p14:creationId xmlns:p14="http://schemas.microsoft.com/office/powerpoint/2010/main" val="16404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C2F7-C4C6-4247-A0E2-5595D7D130DE}"/>
              </a:ext>
            </a:extLst>
          </p:cNvPr>
          <p:cNvSpPr>
            <a:spLocks noGrp="1"/>
          </p:cNvSpPr>
          <p:nvPr>
            <p:ph type="title"/>
          </p:nvPr>
        </p:nvSpPr>
        <p:spPr/>
        <p:txBody>
          <a:bodyPr/>
          <a:lstStyle/>
          <a:p>
            <a:r>
              <a:rPr lang="en-US" dirty="0"/>
              <a:t>Cognitive Achievements</a:t>
            </a:r>
          </a:p>
        </p:txBody>
      </p:sp>
      <p:sp>
        <p:nvSpPr>
          <p:cNvPr id="3" name="Content Placeholder 2">
            <a:extLst>
              <a:ext uri="{FF2B5EF4-FFF2-40B4-BE49-F238E27FC236}">
                <a16:creationId xmlns:a16="http://schemas.microsoft.com/office/drawing/2014/main" id="{46BF7FB5-7852-024D-9191-71A8E3CEAC0F}"/>
              </a:ext>
            </a:extLst>
          </p:cNvPr>
          <p:cNvSpPr>
            <a:spLocks noGrp="1"/>
          </p:cNvSpPr>
          <p:nvPr>
            <p:ph idx="1"/>
          </p:nvPr>
        </p:nvSpPr>
        <p:spPr/>
        <p:txBody>
          <a:bodyPr>
            <a:normAutofit/>
          </a:bodyPr>
          <a:lstStyle/>
          <a:p>
            <a:r>
              <a:rPr lang="en-US" dirty="0"/>
              <a:t>Symbolic understanding</a:t>
            </a:r>
          </a:p>
          <a:p>
            <a:pPr lvl="1"/>
            <a:r>
              <a:rPr lang="en-US" sz="3200" dirty="0"/>
              <a:t>The understanding that things can stand for other things</a:t>
            </a:r>
          </a:p>
          <a:p>
            <a:pPr lvl="1"/>
            <a:r>
              <a:rPr lang="en-US" sz="3200" dirty="0"/>
              <a:t>Examples: Pretending a block is a toy car, making believe a banana is a phone</a:t>
            </a:r>
          </a:p>
          <a:p>
            <a:pPr lvl="1"/>
            <a:r>
              <a:rPr lang="en-US" sz="3200" dirty="0"/>
              <a:t>Dual representation: Understanding an object may simultaneously be itself and stand for another thing (Judy </a:t>
            </a:r>
            <a:r>
              <a:rPr lang="en-US" sz="3200" dirty="0" err="1"/>
              <a:t>DeLoache’s</a:t>
            </a:r>
            <a:r>
              <a:rPr lang="en-US" sz="3200" dirty="0"/>
              <a:t> work on shrinking room)</a:t>
            </a:r>
          </a:p>
        </p:txBody>
      </p:sp>
    </p:spTree>
    <p:extLst>
      <p:ext uri="{BB962C8B-B14F-4D97-AF65-F5344CB8AC3E}">
        <p14:creationId xmlns:p14="http://schemas.microsoft.com/office/powerpoint/2010/main" val="39284187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Emergent  Math: Spatial Cognition</a:t>
            </a:r>
          </a:p>
        </p:txBody>
      </p:sp>
      <p:sp>
        <p:nvSpPr>
          <p:cNvPr id="3" name="Text Placeholder 2"/>
          <p:cNvSpPr>
            <a:spLocks noGrp="1"/>
          </p:cNvSpPr>
          <p:nvPr>
            <p:ph type="body" sz="quarter" idx="10"/>
          </p:nvPr>
        </p:nvSpPr>
        <p:spPr/>
        <p:txBody>
          <a:bodyPr>
            <a:normAutofit/>
          </a:bodyPr>
          <a:lstStyle/>
          <a:p>
            <a:r>
              <a:rPr lang="en-US" dirty="0"/>
              <a:t>Spatial Cognition: Abilities to understand and represent shapes, locations, and spatial relations among objects </a:t>
            </a:r>
          </a:p>
          <a:p>
            <a:pPr lvl="1"/>
            <a:r>
              <a:rPr lang="en-US" sz="3200" dirty="0"/>
              <a:t>Examples: Using words such as “on top of” and “square”</a:t>
            </a:r>
          </a:p>
        </p:txBody>
      </p:sp>
    </p:spTree>
    <p:extLst>
      <p:ext uri="{BB962C8B-B14F-4D97-AF65-F5344CB8AC3E}">
        <p14:creationId xmlns:p14="http://schemas.microsoft.com/office/powerpoint/2010/main" val="39219791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Contexts of Language, Literacy, &amp; Mathematics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lstStyle/>
          <a:p>
            <a:r>
              <a:rPr lang="en-US" dirty="0"/>
              <a:t>Home</a:t>
            </a:r>
          </a:p>
          <a:p>
            <a:r>
              <a:rPr lang="en-US" dirty="0"/>
              <a:t>Family SES</a:t>
            </a:r>
          </a:p>
          <a:p>
            <a:r>
              <a:rPr lang="en-US" dirty="0"/>
              <a:t>Preschool</a:t>
            </a:r>
          </a:p>
          <a:p>
            <a:r>
              <a:rPr lang="en-US" dirty="0"/>
              <a:t>Culture</a:t>
            </a:r>
          </a:p>
        </p:txBody>
      </p:sp>
    </p:spTree>
    <p:extLst>
      <p:ext uri="{BB962C8B-B14F-4D97-AF65-F5344CB8AC3E}">
        <p14:creationId xmlns:p14="http://schemas.microsoft.com/office/powerpoint/2010/main" val="2878429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Home Context: Talk</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1981200" y="1166018"/>
            <a:ext cx="8229600" cy="5006182"/>
          </a:xfrm>
        </p:spPr>
        <p:txBody>
          <a:bodyPr>
            <a:normAutofit fontScale="62500" lnSpcReduction="20000"/>
          </a:bodyPr>
          <a:lstStyle/>
          <a:p>
            <a:r>
              <a:rPr lang="en-US" sz="5100" u="sng" dirty="0"/>
              <a:t>Caregiver Talk</a:t>
            </a:r>
            <a:r>
              <a:rPr lang="en-US" sz="5100" dirty="0"/>
              <a:t>: Amount of talk directed to children &amp; diversity of words used with children</a:t>
            </a:r>
          </a:p>
          <a:p>
            <a:pPr lvl="1"/>
            <a:r>
              <a:rPr lang="en-US" sz="5100" dirty="0"/>
              <a:t> </a:t>
            </a:r>
            <a:r>
              <a:rPr lang="en-US" sz="5100" dirty="0">
                <a:ea typeface="Times New Roman" panose="02020603050405020304" pitchFamily="18" charset="0"/>
              </a:rPr>
              <a:t>The number of different words mothers use during interactions with their children relates to children’s language skills in areas of vocabulary size, grammatical complexity, and literacy</a:t>
            </a:r>
            <a:r>
              <a:rPr lang="en-US" sz="4600" dirty="0">
                <a:ea typeface="Times New Roman" panose="02020603050405020304" pitchFamily="18" charset="0"/>
              </a:rPr>
              <a:t> </a:t>
            </a:r>
            <a:r>
              <a:rPr lang="en-US" sz="3400" dirty="0">
                <a:ea typeface="Times New Roman" panose="02020603050405020304" pitchFamily="18" charset="0"/>
              </a:rPr>
              <a:t>(e.g., </a:t>
            </a:r>
            <a:r>
              <a:rPr lang="en-US" sz="3400" dirty="0" err="1">
                <a:ea typeface="Times New Roman" panose="02020603050405020304" pitchFamily="18" charset="0"/>
              </a:rPr>
              <a:t>Huttenlocher</a:t>
            </a:r>
            <a:r>
              <a:rPr lang="en-US" sz="3400" dirty="0">
                <a:ea typeface="Times New Roman" panose="02020603050405020304" pitchFamily="18" charset="0"/>
              </a:rPr>
              <a:t> et al., 2007; Quiroz, Snow, &amp; Zhao, 2010)</a:t>
            </a:r>
          </a:p>
          <a:p>
            <a:r>
              <a:rPr lang="en-US" sz="5100" u="sng" dirty="0">
                <a:ea typeface="Times New Roman" panose="02020603050405020304" pitchFamily="18" charset="0"/>
                <a:cs typeface="Times New Roman" panose="02020603050405020304" pitchFamily="18" charset="0"/>
              </a:rPr>
              <a:t>Math talk and spatial talk </a:t>
            </a:r>
            <a:r>
              <a:rPr lang="en-US" sz="5100" dirty="0">
                <a:ea typeface="Times New Roman" panose="02020603050405020304" pitchFamily="18" charset="0"/>
                <a:cs typeface="Times New Roman" panose="02020603050405020304" pitchFamily="18" charset="0"/>
              </a:rPr>
              <a:t>foster children’s number and spatial understanding </a:t>
            </a:r>
            <a:r>
              <a:rPr lang="en-US" sz="3400" dirty="0">
                <a:ea typeface="Times New Roman" panose="02020603050405020304" pitchFamily="18" charset="0"/>
                <a:cs typeface="Times New Roman" panose="02020603050405020304" pitchFamily="18" charset="0"/>
              </a:rPr>
              <a:t>(</a:t>
            </a:r>
            <a:r>
              <a:rPr lang="en-US" sz="3400" dirty="0">
                <a:ea typeface="Times New Roman" panose="02020603050405020304" pitchFamily="18" charset="0"/>
                <a:cs typeface="Arial" panose="020B0604020202020204" pitchFamily="34" charset="0"/>
              </a:rPr>
              <a:t>Gunderson &amp; Levine, 2011; </a:t>
            </a:r>
            <a:r>
              <a:rPr lang="en-US" sz="3400" dirty="0">
                <a:ea typeface="Times New Roman" panose="02020603050405020304" pitchFamily="18" charset="0"/>
                <a:cs typeface="Times New Roman" panose="02020603050405020304" pitchFamily="18" charset="0"/>
              </a:rPr>
              <a:t>Levine et al., 2012; </a:t>
            </a:r>
            <a:r>
              <a:rPr lang="en-US" sz="3400" dirty="0" err="1">
                <a:ea typeface="Times New Roman" panose="02020603050405020304" pitchFamily="18" charset="0"/>
                <a:cs typeface="Times New Roman" panose="02020603050405020304" pitchFamily="18" charset="0"/>
              </a:rPr>
              <a:t>Susperreguy</a:t>
            </a:r>
            <a:r>
              <a:rPr lang="en-US" sz="3400" dirty="0">
                <a:ea typeface="Times New Roman" panose="02020603050405020304" pitchFamily="18" charset="0"/>
                <a:cs typeface="Times New Roman" panose="02020603050405020304" pitchFamily="18" charset="0"/>
              </a:rPr>
              <a:t> &amp; Davis-Kean, 2016)</a:t>
            </a:r>
            <a:endParaRPr lang="en-US" sz="3400" dirty="0">
              <a:ea typeface="Times New Roman" panose="02020603050405020304" pitchFamily="18" charset="0"/>
            </a:endParaRPr>
          </a:p>
          <a:p>
            <a:endParaRPr lang="en-US" sz="4100" dirty="0"/>
          </a:p>
          <a:p>
            <a:pPr marL="0" indent="0">
              <a:buNone/>
            </a:pPr>
            <a:endParaRPr lang="en-US" dirty="0"/>
          </a:p>
        </p:txBody>
      </p:sp>
    </p:spTree>
    <p:extLst>
      <p:ext uri="{BB962C8B-B14F-4D97-AF65-F5344CB8AC3E}">
        <p14:creationId xmlns:p14="http://schemas.microsoft.com/office/powerpoint/2010/main" val="27464841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480378"/>
            <a:ext cx="8229600" cy="1143000"/>
          </a:xfrm>
        </p:spPr>
        <p:txBody>
          <a:bodyPr>
            <a:noAutofit/>
          </a:bodyPr>
          <a:lstStyle/>
          <a:p>
            <a:r>
              <a:rPr lang="en-US" dirty="0"/>
              <a:t>Home Context: Book Sharing &amp; Literacy Experiences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u="sng" dirty="0">
                <a:effectLst/>
                <a:latin typeface="Calibri" panose="020F0502020204030204" pitchFamily="34" charset="0"/>
                <a:ea typeface="Times New Roman" panose="02020603050405020304" pitchFamily="18" charset="0"/>
                <a:cs typeface="Calibri" panose="020F0502020204030204" pitchFamily="34" charset="0"/>
              </a:rPr>
              <a:t>Parental elaborations </a:t>
            </a:r>
            <a:r>
              <a:rPr lang="en-US" dirty="0">
                <a:effectLst/>
                <a:latin typeface="Calibri" panose="020F0502020204030204" pitchFamily="34" charset="0"/>
                <a:ea typeface="Times New Roman" panose="02020603050405020304" pitchFamily="18" charset="0"/>
                <a:cs typeface="Calibri" panose="020F0502020204030204" pitchFamily="34" charset="0"/>
              </a:rPr>
              <a:t>during book reading (sometimes referred to as “</a:t>
            </a:r>
            <a:r>
              <a:rPr lang="en-US" dirty="0" err="1">
                <a:effectLst/>
                <a:latin typeface="Calibri" panose="020F0502020204030204" pitchFamily="34" charset="0"/>
                <a:ea typeface="Times New Roman" panose="02020603050405020304" pitchFamily="18" charset="0"/>
                <a:cs typeface="Calibri" panose="020F0502020204030204" pitchFamily="34" charset="0"/>
              </a:rPr>
              <a:t>elaborativeness</a:t>
            </a:r>
            <a:r>
              <a:rPr lang="en-US" dirty="0">
                <a:effectLst/>
                <a:latin typeface="Calibri" panose="020F0502020204030204" pitchFamily="34" charset="0"/>
                <a:ea typeface="Times New Roman" panose="02020603050405020304" pitchFamily="18" charset="0"/>
                <a:cs typeface="Calibri" panose="020F0502020204030204" pitchFamily="34" charset="0"/>
              </a:rPr>
              <a:t>”) is particularly central to children’s narrative skills </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dirty="0" err="1">
                <a:latin typeface="Calibri" panose="020F0502020204030204" pitchFamily="34" charset="0"/>
                <a:ea typeface="Times New Roman" panose="02020603050405020304" pitchFamily="18" charset="0"/>
                <a:cs typeface="Calibri" panose="020F0502020204030204" pitchFamily="34" charset="0"/>
              </a:rPr>
              <a:t>Melzi</a:t>
            </a:r>
            <a:r>
              <a:rPr lang="en-US" sz="2400" dirty="0">
                <a:latin typeface="Calibri" panose="020F0502020204030204" pitchFamily="34" charset="0"/>
                <a:ea typeface="Times New Roman" panose="02020603050405020304" pitchFamily="18" charset="0"/>
                <a:cs typeface="Calibri" panose="020F0502020204030204" pitchFamily="34" charset="0"/>
              </a:rPr>
              <a:t>, Schick, &amp; Kennedy, 2011; Escobar, </a:t>
            </a:r>
            <a:r>
              <a:rPr lang="en-US" sz="2400" dirty="0" err="1">
                <a:latin typeface="Calibri" panose="020F0502020204030204" pitchFamily="34" charset="0"/>
                <a:ea typeface="Times New Roman" panose="02020603050405020304" pitchFamily="18" charset="0"/>
                <a:cs typeface="Calibri" panose="020F0502020204030204" pitchFamily="34" charset="0"/>
              </a:rPr>
              <a:t>Melzi</a:t>
            </a:r>
            <a:r>
              <a:rPr lang="en-US" sz="2400" dirty="0">
                <a:latin typeface="Calibri" panose="020F0502020204030204" pitchFamily="34" charset="0"/>
                <a:ea typeface="Times New Roman" panose="02020603050405020304" pitchFamily="18" charset="0"/>
                <a:cs typeface="Calibri" panose="020F0502020204030204" pitchFamily="34" charset="0"/>
              </a:rPr>
              <a:t>, &amp; Tamis-</a:t>
            </a:r>
            <a:r>
              <a:rPr lang="en-US" sz="2400" dirty="0" err="1">
                <a:latin typeface="Calibri" panose="020F0502020204030204" pitchFamily="34" charset="0"/>
                <a:ea typeface="Times New Roman" panose="02020603050405020304" pitchFamily="18" charset="0"/>
                <a:cs typeface="Calibri" panose="020F0502020204030204" pitchFamily="34" charset="0"/>
              </a:rPr>
              <a:t>LeMonda</a:t>
            </a:r>
            <a:r>
              <a:rPr lang="en-US" sz="2400" dirty="0">
                <a:latin typeface="Calibri" panose="020F0502020204030204" pitchFamily="34" charset="0"/>
                <a:ea typeface="Times New Roman" panose="02020603050405020304" pitchFamily="18" charset="0"/>
                <a:cs typeface="Calibri" panose="020F0502020204030204" pitchFamily="34" charset="0"/>
              </a:rPr>
              <a:t>, 2017)</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83866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9.30 Dialogic reading.</a:t>
            </a:r>
          </a:p>
        </p:txBody>
      </p:sp>
      <p:pic>
        <p:nvPicPr>
          <p:cNvPr id="3" name="Picture 2" descr="An illustration of the core features of &quot;WH&quot; questions, titled Guided reading bookmark with an icon of a cartoon character holding a bag prefixed. The features are listed below. Predict: What do you think will happen in the story? Look at the book cover. Look at the pictures. Read the blurb. Ask Questions: Who? Who are the characters? Where? Where is the setting? What? What are they doing? When? When is this story set? Why? Why is there a problem? How? How can it be solved? Clarify: Find some unfamiliar a words. What do they mean? Find a sentence you don’t understand. What does it mean? What other things don’t you understand in the story? Personalize: Are you like any of the characters? Do the characters remind you of anyone? Did any of the events ever happen to you? Does the story seem real or not very real? Did you like this story? Why? Why not?" title="FIGURE 9.30 Dialogic reading.">
            <a:extLst>
              <a:ext uri="{FF2B5EF4-FFF2-40B4-BE49-F238E27FC236}">
                <a16:creationId xmlns:a16="http://schemas.microsoft.com/office/drawing/2014/main" id="{C4B28927-2B20-442F-9630-4506D0AB7A47}"/>
              </a:ext>
            </a:extLst>
          </p:cNvPr>
          <p:cNvPicPr>
            <a:picLocks noChangeAspect="1"/>
          </p:cNvPicPr>
          <p:nvPr/>
        </p:nvPicPr>
        <p:blipFill>
          <a:blip r:embed="rId3"/>
          <a:stretch>
            <a:fillRect/>
          </a:stretch>
        </p:blipFill>
        <p:spPr>
          <a:xfrm>
            <a:off x="3979294" y="565309"/>
            <a:ext cx="4233412" cy="5727382"/>
          </a:xfrm>
          <a:prstGeom prst="rect">
            <a:avLst/>
          </a:prstGeom>
        </p:spPr>
      </p:pic>
    </p:spTree>
    <p:extLst>
      <p:ext uri="{BB962C8B-B14F-4D97-AF65-F5344CB8AC3E}">
        <p14:creationId xmlns:p14="http://schemas.microsoft.com/office/powerpoint/2010/main" val="32348111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480378"/>
            <a:ext cx="8229600" cy="1143000"/>
          </a:xfrm>
        </p:spPr>
        <p:txBody>
          <a:bodyPr>
            <a:noAutofit/>
          </a:bodyPr>
          <a:lstStyle/>
          <a:p>
            <a:r>
              <a:rPr lang="en-US" dirty="0"/>
              <a:t>Home Context: Math-Related Activities</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Math games and activities foster math:</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Learning about object sizes </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Counting numbers during a board game</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 Fitting shapes into a puzzle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636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Family SES Context: Literacy</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“30-million word gap” study by Hart and </a:t>
            </a:r>
            <a:r>
              <a:rPr lang="en-US" dirty="0" err="1">
                <a:effectLst/>
                <a:latin typeface="Calibri" panose="020F0502020204030204" pitchFamily="34" charset="0"/>
                <a:ea typeface="Times New Roman" panose="02020603050405020304" pitchFamily="18" charset="0"/>
                <a:cs typeface="Calibri" panose="020F0502020204030204" pitchFamily="34" charset="0"/>
              </a:rPr>
              <a:t>Risley</a:t>
            </a:r>
            <a:r>
              <a:rPr lang="en-US" dirty="0">
                <a:effectLst/>
                <a:latin typeface="Calibri" panose="020F0502020204030204" pitchFamily="34" charset="0"/>
                <a:ea typeface="Times New Roman" panose="02020603050405020304" pitchFamily="18" charset="0"/>
                <a:cs typeface="Calibri" panose="020F0502020204030204" pitchFamily="34" charset="0"/>
              </a:rPr>
              <a:t> (1995): </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By preschool entry, children from low SES households had vocabularies half the size of children from high SES homes</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By kindergarten, fewer than half of children from low SES backgrounds were at grade level in their school readiness skills </a:t>
            </a:r>
            <a:r>
              <a:rPr lang="en-US" sz="2400" dirty="0">
                <a:latin typeface="Calibri" panose="020F0502020204030204" pitchFamily="34" charset="0"/>
                <a:ea typeface="Times New Roman" panose="02020603050405020304" pitchFamily="18" charset="0"/>
                <a:cs typeface="Calibri" panose="020F0502020204030204" pitchFamily="34" charset="0"/>
              </a:rPr>
              <a:t>(Isaacs, 2012)</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22966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Family SES Context: Math</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Disparities in math by family SES. Why?</a:t>
            </a:r>
          </a:p>
          <a:p>
            <a:pPr lvl="1"/>
            <a:r>
              <a:rPr lang="en-US" sz="3200" dirty="0">
                <a:latin typeface="Calibri" panose="020F0502020204030204" pitchFamily="34" charset="0"/>
                <a:ea typeface="Times New Roman" panose="02020603050405020304" pitchFamily="18" charset="0"/>
                <a:cs typeface="Calibri" panose="020F0502020204030204" pitchFamily="34" charset="0"/>
              </a:rPr>
              <a:t>Children from middle-income families have more opportunities to play number board games and engage in block play than do children from low-income backgrounds, and such experiences relate to children’s math skills </a:t>
            </a:r>
            <a:r>
              <a:rPr lang="en-US" sz="2400" dirty="0">
                <a:latin typeface="Calibri" panose="020F0502020204030204" pitchFamily="34" charset="0"/>
                <a:ea typeface="Times New Roman" panose="02020603050405020304" pitchFamily="18" charset="0"/>
                <a:cs typeface="Calibri" panose="020F0502020204030204" pitchFamily="34" charset="0"/>
              </a:rPr>
              <a:t>(Siegler, 2009; </a:t>
            </a:r>
            <a:r>
              <a:rPr lang="en-US" sz="2400" dirty="0" err="1">
                <a:latin typeface="Calibri" panose="020F0502020204030204" pitchFamily="34" charset="0"/>
                <a:ea typeface="Times New Roman" panose="02020603050405020304" pitchFamily="18" charset="0"/>
                <a:cs typeface="Calibri" panose="020F0502020204030204" pitchFamily="34" charset="0"/>
              </a:rPr>
              <a:t>Verdine</a:t>
            </a:r>
            <a:r>
              <a:rPr lang="en-US" sz="2400" dirty="0">
                <a:latin typeface="Calibri" panose="020F0502020204030204" pitchFamily="34" charset="0"/>
                <a:ea typeface="Times New Roman" panose="02020603050405020304" pitchFamily="18" charset="0"/>
                <a:cs typeface="Calibri" panose="020F0502020204030204" pitchFamily="34" charset="0"/>
              </a:rPr>
              <a:t> et al., 2013)</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23898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p:txBody>
          <a:bodyPr>
            <a:normAutofit/>
          </a:bodyPr>
          <a:lstStyle/>
          <a:p>
            <a:r>
              <a:rPr lang="en-US" dirty="0"/>
              <a:t>Preschool Context: Teacher Quality </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p:txBody>
          <a:bodyPr>
            <a:normAutofit/>
          </a:bodyPr>
          <a:lstStyle/>
          <a:p>
            <a:r>
              <a:rPr lang="en-US" u="sng" dirty="0"/>
              <a:t>Teacher Quality</a:t>
            </a:r>
            <a:r>
              <a:rPr lang="en-US" dirty="0"/>
              <a:t>: </a:t>
            </a:r>
          </a:p>
          <a:p>
            <a:pPr lvl="1"/>
            <a:r>
              <a:rPr lang="en-US" sz="3200" dirty="0"/>
              <a:t>One of the most important aspects of school quality</a:t>
            </a:r>
          </a:p>
          <a:p>
            <a:pPr lvl="1"/>
            <a:r>
              <a:rPr lang="en-US" sz="3200" dirty="0"/>
              <a:t>Children </a:t>
            </a:r>
            <a:r>
              <a:rPr lang="en-US" sz="3200" dirty="0">
                <a:ea typeface="Times New Roman" panose="02020603050405020304" pitchFamily="18" charset="0"/>
                <a:cs typeface="Times New Roman" panose="02020603050405020304" pitchFamily="18" charset="0"/>
              </a:rPr>
              <a:t>show large gains in cognitive skills when teachers provide frequent, warm and responsive interactions, encourage children to speak, and offer opportunities to elaborate on topics </a:t>
            </a:r>
            <a:r>
              <a:rPr lang="en-US" sz="2400" dirty="0">
                <a:ea typeface="Times New Roman" panose="02020603050405020304" pitchFamily="18" charset="0"/>
                <a:cs typeface="Times New Roman" panose="02020603050405020304" pitchFamily="18" charset="0"/>
              </a:rPr>
              <a:t>(</a:t>
            </a:r>
            <a:r>
              <a:rPr lang="en-US" sz="2400" dirty="0" err="1">
                <a:ea typeface="Times New Roman" panose="02020603050405020304" pitchFamily="18" charset="0"/>
                <a:cs typeface="Times New Roman" panose="02020603050405020304" pitchFamily="18" charset="0"/>
              </a:rPr>
              <a:t>Burchinal</a:t>
            </a:r>
            <a:r>
              <a:rPr lang="en-US" sz="2400" dirty="0">
                <a:ea typeface="Times New Roman" panose="02020603050405020304" pitchFamily="18" charset="0"/>
                <a:cs typeface="Times New Roman" panose="02020603050405020304" pitchFamily="18" charset="0"/>
              </a:rPr>
              <a:t> et al., 2008)</a:t>
            </a:r>
            <a:endParaRPr lang="en-US" sz="2400" dirty="0"/>
          </a:p>
        </p:txBody>
      </p:sp>
    </p:spTree>
    <p:extLst>
      <p:ext uri="{BB962C8B-B14F-4D97-AF65-F5344CB8AC3E}">
        <p14:creationId xmlns:p14="http://schemas.microsoft.com/office/powerpoint/2010/main" val="1000301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939-04E5-0C44-A603-2BB1F78B2C50}"/>
              </a:ext>
            </a:extLst>
          </p:cNvPr>
          <p:cNvSpPr>
            <a:spLocks noGrp="1"/>
          </p:cNvSpPr>
          <p:nvPr>
            <p:ph type="title"/>
          </p:nvPr>
        </p:nvSpPr>
        <p:spPr>
          <a:xfrm>
            <a:off x="1981200" y="480060"/>
            <a:ext cx="8229600" cy="1143000"/>
          </a:xfrm>
        </p:spPr>
        <p:txBody>
          <a:bodyPr>
            <a:noAutofit/>
          </a:bodyPr>
          <a:lstStyle/>
          <a:p>
            <a:r>
              <a:rPr lang="en-US" dirty="0"/>
              <a:t>Preschool Context: Literacy-focused Curriculum </a:t>
            </a:r>
          </a:p>
        </p:txBody>
      </p:sp>
      <p:sp>
        <p:nvSpPr>
          <p:cNvPr id="3" name="Content Placeholder 2">
            <a:extLst>
              <a:ext uri="{FF2B5EF4-FFF2-40B4-BE49-F238E27FC236}">
                <a16:creationId xmlns:a16="http://schemas.microsoft.com/office/drawing/2014/main" id="{E93FFCAF-C0E8-9D49-B58D-D5F8C0CE147E}"/>
              </a:ext>
            </a:extLst>
          </p:cNvPr>
          <p:cNvSpPr>
            <a:spLocks noGrp="1"/>
          </p:cNvSpPr>
          <p:nvPr>
            <p:ph idx="1"/>
          </p:nvPr>
        </p:nvSpPr>
        <p:spPr>
          <a:xfrm>
            <a:off x="1981200" y="1623061"/>
            <a:ext cx="8229600" cy="4525963"/>
          </a:xfrm>
        </p:spPr>
        <p:txBody>
          <a:bodyPr>
            <a:normAutofit/>
          </a:bodyPr>
          <a:lstStyle/>
          <a:p>
            <a:r>
              <a:rPr lang="en-US" u="sng" dirty="0"/>
              <a:t>Literacy-focused Curriculum</a:t>
            </a:r>
            <a:r>
              <a:rPr lang="en-US" dirty="0"/>
              <a:t>: </a:t>
            </a:r>
          </a:p>
          <a:p>
            <a:pPr lvl="1"/>
            <a:r>
              <a:rPr lang="en-US" sz="3200" dirty="0"/>
              <a:t>A curriculum that targets opportunities for children to develop literacy skills through the use of varied activities, such as dialogic reading and phonological awareness activities</a:t>
            </a:r>
          </a:p>
        </p:txBody>
      </p:sp>
    </p:spTree>
    <p:extLst>
      <p:ext uri="{BB962C8B-B14F-4D97-AF65-F5344CB8AC3E}">
        <p14:creationId xmlns:p14="http://schemas.microsoft.com/office/powerpoint/2010/main" val="724019181"/>
      </p:ext>
    </p:extLst>
  </p:cSld>
  <p:clrMapOvr>
    <a:masterClrMapping/>
  </p:clrMapOvr>
</p:sld>
</file>

<file path=ppt/theme/theme1.xml><?xml version="1.0" encoding="utf-8"?>
<a:theme xmlns:a="http://schemas.openxmlformats.org/drawingml/2006/main" name="Oxford template (TH)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xford template (TH)_2.potx  -  Read-Only" id="{8D574FD2-D363-4ABE-AE09-0FD09556BD74}" vid="{328F76B4-8B4B-4449-B6D0-89D9E68444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57D5FB25-C71A-4FA0-B2CB-224F648BF6A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0E03ACEF-5A19-4B88-B2E6-625A1FE4D0EA}"/>
    </a:ext>
  </a:extLst>
</a:theme>
</file>

<file path=ppt/theme/theme4.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5.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Oxford template (TH)_3</Template>
  <TotalTime>2047</TotalTime>
  <Words>9687</Words>
  <Application>Microsoft Office PowerPoint</Application>
  <PresentationFormat>Widescreen</PresentationFormat>
  <Paragraphs>1000</Paragraphs>
  <Slides>113</Slides>
  <Notes>100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113</vt:i4>
      </vt:variant>
    </vt:vector>
  </HeadingPairs>
  <TitlesOfParts>
    <vt:vector size="125" baseType="lpstr">
      <vt:lpstr>MS Gothic</vt:lpstr>
      <vt:lpstr>ＭＳ Ｐゴシック</vt:lpstr>
      <vt:lpstr>Arial</vt:lpstr>
      <vt:lpstr>Calibri</vt:lpstr>
      <vt:lpstr>Cambria</vt:lpstr>
      <vt:lpstr>Cambria Math</vt:lpstr>
      <vt:lpstr>Times New Roman</vt:lpstr>
      <vt:lpstr>Oxford template (TH)_3</vt:lpstr>
      <vt:lpstr>Custom Design</vt:lpstr>
      <vt:lpstr>1_Custom Design</vt:lpstr>
      <vt:lpstr>Text Content Templates</vt:lpstr>
      <vt:lpstr>Figure-Only Templates</vt:lpstr>
      <vt:lpstr>Child Development Context, Culture, and Cascades  </vt:lpstr>
      <vt:lpstr>1</vt:lpstr>
      <vt:lpstr>Overview of Chapter Topics</vt:lpstr>
      <vt:lpstr>FIGURE 9.1 Horses begin competitive races at equal starting points.</vt:lpstr>
      <vt:lpstr>Cognitive Development</vt:lpstr>
      <vt:lpstr>Piaget &amp; the Preoperational Stage</vt:lpstr>
      <vt:lpstr>Mental Representation</vt:lpstr>
      <vt:lpstr>FIGURE 9.2 Preoperational thought</vt:lpstr>
      <vt:lpstr>Cognitive Achievements</vt:lpstr>
      <vt:lpstr>FIGURE 9.3 Dual representational skills.</vt:lpstr>
      <vt:lpstr>FIGURE 9.4 Shrinking room.</vt:lpstr>
      <vt:lpstr>Cognitive Achievements 2</vt:lpstr>
      <vt:lpstr>FIGURE 9.5 Sociodramatic play.</vt:lpstr>
      <vt:lpstr>However, Children Remain Limited in  Logical Mental Operations</vt:lpstr>
      <vt:lpstr>Cognitive Limitations: Egocentrism</vt:lpstr>
      <vt:lpstr>FIGURE 9.6 Piaget’s Three Mountains Task.</vt:lpstr>
      <vt:lpstr>Cognitive Limitations: Animistic Thinking</vt:lpstr>
      <vt:lpstr>FIGURE 9.7 Cards used in the Gelman and Markman study.</vt:lpstr>
      <vt:lpstr>Cognitive Limitations: Conservation </vt:lpstr>
      <vt:lpstr>FIGURE 9.8 Conservation tasks.</vt:lpstr>
      <vt:lpstr>Cognitive Limitations</vt:lpstr>
      <vt:lpstr>FIGURE 9.9 DeVries’s Appearance-Reality Task featuring Maynard the Cat.</vt:lpstr>
      <vt:lpstr>FIGURE 9.10 Distinguishing appearance from reality.</vt:lpstr>
      <vt:lpstr>Cognitive Limitations: Hierarchical Classification</vt:lpstr>
      <vt:lpstr>FIGURE 9.11 A class inclusion test.</vt:lpstr>
      <vt:lpstr>Cognitive Limitations: Casual Understanding</vt:lpstr>
      <vt:lpstr>FIGURE 9.12 Conservation.</vt:lpstr>
      <vt:lpstr>Cultural Context of Cognitive Development</vt:lpstr>
      <vt:lpstr>Cognitive Development from an Information Processing  Perspective</vt:lpstr>
      <vt:lpstr>Cognitive Development from an Information Processing  Perspective: Overview</vt:lpstr>
      <vt:lpstr>Executive Functioning</vt:lpstr>
      <vt:lpstr>Research in Action Video: Executive Function: The Brain's Control Center, Part 1</vt:lpstr>
      <vt:lpstr>Inhibitory Control</vt:lpstr>
      <vt:lpstr>FIGURE 9.13 Day-night Stroop task.</vt:lpstr>
      <vt:lpstr>Cognitive Flexibility</vt:lpstr>
      <vt:lpstr>FIGURE 9.14 Dimensional card-sorting tasks.</vt:lpstr>
      <vt:lpstr>Working Memory</vt:lpstr>
      <vt:lpstr>Memory Span Tests</vt:lpstr>
      <vt:lpstr>Planning</vt:lpstr>
      <vt:lpstr>FIGURE 9.15 The Tower of London task.</vt:lpstr>
      <vt:lpstr>Strategies for Remembering</vt:lpstr>
      <vt:lpstr>FIGURE 9.16 Encoding and retrieval.</vt:lpstr>
      <vt:lpstr>Self-Monitoring</vt:lpstr>
      <vt:lpstr>The Semantic Piece of Long-term Memory</vt:lpstr>
      <vt:lpstr>FIGURE 9.17 Types of declarative memory.</vt:lpstr>
      <vt:lpstr>Semantic Memory: Scripts</vt:lpstr>
      <vt:lpstr>Semantic Memory: Consolidation</vt:lpstr>
      <vt:lpstr>The Episodic Piece of Long-term Memory </vt:lpstr>
      <vt:lpstr>Infantile Amnesia</vt:lpstr>
      <vt:lpstr>Forgetting</vt:lpstr>
      <vt:lpstr>FIGURE 9.18 Developmental changes in semantic memory.</vt:lpstr>
      <vt:lpstr>Eyewitness Testimony</vt:lpstr>
      <vt:lpstr>False Memories</vt:lpstr>
      <vt:lpstr>FIGURE 9.19 False memories.</vt:lpstr>
      <vt:lpstr>Suggestibility</vt:lpstr>
      <vt:lpstr>FIGURE 9.20 Children’s suggestibility.</vt:lpstr>
      <vt:lpstr>Research in Action Video: Are All of Your Memories Real?</vt:lpstr>
      <vt:lpstr>Contexts of Information Processing</vt:lpstr>
      <vt:lpstr>Family Context</vt:lpstr>
      <vt:lpstr>FIGURE 9.21 Preschool context: Tools of the Mind curriculum. </vt:lpstr>
      <vt:lpstr>FIGURE 9.22 Cultural context: Cultural differences in executive functioning skills. </vt:lpstr>
      <vt:lpstr>Social Cognitive Development</vt:lpstr>
      <vt:lpstr>Social Cognitive Development: Overview</vt:lpstr>
      <vt:lpstr>Evaluating Others’ Knowledge &amp; Expertise</vt:lpstr>
      <vt:lpstr>FIGURE 9.23 Reliability, trustworthiness &amp; Familiarity: Reliability and trustworthiness.</vt:lpstr>
      <vt:lpstr>Weighing Familiarity against Reliability</vt:lpstr>
      <vt:lpstr>Theory of Mind</vt:lpstr>
      <vt:lpstr>FIGURE 9.24 Theory of mind.</vt:lpstr>
      <vt:lpstr>FIGURE 9.25 False belief Understanding: False-belief task.</vt:lpstr>
      <vt:lpstr>Explaining Developments in  Theory of Mind</vt:lpstr>
      <vt:lpstr>Explaining Developments in  Theory of Mind, Continued</vt:lpstr>
      <vt:lpstr>Lying, Deception, &amp; Persuasion</vt:lpstr>
      <vt:lpstr>Contexts of Social-Cognitive Development</vt:lpstr>
      <vt:lpstr>FIGURE 9.26 Family Context: Siblings and lying.</vt:lpstr>
      <vt:lpstr>School Context</vt:lpstr>
      <vt:lpstr>FIGURE 9.27 Cultural context: Cultural comparisons of theory of mind.</vt:lpstr>
      <vt:lpstr>Language, Literacy, &amp; Mathematical Understanding</vt:lpstr>
      <vt:lpstr>Language, Literacy, &amp; Mathematics</vt:lpstr>
      <vt:lpstr>Growing Language Skills</vt:lpstr>
      <vt:lpstr>Phonology</vt:lpstr>
      <vt:lpstr>Semantics</vt:lpstr>
      <vt:lpstr>Grammar or Syntax</vt:lpstr>
      <vt:lpstr>Grammar or Syntax, Continued</vt:lpstr>
      <vt:lpstr>FIGURE 9.28 A WUG test.</vt:lpstr>
      <vt:lpstr>Pragmatics</vt:lpstr>
      <vt:lpstr>Emergent Literacy</vt:lpstr>
      <vt:lpstr>Reading &amp; Writing require:</vt:lpstr>
      <vt:lpstr>Emergent  Math: Quantity &amp; Number</vt:lpstr>
      <vt:lpstr>FIGURE 9.29 The cardinal principle.</vt:lpstr>
      <vt:lpstr>Emergent  Math: Spatial Cognition</vt:lpstr>
      <vt:lpstr>Contexts of Language, Literacy, &amp; Mathematics</vt:lpstr>
      <vt:lpstr>Home Context: Talk</vt:lpstr>
      <vt:lpstr>Home Context: Book Sharing &amp; Literacy Experiences</vt:lpstr>
      <vt:lpstr>FIGURE 9.30 Dialogic reading.</vt:lpstr>
      <vt:lpstr>Home Context: Math-Related Activities</vt:lpstr>
      <vt:lpstr>Family SES Context: Literacy</vt:lpstr>
      <vt:lpstr>Family SES Context: Math</vt:lpstr>
      <vt:lpstr>Preschool Context: Teacher Quality </vt:lpstr>
      <vt:lpstr>Preschool Context: Literacy-focused Curriculum </vt:lpstr>
      <vt:lpstr>FIGURE 9.31 Preschool Context: Big Math for Little Kids and Building Blocks Curriculum.</vt:lpstr>
      <vt:lpstr>Cultural Context: Language Practices</vt:lpstr>
      <vt:lpstr>Cultural Context: Language Practices, Continued</vt:lpstr>
      <vt:lpstr>FIGURE 9.32 Cultural differences in learning mathematics.</vt:lpstr>
      <vt:lpstr>Cultural Context: Parent-Child Stories</vt:lpstr>
      <vt:lpstr>Cultural Context: Mathematical Practices</vt:lpstr>
      <vt:lpstr>Developmental Cascades</vt:lpstr>
      <vt:lpstr>FIGURE 9.33 Math requires children to hold and efficiently manipulate different pieces of information in working memory while executing parts of a problem.</vt:lpstr>
      <vt:lpstr>Research in Action Video: Executive Function: The Brain's Control Center, Part 2</vt:lpstr>
      <vt:lpstr>Developmental Cascades: Social Domains</vt:lpstr>
      <vt:lpstr>Developmental Cascades: Language &amp; Social Competence</vt:lpstr>
      <vt:lpstr>Developmental Cascades: Language Deficits</vt:lpstr>
      <vt:lpstr>Developmental Cascades: Theory of Mind &amp; Social Relationships </vt:lpstr>
      <vt:lpstr>In Closing</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dc:title>
  <dc:creator/>
  <cp:lastModifiedBy>Lacey, Peter</cp:lastModifiedBy>
  <cp:revision>428</cp:revision>
  <dcterms:created xsi:type="dcterms:W3CDTF">2019-06-11T10:29:49Z</dcterms:created>
  <dcterms:modified xsi:type="dcterms:W3CDTF">2021-11-16T16:37:18Z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2021-01-12T18:44:39Z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2d4fc6ee-8a36-4ca6-a907-00009a1683cd</vt:lpwstr>
  </property>
</Properties>
</file>