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44"/>
  </p:notesMasterIdLst>
  <p:handoutMasterIdLst>
    <p:handoutMasterId r:id="rId45"/>
  </p:handoutMasterIdLst>
  <p:sldIdLst>
    <p:sldId id="282" r:id="rId6"/>
    <p:sldId id="283" r:id="rId7"/>
    <p:sldId id="289" r:id="rId8"/>
    <p:sldId id="286"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4" autoAdjust="0"/>
    <p:restoredTop sz="94291" autoAdjust="0"/>
  </p:normalViewPr>
  <p:slideViewPr>
    <p:cSldViewPr snapToGrid="0" snapToObjects="1">
      <p:cViewPr varScale="1">
        <p:scale>
          <a:sx n="58" d="100"/>
          <a:sy n="58" d="100"/>
        </p:scale>
        <p:origin x="20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11/16/2021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11/16/2021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991904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pic>
        <p:nvPicPr>
          <p:cNvPr id="5" name="Picture 4">
            <a:extLst>
              <a:ext uri="{FF2B5EF4-FFF2-40B4-BE49-F238E27FC236}">
                <a16:creationId xmlns:a16="http://schemas.microsoft.com/office/drawing/2014/main" id="{FAB86AE1-8D41-4332-8D2C-0905E5406AF5}"/>
              </a:ext>
            </a:extLst>
          </p:cNvPr>
          <p:cNvPicPr>
            <a:picLocks noChangeAspect="1"/>
          </p:cNvPicPr>
          <p:nvPr userDrawn="1"/>
        </p:nvPicPr>
        <p:blipFill>
          <a:blip r:embed="rId2"/>
          <a:stretch>
            <a:fillRect/>
          </a:stretch>
        </p:blipFill>
        <p:spPr>
          <a:xfrm>
            <a:off x="296563" y="6214509"/>
            <a:ext cx="1622854" cy="594063"/>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userDrawn="1"/>
        </p:nvPicPr>
        <p:blipFill>
          <a:blip r:embed="rId5"/>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9"/>
            <a:ext cx="11317356" cy="487017"/>
          </a:xfrm>
        </p:spPr>
        <p:txBody>
          <a:bodyPr>
            <a:normAutofit fontScale="90000"/>
          </a:bodyPr>
          <a:lstStyle/>
          <a:p>
            <a:r>
              <a:rPr lang="en-US" dirty="0"/>
              <a:t>Child Development</a:t>
            </a:r>
            <a:br>
              <a:rPr lang="en-US" dirty="0"/>
            </a:br>
            <a:r>
              <a:rPr lang="en-US" sz="2700" b="0" i="0" dirty="0"/>
              <a:t>Context, Culture, and Cascades</a:t>
            </a:r>
            <a:r>
              <a:rPr lang="en-US" sz="2700" dirty="0"/>
              <a:t> </a:t>
            </a:r>
            <a:endParaRPr lang="en-US" sz="2700" b="1" i="0" dirty="0"/>
          </a:p>
        </p:txBody>
      </p:sp>
      <p:sp>
        <p:nvSpPr>
          <p:cNvPr id="4" name="Text Placeholder 3"/>
          <p:cNvSpPr>
            <a:spLocks noGrp="1"/>
          </p:cNvSpPr>
          <p:nvPr>
            <p:ph type="body" sz="quarter" idx="11"/>
          </p:nvPr>
        </p:nvSpPr>
        <p:spPr>
          <a:xfrm>
            <a:off x="450851" y="1630363"/>
            <a:ext cx="11317816" cy="477838"/>
          </a:xfrm>
        </p:spPr>
        <p:txBody>
          <a:bodyPr/>
          <a:lstStyle/>
          <a:p>
            <a:r>
              <a:rPr lang="en-US" dirty="0"/>
              <a:t>by Catherine S. </a:t>
            </a:r>
            <a:r>
              <a:rPr lang="en-US" dirty="0" err="1"/>
              <a:t>Tamis-LeMonda</a:t>
            </a:r>
            <a:endParaRPr lang="en-US" dirty="0"/>
          </a:p>
        </p:txBody>
      </p:sp>
      <p:pic>
        <p:nvPicPr>
          <p:cNvPr id="5" name="Picture 4" title="Logo">
            <a:extLst>
              <a:ext uri="{FF2B5EF4-FFF2-40B4-BE49-F238E27FC236}">
                <a16:creationId xmlns:a16="http://schemas.microsoft.com/office/drawing/2014/main" id="{A93B1534-574B-4681-AC01-BFB57D2ED866}"/>
              </a:ext>
            </a:extLst>
          </p:cNvPr>
          <p:cNvPicPr>
            <a:picLocks noChangeAspect="1"/>
          </p:cNvPicPr>
          <p:nvPr/>
        </p:nvPicPr>
        <p:blipFill>
          <a:blip r:embed="rId3"/>
          <a:stretch>
            <a:fillRect/>
          </a:stretch>
        </p:blipFill>
        <p:spPr>
          <a:xfrm>
            <a:off x="296563" y="6214509"/>
            <a:ext cx="1622854" cy="594063"/>
          </a:xfrm>
          <a:prstGeom prst="rect">
            <a:avLst/>
          </a:prstGeom>
        </p:spPr>
      </p:pic>
      <p:pic>
        <p:nvPicPr>
          <p:cNvPr id="7" name="Picture 6" title="Cover">
            <a:extLst>
              <a:ext uri="{FF2B5EF4-FFF2-40B4-BE49-F238E27FC236}">
                <a16:creationId xmlns:a16="http://schemas.microsoft.com/office/drawing/2014/main" id="{92E1768D-F9FD-44BD-8896-66F514AD6BAF}"/>
              </a:ext>
            </a:extLst>
          </p:cNvPr>
          <p:cNvPicPr>
            <a:picLocks noChangeAspect="1"/>
          </p:cNvPicPr>
          <p:nvPr/>
        </p:nvPicPr>
        <p:blipFill>
          <a:blip r:embed="rId4"/>
          <a:stretch>
            <a:fillRect/>
          </a:stretch>
        </p:blipFill>
        <p:spPr>
          <a:xfrm>
            <a:off x="4404173" y="2257823"/>
            <a:ext cx="3383654" cy="4337421"/>
          </a:xfrm>
          <a:prstGeom prst="rect">
            <a:avLst/>
          </a:prstGeom>
        </p:spPr>
      </p:pic>
    </p:spTree>
    <p:extLst>
      <p:ext uri="{BB962C8B-B14F-4D97-AF65-F5344CB8AC3E}">
        <p14:creationId xmlns:p14="http://schemas.microsoft.com/office/powerpoint/2010/main" val="120982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9.5 Sociodramatic play.</a:t>
            </a:r>
          </a:p>
        </p:txBody>
      </p:sp>
      <p:pic>
        <p:nvPicPr>
          <p:cNvPr id="3" name="Picture 2" descr="A photo of two children looking at the sky. One of them using a binocular.&#10;&#10;&#10;A photo of two children playing. The girl is pouring water from a kettle. The boy is holding two toys on hand. &#10;&#10;A photo of a child pointing a stick toward someone." title="FIGURE 9.5 Sociodramatic play.">
            <a:extLst>
              <a:ext uri="{FF2B5EF4-FFF2-40B4-BE49-F238E27FC236}">
                <a16:creationId xmlns:a16="http://schemas.microsoft.com/office/drawing/2014/main" id="{FC4CDD52-0850-4029-901F-BB1F94E3E855}"/>
              </a:ext>
            </a:extLst>
          </p:cNvPr>
          <p:cNvPicPr>
            <a:picLocks noChangeAspect="1"/>
          </p:cNvPicPr>
          <p:nvPr/>
        </p:nvPicPr>
        <p:blipFill>
          <a:blip r:embed="rId2"/>
          <a:stretch>
            <a:fillRect/>
          </a:stretch>
        </p:blipFill>
        <p:spPr>
          <a:xfrm>
            <a:off x="799368" y="1956350"/>
            <a:ext cx="10593264" cy="2945301"/>
          </a:xfrm>
          <a:prstGeom prst="rect">
            <a:avLst/>
          </a:prstGeom>
        </p:spPr>
      </p:pic>
    </p:spTree>
    <p:extLst>
      <p:ext uri="{BB962C8B-B14F-4D97-AF65-F5344CB8AC3E}">
        <p14:creationId xmlns:p14="http://schemas.microsoft.com/office/powerpoint/2010/main" val="129829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9.6 Piaget’s Three Mountains Task.</a:t>
            </a:r>
          </a:p>
        </p:txBody>
      </p:sp>
      <p:pic>
        <p:nvPicPr>
          <p:cNvPr id="3" name="Picture 2" descr="A photo of a child and a doll around a table containing a model of three mountains of different sizes." title="FIGURE 9.6 Piaget’s Three Mountains Task.">
            <a:extLst>
              <a:ext uri="{FF2B5EF4-FFF2-40B4-BE49-F238E27FC236}">
                <a16:creationId xmlns:a16="http://schemas.microsoft.com/office/drawing/2014/main" id="{7DBEF61F-60F6-44E9-BF65-DFF6F260F4FB}"/>
              </a:ext>
            </a:extLst>
          </p:cNvPr>
          <p:cNvPicPr>
            <a:picLocks noChangeAspect="1"/>
          </p:cNvPicPr>
          <p:nvPr/>
        </p:nvPicPr>
        <p:blipFill>
          <a:blip r:embed="rId2"/>
          <a:stretch>
            <a:fillRect/>
          </a:stretch>
        </p:blipFill>
        <p:spPr>
          <a:xfrm>
            <a:off x="2313012" y="1442768"/>
            <a:ext cx="7565976" cy="3972464"/>
          </a:xfrm>
          <a:prstGeom prst="rect">
            <a:avLst/>
          </a:prstGeom>
        </p:spPr>
      </p:pic>
    </p:spTree>
    <p:extLst>
      <p:ext uri="{BB962C8B-B14F-4D97-AF65-F5344CB8AC3E}">
        <p14:creationId xmlns:p14="http://schemas.microsoft.com/office/powerpoint/2010/main" val="365559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9.7 Cards used in the Gelman and Markman study.</a:t>
            </a:r>
          </a:p>
        </p:txBody>
      </p:sp>
      <p:pic>
        <p:nvPicPr>
          <p:cNvPr id="3" name="Picture 2" descr="A photo of a leaf, a bug, and a leaf insect." title="FIGURE 9.7 Cards used in the Gelman and Markman study.">
            <a:extLst>
              <a:ext uri="{FF2B5EF4-FFF2-40B4-BE49-F238E27FC236}">
                <a16:creationId xmlns:a16="http://schemas.microsoft.com/office/drawing/2014/main" id="{9E5F11DB-DE40-42C1-ABEE-0843FB4BDCEE}"/>
              </a:ext>
            </a:extLst>
          </p:cNvPr>
          <p:cNvPicPr>
            <a:picLocks noChangeAspect="1"/>
          </p:cNvPicPr>
          <p:nvPr/>
        </p:nvPicPr>
        <p:blipFill>
          <a:blip r:embed="rId2"/>
          <a:stretch>
            <a:fillRect/>
          </a:stretch>
        </p:blipFill>
        <p:spPr>
          <a:xfrm>
            <a:off x="1782635" y="2246303"/>
            <a:ext cx="8626731" cy="2365394"/>
          </a:xfrm>
          <a:prstGeom prst="rect">
            <a:avLst/>
          </a:prstGeom>
        </p:spPr>
      </p:pic>
    </p:spTree>
    <p:extLst>
      <p:ext uri="{BB962C8B-B14F-4D97-AF65-F5344CB8AC3E}">
        <p14:creationId xmlns:p14="http://schemas.microsoft.com/office/powerpoint/2010/main" val="31836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9.8 Conservation tasks.</a:t>
            </a:r>
          </a:p>
        </p:txBody>
      </p:sp>
      <p:pic>
        <p:nvPicPr>
          <p:cNvPr id="3" name="Picture 2" descr="A table shows conservation tasks using different types of objects. The table shows four columns: type of conservation, initial presentation, transformation, question, preoperational child's answer. The second, third and fifth column contains graphic icons corresponding to the text. Row entries are as follows. Row 1: Liquid, icons of two same size glasses with half-filled chocolate milk, followed by a caption which reads equal glasses of chocolate milk. Icons of two different size glasses with half-filled chocolate milk, followed by the caption which reads pour one into a taller, narrower glass. A text encased in a box reads, which glass contains more? An icon of a tall half-filled glass of chocolate milk followed by the text encased within a box which reads, the taller one. Row 2: Number, Series of icons of five pennies each arranged in three rows, followed by the text which reads, three equal lines of pennies. Series of icons of five pennies each arranged in three rows, with the pennies on the first row spaced out, followed by the caption which reads, increase spacing of one line. The text encased in a box reads, which line has more pennies? Icons of series of five pennies arranged in a horizontal line followed by the text encased in a box which reads, the longer one. Row 3: Mass, two icons of similar sized round clay balls followed by the caption which reads, two equal balls of clay. Two icons of differently sized round clay balls followed by the caption reads, change shape of one into long, thin log. A text encased in a box reads, which piece has more clay? An icon of a long clay ball with the text enclosed in a box which reads, the long one." title="FIGURE 9.8 Conservation tasks.">
            <a:extLst>
              <a:ext uri="{FF2B5EF4-FFF2-40B4-BE49-F238E27FC236}">
                <a16:creationId xmlns:a16="http://schemas.microsoft.com/office/drawing/2014/main" id="{BA06B944-04C9-4B53-BA2F-50DCE536BE86}"/>
              </a:ext>
            </a:extLst>
          </p:cNvPr>
          <p:cNvPicPr>
            <a:picLocks noChangeAspect="1"/>
          </p:cNvPicPr>
          <p:nvPr/>
        </p:nvPicPr>
        <p:blipFill>
          <a:blip r:embed="rId2"/>
          <a:stretch>
            <a:fillRect/>
          </a:stretch>
        </p:blipFill>
        <p:spPr>
          <a:xfrm>
            <a:off x="849898" y="855244"/>
            <a:ext cx="10492205" cy="5147512"/>
          </a:xfrm>
          <a:prstGeom prst="rect">
            <a:avLst/>
          </a:prstGeom>
        </p:spPr>
      </p:pic>
    </p:spTree>
    <p:extLst>
      <p:ext uri="{BB962C8B-B14F-4D97-AF65-F5344CB8AC3E}">
        <p14:creationId xmlns:p14="http://schemas.microsoft.com/office/powerpoint/2010/main" val="39308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9.9 DeVries’s Appearance-Reality Task featuring Maynard the Cat.</a:t>
            </a:r>
          </a:p>
        </p:txBody>
      </p:sp>
      <p:pic>
        <p:nvPicPr>
          <p:cNvPr id="3" name="Picture 2" descr="A graph shows a comparison of the ability to distinguish appearance from reality and age. The x-axis is labeled age in years and ranges from 0 to 6. The y-axis is labeled ability to distinguish appearance from reality and ranges from 0 to 10. All data are approximate. The approximate data from the graph, presented in the format, age: ability to distinguish appearance from reality are as follows. 3: 1.8. 4: 5.5. 5: 8.2. 6: 9.5.&#10;&#10;Two photos, one of a cat to the left and a photo to the right depicting the face of a dog in the body of a cat." title="FIGURE 9.9 DeVries’s Appearance-Reality Task featuring Maynard the Cat.">
            <a:extLst>
              <a:ext uri="{FF2B5EF4-FFF2-40B4-BE49-F238E27FC236}">
                <a16:creationId xmlns:a16="http://schemas.microsoft.com/office/drawing/2014/main" id="{4959C747-DC52-4D4A-A831-1416B80373FE}"/>
              </a:ext>
            </a:extLst>
          </p:cNvPr>
          <p:cNvPicPr>
            <a:picLocks noChangeAspect="1"/>
          </p:cNvPicPr>
          <p:nvPr/>
        </p:nvPicPr>
        <p:blipFill>
          <a:blip r:embed="rId2"/>
          <a:stretch>
            <a:fillRect/>
          </a:stretch>
        </p:blipFill>
        <p:spPr>
          <a:xfrm>
            <a:off x="4702868" y="679885"/>
            <a:ext cx="2786265" cy="5498231"/>
          </a:xfrm>
          <a:prstGeom prst="rect">
            <a:avLst/>
          </a:prstGeom>
        </p:spPr>
      </p:pic>
    </p:spTree>
    <p:extLst>
      <p:ext uri="{BB962C8B-B14F-4D97-AF65-F5344CB8AC3E}">
        <p14:creationId xmlns:p14="http://schemas.microsoft.com/office/powerpoint/2010/main" val="128175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9.10 Distinguishing appearance from reality.</a:t>
            </a:r>
          </a:p>
        </p:txBody>
      </p:sp>
      <p:pic>
        <p:nvPicPr>
          <p:cNvPr id="3" name="Picture 2" descr="A photo of series of seven objects is arranged in two rows. The objects in the top row include a crayon eraser, crayon candle, rubber rock, candy magnet. The objects in the bottom row include a banana pen, crayon dinosaur, and a seashell soap." title="FIGURE 9.10 Distinguishing appearance from reality.">
            <a:extLst>
              <a:ext uri="{FF2B5EF4-FFF2-40B4-BE49-F238E27FC236}">
                <a16:creationId xmlns:a16="http://schemas.microsoft.com/office/drawing/2014/main" id="{11622DC6-8423-4BE0-9241-EA2F0C438DEA}"/>
              </a:ext>
            </a:extLst>
          </p:cNvPr>
          <p:cNvPicPr>
            <a:picLocks noChangeAspect="1"/>
          </p:cNvPicPr>
          <p:nvPr/>
        </p:nvPicPr>
        <p:blipFill>
          <a:blip r:embed="rId2"/>
          <a:stretch>
            <a:fillRect/>
          </a:stretch>
        </p:blipFill>
        <p:spPr>
          <a:xfrm>
            <a:off x="2879659" y="886812"/>
            <a:ext cx="6432683" cy="5084376"/>
          </a:xfrm>
          <a:prstGeom prst="rect">
            <a:avLst/>
          </a:prstGeom>
        </p:spPr>
      </p:pic>
    </p:spTree>
    <p:extLst>
      <p:ext uri="{BB962C8B-B14F-4D97-AF65-F5344CB8AC3E}">
        <p14:creationId xmlns:p14="http://schemas.microsoft.com/office/powerpoint/2010/main" val="44009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9.11 A class inclusion test.</a:t>
            </a:r>
          </a:p>
        </p:txBody>
      </p:sp>
      <p:pic>
        <p:nvPicPr>
          <p:cNvPr id="3" name="Picture 2" descr="A photo of chips comprising two colors depicting one chip more in number than the other." title="FIGURE 9.11 A class inclusion test.">
            <a:extLst>
              <a:ext uri="{FF2B5EF4-FFF2-40B4-BE49-F238E27FC236}">
                <a16:creationId xmlns:a16="http://schemas.microsoft.com/office/drawing/2014/main" id="{7874D600-FD00-405E-B4C7-7052C56A85CE}"/>
              </a:ext>
            </a:extLst>
          </p:cNvPr>
          <p:cNvPicPr>
            <a:picLocks noChangeAspect="1"/>
          </p:cNvPicPr>
          <p:nvPr/>
        </p:nvPicPr>
        <p:blipFill>
          <a:blip r:embed="rId2"/>
          <a:stretch>
            <a:fillRect/>
          </a:stretch>
        </p:blipFill>
        <p:spPr>
          <a:xfrm>
            <a:off x="1862483" y="2207565"/>
            <a:ext cx="8467034" cy="2442871"/>
          </a:xfrm>
          <a:prstGeom prst="rect">
            <a:avLst/>
          </a:prstGeom>
        </p:spPr>
      </p:pic>
    </p:spTree>
    <p:extLst>
      <p:ext uri="{BB962C8B-B14F-4D97-AF65-F5344CB8AC3E}">
        <p14:creationId xmlns:p14="http://schemas.microsoft.com/office/powerpoint/2010/main" val="115219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9.12 Conservation.</a:t>
            </a:r>
          </a:p>
        </p:txBody>
      </p:sp>
      <p:pic>
        <p:nvPicPr>
          <p:cNvPr id="3" name="Picture 2" descr="A photo of a pair of hands making pottery." title="FIGURE 9.12 Conservation.">
            <a:extLst>
              <a:ext uri="{FF2B5EF4-FFF2-40B4-BE49-F238E27FC236}">
                <a16:creationId xmlns:a16="http://schemas.microsoft.com/office/drawing/2014/main" id="{19AE7192-FCF0-43E0-B1F8-862D1D103499}"/>
              </a:ext>
            </a:extLst>
          </p:cNvPr>
          <p:cNvPicPr>
            <a:picLocks noChangeAspect="1"/>
          </p:cNvPicPr>
          <p:nvPr/>
        </p:nvPicPr>
        <p:blipFill>
          <a:blip r:embed="rId2"/>
          <a:stretch>
            <a:fillRect/>
          </a:stretch>
        </p:blipFill>
        <p:spPr>
          <a:xfrm>
            <a:off x="3041514" y="1076882"/>
            <a:ext cx="6108972" cy="4704236"/>
          </a:xfrm>
          <a:prstGeom prst="rect">
            <a:avLst/>
          </a:prstGeom>
        </p:spPr>
      </p:pic>
    </p:spTree>
    <p:extLst>
      <p:ext uri="{BB962C8B-B14F-4D97-AF65-F5344CB8AC3E}">
        <p14:creationId xmlns:p14="http://schemas.microsoft.com/office/powerpoint/2010/main" val="35667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9.13 Day-night Stroop task.</a:t>
            </a:r>
          </a:p>
        </p:txBody>
      </p:sp>
      <p:pic>
        <p:nvPicPr>
          <p:cNvPr id="3" name="Picture 2" descr="Two illustrations, sun to the left and moon to the right labeled &quot;day&quot; and &quot;night&quot; respectively." title="FIGURE 9.13 Day-night Stroop task.">
            <a:extLst>
              <a:ext uri="{FF2B5EF4-FFF2-40B4-BE49-F238E27FC236}">
                <a16:creationId xmlns:a16="http://schemas.microsoft.com/office/drawing/2014/main" id="{6096A568-51DE-4832-BCEB-1E50E833389E}"/>
              </a:ext>
            </a:extLst>
          </p:cNvPr>
          <p:cNvPicPr>
            <a:picLocks noChangeAspect="1"/>
          </p:cNvPicPr>
          <p:nvPr/>
        </p:nvPicPr>
        <p:blipFill>
          <a:blip r:embed="rId2"/>
          <a:stretch>
            <a:fillRect/>
          </a:stretch>
        </p:blipFill>
        <p:spPr>
          <a:xfrm>
            <a:off x="3275964" y="1829577"/>
            <a:ext cx="5640073" cy="3198847"/>
          </a:xfrm>
          <a:prstGeom prst="rect">
            <a:avLst/>
          </a:prstGeom>
        </p:spPr>
      </p:pic>
    </p:spTree>
    <p:extLst>
      <p:ext uri="{BB962C8B-B14F-4D97-AF65-F5344CB8AC3E}">
        <p14:creationId xmlns:p14="http://schemas.microsoft.com/office/powerpoint/2010/main" val="2323385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9.14 Dimensional card-sorting tasks.</a:t>
            </a:r>
          </a:p>
        </p:txBody>
      </p:sp>
      <p:pic>
        <p:nvPicPr>
          <p:cNvPr id="3" name="Picture 2" descr="An illustration of three cards displaying a picture of a rabbit, a flower, and a frog each enclosed in a box and arranged in two rows. Row 1: Rabbit to the left. Flower to the right. Row 1 is titled &quot;cards to be sorted.&quot; Row 2: Frog in a box to the left, rabbit in the middle, and a flower. Row 2 is titled, &quot;target boxes.&quot; The text beneath reads as follows: Shape game: &quot;All rabbits go here&quot;. &quot;All flowers go here.&quot; Color game: &quot;All blue things go here.&quot; All red things go here.&quot;" title="FIGURE 9.14 Dimensional card-sorting tasks.">
            <a:extLst>
              <a:ext uri="{FF2B5EF4-FFF2-40B4-BE49-F238E27FC236}">
                <a16:creationId xmlns:a16="http://schemas.microsoft.com/office/drawing/2014/main" id="{A3DA8F67-573E-4968-B44D-0AAD0FB1AB88}"/>
              </a:ext>
            </a:extLst>
          </p:cNvPr>
          <p:cNvPicPr>
            <a:picLocks noChangeAspect="1"/>
          </p:cNvPicPr>
          <p:nvPr/>
        </p:nvPicPr>
        <p:blipFill>
          <a:blip r:embed="rId2"/>
          <a:stretch>
            <a:fillRect/>
          </a:stretch>
        </p:blipFill>
        <p:spPr>
          <a:xfrm>
            <a:off x="3592494" y="769304"/>
            <a:ext cx="5007012" cy="5319392"/>
          </a:xfrm>
          <a:prstGeom prst="rect">
            <a:avLst/>
          </a:prstGeom>
        </p:spPr>
      </p:pic>
    </p:spTree>
    <p:extLst>
      <p:ext uri="{BB962C8B-B14F-4D97-AF65-F5344CB8AC3E}">
        <p14:creationId xmlns:p14="http://schemas.microsoft.com/office/powerpoint/2010/main" val="407532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4743"/>
            <a:ext cx="10972800" cy="1558456"/>
          </a:xfrm>
        </p:spPr>
        <p:txBody>
          <a:bodyPr>
            <a:normAutofit/>
          </a:bodyPr>
          <a:lstStyle/>
          <a:p>
            <a:r>
              <a:rPr lang="en-US" sz="4400" dirty="0"/>
              <a:t>PART 3</a:t>
            </a:r>
            <a:br>
              <a:rPr lang="en-US" sz="4400" dirty="0"/>
            </a:br>
            <a:r>
              <a:rPr lang="en-US" sz="4400" dirty="0"/>
              <a:t>Early Childhood</a:t>
            </a:r>
          </a:p>
        </p:txBody>
      </p:sp>
      <p:sp>
        <p:nvSpPr>
          <p:cNvPr id="4" name="Content Placeholder 3"/>
          <p:cNvSpPr>
            <a:spLocks noGrp="1"/>
          </p:cNvSpPr>
          <p:nvPr>
            <p:ph idx="1"/>
          </p:nvPr>
        </p:nvSpPr>
        <p:spPr>
          <a:xfrm>
            <a:off x="609600" y="3824576"/>
            <a:ext cx="10972800" cy="2301587"/>
          </a:xfrm>
        </p:spPr>
        <p:txBody>
          <a:bodyPr>
            <a:normAutofit/>
          </a:bodyPr>
          <a:lstStyle/>
          <a:p>
            <a:pPr marL="0" indent="0" algn="ctr">
              <a:buNone/>
            </a:pPr>
            <a:r>
              <a:rPr lang="en-US" sz="4000" dirty="0"/>
              <a:t>CHAPTER 9</a:t>
            </a:r>
          </a:p>
          <a:p>
            <a:pPr marL="0" indent="0" algn="ctr">
              <a:buNone/>
            </a:pPr>
            <a:r>
              <a:rPr lang="en-US" sz="4000" dirty="0"/>
              <a:t>Cognitive and Language Development in Early Childhood</a:t>
            </a:r>
          </a:p>
        </p:txBody>
      </p:sp>
    </p:spTree>
    <p:extLst>
      <p:ext uri="{BB962C8B-B14F-4D97-AF65-F5344CB8AC3E}">
        <p14:creationId xmlns:p14="http://schemas.microsoft.com/office/powerpoint/2010/main" val="235332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9.15 The Tower of London task.</a:t>
            </a:r>
          </a:p>
        </p:txBody>
      </p:sp>
      <p:pic>
        <p:nvPicPr>
          <p:cNvPr id="3" name="Picture 2" descr="An illustration depicts a pair of boards comprising of three parallel bars arranged in two rows. The objects depicted in two rows are as follows. Row 1: The board to the left is labeled, &quot;your board.&quot; The bar to the left has two rings on it. The bar to the right has one ring on it. The board to the right is labeled, &quot;target board.&quot; The bar to the left has one ring on it. The bar at the center has one ring on it. Row 2: The board to the left is labeled, &quot;your board.&quot; The bar at the center has two rings on it. The bar to the right has one ring on it. The board to the right is labeled, &quot;target board.&quot; The bar at the center has one ring on it. The bar to the right has one ring on it." title="FIGURE 9.15 The Tower of London task.">
            <a:extLst>
              <a:ext uri="{FF2B5EF4-FFF2-40B4-BE49-F238E27FC236}">
                <a16:creationId xmlns:a16="http://schemas.microsoft.com/office/drawing/2014/main" id="{D1656B47-8EF1-4923-8A05-6A13FACC53D3}"/>
              </a:ext>
            </a:extLst>
          </p:cNvPr>
          <p:cNvPicPr>
            <a:picLocks noChangeAspect="1"/>
          </p:cNvPicPr>
          <p:nvPr/>
        </p:nvPicPr>
        <p:blipFill>
          <a:blip r:embed="rId2"/>
          <a:stretch>
            <a:fillRect/>
          </a:stretch>
        </p:blipFill>
        <p:spPr>
          <a:xfrm>
            <a:off x="2597226" y="998480"/>
            <a:ext cx="6997549" cy="4861041"/>
          </a:xfrm>
          <a:prstGeom prst="rect">
            <a:avLst/>
          </a:prstGeom>
        </p:spPr>
      </p:pic>
    </p:spTree>
    <p:extLst>
      <p:ext uri="{BB962C8B-B14F-4D97-AF65-F5344CB8AC3E}">
        <p14:creationId xmlns:p14="http://schemas.microsoft.com/office/powerpoint/2010/main" val="52054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9.16 Encoding and retrieval.</a:t>
            </a:r>
          </a:p>
        </p:txBody>
      </p:sp>
      <p:pic>
        <p:nvPicPr>
          <p:cNvPr id="3" name="Picture 2" descr="An illustration of a boy and a girl to the right with a list of words displayed to the left in sequential order. The illustration to the left is titled, &quot;words to be remembered.&quot; The words listed are as follows. Shoe, cat, doll, oat, puzzle, boat, sock, dog, horse, and block. The boy has a bubble thought which reads, hat, mat, cat, ellipses coat, boat ellipses, block, and socks. The girl has a bubble thought which reads, hat, sock, coat, shoe ellipses, block, doll, puzzle, ellipses dog, horse, cat." title="FIGURE 9.16 Encoding and retrieval.">
            <a:extLst>
              <a:ext uri="{FF2B5EF4-FFF2-40B4-BE49-F238E27FC236}">
                <a16:creationId xmlns:a16="http://schemas.microsoft.com/office/drawing/2014/main" id="{671A81D8-4094-46FA-9279-335154269C0D}"/>
              </a:ext>
            </a:extLst>
          </p:cNvPr>
          <p:cNvPicPr>
            <a:picLocks noChangeAspect="1"/>
          </p:cNvPicPr>
          <p:nvPr/>
        </p:nvPicPr>
        <p:blipFill>
          <a:blip r:embed="rId2"/>
          <a:stretch>
            <a:fillRect/>
          </a:stretch>
        </p:blipFill>
        <p:spPr>
          <a:xfrm>
            <a:off x="2238005" y="1341888"/>
            <a:ext cx="7715991" cy="4174225"/>
          </a:xfrm>
          <a:prstGeom prst="rect">
            <a:avLst/>
          </a:prstGeom>
        </p:spPr>
      </p:pic>
    </p:spTree>
    <p:extLst>
      <p:ext uri="{BB962C8B-B14F-4D97-AF65-F5344CB8AC3E}">
        <p14:creationId xmlns:p14="http://schemas.microsoft.com/office/powerpoint/2010/main" val="77970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9.17 Types of declarative memory.</a:t>
            </a:r>
          </a:p>
        </p:txBody>
      </p:sp>
      <p:pic>
        <p:nvPicPr>
          <p:cNvPr id="3" name="Picture 2" descr="Three photos depict three types of long-term memories. The text around the photos reads as follows. The long-term memory is divided into procedural memories, &quot;knowing how,&quot; followed by a photo of a child riding a bicycle to the left, and declarative memories. The declarative memories are further divided into semantic memories, general knowledge followed by a photo of a child reading a book at the center, and episodic memories, personal recollections followed by a photo of five children celebrating the birthday of a friend posing at the center along the right side." title="FIGURE 9.17 Types of declarative memory.">
            <a:extLst>
              <a:ext uri="{FF2B5EF4-FFF2-40B4-BE49-F238E27FC236}">
                <a16:creationId xmlns:a16="http://schemas.microsoft.com/office/drawing/2014/main" id="{116257DC-EEB9-409B-BD27-E15FD94B6FF0}"/>
              </a:ext>
            </a:extLst>
          </p:cNvPr>
          <p:cNvPicPr>
            <a:picLocks noChangeAspect="1"/>
          </p:cNvPicPr>
          <p:nvPr/>
        </p:nvPicPr>
        <p:blipFill>
          <a:blip r:embed="rId2"/>
          <a:stretch>
            <a:fillRect/>
          </a:stretch>
        </p:blipFill>
        <p:spPr>
          <a:xfrm>
            <a:off x="794459" y="1445831"/>
            <a:ext cx="10603083" cy="3966338"/>
          </a:xfrm>
          <a:prstGeom prst="rect">
            <a:avLst/>
          </a:prstGeom>
        </p:spPr>
      </p:pic>
    </p:spTree>
    <p:extLst>
      <p:ext uri="{BB962C8B-B14F-4D97-AF65-F5344CB8AC3E}">
        <p14:creationId xmlns:p14="http://schemas.microsoft.com/office/powerpoint/2010/main" val="280664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9.18 Developmental changes in semantic memory.</a:t>
            </a:r>
          </a:p>
        </p:txBody>
      </p:sp>
      <p:pic>
        <p:nvPicPr>
          <p:cNvPr id="3" name="Picture 2" descr="A bar graph shows a comparison of the percentage of events recalled and the delay interval in years. The x-axis lists the delay interval in years. The y-axis is labeled percentage of events recalled. All data are approximate. The approximate data from the graph, presented in the format, delay intervals in years: percentage of events recalled, are as follows. 1: 4-year-olds: 38. 6-year-olds: 48. 8-year-olds: 68. Adults: 96. 2: 4-year olds: 30, 6-year-olds: 32. 8-year-olds: 54. Adults: 70. 3: 4-year olds: 16. 6-year-olds: 28. 8-year-olds: 30. Adults: 62." title="FIGURE 9.18 Developmental changes in semantic memory.">
            <a:extLst>
              <a:ext uri="{FF2B5EF4-FFF2-40B4-BE49-F238E27FC236}">
                <a16:creationId xmlns:a16="http://schemas.microsoft.com/office/drawing/2014/main" id="{C57E1940-3925-4F17-AF45-18ECA88855C8}"/>
              </a:ext>
            </a:extLst>
          </p:cNvPr>
          <p:cNvPicPr>
            <a:picLocks noChangeAspect="1"/>
          </p:cNvPicPr>
          <p:nvPr/>
        </p:nvPicPr>
        <p:blipFill>
          <a:blip r:embed="rId2"/>
          <a:stretch>
            <a:fillRect/>
          </a:stretch>
        </p:blipFill>
        <p:spPr>
          <a:xfrm>
            <a:off x="3060819" y="886812"/>
            <a:ext cx="6070363" cy="5084376"/>
          </a:xfrm>
          <a:prstGeom prst="rect">
            <a:avLst/>
          </a:prstGeom>
        </p:spPr>
      </p:pic>
    </p:spTree>
    <p:extLst>
      <p:ext uri="{BB962C8B-B14F-4D97-AF65-F5344CB8AC3E}">
        <p14:creationId xmlns:p14="http://schemas.microsoft.com/office/powerpoint/2010/main" val="351026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9.19 False memories.</a:t>
            </a:r>
          </a:p>
        </p:txBody>
      </p:sp>
      <p:pic>
        <p:nvPicPr>
          <p:cNvPr id="3" name="Picture 2" descr="A bar graph shows a comparison of the percent of subjects responding to an event fabricated in an interview. The x-axis is labeled interview. The y-axis is labeled percent of subjects. All data are approximate. The approximate data from the graph, presented in the format, interview: percent of subjects, are as follows. 1: True events: 84. 2: True events: 84. False events &quot;remembered&quot;: 18. 3: True events: 86. False events &quot;remembered&quot;: 24." title="FIGURE 9.19 False memories.">
            <a:extLst>
              <a:ext uri="{FF2B5EF4-FFF2-40B4-BE49-F238E27FC236}">
                <a16:creationId xmlns:a16="http://schemas.microsoft.com/office/drawing/2014/main" id="{C14BAF94-F185-4B3F-AF19-66FD57AD85FA}"/>
              </a:ext>
            </a:extLst>
          </p:cNvPr>
          <p:cNvPicPr>
            <a:picLocks noChangeAspect="1"/>
          </p:cNvPicPr>
          <p:nvPr/>
        </p:nvPicPr>
        <p:blipFill>
          <a:blip r:embed="rId2"/>
          <a:stretch>
            <a:fillRect/>
          </a:stretch>
        </p:blipFill>
        <p:spPr>
          <a:xfrm>
            <a:off x="3142786" y="1076882"/>
            <a:ext cx="5906428" cy="4704236"/>
          </a:xfrm>
          <a:prstGeom prst="rect">
            <a:avLst/>
          </a:prstGeom>
        </p:spPr>
      </p:pic>
    </p:spTree>
    <p:extLst>
      <p:ext uri="{BB962C8B-B14F-4D97-AF65-F5344CB8AC3E}">
        <p14:creationId xmlns:p14="http://schemas.microsoft.com/office/powerpoint/2010/main" val="236650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9.20 Children’s suggestibility.</a:t>
            </a:r>
          </a:p>
        </p:txBody>
      </p:sp>
      <p:pic>
        <p:nvPicPr>
          <p:cNvPr id="3" name="Picture 2" descr="A bar graph with error lines shows a comparison of the use of suggestive questions and total memory for false events. The x-axis lists the usage of suggestive questions. The y-axis is labeled total memory for false events. All data are approximate. The approximate data from the graph, presented in the format, Level of use of suggestions: total memory for false events, are as follows. Low use of suggestive questions: Low-suggestibility group: Maximum: 7. Median: 3. High-suggestibility group: Maximum: 8.5. Median: 5.9. High use of suggestive questions: Low-suggestibility group: Maximum: 16.2. Median: 11. High-suggestibility group: Maximum: 17. Median: 13.8. There are two open brackets between the low and high suggestibility groups of the low and high use of suggestive questions. There is an open bracket with a double asterisk mark on top between the low suggestibility groups of the low use of suggestive questions and the high use of suggestive questions. There is an open bracket with a double asterisk mark on top between the high suggestibility groups of the low use of suggestive questions and high use of suggestive questions. A label within the graph reads asterisk mark, asterisk mark, p less than 0.001." title="FIGURE 9.20 Children’s suggestibility.">
            <a:extLst>
              <a:ext uri="{FF2B5EF4-FFF2-40B4-BE49-F238E27FC236}">
                <a16:creationId xmlns:a16="http://schemas.microsoft.com/office/drawing/2014/main" id="{D5A1FB78-95F8-4F3C-B2B7-1D284B4053A8}"/>
              </a:ext>
            </a:extLst>
          </p:cNvPr>
          <p:cNvPicPr>
            <a:picLocks noChangeAspect="1"/>
          </p:cNvPicPr>
          <p:nvPr/>
        </p:nvPicPr>
        <p:blipFill>
          <a:blip r:embed="rId2"/>
          <a:stretch>
            <a:fillRect/>
          </a:stretch>
        </p:blipFill>
        <p:spPr>
          <a:xfrm>
            <a:off x="2502487" y="981848"/>
            <a:ext cx="7187026" cy="4894305"/>
          </a:xfrm>
          <a:prstGeom prst="rect">
            <a:avLst/>
          </a:prstGeom>
        </p:spPr>
      </p:pic>
    </p:spTree>
    <p:extLst>
      <p:ext uri="{BB962C8B-B14F-4D97-AF65-F5344CB8AC3E}">
        <p14:creationId xmlns:p14="http://schemas.microsoft.com/office/powerpoint/2010/main" val="2458381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9.21 Tools of the Mind curriculum.</a:t>
            </a:r>
          </a:p>
        </p:txBody>
      </p:sp>
      <p:pic>
        <p:nvPicPr>
          <p:cNvPr id="3" name="Picture 2" descr="A photo of a group of children playing on mini laptop devices." title="FIGURE 9.21 Tools of the Mind curriculum.">
            <a:extLst>
              <a:ext uri="{FF2B5EF4-FFF2-40B4-BE49-F238E27FC236}">
                <a16:creationId xmlns:a16="http://schemas.microsoft.com/office/drawing/2014/main" id="{7C8D8739-B093-4635-990C-1A5A5D5D5AD5}"/>
              </a:ext>
            </a:extLst>
          </p:cNvPr>
          <p:cNvPicPr>
            <a:picLocks noChangeAspect="1"/>
          </p:cNvPicPr>
          <p:nvPr/>
        </p:nvPicPr>
        <p:blipFill>
          <a:blip r:embed="rId2"/>
          <a:stretch>
            <a:fillRect/>
          </a:stretch>
        </p:blipFill>
        <p:spPr>
          <a:xfrm>
            <a:off x="2326405" y="1157901"/>
            <a:ext cx="7539191" cy="4542199"/>
          </a:xfrm>
          <a:prstGeom prst="rect">
            <a:avLst/>
          </a:prstGeom>
        </p:spPr>
      </p:pic>
    </p:spTree>
    <p:extLst>
      <p:ext uri="{BB962C8B-B14F-4D97-AF65-F5344CB8AC3E}">
        <p14:creationId xmlns:p14="http://schemas.microsoft.com/office/powerpoint/2010/main" val="3813911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9.22 Cultural differences in executive functioning skills.</a:t>
            </a:r>
          </a:p>
        </p:txBody>
      </p:sp>
      <p:pic>
        <p:nvPicPr>
          <p:cNvPr id="3" name="Picture 2" descr="A series of eight bar graphs show the cultural differences in the standardized performance of eight executive functioning skills between three different age groups. The x-axis is labeled age in years and ranges from 3.5 to 4.5 in increments of 0.5. The y-axis is labeled standard performance and ranges from minus 1.0 to 1.0. All data are approximate. The approximate data from the graph, presented in the format, Executive functioning skill: Country: Age: standard performance, are as follows. Row 1: Bear/Dragon: Beijing China: 3.5 years: minus 0.4, 4 years: 0.49, 4.5 year 0.5. Oregon, U S A: 3.5 years: minus 0.8, 4 years: 0, 4.5 years: 0.48. Card son: Beijing China: 3.5 years: minus 0.4. 4 years: 4, 4.5 years, 0.6. Oregon, USA: 3.5 years: minus 0.5, 4 years: 0.06, 4.5 years: 4.8. Day/night Stroop: Beijing China: 3.5 years: minus 0.2. 4 years: 0, 4.5 years: 0.5. Oregon, USA: 3.5 years: 0, 4 years: minus 0.5, 4.5 years: 0. Grass/snow Stroop: Beijing China: 3.5 years: 0.2. 4 years: 0.4, 4.5 years: 0.4. Oregon, U S A: 3.5 years: minus 0.45, 4 years: minus 0.5, 4.5 years: 0.3. Row 2: KRISP: Beijing China: 3.5 years: minus 0.5, 4 years: 0.2, 4.5 years: 0.8. Oregon, U S A: 3.5 years: minus 0.5, 4 years: minus 0.2, 4.5 years: 0.5. Tower Building: Beijing China: 3.5 years: 0. 4 years: 0.1, 4.5 years: 0.4. Oregon, U S A: 3.5 years: minus 0.4, 4 years: minus 0.5, 4.5 years: 0.3. Whisper: Beijing China: 3.5 years: minus 0.1. 4 years: 0.1, 4.5 years: 0.4. Oregon, USA: 3.5 years: minus 0.3, 4 years: minus 0.1, 4.5 years: 0. Executive function aggregate: Beijing China: 3.5 years: minus 0.2. 4 years: 0.4, 4.5 years: 0.8. Oregon, U S A: 3.5 years: minus 0.4, 4 years: minus 0.5, 4.5 years: 0.4." title="FIGURE 9.22 Cultural differences in executive functioning skills.">
            <a:extLst>
              <a:ext uri="{FF2B5EF4-FFF2-40B4-BE49-F238E27FC236}">
                <a16:creationId xmlns:a16="http://schemas.microsoft.com/office/drawing/2014/main" id="{2343E4A1-91DC-464C-98C2-C0E09E2A4FAF}"/>
              </a:ext>
            </a:extLst>
          </p:cNvPr>
          <p:cNvPicPr>
            <a:picLocks noChangeAspect="1"/>
          </p:cNvPicPr>
          <p:nvPr/>
        </p:nvPicPr>
        <p:blipFill>
          <a:blip r:embed="rId2"/>
          <a:stretch>
            <a:fillRect/>
          </a:stretch>
        </p:blipFill>
        <p:spPr>
          <a:xfrm>
            <a:off x="2575875" y="930208"/>
            <a:ext cx="7040250" cy="4997585"/>
          </a:xfrm>
          <a:prstGeom prst="rect">
            <a:avLst/>
          </a:prstGeom>
        </p:spPr>
      </p:pic>
    </p:spTree>
    <p:extLst>
      <p:ext uri="{BB962C8B-B14F-4D97-AF65-F5344CB8AC3E}">
        <p14:creationId xmlns:p14="http://schemas.microsoft.com/office/powerpoint/2010/main" val="6426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9.23 Reliability and trustworthiness.</a:t>
            </a:r>
          </a:p>
        </p:txBody>
      </p:sp>
      <p:pic>
        <p:nvPicPr>
          <p:cNvPr id="3" name="Picture 2" descr="A bar graph with error lines shows a comparison of different age groups approaching a labeler or a fixer for help or information. The x-axis lists the age groups. The y-axis is labeled ask labeler, ask fixer. All data are approximate. The approximate data from the graph, presented in the format, Age groups: Ask labeler, ask fixer, function are as follows. 3-year olds: Label: Maximum: 0.19, median: 0.1, minimum: minus 0.48. Fix: Maximum: 0.58, median: 0.24, minimum: minus 0.18. Function: Maximum: 0.39, median: 0.15. Minimum: minus 0.1. 4-year olds: Label: Maximum: minus 0.19, median: 0.5, minimum: minus 1.2. Fix: Maximum: 0.7, median: 0.5, minimum: minus 0.28. Function: Maximum: 0.39, median: 0.15. Minimum: minus 0.42. Two open brackets with an asterisk on the top appear between the label and fix of 3-year olds and 4-year-olds. An open bracket with an asterix appears between fix and function of 4-year-olds. The label in the graph reads, asterisk mark p is less than 0.05." title="FIGURE 9.23 Reliability and trustworthiness.">
            <a:extLst>
              <a:ext uri="{FF2B5EF4-FFF2-40B4-BE49-F238E27FC236}">
                <a16:creationId xmlns:a16="http://schemas.microsoft.com/office/drawing/2014/main" id="{0A0EF4D6-6069-4603-A427-3CB02BFC0911}"/>
              </a:ext>
            </a:extLst>
          </p:cNvPr>
          <p:cNvPicPr>
            <a:picLocks noChangeAspect="1"/>
          </p:cNvPicPr>
          <p:nvPr/>
        </p:nvPicPr>
        <p:blipFill>
          <a:blip r:embed="rId2"/>
          <a:stretch>
            <a:fillRect/>
          </a:stretch>
        </p:blipFill>
        <p:spPr>
          <a:xfrm>
            <a:off x="3722407" y="964984"/>
            <a:ext cx="4747186" cy="4928033"/>
          </a:xfrm>
          <a:prstGeom prst="rect">
            <a:avLst/>
          </a:prstGeom>
        </p:spPr>
      </p:pic>
    </p:spTree>
    <p:extLst>
      <p:ext uri="{BB962C8B-B14F-4D97-AF65-F5344CB8AC3E}">
        <p14:creationId xmlns:p14="http://schemas.microsoft.com/office/powerpoint/2010/main" val="2080345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9.24 Theory of mind.</a:t>
            </a:r>
          </a:p>
        </p:txBody>
      </p:sp>
      <p:pic>
        <p:nvPicPr>
          <p:cNvPr id="3" name="Picture 2" descr="An illustration of two people facing each other. The person to the left has an object appear on one side of the head. The person to the right has two dotted lines that diverge from the forehead region and focus on the object on the head of the person to the left. " title="FIGURE 9.24 Theory of mind.">
            <a:extLst>
              <a:ext uri="{FF2B5EF4-FFF2-40B4-BE49-F238E27FC236}">
                <a16:creationId xmlns:a16="http://schemas.microsoft.com/office/drawing/2014/main" id="{397241B7-2322-4055-87DA-9472FA447F1A}"/>
              </a:ext>
            </a:extLst>
          </p:cNvPr>
          <p:cNvPicPr>
            <a:picLocks noChangeAspect="1"/>
          </p:cNvPicPr>
          <p:nvPr/>
        </p:nvPicPr>
        <p:blipFill>
          <a:blip r:embed="rId2"/>
          <a:stretch>
            <a:fillRect/>
          </a:stretch>
        </p:blipFill>
        <p:spPr>
          <a:xfrm>
            <a:off x="2309158" y="1654165"/>
            <a:ext cx="7573685" cy="3549671"/>
          </a:xfrm>
          <a:prstGeom prst="rect">
            <a:avLst/>
          </a:prstGeom>
        </p:spPr>
      </p:pic>
    </p:spTree>
    <p:extLst>
      <p:ext uri="{BB962C8B-B14F-4D97-AF65-F5344CB8AC3E}">
        <p14:creationId xmlns:p14="http://schemas.microsoft.com/office/powerpoint/2010/main" val="317549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8" y="667745"/>
            <a:ext cx="1261929" cy="323568"/>
          </a:xfrm>
        </p:spPr>
        <p:txBody>
          <a:bodyPr>
            <a:normAutofit fontScale="90000"/>
          </a:bodyPr>
          <a:lstStyle/>
          <a:p>
            <a:r>
              <a:rPr lang="en-US" dirty="0">
                <a:solidFill>
                  <a:schemeClr val="bg1"/>
                </a:solidFill>
              </a:rPr>
              <a:t>1</a:t>
            </a:r>
          </a:p>
        </p:txBody>
      </p:sp>
      <p:pic>
        <p:nvPicPr>
          <p:cNvPr id="4" name="Picture 3" descr="A photo of a father reading from a book to two children sitting beside him. " title="Cognitive and Language Development in Early Childhood">
            <a:extLst>
              <a:ext uri="{FF2B5EF4-FFF2-40B4-BE49-F238E27FC236}">
                <a16:creationId xmlns:a16="http://schemas.microsoft.com/office/drawing/2014/main" id="{93492524-CAE2-498B-B65A-7BAD098D6057}"/>
              </a:ext>
            </a:extLst>
          </p:cNvPr>
          <p:cNvPicPr>
            <a:picLocks noChangeAspect="1"/>
          </p:cNvPicPr>
          <p:nvPr/>
        </p:nvPicPr>
        <p:blipFill>
          <a:blip r:embed="rId2"/>
          <a:stretch>
            <a:fillRect/>
          </a:stretch>
        </p:blipFill>
        <p:spPr>
          <a:xfrm>
            <a:off x="2801807" y="832592"/>
            <a:ext cx="6588386" cy="5192816"/>
          </a:xfrm>
          <a:prstGeom prst="rect">
            <a:avLst/>
          </a:prstGeom>
        </p:spPr>
      </p:pic>
    </p:spTree>
    <p:extLst>
      <p:ext uri="{BB962C8B-B14F-4D97-AF65-F5344CB8AC3E}">
        <p14:creationId xmlns:p14="http://schemas.microsoft.com/office/powerpoint/2010/main" val="2529140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9.25 False-belief task.</a:t>
            </a:r>
          </a:p>
        </p:txBody>
      </p:sp>
      <p:pic>
        <p:nvPicPr>
          <p:cNvPr id="3" name="Picture 2" descr="An illustration shows four sketches of a kitchen with cupboard alongside above and below the sink area. The first sketch on the top left shows a boy placing chocolate into a cupboard below alongside the sink area. The second sketch to the middle left shows a lady removing the chocolate from the cupboard below the sink area. The third sketch to the middle right shows a lady placing the chocolate on top alongside the sink area. The fourth sketch at the bottom shows a boy standing in front of the sink area looking around." title="FIGURE 9.25 False-belief task.">
            <a:extLst>
              <a:ext uri="{FF2B5EF4-FFF2-40B4-BE49-F238E27FC236}">
                <a16:creationId xmlns:a16="http://schemas.microsoft.com/office/drawing/2014/main" id="{F01C8363-C430-42ED-9A59-913473310314}"/>
              </a:ext>
            </a:extLst>
          </p:cNvPr>
          <p:cNvPicPr>
            <a:picLocks noChangeAspect="1"/>
          </p:cNvPicPr>
          <p:nvPr/>
        </p:nvPicPr>
        <p:blipFill>
          <a:blip r:embed="rId2"/>
          <a:stretch>
            <a:fillRect/>
          </a:stretch>
        </p:blipFill>
        <p:spPr>
          <a:xfrm>
            <a:off x="3918204" y="600456"/>
            <a:ext cx="4355592" cy="5657088"/>
          </a:xfrm>
          <a:prstGeom prst="rect">
            <a:avLst/>
          </a:prstGeom>
        </p:spPr>
      </p:pic>
    </p:spTree>
    <p:extLst>
      <p:ext uri="{BB962C8B-B14F-4D97-AF65-F5344CB8AC3E}">
        <p14:creationId xmlns:p14="http://schemas.microsoft.com/office/powerpoint/2010/main" val="1786675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9.26 Siblings and lying.</a:t>
            </a:r>
          </a:p>
        </p:txBody>
      </p:sp>
      <p:pic>
        <p:nvPicPr>
          <p:cNvPr id="3" name="Picture 2" descr="A bar graph shows a comparison of the percent of concealers and the number of younger siblings. The x-axis lists the number of siblings. The y-axis is labeled percent of concealers and ranges from 0 to 100. All data are approximate. The approximate data from the graph, presented in the format, no. of siblings: percent of concealers are as follows. No younger siblings n equals to 9/22: 39. Has younger sibling: n equals to 30/42: 72. An open bracket with an asterisk mark on the top appears between the no younger and has younger siblings. A label within the graph reads, asterisk p less than 0.05. " title="FIGURE 9.26 Siblings and lying.">
            <a:extLst>
              <a:ext uri="{FF2B5EF4-FFF2-40B4-BE49-F238E27FC236}">
                <a16:creationId xmlns:a16="http://schemas.microsoft.com/office/drawing/2014/main" id="{226AF80A-77C6-4D43-A519-169CDDACFC40}"/>
              </a:ext>
            </a:extLst>
          </p:cNvPr>
          <p:cNvPicPr>
            <a:picLocks noChangeAspect="1"/>
          </p:cNvPicPr>
          <p:nvPr/>
        </p:nvPicPr>
        <p:blipFill>
          <a:blip r:embed="rId2"/>
          <a:stretch>
            <a:fillRect/>
          </a:stretch>
        </p:blipFill>
        <p:spPr>
          <a:xfrm>
            <a:off x="4152236" y="1129153"/>
            <a:ext cx="3887528" cy="4599695"/>
          </a:xfrm>
          <a:prstGeom prst="rect">
            <a:avLst/>
          </a:prstGeom>
        </p:spPr>
      </p:pic>
    </p:spTree>
    <p:extLst>
      <p:ext uri="{BB962C8B-B14F-4D97-AF65-F5344CB8AC3E}">
        <p14:creationId xmlns:p14="http://schemas.microsoft.com/office/powerpoint/2010/main" val="2398950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9.27 Cultural comparisons of theory of mind.</a:t>
            </a:r>
          </a:p>
        </p:txBody>
      </p:sp>
      <p:pic>
        <p:nvPicPr>
          <p:cNvPr id="3" name="Picture 2" descr="A graph shows a comparison of the age in months and proportion correct (logit) for seven countries. The x-axis is labeled age in months and ranges from 30 to 110 in increments of 10. The y-axis is labeled proportion correct (logit) and ranges from minus 5 to five. All data are approximate. The approximate data from the graph, presented in the format, Country: Age: correct proportion are as follows. Japan: 42: minus 1. 50: minus 0.5. 58: 0, 60: 1. 68: 0.8. Korea: 42: minus 1. 46: 0. Austria: 42: 0. 50: 0. 60: 0.8. 70: 1.8. 80: 2.8. 90: 3.8. 100: 4.8. U.K.: 32: minus 1.8. 40: minus 0.9. 50: 0.2. 60: 1.6. 60: 2.5. U.S.: 30: minus 1. 40: minus 0.2. 50: 0.2. 60: 1.8. 60: 2.6. Canada: 40: 0.2. 50: 1.2. 60: 2.2. 70: 3.1. 80: 4. 90: 4.9." title="FIGURE 9.27 Cultural comparisons of theory of mind.">
            <a:extLst>
              <a:ext uri="{FF2B5EF4-FFF2-40B4-BE49-F238E27FC236}">
                <a16:creationId xmlns:a16="http://schemas.microsoft.com/office/drawing/2014/main" id="{F8F70794-F3EF-426A-9143-9217422BFC11}"/>
              </a:ext>
            </a:extLst>
          </p:cNvPr>
          <p:cNvPicPr>
            <a:picLocks noChangeAspect="1"/>
          </p:cNvPicPr>
          <p:nvPr/>
        </p:nvPicPr>
        <p:blipFill>
          <a:blip r:embed="rId2"/>
          <a:stretch>
            <a:fillRect/>
          </a:stretch>
        </p:blipFill>
        <p:spPr>
          <a:xfrm>
            <a:off x="3735646" y="1080026"/>
            <a:ext cx="4720709" cy="4697948"/>
          </a:xfrm>
          <a:prstGeom prst="rect">
            <a:avLst/>
          </a:prstGeom>
        </p:spPr>
      </p:pic>
    </p:spTree>
    <p:extLst>
      <p:ext uri="{BB962C8B-B14F-4D97-AF65-F5344CB8AC3E}">
        <p14:creationId xmlns:p14="http://schemas.microsoft.com/office/powerpoint/2010/main" val="270695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9.28 A </a:t>
            </a:r>
            <a:r>
              <a:rPr lang="en-US" dirty="0" err="1"/>
              <a:t>wug</a:t>
            </a:r>
            <a:r>
              <a:rPr lang="en-US" dirty="0"/>
              <a:t> test.</a:t>
            </a:r>
          </a:p>
        </p:txBody>
      </p:sp>
      <p:pic>
        <p:nvPicPr>
          <p:cNvPr id="3" name="Picture 2" descr="A photo of a series of three wugs arranged in a row. The first wug with a bubble thought reads, this is a wug. At a distance from the first one, there are two wugs which reads, &quot;Now there is another one. There are two of them. There are two&quot;." title="FIGURE 9.28 A wug test.">
            <a:extLst>
              <a:ext uri="{FF2B5EF4-FFF2-40B4-BE49-F238E27FC236}">
                <a16:creationId xmlns:a16="http://schemas.microsoft.com/office/drawing/2014/main" id="{E24E57B6-1EB2-44C8-843E-3F2A4E869D33}"/>
              </a:ext>
            </a:extLst>
          </p:cNvPr>
          <p:cNvPicPr>
            <a:picLocks noChangeAspect="1"/>
          </p:cNvPicPr>
          <p:nvPr/>
        </p:nvPicPr>
        <p:blipFill>
          <a:blip r:embed="rId2"/>
          <a:stretch>
            <a:fillRect/>
          </a:stretch>
        </p:blipFill>
        <p:spPr>
          <a:xfrm>
            <a:off x="2522611" y="1752986"/>
            <a:ext cx="7146778" cy="3352029"/>
          </a:xfrm>
          <a:prstGeom prst="rect">
            <a:avLst/>
          </a:prstGeom>
        </p:spPr>
      </p:pic>
    </p:spTree>
    <p:extLst>
      <p:ext uri="{BB962C8B-B14F-4D97-AF65-F5344CB8AC3E}">
        <p14:creationId xmlns:p14="http://schemas.microsoft.com/office/powerpoint/2010/main" val="3699070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9.29 The cardinal principle.</a:t>
            </a:r>
          </a:p>
        </p:txBody>
      </p:sp>
      <p:pic>
        <p:nvPicPr>
          <p:cNvPr id="3" name="Picture 2" descr="A photo of a child looking at a paper displaying numbers one to nine in a sequence with a corresponding number of elements arranged in a set vertically." title="FIGURE 9.29 The cardinal principle.">
            <a:extLst>
              <a:ext uri="{FF2B5EF4-FFF2-40B4-BE49-F238E27FC236}">
                <a16:creationId xmlns:a16="http://schemas.microsoft.com/office/drawing/2014/main" id="{B874562C-73A6-468A-A624-C42974D1CE6A}"/>
              </a:ext>
            </a:extLst>
          </p:cNvPr>
          <p:cNvPicPr>
            <a:picLocks noChangeAspect="1"/>
          </p:cNvPicPr>
          <p:nvPr/>
        </p:nvPicPr>
        <p:blipFill>
          <a:blip r:embed="rId2"/>
          <a:stretch>
            <a:fillRect/>
          </a:stretch>
        </p:blipFill>
        <p:spPr>
          <a:xfrm>
            <a:off x="3221191" y="1573442"/>
            <a:ext cx="5749619" cy="3711117"/>
          </a:xfrm>
          <a:prstGeom prst="rect">
            <a:avLst/>
          </a:prstGeom>
        </p:spPr>
      </p:pic>
    </p:spTree>
    <p:extLst>
      <p:ext uri="{BB962C8B-B14F-4D97-AF65-F5344CB8AC3E}">
        <p14:creationId xmlns:p14="http://schemas.microsoft.com/office/powerpoint/2010/main" val="1640498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9.30 Dialogic reading.</a:t>
            </a:r>
          </a:p>
        </p:txBody>
      </p:sp>
      <p:pic>
        <p:nvPicPr>
          <p:cNvPr id="3" name="Picture 2" descr="An illustration of the core features of &quot;WH&quot; questions, titled Guided reading bookmark with an icon of a cartoon character holding a bag prefixed. The features are listed below. Predict: What do you think will happen in the story? Look at the book cover. Look at the pictures. Read the blurb. Ask Questions: Who? Who are the characters? Where? Where is the setting? What? What are they doing? When? When is this story set? Why? Why is there a problem? How? How can it be solved? Clarify: Find some unfamiliar a words. What do they mean? Find a sentence you don’t understand. What does it mean? What other things don’t you understand in the story? Personalize: Are you like any of the characters? Do the characters remind you of anyone? Did any of the events ever happen to you? Does the story seem real or not very real? Did you like this story? Why? Why not?" title="FIGURE 9.30 Dialogic reading.">
            <a:extLst>
              <a:ext uri="{FF2B5EF4-FFF2-40B4-BE49-F238E27FC236}">
                <a16:creationId xmlns:a16="http://schemas.microsoft.com/office/drawing/2014/main" id="{C4B28927-2B20-442F-9630-4506D0AB7A47}"/>
              </a:ext>
            </a:extLst>
          </p:cNvPr>
          <p:cNvPicPr>
            <a:picLocks noChangeAspect="1"/>
          </p:cNvPicPr>
          <p:nvPr/>
        </p:nvPicPr>
        <p:blipFill>
          <a:blip r:embed="rId2"/>
          <a:stretch>
            <a:fillRect/>
          </a:stretch>
        </p:blipFill>
        <p:spPr>
          <a:xfrm>
            <a:off x="3979294" y="565309"/>
            <a:ext cx="4233412" cy="5727382"/>
          </a:xfrm>
          <a:prstGeom prst="rect">
            <a:avLst/>
          </a:prstGeom>
        </p:spPr>
      </p:pic>
    </p:spTree>
    <p:extLst>
      <p:ext uri="{BB962C8B-B14F-4D97-AF65-F5344CB8AC3E}">
        <p14:creationId xmlns:p14="http://schemas.microsoft.com/office/powerpoint/2010/main" val="3234811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9.31 Big Math for Little Kids and Building Blocks Curriculum.</a:t>
            </a:r>
          </a:p>
        </p:txBody>
      </p:sp>
      <p:pic>
        <p:nvPicPr>
          <p:cNvPr id="3" name="Picture 2" descr="A photo of a child looking at the monitor while identifying building blocks is displayed on the monitor." title="FIGURE 9.31 Big Math for Little Kids and Building Blocks Curriculum.">
            <a:extLst>
              <a:ext uri="{FF2B5EF4-FFF2-40B4-BE49-F238E27FC236}">
                <a16:creationId xmlns:a16="http://schemas.microsoft.com/office/drawing/2014/main" id="{0BC36EB6-BDBC-4989-9020-573E242C8182}"/>
              </a:ext>
            </a:extLst>
          </p:cNvPr>
          <p:cNvPicPr>
            <a:picLocks noChangeAspect="1"/>
          </p:cNvPicPr>
          <p:nvPr/>
        </p:nvPicPr>
        <p:blipFill>
          <a:blip r:embed="rId2"/>
          <a:stretch>
            <a:fillRect/>
          </a:stretch>
        </p:blipFill>
        <p:spPr>
          <a:xfrm>
            <a:off x="3456402" y="1129153"/>
            <a:ext cx="5279196" cy="4599695"/>
          </a:xfrm>
          <a:prstGeom prst="rect">
            <a:avLst/>
          </a:prstGeom>
        </p:spPr>
      </p:pic>
    </p:spTree>
    <p:extLst>
      <p:ext uri="{BB962C8B-B14F-4D97-AF65-F5344CB8AC3E}">
        <p14:creationId xmlns:p14="http://schemas.microsoft.com/office/powerpoint/2010/main" val="3296341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9.32 Cultural differences in learning mathematics.</a:t>
            </a:r>
          </a:p>
        </p:txBody>
      </p:sp>
      <p:pic>
        <p:nvPicPr>
          <p:cNvPr id="3" name="Picture 2" descr="A photo of the Chinese language notation graphics that reflects strokes in all four directions. Each of the graphics is labeled as follows. Art, crane, work, zen, family, fortune, tea, beauty, rich, water, nude, power, health, kindness, prosperity, intelligent, hearth, love, paradise, god, beginning, fish, and harmony. " title="FIGURE 9.32 Cultural differences in learning mathematics.">
            <a:extLst>
              <a:ext uri="{FF2B5EF4-FFF2-40B4-BE49-F238E27FC236}">
                <a16:creationId xmlns:a16="http://schemas.microsoft.com/office/drawing/2014/main" id="{D45D3D2E-1C22-405B-8FC4-0E6774776EE9}"/>
              </a:ext>
            </a:extLst>
          </p:cNvPr>
          <p:cNvPicPr>
            <a:picLocks noChangeAspect="1"/>
          </p:cNvPicPr>
          <p:nvPr/>
        </p:nvPicPr>
        <p:blipFill>
          <a:blip r:embed="rId2"/>
          <a:stretch>
            <a:fillRect/>
          </a:stretch>
        </p:blipFill>
        <p:spPr>
          <a:xfrm>
            <a:off x="3646780" y="760171"/>
            <a:ext cx="4898441" cy="5337658"/>
          </a:xfrm>
          <a:prstGeom prst="rect">
            <a:avLst/>
          </a:prstGeom>
        </p:spPr>
      </p:pic>
    </p:spTree>
    <p:extLst>
      <p:ext uri="{BB962C8B-B14F-4D97-AF65-F5344CB8AC3E}">
        <p14:creationId xmlns:p14="http://schemas.microsoft.com/office/powerpoint/2010/main" val="3767592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1"/>
            <a:ext cx="12192000" cy="575187"/>
          </a:xfrm>
        </p:spPr>
        <p:txBody>
          <a:bodyPr>
            <a:normAutofit fontScale="90000"/>
          </a:bodyPr>
          <a:lstStyle/>
          <a:p>
            <a:r>
              <a:rPr lang="en-US" dirty="0"/>
              <a:t>FIGURE 9.33 Math requires children to hold and efficiently manipulate different pieces of information in working memory while executing parts of a problem.</a:t>
            </a:r>
          </a:p>
        </p:txBody>
      </p:sp>
      <p:pic>
        <p:nvPicPr>
          <p:cNvPr id="3" name="Picture 2" descr="A photo of a child counting with her fingers and a board behind her back depicting addition sums. The text on the board reads as follows. An icon of a pear equals 1. Followed by an icon of two oranges followed by the number 2. An icon of three custard apples equals the number 3. Followed by an icon of two apples along the right side equals to." title="FIGURE 9.33 Math requires children to hold and efficiently manipulate different pieces of information in working memory while executing parts of a problem.">
            <a:extLst>
              <a:ext uri="{FF2B5EF4-FFF2-40B4-BE49-F238E27FC236}">
                <a16:creationId xmlns:a16="http://schemas.microsoft.com/office/drawing/2014/main" id="{DC03F378-AA42-40C1-9308-AB279F60114C}"/>
              </a:ext>
            </a:extLst>
          </p:cNvPr>
          <p:cNvPicPr>
            <a:picLocks noChangeAspect="1"/>
          </p:cNvPicPr>
          <p:nvPr/>
        </p:nvPicPr>
        <p:blipFill>
          <a:blip r:embed="rId2"/>
          <a:stretch>
            <a:fillRect/>
          </a:stretch>
        </p:blipFill>
        <p:spPr>
          <a:xfrm>
            <a:off x="2653416" y="1215396"/>
            <a:ext cx="6885168" cy="4427209"/>
          </a:xfrm>
          <a:prstGeom prst="rect">
            <a:avLst/>
          </a:prstGeom>
        </p:spPr>
      </p:pic>
    </p:spTree>
    <p:extLst>
      <p:ext uri="{BB962C8B-B14F-4D97-AF65-F5344CB8AC3E}">
        <p14:creationId xmlns:p14="http://schemas.microsoft.com/office/powerpoint/2010/main" val="65217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 Horses begin competitive races at equal starting points.</a:t>
            </a:r>
          </a:p>
        </p:txBody>
      </p:sp>
      <p:pic>
        <p:nvPicPr>
          <p:cNvPr id="3" name="Picture 2" descr="A photo of a horse racecourse stands with horses lined up." title="FIGURE 9.1 Horses begin competitive races at equal starting points.">
            <a:extLst>
              <a:ext uri="{FF2B5EF4-FFF2-40B4-BE49-F238E27FC236}">
                <a16:creationId xmlns:a16="http://schemas.microsoft.com/office/drawing/2014/main" id="{65C886AF-AC30-43F1-82F8-1CA6980D5D8A}"/>
              </a:ext>
            </a:extLst>
          </p:cNvPr>
          <p:cNvPicPr>
            <a:picLocks noChangeAspect="1"/>
          </p:cNvPicPr>
          <p:nvPr/>
        </p:nvPicPr>
        <p:blipFill>
          <a:blip r:embed="rId2"/>
          <a:stretch>
            <a:fillRect/>
          </a:stretch>
        </p:blipFill>
        <p:spPr>
          <a:xfrm>
            <a:off x="1970010" y="812736"/>
            <a:ext cx="8251981" cy="5232528"/>
          </a:xfrm>
          <a:prstGeom prst="rect">
            <a:avLst/>
          </a:prstGeom>
        </p:spPr>
      </p:pic>
    </p:spTree>
    <p:extLst>
      <p:ext uri="{BB962C8B-B14F-4D97-AF65-F5344CB8AC3E}">
        <p14:creationId xmlns:p14="http://schemas.microsoft.com/office/powerpoint/2010/main" val="220663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 Preoperational thought</a:t>
            </a:r>
          </a:p>
        </p:txBody>
      </p:sp>
      <p:pic>
        <p:nvPicPr>
          <p:cNvPr id="3" name="Picture 2" descr="A photo of two children playing with toys across a desk." title="FIGURE 9.2 Preoperational thought">
            <a:extLst>
              <a:ext uri="{FF2B5EF4-FFF2-40B4-BE49-F238E27FC236}">
                <a16:creationId xmlns:a16="http://schemas.microsoft.com/office/drawing/2014/main" id="{E9BEBC5B-0A50-43BB-B9FB-83044A363267}"/>
              </a:ext>
            </a:extLst>
          </p:cNvPr>
          <p:cNvPicPr>
            <a:picLocks noChangeAspect="1"/>
          </p:cNvPicPr>
          <p:nvPr/>
        </p:nvPicPr>
        <p:blipFill>
          <a:blip r:embed="rId2"/>
          <a:stretch>
            <a:fillRect/>
          </a:stretch>
        </p:blipFill>
        <p:spPr>
          <a:xfrm>
            <a:off x="3926826" y="763267"/>
            <a:ext cx="4338349" cy="5331466"/>
          </a:xfrm>
          <a:prstGeom prst="rect">
            <a:avLst/>
          </a:prstGeom>
        </p:spPr>
      </p:pic>
    </p:spTree>
    <p:extLst>
      <p:ext uri="{BB962C8B-B14F-4D97-AF65-F5344CB8AC3E}">
        <p14:creationId xmlns:p14="http://schemas.microsoft.com/office/powerpoint/2010/main" val="280899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9.3 Dual representational skills.</a:t>
            </a:r>
          </a:p>
        </p:txBody>
      </p:sp>
      <p:pic>
        <p:nvPicPr>
          <p:cNvPr id="3" name="Picture 2" descr="A photo of a caregiver showing a playhouse to a child and pointing toward a sofa in it." title="FIGURE 9.3 Dual representational skills.">
            <a:extLst>
              <a:ext uri="{FF2B5EF4-FFF2-40B4-BE49-F238E27FC236}">
                <a16:creationId xmlns:a16="http://schemas.microsoft.com/office/drawing/2014/main" id="{8FBE9594-23BB-4D08-9191-016C70C80B4A}"/>
              </a:ext>
            </a:extLst>
          </p:cNvPr>
          <p:cNvPicPr>
            <a:picLocks noChangeAspect="1"/>
          </p:cNvPicPr>
          <p:nvPr/>
        </p:nvPicPr>
        <p:blipFill>
          <a:blip r:embed="rId2"/>
          <a:stretch>
            <a:fillRect/>
          </a:stretch>
        </p:blipFill>
        <p:spPr>
          <a:xfrm>
            <a:off x="3048940" y="815537"/>
            <a:ext cx="6094121" cy="5226926"/>
          </a:xfrm>
          <a:prstGeom prst="rect">
            <a:avLst/>
          </a:prstGeom>
        </p:spPr>
      </p:pic>
    </p:spTree>
    <p:extLst>
      <p:ext uri="{BB962C8B-B14F-4D97-AF65-F5344CB8AC3E}">
        <p14:creationId xmlns:p14="http://schemas.microsoft.com/office/powerpoint/2010/main" val="299205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9.4 Shrinking room.</a:t>
            </a:r>
          </a:p>
        </p:txBody>
      </p:sp>
      <p:pic>
        <p:nvPicPr>
          <p:cNvPr id="3" name="Picture 2" descr="An illustration A on the top left and B on the top right shows two panels on the top and bottom each comprising a three-seater sofa and a separate side sofa alongside. Illustration A, on the top, shows a large room with a three-seater sofa along with a tool alongside. An arrow pointing from the side sofa reads, doll is hidden under a cushion in the large room. An inset along the left bottom corner shows a similar shrinked model room. Illustration A, on the bottom, shows a large room with a three-seater sofa along with a tool alongside. An arrow pointing from a &quot;shrinking machine&quot; encased in a rectangular box is placed along the left bottom corner and indicates toward the large room. Illustration B, on the top, shows a large room with a three-seater sofa along with a sofa alongside. An arrow indicates toward an inset of a &quot;shrinking machine&quot; along the left bottom corner encased in a rectangular box. Two divergent dotted lines emerge from the inner corners of the &quot;shrinking machine&quot; spreading across the ends of the rooms.&#10;&#10;&#10;Illustration B, on the bottom, shows a shrinked version of the large room with a three-seater sofa along with a tool alongside. An arrow indicates toward an inset of a &quot;shrinking machine&quot; along the left bottom corner encased in a rectangular box. Along the bottom panels of A and B, two divergent dotted lines emerge from the outer corner borders of the large room of illustration A and converge into the inner borders of the shrinked room of illustration B." title="FIGURE 9.4 Shrinking room.">
            <a:extLst>
              <a:ext uri="{FF2B5EF4-FFF2-40B4-BE49-F238E27FC236}">
                <a16:creationId xmlns:a16="http://schemas.microsoft.com/office/drawing/2014/main" id="{125D1B6A-D424-4675-ADC6-7469BAA3BBAB}"/>
              </a:ext>
            </a:extLst>
          </p:cNvPr>
          <p:cNvPicPr>
            <a:picLocks noChangeAspect="1"/>
          </p:cNvPicPr>
          <p:nvPr/>
        </p:nvPicPr>
        <p:blipFill>
          <a:blip r:embed="rId2"/>
          <a:stretch>
            <a:fillRect/>
          </a:stretch>
        </p:blipFill>
        <p:spPr>
          <a:xfrm>
            <a:off x="2777234" y="676950"/>
            <a:ext cx="6637532" cy="5504101"/>
          </a:xfrm>
          <a:prstGeom prst="rect">
            <a:avLst/>
          </a:prstGeom>
        </p:spPr>
      </p:pic>
    </p:spTree>
    <p:extLst>
      <p:ext uri="{BB962C8B-B14F-4D97-AF65-F5344CB8AC3E}">
        <p14:creationId xmlns:p14="http://schemas.microsoft.com/office/powerpoint/2010/main" val="225382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9.4 Shrinking room. </a:t>
            </a:r>
          </a:p>
        </p:txBody>
      </p:sp>
      <p:pic>
        <p:nvPicPr>
          <p:cNvPr id="3" name="Picture 2" descr="An illustration A on the top left and B on the top right shows two panels on the top and bottom each comprising a three-seater sofa and a separate side sofa alongside. Illustration A, on the top, shows a large room with a three-seater sofa along with a tool alongside. An arrow pointing from the side sofa reads, doll is hidden under a cushion in the large room. An inset along the left bottom corner shows a similar shrinked model room. Illustration A, on the bottom, shows a large room with a three-seater sofa along with a tool alongside. An arrow pointing from a &quot;shrinking machine&quot; encased in a rectangular box is placed along the left bottom corner and indicates toward the large room. Illustration B, on the top, shows a large room with a three-seater sofa along with a sofa alongside. An arrow indicates toward an inset of a &quot;shrinking machine&quot; along the left bottom corner encased in a rectangular box. Two divergent dotted lines emerge from the inner corners of the &quot;shrinking machine&quot; spreading across the ends of the rooms." title="FIGURE 9.4 Shrinking room.">
            <a:extLst>
              <a:ext uri="{FF2B5EF4-FFF2-40B4-BE49-F238E27FC236}">
                <a16:creationId xmlns:a16="http://schemas.microsoft.com/office/drawing/2014/main" id="{30FEEBA7-8207-484E-A133-91CE5BF987ED}"/>
              </a:ext>
            </a:extLst>
          </p:cNvPr>
          <p:cNvPicPr>
            <a:picLocks noChangeAspect="1"/>
          </p:cNvPicPr>
          <p:nvPr/>
        </p:nvPicPr>
        <p:blipFill>
          <a:blip r:embed="rId2"/>
          <a:stretch>
            <a:fillRect/>
          </a:stretch>
        </p:blipFill>
        <p:spPr>
          <a:xfrm>
            <a:off x="4895039" y="706167"/>
            <a:ext cx="2401922" cy="5445666"/>
          </a:xfrm>
          <a:prstGeom prst="rect">
            <a:avLst/>
          </a:prstGeom>
        </p:spPr>
      </p:pic>
    </p:spTree>
    <p:extLst>
      <p:ext uri="{BB962C8B-B14F-4D97-AF65-F5344CB8AC3E}">
        <p14:creationId xmlns:p14="http://schemas.microsoft.com/office/powerpoint/2010/main" val="7559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9.4 Shrinking room.  </a:t>
            </a:r>
          </a:p>
        </p:txBody>
      </p:sp>
      <p:pic>
        <p:nvPicPr>
          <p:cNvPr id="3" name="Picture 2" descr="Illustration B, on the bottom, shows a shrinked version of the large room with a three-seater sofa along with a tool alongside. An arrow indicates toward an inset of a &quot;shrinking machine&quot; along the left bottom corner encased in a rectangular box. Along the bottom panels of A and B, two divergent dotted lines emerge from the outer corner borders of the large room of illustration A and converge into the inner borders of the shrinked room of illustration B." title="FIGURE 9.4 Shrinking room.">
            <a:extLst>
              <a:ext uri="{FF2B5EF4-FFF2-40B4-BE49-F238E27FC236}">
                <a16:creationId xmlns:a16="http://schemas.microsoft.com/office/drawing/2014/main" id="{E68D0F85-0F04-4B9F-84BD-BC729A336251}"/>
              </a:ext>
            </a:extLst>
          </p:cNvPr>
          <p:cNvPicPr>
            <a:picLocks noChangeAspect="1"/>
          </p:cNvPicPr>
          <p:nvPr/>
        </p:nvPicPr>
        <p:blipFill>
          <a:blip r:embed="rId2"/>
          <a:stretch>
            <a:fillRect/>
          </a:stretch>
        </p:blipFill>
        <p:spPr>
          <a:xfrm>
            <a:off x="4131487" y="799516"/>
            <a:ext cx="3929027" cy="5258968"/>
          </a:xfrm>
          <a:prstGeom prst="rect">
            <a:avLst/>
          </a:prstGeom>
        </p:spPr>
      </p:pic>
    </p:spTree>
    <p:extLst>
      <p:ext uri="{BB962C8B-B14F-4D97-AF65-F5344CB8AC3E}">
        <p14:creationId xmlns:p14="http://schemas.microsoft.com/office/powerpoint/2010/main" val="2975909153"/>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57C1AB-C2BF-4446-AECB-681D5785527F}">
  <ds:schemaRefs>
    <ds:schemaRef ds:uri="http://schemas.microsoft.com/sharepoint/v3/contenttype/forms"/>
  </ds:schemaRefs>
</ds:datastoreItem>
</file>

<file path=customXml/itemProps2.xml><?xml version="1.0" encoding="utf-8"?>
<ds:datastoreItem xmlns:ds="http://schemas.openxmlformats.org/officeDocument/2006/customXml" ds:itemID="{2856919D-3723-464B-9967-427A087CBD61}">
  <ds:schemaRefs>
    <ds:schemaRef ds:uri="http://purl.org/dc/elements/1.1/"/>
    <ds:schemaRef ds:uri="http://schemas.microsoft.com/office/2006/metadata/properties"/>
    <ds:schemaRef ds:uri="http://schemas.openxmlformats.org/package/2006/metadata/core-properties"/>
    <ds:schemaRef ds:uri="a6c716b4-9090-4de7-aadc-2aa5f812ad24"/>
    <ds:schemaRef ds:uri="http://schemas.microsoft.com/office/infopath/2007/PartnerControls"/>
    <ds:schemaRef ds:uri="http://purl.org/dc/terms/"/>
    <ds:schemaRef ds:uri="http://purl.org/dc/dcmitype/"/>
    <ds:schemaRef ds:uri="fd39d560-5c7d-4158-98a0-f420f8fdebc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240</TotalTime>
  <Words>273</Words>
  <Application>Microsoft Office PowerPoint</Application>
  <PresentationFormat>Widescreen</PresentationFormat>
  <Paragraphs>42</Paragraphs>
  <Slides>38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ＭＳ Ｐゴシック</vt:lpstr>
      <vt:lpstr>Arial</vt:lpstr>
      <vt:lpstr>Calibri</vt:lpstr>
      <vt:lpstr>Text Content Templates</vt:lpstr>
      <vt:lpstr>Figure-Only Templates</vt:lpstr>
      <vt:lpstr>Child Development Context, Culture, and Cascades </vt:lpstr>
      <vt:lpstr>PART 3 Early Childhood</vt:lpstr>
      <vt:lpstr>1</vt:lpstr>
      <vt:lpstr>FIGURE 9.1 Horses begin competitive races at equal starting points.</vt:lpstr>
      <vt:lpstr>FIGURE 9.2 Preoperational thought</vt:lpstr>
      <vt:lpstr>FIGURE 9.3 Dual representational skills.</vt:lpstr>
      <vt:lpstr>FIGURE 9.4 Shrinking room.</vt:lpstr>
      <vt:lpstr>FIGURE 9.4 Shrinking room. </vt:lpstr>
      <vt:lpstr>FIGURE 9.4 Shrinking room.  </vt:lpstr>
      <vt:lpstr>FIGURE 9.5 Sociodramatic play.</vt:lpstr>
      <vt:lpstr>FIGURE 9.6 Piaget’s Three Mountains Task.</vt:lpstr>
      <vt:lpstr>FIGURE 9.7 Cards used in the Gelman and Markman study.</vt:lpstr>
      <vt:lpstr>FIGURE 9.8 Conservation tasks.</vt:lpstr>
      <vt:lpstr>FIGURE 9.9 DeVries’s Appearance-Reality Task featuring Maynard the Cat.</vt:lpstr>
      <vt:lpstr>FIGURE 9.10 Distinguishing appearance from reality.</vt:lpstr>
      <vt:lpstr>FIGURE 9.11 A class inclusion test.</vt:lpstr>
      <vt:lpstr>FIGURE 9.12 Conservation.</vt:lpstr>
      <vt:lpstr>FIGURE 9.13 Day-night Stroop task.</vt:lpstr>
      <vt:lpstr>FIGURE 9.14 Dimensional card-sorting tasks.</vt:lpstr>
      <vt:lpstr>FIGURE 9.15 The Tower of London task.</vt:lpstr>
      <vt:lpstr>FIGURE 9.16 Encoding and retrieval.</vt:lpstr>
      <vt:lpstr>FIGURE 9.17 Types of declarative memory.</vt:lpstr>
      <vt:lpstr>FIGURE 9.18 Developmental changes in semantic memory.</vt:lpstr>
      <vt:lpstr>FIGURE 9.19 False memories.</vt:lpstr>
      <vt:lpstr>FIGURE 9.20 Children’s suggestibility.</vt:lpstr>
      <vt:lpstr>FIGURE 9.21 Tools of the Mind curriculum.</vt:lpstr>
      <vt:lpstr>FIGURE 9.22 Cultural differences in executive functioning skills.</vt:lpstr>
      <vt:lpstr>FIGURE 9.23 Reliability and trustworthiness.</vt:lpstr>
      <vt:lpstr>FIGURE 9.24 Theory of mind.</vt:lpstr>
      <vt:lpstr>FIGURE 9.25 False-belief task.</vt:lpstr>
      <vt:lpstr>FIGURE 9.26 Siblings and lying.</vt:lpstr>
      <vt:lpstr>FIGURE 9.27 Cultural comparisons of theory of mind.</vt:lpstr>
      <vt:lpstr>FIGURE 9.28 A wug test.</vt:lpstr>
      <vt:lpstr>FIGURE 9.29 The cardinal principle.</vt:lpstr>
      <vt:lpstr>FIGURE 9.30 Dialogic reading.</vt:lpstr>
      <vt:lpstr>FIGURE 9.31 Big Math for Little Kids and Building Blocks Curriculum.</vt:lpstr>
      <vt:lpstr>FIGURE 9.32 Cultural differences in learning mathematics.</vt:lpstr>
      <vt:lpstr>FIGURE 9.33 Math requires children to hold and efficiently manipulate different pieces of information in working memory while executing parts of a problem.</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dc:title>
  <dc:creator/>
  <cp:lastModifiedBy>Lacey, Peter</cp:lastModifiedBy>
  <cp:revision>48</cp:revision>
  <dcterms:created xsi:type="dcterms:W3CDTF">2021-01-21T20:31:29Z</dcterms:created>
  <dcterms:modified xsi:type="dcterms:W3CDTF">2021-11-16T20:20:43Z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