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9A5"/>
    <a:srgbClr val="C87D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69"/>
    <p:restoredTop sz="94680"/>
  </p:normalViewPr>
  <p:slideViewPr>
    <p:cSldViewPr snapToGrid="0">
      <p:cViewPr varScale="1">
        <p:scale>
          <a:sx n="149" d="100"/>
          <a:sy n="149" d="100"/>
        </p:scale>
        <p:origin x="176"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38328"/>
          </a:xfrm>
        </p:spPr>
        <p:txBody>
          <a:bodyPr anchor="t" anchorCtr="0"/>
          <a:lstStyle/>
          <a:p>
            <a:r>
              <a:rPr lang="en-US" dirty="0"/>
              <a:t>Click to edit Master title style</a:t>
            </a:r>
          </a:p>
        </p:txBody>
      </p:sp>
    </p:spTree>
    <p:extLst>
      <p:ext uri="{BB962C8B-B14F-4D97-AF65-F5344CB8AC3E}">
        <p14:creationId xmlns:p14="http://schemas.microsoft.com/office/powerpoint/2010/main" val="43311902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338328"/>
          </a:xfrm>
          <a:prstGeom prst="rect">
            <a:avLst/>
          </a:prstGeom>
          <a:solidFill>
            <a:schemeClr val="tx1"/>
          </a:solidFill>
          <a:ln>
            <a:noFill/>
          </a:ln>
        </p:spPr>
        <p:txBody>
          <a:bodyPr vert="horz" lIns="91440" tIns="45720" rIns="91440" bIns="45720" rtlCol="0" anchor="t" anchorCtr="0">
            <a:spAutoFit/>
          </a:bodyPr>
          <a:lstStyle/>
          <a:p>
            <a:r>
              <a:rPr lang="en-US" dirty="0"/>
              <a:t>Click to edit Master title style</a:t>
            </a:r>
          </a:p>
        </p:txBody>
      </p:sp>
      <p:sp>
        <p:nvSpPr>
          <p:cNvPr id="3" name="TextBox 1">
            <a:extLst>
              <a:ext uri="{FF2B5EF4-FFF2-40B4-BE49-F238E27FC236}">
                <a16:creationId xmlns:a16="http://schemas.microsoft.com/office/drawing/2014/main" id="{2EAB5D1F-96D2-F641-A88C-BEA28B07CB5A}"/>
              </a:ext>
            </a:extLst>
          </p:cNvPr>
          <p:cNvSpPr txBox="1">
            <a:spLocks noChangeArrowheads="1"/>
          </p:cNvSpPr>
          <p:nvPr userDrawn="1"/>
        </p:nvSpPr>
        <p:spPr bwMode="auto">
          <a:xfrm>
            <a:off x="0" y="6581775"/>
            <a:ext cx="2303450" cy="276225"/>
          </a:xfrm>
          <a:prstGeom prst="rect">
            <a:avLst/>
          </a:prstGeom>
          <a:noFill/>
          <a:ln>
            <a:noFill/>
          </a:ln>
        </p:spPr>
        <p:txBody>
          <a:bodyPr wrap="square">
            <a:spAutoFit/>
          </a:bodyPr>
          <a:lstStyle>
            <a:lvl1pPr>
              <a:defRPr sz="2400" b="1">
                <a:solidFill>
                  <a:schemeClr val="bg2"/>
                </a:solidFill>
                <a:latin typeface="Times New Roman" panose="02020603050405020304" pitchFamily="18" charset="0"/>
                <a:ea typeface="ＭＳ Ｐゴシック" panose="020B0600070205080204" pitchFamily="34" charset="-128"/>
              </a:defRPr>
            </a:lvl1pPr>
            <a:lvl2pPr marL="742950" indent="-285750">
              <a:defRPr sz="2400" b="1">
                <a:solidFill>
                  <a:schemeClr val="bg2"/>
                </a:solidFill>
                <a:latin typeface="Times New Roman" panose="02020603050405020304" pitchFamily="18" charset="0"/>
                <a:ea typeface="ＭＳ Ｐゴシック" panose="020B0600070205080204" pitchFamily="34" charset="-128"/>
              </a:defRPr>
            </a:lvl2pPr>
            <a:lvl3pPr marL="1143000" indent="-228600">
              <a:defRPr sz="2400" b="1">
                <a:solidFill>
                  <a:schemeClr val="bg2"/>
                </a:solidFill>
                <a:latin typeface="Times New Roman" panose="02020603050405020304" pitchFamily="18" charset="0"/>
                <a:ea typeface="ＭＳ Ｐゴシック" panose="020B0600070205080204" pitchFamily="34" charset="-128"/>
              </a:defRPr>
            </a:lvl3pPr>
            <a:lvl4pPr marL="1600200" indent="-228600">
              <a:defRPr sz="2400" b="1">
                <a:solidFill>
                  <a:schemeClr val="bg2"/>
                </a:solidFill>
                <a:latin typeface="Times New Roman" panose="02020603050405020304" pitchFamily="18" charset="0"/>
                <a:ea typeface="ＭＳ Ｐゴシック" panose="020B0600070205080204" pitchFamily="34" charset="-128"/>
              </a:defRPr>
            </a:lvl4pPr>
            <a:lvl5pPr marL="2057400" indent="-228600">
              <a:defRPr sz="2400" b="1">
                <a:solidFill>
                  <a:schemeClr val="bg2"/>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9pPr>
          </a:lstStyle>
          <a:p>
            <a:pPr algn="l" eaLnBrk="1" hangingPunct="1">
              <a:defRPr/>
            </a:pPr>
            <a:r>
              <a:rPr lang="en-US" altLang="en-US" sz="1200" b="0" baseline="0" dirty="0">
                <a:solidFill>
                  <a:schemeClr val="tx1"/>
                </a:solidFill>
                <a:cs typeface="Arial" panose="020B0604020202020204" pitchFamily="34" charset="0"/>
              </a:rPr>
              <a:t>© Oxford University Press</a:t>
            </a:r>
          </a:p>
        </p:txBody>
      </p:sp>
    </p:spTree>
    <p:extLst>
      <p:ext uri="{BB962C8B-B14F-4D97-AF65-F5344CB8AC3E}">
        <p14:creationId xmlns:p14="http://schemas.microsoft.com/office/powerpoint/2010/main" val="2590434384"/>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spcBef>
          <a:spcPct val="0"/>
        </a:spcBef>
        <a:buNone/>
        <a:defRPr sz="1600" kern="1200">
          <a:solidFill>
            <a:schemeClr val="bg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his slide presents Figure 7.2 in a layered manner.&#10;A chart accompanied by an illustration of a penguin depicts the three major energy functions used by an animal. The chart flows as follows. Ingested chemical energy is absorbed and the absorbed chemical energy is used to perform three major physiological functions inside the body: biosynthesis, maintenance, and generation of external work. The chemical energy from biosynthesis accumulates in the body tissues and helps in growth. Some amount of chemical energy leaves the body as heat, chemical energy, or external work. Inefficiency in these functions leads to the generation of heat. Ingested chemical energy is also released from the body in the form of fecal chemical energy. Callout reads, Energy enters an animal’s body as chemical energy and leaves as heat, chemical, energy, or external work. ">
            <a:extLs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1395984" y="569895"/>
            <a:ext cx="6352032" cy="5486400"/>
          </a:xfrm>
          <a:prstGeom prst="rect">
            <a:avLst/>
          </a:prstGeom>
        </p:spPr>
      </p:pic>
      <p:sp>
        <p:nvSpPr>
          <p:cNvPr id="2" name="Title 1"/>
          <p:cNvSpPr>
            <a:spLocks noGrp="1"/>
          </p:cNvSpPr>
          <p:nvPr>
            <p:ph type="ctrTitle"/>
          </p:nvPr>
        </p:nvSpPr>
        <p:spPr/>
        <p:txBody>
          <a:bodyPr/>
          <a:lstStyle/>
          <a:p>
            <a:r>
              <a:rPr lang="en-US" dirty="0"/>
              <a:t>Figure 7.2  The uses of energy by an animal</a:t>
            </a:r>
          </a:p>
        </p:txBody>
      </p:sp>
      <p:sp>
        <p:nvSpPr>
          <p:cNvPr id="8" name="Rectangle 7">
            <a:extLst>
              <a:ext uri="{C183D7F6-B498-43B3-948B-1728B52AA6E4}">
                <adec:decorative xmlns:adec="http://schemas.microsoft.com/office/drawing/2017/decorative" val="1"/>
              </a:ext>
            </a:extLst>
          </p:cNvPr>
          <p:cNvSpPr/>
          <p:nvPr/>
        </p:nvSpPr>
        <p:spPr>
          <a:xfrm>
            <a:off x="6863277" y="4685818"/>
            <a:ext cx="1634757" cy="871393"/>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Mechanical energy of external work</a:t>
            </a:r>
          </a:p>
        </p:txBody>
      </p:sp>
      <p:sp>
        <p:nvSpPr>
          <p:cNvPr id="10" name="TextBox 9">
            <a:extLst>
              <a:ext uri="{C183D7F6-B498-43B3-948B-1728B52AA6E4}">
                <adec:decorative xmlns:adec="http://schemas.microsoft.com/office/drawing/2017/decorative" val="1"/>
              </a:ext>
            </a:extLst>
          </p:cNvPr>
          <p:cNvSpPr txBox="1"/>
          <p:nvPr/>
        </p:nvSpPr>
        <p:spPr>
          <a:xfrm>
            <a:off x="4330697" y="1337487"/>
            <a:ext cx="830476" cy="338554"/>
          </a:xfrm>
          <a:prstGeom prst="rect">
            <a:avLst/>
          </a:prstGeom>
          <a:noFill/>
        </p:spPr>
        <p:txBody>
          <a:bodyPr wrap="none" rtlCol="0">
            <a:spAutoFit/>
          </a:bodyPr>
          <a:lstStyle/>
          <a:p>
            <a:r>
              <a:rPr lang="en-US" sz="1600" b="1" dirty="0"/>
              <a:t>Growth</a:t>
            </a:r>
          </a:p>
        </p:txBody>
      </p:sp>
      <p:sp>
        <p:nvSpPr>
          <p:cNvPr id="16" name="Decision 15">
            <a:extLst>
              <a:ext uri="{C183D7F6-B498-43B3-948B-1728B52AA6E4}">
                <adec:decorative xmlns:adec="http://schemas.microsoft.com/office/drawing/2017/decorative" val="1"/>
              </a:ext>
            </a:extLst>
          </p:cNvPr>
          <p:cNvSpPr/>
          <p:nvPr/>
        </p:nvSpPr>
        <p:spPr>
          <a:xfrm>
            <a:off x="3494327" y="3698767"/>
            <a:ext cx="2107622" cy="702520"/>
          </a:xfrm>
          <a:prstGeom prst="flowChartDecision">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400" dirty="0">
                <a:solidFill>
                  <a:srgbClr val="000000"/>
                </a:solidFill>
              </a:rPr>
              <a:t>Maintenance</a:t>
            </a:r>
          </a:p>
        </p:txBody>
      </p:sp>
      <p:sp>
        <p:nvSpPr>
          <p:cNvPr id="17" name="Decision 16">
            <a:extLst>
              <a:ext uri="{C183D7F6-B498-43B3-948B-1728B52AA6E4}">
                <adec:decorative xmlns:adec="http://schemas.microsoft.com/office/drawing/2017/decorative" val="1"/>
              </a:ext>
            </a:extLst>
          </p:cNvPr>
          <p:cNvSpPr/>
          <p:nvPr/>
        </p:nvSpPr>
        <p:spPr>
          <a:xfrm>
            <a:off x="3343821" y="4580704"/>
            <a:ext cx="2408634" cy="998914"/>
          </a:xfrm>
          <a:prstGeom prst="flowChartDecision">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p>
            <a:pPr algn="ctr"/>
            <a:r>
              <a:rPr lang="en-US" sz="1400" dirty="0">
                <a:solidFill>
                  <a:srgbClr val="000000"/>
                </a:solidFill>
              </a:rPr>
              <a:t>Generation of external work</a:t>
            </a:r>
          </a:p>
        </p:txBody>
      </p:sp>
      <p:sp>
        <p:nvSpPr>
          <p:cNvPr id="9" name="Rectangle 8">
            <a:extLst>
              <a:ext uri="{C183D7F6-B498-43B3-948B-1728B52AA6E4}">
                <adec:decorative xmlns:adec="http://schemas.microsoft.com/office/drawing/2017/decorative" val="1"/>
              </a:ext>
            </a:extLst>
          </p:cNvPr>
          <p:cNvSpPr/>
          <p:nvPr/>
        </p:nvSpPr>
        <p:spPr>
          <a:xfrm>
            <a:off x="4043392" y="1662551"/>
            <a:ext cx="1634757" cy="769243"/>
          </a:xfrm>
          <a:prstGeom prst="rect">
            <a:avLst/>
          </a:prstGeom>
          <a:solidFill>
            <a:schemeClr val="accent3">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Chemical energy accumulated in body tissues</a:t>
            </a:r>
          </a:p>
        </p:txBody>
      </p:sp>
      <p:sp>
        <p:nvSpPr>
          <p:cNvPr id="31" name="Freeform 30">
            <a:extLst>
              <a:ext uri="{C183D7F6-B498-43B3-948B-1728B52AA6E4}">
                <adec:decorative xmlns:adec="http://schemas.microsoft.com/office/drawing/2017/decorative" val="1"/>
              </a:ext>
            </a:extLst>
          </p:cNvPr>
          <p:cNvSpPr/>
          <p:nvPr/>
        </p:nvSpPr>
        <p:spPr>
          <a:xfrm>
            <a:off x="3089376" y="2641201"/>
            <a:ext cx="605715" cy="2485834"/>
          </a:xfrm>
          <a:custGeom>
            <a:avLst/>
            <a:gdLst>
              <a:gd name="connsiteX0" fmla="*/ 58545 w 409815"/>
              <a:gd name="connsiteY0" fmla="*/ 0 h 2776299"/>
              <a:gd name="connsiteX1" fmla="*/ 58545 w 409815"/>
              <a:gd name="connsiteY1" fmla="*/ 2269675 h 2776299"/>
              <a:gd name="connsiteX2" fmla="*/ 409815 w 409815"/>
              <a:gd name="connsiteY2" fmla="*/ 2776299 h 2776299"/>
            </a:gdLst>
            <a:ahLst/>
            <a:cxnLst>
              <a:cxn ang="0">
                <a:pos x="connsiteX0" y="connsiteY0"/>
              </a:cxn>
              <a:cxn ang="0">
                <a:pos x="connsiteX1" y="connsiteY1"/>
              </a:cxn>
              <a:cxn ang="0">
                <a:pos x="connsiteX2" y="connsiteY2"/>
              </a:cxn>
            </a:cxnLst>
            <a:rect l="l" t="t" r="r" b="b"/>
            <a:pathLst>
              <a:path w="409815" h="2776299">
                <a:moveTo>
                  <a:pt x="58545" y="0"/>
                </a:moveTo>
                <a:cubicBezTo>
                  <a:pt x="29272" y="903479"/>
                  <a:pt x="0" y="1806959"/>
                  <a:pt x="58545" y="2269675"/>
                </a:cubicBezTo>
                <a:cubicBezTo>
                  <a:pt x="117090" y="2732391"/>
                  <a:pt x="409815" y="2776299"/>
                  <a:pt x="409815" y="2776299"/>
                </a:cubicBezTo>
              </a:path>
            </a:pathLst>
          </a:custGeom>
          <a:ln w="88900" cap="flat" cmpd="sng" algn="ctr">
            <a:solidFill>
              <a:schemeClr val="accent1"/>
            </a:solidFill>
            <a:prstDash val="solid"/>
            <a:round/>
            <a:headEnd type="none" w="med" len="med"/>
            <a:tailEnd type="stealth"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a:extLst>
              <a:ext uri="{C183D7F6-B498-43B3-948B-1728B52AA6E4}">
                <adec:decorative xmlns:adec="http://schemas.microsoft.com/office/drawing/2017/decorative" val="1"/>
              </a:ext>
            </a:extLst>
          </p:cNvPr>
          <p:cNvSpPr txBox="1"/>
          <p:nvPr/>
        </p:nvSpPr>
        <p:spPr>
          <a:xfrm>
            <a:off x="5066398" y="4573126"/>
            <a:ext cx="1014934" cy="307777"/>
          </a:xfrm>
          <a:prstGeom prst="rect">
            <a:avLst/>
          </a:prstGeom>
          <a:noFill/>
          <a:effectLst>
            <a:outerShdw blurRad="12700" dist="12700" dir="2700000">
              <a:schemeClr val="bg1"/>
            </a:outerShdw>
          </a:effectLst>
        </p:spPr>
        <p:txBody>
          <a:bodyPr wrap="none" rtlCol="0">
            <a:spAutoFit/>
          </a:bodyPr>
          <a:lstStyle/>
          <a:p>
            <a:r>
              <a:rPr lang="en-US" sz="1400" dirty="0"/>
              <a:t>Inefficiency</a:t>
            </a:r>
          </a:p>
        </p:txBody>
      </p:sp>
      <p:sp>
        <p:nvSpPr>
          <p:cNvPr id="34" name="TextBox 33">
            <a:extLst>
              <a:ext uri="{C183D7F6-B498-43B3-948B-1728B52AA6E4}">
                <adec:decorative xmlns:adec="http://schemas.microsoft.com/office/drawing/2017/decorative" val="1"/>
              </a:ext>
            </a:extLst>
          </p:cNvPr>
          <p:cNvSpPr txBox="1"/>
          <p:nvPr/>
        </p:nvSpPr>
        <p:spPr>
          <a:xfrm>
            <a:off x="5387676" y="3678503"/>
            <a:ext cx="1014934" cy="307777"/>
          </a:xfrm>
          <a:prstGeom prst="rect">
            <a:avLst/>
          </a:prstGeom>
          <a:noFill/>
          <a:effectLst>
            <a:outerShdw blurRad="12700" dist="12700" dir="2700000">
              <a:schemeClr val="bg1"/>
            </a:outerShdw>
          </a:effectLst>
        </p:spPr>
        <p:txBody>
          <a:bodyPr wrap="none" rtlCol="0">
            <a:spAutoFit/>
          </a:bodyPr>
          <a:lstStyle/>
          <a:p>
            <a:r>
              <a:rPr lang="en-US" sz="1400" dirty="0"/>
              <a:t>Inefficiency</a:t>
            </a:r>
          </a:p>
        </p:txBody>
      </p:sp>
      <p:sp>
        <p:nvSpPr>
          <p:cNvPr id="35" name="TextBox 34">
            <a:extLst>
              <a:ext uri="{C183D7F6-B498-43B3-948B-1728B52AA6E4}">
                <adec:decorative xmlns:adec="http://schemas.microsoft.com/office/drawing/2017/decorative" val="1"/>
              </a:ext>
            </a:extLst>
          </p:cNvPr>
          <p:cNvSpPr txBox="1"/>
          <p:nvPr/>
        </p:nvSpPr>
        <p:spPr>
          <a:xfrm>
            <a:off x="4992904" y="3344544"/>
            <a:ext cx="1014934" cy="307777"/>
          </a:xfrm>
          <a:prstGeom prst="rect">
            <a:avLst/>
          </a:prstGeom>
          <a:noFill/>
          <a:effectLst>
            <a:outerShdw blurRad="12700" dist="12700" dir="2700000">
              <a:schemeClr val="bg1"/>
            </a:outerShdw>
          </a:effectLst>
        </p:spPr>
        <p:txBody>
          <a:bodyPr wrap="none" rtlCol="0">
            <a:spAutoFit/>
          </a:bodyPr>
          <a:lstStyle/>
          <a:p>
            <a:r>
              <a:rPr lang="en-US" sz="1400" dirty="0"/>
              <a:t>Inefficiency</a:t>
            </a:r>
          </a:p>
        </p:txBody>
      </p:sp>
      <p:sp>
        <p:nvSpPr>
          <p:cNvPr id="36" name="Arc 35">
            <a:extLst>
              <a:ext uri="{C183D7F6-B498-43B3-948B-1728B52AA6E4}">
                <adec:decorative xmlns:adec="http://schemas.microsoft.com/office/drawing/2017/decorative" val="1"/>
              </a:ext>
            </a:extLst>
          </p:cNvPr>
          <p:cNvSpPr/>
          <p:nvPr/>
        </p:nvSpPr>
        <p:spPr>
          <a:xfrm rot="16200000" flipH="1">
            <a:off x="3209451" y="2836959"/>
            <a:ext cx="1157682" cy="1327480"/>
          </a:xfrm>
          <a:prstGeom prst="arc">
            <a:avLst>
              <a:gd name="adj1" fmla="val 16554420"/>
              <a:gd name="adj2" fmla="val 21365066"/>
            </a:avLst>
          </a:prstGeom>
          <a:ln w="76200" cap="flat" cmpd="sng" algn="ctr">
            <a:solidFill>
              <a:schemeClr val="accent1"/>
            </a:solidFill>
            <a:prstDash val="solid"/>
            <a:round/>
            <a:headEnd type="none" w="med" len="med"/>
            <a:tailEnd type="stealth"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9" name="Straight Arrow Connector 38">
            <a:extLst>
              <a:ext uri="{C183D7F6-B498-43B3-948B-1728B52AA6E4}">
                <adec:decorative xmlns:adec="http://schemas.microsoft.com/office/drawing/2017/decorative" val="1"/>
              </a:ext>
            </a:extLst>
          </p:cNvPr>
          <p:cNvCxnSpPr/>
          <p:nvPr/>
        </p:nvCxnSpPr>
        <p:spPr>
          <a:xfrm>
            <a:off x="5802712" y="5086505"/>
            <a:ext cx="1006524" cy="1588"/>
          </a:xfrm>
          <a:prstGeom prst="straightConnector1">
            <a:avLst/>
          </a:prstGeom>
          <a:ln w="76200" cap="flat" cmpd="sng" algn="ctr">
            <a:solidFill>
              <a:schemeClr val="accent1"/>
            </a:solidFill>
            <a:prstDash val="solid"/>
            <a:round/>
            <a:headEnd type="none" w="med" len="med"/>
            <a:tailEnd type="stealth" w="med" len="med"/>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C183D7F6-B498-43B3-948B-1728B52AA6E4}">
                <adec:decorative xmlns:adec="http://schemas.microsoft.com/office/drawing/2017/decorative" val="1"/>
              </a:ext>
            </a:extLst>
          </p:cNvPr>
          <p:cNvCxnSpPr/>
          <p:nvPr/>
        </p:nvCxnSpPr>
        <p:spPr>
          <a:xfrm>
            <a:off x="5802712" y="3185389"/>
            <a:ext cx="1006524" cy="1588"/>
          </a:xfrm>
          <a:prstGeom prst="straightConnector1">
            <a:avLst/>
          </a:prstGeom>
          <a:ln w="76200" cap="flat" cmpd="sng" algn="ctr">
            <a:solidFill>
              <a:schemeClr val="accent1"/>
            </a:solidFill>
            <a:prstDash val="solid"/>
            <a:round/>
            <a:headEnd type="none" w="med" len="med"/>
            <a:tailEnd type="stealth" w="med" len="med"/>
          </a:ln>
          <a:effectLst/>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C183D7F6-B498-43B3-948B-1728B52AA6E4}">
                <adec:decorative xmlns:adec="http://schemas.microsoft.com/office/drawing/2017/decorative" val="1"/>
              </a:ext>
            </a:extLst>
          </p:cNvPr>
          <p:cNvCxnSpPr/>
          <p:nvPr/>
        </p:nvCxnSpPr>
        <p:spPr>
          <a:xfrm rot="5400000" flipH="1" flipV="1">
            <a:off x="4550573" y="2550951"/>
            <a:ext cx="371522" cy="187252"/>
          </a:xfrm>
          <a:prstGeom prst="straightConnector1">
            <a:avLst/>
          </a:prstGeom>
          <a:ln w="76200" cap="flat" cmpd="sng" algn="ctr">
            <a:solidFill>
              <a:schemeClr val="accent1"/>
            </a:solidFill>
            <a:prstDash val="solid"/>
            <a:round/>
            <a:headEnd type="none" w="med" len="med"/>
            <a:tailEnd type="stealth" w="med" len="med"/>
          </a:ln>
          <a:effectLst/>
        </p:spPr>
        <p:style>
          <a:lnRef idx="2">
            <a:schemeClr val="accent1"/>
          </a:lnRef>
          <a:fillRef idx="0">
            <a:schemeClr val="accent1"/>
          </a:fillRef>
          <a:effectRef idx="1">
            <a:schemeClr val="accent1"/>
          </a:effectRef>
          <a:fontRef idx="minor">
            <a:schemeClr val="tx1"/>
          </a:fontRef>
        </p:style>
      </p:cxnSp>
      <p:sp>
        <p:nvSpPr>
          <p:cNvPr id="14" name="Decision 13">
            <a:extLst>
              <a:ext uri="{C183D7F6-B498-43B3-948B-1728B52AA6E4}">
                <adec:decorative xmlns:adec="http://schemas.microsoft.com/office/drawing/2017/decorative" val="1"/>
              </a:ext>
            </a:extLst>
          </p:cNvPr>
          <p:cNvSpPr/>
          <p:nvPr/>
        </p:nvSpPr>
        <p:spPr>
          <a:xfrm>
            <a:off x="3494327" y="2843848"/>
            <a:ext cx="2107622" cy="702520"/>
          </a:xfrm>
          <a:prstGeom prst="flowChartDecision">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400" dirty="0">
                <a:solidFill>
                  <a:srgbClr val="000000"/>
                </a:solidFill>
              </a:rPr>
              <a:t>Biosynthesis</a:t>
            </a:r>
          </a:p>
        </p:txBody>
      </p:sp>
      <p:sp>
        <p:nvSpPr>
          <p:cNvPr id="37" name="Arc 36">
            <a:extLst>
              <a:ext uri="{C183D7F6-B498-43B3-948B-1728B52AA6E4}">
                <adec:decorative xmlns:adec="http://schemas.microsoft.com/office/drawing/2017/decorative" val="1"/>
              </a:ext>
            </a:extLst>
          </p:cNvPr>
          <p:cNvSpPr/>
          <p:nvPr/>
        </p:nvSpPr>
        <p:spPr>
          <a:xfrm rot="16200000" flipH="1">
            <a:off x="3253768" y="1976111"/>
            <a:ext cx="1157682" cy="1327480"/>
          </a:xfrm>
          <a:prstGeom prst="arc">
            <a:avLst>
              <a:gd name="adj1" fmla="val 16554420"/>
              <a:gd name="adj2" fmla="val 21365066"/>
            </a:avLst>
          </a:prstGeom>
          <a:ln w="76200" cap="flat" cmpd="sng" algn="ctr">
            <a:solidFill>
              <a:schemeClr val="accent1"/>
            </a:solidFill>
            <a:prstDash val="solid"/>
            <a:round/>
            <a:headEnd type="none" w="med" len="med"/>
            <a:tailEnd type="stealth"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Arc 51"/>
          <p:cNvSpPr/>
          <p:nvPr/>
        </p:nvSpPr>
        <p:spPr>
          <a:xfrm rot="19555145">
            <a:off x="2573705" y="1074690"/>
            <a:ext cx="4058306" cy="2955609"/>
          </a:xfrm>
          <a:prstGeom prst="arc">
            <a:avLst>
              <a:gd name="adj1" fmla="val 13141066"/>
              <a:gd name="adj2" fmla="val 21103523"/>
            </a:avLst>
          </a:prstGeom>
          <a:ln w="88900" cap="flat" cmpd="sng" algn="ctr">
            <a:solidFill>
              <a:schemeClr val="accent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Rectangle 10">
            <a:extLst>
              <a:ext uri="{C183D7F6-B498-43B3-948B-1728B52AA6E4}">
                <adec:decorative xmlns:adec="http://schemas.microsoft.com/office/drawing/2017/decorative" val="1"/>
              </a:ext>
            </a:extLst>
          </p:cNvPr>
          <p:cNvSpPr/>
          <p:nvPr/>
        </p:nvSpPr>
        <p:spPr>
          <a:xfrm>
            <a:off x="2648854" y="1929786"/>
            <a:ext cx="1194852" cy="792474"/>
          </a:xfrm>
          <a:prstGeom prst="rect">
            <a:avLst/>
          </a:prstGeom>
          <a:solidFill>
            <a:schemeClr val="accent3">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Absorbed chemical energy</a:t>
            </a:r>
          </a:p>
        </p:txBody>
      </p:sp>
      <p:cxnSp>
        <p:nvCxnSpPr>
          <p:cNvPr id="54" name="Straight Arrow Connector 53">
            <a:extLst>
              <a:ext uri="{C183D7F6-B498-43B3-948B-1728B52AA6E4}">
                <adec:decorative xmlns:adec="http://schemas.microsoft.com/office/drawing/2017/decorative" val="1"/>
              </a:ext>
            </a:extLst>
          </p:cNvPr>
          <p:cNvCxnSpPr/>
          <p:nvPr/>
        </p:nvCxnSpPr>
        <p:spPr>
          <a:xfrm rot="5400000">
            <a:off x="1386053" y="4256039"/>
            <a:ext cx="3065973" cy="1588"/>
          </a:xfrm>
          <a:prstGeom prst="straightConnector1">
            <a:avLst/>
          </a:prstGeom>
          <a:ln w="88900" cap="flat" cmpd="sng" algn="ctr">
            <a:solidFill>
              <a:schemeClr val="accent1"/>
            </a:solidFill>
            <a:prstDash val="solid"/>
            <a:round/>
            <a:headEnd type="none" w="med" len="med"/>
            <a:tailEnd type="stealth" w="med" len="med"/>
          </a:ln>
          <a:effectLst/>
        </p:spPr>
        <p:style>
          <a:lnRef idx="2">
            <a:schemeClr val="accent1"/>
          </a:lnRef>
          <a:fillRef idx="0">
            <a:schemeClr val="accent1"/>
          </a:fillRef>
          <a:effectRef idx="1">
            <a:schemeClr val="accent1"/>
          </a:effectRef>
          <a:fontRef idx="minor">
            <a:schemeClr val="tx1"/>
          </a:fontRef>
        </p:style>
      </p:cxnSp>
      <p:grpSp>
        <p:nvGrpSpPr>
          <p:cNvPr id="77" name="Group 76">
            <a:extLst>
              <a:ext uri="{C183D7F6-B498-43B3-948B-1728B52AA6E4}">
                <adec:decorative xmlns:adec="http://schemas.microsoft.com/office/drawing/2017/decorative" val="1"/>
              </a:ext>
            </a:extLst>
          </p:cNvPr>
          <p:cNvGrpSpPr/>
          <p:nvPr/>
        </p:nvGrpSpPr>
        <p:grpSpPr>
          <a:xfrm>
            <a:off x="216166" y="2924909"/>
            <a:ext cx="3580253" cy="1874922"/>
            <a:chOff x="216166" y="2924909"/>
            <a:chExt cx="3580253" cy="1874922"/>
          </a:xfrm>
        </p:grpSpPr>
        <p:cxnSp>
          <p:nvCxnSpPr>
            <p:cNvPr id="58" name="Straight Connector 57"/>
            <p:cNvCxnSpPr/>
            <p:nvPr/>
          </p:nvCxnSpPr>
          <p:spPr>
            <a:xfrm flipV="1">
              <a:off x="1999538" y="3357230"/>
              <a:ext cx="1796881" cy="108078"/>
            </a:xfrm>
            <a:prstGeom prst="line">
              <a:avLst/>
            </a:prstGeom>
            <a:ln w="19050" cap="flat" cmpd="sng" algn="ctr">
              <a:solidFill>
                <a:srgbClr val="000000"/>
              </a:solidFill>
              <a:prstDash val="solid"/>
              <a:round/>
              <a:headEnd type="none" w="med" len="med"/>
              <a:tailEnd type="none" w="med" len="med"/>
            </a:ln>
            <a:effectLst>
              <a:outerShdw blurRad="25400" dist="12700" dir="13200000">
                <a:srgbClr val="FFFFFF"/>
              </a:outerShdw>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1979272" y="3674712"/>
              <a:ext cx="1780402" cy="233461"/>
            </a:xfrm>
            <a:prstGeom prst="line">
              <a:avLst/>
            </a:prstGeom>
            <a:ln w="19050" cap="flat" cmpd="sng" algn="ctr">
              <a:solidFill>
                <a:srgbClr val="000000"/>
              </a:solidFill>
              <a:prstDash val="solid"/>
              <a:round/>
              <a:headEnd type="none" w="med" len="med"/>
              <a:tailEnd type="none" w="med" len="med"/>
            </a:ln>
            <a:effectLst>
              <a:outerShdw blurRad="25400" dist="12700" dir="2700000">
                <a:srgbClr val="FFFFFF"/>
              </a:outerShdw>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1972517" y="3843587"/>
              <a:ext cx="1787156" cy="956244"/>
            </a:xfrm>
            <a:prstGeom prst="line">
              <a:avLst/>
            </a:prstGeom>
            <a:ln w="19050" cap="flat" cmpd="sng" algn="ctr">
              <a:solidFill>
                <a:srgbClr val="000000"/>
              </a:solidFill>
              <a:prstDash val="solid"/>
              <a:round/>
              <a:headEnd type="none" w="med" len="med"/>
              <a:tailEnd type="none" w="med" len="med"/>
            </a:ln>
            <a:effectLst>
              <a:outerShdw blurRad="25400" dist="12700" dir="2700000">
                <a:srgbClr val="FFFFFF"/>
              </a:outerShdw>
            </a:effectLst>
          </p:spPr>
          <p:style>
            <a:lnRef idx="2">
              <a:schemeClr val="accent1"/>
            </a:lnRef>
            <a:fillRef idx="0">
              <a:schemeClr val="accent1"/>
            </a:fillRef>
            <a:effectRef idx="1">
              <a:schemeClr val="accent1"/>
            </a:effectRef>
            <a:fontRef idx="minor">
              <a:schemeClr val="tx1"/>
            </a:fontRef>
          </p:style>
        </p:cxnSp>
        <p:sp>
          <p:nvSpPr>
            <p:cNvPr id="42" name="Rounded Rectangle 41"/>
            <p:cNvSpPr/>
            <p:nvPr/>
          </p:nvSpPr>
          <p:spPr>
            <a:xfrm>
              <a:off x="216166" y="2924909"/>
              <a:ext cx="1925231" cy="1709012"/>
            </a:xfrm>
            <a:prstGeom prst="roundRect">
              <a:avLst/>
            </a:prstGeom>
            <a:solidFill>
              <a:schemeClr val="bg1"/>
            </a:solidFill>
            <a:ln>
              <a:solidFill>
                <a:schemeClr val="tx1"/>
              </a:solidFill>
            </a:ln>
            <a:effectLst>
              <a:outerShdw blurRad="50800" dist="38100" dir="2700000">
                <a:srgbClr val="000000">
                  <a:alpha val="43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a:solidFill>
                    <a:srgbClr val="000000"/>
                  </a:solidFill>
                </a:rPr>
                <a:t>Absorbed chemical energy is used to perform three major types of physiological work inside the body.</a:t>
              </a:r>
            </a:p>
          </p:txBody>
        </p:sp>
      </p:grpSp>
      <p:grpSp>
        <p:nvGrpSpPr>
          <p:cNvPr id="76" name="Group 75">
            <a:extLst>
              <a:ext uri="{C183D7F6-B498-43B3-948B-1728B52AA6E4}">
                <adec:decorative xmlns:adec="http://schemas.microsoft.com/office/drawing/2017/decorative" val="1"/>
              </a:ext>
            </a:extLst>
          </p:cNvPr>
          <p:cNvGrpSpPr/>
          <p:nvPr/>
        </p:nvGrpSpPr>
        <p:grpSpPr>
          <a:xfrm>
            <a:off x="5917550" y="405299"/>
            <a:ext cx="2897980" cy="716029"/>
            <a:chOff x="5917550" y="405299"/>
            <a:chExt cx="2897980" cy="716029"/>
          </a:xfrm>
        </p:grpSpPr>
        <p:cxnSp>
          <p:nvCxnSpPr>
            <p:cNvPr id="66" name="Straight Connector 65"/>
            <p:cNvCxnSpPr/>
            <p:nvPr/>
          </p:nvCxnSpPr>
          <p:spPr>
            <a:xfrm flipV="1">
              <a:off x="5917550" y="713066"/>
              <a:ext cx="557712" cy="246142"/>
            </a:xfrm>
            <a:prstGeom prst="line">
              <a:avLst/>
            </a:prstGeom>
            <a:ln w="19050" cap="flat" cmpd="sng" algn="ctr">
              <a:solidFill>
                <a:srgbClr val="000000"/>
              </a:solidFill>
              <a:prstDash val="solid"/>
              <a:round/>
              <a:headEnd type="none" w="med" len="med"/>
              <a:tailEnd type="none" w="med" len="med"/>
            </a:ln>
            <a:effectLst>
              <a:outerShdw blurRad="25400" dist="12700" dir="13200000">
                <a:srgbClr val="FFFFFF"/>
              </a:outerShdw>
            </a:effectLst>
          </p:spPr>
          <p:style>
            <a:lnRef idx="2">
              <a:schemeClr val="accent1"/>
            </a:lnRef>
            <a:fillRef idx="0">
              <a:schemeClr val="accent1"/>
            </a:fillRef>
            <a:effectRef idx="1">
              <a:schemeClr val="accent1"/>
            </a:effectRef>
            <a:fontRef idx="minor">
              <a:schemeClr val="tx1"/>
            </a:fontRef>
          </p:style>
        </p:cxnSp>
        <p:sp>
          <p:nvSpPr>
            <p:cNvPr id="43" name="Rounded Rectangle 42"/>
            <p:cNvSpPr/>
            <p:nvPr/>
          </p:nvSpPr>
          <p:spPr>
            <a:xfrm>
              <a:off x="6376904" y="405299"/>
              <a:ext cx="2438626" cy="716029"/>
            </a:xfrm>
            <a:prstGeom prst="roundRect">
              <a:avLst/>
            </a:prstGeom>
            <a:solidFill>
              <a:schemeClr val="bg1"/>
            </a:solidFill>
            <a:ln>
              <a:solidFill>
                <a:schemeClr val="tx1"/>
              </a:solidFill>
            </a:ln>
            <a:effectLst>
              <a:outerShdw blurRad="50800" dist="38100" dir="2700000">
                <a:srgbClr val="000000">
                  <a:alpha val="43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a:solidFill>
                    <a:srgbClr val="000000"/>
                  </a:solidFill>
                </a:rPr>
                <a:t>Energy enters an animal’s body as chemical energy.</a:t>
              </a:r>
            </a:p>
          </p:txBody>
        </p:sp>
      </p:grpSp>
      <p:sp>
        <p:nvSpPr>
          <p:cNvPr id="68" name="Freeform 67">
            <a:extLst>
              <a:ext uri="{C183D7F6-B498-43B3-948B-1728B52AA6E4}">
                <adec:decorative xmlns:adec="http://schemas.microsoft.com/office/drawing/2017/decorative" val="1"/>
              </a:ext>
            </a:extLst>
          </p:cNvPr>
          <p:cNvSpPr/>
          <p:nvPr/>
        </p:nvSpPr>
        <p:spPr>
          <a:xfrm>
            <a:off x="8531811" y="3060009"/>
            <a:ext cx="317494" cy="2904644"/>
          </a:xfrm>
          <a:custGeom>
            <a:avLst/>
            <a:gdLst>
              <a:gd name="connsiteX0" fmla="*/ 0 w 432333"/>
              <a:gd name="connsiteY0" fmla="*/ 0 h 2904644"/>
              <a:gd name="connsiteX1" fmla="*/ 405312 w 432333"/>
              <a:gd name="connsiteY1" fmla="*/ 324239 h 2904644"/>
              <a:gd name="connsiteX2" fmla="*/ 432333 w 432333"/>
              <a:gd name="connsiteY2" fmla="*/ 2904644 h 2904644"/>
            </a:gdLst>
            <a:ahLst/>
            <a:cxnLst>
              <a:cxn ang="0">
                <a:pos x="connsiteX0" y="connsiteY0"/>
              </a:cxn>
              <a:cxn ang="0">
                <a:pos x="connsiteX1" y="connsiteY1"/>
              </a:cxn>
              <a:cxn ang="0">
                <a:pos x="connsiteX2" y="connsiteY2"/>
              </a:cxn>
            </a:cxnLst>
            <a:rect l="l" t="t" r="r" b="b"/>
            <a:pathLst>
              <a:path w="432333" h="2904644">
                <a:moveTo>
                  <a:pt x="0" y="0"/>
                </a:moveTo>
                <a:lnTo>
                  <a:pt x="405312" y="324239"/>
                </a:lnTo>
                <a:lnTo>
                  <a:pt x="432333" y="2904644"/>
                </a:lnTo>
              </a:path>
            </a:pathLst>
          </a:custGeom>
          <a:ln w="19050" cap="flat" cmpd="sng" algn="ctr">
            <a:solidFill>
              <a:srgbClr val="000000"/>
            </a:solidFill>
            <a:prstDash val="solid"/>
            <a:round/>
            <a:headEnd type="none" w="med" len="med"/>
            <a:tailEnd type="none" w="med" len="med"/>
          </a:ln>
          <a:effectLst>
            <a:outerShdw blurRad="40000" dist="19939" dir="5400000" rotWithShape="0">
              <a:srgbClr val="FFFFFF"/>
            </a:outerShdw>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9" name="Freeform 68">
            <a:extLst>
              <a:ext uri="{C183D7F6-B498-43B3-948B-1728B52AA6E4}">
                <adec:decorative xmlns:adec="http://schemas.microsoft.com/office/drawing/2017/decorative" val="1"/>
              </a:ext>
            </a:extLst>
          </p:cNvPr>
          <p:cNvSpPr/>
          <p:nvPr/>
        </p:nvSpPr>
        <p:spPr>
          <a:xfrm>
            <a:off x="8525055" y="4120542"/>
            <a:ext cx="179422" cy="1999476"/>
          </a:xfrm>
          <a:custGeom>
            <a:avLst/>
            <a:gdLst>
              <a:gd name="connsiteX0" fmla="*/ 0 w 432333"/>
              <a:gd name="connsiteY0" fmla="*/ 0 h 2904644"/>
              <a:gd name="connsiteX1" fmla="*/ 405312 w 432333"/>
              <a:gd name="connsiteY1" fmla="*/ 324239 h 2904644"/>
              <a:gd name="connsiteX2" fmla="*/ 432333 w 432333"/>
              <a:gd name="connsiteY2" fmla="*/ 2904644 h 2904644"/>
            </a:gdLst>
            <a:ahLst/>
            <a:cxnLst>
              <a:cxn ang="0">
                <a:pos x="connsiteX0" y="connsiteY0"/>
              </a:cxn>
              <a:cxn ang="0">
                <a:pos x="connsiteX1" y="connsiteY1"/>
              </a:cxn>
              <a:cxn ang="0">
                <a:pos x="connsiteX2" y="connsiteY2"/>
              </a:cxn>
            </a:cxnLst>
            <a:rect l="l" t="t" r="r" b="b"/>
            <a:pathLst>
              <a:path w="432333" h="2904644">
                <a:moveTo>
                  <a:pt x="0" y="0"/>
                </a:moveTo>
                <a:lnTo>
                  <a:pt x="405312" y="324239"/>
                </a:lnTo>
                <a:lnTo>
                  <a:pt x="432333" y="2904644"/>
                </a:lnTo>
              </a:path>
            </a:pathLst>
          </a:custGeom>
          <a:ln w="19050" cap="flat" cmpd="sng" algn="ctr">
            <a:solidFill>
              <a:srgbClr val="000000"/>
            </a:solidFill>
            <a:prstDash val="solid"/>
            <a:round/>
            <a:headEnd type="none" w="med" len="med"/>
            <a:tailEnd type="none" w="med" len="med"/>
          </a:ln>
          <a:effectLst>
            <a:outerShdw blurRad="40000" dist="19939" dir="5400000" rotWithShape="0">
              <a:srgbClr val="FFFFFF"/>
            </a:outerShdw>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a:extLst>
              <a:ext uri="{C183D7F6-B498-43B3-948B-1728B52AA6E4}">
                <adec:decorative xmlns:adec="http://schemas.microsoft.com/office/drawing/2017/decorative" val="1"/>
              </a:ext>
            </a:extLst>
          </p:cNvPr>
          <p:cNvSpPr/>
          <p:nvPr/>
        </p:nvSpPr>
        <p:spPr>
          <a:xfrm>
            <a:off x="6863277" y="2678764"/>
            <a:ext cx="1634757" cy="871393"/>
          </a:xfrm>
          <a:prstGeom prst="rect">
            <a:avLst/>
          </a:prstGeom>
          <a:solidFill>
            <a:schemeClr val="accent3">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Chemical energy in exported organic matter</a:t>
            </a:r>
          </a:p>
        </p:txBody>
      </p:sp>
      <p:sp>
        <p:nvSpPr>
          <p:cNvPr id="7" name="Rectangle 6">
            <a:extLst>
              <a:ext uri="{C183D7F6-B498-43B3-948B-1728B52AA6E4}">
                <adec:decorative xmlns:adec="http://schemas.microsoft.com/office/drawing/2017/decorative" val="1"/>
              </a:ext>
            </a:extLst>
          </p:cNvPr>
          <p:cNvSpPr/>
          <p:nvPr/>
        </p:nvSpPr>
        <p:spPr>
          <a:xfrm>
            <a:off x="6863277" y="3689045"/>
            <a:ext cx="1634757" cy="871393"/>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Heat</a:t>
            </a:r>
          </a:p>
        </p:txBody>
      </p:sp>
      <p:cxnSp>
        <p:nvCxnSpPr>
          <p:cNvPr id="70" name="Straight Connector 69">
            <a:extLst>
              <a:ext uri="{C183D7F6-B498-43B3-948B-1728B52AA6E4}">
                <adec:decorative xmlns:adec="http://schemas.microsoft.com/office/drawing/2017/decorative" val="1"/>
              </a:ext>
            </a:extLst>
          </p:cNvPr>
          <p:cNvCxnSpPr/>
          <p:nvPr/>
        </p:nvCxnSpPr>
        <p:spPr>
          <a:xfrm rot="16200000" flipH="1">
            <a:off x="7592839" y="5640414"/>
            <a:ext cx="331820" cy="277780"/>
          </a:xfrm>
          <a:prstGeom prst="line">
            <a:avLst/>
          </a:prstGeom>
          <a:ln w="19050" cap="flat" cmpd="sng" algn="ctr">
            <a:solidFill>
              <a:srgbClr val="000000"/>
            </a:solidFill>
            <a:prstDash val="solid"/>
            <a:round/>
            <a:headEnd type="none" w="med" len="med"/>
            <a:tailEnd type="none" w="med" len="med"/>
          </a:ln>
          <a:effectLst>
            <a:outerShdw blurRad="25400" dist="12700" dir="2700000">
              <a:srgbClr val="FFFFFF"/>
            </a:outerShdw>
          </a:effectLst>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C183D7F6-B498-43B3-948B-1728B52AA6E4}">
                <adec:decorative xmlns:adec="http://schemas.microsoft.com/office/drawing/2017/decorative" val="1"/>
              </a:ext>
            </a:extLst>
          </p:cNvPr>
          <p:cNvCxnSpPr/>
          <p:nvPr/>
        </p:nvCxnSpPr>
        <p:spPr>
          <a:xfrm>
            <a:off x="4127422" y="6059223"/>
            <a:ext cx="2918244" cy="270200"/>
          </a:xfrm>
          <a:prstGeom prst="line">
            <a:avLst/>
          </a:prstGeom>
          <a:ln w="19050" cap="flat" cmpd="sng" algn="ctr">
            <a:solidFill>
              <a:srgbClr val="000000"/>
            </a:solidFill>
            <a:prstDash val="solid"/>
            <a:round/>
            <a:headEnd type="none" w="med" len="med"/>
            <a:tailEnd type="none" w="med" len="med"/>
          </a:ln>
          <a:effectLst>
            <a:outerShdw blurRad="25400" dist="12700" dir="2700000">
              <a:srgbClr val="FFFFFF"/>
            </a:outerShdw>
          </a:effectLst>
        </p:spPr>
        <p:style>
          <a:lnRef idx="2">
            <a:schemeClr val="accent1"/>
          </a:lnRef>
          <a:fillRef idx="0">
            <a:schemeClr val="accent1"/>
          </a:fillRef>
          <a:effectRef idx="1">
            <a:schemeClr val="accent1"/>
          </a:effectRef>
          <a:fontRef idx="minor">
            <a:schemeClr val="tx1"/>
          </a:fontRef>
        </p:style>
      </p:cxnSp>
      <p:sp>
        <p:nvSpPr>
          <p:cNvPr id="12" name="Rectangle 11">
            <a:extLst>
              <a:ext uri="{C183D7F6-B498-43B3-948B-1728B52AA6E4}">
                <adec:decorative xmlns:adec="http://schemas.microsoft.com/office/drawing/2017/decorative" val="1"/>
              </a:ext>
            </a:extLst>
          </p:cNvPr>
          <p:cNvSpPr/>
          <p:nvPr/>
        </p:nvSpPr>
        <p:spPr>
          <a:xfrm>
            <a:off x="1835258" y="5858222"/>
            <a:ext cx="2170568" cy="410405"/>
          </a:xfrm>
          <a:prstGeom prst="rect">
            <a:avLst/>
          </a:prstGeom>
          <a:solidFill>
            <a:schemeClr val="accent3">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Fecal chemical energy</a:t>
            </a:r>
          </a:p>
        </p:txBody>
      </p:sp>
      <p:sp>
        <p:nvSpPr>
          <p:cNvPr id="44" name="Rounded Rectangle 43">
            <a:extLst>
              <a:ext uri="{C183D7F6-B498-43B3-948B-1728B52AA6E4}">
                <adec:decorative xmlns:adec="http://schemas.microsoft.com/office/drawing/2017/decorative" val="1"/>
              </a:ext>
            </a:extLst>
          </p:cNvPr>
          <p:cNvSpPr/>
          <p:nvPr/>
        </p:nvSpPr>
        <p:spPr>
          <a:xfrm>
            <a:off x="6998381" y="5910614"/>
            <a:ext cx="2019803" cy="837618"/>
          </a:xfrm>
          <a:prstGeom prst="roundRect">
            <a:avLst/>
          </a:prstGeom>
          <a:solidFill>
            <a:schemeClr val="bg1"/>
          </a:solidFill>
          <a:ln>
            <a:solidFill>
              <a:schemeClr val="tx1"/>
            </a:solidFill>
          </a:ln>
          <a:effectLst>
            <a:outerShdw blurRad="50800" dist="38100" dir="2700000">
              <a:srgbClr val="000000">
                <a:alpha val="43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r>
              <a:rPr lang="en-US" sz="1600" dirty="0">
                <a:solidFill>
                  <a:srgbClr val="000000"/>
                </a:solidFill>
              </a:rPr>
              <a:t>…and leaves as heat, chemical energy, or external work.</a:t>
            </a:r>
          </a:p>
        </p:txBody>
      </p:sp>
      <p:sp>
        <p:nvSpPr>
          <p:cNvPr id="75" name="Arc 74">
            <a:extLst>
              <a:ext uri="{C183D7F6-B498-43B3-948B-1728B52AA6E4}">
                <adec:decorative xmlns:adec="http://schemas.microsoft.com/office/drawing/2017/decorative" val="1"/>
              </a:ext>
            </a:extLst>
          </p:cNvPr>
          <p:cNvSpPr/>
          <p:nvPr/>
        </p:nvSpPr>
        <p:spPr>
          <a:xfrm rot="20007909">
            <a:off x="2849444" y="1203100"/>
            <a:ext cx="3683128" cy="2193504"/>
          </a:xfrm>
          <a:prstGeom prst="arc">
            <a:avLst>
              <a:gd name="adj1" fmla="val 13141066"/>
              <a:gd name="adj2" fmla="val 21478803"/>
            </a:avLst>
          </a:prstGeom>
          <a:ln w="88900" cap="flat" cmpd="sng" algn="ctr">
            <a:solidFill>
              <a:schemeClr val="accent1"/>
            </a:solidFill>
            <a:prstDash val="solid"/>
            <a:round/>
            <a:headEnd type="stealth" w="med" len="med"/>
            <a:tailEnd type="none"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 name="Rectangle 3">
            <a:extLst>
              <a:ext uri="{C183D7F6-B498-43B3-948B-1728B52AA6E4}">
                <adec:decorative xmlns:adec="http://schemas.microsoft.com/office/drawing/2017/decorative" val="1"/>
              </a:ext>
            </a:extLst>
          </p:cNvPr>
          <p:cNvSpPr/>
          <p:nvPr/>
        </p:nvSpPr>
        <p:spPr>
          <a:xfrm>
            <a:off x="6282332" y="1249671"/>
            <a:ext cx="1053810" cy="871393"/>
          </a:xfrm>
          <a:prstGeom prst="rect">
            <a:avLst/>
          </a:prstGeom>
          <a:solidFill>
            <a:schemeClr val="accent3">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Ingested</a:t>
            </a:r>
          </a:p>
          <a:p>
            <a:pPr algn="ctr"/>
            <a:r>
              <a:rPr lang="en-US" sz="1400" dirty="0">
                <a:solidFill>
                  <a:schemeClr val="tx1"/>
                </a:solidFill>
              </a:rPr>
              <a:t>chemical</a:t>
            </a:r>
          </a:p>
          <a:p>
            <a:pPr algn="ctr"/>
            <a:r>
              <a:rPr lang="en-US" sz="1400" dirty="0">
                <a:solidFill>
                  <a:schemeClr val="tx1"/>
                </a:solidFill>
              </a:rPr>
              <a:t>energy</a:t>
            </a:r>
          </a:p>
        </p:txBody>
      </p:sp>
      <p:sp>
        <p:nvSpPr>
          <p:cNvPr id="33" name="TextBox 32">
            <a:extLst>
              <a:ext uri="{C183D7F6-B498-43B3-948B-1728B52AA6E4}">
                <adec:decorative xmlns:adec="http://schemas.microsoft.com/office/drawing/2017/decorative" val="1"/>
              </a:ext>
            </a:extLst>
          </p:cNvPr>
          <p:cNvSpPr txBox="1"/>
          <p:nvPr/>
        </p:nvSpPr>
        <p:spPr>
          <a:xfrm>
            <a:off x="5313371" y="4154468"/>
            <a:ext cx="1274708" cy="483722"/>
          </a:xfrm>
          <a:prstGeom prst="rect">
            <a:avLst/>
          </a:prstGeom>
          <a:noFill/>
          <a:effectLst>
            <a:outerShdw blurRad="12700" dist="12700" dir="2700000">
              <a:schemeClr val="bg1"/>
            </a:outerShdw>
          </a:effectLst>
        </p:spPr>
        <p:txBody>
          <a:bodyPr wrap="none" rtlCol="0">
            <a:spAutoFit/>
          </a:bodyPr>
          <a:lstStyle/>
          <a:p>
            <a:pPr>
              <a:lnSpc>
                <a:spcPct val="90000"/>
              </a:lnSpc>
            </a:pPr>
            <a:r>
              <a:rPr lang="en-US" sz="1400" dirty="0"/>
              <a:t>Degradation of</a:t>
            </a:r>
          </a:p>
          <a:p>
            <a:pPr>
              <a:lnSpc>
                <a:spcPct val="90000"/>
              </a:lnSpc>
            </a:pPr>
            <a:r>
              <a:rPr lang="en-US" sz="1400" dirty="0"/>
              <a:t>Internal work</a:t>
            </a:r>
          </a:p>
        </p:txBody>
      </p:sp>
      <p:pic>
        <p:nvPicPr>
          <p:cNvPr id="48" name="Picture 47">
            <a:extLst>
              <a:ext uri="{C183D7F6-B498-43B3-948B-1728B52AA6E4}">
                <adec:decorative xmlns:adec="http://schemas.microsoft.com/office/drawing/2017/decorative" val="1"/>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20116106">
            <a:off x="5450840" y="3614620"/>
            <a:ext cx="1341120" cy="682752"/>
          </a:xfrm>
          <a:prstGeom prst="rect">
            <a:avLst/>
          </a:prstGeom>
        </p:spPr>
      </p:pic>
      <p:pic>
        <p:nvPicPr>
          <p:cNvPr id="49" name="Picture 48">
            <a:extLst>
              <a:ext uri="{C183D7F6-B498-43B3-948B-1728B52AA6E4}">
                <adec:decorative xmlns:adec="http://schemas.microsoft.com/office/drawing/2017/decorative" val="1"/>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18389307">
            <a:off x="5518574" y="4433824"/>
            <a:ext cx="1341120" cy="682752"/>
          </a:xfrm>
          <a:prstGeom prst="rect">
            <a:avLst/>
          </a:prstGeom>
        </p:spPr>
      </p:pic>
      <p:pic>
        <p:nvPicPr>
          <p:cNvPr id="50" name="Picture 49">
            <a:extLst>
              <a:ext uri="{C183D7F6-B498-43B3-948B-1728B52AA6E4}">
                <adec:decorative xmlns:adec="http://schemas.microsoft.com/office/drawing/2017/decorative" val="1"/>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5552440" y="3180756"/>
            <a:ext cx="1305560" cy="664649"/>
          </a:xfrm>
          <a:prstGeom prst="rect">
            <a:avLst/>
          </a:prstGeom>
        </p:spPr>
      </p:pic>
      <p:pic>
        <p:nvPicPr>
          <p:cNvPr id="51" name="Picture 50">
            <a:extLst>
              <a:ext uri="{C183D7F6-B498-43B3-948B-1728B52AA6E4}">
                <adec:decorative xmlns:adec="http://schemas.microsoft.com/office/drawing/2017/decorative" val="1"/>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20116106">
            <a:off x="5450840" y="3792419"/>
            <a:ext cx="1341120" cy="682752"/>
          </a:xfrm>
          <a:prstGeom prst="rect">
            <a:avLst/>
          </a:prstGeom>
        </p:spPr>
      </p:pic>
    </p:spTree>
    <p:extLst>
      <p:ext uri="{BB962C8B-B14F-4D97-AF65-F5344CB8AC3E}">
        <p14:creationId xmlns:p14="http://schemas.microsoft.com/office/powerpoint/2010/main" val="1469574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75"/>
                                        </p:tgtEl>
                                        <p:attrNameLst>
                                          <p:attrName>style.visibility</p:attrName>
                                        </p:attrNameLst>
                                      </p:cBhvr>
                                      <p:to>
                                        <p:strVal val="visible"/>
                                      </p:to>
                                    </p:set>
                                    <p:animEffect transition="in" filter="wipe(right)">
                                      <p:cBhvr>
                                        <p:cTn id="11" dur="1000"/>
                                        <p:tgtEl>
                                          <p:spTgt spid="75"/>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par>
                          <p:cTn id="16" fill="hold">
                            <p:stCondLst>
                              <p:cond delay="2000"/>
                            </p:stCondLst>
                            <p:childTnLst>
                              <p:par>
                                <p:cTn id="17" presetID="22" presetClass="entr" presetSubtype="2" fill="hold" grpId="0" nodeType="afterEffect">
                                  <p:stCondLst>
                                    <p:cond delay="0"/>
                                  </p:stCondLst>
                                  <p:childTnLst>
                                    <p:set>
                                      <p:cBhvr>
                                        <p:cTn id="18" dur="1" fill="hold">
                                          <p:stCondLst>
                                            <p:cond delay="0"/>
                                          </p:stCondLst>
                                        </p:cTn>
                                        <p:tgtEl>
                                          <p:spTgt spid="52"/>
                                        </p:tgtEl>
                                        <p:attrNameLst>
                                          <p:attrName>style.visibility</p:attrName>
                                        </p:attrNameLst>
                                      </p:cBhvr>
                                      <p:to>
                                        <p:strVal val="visible"/>
                                      </p:to>
                                    </p:set>
                                    <p:animEffect transition="in" filter="wipe(right)">
                                      <p:cBhvr>
                                        <p:cTn id="19" dur="1000"/>
                                        <p:tgtEl>
                                          <p:spTgt spid="52"/>
                                        </p:tgtEl>
                                      </p:cBhvr>
                                    </p:animEffect>
                                  </p:childTnLst>
                                </p:cTn>
                              </p:par>
                            </p:childTnLst>
                          </p:cTn>
                        </p:par>
                        <p:par>
                          <p:cTn id="20" fill="hold">
                            <p:stCondLst>
                              <p:cond delay="3000"/>
                            </p:stCondLst>
                            <p:childTnLst>
                              <p:par>
                                <p:cTn id="21" presetID="22" presetClass="entr" presetSubtype="1"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animEffect transition="in" filter="wipe(up)">
                                      <p:cBhvr>
                                        <p:cTn id="23" dur="1000"/>
                                        <p:tgtEl>
                                          <p:spTgt spid="54"/>
                                        </p:tgtEl>
                                      </p:cBhvr>
                                    </p:animEffect>
                                  </p:childTnLst>
                                </p:cTn>
                              </p:par>
                            </p:childTnLst>
                          </p:cTn>
                        </p:par>
                        <p:par>
                          <p:cTn id="24" fill="hold">
                            <p:stCondLst>
                              <p:cond delay="4000"/>
                            </p:stCondLst>
                            <p:childTnLst>
                              <p:par>
                                <p:cTn id="25" presetID="10" presetClass="entr" presetSubtype="0"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wipe(up)">
                                      <p:cBhvr>
                                        <p:cTn id="32" dur="1000"/>
                                        <p:tgtEl>
                                          <p:spTgt spid="31"/>
                                        </p:tgtEl>
                                      </p:cBhvr>
                                    </p:animEffect>
                                  </p:childTnLst>
                                </p:cTn>
                              </p:par>
                            </p:childTnLst>
                          </p:cTn>
                        </p:par>
                        <p:par>
                          <p:cTn id="33" fill="hold">
                            <p:stCondLst>
                              <p:cond delay="1000"/>
                            </p:stCondLst>
                            <p:childTnLst>
                              <p:par>
                                <p:cTn id="34" presetID="10" presetClass="entr" presetSubtype="0" fill="hold" grpId="0" nodeType="after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500"/>
                                        <p:tgtEl>
                                          <p:spTgt spid="17"/>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wipe(left)">
                                      <p:cBhvr>
                                        <p:cTn id="40" dur="1000"/>
                                        <p:tgtEl>
                                          <p:spTgt spid="36"/>
                                        </p:tgtEl>
                                      </p:cBhvr>
                                    </p:animEffect>
                                  </p:childTnLst>
                                </p:cTn>
                              </p:par>
                            </p:childTnLst>
                          </p:cTn>
                        </p:par>
                        <p:par>
                          <p:cTn id="41" fill="hold">
                            <p:stCondLst>
                              <p:cond delay="2500"/>
                            </p:stCondLst>
                            <p:childTnLst>
                              <p:par>
                                <p:cTn id="42" presetID="10" presetClass="entr" presetSubtype="0" fill="hold" grpId="0" nodeType="after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500"/>
                                        <p:tgtEl>
                                          <p:spTgt spid="16"/>
                                        </p:tgtEl>
                                      </p:cBhvr>
                                    </p:animEffect>
                                  </p:childTnLst>
                                </p:cTn>
                              </p:par>
                            </p:childTnLst>
                          </p:cTn>
                        </p:par>
                        <p:par>
                          <p:cTn id="45" fill="hold">
                            <p:stCondLst>
                              <p:cond delay="3000"/>
                            </p:stCondLst>
                            <p:childTnLst>
                              <p:par>
                                <p:cTn id="46" presetID="22" presetClass="entr" presetSubtype="8" fill="hold" grpId="0" nodeType="after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wipe(left)">
                                      <p:cBhvr>
                                        <p:cTn id="48" dur="1000"/>
                                        <p:tgtEl>
                                          <p:spTgt spid="37"/>
                                        </p:tgtEl>
                                      </p:cBhvr>
                                    </p:animEffect>
                                  </p:childTnLst>
                                </p:cTn>
                              </p:par>
                            </p:childTnLst>
                          </p:cTn>
                        </p:par>
                        <p:par>
                          <p:cTn id="49" fill="hold">
                            <p:stCondLst>
                              <p:cond delay="4000"/>
                            </p:stCondLst>
                            <p:childTnLst>
                              <p:par>
                                <p:cTn id="50" presetID="10" presetClass="entr" presetSubtype="0" fill="hold" grpId="0" nodeType="after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par>
                          <p:cTn id="53" fill="hold">
                            <p:stCondLst>
                              <p:cond delay="4500"/>
                            </p:stCondLst>
                            <p:childTnLst>
                              <p:par>
                                <p:cTn id="54" presetID="22" presetClass="entr" presetSubtype="2" fill="hold" nodeType="afterEffect">
                                  <p:stCondLst>
                                    <p:cond delay="0"/>
                                  </p:stCondLst>
                                  <p:childTnLst>
                                    <p:set>
                                      <p:cBhvr>
                                        <p:cTn id="55" dur="1" fill="hold">
                                          <p:stCondLst>
                                            <p:cond delay="0"/>
                                          </p:stCondLst>
                                        </p:cTn>
                                        <p:tgtEl>
                                          <p:spTgt spid="77"/>
                                        </p:tgtEl>
                                        <p:attrNameLst>
                                          <p:attrName>style.visibility</p:attrName>
                                        </p:attrNameLst>
                                      </p:cBhvr>
                                      <p:to>
                                        <p:strVal val="visible"/>
                                      </p:to>
                                    </p:set>
                                    <p:animEffect transition="in" filter="wipe(right)">
                                      <p:cBhvr>
                                        <p:cTn id="56" dur="500"/>
                                        <p:tgtEl>
                                          <p:spTgt spid="77"/>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45"/>
                                        </p:tgtEl>
                                        <p:attrNameLst>
                                          <p:attrName>style.visibility</p:attrName>
                                        </p:attrNameLst>
                                      </p:cBhvr>
                                      <p:to>
                                        <p:strVal val="visible"/>
                                      </p:to>
                                    </p:set>
                                    <p:animEffect transition="in" filter="wipe(down)">
                                      <p:cBhvr>
                                        <p:cTn id="61" dur="1000"/>
                                        <p:tgtEl>
                                          <p:spTgt spid="45"/>
                                        </p:tgtEl>
                                      </p:cBhvr>
                                    </p:animEffect>
                                  </p:childTnLst>
                                </p:cTn>
                              </p:par>
                            </p:childTnLst>
                          </p:cTn>
                        </p:par>
                        <p:par>
                          <p:cTn id="62" fill="hold">
                            <p:stCondLst>
                              <p:cond delay="1000"/>
                            </p:stCondLst>
                            <p:childTnLst>
                              <p:par>
                                <p:cTn id="63" presetID="10" presetClass="entr" presetSubtype="0" fill="hold" grpId="0" nodeType="after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fade">
                                      <p:cBhvr>
                                        <p:cTn id="65" dur="500"/>
                                        <p:tgtEl>
                                          <p:spTgt spid="9"/>
                                        </p:tgtEl>
                                      </p:cBhvr>
                                    </p:animEffect>
                                  </p:childTnLst>
                                </p:cTn>
                              </p:par>
                            </p:childTnLst>
                          </p:cTn>
                        </p:par>
                        <p:par>
                          <p:cTn id="66" fill="hold">
                            <p:stCondLst>
                              <p:cond delay="1500"/>
                            </p:stCondLst>
                            <p:childTnLst>
                              <p:par>
                                <p:cTn id="67" presetID="10" presetClass="entr" presetSubtype="0" fill="hold" grpId="0" nodeType="afterEffect">
                                  <p:stCondLst>
                                    <p:cond delay="0"/>
                                  </p:stCondLst>
                                  <p:childTnLst>
                                    <p:set>
                                      <p:cBhvr>
                                        <p:cTn id="68" dur="1" fill="hold">
                                          <p:stCondLst>
                                            <p:cond delay="0"/>
                                          </p:stCondLst>
                                        </p:cTn>
                                        <p:tgtEl>
                                          <p:spTgt spid="10"/>
                                        </p:tgtEl>
                                        <p:attrNameLst>
                                          <p:attrName>style.visibility</p:attrName>
                                        </p:attrNameLst>
                                      </p:cBhvr>
                                      <p:to>
                                        <p:strVal val="visible"/>
                                      </p:to>
                                    </p:set>
                                    <p:animEffect transition="in" filter="fade">
                                      <p:cBhvr>
                                        <p:cTn id="69" dur="500"/>
                                        <p:tgtEl>
                                          <p:spTgt spid="10"/>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40"/>
                                        </p:tgtEl>
                                        <p:attrNameLst>
                                          <p:attrName>style.visibility</p:attrName>
                                        </p:attrNameLst>
                                      </p:cBhvr>
                                      <p:to>
                                        <p:strVal val="visible"/>
                                      </p:to>
                                    </p:set>
                                    <p:animEffect transition="in" filter="wipe(left)">
                                      <p:cBhvr>
                                        <p:cTn id="74" dur="1000"/>
                                        <p:tgtEl>
                                          <p:spTgt spid="40"/>
                                        </p:tgtEl>
                                      </p:cBhvr>
                                    </p:animEffect>
                                  </p:childTnLst>
                                </p:cTn>
                              </p:par>
                            </p:childTnLst>
                          </p:cTn>
                        </p:par>
                        <p:par>
                          <p:cTn id="75" fill="hold">
                            <p:stCondLst>
                              <p:cond delay="1000"/>
                            </p:stCondLst>
                            <p:childTnLst>
                              <p:par>
                                <p:cTn id="76" presetID="10" presetClass="entr" presetSubtype="0" fill="hold" grpId="0" nodeType="afterEffect">
                                  <p:stCondLst>
                                    <p:cond delay="0"/>
                                  </p:stCondLst>
                                  <p:childTnLst>
                                    <p:set>
                                      <p:cBhvr>
                                        <p:cTn id="77" dur="1" fill="hold">
                                          <p:stCondLst>
                                            <p:cond delay="0"/>
                                          </p:stCondLst>
                                        </p:cTn>
                                        <p:tgtEl>
                                          <p:spTgt spid="6"/>
                                        </p:tgtEl>
                                        <p:attrNameLst>
                                          <p:attrName>style.visibility</p:attrName>
                                        </p:attrNameLst>
                                      </p:cBhvr>
                                      <p:to>
                                        <p:strVal val="visible"/>
                                      </p:to>
                                    </p:set>
                                    <p:animEffect transition="in" filter="fade">
                                      <p:cBhvr>
                                        <p:cTn id="78" dur="500"/>
                                        <p:tgtEl>
                                          <p:spTgt spid="6"/>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8" fill="hold" nodeType="clickEffect">
                                  <p:stCondLst>
                                    <p:cond delay="0"/>
                                  </p:stCondLst>
                                  <p:childTnLst>
                                    <p:set>
                                      <p:cBhvr>
                                        <p:cTn id="82" dur="1" fill="hold">
                                          <p:stCondLst>
                                            <p:cond delay="0"/>
                                          </p:stCondLst>
                                        </p:cTn>
                                        <p:tgtEl>
                                          <p:spTgt spid="39"/>
                                        </p:tgtEl>
                                        <p:attrNameLst>
                                          <p:attrName>style.visibility</p:attrName>
                                        </p:attrNameLst>
                                      </p:cBhvr>
                                      <p:to>
                                        <p:strVal val="visible"/>
                                      </p:to>
                                    </p:set>
                                    <p:animEffect transition="in" filter="wipe(left)">
                                      <p:cBhvr>
                                        <p:cTn id="83" dur="1000"/>
                                        <p:tgtEl>
                                          <p:spTgt spid="39"/>
                                        </p:tgtEl>
                                      </p:cBhvr>
                                    </p:animEffect>
                                  </p:childTnLst>
                                </p:cTn>
                              </p:par>
                            </p:childTnLst>
                          </p:cTn>
                        </p:par>
                        <p:par>
                          <p:cTn id="84" fill="hold">
                            <p:stCondLst>
                              <p:cond delay="1000"/>
                            </p:stCondLst>
                            <p:childTnLst>
                              <p:par>
                                <p:cTn id="85" presetID="10" presetClass="entr" presetSubtype="0" fill="hold" grpId="0" nodeType="afterEffect">
                                  <p:stCondLst>
                                    <p:cond delay="0"/>
                                  </p:stCondLst>
                                  <p:childTnLst>
                                    <p:set>
                                      <p:cBhvr>
                                        <p:cTn id="86" dur="1" fill="hold">
                                          <p:stCondLst>
                                            <p:cond delay="0"/>
                                          </p:stCondLst>
                                        </p:cTn>
                                        <p:tgtEl>
                                          <p:spTgt spid="8"/>
                                        </p:tgtEl>
                                        <p:attrNameLst>
                                          <p:attrName>style.visibility</p:attrName>
                                        </p:attrNameLst>
                                      </p:cBhvr>
                                      <p:to>
                                        <p:strVal val="visible"/>
                                      </p:to>
                                    </p:set>
                                    <p:animEffect transition="in" filter="fade">
                                      <p:cBhvr>
                                        <p:cTn id="87" dur="500"/>
                                        <p:tgtEl>
                                          <p:spTgt spid="8"/>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50"/>
                                        </p:tgtEl>
                                        <p:attrNameLst>
                                          <p:attrName>style.visibility</p:attrName>
                                        </p:attrNameLst>
                                      </p:cBhvr>
                                      <p:to>
                                        <p:strVal val="visible"/>
                                      </p:to>
                                    </p:set>
                                    <p:animEffect transition="in" filter="wipe(left)">
                                      <p:cBhvr>
                                        <p:cTn id="92" dur="1000"/>
                                        <p:tgtEl>
                                          <p:spTgt spid="50"/>
                                        </p:tgtEl>
                                      </p:cBhvr>
                                    </p:animEffect>
                                  </p:childTnLst>
                                </p:cTn>
                              </p:par>
                              <p:par>
                                <p:cTn id="93" presetID="22" presetClass="entr" presetSubtype="8" fill="hold" nodeType="withEffect">
                                  <p:stCondLst>
                                    <p:cond delay="0"/>
                                  </p:stCondLst>
                                  <p:childTnLst>
                                    <p:set>
                                      <p:cBhvr>
                                        <p:cTn id="94" dur="1" fill="hold">
                                          <p:stCondLst>
                                            <p:cond delay="0"/>
                                          </p:stCondLst>
                                        </p:cTn>
                                        <p:tgtEl>
                                          <p:spTgt spid="51"/>
                                        </p:tgtEl>
                                        <p:attrNameLst>
                                          <p:attrName>style.visibility</p:attrName>
                                        </p:attrNameLst>
                                      </p:cBhvr>
                                      <p:to>
                                        <p:strVal val="visible"/>
                                      </p:to>
                                    </p:set>
                                    <p:animEffect transition="in" filter="wipe(left)">
                                      <p:cBhvr>
                                        <p:cTn id="95" dur="1000"/>
                                        <p:tgtEl>
                                          <p:spTgt spid="51"/>
                                        </p:tgtEl>
                                      </p:cBhvr>
                                    </p:animEffect>
                                  </p:childTnLst>
                                </p:cTn>
                              </p:par>
                              <p:par>
                                <p:cTn id="96" presetID="22" presetClass="entr" presetSubtype="8" fill="hold" nodeType="withEffect">
                                  <p:stCondLst>
                                    <p:cond delay="0"/>
                                  </p:stCondLst>
                                  <p:childTnLst>
                                    <p:set>
                                      <p:cBhvr>
                                        <p:cTn id="97" dur="1" fill="hold">
                                          <p:stCondLst>
                                            <p:cond delay="0"/>
                                          </p:stCondLst>
                                        </p:cTn>
                                        <p:tgtEl>
                                          <p:spTgt spid="48"/>
                                        </p:tgtEl>
                                        <p:attrNameLst>
                                          <p:attrName>style.visibility</p:attrName>
                                        </p:attrNameLst>
                                      </p:cBhvr>
                                      <p:to>
                                        <p:strVal val="visible"/>
                                      </p:to>
                                    </p:set>
                                    <p:animEffect transition="in" filter="wipe(left)">
                                      <p:cBhvr>
                                        <p:cTn id="98" dur="1000"/>
                                        <p:tgtEl>
                                          <p:spTgt spid="48"/>
                                        </p:tgtEl>
                                      </p:cBhvr>
                                    </p:animEffect>
                                  </p:childTnLst>
                                </p:cTn>
                              </p:par>
                              <p:par>
                                <p:cTn id="99" presetID="22" presetClass="entr" presetSubtype="8" fill="hold" nodeType="withEffect">
                                  <p:stCondLst>
                                    <p:cond delay="0"/>
                                  </p:stCondLst>
                                  <p:childTnLst>
                                    <p:set>
                                      <p:cBhvr>
                                        <p:cTn id="100" dur="1" fill="hold">
                                          <p:stCondLst>
                                            <p:cond delay="0"/>
                                          </p:stCondLst>
                                        </p:cTn>
                                        <p:tgtEl>
                                          <p:spTgt spid="49"/>
                                        </p:tgtEl>
                                        <p:attrNameLst>
                                          <p:attrName>style.visibility</p:attrName>
                                        </p:attrNameLst>
                                      </p:cBhvr>
                                      <p:to>
                                        <p:strVal val="visible"/>
                                      </p:to>
                                    </p:set>
                                    <p:animEffect transition="in" filter="wipe(left)">
                                      <p:cBhvr>
                                        <p:cTn id="101" dur="1000"/>
                                        <p:tgtEl>
                                          <p:spTgt spid="49"/>
                                        </p:tgtEl>
                                      </p:cBhvr>
                                    </p:animEffect>
                                  </p:childTnLst>
                                </p:cTn>
                              </p:par>
                            </p:childTnLst>
                          </p:cTn>
                        </p:par>
                        <p:par>
                          <p:cTn id="102" fill="hold">
                            <p:stCondLst>
                              <p:cond delay="1000"/>
                            </p:stCondLst>
                            <p:childTnLst>
                              <p:par>
                                <p:cTn id="103" presetID="10" presetClass="entr" presetSubtype="0" fill="hold" grpId="0" nodeType="afterEffect">
                                  <p:stCondLst>
                                    <p:cond delay="0"/>
                                  </p:stCondLst>
                                  <p:childTnLst>
                                    <p:set>
                                      <p:cBhvr>
                                        <p:cTn id="104" dur="1" fill="hold">
                                          <p:stCondLst>
                                            <p:cond delay="0"/>
                                          </p:stCondLst>
                                        </p:cTn>
                                        <p:tgtEl>
                                          <p:spTgt spid="7"/>
                                        </p:tgtEl>
                                        <p:attrNameLst>
                                          <p:attrName>style.visibility</p:attrName>
                                        </p:attrNameLst>
                                      </p:cBhvr>
                                      <p:to>
                                        <p:strVal val="visible"/>
                                      </p:to>
                                    </p:set>
                                    <p:animEffect transition="in" filter="fade">
                                      <p:cBhvr>
                                        <p:cTn id="105" dur="500"/>
                                        <p:tgtEl>
                                          <p:spTgt spid="7"/>
                                        </p:tgtEl>
                                      </p:cBhvr>
                                    </p:animEffect>
                                  </p:childTnLst>
                                </p:cTn>
                              </p:par>
                              <p:par>
                                <p:cTn id="106" presetID="10" presetClass="entr" presetSubtype="0" fill="hold" grpId="0" nodeType="withEffect">
                                  <p:stCondLst>
                                    <p:cond delay="0"/>
                                  </p:stCondLst>
                                  <p:childTnLst>
                                    <p:set>
                                      <p:cBhvr>
                                        <p:cTn id="107" dur="1" fill="hold">
                                          <p:stCondLst>
                                            <p:cond delay="0"/>
                                          </p:stCondLst>
                                        </p:cTn>
                                        <p:tgtEl>
                                          <p:spTgt spid="35"/>
                                        </p:tgtEl>
                                        <p:attrNameLst>
                                          <p:attrName>style.visibility</p:attrName>
                                        </p:attrNameLst>
                                      </p:cBhvr>
                                      <p:to>
                                        <p:strVal val="visible"/>
                                      </p:to>
                                    </p:set>
                                    <p:animEffect transition="in" filter="fade">
                                      <p:cBhvr>
                                        <p:cTn id="108" dur="1000"/>
                                        <p:tgtEl>
                                          <p:spTgt spid="35"/>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32"/>
                                        </p:tgtEl>
                                        <p:attrNameLst>
                                          <p:attrName>style.visibility</p:attrName>
                                        </p:attrNameLst>
                                      </p:cBhvr>
                                      <p:to>
                                        <p:strVal val="visible"/>
                                      </p:to>
                                    </p:set>
                                    <p:animEffect transition="in" filter="fade">
                                      <p:cBhvr>
                                        <p:cTn id="111" dur="1000"/>
                                        <p:tgtEl>
                                          <p:spTgt spid="32"/>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34"/>
                                        </p:tgtEl>
                                        <p:attrNameLst>
                                          <p:attrName>style.visibility</p:attrName>
                                        </p:attrNameLst>
                                      </p:cBhvr>
                                      <p:to>
                                        <p:strVal val="visible"/>
                                      </p:to>
                                    </p:set>
                                    <p:animEffect transition="in" filter="fade">
                                      <p:cBhvr>
                                        <p:cTn id="114" dur="1000"/>
                                        <p:tgtEl>
                                          <p:spTgt spid="34"/>
                                        </p:tgtEl>
                                      </p:cBhvr>
                                    </p:animEffect>
                                  </p:childTnLst>
                                </p:cTn>
                              </p:par>
                              <p:par>
                                <p:cTn id="115" presetID="10" presetClass="entr" presetSubtype="0" fill="hold" grpId="0" nodeType="withEffect">
                                  <p:stCondLst>
                                    <p:cond delay="0"/>
                                  </p:stCondLst>
                                  <p:childTnLst>
                                    <p:set>
                                      <p:cBhvr>
                                        <p:cTn id="116" dur="1" fill="hold">
                                          <p:stCondLst>
                                            <p:cond delay="0"/>
                                          </p:stCondLst>
                                        </p:cTn>
                                        <p:tgtEl>
                                          <p:spTgt spid="33"/>
                                        </p:tgtEl>
                                        <p:attrNameLst>
                                          <p:attrName>style.visibility</p:attrName>
                                        </p:attrNameLst>
                                      </p:cBhvr>
                                      <p:to>
                                        <p:strVal val="visible"/>
                                      </p:to>
                                    </p:set>
                                    <p:animEffect transition="in" filter="fade">
                                      <p:cBhvr>
                                        <p:cTn id="117" dur="500"/>
                                        <p:tgtEl>
                                          <p:spTgt spid="33"/>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8" fill="hold" nodeType="clickEffect">
                                  <p:stCondLst>
                                    <p:cond delay="0"/>
                                  </p:stCondLst>
                                  <p:childTnLst>
                                    <p:set>
                                      <p:cBhvr>
                                        <p:cTn id="121" dur="1" fill="hold">
                                          <p:stCondLst>
                                            <p:cond delay="0"/>
                                          </p:stCondLst>
                                        </p:cTn>
                                        <p:tgtEl>
                                          <p:spTgt spid="76"/>
                                        </p:tgtEl>
                                        <p:attrNameLst>
                                          <p:attrName>style.visibility</p:attrName>
                                        </p:attrNameLst>
                                      </p:cBhvr>
                                      <p:to>
                                        <p:strVal val="visible"/>
                                      </p:to>
                                    </p:set>
                                    <p:animEffect transition="in" filter="wipe(left)">
                                      <p:cBhvr>
                                        <p:cTn id="122" dur="500"/>
                                        <p:tgtEl>
                                          <p:spTgt spid="76"/>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44"/>
                                        </p:tgtEl>
                                        <p:attrNameLst>
                                          <p:attrName>style.visibility</p:attrName>
                                        </p:attrNameLst>
                                      </p:cBhvr>
                                      <p:to>
                                        <p:strVal val="visible"/>
                                      </p:to>
                                    </p:set>
                                    <p:animEffect transition="in" filter="fade">
                                      <p:cBhvr>
                                        <p:cTn id="127" dur="1000"/>
                                        <p:tgtEl>
                                          <p:spTgt spid="44"/>
                                        </p:tgtEl>
                                      </p:cBhvr>
                                    </p:animEffect>
                                  </p:childTnLst>
                                </p:cTn>
                              </p:par>
                              <p:par>
                                <p:cTn id="128" presetID="22" presetClass="entr" presetSubtype="1" fill="hold" grpId="0" nodeType="withEffect">
                                  <p:stCondLst>
                                    <p:cond delay="0"/>
                                  </p:stCondLst>
                                  <p:childTnLst>
                                    <p:set>
                                      <p:cBhvr>
                                        <p:cTn id="129" dur="1" fill="hold">
                                          <p:stCondLst>
                                            <p:cond delay="0"/>
                                          </p:stCondLst>
                                        </p:cTn>
                                        <p:tgtEl>
                                          <p:spTgt spid="69"/>
                                        </p:tgtEl>
                                        <p:attrNameLst>
                                          <p:attrName>style.visibility</p:attrName>
                                        </p:attrNameLst>
                                      </p:cBhvr>
                                      <p:to>
                                        <p:strVal val="visible"/>
                                      </p:to>
                                    </p:set>
                                    <p:animEffect transition="in" filter="wipe(up)">
                                      <p:cBhvr>
                                        <p:cTn id="130" dur="500"/>
                                        <p:tgtEl>
                                          <p:spTgt spid="69"/>
                                        </p:tgtEl>
                                      </p:cBhvr>
                                    </p:animEffect>
                                  </p:childTnLst>
                                </p:cTn>
                              </p:par>
                              <p:par>
                                <p:cTn id="131" presetID="22" presetClass="entr" presetSubtype="1" fill="hold" grpId="0" nodeType="withEffect">
                                  <p:stCondLst>
                                    <p:cond delay="0"/>
                                  </p:stCondLst>
                                  <p:childTnLst>
                                    <p:set>
                                      <p:cBhvr>
                                        <p:cTn id="132" dur="1" fill="hold">
                                          <p:stCondLst>
                                            <p:cond delay="0"/>
                                          </p:stCondLst>
                                        </p:cTn>
                                        <p:tgtEl>
                                          <p:spTgt spid="68"/>
                                        </p:tgtEl>
                                        <p:attrNameLst>
                                          <p:attrName>style.visibility</p:attrName>
                                        </p:attrNameLst>
                                      </p:cBhvr>
                                      <p:to>
                                        <p:strVal val="visible"/>
                                      </p:to>
                                    </p:set>
                                    <p:animEffect transition="in" filter="wipe(up)">
                                      <p:cBhvr>
                                        <p:cTn id="133" dur="500"/>
                                        <p:tgtEl>
                                          <p:spTgt spid="68"/>
                                        </p:tgtEl>
                                      </p:cBhvr>
                                    </p:animEffect>
                                  </p:childTnLst>
                                </p:cTn>
                              </p:par>
                              <p:par>
                                <p:cTn id="134" presetID="22" presetClass="entr" presetSubtype="1" fill="hold" nodeType="withEffect">
                                  <p:stCondLst>
                                    <p:cond delay="0"/>
                                  </p:stCondLst>
                                  <p:childTnLst>
                                    <p:set>
                                      <p:cBhvr>
                                        <p:cTn id="135" dur="1" fill="hold">
                                          <p:stCondLst>
                                            <p:cond delay="0"/>
                                          </p:stCondLst>
                                        </p:cTn>
                                        <p:tgtEl>
                                          <p:spTgt spid="70"/>
                                        </p:tgtEl>
                                        <p:attrNameLst>
                                          <p:attrName>style.visibility</p:attrName>
                                        </p:attrNameLst>
                                      </p:cBhvr>
                                      <p:to>
                                        <p:strVal val="visible"/>
                                      </p:to>
                                    </p:set>
                                    <p:animEffect transition="in" filter="wipe(up)">
                                      <p:cBhvr>
                                        <p:cTn id="136" dur="500"/>
                                        <p:tgtEl>
                                          <p:spTgt spid="70"/>
                                        </p:tgtEl>
                                      </p:cBhvr>
                                    </p:animEffect>
                                  </p:childTnLst>
                                </p:cTn>
                              </p:par>
                              <p:par>
                                <p:cTn id="137" presetID="22" presetClass="entr" presetSubtype="8" fill="hold" nodeType="withEffect">
                                  <p:stCondLst>
                                    <p:cond delay="0"/>
                                  </p:stCondLst>
                                  <p:childTnLst>
                                    <p:set>
                                      <p:cBhvr>
                                        <p:cTn id="138" dur="1" fill="hold">
                                          <p:stCondLst>
                                            <p:cond delay="0"/>
                                          </p:stCondLst>
                                        </p:cTn>
                                        <p:tgtEl>
                                          <p:spTgt spid="72"/>
                                        </p:tgtEl>
                                        <p:attrNameLst>
                                          <p:attrName>style.visibility</p:attrName>
                                        </p:attrNameLst>
                                      </p:cBhvr>
                                      <p:to>
                                        <p:strVal val="visible"/>
                                      </p:to>
                                    </p:set>
                                    <p:animEffect transition="in" filter="wipe(left)">
                                      <p:cBhvr>
                                        <p:cTn id="139"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P spid="16" grpId="0" animBg="1"/>
      <p:bldP spid="17" grpId="0" animBg="1"/>
      <p:bldP spid="9" grpId="0" animBg="1"/>
      <p:bldP spid="31" grpId="0" animBg="1"/>
      <p:bldP spid="32" grpId="0"/>
      <p:bldP spid="34" grpId="0"/>
      <p:bldP spid="35" grpId="0"/>
      <p:bldP spid="36" grpId="0" animBg="1"/>
      <p:bldP spid="14" grpId="0" animBg="1"/>
      <p:bldP spid="37" grpId="0" animBg="1"/>
      <p:bldP spid="52" grpId="0" animBg="1"/>
      <p:bldP spid="11" grpId="0" animBg="1"/>
      <p:bldP spid="68" grpId="0" animBg="1"/>
      <p:bldP spid="69" grpId="0" animBg="1"/>
      <p:bldP spid="6" grpId="0" animBg="1"/>
      <p:bldP spid="7" grpId="0" animBg="1"/>
      <p:bldP spid="12" grpId="0" animBg="1"/>
      <p:bldP spid="44" grpId="0" animBg="1"/>
      <p:bldP spid="75" grpId="0" animBg="1"/>
      <p:bldP spid="4" grpId="0" animBg="1"/>
      <p:bldP spid="3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89</Words>
  <Application>Microsoft Macintosh PowerPoint</Application>
  <PresentationFormat>On-screen Show (4:3)</PresentationFormat>
  <Paragraphs>22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Figure 7.2  The uses of energy by an animal</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Animal Physiology 3e</dc:title>
  <dc:subject/>
  <dc:creator>Sinauer Associates, Inc.</dc:creator>
  <cp:keywords/>
  <dc:description/>
  <cp:lastModifiedBy>Sumanas Inc</cp:lastModifiedBy>
  <cp:revision>16</cp:revision>
  <dcterms:created xsi:type="dcterms:W3CDTF">2016-05-25T17:43:54Z</dcterms:created>
  <dcterms:modified xsi:type="dcterms:W3CDTF">2021-10-30T01:03:08Z</dcterms:modified>
  <cp:category/>
</cp:coreProperties>
</file>