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87" r:id="rId5"/>
  </p:sldMasterIdLst>
  <p:notesMasterIdLst>
    <p:notesMasterId r:id="rId71"/>
  </p:notesMasterIdLst>
  <p:handoutMasterIdLst>
    <p:handoutMasterId r:id="rId72"/>
  </p:handoutMasterIdLst>
  <p:sldIdLst>
    <p:sldId id="258" r:id="rId6"/>
    <p:sldId id="296" r:id="rId7"/>
    <p:sldId id="260" r:id="rId8"/>
    <p:sldId id="303" r:id="rId9"/>
    <p:sldId id="261" r:id="rId10"/>
    <p:sldId id="262" r:id="rId11"/>
    <p:sldId id="304" r:id="rId12"/>
    <p:sldId id="263" r:id="rId13"/>
    <p:sldId id="264" r:id="rId14"/>
    <p:sldId id="305" r:id="rId15"/>
    <p:sldId id="265" r:id="rId16"/>
    <p:sldId id="306" r:id="rId17"/>
    <p:sldId id="266" r:id="rId18"/>
    <p:sldId id="307" r:id="rId19"/>
    <p:sldId id="257" r:id="rId20"/>
    <p:sldId id="267" r:id="rId21"/>
    <p:sldId id="268" r:id="rId22"/>
    <p:sldId id="299" r:id="rId23"/>
    <p:sldId id="300" r:id="rId24"/>
    <p:sldId id="269" r:id="rId25"/>
    <p:sldId id="270" r:id="rId26"/>
    <p:sldId id="308" r:id="rId27"/>
    <p:sldId id="271" r:id="rId28"/>
    <p:sldId id="309" r:id="rId29"/>
    <p:sldId id="272" r:id="rId30"/>
    <p:sldId id="310" r:id="rId31"/>
    <p:sldId id="273" r:id="rId32"/>
    <p:sldId id="274" r:id="rId33"/>
    <p:sldId id="311" r:id="rId34"/>
    <p:sldId id="275" r:id="rId35"/>
    <p:sldId id="312" r:id="rId36"/>
    <p:sldId id="276" r:id="rId37"/>
    <p:sldId id="313" r:id="rId38"/>
    <p:sldId id="277" r:id="rId39"/>
    <p:sldId id="278" r:id="rId40"/>
    <p:sldId id="314" r:id="rId41"/>
    <p:sldId id="279" r:id="rId42"/>
    <p:sldId id="280" r:id="rId43"/>
    <p:sldId id="315" r:id="rId44"/>
    <p:sldId id="297" r:id="rId45"/>
    <p:sldId id="282" r:id="rId46"/>
    <p:sldId id="316" r:id="rId47"/>
    <p:sldId id="283" r:id="rId48"/>
    <p:sldId id="284" r:id="rId49"/>
    <p:sldId id="317" r:id="rId50"/>
    <p:sldId id="298" r:id="rId51"/>
    <p:sldId id="318" r:id="rId52"/>
    <p:sldId id="286" r:id="rId53"/>
    <p:sldId id="319" r:id="rId54"/>
    <p:sldId id="287" r:id="rId55"/>
    <p:sldId id="320" r:id="rId56"/>
    <p:sldId id="301" r:id="rId57"/>
    <p:sldId id="288" r:id="rId58"/>
    <p:sldId id="289" r:id="rId59"/>
    <p:sldId id="302" r:id="rId60"/>
    <p:sldId id="290" r:id="rId61"/>
    <p:sldId id="291" r:id="rId62"/>
    <p:sldId id="321" r:id="rId63"/>
    <p:sldId id="292" r:id="rId64"/>
    <p:sldId id="322" r:id="rId65"/>
    <p:sldId id="293" r:id="rId66"/>
    <p:sldId id="323" r:id="rId67"/>
    <p:sldId id="294" r:id="rId68"/>
    <p:sldId id="295" r:id="rId69"/>
    <p:sldId id="324"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47"/>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43" autoAdjust="0"/>
    <p:restoredTop sz="85499" autoAdjust="0"/>
  </p:normalViewPr>
  <p:slideViewPr>
    <p:cSldViewPr snapToGrid="0" snapToObjects="1">
      <p:cViewPr varScale="1">
        <p:scale>
          <a:sx n="136" d="100"/>
          <a:sy n="136" d="100"/>
        </p:scale>
        <p:origin x="224" y="6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176"/>
    </p:cViewPr>
  </p:sorterViewPr>
  <p:notesViewPr>
    <p:cSldViewPr snapToGrid="0" snapToObjects="1">
      <p:cViewPr varScale="1">
        <p:scale>
          <a:sx n="85" d="100"/>
          <a:sy n="85" d="100"/>
        </p:scale>
        <p:origin x="31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10/29/21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10/29/21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Chapter 7 Opener</a:t>
            </a:r>
            <a:endParaRPr lang="en-US" sz="1200" kern="1200" dirty="0">
              <a:solidFill>
                <a:schemeClr val="tx1"/>
              </a:solidFill>
              <a:effectLst/>
              <a:latin typeface="+mn-lt"/>
              <a:ea typeface="+mn-ea"/>
              <a:cs typeface="+mn-cs"/>
            </a:endParaRPr>
          </a:p>
          <a:p>
            <a:pPr fontAlgn="ctr"/>
            <a:r>
              <a:rPr lang="en-US" sz="1200" b="1" kern="1200" dirty="0">
                <a:solidFill>
                  <a:schemeClr val="tx1"/>
                </a:solidFill>
                <a:effectLst/>
                <a:latin typeface="+mn-lt"/>
                <a:ea typeface="+mn-ea"/>
                <a:cs typeface="+mn-cs"/>
              </a:rPr>
              <a:t>The burden of food</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 trek to the North Pole from the nearest land, without resupply along the way, requires that hundreds of pounds of food be hauled per explorer, to supply energy for the explorers and their dogs.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2155773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7.4</a:t>
            </a:r>
            <a:r>
              <a:rPr lang="en-US" sz="1200" b="1" kern="1200" dirty="0">
                <a:solidFill>
                  <a:schemeClr val="tx1"/>
                </a:solidFill>
                <a:effectLst/>
                <a:latin typeface="+mn-lt"/>
                <a:ea typeface="+mn-ea"/>
                <a:cs typeface="+mn-cs"/>
              </a:rPr>
              <a:t>  Average resting metabolic rates of two 7-gram vertebrates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 individuals studied in both species were adults with the same body weight and living at the same air temperature (30°C–33°C). The mammal is </a:t>
            </a:r>
            <a:r>
              <a:rPr lang="en-US" sz="1200" i="1" kern="1200" dirty="0" err="1">
                <a:solidFill>
                  <a:schemeClr val="tx1"/>
                </a:solidFill>
                <a:effectLst/>
                <a:latin typeface="+mn-lt"/>
                <a:ea typeface="+mn-ea"/>
                <a:cs typeface="+mn-cs"/>
              </a:rPr>
              <a:t>Baiomys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taylori</a:t>
            </a:r>
            <a:r>
              <a:rPr lang="en-US" sz="1200" kern="1200" dirty="0">
                <a:solidFill>
                  <a:schemeClr val="tx1"/>
                </a:solidFill>
                <a:effectLst/>
                <a:latin typeface="+mn-lt"/>
                <a:ea typeface="+mn-ea"/>
                <a:cs typeface="+mn-cs"/>
              </a:rPr>
              <a:t>, often called the pigmy mouse. The lizard is </a:t>
            </a:r>
            <a:r>
              <a:rPr lang="en-US" sz="1200" i="1" kern="1200" dirty="0" err="1">
                <a:solidFill>
                  <a:schemeClr val="tx1"/>
                </a:solidFill>
                <a:effectLst/>
                <a:latin typeface="+mn-lt"/>
                <a:ea typeface="+mn-ea"/>
                <a:cs typeface="+mn-cs"/>
              </a:rPr>
              <a:t>Sceloporus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undulatus</a:t>
            </a:r>
            <a:r>
              <a:rPr lang="en-US" sz="1200" kern="1200" dirty="0">
                <a:solidFill>
                  <a:schemeClr val="tx1"/>
                </a:solidFill>
                <a:effectLst/>
                <a:latin typeface="+mn-lt"/>
                <a:ea typeface="+mn-ea"/>
                <a:cs typeface="+mn-cs"/>
              </a:rPr>
              <a:t>, the Eastern fence lizard. Both are native to North America. (Data for </a:t>
            </a:r>
            <a:r>
              <a:rPr lang="en-US" sz="1200" i="1" kern="1200" dirty="0" err="1">
                <a:solidFill>
                  <a:schemeClr val="tx1"/>
                </a:solidFill>
                <a:effectLst/>
                <a:latin typeface="+mn-lt"/>
                <a:ea typeface="+mn-ea"/>
                <a:cs typeface="+mn-cs"/>
              </a:rPr>
              <a:t>Baiomys</a:t>
            </a:r>
            <a:r>
              <a:rPr lang="en-US" sz="1200" kern="1200" dirty="0">
                <a:solidFill>
                  <a:schemeClr val="tx1"/>
                </a:solidFill>
                <a:effectLst/>
                <a:latin typeface="+mn-lt"/>
                <a:ea typeface="+mn-ea"/>
                <a:cs typeface="+mn-cs"/>
              </a:rPr>
              <a:t> from J. W. Hudson. 1965. </a:t>
            </a:r>
            <a:r>
              <a:rPr lang="en-US" sz="1200" i="1" kern="1200" dirty="0">
                <a:solidFill>
                  <a:schemeClr val="tx1"/>
                </a:solidFill>
                <a:effectLst/>
                <a:latin typeface="+mn-lt"/>
                <a:ea typeface="+mn-ea"/>
                <a:cs typeface="+mn-cs"/>
              </a:rPr>
              <a:t>Physiol. Zool.</a:t>
            </a:r>
            <a:r>
              <a:rPr lang="en-US" sz="1200" kern="1200" dirty="0">
                <a:solidFill>
                  <a:schemeClr val="tx1"/>
                </a:solidFill>
                <a:effectLst/>
                <a:latin typeface="+mn-lt"/>
                <a:ea typeface="+mn-ea"/>
                <a:cs typeface="+mn-cs"/>
              </a:rPr>
              <a:t> 38: 243–254; data for </a:t>
            </a:r>
            <a:r>
              <a:rPr lang="en-US" sz="1200" i="1" kern="1200" dirty="0" err="1">
                <a:solidFill>
                  <a:schemeClr val="tx1"/>
                </a:solidFill>
                <a:effectLst/>
                <a:latin typeface="+mn-lt"/>
                <a:ea typeface="+mn-ea"/>
                <a:cs typeface="+mn-cs"/>
              </a:rPr>
              <a:t>Sceloporus</a:t>
            </a:r>
            <a:r>
              <a:rPr lang="en-US" sz="1200" kern="1200" dirty="0">
                <a:solidFill>
                  <a:schemeClr val="tx1"/>
                </a:solidFill>
                <a:effectLst/>
                <a:latin typeface="+mn-lt"/>
                <a:ea typeface="+mn-ea"/>
                <a:cs typeface="+mn-cs"/>
              </a:rPr>
              <a:t> from M. J. </a:t>
            </a:r>
            <a:r>
              <a:rPr lang="en-US" sz="1200" kern="1200" dirty="0" err="1">
                <a:solidFill>
                  <a:schemeClr val="tx1"/>
                </a:solidFill>
                <a:effectLst/>
                <a:latin typeface="+mn-lt"/>
                <a:ea typeface="+mn-ea"/>
                <a:cs typeface="+mn-cs"/>
              </a:rPr>
              <a:t>Angilletta</a:t>
            </a:r>
            <a:r>
              <a:rPr lang="en-US" sz="1200" kern="1200" dirty="0">
                <a:solidFill>
                  <a:schemeClr val="tx1"/>
                </a:solidFill>
                <a:effectLst/>
                <a:latin typeface="+mn-lt"/>
                <a:ea typeface="+mn-ea"/>
                <a:cs typeface="+mn-cs"/>
              </a:rPr>
              <a:t>, Jr. 2001. </a:t>
            </a:r>
            <a:r>
              <a:rPr lang="en-US" sz="1200" i="1" kern="1200" dirty="0">
                <a:solidFill>
                  <a:schemeClr val="tx1"/>
                </a:solidFill>
                <a:effectLst/>
                <a:latin typeface="+mn-lt"/>
                <a:ea typeface="+mn-ea"/>
                <a:cs typeface="+mn-cs"/>
              </a:rPr>
              <a:t>Physiol. </a:t>
            </a:r>
            <a:br>
              <a:rPr lang="en-US" sz="1200" i="1" kern="1200" dirty="0">
                <a:solidFill>
                  <a:schemeClr val="tx1"/>
                </a:solidFill>
                <a:effectLst/>
                <a:latin typeface="+mn-lt"/>
                <a:ea typeface="+mn-ea"/>
                <a:cs typeface="+mn-cs"/>
              </a:rPr>
            </a:b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Zool.</a:t>
            </a:r>
            <a:r>
              <a:rPr lang="en-US" sz="1200" kern="1200" dirty="0">
                <a:solidFill>
                  <a:schemeClr val="tx1"/>
                </a:solidFill>
                <a:effectLst/>
                <a:latin typeface="+mn-lt"/>
                <a:ea typeface="+mn-ea"/>
                <a:cs typeface="+mn-cs"/>
              </a:rPr>
              <a:t> 74: 11–21.)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1731799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7.4</a:t>
            </a:r>
            <a:r>
              <a:rPr lang="en-US" sz="1200" b="1" kern="1200" dirty="0">
                <a:solidFill>
                  <a:schemeClr val="tx1"/>
                </a:solidFill>
                <a:effectLst/>
                <a:latin typeface="+mn-lt"/>
                <a:ea typeface="+mn-ea"/>
                <a:cs typeface="+mn-cs"/>
              </a:rPr>
              <a:t>  Average resting metabolic rates of two 7-gram vertebrates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 individuals studied in both species were adults with the same body weight and living at the same air temperature (30°C–33°C). The mammal is </a:t>
            </a:r>
            <a:r>
              <a:rPr lang="en-US" sz="1200" i="1" kern="1200" dirty="0" err="1">
                <a:solidFill>
                  <a:schemeClr val="tx1"/>
                </a:solidFill>
                <a:effectLst/>
                <a:latin typeface="+mn-lt"/>
                <a:ea typeface="+mn-ea"/>
                <a:cs typeface="+mn-cs"/>
              </a:rPr>
              <a:t>Baiomys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taylori</a:t>
            </a:r>
            <a:r>
              <a:rPr lang="en-US" sz="1200" kern="1200" dirty="0">
                <a:solidFill>
                  <a:schemeClr val="tx1"/>
                </a:solidFill>
                <a:effectLst/>
                <a:latin typeface="+mn-lt"/>
                <a:ea typeface="+mn-ea"/>
                <a:cs typeface="+mn-cs"/>
              </a:rPr>
              <a:t>, often called the pigmy mouse. The lizard is </a:t>
            </a:r>
            <a:r>
              <a:rPr lang="en-US" sz="1200" i="1" kern="1200" dirty="0" err="1">
                <a:solidFill>
                  <a:schemeClr val="tx1"/>
                </a:solidFill>
                <a:effectLst/>
                <a:latin typeface="+mn-lt"/>
                <a:ea typeface="+mn-ea"/>
                <a:cs typeface="+mn-cs"/>
              </a:rPr>
              <a:t>Sceloporus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undulatus</a:t>
            </a:r>
            <a:r>
              <a:rPr lang="en-US" sz="1200" kern="1200" dirty="0">
                <a:solidFill>
                  <a:schemeClr val="tx1"/>
                </a:solidFill>
                <a:effectLst/>
                <a:latin typeface="+mn-lt"/>
                <a:ea typeface="+mn-ea"/>
                <a:cs typeface="+mn-cs"/>
              </a:rPr>
              <a:t>, the Eastern fence lizard. Both are native to North America. (Data for </a:t>
            </a:r>
            <a:r>
              <a:rPr lang="en-US" sz="1200" i="1" kern="1200" dirty="0" err="1">
                <a:solidFill>
                  <a:schemeClr val="tx1"/>
                </a:solidFill>
                <a:effectLst/>
                <a:latin typeface="+mn-lt"/>
                <a:ea typeface="+mn-ea"/>
                <a:cs typeface="+mn-cs"/>
              </a:rPr>
              <a:t>Baiomys</a:t>
            </a:r>
            <a:r>
              <a:rPr lang="en-US" sz="1200" kern="1200" dirty="0">
                <a:solidFill>
                  <a:schemeClr val="tx1"/>
                </a:solidFill>
                <a:effectLst/>
                <a:latin typeface="+mn-lt"/>
                <a:ea typeface="+mn-ea"/>
                <a:cs typeface="+mn-cs"/>
              </a:rPr>
              <a:t> from J. W. Hudson. 1965. </a:t>
            </a:r>
            <a:r>
              <a:rPr lang="en-US" sz="1200" i="1" kern="1200" dirty="0">
                <a:solidFill>
                  <a:schemeClr val="tx1"/>
                </a:solidFill>
                <a:effectLst/>
                <a:latin typeface="+mn-lt"/>
                <a:ea typeface="+mn-ea"/>
                <a:cs typeface="+mn-cs"/>
              </a:rPr>
              <a:t>Physiol. Zool.</a:t>
            </a:r>
            <a:r>
              <a:rPr lang="en-US" sz="1200" kern="1200" dirty="0">
                <a:solidFill>
                  <a:schemeClr val="tx1"/>
                </a:solidFill>
                <a:effectLst/>
                <a:latin typeface="+mn-lt"/>
                <a:ea typeface="+mn-ea"/>
                <a:cs typeface="+mn-cs"/>
              </a:rPr>
              <a:t> 38: 243–254; data for </a:t>
            </a:r>
            <a:r>
              <a:rPr lang="en-US" sz="1200" i="1" kern="1200" dirty="0" err="1">
                <a:solidFill>
                  <a:schemeClr val="tx1"/>
                </a:solidFill>
                <a:effectLst/>
                <a:latin typeface="+mn-lt"/>
                <a:ea typeface="+mn-ea"/>
                <a:cs typeface="+mn-cs"/>
              </a:rPr>
              <a:t>Sceloporus</a:t>
            </a:r>
            <a:r>
              <a:rPr lang="en-US" sz="1200" kern="1200" dirty="0">
                <a:solidFill>
                  <a:schemeClr val="tx1"/>
                </a:solidFill>
                <a:effectLst/>
                <a:latin typeface="+mn-lt"/>
                <a:ea typeface="+mn-ea"/>
                <a:cs typeface="+mn-cs"/>
              </a:rPr>
              <a:t> from M. J. </a:t>
            </a:r>
            <a:r>
              <a:rPr lang="en-US" sz="1200" kern="1200" dirty="0" err="1">
                <a:solidFill>
                  <a:schemeClr val="tx1"/>
                </a:solidFill>
                <a:effectLst/>
                <a:latin typeface="+mn-lt"/>
                <a:ea typeface="+mn-ea"/>
                <a:cs typeface="+mn-cs"/>
              </a:rPr>
              <a:t>Angilletta</a:t>
            </a:r>
            <a:r>
              <a:rPr lang="en-US" sz="1200" kern="1200" dirty="0">
                <a:solidFill>
                  <a:schemeClr val="tx1"/>
                </a:solidFill>
                <a:effectLst/>
                <a:latin typeface="+mn-lt"/>
                <a:ea typeface="+mn-ea"/>
                <a:cs typeface="+mn-cs"/>
              </a:rPr>
              <a:t>, Jr. 2001. </a:t>
            </a:r>
            <a:r>
              <a:rPr lang="en-US" sz="1200" i="1" kern="1200" dirty="0">
                <a:solidFill>
                  <a:schemeClr val="tx1"/>
                </a:solidFill>
                <a:effectLst/>
                <a:latin typeface="+mn-lt"/>
                <a:ea typeface="+mn-ea"/>
                <a:cs typeface="+mn-cs"/>
              </a:rPr>
              <a:t>Physiol. </a:t>
            </a:r>
            <a:br>
              <a:rPr lang="en-US" sz="1200" i="1" kern="1200" dirty="0">
                <a:solidFill>
                  <a:schemeClr val="tx1"/>
                </a:solidFill>
                <a:effectLst/>
                <a:latin typeface="+mn-lt"/>
                <a:ea typeface="+mn-ea"/>
                <a:cs typeface="+mn-cs"/>
              </a:rPr>
            </a:b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Zool.</a:t>
            </a:r>
            <a:r>
              <a:rPr lang="en-US" sz="1200" kern="1200" dirty="0">
                <a:solidFill>
                  <a:schemeClr val="tx1"/>
                </a:solidFill>
                <a:effectLst/>
                <a:latin typeface="+mn-lt"/>
                <a:ea typeface="+mn-ea"/>
                <a:cs typeface="+mn-cs"/>
              </a:rPr>
              <a:t> 74: 11–21.)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2360469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7.4</a:t>
            </a:r>
            <a:r>
              <a:rPr lang="en-US" sz="1200" b="1" kern="1200" dirty="0">
                <a:solidFill>
                  <a:schemeClr val="tx1"/>
                </a:solidFill>
                <a:effectLst/>
                <a:latin typeface="+mn-lt"/>
                <a:ea typeface="+mn-ea"/>
                <a:cs typeface="+mn-cs"/>
              </a:rPr>
              <a:t>  Average resting metabolic rates of two 7-gram vertebrates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 individuals studied in both species were adults with the same body weight and living at the same air temperature (30°C–33°C). The mammal is </a:t>
            </a:r>
            <a:r>
              <a:rPr lang="en-US" sz="1200" i="1" kern="1200" dirty="0" err="1">
                <a:solidFill>
                  <a:schemeClr val="tx1"/>
                </a:solidFill>
                <a:effectLst/>
                <a:latin typeface="+mn-lt"/>
                <a:ea typeface="+mn-ea"/>
                <a:cs typeface="+mn-cs"/>
              </a:rPr>
              <a:t>Baiomys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taylori</a:t>
            </a:r>
            <a:r>
              <a:rPr lang="en-US" sz="1200" kern="1200" dirty="0">
                <a:solidFill>
                  <a:schemeClr val="tx1"/>
                </a:solidFill>
                <a:effectLst/>
                <a:latin typeface="+mn-lt"/>
                <a:ea typeface="+mn-ea"/>
                <a:cs typeface="+mn-cs"/>
              </a:rPr>
              <a:t>, often called the pigmy mouse. The lizard is </a:t>
            </a:r>
            <a:r>
              <a:rPr lang="en-US" sz="1200" i="1" kern="1200" dirty="0" err="1">
                <a:solidFill>
                  <a:schemeClr val="tx1"/>
                </a:solidFill>
                <a:effectLst/>
                <a:latin typeface="+mn-lt"/>
                <a:ea typeface="+mn-ea"/>
                <a:cs typeface="+mn-cs"/>
              </a:rPr>
              <a:t>Sceloporus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undulatus</a:t>
            </a:r>
            <a:r>
              <a:rPr lang="en-US" sz="1200" kern="1200" dirty="0">
                <a:solidFill>
                  <a:schemeClr val="tx1"/>
                </a:solidFill>
                <a:effectLst/>
                <a:latin typeface="+mn-lt"/>
                <a:ea typeface="+mn-ea"/>
                <a:cs typeface="+mn-cs"/>
              </a:rPr>
              <a:t>, the Eastern fence lizard. Both are native to North America. (Data for </a:t>
            </a:r>
            <a:r>
              <a:rPr lang="en-US" sz="1200" i="1" kern="1200" dirty="0" err="1">
                <a:solidFill>
                  <a:schemeClr val="tx1"/>
                </a:solidFill>
                <a:effectLst/>
                <a:latin typeface="+mn-lt"/>
                <a:ea typeface="+mn-ea"/>
                <a:cs typeface="+mn-cs"/>
              </a:rPr>
              <a:t>Baiomys</a:t>
            </a:r>
            <a:r>
              <a:rPr lang="en-US" sz="1200" kern="1200" dirty="0">
                <a:solidFill>
                  <a:schemeClr val="tx1"/>
                </a:solidFill>
                <a:effectLst/>
                <a:latin typeface="+mn-lt"/>
                <a:ea typeface="+mn-ea"/>
                <a:cs typeface="+mn-cs"/>
              </a:rPr>
              <a:t> from J. W. Hudson. 1965. </a:t>
            </a:r>
            <a:r>
              <a:rPr lang="en-US" sz="1200" i="1" kern="1200" dirty="0">
                <a:solidFill>
                  <a:schemeClr val="tx1"/>
                </a:solidFill>
                <a:effectLst/>
                <a:latin typeface="+mn-lt"/>
                <a:ea typeface="+mn-ea"/>
                <a:cs typeface="+mn-cs"/>
              </a:rPr>
              <a:t>Physiol. Zool.</a:t>
            </a:r>
            <a:r>
              <a:rPr lang="en-US" sz="1200" kern="1200" dirty="0">
                <a:solidFill>
                  <a:schemeClr val="tx1"/>
                </a:solidFill>
                <a:effectLst/>
                <a:latin typeface="+mn-lt"/>
                <a:ea typeface="+mn-ea"/>
                <a:cs typeface="+mn-cs"/>
              </a:rPr>
              <a:t> 38: 243–254; data for </a:t>
            </a:r>
            <a:r>
              <a:rPr lang="en-US" sz="1200" i="1" kern="1200" dirty="0" err="1">
                <a:solidFill>
                  <a:schemeClr val="tx1"/>
                </a:solidFill>
                <a:effectLst/>
                <a:latin typeface="+mn-lt"/>
                <a:ea typeface="+mn-ea"/>
                <a:cs typeface="+mn-cs"/>
              </a:rPr>
              <a:t>Sceloporus</a:t>
            </a:r>
            <a:r>
              <a:rPr lang="en-US" sz="1200" kern="1200" dirty="0">
                <a:solidFill>
                  <a:schemeClr val="tx1"/>
                </a:solidFill>
                <a:effectLst/>
                <a:latin typeface="+mn-lt"/>
                <a:ea typeface="+mn-ea"/>
                <a:cs typeface="+mn-cs"/>
              </a:rPr>
              <a:t> from M. J. </a:t>
            </a:r>
            <a:r>
              <a:rPr lang="en-US" sz="1200" kern="1200" dirty="0" err="1">
                <a:solidFill>
                  <a:schemeClr val="tx1"/>
                </a:solidFill>
                <a:effectLst/>
                <a:latin typeface="+mn-lt"/>
                <a:ea typeface="+mn-ea"/>
                <a:cs typeface="+mn-cs"/>
              </a:rPr>
              <a:t>Angilletta</a:t>
            </a:r>
            <a:r>
              <a:rPr lang="en-US" sz="1200" kern="1200" dirty="0">
                <a:solidFill>
                  <a:schemeClr val="tx1"/>
                </a:solidFill>
                <a:effectLst/>
                <a:latin typeface="+mn-lt"/>
                <a:ea typeface="+mn-ea"/>
                <a:cs typeface="+mn-cs"/>
              </a:rPr>
              <a:t>, Jr. 2001. </a:t>
            </a:r>
            <a:r>
              <a:rPr lang="en-US" sz="1200" i="1" kern="1200" dirty="0">
                <a:solidFill>
                  <a:schemeClr val="tx1"/>
                </a:solidFill>
                <a:effectLst/>
                <a:latin typeface="+mn-lt"/>
                <a:ea typeface="+mn-ea"/>
                <a:cs typeface="+mn-cs"/>
              </a:rPr>
              <a:t>Physiol. </a:t>
            </a:r>
            <a:br>
              <a:rPr lang="en-US" sz="1200" i="1" kern="1200" dirty="0">
                <a:solidFill>
                  <a:schemeClr val="tx1"/>
                </a:solidFill>
                <a:effectLst/>
                <a:latin typeface="+mn-lt"/>
                <a:ea typeface="+mn-ea"/>
                <a:cs typeface="+mn-cs"/>
              </a:rPr>
            </a:b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Zool.</a:t>
            </a:r>
            <a:r>
              <a:rPr lang="en-US" sz="1200" kern="1200" dirty="0">
                <a:solidFill>
                  <a:schemeClr val="tx1"/>
                </a:solidFill>
                <a:effectLst/>
                <a:latin typeface="+mn-lt"/>
                <a:ea typeface="+mn-ea"/>
                <a:cs typeface="+mn-cs"/>
              </a:rPr>
              <a:t> 74: 11–21.)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1316143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7.4</a:t>
            </a:r>
            <a:r>
              <a:rPr lang="en-US" sz="1200" b="1" kern="1200" dirty="0">
                <a:solidFill>
                  <a:schemeClr val="tx1"/>
                </a:solidFill>
                <a:effectLst/>
                <a:latin typeface="+mn-lt"/>
                <a:ea typeface="+mn-ea"/>
                <a:cs typeface="+mn-cs"/>
              </a:rPr>
              <a:t>  Average resting metabolic rates of two 7-gram vertebrates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 individuals studied in both species were adults with the same body weight and living at the same air temperature (30°C–33°C). The mammal is </a:t>
            </a:r>
            <a:r>
              <a:rPr lang="en-US" sz="1200" i="1" kern="1200" dirty="0" err="1">
                <a:solidFill>
                  <a:schemeClr val="tx1"/>
                </a:solidFill>
                <a:effectLst/>
                <a:latin typeface="+mn-lt"/>
                <a:ea typeface="+mn-ea"/>
                <a:cs typeface="+mn-cs"/>
              </a:rPr>
              <a:t>Baiomys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taylori</a:t>
            </a:r>
            <a:r>
              <a:rPr lang="en-US" sz="1200" kern="1200" dirty="0">
                <a:solidFill>
                  <a:schemeClr val="tx1"/>
                </a:solidFill>
                <a:effectLst/>
                <a:latin typeface="+mn-lt"/>
                <a:ea typeface="+mn-ea"/>
                <a:cs typeface="+mn-cs"/>
              </a:rPr>
              <a:t>, often called the pigmy mouse. The lizard is </a:t>
            </a:r>
            <a:r>
              <a:rPr lang="en-US" sz="1200" i="1" kern="1200" dirty="0" err="1">
                <a:solidFill>
                  <a:schemeClr val="tx1"/>
                </a:solidFill>
                <a:effectLst/>
                <a:latin typeface="+mn-lt"/>
                <a:ea typeface="+mn-ea"/>
                <a:cs typeface="+mn-cs"/>
              </a:rPr>
              <a:t>Sceloporus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undulatus</a:t>
            </a:r>
            <a:r>
              <a:rPr lang="en-US" sz="1200" kern="1200" dirty="0">
                <a:solidFill>
                  <a:schemeClr val="tx1"/>
                </a:solidFill>
                <a:effectLst/>
                <a:latin typeface="+mn-lt"/>
                <a:ea typeface="+mn-ea"/>
                <a:cs typeface="+mn-cs"/>
              </a:rPr>
              <a:t>, the Eastern fence lizard. Both are native to North America. (Data for </a:t>
            </a:r>
            <a:r>
              <a:rPr lang="en-US" sz="1200" i="1" kern="1200" dirty="0" err="1">
                <a:solidFill>
                  <a:schemeClr val="tx1"/>
                </a:solidFill>
                <a:effectLst/>
                <a:latin typeface="+mn-lt"/>
                <a:ea typeface="+mn-ea"/>
                <a:cs typeface="+mn-cs"/>
              </a:rPr>
              <a:t>Baiomys</a:t>
            </a:r>
            <a:r>
              <a:rPr lang="en-US" sz="1200" kern="1200" dirty="0">
                <a:solidFill>
                  <a:schemeClr val="tx1"/>
                </a:solidFill>
                <a:effectLst/>
                <a:latin typeface="+mn-lt"/>
                <a:ea typeface="+mn-ea"/>
                <a:cs typeface="+mn-cs"/>
              </a:rPr>
              <a:t> from J. W. Hudson. 1965. </a:t>
            </a:r>
            <a:r>
              <a:rPr lang="en-US" sz="1200" i="1" kern="1200" dirty="0">
                <a:solidFill>
                  <a:schemeClr val="tx1"/>
                </a:solidFill>
                <a:effectLst/>
                <a:latin typeface="+mn-lt"/>
                <a:ea typeface="+mn-ea"/>
                <a:cs typeface="+mn-cs"/>
              </a:rPr>
              <a:t>Physiol. Zool.</a:t>
            </a:r>
            <a:r>
              <a:rPr lang="en-US" sz="1200" kern="1200" dirty="0">
                <a:solidFill>
                  <a:schemeClr val="tx1"/>
                </a:solidFill>
                <a:effectLst/>
                <a:latin typeface="+mn-lt"/>
                <a:ea typeface="+mn-ea"/>
                <a:cs typeface="+mn-cs"/>
              </a:rPr>
              <a:t> 38: 243–254; data for </a:t>
            </a:r>
            <a:r>
              <a:rPr lang="en-US" sz="1200" i="1" kern="1200" dirty="0" err="1">
                <a:solidFill>
                  <a:schemeClr val="tx1"/>
                </a:solidFill>
                <a:effectLst/>
                <a:latin typeface="+mn-lt"/>
                <a:ea typeface="+mn-ea"/>
                <a:cs typeface="+mn-cs"/>
              </a:rPr>
              <a:t>Sceloporus</a:t>
            </a:r>
            <a:r>
              <a:rPr lang="en-US" sz="1200" kern="1200" dirty="0">
                <a:solidFill>
                  <a:schemeClr val="tx1"/>
                </a:solidFill>
                <a:effectLst/>
                <a:latin typeface="+mn-lt"/>
                <a:ea typeface="+mn-ea"/>
                <a:cs typeface="+mn-cs"/>
              </a:rPr>
              <a:t> from M. J. </a:t>
            </a:r>
            <a:r>
              <a:rPr lang="en-US" sz="1200" kern="1200" dirty="0" err="1">
                <a:solidFill>
                  <a:schemeClr val="tx1"/>
                </a:solidFill>
                <a:effectLst/>
                <a:latin typeface="+mn-lt"/>
                <a:ea typeface="+mn-ea"/>
                <a:cs typeface="+mn-cs"/>
              </a:rPr>
              <a:t>Angilletta</a:t>
            </a:r>
            <a:r>
              <a:rPr lang="en-US" sz="1200" kern="1200" dirty="0">
                <a:solidFill>
                  <a:schemeClr val="tx1"/>
                </a:solidFill>
                <a:effectLst/>
                <a:latin typeface="+mn-lt"/>
                <a:ea typeface="+mn-ea"/>
                <a:cs typeface="+mn-cs"/>
              </a:rPr>
              <a:t>, Jr. 2001. </a:t>
            </a:r>
            <a:r>
              <a:rPr lang="en-US" sz="1200" i="1" kern="1200" dirty="0">
                <a:solidFill>
                  <a:schemeClr val="tx1"/>
                </a:solidFill>
                <a:effectLst/>
                <a:latin typeface="+mn-lt"/>
                <a:ea typeface="+mn-ea"/>
                <a:cs typeface="+mn-cs"/>
              </a:rPr>
              <a:t>Physiol. </a:t>
            </a:r>
            <a:br>
              <a:rPr lang="en-US" sz="1200" i="1" kern="1200" dirty="0">
                <a:solidFill>
                  <a:schemeClr val="tx1"/>
                </a:solidFill>
                <a:effectLst/>
                <a:latin typeface="+mn-lt"/>
                <a:ea typeface="+mn-ea"/>
                <a:cs typeface="+mn-cs"/>
              </a:rPr>
            </a:b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Zool.</a:t>
            </a:r>
            <a:r>
              <a:rPr lang="en-US" sz="1200" kern="1200" dirty="0">
                <a:solidFill>
                  <a:schemeClr val="tx1"/>
                </a:solidFill>
                <a:effectLst/>
                <a:latin typeface="+mn-lt"/>
                <a:ea typeface="+mn-ea"/>
                <a:cs typeface="+mn-cs"/>
              </a:rPr>
              <a:t> 74: 11–21.)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171671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7.4</a:t>
            </a:r>
            <a:r>
              <a:rPr lang="en-US" sz="1200" b="1" kern="1200" dirty="0">
                <a:solidFill>
                  <a:schemeClr val="tx1"/>
                </a:solidFill>
                <a:effectLst/>
                <a:latin typeface="+mn-lt"/>
                <a:ea typeface="+mn-ea"/>
                <a:cs typeface="+mn-cs"/>
              </a:rPr>
              <a:t>  Average resting metabolic rates of two 7-gram vertebrates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 individuals studied in both species were adults with the same body weight and living at the same air temperature (30°C–33°C). The mammal is </a:t>
            </a:r>
            <a:r>
              <a:rPr lang="en-US" sz="1200" i="1" kern="1200" dirty="0" err="1">
                <a:solidFill>
                  <a:schemeClr val="tx1"/>
                </a:solidFill>
                <a:effectLst/>
                <a:latin typeface="+mn-lt"/>
                <a:ea typeface="+mn-ea"/>
                <a:cs typeface="+mn-cs"/>
              </a:rPr>
              <a:t>Baiomys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taylori</a:t>
            </a:r>
            <a:r>
              <a:rPr lang="en-US" sz="1200" kern="1200" dirty="0">
                <a:solidFill>
                  <a:schemeClr val="tx1"/>
                </a:solidFill>
                <a:effectLst/>
                <a:latin typeface="+mn-lt"/>
                <a:ea typeface="+mn-ea"/>
                <a:cs typeface="+mn-cs"/>
              </a:rPr>
              <a:t>, often called the pigmy mouse. The lizard is </a:t>
            </a:r>
            <a:r>
              <a:rPr lang="en-US" sz="1200" i="1" kern="1200" dirty="0" err="1">
                <a:solidFill>
                  <a:schemeClr val="tx1"/>
                </a:solidFill>
                <a:effectLst/>
                <a:latin typeface="+mn-lt"/>
                <a:ea typeface="+mn-ea"/>
                <a:cs typeface="+mn-cs"/>
              </a:rPr>
              <a:t>Sceloporus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undulatus</a:t>
            </a:r>
            <a:r>
              <a:rPr lang="en-US" sz="1200" kern="1200" dirty="0">
                <a:solidFill>
                  <a:schemeClr val="tx1"/>
                </a:solidFill>
                <a:effectLst/>
                <a:latin typeface="+mn-lt"/>
                <a:ea typeface="+mn-ea"/>
                <a:cs typeface="+mn-cs"/>
              </a:rPr>
              <a:t>, the Eastern fence lizard. Both are native to North America. (Data for </a:t>
            </a:r>
            <a:r>
              <a:rPr lang="en-US" sz="1200" i="1" kern="1200" dirty="0" err="1">
                <a:solidFill>
                  <a:schemeClr val="tx1"/>
                </a:solidFill>
                <a:effectLst/>
                <a:latin typeface="+mn-lt"/>
                <a:ea typeface="+mn-ea"/>
                <a:cs typeface="+mn-cs"/>
              </a:rPr>
              <a:t>Baiomys</a:t>
            </a:r>
            <a:r>
              <a:rPr lang="en-US" sz="1200" kern="1200" dirty="0">
                <a:solidFill>
                  <a:schemeClr val="tx1"/>
                </a:solidFill>
                <a:effectLst/>
                <a:latin typeface="+mn-lt"/>
                <a:ea typeface="+mn-ea"/>
                <a:cs typeface="+mn-cs"/>
              </a:rPr>
              <a:t> from J. W. Hudson. 1965. </a:t>
            </a:r>
            <a:r>
              <a:rPr lang="en-US" sz="1200" i="1" kern="1200" dirty="0">
                <a:solidFill>
                  <a:schemeClr val="tx1"/>
                </a:solidFill>
                <a:effectLst/>
                <a:latin typeface="+mn-lt"/>
                <a:ea typeface="+mn-ea"/>
                <a:cs typeface="+mn-cs"/>
              </a:rPr>
              <a:t>Physiol. Zool.</a:t>
            </a:r>
            <a:r>
              <a:rPr lang="en-US" sz="1200" kern="1200" dirty="0">
                <a:solidFill>
                  <a:schemeClr val="tx1"/>
                </a:solidFill>
                <a:effectLst/>
                <a:latin typeface="+mn-lt"/>
                <a:ea typeface="+mn-ea"/>
                <a:cs typeface="+mn-cs"/>
              </a:rPr>
              <a:t> 38: 243–254; data for </a:t>
            </a:r>
            <a:r>
              <a:rPr lang="en-US" sz="1200" i="1" kern="1200" dirty="0" err="1">
                <a:solidFill>
                  <a:schemeClr val="tx1"/>
                </a:solidFill>
                <a:effectLst/>
                <a:latin typeface="+mn-lt"/>
                <a:ea typeface="+mn-ea"/>
                <a:cs typeface="+mn-cs"/>
              </a:rPr>
              <a:t>Sceloporus</a:t>
            </a:r>
            <a:r>
              <a:rPr lang="en-US" sz="1200" kern="1200" dirty="0">
                <a:solidFill>
                  <a:schemeClr val="tx1"/>
                </a:solidFill>
                <a:effectLst/>
                <a:latin typeface="+mn-lt"/>
                <a:ea typeface="+mn-ea"/>
                <a:cs typeface="+mn-cs"/>
              </a:rPr>
              <a:t> from M. J. </a:t>
            </a:r>
            <a:r>
              <a:rPr lang="en-US" sz="1200" kern="1200" dirty="0" err="1">
                <a:solidFill>
                  <a:schemeClr val="tx1"/>
                </a:solidFill>
                <a:effectLst/>
                <a:latin typeface="+mn-lt"/>
                <a:ea typeface="+mn-ea"/>
                <a:cs typeface="+mn-cs"/>
              </a:rPr>
              <a:t>Angilletta</a:t>
            </a:r>
            <a:r>
              <a:rPr lang="en-US" sz="1200" kern="1200" dirty="0">
                <a:solidFill>
                  <a:schemeClr val="tx1"/>
                </a:solidFill>
                <a:effectLst/>
                <a:latin typeface="+mn-lt"/>
                <a:ea typeface="+mn-ea"/>
                <a:cs typeface="+mn-cs"/>
              </a:rPr>
              <a:t>, Jr. 2001. </a:t>
            </a:r>
            <a:r>
              <a:rPr lang="en-US" sz="1200" i="1" kern="1200" dirty="0">
                <a:solidFill>
                  <a:schemeClr val="tx1"/>
                </a:solidFill>
                <a:effectLst/>
                <a:latin typeface="+mn-lt"/>
                <a:ea typeface="+mn-ea"/>
                <a:cs typeface="+mn-cs"/>
              </a:rPr>
              <a:t>Physiol. </a:t>
            </a:r>
            <a:br>
              <a:rPr lang="en-US" sz="1200" i="1" kern="1200" dirty="0">
                <a:solidFill>
                  <a:schemeClr val="tx1"/>
                </a:solidFill>
                <a:effectLst/>
                <a:latin typeface="+mn-lt"/>
                <a:ea typeface="+mn-ea"/>
                <a:cs typeface="+mn-cs"/>
              </a:rPr>
            </a:b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Zool.</a:t>
            </a:r>
            <a:r>
              <a:rPr lang="en-US" sz="1200" kern="1200" dirty="0">
                <a:solidFill>
                  <a:schemeClr val="tx1"/>
                </a:solidFill>
                <a:effectLst/>
                <a:latin typeface="+mn-lt"/>
                <a:ea typeface="+mn-ea"/>
                <a:cs typeface="+mn-cs"/>
              </a:rPr>
              <a:t> 74: 11–21.)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344441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BOX 7.2  “Nutrition Facts” and Food Choice </a:t>
            </a:r>
          </a:p>
          <a:p>
            <a:r>
              <a:rPr lang="en-US" sz="1200" kern="1200" dirty="0">
                <a:solidFill>
                  <a:schemeClr val="tx1"/>
                </a:solidFill>
                <a:effectLst/>
                <a:latin typeface="+mn-lt"/>
                <a:ea typeface="+mn-ea"/>
                <a:cs typeface="+mn-cs"/>
              </a:rPr>
              <a:t>A Nutrition Facts label for reduced-fat crackers sold in the United States. The format is highly standardized. In most parts of the world, energy values are given in unambiguous SI units, but not in the U.S.A.</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3600388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Lavoisier’s direct calorimeter</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Heat from the general environment must be excluded from measurement of animal heat. In Lavoisier’s device, heat entering from the air surrounding the calorimeter was intercepted by an outer ice-filled jacket, which prevented the environmental heat from melting the same ice as the animal heat. Modern direct calorimeters, although they measure heat in a different way and more precisely, still reflect the fundamental design considerations that Lavoisier introduced. (After A. Lavoisier. 1790. </a:t>
            </a:r>
            <a:r>
              <a:rPr lang="en-US" sz="1200" i="1" kern="1200" dirty="0">
                <a:solidFill>
                  <a:schemeClr val="tx1"/>
                </a:solidFill>
                <a:effectLst/>
                <a:latin typeface="+mn-lt"/>
                <a:ea typeface="+mn-ea"/>
                <a:cs typeface="+mn-cs"/>
              </a:rPr>
              <a:t>Elements of Chemistry</a:t>
            </a:r>
            <a:r>
              <a:rPr lang="en-US" sz="1200" kern="1200" dirty="0">
                <a:solidFill>
                  <a:schemeClr val="tx1"/>
                </a:solidFill>
                <a:effectLst/>
                <a:latin typeface="+mn-lt"/>
                <a:ea typeface="+mn-ea"/>
                <a:cs typeface="+mn-cs"/>
              </a:rPr>
              <a:t>. William Creech, Edinburgh.)</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4025464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Lavoisier’s direct calorimeter</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Heat from the general environment must be excluded from measurement of animal heat. In Lavoisier’s device, heat entering from the air surrounding the calorimeter was intercepted by an outer ice-filled jacket, which prevented the environmental heat from melting the same ice as the animal heat. Modern direct calorimeters, although they measure heat in a different way and more precisely, still reflect the fundamental design considerations that Lavoisier introduced. (After A. Lavoisier. 1790. </a:t>
            </a:r>
            <a:r>
              <a:rPr lang="en-US" sz="1200" i="1" kern="1200" dirty="0">
                <a:solidFill>
                  <a:schemeClr val="tx1"/>
                </a:solidFill>
                <a:effectLst/>
                <a:latin typeface="+mn-lt"/>
                <a:ea typeface="+mn-ea"/>
                <a:cs typeface="+mn-cs"/>
              </a:rPr>
              <a:t>Elements of Chemistry</a:t>
            </a:r>
            <a:r>
              <a:rPr lang="en-US" sz="1200" kern="1200" dirty="0">
                <a:solidFill>
                  <a:schemeClr val="tx1"/>
                </a:solidFill>
                <a:effectLst/>
                <a:latin typeface="+mn-lt"/>
                <a:ea typeface="+mn-ea"/>
                <a:cs typeface="+mn-cs"/>
              </a:rPr>
              <a:t>. William Creech, Edinburgh.)</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3388057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TABLE 7.1</a:t>
            </a:r>
            <a:r>
              <a:rPr lang="en-US" sz="1200" b="1" kern="1200" cap="all"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Ratios of heat production to O</a:t>
            </a:r>
            <a:r>
              <a:rPr lang="en-US" sz="1200" b="1" kern="1200" baseline="-250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consumption, and heat production to CO</a:t>
            </a:r>
            <a:r>
              <a:rPr lang="en-US" sz="1200" b="1" kern="1200" baseline="-25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production, during the aerobic catabolism of carbohydrates, lipids, and proteins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1704062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TABLE 7.2</a:t>
            </a:r>
            <a:r>
              <a:rPr lang="en-US" sz="1200" b="1" kern="1200" cap="all"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Respiratory quotients (</a:t>
            </a:r>
            <a:r>
              <a:rPr lang="en-US" sz="1200" b="1" i="1" kern="1200" dirty="0">
                <a:solidFill>
                  <a:schemeClr val="tx1"/>
                </a:solidFill>
                <a:effectLst/>
                <a:latin typeface="+mn-lt"/>
                <a:ea typeface="+mn-ea"/>
                <a:cs typeface="+mn-cs"/>
              </a:rPr>
              <a:t>RQ </a:t>
            </a:r>
            <a:r>
              <a:rPr lang="en-US" sz="1200" b="1" kern="1200" dirty="0">
                <a:solidFill>
                  <a:schemeClr val="tx1"/>
                </a:solidFill>
                <a:effectLst/>
                <a:latin typeface="+mn-lt"/>
                <a:ea typeface="+mn-ea"/>
                <a:cs typeface="+mn-cs"/>
              </a:rPr>
              <a:t>values) during the aerobic catabolism of carbohydrates, lipids, and proteins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87206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second law of thermodynamics in action</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Energy of directional motion is converted to energy of random motion in this isolated system. This transformation of energy increases the intensity of random motions of both the water molecules and the copper atoms, causing the system temperature to rise (see thermometers at right).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a:t>
            </a:fld>
            <a:endParaRPr lang="en-US"/>
          </a:p>
        </p:txBody>
      </p:sp>
    </p:spTree>
    <p:extLst>
      <p:ext uri="{BB962C8B-B14F-4D97-AF65-F5344CB8AC3E}">
        <p14:creationId xmlns:p14="http://schemas.microsoft.com/office/powerpoint/2010/main" val="400640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7.6</a:t>
            </a:r>
            <a:r>
              <a:rPr lang="en-US" sz="1200" b="1" kern="1200" dirty="0">
                <a:solidFill>
                  <a:schemeClr val="tx1"/>
                </a:solidFill>
                <a:effectLst/>
                <a:latin typeface="+mn-lt"/>
                <a:ea typeface="+mn-ea"/>
                <a:cs typeface="+mn-cs"/>
              </a:rPr>
              <a:t>  Specific dynamic action (SDA) </a:t>
            </a: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(A) Following a meal, the SDA often begins after a delay, which may be up to 1 h. The solid line shows the animal’s actual metabolic rate. The dashed line depicts what the rate would have been, had the meal not been eaten. The area shaded blue is the </a:t>
            </a:r>
            <a:r>
              <a:rPr lang="en-US" sz="1200" i="1" kern="1200" dirty="0">
                <a:solidFill>
                  <a:schemeClr val="tx1"/>
                </a:solidFill>
                <a:effectLst/>
                <a:latin typeface="+mn-lt"/>
                <a:ea typeface="+mn-ea"/>
                <a:cs typeface="+mn-cs"/>
              </a:rPr>
              <a:t>magnitude</a:t>
            </a:r>
            <a:r>
              <a:rPr lang="en-US" sz="1200" kern="1200" dirty="0">
                <a:solidFill>
                  <a:schemeClr val="tx1"/>
                </a:solidFill>
                <a:effectLst/>
                <a:latin typeface="+mn-lt"/>
                <a:ea typeface="+mn-ea"/>
                <a:cs typeface="+mn-cs"/>
              </a:rPr>
              <a:t> of the SDA. The timing of the process varies enormously; the SDA might last for just a few hours in a mouse, 12 h in a cow, and 1–3 days in a fish. “Fasting” means the animal has not eaten for long enough that the SDA of its last meal is over. (B) Actual data for predatory flatfish (</a:t>
            </a:r>
            <a:r>
              <a:rPr lang="en-US" sz="1200" i="1" kern="1200" dirty="0" err="1">
                <a:solidFill>
                  <a:schemeClr val="tx1"/>
                </a:solidFill>
                <a:effectLst/>
                <a:latin typeface="+mn-lt"/>
                <a:ea typeface="+mn-ea"/>
                <a:cs typeface="+mn-cs"/>
              </a:rPr>
              <a:t>Pleuronectes</a:t>
            </a:r>
            <a:r>
              <a:rPr lang="en-US" sz="1200" kern="1200" dirty="0">
                <a:solidFill>
                  <a:schemeClr val="tx1"/>
                </a:solidFill>
                <a:effectLst/>
                <a:latin typeface="+mn-lt"/>
                <a:ea typeface="+mn-ea"/>
                <a:cs typeface="+mn-cs"/>
              </a:rPr>
              <a:t>) fed two different-sized meals of fish meat. The apparent absence of a delay in the beginning of the SDA is an artifact of the sampling schedule: Data were not gathered right after feeding, when the delay would have been evident. (B after M. Jobling and P. S. Davies. 1980. </a:t>
            </a:r>
            <a:r>
              <a:rPr lang="en-US" sz="1200" i="1" kern="1200" dirty="0">
                <a:solidFill>
                  <a:schemeClr val="tx1"/>
                </a:solidFill>
                <a:effectLst/>
                <a:latin typeface="+mn-lt"/>
                <a:ea typeface="+mn-ea"/>
                <a:cs typeface="+mn-cs"/>
              </a:rPr>
              <a:t>J. Fish Biol</a:t>
            </a:r>
            <a:r>
              <a:rPr lang="en-US" sz="1200" kern="1200" dirty="0">
                <a:solidFill>
                  <a:schemeClr val="tx1"/>
                </a:solidFill>
                <a:effectLst/>
                <a:latin typeface="+mn-lt"/>
                <a:ea typeface="+mn-ea"/>
                <a:cs typeface="+mn-cs"/>
              </a:rPr>
              <a:t>. 16: 629–638.)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20</a:t>
            </a:fld>
            <a:endParaRPr lang="en-US"/>
          </a:p>
        </p:txBody>
      </p:sp>
    </p:spTree>
    <p:extLst>
      <p:ext uri="{BB962C8B-B14F-4D97-AF65-F5344CB8AC3E}">
        <p14:creationId xmlns:p14="http://schemas.microsoft.com/office/powerpoint/2010/main" val="1603554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7.6</a:t>
            </a:r>
            <a:r>
              <a:rPr lang="en-US" sz="1200" b="1" kern="1200" dirty="0">
                <a:solidFill>
                  <a:schemeClr val="tx1"/>
                </a:solidFill>
                <a:effectLst/>
                <a:latin typeface="+mn-lt"/>
                <a:ea typeface="+mn-ea"/>
                <a:cs typeface="+mn-cs"/>
              </a:rPr>
              <a:t>  Specific dynamic action (SDA) </a:t>
            </a: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(A) Following a meal, the SDA often begins after a delay, which may be up to 1 h. The solid line shows the animal’s actual metabolic rate. The dashed line depicts what the rate would have been, had the meal not been eaten. The area shaded blue is the </a:t>
            </a:r>
            <a:r>
              <a:rPr lang="en-US" sz="1200" i="1" kern="1200" dirty="0">
                <a:solidFill>
                  <a:schemeClr val="tx1"/>
                </a:solidFill>
                <a:effectLst/>
                <a:latin typeface="+mn-lt"/>
                <a:ea typeface="+mn-ea"/>
                <a:cs typeface="+mn-cs"/>
              </a:rPr>
              <a:t>magnitude</a:t>
            </a:r>
            <a:r>
              <a:rPr lang="en-US" sz="1200" kern="1200" dirty="0">
                <a:solidFill>
                  <a:schemeClr val="tx1"/>
                </a:solidFill>
                <a:effectLst/>
                <a:latin typeface="+mn-lt"/>
                <a:ea typeface="+mn-ea"/>
                <a:cs typeface="+mn-cs"/>
              </a:rPr>
              <a:t> of the SDA. The timing of the process varies enormously; the SDA might last for just a few hours in a mouse, 12 h in a cow, and 1–3 days in a fish. “Fasting” means the animal has not eaten for long enough that the SDA of its last meal is over. (B) Actual data for predatory flatfish (</a:t>
            </a:r>
            <a:r>
              <a:rPr lang="en-US" sz="1200" i="1" kern="1200" dirty="0" err="1">
                <a:solidFill>
                  <a:schemeClr val="tx1"/>
                </a:solidFill>
                <a:effectLst/>
                <a:latin typeface="+mn-lt"/>
                <a:ea typeface="+mn-ea"/>
                <a:cs typeface="+mn-cs"/>
              </a:rPr>
              <a:t>Pleuronectes</a:t>
            </a:r>
            <a:r>
              <a:rPr lang="en-US" sz="1200" kern="1200" dirty="0">
                <a:solidFill>
                  <a:schemeClr val="tx1"/>
                </a:solidFill>
                <a:effectLst/>
                <a:latin typeface="+mn-lt"/>
                <a:ea typeface="+mn-ea"/>
                <a:cs typeface="+mn-cs"/>
              </a:rPr>
              <a:t>) fed two different-sized meals of fish meat. The apparent absence of a delay in the beginning of the SDA is an artifact of the sampling schedule: Data were not gathered right after feeding, when the delay would have been evident. (B after M. Jobling and P. S. Davies. 1980. </a:t>
            </a:r>
            <a:r>
              <a:rPr lang="en-US" sz="1200" i="1" kern="1200" dirty="0">
                <a:solidFill>
                  <a:schemeClr val="tx1"/>
                </a:solidFill>
                <a:effectLst/>
                <a:latin typeface="+mn-lt"/>
                <a:ea typeface="+mn-ea"/>
                <a:cs typeface="+mn-cs"/>
              </a:rPr>
              <a:t>J. Fish Biol</a:t>
            </a:r>
            <a:r>
              <a:rPr lang="en-US" sz="1200" kern="1200" dirty="0">
                <a:solidFill>
                  <a:schemeClr val="tx1"/>
                </a:solidFill>
                <a:effectLst/>
                <a:latin typeface="+mn-lt"/>
                <a:ea typeface="+mn-ea"/>
                <a:cs typeface="+mn-cs"/>
              </a:rPr>
              <a:t>. 16: 629–638.)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1181538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7.6</a:t>
            </a:r>
            <a:r>
              <a:rPr lang="en-US" sz="1200" b="1" kern="1200" dirty="0">
                <a:solidFill>
                  <a:schemeClr val="tx1"/>
                </a:solidFill>
                <a:effectLst/>
                <a:latin typeface="+mn-lt"/>
                <a:ea typeface="+mn-ea"/>
                <a:cs typeface="+mn-cs"/>
              </a:rPr>
              <a:t>  Specific dynamic action (SDA) </a:t>
            </a: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(A) Following a meal, the SDA often begins after a delay, which may be up to 1 h. The solid line shows the animal’s actual metabolic rate. The dashed line depicts what the rate would have been, had the meal not been eaten. The area shaded blue is the </a:t>
            </a:r>
            <a:r>
              <a:rPr lang="en-US" sz="1200" i="1" kern="1200" dirty="0">
                <a:solidFill>
                  <a:schemeClr val="tx1"/>
                </a:solidFill>
                <a:effectLst/>
                <a:latin typeface="+mn-lt"/>
                <a:ea typeface="+mn-ea"/>
                <a:cs typeface="+mn-cs"/>
              </a:rPr>
              <a:t>magnitude</a:t>
            </a:r>
            <a:r>
              <a:rPr lang="en-US" sz="1200" kern="1200" dirty="0">
                <a:solidFill>
                  <a:schemeClr val="tx1"/>
                </a:solidFill>
                <a:effectLst/>
                <a:latin typeface="+mn-lt"/>
                <a:ea typeface="+mn-ea"/>
                <a:cs typeface="+mn-cs"/>
              </a:rPr>
              <a:t> of the SDA. The timing of the process varies enormously; the SDA might last for just a few hours in a mouse, 12 h in a cow, and 1–3 days in a fish. “Fasting” means the animal has not eaten for long enough that the SDA of its last meal is over. (B) Actual data for predatory flatfish (</a:t>
            </a:r>
            <a:r>
              <a:rPr lang="en-US" sz="1200" i="1" kern="1200" dirty="0" err="1">
                <a:solidFill>
                  <a:schemeClr val="tx1"/>
                </a:solidFill>
                <a:effectLst/>
                <a:latin typeface="+mn-lt"/>
                <a:ea typeface="+mn-ea"/>
                <a:cs typeface="+mn-cs"/>
              </a:rPr>
              <a:t>Pleuronectes</a:t>
            </a:r>
            <a:r>
              <a:rPr lang="en-US" sz="1200" kern="1200" dirty="0">
                <a:solidFill>
                  <a:schemeClr val="tx1"/>
                </a:solidFill>
                <a:effectLst/>
                <a:latin typeface="+mn-lt"/>
                <a:ea typeface="+mn-ea"/>
                <a:cs typeface="+mn-cs"/>
              </a:rPr>
              <a:t>) fed two different-sized meals of fish meat. The apparent absence of a delay in the beginning of the SDA is an artifact of the sampling schedule: Data were not gathered right after feeding, when the delay would have been evident. (B after M. Jobling and P. S. Davies. 1980. </a:t>
            </a:r>
            <a:r>
              <a:rPr lang="en-US" sz="1200" i="1" kern="1200" dirty="0">
                <a:solidFill>
                  <a:schemeClr val="tx1"/>
                </a:solidFill>
                <a:effectLst/>
                <a:latin typeface="+mn-lt"/>
                <a:ea typeface="+mn-ea"/>
                <a:cs typeface="+mn-cs"/>
              </a:rPr>
              <a:t>J. Fish Biol</a:t>
            </a:r>
            <a:r>
              <a:rPr lang="en-US" sz="1200" kern="1200" dirty="0">
                <a:solidFill>
                  <a:schemeClr val="tx1"/>
                </a:solidFill>
                <a:effectLst/>
                <a:latin typeface="+mn-lt"/>
                <a:ea typeface="+mn-ea"/>
                <a:cs typeface="+mn-cs"/>
              </a:rPr>
              <a:t>. 16: 629–638.)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22</a:t>
            </a:fld>
            <a:endParaRPr lang="en-US"/>
          </a:p>
        </p:txBody>
      </p:sp>
    </p:spTree>
    <p:extLst>
      <p:ext uri="{BB962C8B-B14F-4D97-AF65-F5344CB8AC3E}">
        <p14:creationId xmlns:p14="http://schemas.microsoft.com/office/powerpoint/2010/main" val="2628108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7.6</a:t>
            </a:r>
            <a:r>
              <a:rPr lang="en-US" sz="1200" b="1" kern="1200" dirty="0">
                <a:solidFill>
                  <a:schemeClr val="tx1"/>
                </a:solidFill>
                <a:effectLst/>
                <a:latin typeface="+mn-lt"/>
                <a:ea typeface="+mn-ea"/>
                <a:cs typeface="+mn-cs"/>
              </a:rPr>
              <a:t>  Specific dynamic action (SDA) </a:t>
            </a: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(A) Following a meal, the SDA often begins after a delay, which may be up to 1 h. The solid line shows the animal’s actual metabolic rate. The dashed line depicts what the rate would have been, had the meal not been eaten. The area shaded blue is the </a:t>
            </a:r>
            <a:r>
              <a:rPr lang="en-US" sz="1200" i="1" kern="1200" dirty="0">
                <a:solidFill>
                  <a:schemeClr val="tx1"/>
                </a:solidFill>
                <a:effectLst/>
                <a:latin typeface="+mn-lt"/>
                <a:ea typeface="+mn-ea"/>
                <a:cs typeface="+mn-cs"/>
              </a:rPr>
              <a:t>magnitude</a:t>
            </a:r>
            <a:r>
              <a:rPr lang="en-US" sz="1200" kern="1200" dirty="0">
                <a:solidFill>
                  <a:schemeClr val="tx1"/>
                </a:solidFill>
                <a:effectLst/>
                <a:latin typeface="+mn-lt"/>
                <a:ea typeface="+mn-ea"/>
                <a:cs typeface="+mn-cs"/>
              </a:rPr>
              <a:t> of the SDA. The timing of the process varies enormously; the SDA might last for just a few hours in a mouse, 12 h in a cow, and 1–3 days in a fish. “Fasting” means the animal has not eaten for long enough that the SDA of its last meal is over. (B) Actual data for predatory flatfish (</a:t>
            </a:r>
            <a:r>
              <a:rPr lang="en-US" sz="1200" i="1" kern="1200" dirty="0" err="1">
                <a:solidFill>
                  <a:schemeClr val="tx1"/>
                </a:solidFill>
                <a:effectLst/>
                <a:latin typeface="+mn-lt"/>
                <a:ea typeface="+mn-ea"/>
                <a:cs typeface="+mn-cs"/>
              </a:rPr>
              <a:t>Pleuronectes</a:t>
            </a:r>
            <a:r>
              <a:rPr lang="en-US" sz="1200" kern="1200" dirty="0">
                <a:solidFill>
                  <a:schemeClr val="tx1"/>
                </a:solidFill>
                <a:effectLst/>
                <a:latin typeface="+mn-lt"/>
                <a:ea typeface="+mn-ea"/>
                <a:cs typeface="+mn-cs"/>
              </a:rPr>
              <a:t>) fed two different-sized meals of fish meat. The apparent absence of a delay in the beginning of the SDA is an artifact of the sampling schedule: Data were not gathered right after feeding, when the delay would have been evident. (B after M. Jobling and P. S. Davies. 1980. </a:t>
            </a:r>
            <a:r>
              <a:rPr lang="en-US" sz="1200" i="1" kern="1200" dirty="0">
                <a:solidFill>
                  <a:schemeClr val="tx1"/>
                </a:solidFill>
                <a:effectLst/>
                <a:latin typeface="+mn-lt"/>
                <a:ea typeface="+mn-ea"/>
                <a:cs typeface="+mn-cs"/>
              </a:rPr>
              <a:t>J. Fish Biol</a:t>
            </a:r>
            <a:r>
              <a:rPr lang="en-US" sz="1200" kern="1200" dirty="0">
                <a:solidFill>
                  <a:schemeClr val="tx1"/>
                </a:solidFill>
                <a:effectLst/>
                <a:latin typeface="+mn-lt"/>
                <a:ea typeface="+mn-ea"/>
                <a:cs typeface="+mn-cs"/>
              </a:rPr>
              <a:t>. 16: 629–638.)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23</a:t>
            </a:fld>
            <a:endParaRPr lang="en-US"/>
          </a:p>
        </p:txBody>
      </p:sp>
    </p:spTree>
    <p:extLst>
      <p:ext uri="{BB962C8B-B14F-4D97-AF65-F5344CB8AC3E}">
        <p14:creationId xmlns:p14="http://schemas.microsoft.com/office/powerpoint/2010/main" val="1256948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7.6</a:t>
            </a:r>
            <a:r>
              <a:rPr lang="en-US" sz="1200" b="1" kern="1200" dirty="0">
                <a:solidFill>
                  <a:schemeClr val="tx1"/>
                </a:solidFill>
                <a:effectLst/>
                <a:latin typeface="+mn-lt"/>
                <a:ea typeface="+mn-ea"/>
                <a:cs typeface="+mn-cs"/>
              </a:rPr>
              <a:t>  Specific dynamic action (SDA) </a:t>
            </a: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(A) Following a meal, the SDA often begins after a delay, which may be up to 1 h. The solid line shows the animal’s actual metabolic rate. The dashed line depicts what the rate would have been, had the meal not been eaten. The area shaded blue is the </a:t>
            </a:r>
            <a:r>
              <a:rPr lang="en-US" sz="1200" i="1" kern="1200" dirty="0">
                <a:solidFill>
                  <a:schemeClr val="tx1"/>
                </a:solidFill>
                <a:effectLst/>
                <a:latin typeface="+mn-lt"/>
                <a:ea typeface="+mn-ea"/>
                <a:cs typeface="+mn-cs"/>
              </a:rPr>
              <a:t>magnitude</a:t>
            </a:r>
            <a:r>
              <a:rPr lang="en-US" sz="1200" kern="1200" dirty="0">
                <a:solidFill>
                  <a:schemeClr val="tx1"/>
                </a:solidFill>
                <a:effectLst/>
                <a:latin typeface="+mn-lt"/>
                <a:ea typeface="+mn-ea"/>
                <a:cs typeface="+mn-cs"/>
              </a:rPr>
              <a:t> of the SDA. The timing of the process varies enormously; the SDA might last for just a few hours in a mouse, 12 h in a cow, and 1–3 days in a fish. “Fasting” means the animal has not eaten for long enough that the SDA of its last meal is over. (B) Actual data for predatory flatfish (</a:t>
            </a:r>
            <a:r>
              <a:rPr lang="en-US" sz="1200" i="1" kern="1200" dirty="0" err="1">
                <a:solidFill>
                  <a:schemeClr val="tx1"/>
                </a:solidFill>
                <a:effectLst/>
                <a:latin typeface="+mn-lt"/>
                <a:ea typeface="+mn-ea"/>
                <a:cs typeface="+mn-cs"/>
              </a:rPr>
              <a:t>Pleuronectes</a:t>
            </a:r>
            <a:r>
              <a:rPr lang="en-US" sz="1200" kern="1200" dirty="0">
                <a:solidFill>
                  <a:schemeClr val="tx1"/>
                </a:solidFill>
                <a:effectLst/>
                <a:latin typeface="+mn-lt"/>
                <a:ea typeface="+mn-ea"/>
                <a:cs typeface="+mn-cs"/>
              </a:rPr>
              <a:t>) fed two different-sized meals of fish meat. The apparent absence of a delay in the beginning of the SDA is an artifact of the sampling schedule: Data were not gathered right after feeding, when the delay would have been evident. (B after M. Jobling and P. S. Davies. 1980. </a:t>
            </a:r>
            <a:r>
              <a:rPr lang="en-US" sz="1200" i="1" kern="1200" dirty="0">
                <a:solidFill>
                  <a:schemeClr val="tx1"/>
                </a:solidFill>
                <a:effectLst/>
                <a:latin typeface="+mn-lt"/>
                <a:ea typeface="+mn-ea"/>
                <a:cs typeface="+mn-cs"/>
              </a:rPr>
              <a:t>J. Fish Biol</a:t>
            </a:r>
            <a:r>
              <a:rPr lang="en-US" sz="1200" kern="1200" dirty="0">
                <a:solidFill>
                  <a:schemeClr val="tx1"/>
                </a:solidFill>
                <a:effectLst/>
                <a:latin typeface="+mn-lt"/>
                <a:ea typeface="+mn-ea"/>
                <a:cs typeface="+mn-cs"/>
              </a:rPr>
              <a:t>. 16: 629–638.)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24</a:t>
            </a:fld>
            <a:endParaRPr lang="en-US"/>
          </a:p>
        </p:txBody>
      </p:sp>
    </p:spTree>
    <p:extLst>
      <p:ext uri="{BB962C8B-B14F-4D97-AF65-F5344CB8AC3E}">
        <p14:creationId xmlns:p14="http://schemas.microsoft.com/office/powerpoint/2010/main" val="2351931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7.6</a:t>
            </a:r>
            <a:r>
              <a:rPr lang="en-US" sz="1200" b="1" kern="1200" dirty="0">
                <a:solidFill>
                  <a:schemeClr val="tx1"/>
                </a:solidFill>
                <a:effectLst/>
                <a:latin typeface="+mn-lt"/>
                <a:ea typeface="+mn-ea"/>
                <a:cs typeface="+mn-cs"/>
              </a:rPr>
              <a:t>  Specific dynamic action (SDA) </a:t>
            </a: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(A) Following a meal, the SDA often begins after a delay, which may be up to 1 h. The solid line shows the animal’s actual metabolic rate. The dashed line depicts what the rate would have been, had the meal not been eaten. The area shaded blue is the </a:t>
            </a:r>
            <a:r>
              <a:rPr lang="en-US" sz="1200" i="1" kern="1200" dirty="0">
                <a:solidFill>
                  <a:schemeClr val="tx1"/>
                </a:solidFill>
                <a:effectLst/>
                <a:latin typeface="+mn-lt"/>
                <a:ea typeface="+mn-ea"/>
                <a:cs typeface="+mn-cs"/>
              </a:rPr>
              <a:t>magnitude</a:t>
            </a:r>
            <a:r>
              <a:rPr lang="en-US" sz="1200" kern="1200" dirty="0">
                <a:solidFill>
                  <a:schemeClr val="tx1"/>
                </a:solidFill>
                <a:effectLst/>
                <a:latin typeface="+mn-lt"/>
                <a:ea typeface="+mn-ea"/>
                <a:cs typeface="+mn-cs"/>
              </a:rPr>
              <a:t> of the SDA. The timing of the process varies enormously; the SDA might last for just a few hours in a mouse, 12 h in a cow, and 1–3 days in a fish. “Fasting” means the animal has not eaten for long enough that the SDA of its last meal is over. (B) Actual data for predatory flatfish (</a:t>
            </a:r>
            <a:r>
              <a:rPr lang="en-US" sz="1200" i="1" kern="1200" dirty="0" err="1">
                <a:solidFill>
                  <a:schemeClr val="tx1"/>
                </a:solidFill>
                <a:effectLst/>
                <a:latin typeface="+mn-lt"/>
                <a:ea typeface="+mn-ea"/>
                <a:cs typeface="+mn-cs"/>
              </a:rPr>
              <a:t>Pleuronectes</a:t>
            </a:r>
            <a:r>
              <a:rPr lang="en-US" sz="1200" kern="1200" dirty="0">
                <a:solidFill>
                  <a:schemeClr val="tx1"/>
                </a:solidFill>
                <a:effectLst/>
                <a:latin typeface="+mn-lt"/>
                <a:ea typeface="+mn-ea"/>
                <a:cs typeface="+mn-cs"/>
              </a:rPr>
              <a:t>) fed two different-sized meals of fish meat. The apparent absence of a delay in the beginning of the SDA is an artifact of the sampling schedule: Data were not gathered right after feeding, when the delay would have been evident. (B after M. Jobling and P. S. Davies. 1980. </a:t>
            </a:r>
            <a:r>
              <a:rPr lang="en-US" sz="1200" i="1" kern="1200" dirty="0">
                <a:solidFill>
                  <a:schemeClr val="tx1"/>
                </a:solidFill>
                <a:effectLst/>
                <a:latin typeface="+mn-lt"/>
                <a:ea typeface="+mn-ea"/>
                <a:cs typeface="+mn-cs"/>
              </a:rPr>
              <a:t>J. Fish Biol</a:t>
            </a:r>
            <a:r>
              <a:rPr lang="en-US" sz="1200" kern="1200" dirty="0">
                <a:solidFill>
                  <a:schemeClr val="tx1"/>
                </a:solidFill>
                <a:effectLst/>
                <a:latin typeface="+mn-lt"/>
                <a:ea typeface="+mn-ea"/>
                <a:cs typeface="+mn-cs"/>
              </a:rPr>
              <a:t>. 16: 629–638.)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25</a:t>
            </a:fld>
            <a:endParaRPr lang="en-US"/>
          </a:p>
        </p:txBody>
      </p:sp>
    </p:spTree>
    <p:extLst>
      <p:ext uri="{BB962C8B-B14F-4D97-AF65-F5344CB8AC3E}">
        <p14:creationId xmlns:p14="http://schemas.microsoft.com/office/powerpoint/2010/main" val="1891622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7.6</a:t>
            </a:r>
            <a:r>
              <a:rPr lang="en-US" sz="1200" b="1" kern="1200" dirty="0">
                <a:solidFill>
                  <a:schemeClr val="tx1"/>
                </a:solidFill>
                <a:effectLst/>
                <a:latin typeface="+mn-lt"/>
                <a:ea typeface="+mn-ea"/>
                <a:cs typeface="+mn-cs"/>
              </a:rPr>
              <a:t>  Specific dynamic action (SDA) </a:t>
            </a: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(A) Following a meal, the SDA often begins after a delay, which may be up to 1 h. The solid line shows the animal’s actual metabolic rate. The dashed line depicts what the rate would have been, had the meal not been eaten. The area shaded blue is the </a:t>
            </a:r>
            <a:r>
              <a:rPr lang="en-US" sz="1200" i="1" kern="1200" dirty="0">
                <a:solidFill>
                  <a:schemeClr val="tx1"/>
                </a:solidFill>
                <a:effectLst/>
                <a:latin typeface="+mn-lt"/>
                <a:ea typeface="+mn-ea"/>
                <a:cs typeface="+mn-cs"/>
              </a:rPr>
              <a:t>magnitude</a:t>
            </a:r>
            <a:r>
              <a:rPr lang="en-US" sz="1200" kern="1200" dirty="0">
                <a:solidFill>
                  <a:schemeClr val="tx1"/>
                </a:solidFill>
                <a:effectLst/>
                <a:latin typeface="+mn-lt"/>
                <a:ea typeface="+mn-ea"/>
                <a:cs typeface="+mn-cs"/>
              </a:rPr>
              <a:t> of the SDA. The timing of the process varies enormously; the SDA might last for just a few hours in a mouse, 12 h in a cow, and 1–3 days in a fish. “Fasting” means the animal has not eaten for long enough that the SDA of its last meal is over. (B) Actual data for predatory flatfish (</a:t>
            </a:r>
            <a:r>
              <a:rPr lang="en-US" sz="1200" i="1" kern="1200" dirty="0" err="1">
                <a:solidFill>
                  <a:schemeClr val="tx1"/>
                </a:solidFill>
                <a:effectLst/>
                <a:latin typeface="+mn-lt"/>
                <a:ea typeface="+mn-ea"/>
                <a:cs typeface="+mn-cs"/>
              </a:rPr>
              <a:t>Pleuronectes</a:t>
            </a:r>
            <a:r>
              <a:rPr lang="en-US" sz="1200" kern="1200" dirty="0">
                <a:solidFill>
                  <a:schemeClr val="tx1"/>
                </a:solidFill>
                <a:effectLst/>
                <a:latin typeface="+mn-lt"/>
                <a:ea typeface="+mn-ea"/>
                <a:cs typeface="+mn-cs"/>
              </a:rPr>
              <a:t>) fed two different-sized meals of fish meat. The apparent absence of a delay in the beginning of the SDA is an artifact of the sampling schedule: Data were not gathered right after feeding, when the delay would have been evident. (B after M. Jobling and P. S. Davies. 1980. </a:t>
            </a:r>
            <a:r>
              <a:rPr lang="en-US" sz="1200" i="1" kern="1200" dirty="0">
                <a:solidFill>
                  <a:schemeClr val="tx1"/>
                </a:solidFill>
                <a:effectLst/>
                <a:latin typeface="+mn-lt"/>
                <a:ea typeface="+mn-ea"/>
                <a:cs typeface="+mn-cs"/>
              </a:rPr>
              <a:t>J. Fish Biol</a:t>
            </a:r>
            <a:r>
              <a:rPr lang="en-US" sz="1200" kern="1200" dirty="0">
                <a:solidFill>
                  <a:schemeClr val="tx1"/>
                </a:solidFill>
                <a:effectLst/>
                <a:latin typeface="+mn-lt"/>
                <a:ea typeface="+mn-ea"/>
                <a:cs typeface="+mn-cs"/>
              </a:rPr>
              <a:t>. 16: 629–638.)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26</a:t>
            </a:fld>
            <a:endParaRPr lang="en-US"/>
          </a:p>
        </p:txBody>
      </p:sp>
    </p:spTree>
    <p:extLst>
      <p:ext uri="{BB962C8B-B14F-4D97-AF65-F5344CB8AC3E}">
        <p14:creationId xmlns:p14="http://schemas.microsoft.com/office/powerpoint/2010/main" val="942185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7.7</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Weekly food requirements: The effect of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Both species—(A) the 30-g meadow vole (</a:t>
            </a:r>
            <a:r>
              <a:rPr lang="en-US" sz="1200" i="1" kern="1200" dirty="0">
                <a:solidFill>
                  <a:schemeClr val="tx1"/>
                </a:solidFill>
                <a:effectLst/>
                <a:latin typeface="+mn-lt"/>
                <a:ea typeface="+mn-ea"/>
                <a:cs typeface="+mn-cs"/>
              </a:rPr>
              <a:t>Microtus </a:t>
            </a:r>
            <a:r>
              <a:rPr lang="en-US" sz="1200" i="1" kern="1200" dirty="0" err="1">
                <a:solidFill>
                  <a:schemeClr val="tx1"/>
                </a:solidFill>
                <a:effectLst/>
                <a:latin typeface="+mn-lt"/>
                <a:ea typeface="+mn-ea"/>
                <a:cs typeface="+mn-cs"/>
              </a:rPr>
              <a:t>pennsylvanicus</a:t>
            </a:r>
            <a:r>
              <a:rPr lang="en-US" sz="1200" kern="1200" dirty="0">
                <a:solidFill>
                  <a:schemeClr val="tx1"/>
                </a:solidFill>
                <a:effectLst/>
                <a:latin typeface="+mn-lt"/>
                <a:ea typeface="+mn-ea"/>
                <a:cs typeface="+mn-cs"/>
              </a:rPr>
              <a:t>) and (B) the 1900-kg white rhino (</a:t>
            </a:r>
            <a:r>
              <a:rPr lang="en-US" sz="1200" i="1" kern="1200" dirty="0" err="1">
                <a:solidFill>
                  <a:schemeClr val="tx1"/>
                </a:solidFill>
                <a:effectLst/>
                <a:latin typeface="+mn-lt"/>
                <a:ea typeface="+mn-ea"/>
                <a:cs typeface="+mn-cs"/>
              </a:rPr>
              <a:t>Ceratotherium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simum</a:t>
            </a:r>
            <a:r>
              <a:rPr lang="en-US" sz="1200" kern="1200" dirty="0">
                <a:solidFill>
                  <a:schemeClr val="tx1"/>
                </a:solidFill>
                <a:effectLst/>
                <a:latin typeface="+mn-lt"/>
                <a:ea typeface="+mn-ea"/>
                <a:cs typeface="+mn-cs"/>
              </a:rPr>
              <a:t>)—are pure grazers. (Calculated, assuming 70% moisture content in the forage, from F. B. </a:t>
            </a:r>
            <a:r>
              <a:rPr lang="en-US" sz="1200" kern="1200" dirty="0" err="1">
                <a:solidFill>
                  <a:schemeClr val="tx1"/>
                </a:solidFill>
                <a:effectLst/>
                <a:latin typeface="+mn-lt"/>
                <a:ea typeface="+mn-ea"/>
                <a:cs typeface="+mn-cs"/>
              </a:rPr>
              <a:t>Golley</a:t>
            </a:r>
            <a:r>
              <a:rPr lang="en-US" sz="1200" kern="1200" dirty="0">
                <a:solidFill>
                  <a:schemeClr val="tx1"/>
                </a:solidFill>
                <a:effectLst/>
                <a:latin typeface="+mn-lt"/>
                <a:ea typeface="+mn-ea"/>
                <a:cs typeface="+mn-cs"/>
              </a:rPr>
              <a:t>. 1960.</a:t>
            </a:r>
            <a:r>
              <a:rPr lang="en-US" sz="1200" i="1" kern="1200" dirty="0">
                <a:solidFill>
                  <a:schemeClr val="tx1"/>
                </a:solidFill>
                <a:effectLst/>
                <a:latin typeface="+mn-lt"/>
                <a:ea typeface="+mn-ea"/>
                <a:cs typeface="+mn-cs"/>
              </a:rPr>
              <a:t> Ecol. </a:t>
            </a:r>
            <a:r>
              <a:rPr lang="en-US" sz="1200" i="1" kern="1200" dirty="0" err="1">
                <a:solidFill>
                  <a:schemeClr val="tx1"/>
                </a:solidFill>
                <a:effectLst/>
                <a:latin typeface="+mn-lt"/>
                <a:ea typeface="+mn-ea"/>
                <a:cs typeface="+mn-cs"/>
              </a:rPr>
              <a:t>Monogr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30: 187–206; R. N. Owen-Smith. 1988. </a:t>
            </a:r>
            <a:r>
              <a:rPr lang="en-US" sz="1200" i="1" kern="1200" dirty="0">
                <a:solidFill>
                  <a:schemeClr val="tx1"/>
                </a:solidFill>
                <a:effectLst/>
                <a:latin typeface="+mn-lt"/>
                <a:ea typeface="+mn-ea"/>
                <a:cs typeface="+mn-cs"/>
              </a:rPr>
              <a:t>Megaherbivores: The Influence of Very Large Body Size on Ecology</a:t>
            </a:r>
            <a:r>
              <a:rPr lang="en-US" sz="1200" kern="1200" dirty="0">
                <a:solidFill>
                  <a:schemeClr val="tx1"/>
                </a:solidFill>
                <a:effectLst/>
                <a:latin typeface="+mn-lt"/>
                <a:ea typeface="+mn-ea"/>
                <a:cs typeface="+mn-cs"/>
              </a:rPr>
              <a:t>. Cambridge University Press, New York.)</a:t>
            </a:r>
          </a:p>
          <a:p>
            <a:pPr fontAlgn="ctr"/>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27</a:t>
            </a:fld>
            <a:endParaRPr lang="en-US"/>
          </a:p>
        </p:txBody>
      </p:sp>
    </p:spTree>
    <p:extLst>
      <p:ext uri="{BB962C8B-B14F-4D97-AF65-F5344CB8AC3E}">
        <p14:creationId xmlns:p14="http://schemas.microsoft.com/office/powerpoint/2010/main" val="2830354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7.7</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Weekly food requirements: The effect of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Both species—(A) the 30-g meadow vole (</a:t>
            </a:r>
            <a:r>
              <a:rPr lang="en-US" sz="1200" i="1" kern="1200" dirty="0">
                <a:solidFill>
                  <a:schemeClr val="tx1"/>
                </a:solidFill>
                <a:effectLst/>
                <a:latin typeface="+mn-lt"/>
                <a:ea typeface="+mn-ea"/>
                <a:cs typeface="+mn-cs"/>
              </a:rPr>
              <a:t>Microtus </a:t>
            </a:r>
            <a:r>
              <a:rPr lang="en-US" sz="1200" i="1" kern="1200" dirty="0" err="1">
                <a:solidFill>
                  <a:schemeClr val="tx1"/>
                </a:solidFill>
                <a:effectLst/>
                <a:latin typeface="+mn-lt"/>
                <a:ea typeface="+mn-ea"/>
                <a:cs typeface="+mn-cs"/>
              </a:rPr>
              <a:t>pennsylvanicus</a:t>
            </a:r>
            <a:r>
              <a:rPr lang="en-US" sz="1200" kern="1200" dirty="0">
                <a:solidFill>
                  <a:schemeClr val="tx1"/>
                </a:solidFill>
                <a:effectLst/>
                <a:latin typeface="+mn-lt"/>
                <a:ea typeface="+mn-ea"/>
                <a:cs typeface="+mn-cs"/>
              </a:rPr>
              <a:t>) and (B) the 1900-kg white rhino (</a:t>
            </a:r>
            <a:r>
              <a:rPr lang="en-US" sz="1200" i="1" kern="1200" dirty="0" err="1">
                <a:solidFill>
                  <a:schemeClr val="tx1"/>
                </a:solidFill>
                <a:effectLst/>
                <a:latin typeface="+mn-lt"/>
                <a:ea typeface="+mn-ea"/>
                <a:cs typeface="+mn-cs"/>
              </a:rPr>
              <a:t>Ceratotherium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simum</a:t>
            </a:r>
            <a:r>
              <a:rPr lang="en-US" sz="1200" kern="1200" dirty="0">
                <a:solidFill>
                  <a:schemeClr val="tx1"/>
                </a:solidFill>
                <a:effectLst/>
                <a:latin typeface="+mn-lt"/>
                <a:ea typeface="+mn-ea"/>
                <a:cs typeface="+mn-cs"/>
              </a:rPr>
              <a:t>)—are pure grazers. (Calculated, assuming 70% moisture content in the forage, from F. B. </a:t>
            </a:r>
            <a:r>
              <a:rPr lang="en-US" sz="1200" kern="1200" dirty="0" err="1">
                <a:solidFill>
                  <a:schemeClr val="tx1"/>
                </a:solidFill>
                <a:effectLst/>
                <a:latin typeface="+mn-lt"/>
                <a:ea typeface="+mn-ea"/>
                <a:cs typeface="+mn-cs"/>
              </a:rPr>
              <a:t>Golley</a:t>
            </a:r>
            <a:r>
              <a:rPr lang="en-US" sz="1200" kern="1200" dirty="0">
                <a:solidFill>
                  <a:schemeClr val="tx1"/>
                </a:solidFill>
                <a:effectLst/>
                <a:latin typeface="+mn-lt"/>
                <a:ea typeface="+mn-ea"/>
                <a:cs typeface="+mn-cs"/>
              </a:rPr>
              <a:t>. 1960.</a:t>
            </a:r>
            <a:r>
              <a:rPr lang="en-US" sz="1200" i="1" kern="1200" dirty="0">
                <a:solidFill>
                  <a:schemeClr val="tx1"/>
                </a:solidFill>
                <a:effectLst/>
                <a:latin typeface="+mn-lt"/>
                <a:ea typeface="+mn-ea"/>
                <a:cs typeface="+mn-cs"/>
              </a:rPr>
              <a:t> Ecol. </a:t>
            </a:r>
            <a:r>
              <a:rPr lang="en-US" sz="1200" i="1" kern="1200" dirty="0" err="1">
                <a:solidFill>
                  <a:schemeClr val="tx1"/>
                </a:solidFill>
                <a:effectLst/>
                <a:latin typeface="+mn-lt"/>
                <a:ea typeface="+mn-ea"/>
                <a:cs typeface="+mn-cs"/>
              </a:rPr>
              <a:t>Monogr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30: 187–206; R. N. Owen-Smith. 1988. </a:t>
            </a:r>
            <a:r>
              <a:rPr lang="en-US" sz="1200" i="1" kern="1200" dirty="0">
                <a:solidFill>
                  <a:schemeClr val="tx1"/>
                </a:solidFill>
                <a:effectLst/>
                <a:latin typeface="+mn-lt"/>
                <a:ea typeface="+mn-ea"/>
                <a:cs typeface="+mn-cs"/>
              </a:rPr>
              <a:t>Megaherbivores: The Influence of Very Large Body Size on Ecology</a:t>
            </a:r>
            <a:r>
              <a:rPr lang="en-US" sz="1200" kern="1200" dirty="0">
                <a:solidFill>
                  <a:schemeClr val="tx1"/>
                </a:solidFill>
                <a:effectLst/>
                <a:latin typeface="+mn-lt"/>
                <a:ea typeface="+mn-ea"/>
                <a:cs typeface="+mn-cs"/>
              </a:rPr>
              <a:t>. Cambridge University Press, New York.)</a:t>
            </a:r>
          </a:p>
          <a:p>
            <a:pPr fontAlgn="ctr"/>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28</a:t>
            </a:fld>
            <a:endParaRPr lang="en-US"/>
          </a:p>
        </p:txBody>
      </p:sp>
    </p:spTree>
    <p:extLst>
      <p:ext uri="{BB962C8B-B14F-4D97-AF65-F5344CB8AC3E}">
        <p14:creationId xmlns:p14="http://schemas.microsoft.com/office/powerpoint/2010/main" val="632471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7.7</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Weekly food requirements: The effect of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Both species—(A) the 30-g meadow vole (</a:t>
            </a:r>
            <a:r>
              <a:rPr lang="en-US" sz="1200" i="1" kern="1200" dirty="0">
                <a:solidFill>
                  <a:schemeClr val="tx1"/>
                </a:solidFill>
                <a:effectLst/>
                <a:latin typeface="+mn-lt"/>
                <a:ea typeface="+mn-ea"/>
                <a:cs typeface="+mn-cs"/>
              </a:rPr>
              <a:t>Microtus </a:t>
            </a:r>
            <a:r>
              <a:rPr lang="en-US" sz="1200" i="1" kern="1200" dirty="0" err="1">
                <a:solidFill>
                  <a:schemeClr val="tx1"/>
                </a:solidFill>
                <a:effectLst/>
                <a:latin typeface="+mn-lt"/>
                <a:ea typeface="+mn-ea"/>
                <a:cs typeface="+mn-cs"/>
              </a:rPr>
              <a:t>pennsylvanicus</a:t>
            </a:r>
            <a:r>
              <a:rPr lang="en-US" sz="1200" kern="1200" dirty="0">
                <a:solidFill>
                  <a:schemeClr val="tx1"/>
                </a:solidFill>
                <a:effectLst/>
                <a:latin typeface="+mn-lt"/>
                <a:ea typeface="+mn-ea"/>
                <a:cs typeface="+mn-cs"/>
              </a:rPr>
              <a:t>) and (B) the 1900-kg white rhino (</a:t>
            </a:r>
            <a:r>
              <a:rPr lang="en-US" sz="1200" i="1" kern="1200" dirty="0" err="1">
                <a:solidFill>
                  <a:schemeClr val="tx1"/>
                </a:solidFill>
                <a:effectLst/>
                <a:latin typeface="+mn-lt"/>
                <a:ea typeface="+mn-ea"/>
                <a:cs typeface="+mn-cs"/>
              </a:rPr>
              <a:t>Ceratotherium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simum</a:t>
            </a:r>
            <a:r>
              <a:rPr lang="en-US" sz="1200" kern="1200" dirty="0">
                <a:solidFill>
                  <a:schemeClr val="tx1"/>
                </a:solidFill>
                <a:effectLst/>
                <a:latin typeface="+mn-lt"/>
                <a:ea typeface="+mn-ea"/>
                <a:cs typeface="+mn-cs"/>
              </a:rPr>
              <a:t>)—are pure grazers. (Calculated, assuming 70% moisture content in the forage, from F. B. </a:t>
            </a:r>
            <a:r>
              <a:rPr lang="en-US" sz="1200" kern="1200" dirty="0" err="1">
                <a:solidFill>
                  <a:schemeClr val="tx1"/>
                </a:solidFill>
                <a:effectLst/>
                <a:latin typeface="+mn-lt"/>
                <a:ea typeface="+mn-ea"/>
                <a:cs typeface="+mn-cs"/>
              </a:rPr>
              <a:t>Golley</a:t>
            </a:r>
            <a:r>
              <a:rPr lang="en-US" sz="1200" kern="1200" dirty="0">
                <a:solidFill>
                  <a:schemeClr val="tx1"/>
                </a:solidFill>
                <a:effectLst/>
                <a:latin typeface="+mn-lt"/>
                <a:ea typeface="+mn-ea"/>
                <a:cs typeface="+mn-cs"/>
              </a:rPr>
              <a:t>. 1960.</a:t>
            </a:r>
            <a:r>
              <a:rPr lang="en-US" sz="1200" i="1" kern="1200" dirty="0">
                <a:solidFill>
                  <a:schemeClr val="tx1"/>
                </a:solidFill>
                <a:effectLst/>
                <a:latin typeface="+mn-lt"/>
                <a:ea typeface="+mn-ea"/>
                <a:cs typeface="+mn-cs"/>
              </a:rPr>
              <a:t> Ecol. </a:t>
            </a:r>
            <a:r>
              <a:rPr lang="en-US" sz="1200" i="1" kern="1200" dirty="0" err="1">
                <a:solidFill>
                  <a:schemeClr val="tx1"/>
                </a:solidFill>
                <a:effectLst/>
                <a:latin typeface="+mn-lt"/>
                <a:ea typeface="+mn-ea"/>
                <a:cs typeface="+mn-cs"/>
              </a:rPr>
              <a:t>Monogr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30: 187–206; R. N. Owen-Smith. 1988. </a:t>
            </a:r>
            <a:r>
              <a:rPr lang="en-US" sz="1200" i="1" kern="1200" dirty="0">
                <a:solidFill>
                  <a:schemeClr val="tx1"/>
                </a:solidFill>
                <a:effectLst/>
                <a:latin typeface="+mn-lt"/>
                <a:ea typeface="+mn-ea"/>
                <a:cs typeface="+mn-cs"/>
              </a:rPr>
              <a:t>Megaherbivores: The Influence of Very Large Body Size on Ecology</a:t>
            </a:r>
            <a:r>
              <a:rPr lang="en-US" sz="1200" kern="1200" dirty="0">
                <a:solidFill>
                  <a:schemeClr val="tx1"/>
                </a:solidFill>
                <a:effectLst/>
                <a:latin typeface="+mn-lt"/>
                <a:ea typeface="+mn-ea"/>
                <a:cs typeface="+mn-cs"/>
              </a:rPr>
              <a:t>. Cambridge University Press, New York.)</a:t>
            </a:r>
          </a:p>
          <a:p>
            <a:pPr fontAlgn="ctr"/>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29</a:t>
            </a:fld>
            <a:endParaRPr lang="en-US"/>
          </a:p>
        </p:txBody>
      </p:sp>
    </p:spTree>
    <p:extLst>
      <p:ext uri="{BB962C8B-B14F-4D97-AF65-F5344CB8AC3E}">
        <p14:creationId xmlns:p14="http://schemas.microsoft.com/office/powerpoint/2010/main" val="197463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second law of thermodynamics in action</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Energy of directional motion is converted to energy of random motion in this isolated system. This transformation of energy increases the intensity of random motions of both the water molecules and the copper atoms, causing the system temperature to rise (see thermometers at right).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1821920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7.7</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Weekly food requirements: The effect of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Both species—(A) the 30-g meadow vole (</a:t>
            </a:r>
            <a:r>
              <a:rPr lang="en-US" sz="1200" i="1" kern="1200" dirty="0">
                <a:solidFill>
                  <a:schemeClr val="tx1"/>
                </a:solidFill>
                <a:effectLst/>
                <a:latin typeface="+mn-lt"/>
                <a:ea typeface="+mn-ea"/>
                <a:cs typeface="+mn-cs"/>
              </a:rPr>
              <a:t>Microtus </a:t>
            </a:r>
            <a:r>
              <a:rPr lang="en-US" sz="1200" i="1" kern="1200" dirty="0" err="1">
                <a:solidFill>
                  <a:schemeClr val="tx1"/>
                </a:solidFill>
                <a:effectLst/>
                <a:latin typeface="+mn-lt"/>
                <a:ea typeface="+mn-ea"/>
                <a:cs typeface="+mn-cs"/>
              </a:rPr>
              <a:t>pennsylvanicus</a:t>
            </a:r>
            <a:r>
              <a:rPr lang="en-US" sz="1200" kern="1200" dirty="0">
                <a:solidFill>
                  <a:schemeClr val="tx1"/>
                </a:solidFill>
                <a:effectLst/>
                <a:latin typeface="+mn-lt"/>
                <a:ea typeface="+mn-ea"/>
                <a:cs typeface="+mn-cs"/>
              </a:rPr>
              <a:t>) and (B) the 1900-kg white rhino (</a:t>
            </a:r>
            <a:r>
              <a:rPr lang="en-US" sz="1200" i="1" kern="1200" dirty="0" err="1">
                <a:solidFill>
                  <a:schemeClr val="tx1"/>
                </a:solidFill>
                <a:effectLst/>
                <a:latin typeface="+mn-lt"/>
                <a:ea typeface="+mn-ea"/>
                <a:cs typeface="+mn-cs"/>
              </a:rPr>
              <a:t>Ceratotherium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simum</a:t>
            </a:r>
            <a:r>
              <a:rPr lang="en-US" sz="1200" kern="1200" dirty="0">
                <a:solidFill>
                  <a:schemeClr val="tx1"/>
                </a:solidFill>
                <a:effectLst/>
                <a:latin typeface="+mn-lt"/>
                <a:ea typeface="+mn-ea"/>
                <a:cs typeface="+mn-cs"/>
              </a:rPr>
              <a:t>)—are pure grazers. (Calculated, assuming 70% moisture content in the forage, from F. B. </a:t>
            </a:r>
            <a:r>
              <a:rPr lang="en-US" sz="1200" kern="1200" dirty="0" err="1">
                <a:solidFill>
                  <a:schemeClr val="tx1"/>
                </a:solidFill>
                <a:effectLst/>
                <a:latin typeface="+mn-lt"/>
                <a:ea typeface="+mn-ea"/>
                <a:cs typeface="+mn-cs"/>
              </a:rPr>
              <a:t>Golley</a:t>
            </a:r>
            <a:r>
              <a:rPr lang="en-US" sz="1200" kern="1200" dirty="0">
                <a:solidFill>
                  <a:schemeClr val="tx1"/>
                </a:solidFill>
                <a:effectLst/>
                <a:latin typeface="+mn-lt"/>
                <a:ea typeface="+mn-ea"/>
                <a:cs typeface="+mn-cs"/>
              </a:rPr>
              <a:t>. 1960.</a:t>
            </a:r>
            <a:r>
              <a:rPr lang="en-US" sz="1200" i="1" kern="1200" dirty="0">
                <a:solidFill>
                  <a:schemeClr val="tx1"/>
                </a:solidFill>
                <a:effectLst/>
                <a:latin typeface="+mn-lt"/>
                <a:ea typeface="+mn-ea"/>
                <a:cs typeface="+mn-cs"/>
              </a:rPr>
              <a:t> Ecol. </a:t>
            </a:r>
            <a:r>
              <a:rPr lang="en-US" sz="1200" i="1" kern="1200" dirty="0" err="1">
                <a:solidFill>
                  <a:schemeClr val="tx1"/>
                </a:solidFill>
                <a:effectLst/>
                <a:latin typeface="+mn-lt"/>
                <a:ea typeface="+mn-ea"/>
                <a:cs typeface="+mn-cs"/>
              </a:rPr>
              <a:t>Monogr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30: 187–206; R. N. Owen-Smith. 1988. </a:t>
            </a:r>
            <a:r>
              <a:rPr lang="en-US" sz="1200" i="1" kern="1200" dirty="0">
                <a:solidFill>
                  <a:schemeClr val="tx1"/>
                </a:solidFill>
                <a:effectLst/>
                <a:latin typeface="+mn-lt"/>
                <a:ea typeface="+mn-ea"/>
                <a:cs typeface="+mn-cs"/>
              </a:rPr>
              <a:t>Megaherbivores: The Influence of Very Large Body Size on Ecology</a:t>
            </a:r>
            <a:r>
              <a:rPr lang="en-US" sz="1200" kern="1200" dirty="0">
                <a:solidFill>
                  <a:schemeClr val="tx1"/>
                </a:solidFill>
                <a:effectLst/>
                <a:latin typeface="+mn-lt"/>
                <a:ea typeface="+mn-ea"/>
                <a:cs typeface="+mn-cs"/>
              </a:rPr>
              <a:t>. Cambridge University Press, New York.)</a:t>
            </a:r>
          </a:p>
          <a:p>
            <a:pPr fontAlgn="ctr"/>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30</a:t>
            </a:fld>
            <a:endParaRPr lang="en-US"/>
          </a:p>
        </p:txBody>
      </p:sp>
    </p:spTree>
    <p:extLst>
      <p:ext uri="{BB962C8B-B14F-4D97-AF65-F5344CB8AC3E}">
        <p14:creationId xmlns:p14="http://schemas.microsoft.com/office/powerpoint/2010/main" val="493821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7.7</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Weekly food requirements: The effect of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Both species—(A) the 30-g meadow vole (</a:t>
            </a:r>
            <a:r>
              <a:rPr lang="en-US" sz="1200" i="1" kern="1200" dirty="0">
                <a:solidFill>
                  <a:schemeClr val="tx1"/>
                </a:solidFill>
                <a:effectLst/>
                <a:latin typeface="+mn-lt"/>
                <a:ea typeface="+mn-ea"/>
                <a:cs typeface="+mn-cs"/>
              </a:rPr>
              <a:t>Microtus </a:t>
            </a:r>
            <a:r>
              <a:rPr lang="en-US" sz="1200" i="1" kern="1200" dirty="0" err="1">
                <a:solidFill>
                  <a:schemeClr val="tx1"/>
                </a:solidFill>
                <a:effectLst/>
                <a:latin typeface="+mn-lt"/>
                <a:ea typeface="+mn-ea"/>
                <a:cs typeface="+mn-cs"/>
              </a:rPr>
              <a:t>pennsylvanicus</a:t>
            </a:r>
            <a:r>
              <a:rPr lang="en-US" sz="1200" kern="1200" dirty="0">
                <a:solidFill>
                  <a:schemeClr val="tx1"/>
                </a:solidFill>
                <a:effectLst/>
                <a:latin typeface="+mn-lt"/>
                <a:ea typeface="+mn-ea"/>
                <a:cs typeface="+mn-cs"/>
              </a:rPr>
              <a:t>) and (B) the 1900-kg white rhino (</a:t>
            </a:r>
            <a:r>
              <a:rPr lang="en-US" sz="1200" i="1" kern="1200" dirty="0" err="1">
                <a:solidFill>
                  <a:schemeClr val="tx1"/>
                </a:solidFill>
                <a:effectLst/>
                <a:latin typeface="+mn-lt"/>
                <a:ea typeface="+mn-ea"/>
                <a:cs typeface="+mn-cs"/>
              </a:rPr>
              <a:t>Ceratotherium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simum</a:t>
            </a:r>
            <a:r>
              <a:rPr lang="en-US" sz="1200" kern="1200" dirty="0">
                <a:solidFill>
                  <a:schemeClr val="tx1"/>
                </a:solidFill>
                <a:effectLst/>
                <a:latin typeface="+mn-lt"/>
                <a:ea typeface="+mn-ea"/>
                <a:cs typeface="+mn-cs"/>
              </a:rPr>
              <a:t>)—are pure grazers. (Calculated, assuming 70% moisture content in the forage, from F. B. </a:t>
            </a:r>
            <a:r>
              <a:rPr lang="en-US" sz="1200" kern="1200" dirty="0" err="1">
                <a:solidFill>
                  <a:schemeClr val="tx1"/>
                </a:solidFill>
                <a:effectLst/>
                <a:latin typeface="+mn-lt"/>
                <a:ea typeface="+mn-ea"/>
                <a:cs typeface="+mn-cs"/>
              </a:rPr>
              <a:t>Golley</a:t>
            </a:r>
            <a:r>
              <a:rPr lang="en-US" sz="1200" kern="1200" dirty="0">
                <a:solidFill>
                  <a:schemeClr val="tx1"/>
                </a:solidFill>
                <a:effectLst/>
                <a:latin typeface="+mn-lt"/>
                <a:ea typeface="+mn-ea"/>
                <a:cs typeface="+mn-cs"/>
              </a:rPr>
              <a:t>. 1960.</a:t>
            </a:r>
            <a:r>
              <a:rPr lang="en-US" sz="1200" i="1" kern="1200" dirty="0">
                <a:solidFill>
                  <a:schemeClr val="tx1"/>
                </a:solidFill>
                <a:effectLst/>
                <a:latin typeface="+mn-lt"/>
                <a:ea typeface="+mn-ea"/>
                <a:cs typeface="+mn-cs"/>
              </a:rPr>
              <a:t> Ecol. </a:t>
            </a:r>
            <a:r>
              <a:rPr lang="en-US" sz="1200" i="1" kern="1200" dirty="0" err="1">
                <a:solidFill>
                  <a:schemeClr val="tx1"/>
                </a:solidFill>
                <a:effectLst/>
                <a:latin typeface="+mn-lt"/>
                <a:ea typeface="+mn-ea"/>
                <a:cs typeface="+mn-cs"/>
              </a:rPr>
              <a:t>Monogr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30: 187–206; R. N. Owen-Smith. 1988. </a:t>
            </a:r>
            <a:r>
              <a:rPr lang="en-US" sz="1200" i="1" kern="1200" dirty="0">
                <a:solidFill>
                  <a:schemeClr val="tx1"/>
                </a:solidFill>
                <a:effectLst/>
                <a:latin typeface="+mn-lt"/>
                <a:ea typeface="+mn-ea"/>
                <a:cs typeface="+mn-cs"/>
              </a:rPr>
              <a:t>Megaherbivores: The Influence of Very Large Body Size on Ecology</a:t>
            </a:r>
            <a:r>
              <a:rPr lang="en-US" sz="1200" kern="1200" dirty="0">
                <a:solidFill>
                  <a:schemeClr val="tx1"/>
                </a:solidFill>
                <a:effectLst/>
                <a:latin typeface="+mn-lt"/>
                <a:ea typeface="+mn-ea"/>
                <a:cs typeface="+mn-cs"/>
              </a:rPr>
              <a:t>. Cambridge University Press, New York.)</a:t>
            </a:r>
          </a:p>
          <a:p>
            <a:pPr fontAlgn="ctr"/>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31</a:t>
            </a:fld>
            <a:endParaRPr lang="en-US"/>
          </a:p>
        </p:txBody>
      </p:sp>
    </p:spTree>
    <p:extLst>
      <p:ext uri="{BB962C8B-B14F-4D97-AF65-F5344CB8AC3E}">
        <p14:creationId xmlns:p14="http://schemas.microsoft.com/office/powerpoint/2010/main" val="310739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7.7</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Weekly food requirements: The effect of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Both species—(A) the 30-g meadow vole (</a:t>
            </a:r>
            <a:r>
              <a:rPr lang="en-US" sz="1200" i="1" kern="1200" dirty="0">
                <a:solidFill>
                  <a:schemeClr val="tx1"/>
                </a:solidFill>
                <a:effectLst/>
                <a:latin typeface="+mn-lt"/>
                <a:ea typeface="+mn-ea"/>
                <a:cs typeface="+mn-cs"/>
              </a:rPr>
              <a:t>Microtus </a:t>
            </a:r>
            <a:r>
              <a:rPr lang="en-US" sz="1200" i="1" kern="1200" dirty="0" err="1">
                <a:solidFill>
                  <a:schemeClr val="tx1"/>
                </a:solidFill>
                <a:effectLst/>
                <a:latin typeface="+mn-lt"/>
                <a:ea typeface="+mn-ea"/>
                <a:cs typeface="+mn-cs"/>
              </a:rPr>
              <a:t>pennsylvanicus</a:t>
            </a:r>
            <a:r>
              <a:rPr lang="en-US" sz="1200" kern="1200" dirty="0">
                <a:solidFill>
                  <a:schemeClr val="tx1"/>
                </a:solidFill>
                <a:effectLst/>
                <a:latin typeface="+mn-lt"/>
                <a:ea typeface="+mn-ea"/>
                <a:cs typeface="+mn-cs"/>
              </a:rPr>
              <a:t>) and (B) the 1900-kg white rhino (</a:t>
            </a:r>
            <a:r>
              <a:rPr lang="en-US" sz="1200" i="1" kern="1200" dirty="0" err="1">
                <a:solidFill>
                  <a:schemeClr val="tx1"/>
                </a:solidFill>
                <a:effectLst/>
                <a:latin typeface="+mn-lt"/>
                <a:ea typeface="+mn-ea"/>
                <a:cs typeface="+mn-cs"/>
              </a:rPr>
              <a:t>Ceratotherium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simum</a:t>
            </a:r>
            <a:r>
              <a:rPr lang="en-US" sz="1200" kern="1200" dirty="0">
                <a:solidFill>
                  <a:schemeClr val="tx1"/>
                </a:solidFill>
                <a:effectLst/>
                <a:latin typeface="+mn-lt"/>
                <a:ea typeface="+mn-ea"/>
                <a:cs typeface="+mn-cs"/>
              </a:rPr>
              <a:t>)—are pure grazers. (Calculated, assuming 70% moisture content in the forage, from F. B. </a:t>
            </a:r>
            <a:r>
              <a:rPr lang="en-US" sz="1200" kern="1200" dirty="0" err="1">
                <a:solidFill>
                  <a:schemeClr val="tx1"/>
                </a:solidFill>
                <a:effectLst/>
                <a:latin typeface="+mn-lt"/>
                <a:ea typeface="+mn-ea"/>
                <a:cs typeface="+mn-cs"/>
              </a:rPr>
              <a:t>Golley</a:t>
            </a:r>
            <a:r>
              <a:rPr lang="en-US" sz="1200" kern="1200" dirty="0">
                <a:solidFill>
                  <a:schemeClr val="tx1"/>
                </a:solidFill>
                <a:effectLst/>
                <a:latin typeface="+mn-lt"/>
                <a:ea typeface="+mn-ea"/>
                <a:cs typeface="+mn-cs"/>
              </a:rPr>
              <a:t>. 1960.</a:t>
            </a:r>
            <a:r>
              <a:rPr lang="en-US" sz="1200" i="1" kern="1200" dirty="0">
                <a:solidFill>
                  <a:schemeClr val="tx1"/>
                </a:solidFill>
                <a:effectLst/>
                <a:latin typeface="+mn-lt"/>
                <a:ea typeface="+mn-ea"/>
                <a:cs typeface="+mn-cs"/>
              </a:rPr>
              <a:t> Ecol. </a:t>
            </a:r>
            <a:r>
              <a:rPr lang="en-US" sz="1200" i="1" kern="1200" dirty="0" err="1">
                <a:solidFill>
                  <a:schemeClr val="tx1"/>
                </a:solidFill>
                <a:effectLst/>
                <a:latin typeface="+mn-lt"/>
                <a:ea typeface="+mn-ea"/>
                <a:cs typeface="+mn-cs"/>
              </a:rPr>
              <a:t>Monogr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30: 187–206; R. N. Owen-Smith. 1988. </a:t>
            </a:r>
            <a:r>
              <a:rPr lang="en-US" sz="1200" i="1" kern="1200" dirty="0">
                <a:solidFill>
                  <a:schemeClr val="tx1"/>
                </a:solidFill>
                <a:effectLst/>
                <a:latin typeface="+mn-lt"/>
                <a:ea typeface="+mn-ea"/>
                <a:cs typeface="+mn-cs"/>
              </a:rPr>
              <a:t>Megaherbivores: The Influence of Very Large Body Size on Ecology</a:t>
            </a:r>
            <a:r>
              <a:rPr lang="en-US" sz="1200" kern="1200" dirty="0">
                <a:solidFill>
                  <a:schemeClr val="tx1"/>
                </a:solidFill>
                <a:effectLst/>
                <a:latin typeface="+mn-lt"/>
                <a:ea typeface="+mn-ea"/>
                <a:cs typeface="+mn-cs"/>
              </a:rPr>
              <a:t>. Cambridge University Press, New York.)</a:t>
            </a:r>
          </a:p>
          <a:p>
            <a:pPr fontAlgn="ctr"/>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32</a:t>
            </a:fld>
            <a:endParaRPr lang="en-US"/>
          </a:p>
        </p:txBody>
      </p:sp>
    </p:spTree>
    <p:extLst>
      <p:ext uri="{BB962C8B-B14F-4D97-AF65-F5344CB8AC3E}">
        <p14:creationId xmlns:p14="http://schemas.microsoft.com/office/powerpoint/2010/main" val="1935657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7.7</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Weekly food requirements: The effect of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Both species—(A) the 30-g meadow vole (</a:t>
            </a:r>
            <a:r>
              <a:rPr lang="en-US" sz="1200" i="1" kern="1200" dirty="0">
                <a:solidFill>
                  <a:schemeClr val="tx1"/>
                </a:solidFill>
                <a:effectLst/>
                <a:latin typeface="+mn-lt"/>
                <a:ea typeface="+mn-ea"/>
                <a:cs typeface="+mn-cs"/>
              </a:rPr>
              <a:t>Microtus </a:t>
            </a:r>
            <a:r>
              <a:rPr lang="en-US" sz="1200" i="1" kern="1200" dirty="0" err="1">
                <a:solidFill>
                  <a:schemeClr val="tx1"/>
                </a:solidFill>
                <a:effectLst/>
                <a:latin typeface="+mn-lt"/>
                <a:ea typeface="+mn-ea"/>
                <a:cs typeface="+mn-cs"/>
              </a:rPr>
              <a:t>pennsylvanicus</a:t>
            </a:r>
            <a:r>
              <a:rPr lang="en-US" sz="1200" kern="1200" dirty="0">
                <a:solidFill>
                  <a:schemeClr val="tx1"/>
                </a:solidFill>
                <a:effectLst/>
                <a:latin typeface="+mn-lt"/>
                <a:ea typeface="+mn-ea"/>
                <a:cs typeface="+mn-cs"/>
              </a:rPr>
              <a:t>) and (B) the 1900-kg white rhino (</a:t>
            </a:r>
            <a:r>
              <a:rPr lang="en-US" sz="1200" i="1" kern="1200" dirty="0" err="1">
                <a:solidFill>
                  <a:schemeClr val="tx1"/>
                </a:solidFill>
                <a:effectLst/>
                <a:latin typeface="+mn-lt"/>
                <a:ea typeface="+mn-ea"/>
                <a:cs typeface="+mn-cs"/>
              </a:rPr>
              <a:t>Ceratotherium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simum</a:t>
            </a:r>
            <a:r>
              <a:rPr lang="en-US" sz="1200" kern="1200" dirty="0">
                <a:solidFill>
                  <a:schemeClr val="tx1"/>
                </a:solidFill>
                <a:effectLst/>
                <a:latin typeface="+mn-lt"/>
                <a:ea typeface="+mn-ea"/>
                <a:cs typeface="+mn-cs"/>
              </a:rPr>
              <a:t>)—are pure grazers. (Calculated, assuming 70% moisture content in the forage, from F. B. </a:t>
            </a:r>
            <a:r>
              <a:rPr lang="en-US" sz="1200" kern="1200" dirty="0" err="1">
                <a:solidFill>
                  <a:schemeClr val="tx1"/>
                </a:solidFill>
                <a:effectLst/>
                <a:latin typeface="+mn-lt"/>
                <a:ea typeface="+mn-ea"/>
                <a:cs typeface="+mn-cs"/>
              </a:rPr>
              <a:t>Golley</a:t>
            </a:r>
            <a:r>
              <a:rPr lang="en-US" sz="1200" kern="1200" dirty="0">
                <a:solidFill>
                  <a:schemeClr val="tx1"/>
                </a:solidFill>
                <a:effectLst/>
                <a:latin typeface="+mn-lt"/>
                <a:ea typeface="+mn-ea"/>
                <a:cs typeface="+mn-cs"/>
              </a:rPr>
              <a:t>. 1960.</a:t>
            </a:r>
            <a:r>
              <a:rPr lang="en-US" sz="1200" i="1" kern="1200" dirty="0">
                <a:solidFill>
                  <a:schemeClr val="tx1"/>
                </a:solidFill>
                <a:effectLst/>
                <a:latin typeface="+mn-lt"/>
                <a:ea typeface="+mn-ea"/>
                <a:cs typeface="+mn-cs"/>
              </a:rPr>
              <a:t> Ecol. </a:t>
            </a:r>
            <a:r>
              <a:rPr lang="en-US" sz="1200" i="1" kern="1200" dirty="0" err="1">
                <a:solidFill>
                  <a:schemeClr val="tx1"/>
                </a:solidFill>
                <a:effectLst/>
                <a:latin typeface="+mn-lt"/>
                <a:ea typeface="+mn-ea"/>
                <a:cs typeface="+mn-cs"/>
              </a:rPr>
              <a:t>Monogr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30: 187–206; R. N. Owen-Smith. 1988. </a:t>
            </a:r>
            <a:r>
              <a:rPr lang="en-US" sz="1200" i="1" kern="1200" dirty="0">
                <a:solidFill>
                  <a:schemeClr val="tx1"/>
                </a:solidFill>
                <a:effectLst/>
                <a:latin typeface="+mn-lt"/>
                <a:ea typeface="+mn-ea"/>
                <a:cs typeface="+mn-cs"/>
              </a:rPr>
              <a:t>Megaherbivores: The Influence of Very Large Body Size on Ecology</a:t>
            </a:r>
            <a:r>
              <a:rPr lang="en-US" sz="1200" kern="1200" dirty="0">
                <a:solidFill>
                  <a:schemeClr val="tx1"/>
                </a:solidFill>
                <a:effectLst/>
                <a:latin typeface="+mn-lt"/>
                <a:ea typeface="+mn-ea"/>
                <a:cs typeface="+mn-cs"/>
              </a:rPr>
              <a:t>. Cambridge University Press, New York.)</a:t>
            </a:r>
          </a:p>
          <a:p>
            <a:pPr fontAlgn="ctr"/>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33</a:t>
            </a:fld>
            <a:endParaRPr lang="en-US"/>
          </a:p>
        </p:txBody>
      </p:sp>
    </p:spTree>
    <p:extLst>
      <p:ext uri="{BB962C8B-B14F-4D97-AF65-F5344CB8AC3E}">
        <p14:creationId xmlns:p14="http://schemas.microsoft.com/office/powerpoint/2010/main" val="3851394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7.8</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Whole-body BMR as a function of body weight in various species of placental mammals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 solid curve—showing the actual relation—is statistically fitted to data for all sizes of mammals, although this plot includes body weights up to only 700 g. The points are data for seven North American species (see Figure 7.9 for identifications), illustrating that although the statistical line runs through the data, individual species do not necessarily fall right on the line. (After V. </a:t>
            </a:r>
            <a:r>
              <a:rPr lang="en-US" sz="1200" kern="1200" dirty="0" err="1">
                <a:solidFill>
                  <a:schemeClr val="tx1"/>
                </a:solidFill>
                <a:effectLst/>
                <a:latin typeface="+mn-lt"/>
                <a:ea typeface="+mn-ea"/>
                <a:cs typeface="+mn-cs"/>
              </a:rPr>
              <a:t>Hayssen</a:t>
            </a:r>
            <a:r>
              <a:rPr lang="en-US" sz="1200" kern="1200" dirty="0">
                <a:solidFill>
                  <a:schemeClr val="tx1"/>
                </a:solidFill>
                <a:effectLst/>
                <a:latin typeface="+mn-lt"/>
                <a:ea typeface="+mn-ea"/>
                <a:cs typeface="+mn-cs"/>
              </a:rPr>
              <a:t> and R. C. Lacy. 1985. </a:t>
            </a:r>
            <a:r>
              <a:rPr lang="en-US" sz="1200" i="1" kern="1200" dirty="0">
                <a:solidFill>
                  <a:schemeClr val="tx1"/>
                </a:solidFill>
                <a:effectLst/>
                <a:latin typeface="+mn-lt"/>
                <a:ea typeface="+mn-ea"/>
                <a:cs typeface="+mn-cs"/>
              </a:rPr>
              <a:t>Comp.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Physiol. A.</a:t>
            </a:r>
            <a:r>
              <a:rPr lang="en-US" sz="1200" kern="1200" dirty="0">
                <a:solidFill>
                  <a:schemeClr val="tx1"/>
                </a:solidFill>
                <a:effectLst/>
                <a:latin typeface="+mn-lt"/>
                <a:ea typeface="+mn-ea"/>
                <a:cs typeface="+mn-cs"/>
              </a:rPr>
              <a:t> 81: 741–754.)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34</a:t>
            </a:fld>
            <a:endParaRPr lang="en-US"/>
          </a:p>
        </p:txBody>
      </p:sp>
    </p:spTree>
    <p:extLst>
      <p:ext uri="{BB962C8B-B14F-4D97-AF65-F5344CB8AC3E}">
        <p14:creationId xmlns:p14="http://schemas.microsoft.com/office/powerpoint/2010/main" val="3055616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7.8</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Whole-body BMR as a function of body weight in various species of placental mammals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 solid curve—showing the actual relation—is statistically fitted to data for all sizes of mammals, although this plot includes body weights up to only 700 g. The points are data for seven North American species (see Figure 7.9 for identifications), illustrating that although the statistical line runs through the data, individual species do not necessarily fall right on the line. (After V. </a:t>
            </a:r>
            <a:r>
              <a:rPr lang="en-US" sz="1200" kern="1200" dirty="0" err="1">
                <a:solidFill>
                  <a:schemeClr val="tx1"/>
                </a:solidFill>
                <a:effectLst/>
                <a:latin typeface="+mn-lt"/>
                <a:ea typeface="+mn-ea"/>
                <a:cs typeface="+mn-cs"/>
              </a:rPr>
              <a:t>Hayssen</a:t>
            </a:r>
            <a:r>
              <a:rPr lang="en-US" sz="1200" kern="1200" dirty="0">
                <a:solidFill>
                  <a:schemeClr val="tx1"/>
                </a:solidFill>
                <a:effectLst/>
                <a:latin typeface="+mn-lt"/>
                <a:ea typeface="+mn-ea"/>
                <a:cs typeface="+mn-cs"/>
              </a:rPr>
              <a:t> and R. C. Lacy. 1985. </a:t>
            </a:r>
            <a:r>
              <a:rPr lang="en-US" sz="1200" i="1" kern="1200" dirty="0">
                <a:solidFill>
                  <a:schemeClr val="tx1"/>
                </a:solidFill>
                <a:effectLst/>
                <a:latin typeface="+mn-lt"/>
                <a:ea typeface="+mn-ea"/>
                <a:cs typeface="+mn-cs"/>
              </a:rPr>
              <a:t>Comp.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Physiol. A.</a:t>
            </a:r>
            <a:r>
              <a:rPr lang="en-US" sz="1200" kern="1200" dirty="0">
                <a:solidFill>
                  <a:schemeClr val="tx1"/>
                </a:solidFill>
                <a:effectLst/>
                <a:latin typeface="+mn-lt"/>
                <a:ea typeface="+mn-ea"/>
                <a:cs typeface="+mn-cs"/>
              </a:rPr>
              <a:t> 81: 741–754.)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35</a:t>
            </a:fld>
            <a:endParaRPr lang="en-US"/>
          </a:p>
        </p:txBody>
      </p:sp>
    </p:spTree>
    <p:extLst>
      <p:ext uri="{BB962C8B-B14F-4D97-AF65-F5344CB8AC3E}">
        <p14:creationId xmlns:p14="http://schemas.microsoft.com/office/powerpoint/2010/main" val="1372255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7.8</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Whole-body BMR as a function of body weight in various species of placental mammals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 solid curve—showing the actual relation—is statistically fitted to data for all sizes of mammals, although this plot includes body weights up to only 700 g. The points are data for seven North American species (see Figure 7.9 for identifications), illustrating that although the statistical line runs through the data, individual species do not necessarily fall right on the line. (After V. </a:t>
            </a:r>
            <a:r>
              <a:rPr lang="en-US" sz="1200" kern="1200" dirty="0" err="1">
                <a:solidFill>
                  <a:schemeClr val="tx1"/>
                </a:solidFill>
                <a:effectLst/>
                <a:latin typeface="+mn-lt"/>
                <a:ea typeface="+mn-ea"/>
                <a:cs typeface="+mn-cs"/>
              </a:rPr>
              <a:t>Hayssen</a:t>
            </a:r>
            <a:r>
              <a:rPr lang="en-US" sz="1200" kern="1200" dirty="0">
                <a:solidFill>
                  <a:schemeClr val="tx1"/>
                </a:solidFill>
                <a:effectLst/>
                <a:latin typeface="+mn-lt"/>
                <a:ea typeface="+mn-ea"/>
                <a:cs typeface="+mn-cs"/>
              </a:rPr>
              <a:t> and R. C. Lacy. 1985. </a:t>
            </a:r>
            <a:r>
              <a:rPr lang="en-US" sz="1200" i="1" kern="1200" dirty="0">
                <a:solidFill>
                  <a:schemeClr val="tx1"/>
                </a:solidFill>
                <a:effectLst/>
                <a:latin typeface="+mn-lt"/>
                <a:ea typeface="+mn-ea"/>
                <a:cs typeface="+mn-cs"/>
              </a:rPr>
              <a:t>Comp.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Physiol. A.</a:t>
            </a:r>
            <a:r>
              <a:rPr lang="en-US" sz="1200" kern="1200" dirty="0">
                <a:solidFill>
                  <a:schemeClr val="tx1"/>
                </a:solidFill>
                <a:effectLst/>
                <a:latin typeface="+mn-lt"/>
                <a:ea typeface="+mn-ea"/>
                <a:cs typeface="+mn-cs"/>
              </a:rPr>
              <a:t> 81: 741–754.)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36</a:t>
            </a:fld>
            <a:endParaRPr lang="en-US"/>
          </a:p>
        </p:txBody>
      </p:sp>
    </p:spTree>
    <p:extLst>
      <p:ext uri="{BB962C8B-B14F-4D97-AF65-F5344CB8AC3E}">
        <p14:creationId xmlns:p14="http://schemas.microsoft.com/office/powerpoint/2010/main" val="1328147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7.9</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Weight-specific BMR as a function of body weight in various species of placental mammals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Although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axis (body weight) and animals are the same as in Figure 7.8, here the BMRs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axis) are expressed per gram of body weight. (After V. </a:t>
            </a:r>
            <a:r>
              <a:rPr lang="en-US" sz="1200" kern="1200" dirty="0" err="1">
                <a:solidFill>
                  <a:schemeClr val="tx1"/>
                </a:solidFill>
                <a:effectLst/>
                <a:latin typeface="+mn-lt"/>
                <a:ea typeface="+mn-ea"/>
                <a:cs typeface="+mn-cs"/>
              </a:rPr>
              <a:t>Hayssen</a:t>
            </a:r>
            <a:r>
              <a:rPr lang="en-US" sz="1200" kern="1200" dirty="0">
                <a:solidFill>
                  <a:schemeClr val="tx1"/>
                </a:solidFill>
                <a:effectLst/>
                <a:latin typeface="+mn-lt"/>
                <a:ea typeface="+mn-ea"/>
                <a:cs typeface="+mn-cs"/>
              </a:rPr>
              <a:t> and R. C. Lacy. 1985. </a:t>
            </a:r>
            <a:r>
              <a:rPr lang="en-US" sz="1200" i="1" kern="1200" dirty="0">
                <a:solidFill>
                  <a:schemeClr val="tx1"/>
                </a:solidFill>
                <a:effectLst/>
                <a:latin typeface="+mn-lt"/>
                <a:ea typeface="+mn-ea"/>
                <a:cs typeface="+mn-cs"/>
              </a:rPr>
              <a:t>Comp.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Physiol., A.</a:t>
            </a:r>
            <a:r>
              <a:rPr lang="en-US" sz="1200" kern="1200" dirty="0">
                <a:solidFill>
                  <a:schemeClr val="tx1"/>
                </a:solidFill>
                <a:effectLst/>
                <a:latin typeface="+mn-lt"/>
                <a:ea typeface="+mn-ea"/>
                <a:cs typeface="+mn-cs"/>
              </a:rPr>
              <a:t> 81: 741–754.)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37</a:t>
            </a:fld>
            <a:endParaRPr lang="en-US"/>
          </a:p>
        </p:txBody>
      </p:sp>
    </p:spTree>
    <p:extLst>
      <p:ext uri="{BB962C8B-B14F-4D97-AF65-F5344CB8AC3E}">
        <p14:creationId xmlns:p14="http://schemas.microsoft.com/office/powerpoint/2010/main" val="968444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7.9</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Weight-specific BMR as a function of body weight in various species of placental mammals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Although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axis (body weight) and animals are the same as in Figure 7.8, here the BMRs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axis) are expressed per gram of body weight. (After V. </a:t>
            </a:r>
            <a:r>
              <a:rPr lang="en-US" sz="1200" kern="1200" dirty="0" err="1">
                <a:solidFill>
                  <a:schemeClr val="tx1"/>
                </a:solidFill>
                <a:effectLst/>
                <a:latin typeface="+mn-lt"/>
                <a:ea typeface="+mn-ea"/>
                <a:cs typeface="+mn-cs"/>
              </a:rPr>
              <a:t>Hayssen</a:t>
            </a:r>
            <a:r>
              <a:rPr lang="en-US" sz="1200" kern="1200" dirty="0">
                <a:solidFill>
                  <a:schemeClr val="tx1"/>
                </a:solidFill>
                <a:effectLst/>
                <a:latin typeface="+mn-lt"/>
                <a:ea typeface="+mn-ea"/>
                <a:cs typeface="+mn-cs"/>
              </a:rPr>
              <a:t> and R. C. Lacy. 1985. </a:t>
            </a:r>
            <a:r>
              <a:rPr lang="en-US" sz="1200" i="1" kern="1200" dirty="0">
                <a:solidFill>
                  <a:schemeClr val="tx1"/>
                </a:solidFill>
                <a:effectLst/>
                <a:latin typeface="+mn-lt"/>
                <a:ea typeface="+mn-ea"/>
                <a:cs typeface="+mn-cs"/>
              </a:rPr>
              <a:t>Comp.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Physiol., A.</a:t>
            </a:r>
            <a:r>
              <a:rPr lang="en-US" sz="1200" kern="1200" dirty="0">
                <a:solidFill>
                  <a:schemeClr val="tx1"/>
                </a:solidFill>
                <a:effectLst/>
                <a:latin typeface="+mn-lt"/>
                <a:ea typeface="+mn-ea"/>
                <a:cs typeface="+mn-cs"/>
              </a:rPr>
              <a:t> 81: 741–754.)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38</a:t>
            </a:fld>
            <a:endParaRPr lang="en-US"/>
          </a:p>
        </p:txBody>
      </p:sp>
    </p:spTree>
    <p:extLst>
      <p:ext uri="{BB962C8B-B14F-4D97-AF65-F5344CB8AC3E}">
        <p14:creationId xmlns:p14="http://schemas.microsoft.com/office/powerpoint/2010/main" val="4095237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7.9</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Weight-specific BMR as a function of body weight in various species of placental mammals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Although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axis (body weight) and animals are the same as in Figure 7.8, here the BMRs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axis) are expressed per gram of body weight. (After V. </a:t>
            </a:r>
            <a:r>
              <a:rPr lang="en-US" sz="1200" kern="1200" dirty="0" err="1">
                <a:solidFill>
                  <a:schemeClr val="tx1"/>
                </a:solidFill>
                <a:effectLst/>
                <a:latin typeface="+mn-lt"/>
                <a:ea typeface="+mn-ea"/>
                <a:cs typeface="+mn-cs"/>
              </a:rPr>
              <a:t>Hayssen</a:t>
            </a:r>
            <a:r>
              <a:rPr lang="en-US" sz="1200" kern="1200" dirty="0">
                <a:solidFill>
                  <a:schemeClr val="tx1"/>
                </a:solidFill>
                <a:effectLst/>
                <a:latin typeface="+mn-lt"/>
                <a:ea typeface="+mn-ea"/>
                <a:cs typeface="+mn-cs"/>
              </a:rPr>
              <a:t> and R. C. Lacy. 1985. </a:t>
            </a:r>
            <a:r>
              <a:rPr lang="en-US" sz="1200" i="1" kern="1200" dirty="0">
                <a:solidFill>
                  <a:schemeClr val="tx1"/>
                </a:solidFill>
                <a:effectLst/>
                <a:latin typeface="+mn-lt"/>
                <a:ea typeface="+mn-ea"/>
                <a:cs typeface="+mn-cs"/>
              </a:rPr>
              <a:t>Comp.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Physiol., A.</a:t>
            </a:r>
            <a:r>
              <a:rPr lang="en-US" sz="1200" kern="1200" dirty="0">
                <a:solidFill>
                  <a:schemeClr val="tx1"/>
                </a:solidFill>
                <a:effectLst/>
                <a:latin typeface="+mn-lt"/>
                <a:ea typeface="+mn-ea"/>
                <a:cs typeface="+mn-cs"/>
              </a:rPr>
              <a:t> 81: 741–754.)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39</a:t>
            </a:fld>
            <a:endParaRPr lang="en-US"/>
          </a:p>
        </p:txBody>
      </p:sp>
    </p:spTree>
    <p:extLst>
      <p:ext uri="{BB962C8B-B14F-4D97-AF65-F5344CB8AC3E}">
        <p14:creationId xmlns:p14="http://schemas.microsoft.com/office/powerpoint/2010/main" val="127540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second law of thermodynamics in action</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Energy of directional motion is converted to energy of random motion in this isolated system. This transformation of energy increases the intensity of random motions of both the water molecules and the copper atoms, causing the system temperature to rise (see thermometers at right).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138100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7.10</a:t>
            </a:r>
            <a:r>
              <a:rPr lang="en-US" sz="1200" b="1" kern="1200" dirty="0">
                <a:solidFill>
                  <a:schemeClr val="tx1"/>
                </a:solidFill>
                <a:effectLst/>
                <a:latin typeface="+mn-lt"/>
                <a:ea typeface="+mn-ea"/>
                <a:cs typeface="+mn-cs"/>
              </a:rPr>
              <a:t>  Weight-specific resting metabolic rate as a function of body weight in four groups of vertebrates </a:t>
            </a: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The lines for birds and mammals show BMRs. The line for lizards shows the SMR when the lizards are at the same body temperature as placental mammals, 37°C. The line for amphibians shows the SMR in temperate-zone anurans and salamanders at a body temperature of 25°C. (Sources for equations: birds, A. E. McKechnie and B. O. Wolf 2004. </a:t>
            </a:r>
            <a:r>
              <a:rPr lang="en-US" sz="1200" i="1" kern="1200" dirty="0">
                <a:solidFill>
                  <a:schemeClr val="tx1"/>
                </a:solidFill>
                <a:effectLst/>
                <a:latin typeface="+mn-lt"/>
                <a:ea typeface="+mn-ea"/>
                <a:cs typeface="+mn-cs"/>
              </a:rPr>
              <a:t>Physiol.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Zool.</a:t>
            </a:r>
            <a:r>
              <a:rPr lang="en-US" sz="1200" kern="1200" dirty="0">
                <a:solidFill>
                  <a:schemeClr val="tx1"/>
                </a:solidFill>
                <a:effectLst/>
                <a:latin typeface="+mn-lt"/>
                <a:ea typeface="+mn-ea"/>
                <a:cs typeface="+mn-cs"/>
              </a:rPr>
              <a:t> 77: 502–521; mammals, V. </a:t>
            </a:r>
            <a:r>
              <a:rPr lang="en-US" sz="1200" kern="1200" dirty="0" err="1">
                <a:solidFill>
                  <a:schemeClr val="tx1"/>
                </a:solidFill>
                <a:effectLst/>
                <a:latin typeface="+mn-lt"/>
                <a:ea typeface="+mn-ea"/>
                <a:cs typeface="+mn-cs"/>
              </a:rPr>
              <a:t>Hayssen</a:t>
            </a:r>
            <a:r>
              <a:rPr lang="en-US" sz="1200" kern="1200" dirty="0">
                <a:solidFill>
                  <a:schemeClr val="tx1"/>
                </a:solidFill>
                <a:effectLst/>
                <a:latin typeface="+mn-lt"/>
                <a:ea typeface="+mn-ea"/>
                <a:cs typeface="+mn-cs"/>
              </a:rPr>
              <a:t> and R. C. Lacy 1985. </a:t>
            </a:r>
            <a:r>
              <a:rPr lang="en-US" sz="1200" i="1" kern="1200" dirty="0">
                <a:solidFill>
                  <a:schemeClr val="tx1"/>
                </a:solidFill>
                <a:effectLst/>
                <a:latin typeface="+mn-lt"/>
                <a:ea typeface="+mn-ea"/>
                <a:cs typeface="+mn-cs"/>
              </a:rPr>
              <a:t>Comp.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Physiol. A</a:t>
            </a:r>
            <a:r>
              <a:rPr lang="en-US" sz="1200" kern="1200" dirty="0">
                <a:solidFill>
                  <a:schemeClr val="tx1"/>
                </a:solidFill>
                <a:effectLst/>
                <a:latin typeface="+mn-lt"/>
                <a:ea typeface="+mn-ea"/>
                <a:cs typeface="+mn-cs"/>
              </a:rPr>
              <a:t>. 81: 741–754; lizards, J. R. Templeton 1970. In G. C. </a:t>
            </a:r>
            <a:r>
              <a:rPr lang="en-US" sz="1200" kern="1200" dirty="0" err="1">
                <a:solidFill>
                  <a:schemeClr val="tx1"/>
                </a:solidFill>
                <a:effectLst/>
                <a:latin typeface="+mn-lt"/>
                <a:ea typeface="+mn-ea"/>
                <a:cs typeface="+mn-cs"/>
              </a:rPr>
              <a:t>Whittow</a:t>
            </a:r>
            <a:r>
              <a:rPr lang="en-US" sz="1200" kern="1200" dirty="0">
                <a:solidFill>
                  <a:schemeClr val="tx1"/>
                </a:solidFill>
                <a:effectLst/>
                <a:latin typeface="+mn-lt"/>
                <a:ea typeface="+mn-ea"/>
                <a:cs typeface="+mn-cs"/>
              </a:rPr>
              <a:t> [ed.], </a:t>
            </a:r>
            <a:r>
              <a:rPr lang="en-US" sz="1200" i="1" kern="1200" dirty="0">
                <a:solidFill>
                  <a:schemeClr val="tx1"/>
                </a:solidFill>
                <a:effectLst/>
                <a:latin typeface="+mn-lt"/>
                <a:ea typeface="+mn-ea"/>
                <a:cs typeface="+mn-cs"/>
              </a:rPr>
              <a:t>Comparative Physiology of Thermoregulation</a:t>
            </a:r>
            <a:r>
              <a:rPr lang="en-US" sz="1200" kern="1200" dirty="0">
                <a:solidFill>
                  <a:schemeClr val="tx1"/>
                </a:solidFill>
                <a:effectLst/>
                <a:latin typeface="+mn-lt"/>
                <a:ea typeface="+mn-ea"/>
                <a:cs typeface="+mn-cs"/>
              </a:rPr>
              <a:t>, vol. 1: pp. 167–221. Academic Press, New York; amphibians, W. G. </a:t>
            </a:r>
            <a:r>
              <a:rPr lang="en-US" sz="1200" kern="1200" dirty="0" err="1">
                <a:solidFill>
                  <a:schemeClr val="tx1"/>
                </a:solidFill>
                <a:effectLst/>
                <a:latin typeface="+mn-lt"/>
                <a:ea typeface="+mn-ea"/>
                <a:cs typeface="+mn-cs"/>
              </a:rPr>
              <a:t>Whitford</a:t>
            </a:r>
            <a:r>
              <a:rPr lang="en-US" sz="1200" kern="1200" dirty="0">
                <a:solidFill>
                  <a:schemeClr val="tx1"/>
                </a:solidFill>
                <a:effectLst/>
                <a:latin typeface="+mn-lt"/>
                <a:ea typeface="+mn-ea"/>
                <a:cs typeface="+mn-cs"/>
              </a:rPr>
              <a:t>. 1973. </a:t>
            </a:r>
            <a:r>
              <a:rPr lang="en-US" sz="1200" i="1" kern="1200" dirty="0">
                <a:solidFill>
                  <a:schemeClr val="tx1"/>
                </a:solidFill>
                <a:effectLst/>
                <a:latin typeface="+mn-lt"/>
                <a:ea typeface="+mn-ea"/>
                <a:cs typeface="+mn-cs"/>
              </a:rPr>
              <a:t>Am. Zool.</a:t>
            </a:r>
            <a:r>
              <a:rPr lang="en-US" sz="1200" kern="1200" dirty="0">
                <a:solidFill>
                  <a:schemeClr val="tx1"/>
                </a:solidFill>
                <a:effectLst/>
                <a:latin typeface="+mn-lt"/>
                <a:ea typeface="+mn-ea"/>
                <a:cs typeface="+mn-cs"/>
              </a:rPr>
              <a:t> 13: 505–512.)</a:t>
            </a:r>
          </a:p>
          <a:p>
            <a:pPr fontAlgn="ctr"/>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40</a:t>
            </a:fld>
            <a:endParaRPr lang="en-US"/>
          </a:p>
        </p:txBody>
      </p:sp>
    </p:spTree>
    <p:extLst>
      <p:ext uri="{BB962C8B-B14F-4D97-AF65-F5344CB8AC3E}">
        <p14:creationId xmlns:p14="http://schemas.microsoft.com/office/powerpoint/2010/main" val="797919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7.10</a:t>
            </a:r>
            <a:r>
              <a:rPr lang="en-US" sz="1200" b="1" kern="1200" dirty="0">
                <a:solidFill>
                  <a:schemeClr val="tx1"/>
                </a:solidFill>
                <a:effectLst/>
                <a:latin typeface="+mn-lt"/>
                <a:ea typeface="+mn-ea"/>
                <a:cs typeface="+mn-cs"/>
              </a:rPr>
              <a:t>  Weight-specific resting metabolic rate as a function of body weight in four groups of vertebrates </a:t>
            </a: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The lines for birds and mammals show BMRs. The line for lizards shows the SMR when the lizards are at the same body temperature as placental mammals, 37°C. The line for amphibians shows the SMR in temperate-zone anurans and salamanders at a body temperature of 25°C. (Sources for equations: birds, A. E. McKechnie and B. O. Wolf 2004. </a:t>
            </a:r>
            <a:r>
              <a:rPr lang="en-US" sz="1200" i="1" kern="1200" dirty="0">
                <a:solidFill>
                  <a:schemeClr val="tx1"/>
                </a:solidFill>
                <a:effectLst/>
                <a:latin typeface="+mn-lt"/>
                <a:ea typeface="+mn-ea"/>
                <a:cs typeface="+mn-cs"/>
              </a:rPr>
              <a:t>Physiol.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Zool.</a:t>
            </a:r>
            <a:r>
              <a:rPr lang="en-US" sz="1200" kern="1200" dirty="0">
                <a:solidFill>
                  <a:schemeClr val="tx1"/>
                </a:solidFill>
                <a:effectLst/>
                <a:latin typeface="+mn-lt"/>
                <a:ea typeface="+mn-ea"/>
                <a:cs typeface="+mn-cs"/>
              </a:rPr>
              <a:t> 77: 502–521; mammals, V. </a:t>
            </a:r>
            <a:r>
              <a:rPr lang="en-US" sz="1200" kern="1200" dirty="0" err="1">
                <a:solidFill>
                  <a:schemeClr val="tx1"/>
                </a:solidFill>
                <a:effectLst/>
                <a:latin typeface="+mn-lt"/>
                <a:ea typeface="+mn-ea"/>
                <a:cs typeface="+mn-cs"/>
              </a:rPr>
              <a:t>Hayssen</a:t>
            </a:r>
            <a:r>
              <a:rPr lang="en-US" sz="1200" kern="1200" dirty="0">
                <a:solidFill>
                  <a:schemeClr val="tx1"/>
                </a:solidFill>
                <a:effectLst/>
                <a:latin typeface="+mn-lt"/>
                <a:ea typeface="+mn-ea"/>
                <a:cs typeface="+mn-cs"/>
              </a:rPr>
              <a:t> and R. C. Lacy 1985. </a:t>
            </a:r>
            <a:r>
              <a:rPr lang="en-US" sz="1200" i="1" kern="1200" dirty="0">
                <a:solidFill>
                  <a:schemeClr val="tx1"/>
                </a:solidFill>
                <a:effectLst/>
                <a:latin typeface="+mn-lt"/>
                <a:ea typeface="+mn-ea"/>
                <a:cs typeface="+mn-cs"/>
              </a:rPr>
              <a:t>Comp.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Physiol. A</a:t>
            </a:r>
            <a:r>
              <a:rPr lang="en-US" sz="1200" kern="1200" dirty="0">
                <a:solidFill>
                  <a:schemeClr val="tx1"/>
                </a:solidFill>
                <a:effectLst/>
                <a:latin typeface="+mn-lt"/>
                <a:ea typeface="+mn-ea"/>
                <a:cs typeface="+mn-cs"/>
              </a:rPr>
              <a:t>. 81: 741–754; lizards, J. R. Templeton 1970. In G. C. </a:t>
            </a:r>
            <a:r>
              <a:rPr lang="en-US" sz="1200" kern="1200" dirty="0" err="1">
                <a:solidFill>
                  <a:schemeClr val="tx1"/>
                </a:solidFill>
                <a:effectLst/>
                <a:latin typeface="+mn-lt"/>
                <a:ea typeface="+mn-ea"/>
                <a:cs typeface="+mn-cs"/>
              </a:rPr>
              <a:t>Whittow</a:t>
            </a:r>
            <a:r>
              <a:rPr lang="en-US" sz="1200" kern="1200" dirty="0">
                <a:solidFill>
                  <a:schemeClr val="tx1"/>
                </a:solidFill>
                <a:effectLst/>
                <a:latin typeface="+mn-lt"/>
                <a:ea typeface="+mn-ea"/>
                <a:cs typeface="+mn-cs"/>
              </a:rPr>
              <a:t> [ed.], </a:t>
            </a:r>
            <a:r>
              <a:rPr lang="en-US" sz="1200" i="1" kern="1200" dirty="0">
                <a:solidFill>
                  <a:schemeClr val="tx1"/>
                </a:solidFill>
                <a:effectLst/>
                <a:latin typeface="+mn-lt"/>
                <a:ea typeface="+mn-ea"/>
                <a:cs typeface="+mn-cs"/>
              </a:rPr>
              <a:t>Comparative Physiology of Thermoregulation</a:t>
            </a:r>
            <a:r>
              <a:rPr lang="en-US" sz="1200" kern="1200" dirty="0">
                <a:solidFill>
                  <a:schemeClr val="tx1"/>
                </a:solidFill>
                <a:effectLst/>
                <a:latin typeface="+mn-lt"/>
                <a:ea typeface="+mn-ea"/>
                <a:cs typeface="+mn-cs"/>
              </a:rPr>
              <a:t>, vol. 1: pp. 167–221. Academic Press, New York; amphibians, W. G. </a:t>
            </a:r>
            <a:r>
              <a:rPr lang="en-US" sz="1200" kern="1200" dirty="0" err="1">
                <a:solidFill>
                  <a:schemeClr val="tx1"/>
                </a:solidFill>
                <a:effectLst/>
                <a:latin typeface="+mn-lt"/>
                <a:ea typeface="+mn-ea"/>
                <a:cs typeface="+mn-cs"/>
              </a:rPr>
              <a:t>Whitford</a:t>
            </a:r>
            <a:r>
              <a:rPr lang="en-US" sz="1200" kern="1200" dirty="0">
                <a:solidFill>
                  <a:schemeClr val="tx1"/>
                </a:solidFill>
                <a:effectLst/>
                <a:latin typeface="+mn-lt"/>
                <a:ea typeface="+mn-ea"/>
                <a:cs typeface="+mn-cs"/>
              </a:rPr>
              <a:t>. 1973. </a:t>
            </a:r>
            <a:r>
              <a:rPr lang="en-US" sz="1200" i="1" kern="1200" dirty="0">
                <a:solidFill>
                  <a:schemeClr val="tx1"/>
                </a:solidFill>
                <a:effectLst/>
                <a:latin typeface="+mn-lt"/>
                <a:ea typeface="+mn-ea"/>
                <a:cs typeface="+mn-cs"/>
              </a:rPr>
              <a:t>Am. Zool.</a:t>
            </a:r>
            <a:r>
              <a:rPr lang="en-US" sz="1200" kern="1200" dirty="0">
                <a:solidFill>
                  <a:schemeClr val="tx1"/>
                </a:solidFill>
                <a:effectLst/>
                <a:latin typeface="+mn-lt"/>
                <a:ea typeface="+mn-ea"/>
                <a:cs typeface="+mn-cs"/>
              </a:rPr>
              <a:t> 13: 505–512.)</a:t>
            </a:r>
          </a:p>
          <a:p>
            <a:pPr fontAlgn="ctr"/>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41</a:t>
            </a:fld>
            <a:endParaRPr lang="en-US"/>
          </a:p>
        </p:txBody>
      </p:sp>
    </p:spTree>
    <p:extLst>
      <p:ext uri="{BB962C8B-B14F-4D97-AF65-F5344CB8AC3E}">
        <p14:creationId xmlns:p14="http://schemas.microsoft.com/office/powerpoint/2010/main" val="1607843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7.10</a:t>
            </a:r>
            <a:r>
              <a:rPr lang="en-US" sz="1200" b="1" kern="1200" dirty="0">
                <a:solidFill>
                  <a:schemeClr val="tx1"/>
                </a:solidFill>
                <a:effectLst/>
                <a:latin typeface="+mn-lt"/>
                <a:ea typeface="+mn-ea"/>
                <a:cs typeface="+mn-cs"/>
              </a:rPr>
              <a:t>  Weight-specific resting metabolic rate as a function of body weight in four groups of vertebrates </a:t>
            </a: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The lines for birds and mammals show BMRs. The line for lizards shows the SMR when the lizards are at the same body temperature as placental mammals, 37°C. The line for amphibians shows the SMR in temperate-zone anurans and salamanders at a body temperature of 25°C. (Sources for equations: birds, A. E. McKechnie and B. O. Wolf 2004. </a:t>
            </a:r>
            <a:r>
              <a:rPr lang="en-US" sz="1200" i="1" kern="1200" dirty="0">
                <a:solidFill>
                  <a:schemeClr val="tx1"/>
                </a:solidFill>
                <a:effectLst/>
                <a:latin typeface="+mn-lt"/>
                <a:ea typeface="+mn-ea"/>
                <a:cs typeface="+mn-cs"/>
              </a:rPr>
              <a:t>Physiol.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Zool.</a:t>
            </a:r>
            <a:r>
              <a:rPr lang="en-US" sz="1200" kern="1200" dirty="0">
                <a:solidFill>
                  <a:schemeClr val="tx1"/>
                </a:solidFill>
                <a:effectLst/>
                <a:latin typeface="+mn-lt"/>
                <a:ea typeface="+mn-ea"/>
                <a:cs typeface="+mn-cs"/>
              </a:rPr>
              <a:t> 77: 502–521; mammals, V. </a:t>
            </a:r>
            <a:r>
              <a:rPr lang="en-US" sz="1200" kern="1200" dirty="0" err="1">
                <a:solidFill>
                  <a:schemeClr val="tx1"/>
                </a:solidFill>
                <a:effectLst/>
                <a:latin typeface="+mn-lt"/>
                <a:ea typeface="+mn-ea"/>
                <a:cs typeface="+mn-cs"/>
              </a:rPr>
              <a:t>Hayssen</a:t>
            </a:r>
            <a:r>
              <a:rPr lang="en-US" sz="1200" kern="1200" dirty="0">
                <a:solidFill>
                  <a:schemeClr val="tx1"/>
                </a:solidFill>
                <a:effectLst/>
                <a:latin typeface="+mn-lt"/>
                <a:ea typeface="+mn-ea"/>
                <a:cs typeface="+mn-cs"/>
              </a:rPr>
              <a:t> and R. C. Lacy 1985. </a:t>
            </a:r>
            <a:r>
              <a:rPr lang="en-US" sz="1200" i="1" kern="1200" dirty="0">
                <a:solidFill>
                  <a:schemeClr val="tx1"/>
                </a:solidFill>
                <a:effectLst/>
                <a:latin typeface="+mn-lt"/>
                <a:ea typeface="+mn-ea"/>
                <a:cs typeface="+mn-cs"/>
              </a:rPr>
              <a:t>Comp. </a:t>
            </a: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Physiol. A</a:t>
            </a:r>
            <a:r>
              <a:rPr lang="en-US" sz="1200" kern="1200" dirty="0">
                <a:solidFill>
                  <a:schemeClr val="tx1"/>
                </a:solidFill>
                <a:effectLst/>
                <a:latin typeface="+mn-lt"/>
                <a:ea typeface="+mn-ea"/>
                <a:cs typeface="+mn-cs"/>
              </a:rPr>
              <a:t>. 81: 741–754; lizards, J. R. Templeton 1970. In G. C. </a:t>
            </a:r>
            <a:r>
              <a:rPr lang="en-US" sz="1200" kern="1200" dirty="0" err="1">
                <a:solidFill>
                  <a:schemeClr val="tx1"/>
                </a:solidFill>
                <a:effectLst/>
                <a:latin typeface="+mn-lt"/>
                <a:ea typeface="+mn-ea"/>
                <a:cs typeface="+mn-cs"/>
              </a:rPr>
              <a:t>Whittow</a:t>
            </a:r>
            <a:r>
              <a:rPr lang="en-US" sz="1200" kern="1200" dirty="0">
                <a:solidFill>
                  <a:schemeClr val="tx1"/>
                </a:solidFill>
                <a:effectLst/>
                <a:latin typeface="+mn-lt"/>
                <a:ea typeface="+mn-ea"/>
                <a:cs typeface="+mn-cs"/>
              </a:rPr>
              <a:t> [ed.], </a:t>
            </a:r>
            <a:r>
              <a:rPr lang="en-US" sz="1200" i="1" kern="1200" dirty="0">
                <a:solidFill>
                  <a:schemeClr val="tx1"/>
                </a:solidFill>
                <a:effectLst/>
                <a:latin typeface="+mn-lt"/>
                <a:ea typeface="+mn-ea"/>
                <a:cs typeface="+mn-cs"/>
              </a:rPr>
              <a:t>Comparative Physiology of Thermoregulation</a:t>
            </a:r>
            <a:r>
              <a:rPr lang="en-US" sz="1200" kern="1200" dirty="0">
                <a:solidFill>
                  <a:schemeClr val="tx1"/>
                </a:solidFill>
                <a:effectLst/>
                <a:latin typeface="+mn-lt"/>
                <a:ea typeface="+mn-ea"/>
                <a:cs typeface="+mn-cs"/>
              </a:rPr>
              <a:t>, vol. 1: pp. 167–221. Academic Press, New York; amphibians, W. G. </a:t>
            </a:r>
            <a:r>
              <a:rPr lang="en-US" sz="1200" kern="1200" dirty="0" err="1">
                <a:solidFill>
                  <a:schemeClr val="tx1"/>
                </a:solidFill>
                <a:effectLst/>
                <a:latin typeface="+mn-lt"/>
                <a:ea typeface="+mn-ea"/>
                <a:cs typeface="+mn-cs"/>
              </a:rPr>
              <a:t>Whitford</a:t>
            </a:r>
            <a:r>
              <a:rPr lang="en-US" sz="1200" kern="1200" dirty="0">
                <a:solidFill>
                  <a:schemeClr val="tx1"/>
                </a:solidFill>
                <a:effectLst/>
                <a:latin typeface="+mn-lt"/>
                <a:ea typeface="+mn-ea"/>
                <a:cs typeface="+mn-cs"/>
              </a:rPr>
              <a:t>. 1973. </a:t>
            </a:r>
            <a:r>
              <a:rPr lang="en-US" sz="1200" i="1" kern="1200" dirty="0">
                <a:solidFill>
                  <a:schemeClr val="tx1"/>
                </a:solidFill>
                <a:effectLst/>
                <a:latin typeface="+mn-lt"/>
                <a:ea typeface="+mn-ea"/>
                <a:cs typeface="+mn-cs"/>
              </a:rPr>
              <a:t>Am. Zool.</a:t>
            </a:r>
            <a:r>
              <a:rPr lang="en-US" sz="1200" kern="1200" dirty="0">
                <a:solidFill>
                  <a:schemeClr val="tx1"/>
                </a:solidFill>
                <a:effectLst/>
                <a:latin typeface="+mn-lt"/>
                <a:ea typeface="+mn-ea"/>
                <a:cs typeface="+mn-cs"/>
              </a:rPr>
              <a:t> 13: 505–512.)</a:t>
            </a:r>
          </a:p>
          <a:p>
            <a:pPr fontAlgn="ctr"/>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42</a:t>
            </a:fld>
            <a:endParaRPr lang="en-US"/>
          </a:p>
        </p:txBody>
      </p:sp>
    </p:spTree>
    <p:extLst>
      <p:ext uri="{BB962C8B-B14F-4D97-AF65-F5344CB8AC3E}">
        <p14:creationId xmlns:p14="http://schemas.microsoft.com/office/powerpoint/2010/main" val="1151595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Metabolic rate and body weight are related linearly on log–log coordinates, as illustrated by carnivorous mammals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Using log–log coordinates, weight-specific BMR is plotted as a function of body weight for mammalian species that eat primarily vertebrate flesh. The points represent individual species; the line is statistically fitted to them. See Appendix D for information on the axis layouts. (After B. K. McNab. 1986. </a:t>
            </a:r>
            <a:r>
              <a:rPr lang="en-US" sz="1200" i="1" kern="1200" dirty="0">
                <a:solidFill>
                  <a:schemeClr val="tx1"/>
                </a:solidFill>
                <a:effectLst/>
                <a:latin typeface="+mn-lt"/>
                <a:ea typeface="+mn-ea"/>
                <a:cs typeface="+mn-cs"/>
              </a:rPr>
              <a:t>Ecol. </a:t>
            </a:r>
            <a:r>
              <a:rPr lang="en-US" sz="1200" i="1" kern="1200" dirty="0" err="1">
                <a:solidFill>
                  <a:schemeClr val="tx1"/>
                </a:solidFill>
                <a:effectLst/>
                <a:latin typeface="+mn-lt"/>
                <a:ea typeface="+mn-ea"/>
                <a:cs typeface="+mn-cs"/>
              </a:rPr>
              <a:t>Monogr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56: 1–19.)</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43</a:t>
            </a:fld>
            <a:endParaRPr lang="en-US"/>
          </a:p>
        </p:txBody>
      </p:sp>
    </p:spTree>
    <p:extLst>
      <p:ext uri="{BB962C8B-B14F-4D97-AF65-F5344CB8AC3E}">
        <p14:creationId xmlns:p14="http://schemas.microsoft.com/office/powerpoint/2010/main" val="1267959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Metabolic rate and body weight are related linearly on log–log coordinates, as illustrated by carnivorous mammals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Using log–log coordinates, weight-specific BMR is plotted as a function of body weight for mammalian species that eat primarily vertebrate flesh. The points represent individual species; the line is statistically fitted to them. See Appendix D for information on the axis layouts. (After B. K. McNab. 1986. </a:t>
            </a:r>
            <a:r>
              <a:rPr lang="en-US" sz="1200" i="1" kern="1200" dirty="0">
                <a:solidFill>
                  <a:schemeClr val="tx1"/>
                </a:solidFill>
                <a:effectLst/>
                <a:latin typeface="+mn-lt"/>
                <a:ea typeface="+mn-ea"/>
                <a:cs typeface="+mn-cs"/>
              </a:rPr>
              <a:t>Ecol. </a:t>
            </a:r>
            <a:r>
              <a:rPr lang="en-US" sz="1200" i="1" kern="1200" dirty="0" err="1">
                <a:solidFill>
                  <a:schemeClr val="tx1"/>
                </a:solidFill>
                <a:effectLst/>
                <a:latin typeface="+mn-lt"/>
                <a:ea typeface="+mn-ea"/>
                <a:cs typeface="+mn-cs"/>
              </a:rPr>
              <a:t>Monogr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56: 1–19.)</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44</a:t>
            </a:fld>
            <a:endParaRPr lang="en-US"/>
          </a:p>
        </p:txBody>
      </p:sp>
    </p:spTree>
    <p:extLst>
      <p:ext uri="{BB962C8B-B14F-4D97-AF65-F5344CB8AC3E}">
        <p14:creationId xmlns:p14="http://schemas.microsoft.com/office/powerpoint/2010/main" val="171963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Metabolic rate and body weight are related linearly on log–log coordinates, as illustrated by carnivorous mammals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Using log–log coordinates, weight-specific BMR is plotted as a function of body weight for mammalian species that eat primarily vertebrate flesh. The points represent individual species; the line is statistically fitted to them. See Appendix D for information on the axis layouts. (After B. K. McNab. 1986. </a:t>
            </a:r>
            <a:r>
              <a:rPr lang="en-US" sz="1200" i="1" kern="1200" dirty="0">
                <a:solidFill>
                  <a:schemeClr val="tx1"/>
                </a:solidFill>
                <a:effectLst/>
                <a:latin typeface="+mn-lt"/>
                <a:ea typeface="+mn-ea"/>
                <a:cs typeface="+mn-cs"/>
              </a:rPr>
              <a:t>Ecol. </a:t>
            </a:r>
            <a:r>
              <a:rPr lang="en-US" sz="1200" i="1" kern="1200" dirty="0" err="1">
                <a:solidFill>
                  <a:schemeClr val="tx1"/>
                </a:solidFill>
                <a:effectLst/>
                <a:latin typeface="+mn-lt"/>
                <a:ea typeface="+mn-ea"/>
                <a:cs typeface="+mn-cs"/>
              </a:rPr>
              <a:t>Monogr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56: 1–19.)</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45</a:t>
            </a:fld>
            <a:endParaRPr lang="en-US"/>
          </a:p>
        </p:txBody>
      </p:sp>
    </p:spTree>
    <p:extLst>
      <p:ext uri="{BB962C8B-B14F-4D97-AF65-F5344CB8AC3E}">
        <p14:creationId xmlns:p14="http://schemas.microsoft.com/office/powerpoint/2010/main" val="4244462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Within a species, resting metabolic rate often varies allometrically with individual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Log–log plots of weight-specific metabolic rate as a function of body weight. Each point represents one individual (e.g., one person or crab). (A) BMR in young men. (B) Resting metabolic rate at a body temperature of 16°C in common Pacific shore crabs (</a:t>
            </a:r>
            <a:r>
              <a:rPr lang="en-US" sz="1200" i="1" kern="1200" dirty="0" err="1">
                <a:solidFill>
                  <a:schemeClr val="tx1"/>
                </a:solidFill>
                <a:effectLst/>
                <a:latin typeface="+mn-lt"/>
                <a:ea typeface="+mn-ea"/>
                <a:cs typeface="+mn-cs"/>
              </a:rPr>
              <a:t>Pachygrapsus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crassipes</a:t>
            </a:r>
            <a:r>
              <a:rPr lang="en-US" sz="1200" kern="1200" dirty="0">
                <a:solidFill>
                  <a:schemeClr val="tx1"/>
                </a:solidFill>
                <a:effectLst/>
                <a:latin typeface="+mn-lt"/>
                <a:ea typeface="+mn-ea"/>
                <a:cs typeface="+mn-cs"/>
              </a:rPr>
              <a:t>). (A, data kindly provided by Heather Bowes and colleagues from their published study: H. M. Bowes et al. 2021. </a:t>
            </a:r>
            <a:r>
              <a:rPr lang="en-US" sz="1200" i="1" kern="1200" dirty="0">
                <a:solidFill>
                  <a:schemeClr val="tx1"/>
                </a:solidFill>
                <a:effectLst/>
                <a:latin typeface="+mn-lt"/>
                <a:ea typeface="+mn-ea"/>
                <a:cs typeface="+mn-cs"/>
              </a:rPr>
              <a:t>Eur. J. Appl. Physiol.</a:t>
            </a:r>
            <a:r>
              <a:rPr lang="en-US" sz="1200" kern="1200" dirty="0">
                <a:solidFill>
                  <a:schemeClr val="tx1"/>
                </a:solidFill>
                <a:effectLst/>
                <a:latin typeface="+mn-lt"/>
                <a:ea typeface="+mn-ea"/>
                <a:cs typeface="+mn-cs"/>
              </a:rPr>
              <a:t> 121: 193–208; B after J. L. Roberts. 1957. </a:t>
            </a:r>
            <a:r>
              <a:rPr lang="en-US" sz="1200" i="1" kern="1200" dirty="0">
                <a:solidFill>
                  <a:schemeClr val="tx1"/>
                </a:solidFill>
                <a:effectLst/>
                <a:latin typeface="+mn-lt"/>
                <a:ea typeface="+mn-ea"/>
                <a:cs typeface="+mn-cs"/>
              </a:rPr>
              <a:t>Physiol. Zool. </a:t>
            </a:r>
            <a:r>
              <a:rPr lang="en-US" sz="1200" kern="1200" dirty="0">
                <a:solidFill>
                  <a:schemeClr val="tx1"/>
                </a:solidFill>
                <a:effectLst/>
                <a:latin typeface="+mn-lt"/>
                <a:ea typeface="+mn-ea"/>
                <a:cs typeface="+mn-cs"/>
              </a:rPr>
              <a:t>30: 232–242.)</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46</a:t>
            </a:fld>
            <a:endParaRPr lang="en-US"/>
          </a:p>
        </p:txBody>
      </p:sp>
    </p:spTree>
    <p:extLst>
      <p:ext uri="{BB962C8B-B14F-4D97-AF65-F5344CB8AC3E}">
        <p14:creationId xmlns:p14="http://schemas.microsoft.com/office/powerpoint/2010/main" val="6938989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Within a species, resting metabolic rate often varies allometrically with individual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Log–log plots of weight-specific metabolic rate as a function of body weight. Each point represents one individual (e.g., one person or crab). (A) BMR in young men. (B) Resting metabolic rate at a body temperature of 16°C in common Pacific shore crabs (</a:t>
            </a:r>
            <a:r>
              <a:rPr lang="en-US" sz="1200" i="1" kern="1200" dirty="0" err="1">
                <a:solidFill>
                  <a:schemeClr val="tx1"/>
                </a:solidFill>
                <a:effectLst/>
                <a:latin typeface="+mn-lt"/>
                <a:ea typeface="+mn-ea"/>
                <a:cs typeface="+mn-cs"/>
              </a:rPr>
              <a:t>Pachygrapsus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crassipes</a:t>
            </a:r>
            <a:r>
              <a:rPr lang="en-US" sz="1200" kern="1200" dirty="0">
                <a:solidFill>
                  <a:schemeClr val="tx1"/>
                </a:solidFill>
                <a:effectLst/>
                <a:latin typeface="+mn-lt"/>
                <a:ea typeface="+mn-ea"/>
                <a:cs typeface="+mn-cs"/>
              </a:rPr>
              <a:t>). (A, data kindly provided by Heather Bowes and colleagues from their published study: H. M. Bowes et al. 2021. </a:t>
            </a:r>
            <a:r>
              <a:rPr lang="en-US" sz="1200" i="1" kern="1200" dirty="0">
                <a:solidFill>
                  <a:schemeClr val="tx1"/>
                </a:solidFill>
                <a:effectLst/>
                <a:latin typeface="+mn-lt"/>
                <a:ea typeface="+mn-ea"/>
                <a:cs typeface="+mn-cs"/>
              </a:rPr>
              <a:t>Eur. J. Appl. Physiol.</a:t>
            </a:r>
            <a:r>
              <a:rPr lang="en-US" sz="1200" kern="1200" dirty="0">
                <a:solidFill>
                  <a:schemeClr val="tx1"/>
                </a:solidFill>
                <a:effectLst/>
                <a:latin typeface="+mn-lt"/>
                <a:ea typeface="+mn-ea"/>
                <a:cs typeface="+mn-cs"/>
              </a:rPr>
              <a:t> 121: 193–208; B after J. L. Roberts. 1957. </a:t>
            </a:r>
            <a:r>
              <a:rPr lang="en-US" sz="1200" i="1" kern="1200" dirty="0">
                <a:solidFill>
                  <a:schemeClr val="tx1"/>
                </a:solidFill>
                <a:effectLst/>
                <a:latin typeface="+mn-lt"/>
                <a:ea typeface="+mn-ea"/>
                <a:cs typeface="+mn-cs"/>
              </a:rPr>
              <a:t>Physiol. Zool. </a:t>
            </a:r>
            <a:r>
              <a:rPr lang="en-US" sz="1200" kern="1200" dirty="0">
                <a:solidFill>
                  <a:schemeClr val="tx1"/>
                </a:solidFill>
                <a:effectLst/>
                <a:latin typeface="+mn-lt"/>
                <a:ea typeface="+mn-ea"/>
                <a:cs typeface="+mn-cs"/>
              </a:rPr>
              <a:t>30: 232–242.)</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47</a:t>
            </a:fld>
            <a:endParaRPr lang="en-US"/>
          </a:p>
        </p:txBody>
      </p:sp>
    </p:spTree>
    <p:extLst>
      <p:ext uri="{BB962C8B-B14F-4D97-AF65-F5344CB8AC3E}">
        <p14:creationId xmlns:p14="http://schemas.microsoft.com/office/powerpoint/2010/main" val="375423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Within a species, resting metabolic rate often varies allometrically with individual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Log–log plots of weight-specific metabolic rate as a function of body weight. Each point represents one individual (e.g., one person or crab). (A) BMR in young men. (B) Resting metabolic rate at a body temperature of 16°C in common Pacific shore crabs (</a:t>
            </a:r>
            <a:r>
              <a:rPr lang="en-US" sz="1200" i="1" kern="1200" dirty="0" err="1">
                <a:solidFill>
                  <a:schemeClr val="tx1"/>
                </a:solidFill>
                <a:effectLst/>
                <a:latin typeface="+mn-lt"/>
                <a:ea typeface="+mn-ea"/>
                <a:cs typeface="+mn-cs"/>
              </a:rPr>
              <a:t>Pachygrapsus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crassipes</a:t>
            </a:r>
            <a:r>
              <a:rPr lang="en-US" sz="1200" kern="1200" dirty="0">
                <a:solidFill>
                  <a:schemeClr val="tx1"/>
                </a:solidFill>
                <a:effectLst/>
                <a:latin typeface="+mn-lt"/>
                <a:ea typeface="+mn-ea"/>
                <a:cs typeface="+mn-cs"/>
              </a:rPr>
              <a:t>). (A, data kindly provided by Heather Bowes and colleagues from their published study: H. M. Bowes et al. 2021. </a:t>
            </a:r>
            <a:r>
              <a:rPr lang="en-US" sz="1200" i="1" kern="1200" dirty="0">
                <a:solidFill>
                  <a:schemeClr val="tx1"/>
                </a:solidFill>
                <a:effectLst/>
                <a:latin typeface="+mn-lt"/>
                <a:ea typeface="+mn-ea"/>
                <a:cs typeface="+mn-cs"/>
              </a:rPr>
              <a:t>Eur. J. Appl. Physiol.</a:t>
            </a:r>
            <a:r>
              <a:rPr lang="en-US" sz="1200" kern="1200" dirty="0">
                <a:solidFill>
                  <a:schemeClr val="tx1"/>
                </a:solidFill>
                <a:effectLst/>
                <a:latin typeface="+mn-lt"/>
                <a:ea typeface="+mn-ea"/>
                <a:cs typeface="+mn-cs"/>
              </a:rPr>
              <a:t> 121: 193–208; B after J. L. Roberts. 1957. </a:t>
            </a:r>
            <a:r>
              <a:rPr lang="en-US" sz="1200" i="1" kern="1200" dirty="0">
                <a:solidFill>
                  <a:schemeClr val="tx1"/>
                </a:solidFill>
                <a:effectLst/>
                <a:latin typeface="+mn-lt"/>
                <a:ea typeface="+mn-ea"/>
                <a:cs typeface="+mn-cs"/>
              </a:rPr>
              <a:t>Physiol. Zool. </a:t>
            </a:r>
            <a:r>
              <a:rPr lang="en-US" sz="1200" kern="1200" dirty="0">
                <a:solidFill>
                  <a:schemeClr val="tx1"/>
                </a:solidFill>
                <a:effectLst/>
                <a:latin typeface="+mn-lt"/>
                <a:ea typeface="+mn-ea"/>
                <a:cs typeface="+mn-cs"/>
              </a:rPr>
              <a:t>30: 232–242.)</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48</a:t>
            </a:fld>
            <a:endParaRPr lang="en-US"/>
          </a:p>
        </p:txBody>
      </p:sp>
    </p:spTree>
    <p:extLst>
      <p:ext uri="{BB962C8B-B14F-4D97-AF65-F5344CB8AC3E}">
        <p14:creationId xmlns:p14="http://schemas.microsoft.com/office/powerpoint/2010/main" val="16095154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Within a species, resting metabolic rate often varies allometrically with individual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Log–log plots of weight-specific metabolic rate as a function of body weight. Each point represents one individual (e.g., one person or crab). (A) BMR in young men. (B) Resting metabolic rate at a body temperature of 16°C in common Pacific shore crabs (</a:t>
            </a:r>
            <a:r>
              <a:rPr lang="en-US" sz="1200" i="1" kern="1200" dirty="0" err="1">
                <a:solidFill>
                  <a:schemeClr val="tx1"/>
                </a:solidFill>
                <a:effectLst/>
                <a:latin typeface="+mn-lt"/>
                <a:ea typeface="+mn-ea"/>
                <a:cs typeface="+mn-cs"/>
              </a:rPr>
              <a:t>Pachygrapsus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crassipes</a:t>
            </a:r>
            <a:r>
              <a:rPr lang="en-US" sz="1200" kern="1200" dirty="0">
                <a:solidFill>
                  <a:schemeClr val="tx1"/>
                </a:solidFill>
                <a:effectLst/>
                <a:latin typeface="+mn-lt"/>
                <a:ea typeface="+mn-ea"/>
                <a:cs typeface="+mn-cs"/>
              </a:rPr>
              <a:t>). (A, data kindly provided by Heather Bowes and colleagues from their published study: H. M. Bowes et al. 2021. </a:t>
            </a:r>
            <a:r>
              <a:rPr lang="en-US" sz="1200" i="1" kern="1200" dirty="0">
                <a:solidFill>
                  <a:schemeClr val="tx1"/>
                </a:solidFill>
                <a:effectLst/>
                <a:latin typeface="+mn-lt"/>
                <a:ea typeface="+mn-ea"/>
                <a:cs typeface="+mn-cs"/>
              </a:rPr>
              <a:t>Eur. J. Appl. Physiol.</a:t>
            </a:r>
            <a:r>
              <a:rPr lang="en-US" sz="1200" kern="1200" dirty="0">
                <a:solidFill>
                  <a:schemeClr val="tx1"/>
                </a:solidFill>
                <a:effectLst/>
                <a:latin typeface="+mn-lt"/>
                <a:ea typeface="+mn-ea"/>
                <a:cs typeface="+mn-cs"/>
              </a:rPr>
              <a:t> 121: 193–208; B after J. L. Roberts. 1957. </a:t>
            </a:r>
            <a:r>
              <a:rPr lang="en-US" sz="1200" i="1" kern="1200" dirty="0">
                <a:solidFill>
                  <a:schemeClr val="tx1"/>
                </a:solidFill>
                <a:effectLst/>
                <a:latin typeface="+mn-lt"/>
                <a:ea typeface="+mn-ea"/>
                <a:cs typeface="+mn-cs"/>
              </a:rPr>
              <a:t>Physiol. Zool. </a:t>
            </a:r>
            <a:r>
              <a:rPr lang="en-US" sz="1200" kern="1200" dirty="0">
                <a:solidFill>
                  <a:schemeClr val="tx1"/>
                </a:solidFill>
                <a:effectLst/>
                <a:latin typeface="+mn-lt"/>
                <a:ea typeface="+mn-ea"/>
                <a:cs typeface="+mn-cs"/>
              </a:rPr>
              <a:t>30: 232–242.)</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49</a:t>
            </a:fld>
            <a:endParaRPr lang="en-US"/>
          </a:p>
        </p:txBody>
      </p:sp>
    </p:spTree>
    <p:extLst>
      <p:ext uri="{BB962C8B-B14F-4D97-AF65-F5344CB8AC3E}">
        <p14:creationId xmlns:p14="http://schemas.microsoft.com/office/powerpoint/2010/main" val="344380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uses of energy by an animal</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All the green boxes refer to chemical energy. At death, chemical energy in body tissues becomes ingested energy for other organisms, such as predators, scavengers, or decay microbes.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1010998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Within a species, resting metabolic rate often varies allometrically with individual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Log–log plots of weight-specific metabolic rate as a function of body weight. Each point represents one individual (e.g., one person or crab). (A) BMR in young men. (B) Resting metabolic rate at a body temperature of 16°C in common Pacific shore crabs (</a:t>
            </a:r>
            <a:r>
              <a:rPr lang="en-US" sz="1200" i="1" kern="1200" dirty="0" err="1">
                <a:solidFill>
                  <a:schemeClr val="tx1"/>
                </a:solidFill>
                <a:effectLst/>
                <a:latin typeface="+mn-lt"/>
                <a:ea typeface="+mn-ea"/>
                <a:cs typeface="+mn-cs"/>
              </a:rPr>
              <a:t>Pachygrapsus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crassipes</a:t>
            </a:r>
            <a:r>
              <a:rPr lang="en-US" sz="1200" kern="1200" dirty="0">
                <a:solidFill>
                  <a:schemeClr val="tx1"/>
                </a:solidFill>
                <a:effectLst/>
                <a:latin typeface="+mn-lt"/>
                <a:ea typeface="+mn-ea"/>
                <a:cs typeface="+mn-cs"/>
              </a:rPr>
              <a:t>). (A, data kindly provided by Heather Bowes and colleagues from their published study: H. M. Bowes et al. 2021. </a:t>
            </a:r>
            <a:r>
              <a:rPr lang="en-US" sz="1200" i="1" kern="1200" dirty="0">
                <a:solidFill>
                  <a:schemeClr val="tx1"/>
                </a:solidFill>
                <a:effectLst/>
                <a:latin typeface="+mn-lt"/>
                <a:ea typeface="+mn-ea"/>
                <a:cs typeface="+mn-cs"/>
              </a:rPr>
              <a:t>Eur. J. Appl. Physiol.</a:t>
            </a:r>
            <a:r>
              <a:rPr lang="en-US" sz="1200" kern="1200" dirty="0">
                <a:solidFill>
                  <a:schemeClr val="tx1"/>
                </a:solidFill>
                <a:effectLst/>
                <a:latin typeface="+mn-lt"/>
                <a:ea typeface="+mn-ea"/>
                <a:cs typeface="+mn-cs"/>
              </a:rPr>
              <a:t> 121: 193–208; B after J. L. Roberts. 1957. </a:t>
            </a:r>
            <a:r>
              <a:rPr lang="en-US" sz="1200" i="1" kern="1200" dirty="0">
                <a:solidFill>
                  <a:schemeClr val="tx1"/>
                </a:solidFill>
                <a:effectLst/>
                <a:latin typeface="+mn-lt"/>
                <a:ea typeface="+mn-ea"/>
                <a:cs typeface="+mn-cs"/>
              </a:rPr>
              <a:t>Physiol. Zool. </a:t>
            </a:r>
            <a:r>
              <a:rPr lang="en-US" sz="1200" kern="1200" dirty="0">
                <a:solidFill>
                  <a:schemeClr val="tx1"/>
                </a:solidFill>
                <a:effectLst/>
                <a:latin typeface="+mn-lt"/>
                <a:ea typeface="+mn-ea"/>
                <a:cs typeface="+mn-cs"/>
              </a:rPr>
              <a:t>30: 232–242.)</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50</a:t>
            </a:fld>
            <a:endParaRPr lang="en-US"/>
          </a:p>
        </p:txBody>
      </p:sp>
    </p:spTree>
    <p:extLst>
      <p:ext uri="{BB962C8B-B14F-4D97-AF65-F5344CB8AC3E}">
        <p14:creationId xmlns:p14="http://schemas.microsoft.com/office/powerpoint/2010/main" val="41803640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Within a species, resting metabolic rate often varies allometrically with individual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Log–log plots of weight-specific metabolic rate as a function of body weight. Each point represents one individual (e.g., one person or crab). (A) BMR in young men. (B) Resting metabolic rate at a body temperature of 16°C in common Pacific shore crabs (</a:t>
            </a:r>
            <a:r>
              <a:rPr lang="en-US" sz="1200" i="1" kern="1200" dirty="0" err="1">
                <a:solidFill>
                  <a:schemeClr val="tx1"/>
                </a:solidFill>
                <a:effectLst/>
                <a:latin typeface="+mn-lt"/>
                <a:ea typeface="+mn-ea"/>
                <a:cs typeface="+mn-cs"/>
              </a:rPr>
              <a:t>Pachygrapsus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crassipes</a:t>
            </a:r>
            <a:r>
              <a:rPr lang="en-US" sz="1200" kern="1200" dirty="0">
                <a:solidFill>
                  <a:schemeClr val="tx1"/>
                </a:solidFill>
                <a:effectLst/>
                <a:latin typeface="+mn-lt"/>
                <a:ea typeface="+mn-ea"/>
                <a:cs typeface="+mn-cs"/>
              </a:rPr>
              <a:t>). (A, data kindly provided by Heather Bowes and colleagues from their published study: H. M. Bowes et al. 2021. </a:t>
            </a:r>
            <a:r>
              <a:rPr lang="en-US" sz="1200" i="1" kern="1200" dirty="0">
                <a:solidFill>
                  <a:schemeClr val="tx1"/>
                </a:solidFill>
                <a:effectLst/>
                <a:latin typeface="+mn-lt"/>
                <a:ea typeface="+mn-ea"/>
                <a:cs typeface="+mn-cs"/>
              </a:rPr>
              <a:t>Eur. J. Appl. Physiol.</a:t>
            </a:r>
            <a:r>
              <a:rPr lang="en-US" sz="1200" kern="1200" dirty="0">
                <a:solidFill>
                  <a:schemeClr val="tx1"/>
                </a:solidFill>
                <a:effectLst/>
                <a:latin typeface="+mn-lt"/>
                <a:ea typeface="+mn-ea"/>
                <a:cs typeface="+mn-cs"/>
              </a:rPr>
              <a:t> 121: 193–208; B after J. L. Roberts. 1957. </a:t>
            </a:r>
            <a:r>
              <a:rPr lang="en-US" sz="1200" i="1" kern="1200" dirty="0">
                <a:solidFill>
                  <a:schemeClr val="tx1"/>
                </a:solidFill>
                <a:effectLst/>
                <a:latin typeface="+mn-lt"/>
                <a:ea typeface="+mn-ea"/>
                <a:cs typeface="+mn-cs"/>
              </a:rPr>
              <a:t>Physiol. Zool. </a:t>
            </a:r>
            <a:r>
              <a:rPr lang="en-US" sz="1200" kern="1200" dirty="0">
                <a:solidFill>
                  <a:schemeClr val="tx1"/>
                </a:solidFill>
                <a:effectLst/>
                <a:latin typeface="+mn-lt"/>
                <a:ea typeface="+mn-ea"/>
                <a:cs typeface="+mn-cs"/>
              </a:rPr>
              <a:t>30: 232–242.)</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51</a:t>
            </a:fld>
            <a:endParaRPr lang="en-US"/>
          </a:p>
        </p:txBody>
      </p:sp>
    </p:spTree>
    <p:extLst>
      <p:ext uri="{BB962C8B-B14F-4D97-AF65-F5344CB8AC3E}">
        <p14:creationId xmlns:p14="http://schemas.microsoft.com/office/powerpoint/2010/main" val="1413657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TABLE 7.</a:t>
            </a:r>
            <a:r>
              <a:rPr lang="en-US" sz="1200" b="1" kern="1200" cap="all"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Resting heart rate, and heart size relative to body weight, in seven species of mammals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52</a:t>
            </a:fld>
            <a:endParaRPr lang="en-US"/>
          </a:p>
        </p:txBody>
      </p:sp>
    </p:spTree>
    <p:extLst>
      <p:ext uri="{BB962C8B-B14F-4D97-AF65-F5344CB8AC3E}">
        <p14:creationId xmlns:p14="http://schemas.microsoft.com/office/powerpoint/2010/main" val="5736291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7.13</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Hearts of a horse, cat, and mouse: Heart size in mammals is roughly proportional to body size</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As a corollary, the relatively high weight-specific 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demands of small species are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met by pumping more blood, relative to body size, </a:t>
            </a:r>
            <a:r>
              <a:rPr lang="en-US" sz="1200" i="1" kern="1200" dirty="0">
                <a:solidFill>
                  <a:schemeClr val="tx1"/>
                </a:solidFill>
                <a:effectLst/>
                <a:latin typeface="+mn-lt"/>
                <a:ea typeface="+mn-ea"/>
                <a:cs typeface="+mn-cs"/>
              </a:rPr>
              <a:t>per heartbeat</a:t>
            </a:r>
            <a:r>
              <a:rPr lang="en-US" sz="1200" kern="1200" dirty="0">
                <a:solidFill>
                  <a:schemeClr val="tx1"/>
                </a:solidFill>
                <a:effectLst/>
                <a:latin typeface="+mn-lt"/>
                <a:ea typeface="+mn-ea"/>
                <a:cs typeface="+mn-cs"/>
              </a:rPr>
              <a:t>. Instead, the number of heartbeats per minute is far greater in small species than in large ones. (Courtesy of Sami </a:t>
            </a:r>
            <a:r>
              <a:rPr lang="en-US" sz="1200" kern="1200" dirty="0" err="1">
                <a:solidFill>
                  <a:schemeClr val="tx1"/>
                </a:solidFill>
                <a:effectLst/>
                <a:latin typeface="+mn-lt"/>
                <a:ea typeface="+mn-ea"/>
                <a:cs typeface="+mn-cs"/>
              </a:rPr>
              <a:t>Noujaim</a:t>
            </a:r>
            <a:r>
              <a:rPr lang="en-US" sz="1200" kern="1200" dirty="0">
                <a:solidFill>
                  <a:schemeClr val="tx1"/>
                </a:solidFill>
                <a:effectLst/>
                <a:latin typeface="+mn-lt"/>
                <a:ea typeface="+mn-ea"/>
                <a:cs typeface="+mn-cs"/>
              </a:rPr>
              <a:t> and José </a:t>
            </a:r>
            <a:r>
              <a:rPr lang="en-US" sz="1200" kern="1200" dirty="0" err="1">
                <a:solidFill>
                  <a:schemeClr val="tx1"/>
                </a:solidFill>
                <a:effectLst/>
                <a:latin typeface="+mn-lt"/>
                <a:ea typeface="+mn-ea"/>
                <a:cs typeface="+mn-cs"/>
              </a:rPr>
              <a:t>Jalife</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53</a:t>
            </a:fld>
            <a:endParaRPr lang="en-US"/>
          </a:p>
        </p:txBody>
      </p:sp>
    </p:spTree>
    <p:extLst>
      <p:ext uri="{BB962C8B-B14F-4D97-AF65-F5344CB8AC3E}">
        <p14:creationId xmlns:p14="http://schemas.microsoft.com/office/powerpoint/2010/main" val="24669181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7.14</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Herbivores of different body sizes coexisting on an African grassland</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When extensive landscapes are analyzed statistically, species are found to vary in population biomass in a way that depends in part on individual body size and metabolic allometry.</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54</a:t>
            </a:fld>
            <a:endParaRPr lang="en-US"/>
          </a:p>
        </p:txBody>
      </p:sp>
    </p:spTree>
    <p:extLst>
      <p:ext uri="{BB962C8B-B14F-4D97-AF65-F5344CB8AC3E}">
        <p14:creationId xmlns:p14="http://schemas.microsoft.com/office/powerpoint/2010/main" val="36310862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TABLE 7.4</a:t>
            </a:r>
            <a:r>
              <a:rPr lang="en-US" sz="1200" b="1" kern="1200" cap="all"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Biomasses of populations of selected herbivores living in mixed communities in African national parks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55</a:t>
            </a:fld>
            <a:endParaRPr lang="en-US"/>
          </a:p>
        </p:txBody>
      </p:sp>
    </p:spTree>
    <p:extLst>
      <p:ext uri="{BB962C8B-B14F-4D97-AF65-F5344CB8AC3E}">
        <p14:creationId xmlns:p14="http://schemas.microsoft.com/office/powerpoint/2010/main" val="2178991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fractal theory of metabolism–size allometry</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As the circulatory system of mammals is scaled up and down in size and extent over evolutionary time, constraints predicated on fractal geometry may help give rise to allometric metabolic scaling. About four centuries after Andreas Vesalius first drew the circulatory system of a mammal (A), Benoit Mandelbrot invented fractal mathematics, setting the stage for its application to circulatory systems. Fractal systems, as seen in (B), are “self-similar” at multiple scales, meaning that the patterns of branching of fine elements are miniatures of the patterns of branching of large elements. (A from </a:t>
            </a:r>
            <a:r>
              <a:rPr lang="en-US" sz="1200" i="1" kern="1200" dirty="0">
                <a:solidFill>
                  <a:schemeClr val="tx1"/>
                </a:solidFill>
                <a:effectLst/>
                <a:latin typeface="+mn-lt"/>
                <a:ea typeface="+mn-ea"/>
                <a:cs typeface="+mn-cs"/>
              </a:rPr>
              <a:t>De </a:t>
            </a:r>
            <a:r>
              <a:rPr lang="en-US" sz="1200" i="1" kern="1200" dirty="0" err="1">
                <a:solidFill>
                  <a:schemeClr val="tx1"/>
                </a:solidFill>
                <a:effectLst/>
                <a:latin typeface="+mn-lt"/>
                <a:ea typeface="+mn-ea"/>
                <a:cs typeface="+mn-cs"/>
              </a:rPr>
              <a:t>Humani</a:t>
            </a:r>
            <a:r>
              <a:rPr lang="en-US" sz="1200" i="1" kern="1200" dirty="0">
                <a:solidFill>
                  <a:schemeClr val="tx1"/>
                </a:solidFill>
                <a:effectLst/>
                <a:latin typeface="+mn-lt"/>
                <a:ea typeface="+mn-ea"/>
                <a:cs typeface="+mn-cs"/>
              </a:rPr>
              <a:t> Corporis </a:t>
            </a:r>
            <a:r>
              <a:rPr lang="en-US" sz="1200" i="1" kern="1200" dirty="0" err="1">
                <a:solidFill>
                  <a:schemeClr val="tx1"/>
                </a:solidFill>
                <a:effectLst/>
                <a:latin typeface="+mn-lt"/>
                <a:ea typeface="+mn-ea"/>
                <a:cs typeface="+mn-cs"/>
              </a:rPr>
              <a:t>Fabrica</a:t>
            </a:r>
            <a:r>
              <a:rPr lang="en-US" sz="1200" kern="1200" dirty="0">
                <a:solidFill>
                  <a:schemeClr val="tx1"/>
                </a:solidFill>
                <a:effectLst/>
                <a:latin typeface="+mn-lt"/>
                <a:ea typeface="+mn-ea"/>
                <a:cs typeface="+mn-cs"/>
              </a:rPr>
              <a:t>, produced by Andreas Vesalius in 1543, as reproduced in J. B. de C. M. Saunders and C. D. O'Malley. 1950. </a:t>
            </a:r>
            <a:r>
              <a:rPr lang="en-US" sz="1200" i="1" kern="1200" dirty="0">
                <a:solidFill>
                  <a:schemeClr val="tx1"/>
                </a:solidFill>
                <a:effectLst/>
                <a:latin typeface="+mn-lt"/>
                <a:ea typeface="+mn-ea"/>
                <a:cs typeface="+mn-cs"/>
              </a:rPr>
              <a:t>The Illustrations from the Works of Andreas Vesalius of Brussels</a:t>
            </a:r>
            <a:r>
              <a:rPr lang="en-US" sz="1200" kern="1200" dirty="0">
                <a:solidFill>
                  <a:schemeClr val="tx1"/>
                </a:solidFill>
                <a:effectLst/>
                <a:latin typeface="+mn-lt"/>
                <a:ea typeface="+mn-ea"/>
                <a:cs typeface="+mn-cs"/>
              </a:rPr>
              <a:t>. World, Cleveland, OH. B after B. B. Mandelbrot. 1983. </a:t>
            </a:r>
            <a:r>
              <a:rPr lang="en-US" sz="1200" i="1" kern="1200" dirty="0">
                <a:solidFill>
                  <a:schemeClr val="tx1"/>
                </a:solidFill>
                <a:effectLst/>
                <a:latin typeface="+mn-lt"/>
                <a:ea typeface="+mn-ea"/>
                <a:cs typeface="+mn-cs"/>
              </a:rPr>
              <a:t>The Fractal Geometry of Nature</a:t>
            </a:r>
            <a:r>
              <a:rPr lang="en-US" sz="1200" kern="1200" dirty="0">
                <a:solidFill>
                  <a:schemeClr val="tx1"/>
                </a:solidFill>
                <a:effectLst/>
                <a:latin typeface="+mn-lt"/>
                <a:ea typeface="+mn-ea"/>
                <a:cs typeface="+mn-cs"/>
              </a:rPr>
              <a:t>. W. H. Freeman, San Francisco.)</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56</a:t>
            </a:fld>
            <a:endParaRPr lang="en-US"/>
          </a:p>
        </p:txBody>
      </p:sp>
    </p:spTree>
    <p:extLst>
      <p:ext uri="{BB962C8B-B14F-4D97-AF65-F5344CB8AC3E}">
        <p14:creationId xmlns:p14="http://schemas.microsoft.com/office/powerpoint/2010/main" val="17334802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fractal theory of metabolism–size allometry</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As the circulatory system of mammals is scaled up and down in size and extent over evolutionary time, constraints predicated on fractal geometry may help give rise to allometric metabolic scaling. About four centuries after Andreas Vesalius first drew the circulatory system of a mammal (A), Benoit Mandelbrot invented fractal mathematics, setting the stage for its application to circulatory systems. Fractal systems, as seen in (B), are “self-similar” at multiple scales, meaning that the patterns of branching of fine elements are miniatures of the patterns of branching of large elements. (A from </a:t>
            </a:r>
            <a:r>
              <a:rPr lang="en-US" sz="1200" i="1" kern="1200" dirty="0">
                <a:solidFill>
                  <a:schemeClr val="tx1"/>
                </a:solidFill>
                <a:effectLst/>
                <a:latin typeface="+mn-lt"/>
                <a:ea typeface="+mn-ea"/>
                <a:cs typeface="+mn-cs"/>
              </a:rPr>
              <a:t>De </a:t>
            </a:r>
            <a:r>
              <a:rPr lang="en-US" sz="1200" i="1" kern="1200" dirty="0" err="1">
                <a:solidFill>
                  <a:schemeClr val="tx1"/>
                </a:solidFill>
                <a:effectLst/>
                <a:latin typeface="+mn-lt"/>
                <a:ea typeface="+mn-ea"/>
                <a:cs typeface="+mn-cs"/>
              </a:rPr>
              <a:t>Humani</a:t>
            </a:r>
            <a:r>
              <a:rPr lang="en-US" sz="1200" i="1" kern="1200" dirty="0">
                <a:solidFill>
                  <a:schemeClr val="tx1"/>
                </a:solidFill>
                <a:effectLst/>
                <a:latin typeface="+mn-lt"/>
                <a:ea typeface="+mn-ea"/>
                <a:cs typeface="+mn-cs"/>
              </a:rPr>
              <a:t> Corporis </a:t>
            </a:r>
            <a:r>
              <a:rPr lang="en-US" sz="1200" i="1" kern="1200" dirty="0" err="1">
                <a:solidFill>
                  <a:schemeClr val="tx1"/>
                </a:solidFill>
                <a:effectLst/>
                <a:latin typeface="+mn-lt"/>
                <a:ea typeface="+mn-ea"/>
                <a:cs typeface="+mn-cs"/>
              </a:rPr>
              <a:t>Fabrica</a:t>
            </a:r>
            <a:r>
              <a:rPr lang="en-US" sz="1200" kern="1200" dirty="0">
                <a:solidFill>
                  <a:schemeClr val="tx1"/>
                </a:solidFill>
                <a:effectLst/>
                <a:latin typeface="+mn-lt"/>
                <a:ea typeface="+mn-ea"/>
                <a:cs typeface="+mn-cs"/>
              </a:rPr>
              <a:t>, produced by Andreas Vesalius in 1543, as reproduced in J. B. de C. M. Saunders and C. D. O'Malley. 1950. </a:t>
            </a:r>
            <a:r>
              <a:rPr lang="en-US" sz="1200" i="1" kern="1200" dirty="0">
                <a:solidFill>
                  <a:schemeClr val="tx1"/>
                </a:solidFill>
                <a:effectLst/>
                <a:latin typeface="+mn-lt"/>
                <a:ea typeface="+mn-ea"/>
                <a:cs typeface="+mn-cs"/>
              </a:rPr>
              <a:t>The Illustrations from the Works of Andreas Vesalius of Brussels</a:t>
            </a:r>
            <a:r>
              <a:rPr lang="en-US" sz="1200" kern="1200" dirty="0">
                <a:solidFill>
                  <a:schemeClr val="tx1"/>
                </a:solidFill>
                <a:effectLst/>
                <a:latin typeface="+mn-lt"/>
                <a:ea typeface="+mn-ea"/>
                <a:cs typeface="+mn-cs"/>
              </a:rPr>
              <a:t>. World, Cleveland, OH. B after B. B. Mandelbrot. 1983. </a:t>
            </a:r>
            <a:r>
              <a:rPr lang="en-US" sz="1200" i="1" kern="1200" dirty="0">
                <a:solidFill>
                  <a:schemeClr val="tx1"/>
                </a:solidFill>
                <a:effectLst/>
                <a:latin typeface="+mn-lt"/>
                <a:ea typeface="+mn-ea"/>
                <a:cs typeface="+mn-cs"/>
              </a:rPr>
              <a:t>The Fractal Geometry of Nature</a:t>
            </a:r>
            <a:r>
              <a:rPr lang="en-US" sz="1200" kern="1200" dirty="0">
                <a:solidFill>
                  <a:schemeClr val="tx1"/>
                </a:solidFill>
                <a:effectLst/>
                <a:latin typeface="+mn-lt"/>
                <a:ea typeface="+mn-ea"/>
                <a:cs typeface="+mn-cs"/>
              </a:rPr>
              <a:t>. W. H. Freeman, San Francisco.)</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57</a:t>
            </a:fld>
            <a:endParaRPr lang="en-US"/>
          </a:p>
        </p:txBody>
      </p:sp>
    </p:spTree>
    <p:extLst>
      <p:ext uri="{BB962C8B-B14F-4D97-AF65-F5344CB8AC3E}">
        <p14:creationId xmlns:p14="http://schemas.microsoft.com/office/powerpoint/2010/main" val="36944911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fractal theory of metabolism–size allometry</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As the circulatory system of mammals is scaled up and down in size and extent over evolutionary time, constraints predicated on fractal geometry may help give rise to allometric metabolic scaling. About four centuries after Andreas Vesalius first drew the circulatory system of a mammal (A), Benoit Mandelbrot invented fractal mathematics, setting the stage for its application to circulatory systems. Fractal systems, as seen in (B), are “self-similar” at multiple scales, meaning that the patterns of branching of fine elements are miniatures of the patterns of branching of large elements. (A from </a:t>
            </a:r>
            <a:r>
              <a:rPr lang="en-US" sz="1200" i="1" kern="1200" dirty="0">
                <a:solidFill>
                  <a:schemeClr val="tx1"/>
                </a:solidFill>
                <a:effectLst/>
                <a:latin typeface="+mn-lt"/>
                <a:ea typeface="+mn-ea"/>
                <a:cs typeface="+mn-cs"/>
              </a:rPr>
              <a:t>De </a:t>
            </a:r>
            <a:r>
              <a:rPr lang="en-US" sz="1200" i="1" kern="1200" dirty="0" err="1">
                <a:solidFill>
                  <a:schemeClr val="tx1"/>
                </a:solidFill>
                <a:effectLst/>
                <a:latin typeface="+mn-lt"/>
                <a:ea typeface="+mn-ea"/>
                <a:cs typeface="+mn-cs"/>
              </a:rPr>
              <a:t>Humani</a:t>
            </a:r>
            <a:r>
              <a:rPr lang="en-US" sz="1200" i="1" kern="1200" dirty="0">
                <a:solidFill>
                  <a:schemeClr val="tx1"/>
                </a:solidFill>
                <a:effectLst/>
                <a:latin typeface="+mn-lt"/>
                <a:ea typeface="+mn-ea"/>
                <a:cs typeface="+mn-cs"/>
              </a:rPr>
              <a:t> Corporis </a:t>
            </a:r>
            <a:r>
              <a:rPr lang="en-US" sz="1200" i="1" kern="1200" dirty="0" err="1">
                <a:solidFill>
                  <a:schemeClr val="tx1"/>
                </a:solidFill>
                <a:effectLst/>
                <a:latin typeface="+mn-lt"/>
                <a:ea typeface="+mn-ea"/>
                <a:cs typeface="+mn-cs"/>
              </a:rPr>
              <a:t>Fabrica</a:t>
            </a:r>
            <a:r>
              <a:rPr lang="en-US" sz="1200" kern="1200" dirty="0">
                <a:solidFill>
                  <a:schemeClr val="tx1"/>
                </a:solidFill>
                <a:effectLst/>
                <a:latin typeface="+mn-lt"/>
                <a:ea typeface="+mn-ea"/>
                <a:cs typeface="+mn-cs"/>
              </a:rPr>
              <a:t>, produced by Andreas Vesalius in 1543, as reproduced in J. B. de C. M. Saunders and C. D. O'Malley. 1950. </a:t>
            </a:r>
            <a:r>
              <a:rPr lang="en-US" sz="1200" i="1" kern="1200" dirty="0">
                <a:solidFill>
                  <a:schemeClr val="tx1"/>
                </a:solidFill>
                <a:effectLst/>
                <a:latin typeface="+mn-lt"/>
                <a:ea typeface="+mn-ea"/>
                <a:cs typeface="+mn-cs"/>
              </a:rPr>
              <a:t>The Illustrations from the Works of Andreas Vesalius of Brussels</a:t>
            </a:r>
            <a:r>
              <a:rPr lang="en-US" sz="1200" kern="1200" dirty="0">
                <a:solidFill>
                  <a:schemeClr val="tx1"/>
                </a:solidFill>
                <a:effectLst/>
                <a:latin typeface="+mn-lt"/>
                <a:ea typeface="+mn-ea"/>
                <a:cs typeface="+mn-cs"/>
              </a:rPr>
              <a:t>. World, Cleveland, OH. B after B. B. Mandelbrot. 1983. </a:t>
            </a:r>
            <a:r>
              <a:rPr lang="en-US" sz="1200" i="1" kern="1200" dirty="0">
                <a:solidFill>
                  <a:schemeClr val="tx1"/>
                </a:solidFill>
                <a:effectLst/>
                <a:latin typeface="+mn-lt"/>
                <a:ea typeface="+mn-ea"/>
                <a:cs typeface="+mn-cs"/>
              </a:rPr>
              <a:t>The Fractal Geometry of Nature</a:t>
            </a:r>
            <a:r>
              <a:rPr lang="en-US" sz="1200" kern="1200" dirty="0">
                <a:solidFill>
                  <a:schemeClr val="tx1"/>
                </a:solidFill>
                <a:effectLst/>
                <a:latin typeface="+mn-lt"/>
                <a:ea typeface="+mn-ea"/>
                <a:cs typeface="+mn-cs"/>
              </a:rPr>
              <a:t>. W. H. Freeman, San Francisco.)</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58</a:t>
            </a:fld>
            <a:endParaRPr lang="en-US"/>
          </a:p>
        </p:txBody>
      </p:sp>
    </p:spTree>
    <p:extLst>
      <p:ext uri="{BB962C8B-B14F-4D97-AF65-F5344CB8AC3E}">
        <p14:creationId xmlns:p14="http://schemas.microsoft.com/office/powerpoint/2010/main" val="41615754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fractal theory of metabolism–size allometry</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As the circulatory system of mammals is scaled up and down in size and extent over evolutionary time, constraints predicated on fractal geometry may help give rise to allometric metabolic scaling. About four centuries after Andreas Vesalius first drew the circulatory system of a mammal (A), Benoit Mandelbrot invented fractal mathematics, setting the stage for its application to circulatory systems. Fractal systems, as seen in (B), are “self-similar” at multiple scales, meaning that the patterns of branching of fine elements are miniatures of the patterns of branching of large elements. (A from </a:t>
            </a:r>
            <a:r>
              <a:rPr lang="en-US" sz="1200" i="1" kern="1200" dirty="0">
                <a:solidFill>
                  <a:schemeClr val="tx1"/>
                </a:solidFill>
                <a:effectLst/>
                <a:latin typeface="+mn-lt"/>
                <a:ea typeface="+mn-ea"/>
                <a:cs typeface="+mn-cs"/>
              </a:rPr>
              <a:t>De </a:t>
            </a:r>
            <a:r>
              <a:rPr lang="en-US" sz="1200" i="1" kern="1200" dirty="0" err="1">
                <a:solidFill>
                  <a:schemeClr val="tx1"/>
                </a:solidFill>
                <a:effectLst/>
                <a:latin typeface="+mn-lt"/>
                <a:ea typeface="+mn-ea"/>
                <a:cs typeface="+mn-cs"/>
              </a:rPr>
              <a:t>Humani</a:t>
            </a:r>
            <a:r>
              <a:rPr lang="en-US" sz="1200" i="1" kern="1200" dirty="0">
                <a:solidFill>
                  <a:schemeClr val="tx1"/>
                </a:solidFill>
                <a:effectLst/>
                <a:latin typeface="+mn-lt"/>
                <a:ea typeface="+mn-ea"/>
                <a:cs typeface="+mn-cs"/>
              </a:rPr>
              <a:t> Corporis </a:t>
            </a:r>
            <a:r>
              <a:rPr lang="en-US" sz="1200" i="1" kern="1200" dirty="0" err="1">
                <a:solidFill>
                  <a:schemeClr val="tx1"/>
                </a:solidFill>
                <a:effectLst/>
                <a:latin typeface="+mn-lt"/>
                <a:ea typeface="+mn-ea"/>
                <a:cs typeface="+mn-cs"/>
              </a:rPr>
              <a:t>Fabrica</a:t>
            </a:r>
            <a:r>
              <a:rPr lang="en-US" sz="1200" kern="1200" dirty="0">
                <a:solidFill>
                  <a:schemeClr val="tx1"/>
                </a:solidFill>
                <a:effectLst/>
                <a:latin typeface="+mn-lt"/>
                <a:ea typeface="+mn-ea"/>
                <a:cs typeface="+mn-cs"/>
              </a:rPr>
              <a:t>, produced by Andreas Vesalius in 1543, as reproduced in J. B. de C. M. Saunders and C. D. O'Malley. 1950. </a:t>
            </a:r>
            <a:r>
              <a:rPr lang="en-US" sz="1200" i="1" kern="1200" dirty="0">
                <a:solidFill>
                  <a:schemeClr val="tx1"/>
                </a:solidFill>
                <a:effectLst/>
                <a:latin typeface="+mn-lt"/>
                <a:ea typeface="+mn-ea"/>
                <a:cs typeface="+mn-cs"/>
              </a:rPr>
              <a:t>The Illustrations from the Works of Andreas Vesalius of Brussels</a:t>
            </a:r>
            <a:r>
              <a:rPr lang="en-US" sz="1200" kern="1200" dirty="0">
                <a:solidFill>
                  <a:schemeClr val="tx1"/>
                </a:solidFill>
                <a:effectLst/>
                <a:latin typeface="+mn-lt"/>
                <a:ea typeface="+mn-ea"/>
                <a:cs typeface="+mn-cs"/>
              </a:rPr>
              <a:t>. World, Cleveland, OH. B after B. B. Mandelbrot. 1983. </a:t>
            </a:r>
            <a:r>
              <a:rPr lang="en-US" sz="1200" i="1" kern="1200" dirty="0">
                <a:solidFill>
                  <a:schemeClr val="tx1"/>
                </a:solidFill>
                <a:effectLst/>
                <a:latin typeface="+mn-lt"/>
                <a:ea typeface="+mn-ea"/>
                <a:cs typeface="+mn-cs"/>
              </a:rPr>
              <a:t>The Fractal Geometry of Nature</a:t>
            </a:r>
            <a:r>
              <a:rPr lang="en-US" sz="1200" kern="1200" dirty="0">
                <a:solidFill>
                  <a:schemeClr val="tx1"/>
                </a:solidFill>
                <a:effectLst/>
                <a:latin typeface="+mn-lt"/>
                <a:ea typeface="+mn-ea"/>
                <a:cs typeface="+mn-cs"/>
              </a:rPr>
              <a:t>. W. H. Freeman, San Francisco.)</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59</a:t>
            </a:fld>
            <a:endParaRPr lang="en-US"/>
          </a:p>
        </p:txBody>
      </p:sp>
    </p:spTree>
    <p:extLst>
      <p:ext uri="{BB962C8B-B14F-4D97-AF65-F5344CB8AC3E}">
        <p14:creationId xmlns:p14="http://schemas.microsoft.com/office/powerpoint/2010/main" val="72653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uses of energy by an animal</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All the green boxes refer to chemical energy. At death, chemical energy in body tissues becomes ingested energy for other organisms, such as predators, scavengers, or decay microbes.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660849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fractal theory of metabolism–size allometry</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As the circulatory system of mammals is scaled up and down in size and extent over evolutionary time, constraints predicated on fractal geometry may help give rise to allometric metabolic scaling. About four centuries after Andreas Vesalius first drew the circulatory system of a mammal (A), Benoit Mandelbrot invented fractal mathematics, setting the stage for its application to circulatory systems. Fractal systems, as seen in (B), are “self-similar” at multiple scales, meaning that the patterns of branching of fine elements are miniatures of the patterns of branching of large elements. (A from </a:t>
            </a:r>
            <a:r>
              <a:rPr lang="en-US" sz="1200" i="1" kern="1200" dirty="0">
                <a:solidFill>
                  <a:schemeClr val="tx1"/>
                </a:solidFill>
                <a:effectLst/>
                <a:latin typeface="+mn-lt"/>
                <a:ea typeface="+mn-ea"/>
                <a:cs typeface="+mn-cs"/>
              </a:rPr>
              <a:t>De </a:t>
            </a:r>
            <a:r>
              <a:rPr lang="en-US" sz="1200" i="1" kern="1200" dirty="0" err="1">
                <a:solidFill>
                  <a:schemeClr val="tx1"/>
                </a:solidFill>
                <a:effectLst/>
                <a:latin typeface="+mn-lt"/>
                <a:ea typeface="+mn-ea"/>
                <a:cs typeface="+mn-cs"/>
              </a:rPr>
              <a:t>Humani</a:t>
            </a:r>
            <a:r>
              <a:rPr lang="en-US" sz="1200" i="1" kern="1200" dirty="0">
                <a:solidFill>
                  <a:schemeClr val="tx1"/>
                </a:solidFill>
                <a:effectLst/>
                <a:latin typeface="+mn-lt"/>
                <a:ea typeface="+mn-ea"/>
                <a:cs typeface="+mn-cs"/>
              </a:rPr>
              <a:t> Corporis </a:t>
            </a:r>
            <a:r>
              <a:rPr lang="en-US" sz="1200" i="1" kern="1200" dirty="0" err="1">
                <a:solidFill>
                  <a:schemeClr val="tx1"/>
                </a:solidFill>
                <a:effectLst/>
                <a:latin typeface="+mn-lt"/>
                <a:ea typeface="+mn-ea"/>
                <a:cs typeface="+mn-cs"/>
              </a:rPr>
              <a:t>Fabrica</a:t>
            </a:r>
            <a:r>
              <a:rPr lang="en-US" sz="1200" kern="1200" dirty="0">
                <a:solidFill>
                  <a:schemeClr val="tx1"/>
                </a:solidFill>
                <a:effectLst/>
                <a:latin typeface="+mn-lt"/>
                <a:ea typeface="+mn-ea"/>
                <a:cs typeface="+mn-cs"/>
              </a:rPr>
              <a:t>, produced by Andreas Vesalius in 1543, as reproduced in J. B. de C. M. Saunders and C. D. O'Malley. 1950. </a:t>
            </a:r>
            <a:r>
              <a:rPr lang="en-US" sz="1200" i="1" kern="1200" dirty="0">
                <a:solidFill>
                  <a:schemeClr val="tx1"/>
                </a:solidFill>
                <a:effectLst/>
                <a:latin typeface="+mn-lt"/>
                <a:ea typeface="+mn-ea"/>
                <a:cs typeface="+mn-cs"/>
              </a:rPr>
              <a:t>The Illustrations from the Works of Andreas Vesalius of Brussels</a:t>
            </a:r>
            <a:r>
              <a:rPr lang="en-US" sz="1200" kern="1200" dirty="0">
                <a:solidFill>
                  <a:schemeClr val="tx1"/>
                </a:solidFill>
                <a:effectLst/>
                <a:latin typeface="+mn-lt"/>
                <a:ea typeface="+mn-ea"/>
                <a:cs typeface="+mn-cs"/>
              </a:rPr>
              <a:t>. World, Cleveland, OH. B after B. B. Mandelbrot. 1983. </a:t>
            </a:r>
            <a:r>
              <a:rPr lang="en-US" sz="1200" i="1" kern="1200" dirty="0">
                <a:solidFill>
                  <a:schemeClr val="tx1"/>
                </a:solidFill>
                <a:effectLst/>
                <a:latin typeface="+mn-lt"/>
                <a:ea typeface="+mn-ea"/>
                <a:cs typeface="+mn-cs"/>
              </a:rPr>
              <a:t>The Fractal Geometry of Nature</a:t>
            </a:r>
            <a:r>
              <a:rPr lang="en-US" sz="1200" kern="1200" dirty="0">
                <a:solidFill>
                  <a:schemeClr val="tx1"/>
                </a:solidFill>
                <a:effectLst/>
                <a:latin typeface="+mn-lt"/>
                <a:ea typeface="+mn-ea"/>
                <a:cs typeface="+mn-cs"/>
              </a:rPr>
              <a:t>. W. H. Freeman, San Francisco.)</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60</a:t>
            </a:fld>
            <a:endParaRPr lang="en-US"/>
          </a:p>
        </p:txBody>
      </p:sp>
    </p:spTree>
    <p:extLst>
      <p:ext uri="{BB962C8B-B14F-4D97-AF65-F5344CB8AC3E}">
        <p14:creationId xmlns:p14="http://schemas.microsoft.com/office/powerpoint/2010/main" val="39701982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fractal theory of metabolism–size allometry</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As the circulatory system of mammals is scaled up and down in size and extent over evolutionary time, constraints predicated on fractal geometry may help give rise to allometric metabolic scaling. About four centuries after Andreas Vesalius first drew the circulatory system of a mammal (A), Benoit Mandelbrot invented fractal mathematics, setting the stage for its application to circulatory systems. Fractal systems, as seen in (B), are “self-similar” at multiple scales, meaning that the patterns of branching of fine elements are miniatures of the patterns of branching of large elements. (A from </a:t>
            </a:r>
            <a:r>
              <a:rPr lang="en-US" sz="1200" i="1" kern="1200" dirty="0">
                <a:solidFill>
                  <a:schemeClr val="tx1"/>
                </a:solidFill>
                <a:effectLst/>
                <a:latin typeface="+mn-lt"/>
                <a:ea typeface="+mn-ea"/>
                <a:cs typeface="+mn-cs"/>
              </a:rPr>
              <a:t>De </a:t>
            </a:r>
            <a:r>
              <a:rPr lang="en-US" sz="1200" i="1" kern="1200" dirty="0" err="1">
                <a:solidFill>
                  <a:schemeClr val="tx1"/>
                </a:solidFill>
                <a:effectLst/>
                <a:latin typeface="+mn-lt"/>
                <a:ea typeface="+mn-ea"/>
                <a:cs typeface="+mn-cs"/>
              </a:rPr>
              <a:t>Humani</a:t>
            </a:r>
            <a:r>
              <a:rPr lang="en-US" sz="1200" i="1" kern="1200" dirty="0">
                <a:solidFill>
                  <a:schemeClr val="tx1"/>
                </a:solidFill>
                <a:effectLst/>
                <a:latin typeface="+mn-lt"/>
                <a:ea typeface="+mn-ea"/>
                <a:cs typeface="+mn-cs"/>
              </a:rPr>
              <a:t> Corporis </a:t>
            </a:r>
            <a:r>
              <a:rPr lang="en-US" sz="1200" i="1" kern="1200" dirty="0" err="1">
                <a:solidFill>
                  <a:schemeClr val="tx1"/>
                </a:solidFill>
                <a:effectLst/>
                <a:latin typeface="+mn-lt"/>
                <a:ea typeface="+mn-ea"/>
                <a:cs typeface="+mn-cs"/>
              </a:rPr>
              <a:t>Fabrica</a:t>
            </a:r>
            <a:r>
              <a:rPr lang="en-US" sz="1200" kern="1200" dirty="0">
                <a:solidFill>
                  <a:schemeClr val="tx1"/>
                </a:solidFill>
                <a:effectLst/>
                <a:latin typeface="+mn-lt"/>
                <a:ea typeface="+mn-ea"/>
                <a:cs typeface="+mn-cs"/>
              </a:rPr>
              <a:t>, produced by Andreas Vesalius in 1543, as reproduced in J. B. de C. M. Saunders and C. D. O'Malley. 1950. </a:t>
            </a:r>
            <a:r>
              <a:rPr lang="en-US" sz="1200" i="1" kern="1200" dirty="0">
                <a:solidFill>
                  <a:schemeClr val="tx1"/>
                </a:solidFill>
                <a:effectLst/>
                <a:latin typeface="+mn-lt"/>
                <a:ea typeface="+mn-ea"/>
                <a:cs typeface="+mn-cs"/>
              </a:rPr>
              <a:t>The Illustrations from the Works of Andreas Vesalius of Brussels</a:t>
            </a:r>
            <a:r>
              <a:rPr lang="en-US" sz="1200" kern="1200" dirty="0">
                <a:solidFill>
                  <a:schemeClr val="tx1"/>
                </a:solidFill>
                <a:effectLst/>
                <a:latin typeface="+mn-lt"/>
                <a:ea typeface="+mn-ea"/>
                <a:cs typeface="+mn-cs"/>
              </a:rPr>
              <a:t>. World, Cleveland, OH. B after B. B. Mandelbrot. 1983. </a:t>
            </a:r>
            <a:r>
              <a:rPr lang="en-US" sz="1200" i="1" kern="1200" dirty="0">
                <a:solidFill>
                  <a:schemeClr val="tx1"/>
                </a:solidFill>
                <a:effectLst/>
                <a:latin typeface="+mn-lt"/>
                <a:ea typeface="+mn-ea"/>
                <a:cs typeface="+mn-cs"/>
              </a:rPr>
              <a:t>The Fractal Geometry of Nature</a:t>
            </a:r>
            <a:r>
              <a:rPr lang="en-US" sz="1200" kern="1200" dirty="0">
                <a:solidFill>
                  <a:schemeClr val="tx1"/>
                </a:solidFill>
                <a:effectLst/>
                <a:latin typeface="+mn-lt"/>
                <a:ea typeface="+mn-ea"/>
                <a:cs typeface="+mn-cs"/>
              </a:rPr>
              <a:t>. W. H. Freeman, San Francisco.)</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61</a:t>
            </a:fld>
            <a:endParaRPr lang="en-US"/>
          </a:p>
        </p:txBody>
      </p:sp>
    </p:spTree>
    <p:extLst>
      <p:ext uri="{BB962C8B-B14F-4D97-AF65-F5344CB8AC3E}">
        <p14:creationId xmlns:p14="http://schemas.microsoft.com/office/powerpoint/2010/main" val="3071954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fractal theory of metabolism–size allometry</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As the circulatory system of mammals is scaled up and down in size and extent over evolutionary time, constraints predicated on fractal geometry may help give rise to allometric metabolic scaling. About four centuries after Andreas Vesalius first drew the circulatory system of a mammal (A), Benoit Mandelbrot invented fractal mathematics, setting the stage for its application to circulatory systems. Fractal systems, as seen in (B), are “self-similar” at multiple scales, meaning that the patterns of branching of fine elements are miniatures of the patterns of branching of large elements. (A from </a:t>
            </a:r>
            <a:r>
              <a:rPr lang="en-US" sz="1200" i="1" kern="1200" dirty="0">
                <a:solidFill>
                  <a:schemeClr val="tx1"/>
                </a:solidFill>
                <a:effectLst/>
                <a:latin typeface="+mn-lt"/>
                <a:ea typeface="+mn-ea"/>
                <a:cs typeface="+mn-cs"/>
              </a:rPr>
              <a:t>De </a:t>
            </a:r>
            <a:r>
              <a:rPr lang="en-US" sz="1200" i="1" kern="1200" dirty="0" err="1">
                <a:solidFill>
                  <a:schemeClr val="tx1"/>
                </a:solidFill>
                <a:effectLst/>
                <a:latin typeface="+mn-lt"/>
                <a:ea typeface="+mn-ea"/>
                <a:cs typeface="+mn-cs"/>
              </a:rPr>
              <a:t>Humani</a:t>
            </a:r>
            <a:r>
              <a:rPr lang="en-US" sz="1200" i="1" kern="1200" dirty="0">
                <a:solidFill>
                  <a:schemeClr val="tx1"/>
                </a:solidFill>
                <a:effectLst/>
                <a:latin typeface="+mn-lt"/>
                <a:ea typeface="+mn-ea"/>
                <a:cs typeface="+mn-cs"/>
              </a:rPr>
              <a:t> Corporis </a:t>
            </a:r>
            <a:r>
              <a:rPr lang="en-US" sz="1200" i="1" kern="1200" dirty="0" err="1">
                <a:solidFill>
                  <a:schemeClr val="tx1"/>
                </a:solidFill>
                <a:effectLst/>
                <a:latin typeface="+mn-lt"/>
                <a:ea typeface="+mn-ea"/>
                <a:cs typeface="+mn-cs"/>
              </a:rPr>
              <a:t>Fabrica</a:t>
            </a:r>
            <a:r>
              <a:rPr lang="en-US" sz="1200" kern="1200" dirty="0">
                <a:solidFill>
                  <a:schemeClr val="tx1"/>
                </a:solidFill>
                <a:effectLst/>
                <a:latin typeface="+mn-lt"/>
                <a:ea typeface="+mn-ea"/>
                <a:cs typeface="+mn-cs"/>
              </a:rPr>
              <a:t>, produced by Andreas Vesalius in 1543, as reproduced in J. B. de C. M. Saunders and C. D. O'Malley. 1950. </a:t>
            </a:r>
            <a:r>
              <a:rPr lang="en-US" sz="1200" i="1" kern="1200" dirty="0">
                <a:solidFill>
                  <a:schemeClr val="tx1"/>
                </a:solidFill>
                <a:effectLst/>
                <a:latin typeface="+mn-lt"/>
                <a:ea typeface="+mn-ea"/>
                <a:cs typeface="+mn-cs"/>
              </a:rPr>
              <a:t>The Illustrations from the Works of Andreas Vesalius of Brussels</a:t>
            </a:r>
            <a:r>
              <a:rPr lang="en-US" sz="1200" kern="1200" dirty="0">
                <a:solidFill>
                  <a:schemeClr val="tx1"/>
                </a:solidFill>
                <a:effectLst/>
                <a:latin typeface="+mn-lt"/>
                <a:ea typeface="+mn-ea"/>
                <a:cs typeface="+mn-cs"/>
              </a:rPr>
              <a:t>. World, Cleveland, OH. B after B. B. Mandelbrot. 1983. </a:t>
            </a:r>
            <a:r>
              <a:rPr lang="en-US" sz="1200" i="1" kern="1200" dirty="0">
                <a:solidFill>
                  <a:schemeClr val="tx1"/>
                </a:solidFill>
                <a:effectLst/>
                <a:latin typeface="+mn-lt"/>
                <a:ea typeface="+mn-ea"/>
                <a:cs typeface="+mn-cs"/>
              </a:rPr>
              <a:t>The Fractal Geometry of Nature</a:t>
            </a:r>
            <a:r>
              <a:rPr lang="en-US" sz="1200" kern="1200" dirty="0">
                <a:solidFill>
                  <a:schemeClr val="tx1"/>
                </a:solidFill>
                <a:effectLst/>
                <a:latin typeface="+mn-lt"/>
                <a:ea typeface="+mn-ea"/>
                <a:cs typeface="+mn-cs"/>
              </a:rPr>
              <a:t>. W. H. Freeman, San Francisco.)</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62</a:t>
            </a:fld>
            <a:endParaRPr lang="en-US"/>
          </a:p>
        </p:txBody>
      </p:sp>
    </p:spTree>
    <p:extLst>
      <p:ext uri="{BB962C8B-B14F-4D97-AF65-F5344CB8AC3E}">
        <p14:creationId xmlns:p14="http://schemas.microsoft.com/office/powerpoint/2010/main" val="41036700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7.16</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Net growth efficiency during each year of life in Pacific sardines (</a:t>
            </a:r>
            <a:r>
              <a:rPr lang="en-US" sz="1200" b="1" i="1" kern="1200" dirty="0" err="1">
                <a:solidFill>
                  <a:schemeClr val="tx1"/>
                </a:solidFill>
                <a:effectLst/>
                <a:latin typeface="+mn-lt"/>
                <a:ea typeface="+mn-ea"/>
                <a:cs typeface="+mn-cs"/>
              </a:rPr>
              <a:t>Sardinops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sagax</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These fish are often a major food source for seals, predatory fish, birds, and humans. (After R. Lasker. 1970. Utilization of zooplankton energy by a Pacific sardine population in the California current. In J. H. Steele [ed.], </a:t>
            </a:r>
            <a:r>
              <a:rPr lang="en-US" sz="1200" i="1" kern="1200" dirty="0">
                <a:solidFill>
                  <a:schemeClr val="tx1"/>
                </a:solidFill>
                <a:effectLst/>
                <a:latin typeface="+mn-lt"/>
                <a:ea typeface="+mn-ea"/>
                <a:cs typeface="+mn-cs"/>
              </a:rPr>
              <a:t>Marine Food Chains</a:t>
            </a:r>
            <a:r>
              <a:rPr lang="en-US" sz="1200" kern="1200" dirty="0">
                <a:solidFill>
                  <a:schemeClr val="tx1"/>
                </a:solidFill>
                <a:effectLst/>
                <a:latin typeface="+mn-lt"/>
                <a:ea typeface="+mn-ea"/>
                <a:cs typeface="+mn-cs"/>
              </a:rPr>
              <a:t>, pp. 265–284. University of California Press, Berkeley.)</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63</a:t>
            </a:fld>
            <a:endParaRPr lang="en-US"/>
          </a:p>
        </p:txBody>
      </p:sp>
    </p:spTree>
    <p:extLst>
      <p:ext uri="{BB962C8B-B14F-4D97-AF65-F5344CB8AC3E}">
        <p14:creationId xmlns:p14="http://schemas.microsoft.com/office/powerpoint/2010/main" val="18149017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7.16</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Net growth efficiency during each year of life in Pacific sardines (</a:t>
            </a:r>
            <a:r>
              <a:rPr lang="en-US" sz="1200" b="1" i="1" kern="1200" dirty="0" err="1">
                <a:solidFill>
                  <a:schemeClr val="tx1"/>
                </a:solidFill>
                <a:effectLst/>
                <a:latin typeface="+mn-lt"/>
                <a:ea typeface="+mn-ea"/>
                <a:cs typeface="+mn-cs"/>
              </a:rPr>
              <a:t>Sardinops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sagax</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These fish are often a major food source for seals, predatory fish, birds, and humans. (After R. Lasker. 1970. Utilization of zooplankton energy by a Pacific sardine population in the California current. In J. H. Steele [ed.], </a:t>
            </a:r>
            <a:r>
              <a:rPr lang="en-US" sz="1200" i="1" kern="1200" dirty="0">
                <a:solidFill>
                  <a:schemeClr val="tx1"/>
                </a:solidFill>
                <a:effectLst/>
                <a:latin typeface="+mn-lt"/>
                <a:ea typeface="+mn-ea"/>
                <a:cs typeface="+mn-cs"/>
              </a:rPr>
              <a:t>Marine Food Chains</a:t>
            </a:r>
            <a:r>
              <a:rPr lang="en-US" sz="1200" kern="1200" dirty="0">
                <a:solidFill>
                  <a:schemeClr val="tx1"/>
                </a:solidFill>
                <a:effectLst/>
                <a:latin typeface="+mn-lt"/>
                <a:ea typeface="+mn-ea"/>
                <a:cs typeface="+mn-cs"/>
              </a:rPr>
              <a:t>, pp. 265–284. University of California Press, Berkeley.)</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64</a:t>
            </a:fld>
            <a:endParaRPr lang="en-US"/>
          </a:p>
        </p:txBody>
      </p:sp>
    </p:spTree>
    <p:extLst>
      <p:ext uri="{BB962C8B-B14F-4D97-AF65-F5344CB8AC3E}">
        <p14:creationId xmlns:p14="http://schemas.microsoft.com/office/powerpoint/2010/main" val="228034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7.16</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Net growth efficiency during each year of life in Pacific sardines (</a:t>
            </a:r>
            <a:r>
              <a:rPr lang="en-US" sz="1200" b="1" i="1" kern="1200" dirty="0" err="1">
                <a:solidFill>
                  <a:schemeClr val="tx1"/>
                </a:solidFill>
                <a:effectLst/>
                <a:latin typeface="+mn-lt"/>
                <a:ea typeface="+mn-ea"/>
                <a:cs typeface="+mn-cs"/>
              </a:rPr>
              <a:t>Sardinops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sagax</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These fish are often a major food source for seals, predatory fish, birds, and humans. (After R. Lasker. 1970. Utilization of zooplankton energy by a Pacific sardine population in the California current. In J. H. Steele [ed.], </a:t>
            </a:r>
            <a:r>
              <a:rPr lang="en-US" sz="1200" i="1" kern="1200" dirty="0">
                <a:solidFill>
                  <a:schemeClr val="tx1"/>
                </a:solidFill>
                <a:effectLst/>
                <a:latin typeface="+mn-lt"/>
                <a:ea typeface="+mn-ea"/>
                <a:cs typeface="+mn-cs"/>
              </a:rPr>
              <a:t>Marine Food Chains</a:t>
            </a:r>
            <a:r>
              <a:rPr lang="en-US" sz="1200" kern="1200" dirty="0">
                <a:solidFill>
                  <a:schemeClr val="tx1"/>
                </a:solidFill>
                <a:effectLst/>
                <a:latin typeface="+mn-lt"/>
                <a:ea typeface="+mn-ea"/>
                <a:cs typeface="+mn-cs"/>
              </a:rPr>
              <a:t>, pp. 265–284. University of California Press, Berkeley.)</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65</a:t>
            </a:fld>
            <a:endParaRPr lang="en-US"/>
          </a:p>
        </p:txBody>
      </p:sp>
    </p:spTree>
    <p:extLst>
      <p:ext uri="{BB962C8B-B14F-4D97-AF65-F5344CB8AC3E}">
        <p14:creationId xmlns:p14="http://schemas.microsoft.com/office/powerpoint/2010/main" val="1362728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uses of energy by an animal</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All the green boxes refer to chemical energy. At death, chemical energy in body tissues becomes ingested energy for other organisms, such as predators, scavengers, or decay microbes.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4245250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7.3</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 this type of external work, some of the energy driving locomotion is converted to potential energy of position</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As this bicyclist goes uphill, although much of his mechanical energy of external work is transformed into heat, a fraction is stored as potential energy because he is propelling the mass of his body and bicycle higher in Earth’s gravitational field.</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4071817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1" kern="1200" cap="all" dirty="0">
                <a:solidFill>
                  <a:schemeClr val="tx1"/>
                </a:solidFill>
                <a:effectLst/>
                <a:latin typeface="+mn-lt"/>
                <a:ea typeface="+mn-ea"/>
                <a:cs typeface="+mn-cs"/>
              </a:rPr>
              <a:t>Figure 7.4</a:t>
            </a:r>
            <a:r>
              <a:rPr lang="en-US" sz="1200" b="1" kern="1200" dirty="0">
                <a:solidFill>
                  <a:schemeClr val="tx1"/>
                </a:solidFill>
                <a:effectLst/>
                <a:latin typeface="+mn-lt"/>
                <a:ea typeface="+mn-ea"/>
                <a:cs typeface="+mn-cs"/>
              </a:rPr>
              <a:t>  Average resting metabolic rates of two 7-gram vertebrates</a:t>
            </a:r>
            <a:r>
              <a:rPr lang="en-US" sz="1200" kern="1200" dirty="0">
                <a:solidFill>
                  <a:schemeClr val="tx1"/>
                </a:solidFill>
                <a:effectLst/>
                <a:latin typeface="+mn-lt"/>
                <a:ea typeface="+mn-ea"/>
                <a:cs typeface="+mn-cs"/>
              </a:rPr>
              <a:t> </a:t>
            </a:r>
          </a:p>
          <a:p>
            <a:pPr fontAlgn="ctr"/>
            <a:r>
              <a:rPr lang="en-US" sz="1200" kern="1200" dirty="0">
                <a:solidFill>
                  <a:schemeClr val="tx1"/>
                </a:solidFill>
                <a:effectLst/>
                <a:latin typeface="+mn-lt"/>
                <a:ea typeface="+mn-ea"/>
                <a:cs typeface="+mn-cs"/>
              </a:rPr>
              <a:t>The individuals studied in both species were adults with the same body weight and living at the same air temperature (30°C–33°C). The mammal is </a:t>
            </a:r>
            <a:r>
              <a:rPr lang="en-US" sz="1200" i="1" kern="1200" dirty="0" err="1">
                <a:solidFill>
                  <a:schemeClr val="tx1"/>
                </a:solidFill>
                <a:effectLst/>
                <a:latin typeface="+mn-lt"/>
                <a:ea typeface="+mn-ea"/>
                <a:cs typeface="+mn-cs"/>
              </a:rPr>
              <a:t>Baiomys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taylori</a:t>
            </a:r>
            <a:r>
              <a:rPr lang="en-US" sz="1200" kern="1200" dirty="0">
                <a:solidFill>
                  <a:schemeClr val="tx1"/>
                </a:solidFill>
                <a:effectLst/>
                <a:latin typeface="+mn-lt"/>
                <a:ea typeface="+mn-ea"/>
                <a:cs typeface="+mn-cs"/>
              </a:rPr>
              <a:t>, often called the pigmy mouse. The lizard is </a:t>
            </a:r>
            <a:r>
              <a:rPr lang="en-US" sz="1200" i="1" kern="1200" dirty="0" err="1">
                <a:solidFill>
                  <a:schemeClr val="tx1"/>
                </a:solidFill>
                <a:effectLst/>
                <a:latin typeface="+mn-lt"/>
                <a:ea typeface="+mn-ea"/>
                <a:cs typeface="+mn-cs"/>
              </a:rPr>
              <a:t>Sceloporus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undulatus</a:t>
            </a:r>
            <a:r>
              <a:rPr lang="en-US" sz="1200" kern="1200" dirty="0">
                <a:solidFill>
                  <a:schemeClr val="tx1"/>
                </a:solidFill>
                <a:effectLst/>
                <a:latin typeface="+mn-lt"/>
                <a:ea typeface="+mn-ea"/>
                <a:cs typeface="+mn-cs"/>
              </a:rPr>
              <a:t>, the Eastern fence lizard. Both are native to North America. (Data for </a:t>
            </a:r>
            <a:r>
              <a:rPr lang="en-US" sz="1200" i="1" kern="1200" dirty="0" err="1">
                <a:solidFill>
                  <a:schemeClr val="tx1"/>
                </a:solidFill>
                <a:effectLst/>
                <a:latin typeface="+mn-lt"/>
                <a:ea typeface="+mn-ea"/>
                <a:cs typeface="+mn-cs"/>
              </a:rPr>
              <a:t>Baiomys</a:t>
            </a:r>
            <a:r>
              <a:rPr lang="en-US" sz="1200" kern="1200" dirty="0">
                <a:solidFill>
                  <a:schemeClr val="tx1"/>
                </a:solidFill>
                <a:effectLst/>
                <a:latin typeface="+mn-lt"/>
                <a:ea typeface="+mn-ea"/>
                <a:cs typeface="+mn-cs"/>
              </a:rPr>
              <a:t> from J. W. Hudson. 1965. </a:t>
            </a:r>
            <a:r>
              <a:rPr lang="en-US" sz="1200" i="1" kern="1200" dirty="0">
                <a:solidFill>
                  <a:schemeClr val="tx1"/>
                </a:solidFill>
                <a:effectLst/>
                <a:latin typeface="+mn-lt"/>
                <a:ea typeface="+mn-ea"/>
                <a:cs typeface="+mn-cs"/>
              </a:rPr>
              <a:t>Physiol. Zool.</a:t>
            </a:r>
            <a:r>
              <a:rPr lang="en-US" sz="1200" kern="1200" dirty="0">
                <a:solidFill>
                  <a:schemeClr val="tx1"/>
                </a:solidFill>
                <a:effectLst/>
                <a:latin typeface="+mn-lt"/>
                <a:ea typeface="+mn-ea"/>
                <a:cs typeface="+mn-cs"/>
              </a:rPr>
              <a:t> 38: 243–254; data for </a:t>
            </a:r>
            <a:r>
              <a:rPr lang="en-US" sz="1200" i="1" kern="1200" dirty="0" err="1">
                <a:solidFill>
                  <a:schemeClr val="tx1"/>
                </a:solidFill>
                <a:effectLst/>
                <a:latin typeface="+mn-lt"/>
                <a:ea typeface="+mn-ea"/>
                <a:cs typeface="+mn-cs"/>
              </a:rPr>
              <a:t>Sceloporus</a:t>
            </a:r>
            <a:r>
              <a:rPr lang="en-US" sz="1200" kern="1200" dirty="0">
                <a:solidFill>
                  <a:schemeClr val="tx1"/>
                </a:solidFill>
                <a:effectLst/>
                <a:latin typeface="+mn-lt"/>
                <a:ea typeface="+mn-ea"/>
                <a:cs typeface="+mn-cs"/>
              </a:rPr>
              <a:t> from M. J. </a:t>
            </a:r>
            <a:r>
              <a:rPr lang="en-US" sz="1200" kern="1200" dirty="0" err="1">
                <a:solidFill>
                  <a:schemeClr val="tx1"/>
                </a:solidFill>
                <a:effectLst/>
                <a:latin typeface="+mn-lt"/>
                <a:ea typeface="+mn-ea"/>
                <a:cs typeface="+mn-cs"/>
              </a:rPr>
              <a:t>Angilletta</a:t>
            </a:r>
            <a:r>
              <a:rPr lang="en-US" sz="1200" kern="1200" dirty="0">
                <a:solidFill>
                  <a:schemeClr val="tx1"/>
                </a:solidFill>
                <a:effectLst/>
                <a:latin typeface="+mn-lt"/>
                <a:ea typeface="+mn-ea"/>
                <a:cs typeface="+mn-cs"/>
              </a:rPr>
              <a:t>, Jr. 2001. </a:t>
            </a:r>
            <a:r>
              <a:rPr lang="en-US" sz="1200" i="1" kern="1200" dirty="0">
                <a:solidFill>
                  <a:schemeClr val="tx1"/>
                </a:solidFill>
                <a:effectLst/>
                <a:latin typeface="+mn-lt"/>
                <a:ea typeface="+mn-ea"/>
                <a:cs typeface="+mn-cs"/>
              </a:rPr>
              <a:t>Physiol. </a:t>
            </a:r>
            <a:br>
              <a:rPr lang="en-US" sz="1200" i="1" kern="1200" dirty="0">
                <a:solidFill>
                  <a:schemeClr val="tx1"/>
                </a:solidFill>
                <a:effectLst/>
                <a:latin typeface="+mn-lt"/>
                <a:ea typeface="+mn-ea"/>
                <a:cs typeface="+mn-cs"/>
              </a:rPr>
            </a:br>
            <a:r>
              <a:rPr lang="en-US" sz="1200" i="1" kern="1200" dirty="0" err="1">
                <a:solidFill>
                  <a:schemeClr val="tx1"/>
                </a:solidFill>
                <a:effectLst/>
                <a:latin typeface="+mn-lt"/>
                <a:ea typeface="+mn-ea"/>
                <a:cs typeface="+mn-cs"/>
              </a:rPr>
              <a:t>Biochem</a:t>
            </a:r>
            <a:r>
              <a:rPr lang="en-US" sz="1200" i="1" kern="1200" dirty="0">
                <a:solidFill>
                  <a:schemeClr val="tx1"/>
                </a:solidFill>
                <a:effectLst/>
                <a:latin typeface="+mn-lt"/>
                <a:ea typeface="+mn-ea"/>
                <a:cs typeface="+mn-cs"/>
              </a:rPr>
              <a:t>. Zool.</a:t>
            </a:r>
            <a:r>
              <a:rPr lang="en-US" sz="1200" kern="1200" dirty="0">
                <a:solidFill>
                  <a:schemeClr val="tx1"/>
                </a:solidFill>
                <a:effectLst/>
                <a:latin typeface="+mn-lt"/>
                <a:ea typeface="+mn-ea"/>
                <a:cs typeface="+mn-cs"/>
              </a:rPr>
              <a:t> 74: 11–21.)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127677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65760"/>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834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299362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772816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a:lvl1pPr>
          </a:lstStyle>
          <a:p>
            <a:r>
              <a:rPr lang="en-US" dirty="0"/>
              <a:t>Click to edit Master title style</a:t>
            </a:r>
          </a:p>
        </p:txBody>
      </p:sp>
      <p:sp>
        <p:nvSpPr>
          <p:cNvPr id="5" name="Content Placeholder 4">
            <a:extLst>
              <a:ext uri="{FF2B5EF4-FFF2-40B4-BE49-F238E27FC236}">
                <a16:creationId xmlns:a16="http://schemas.microsoft.com/office/drawing/2014/main" id="{8DBA5D03-AECA-2B4D-AD11-BC8666A45DCD}"/>
              </a:ext>
            </a:extLst>
          </p:cNvPr>
          <p:cNvSpPr>
            <a:spLocks noGrp="1"/>
          </p:cNvSpPr>
          <p:nvPr>
            <p:ph sz="quarter" idx="10"/>
          </p:nvPr>
        </p:nvSpPr>
        <p:spPr>
          <a:xfrm>
            <a:off x="408432" y="668867"/>
            <a:ext cx="11375136" cy="610804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980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41020"/>
            <a:ext cx="11375136" cy="615442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29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able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21148"/>
            <a:ext cx="11375136" cy="523419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68334"/>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2922242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able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500169"/>
          </a:xfrm>
          <a:prstGeom prst="rect">
            <a:avLst/>
          </a:prstGeom>
        </p:spPr>
        <p:txBody>
          <a:bodyPr anchor="t"/>
          <a:lstStyle>
            <a:lvl1pPr marL="0" indent="0">
              <a:buNone/>
              <a:tabLst/>
              <a:defRPr sz="28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66800"/>
            <a:ext cx="11375136" cy="562864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5837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able with header and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490009"/>
          </a:xfrm>
          <a:prstGeom prst="rect">
            <a:avLst/>
          </a:prstGeom>
        </p:spPr>
        <p:txBody>
          <a:bodyPr anchor="t"/>
          <a:lstStyle>
            <a:lvl1pPr marL="0" indent="0">
              <a:buNone/>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76960"/>
            <a:ext cx="11375136" cy="462279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9567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able with header and footer 2 lin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719031"/>
            <a:ext cx="11375136" cy="1071669"/>
          </a:xfrm>
          <a:prstGeom prst="rect">
            <a:avLst/>
          </a:prstGeom>
        </p:spPr>
        <p:txBody>
          <a:bodyPr anchor="t"/>
          <a:lstStyle>
            <a:lvl1pPr marL="0" indent="0">
              <a:buNone/>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874520"/>
            <a:ext cx="11375136" cy="382523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311629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41103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871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tif"/><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no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6" r:id="rId4"/>
    <p:sldLayoutId id="2147483685" r:id="rId5"/>
    <p:sldLayoutId id="2147483682" r:id="rId6"/>
    <p:sldLayoutId id="2147483684" r:id="rId7"/>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37652475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4B39F-23B0-CE4B-ACD5-2A31FEF5152D}"/>
              </a:ext>
            </a:extLst>
          </p:cNvPr>
          <p:cNvSpPr>
            <a:spLocks noGrp="1"/>
          </p:cNvSpPr>
          <p:nvPr>
            <p:ph type="title"/>
          </p:nvPr>
        </p:nvSpPr>
        <p:spPr/>
        <p:txBody>
          <a:bodyPr/>
          <a:lstStyle/>
          <a:p>
            <a:r>
              <a:rPr lang="en-US" dirty="0"/>
              <a:t>Chapter 7 Opener </a:t>
            </a:r>
          </a:p>
        </p:txBody>
      </p:sp>
      <p:pic>
        <p:nvPicPr>
          <p:cNvPr id="6" name="Content Placeholder 5" descr=" A photo of sled dogs pulling the sleigh on a snow-covered landscap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41214" y="479425"/>
            <a:ext cx="9109573" cy="6300788"/>
          </a:xfrm>
        </p:spPr>
      </p:pic>
    </p:spTree>
    <p:extLst>
      <p:ext uri="{BB962C8B-B14F-4D97-AF65-F5344CB8AC3E}">
        <p14:creationId xmlns:p14="http://schemas.microsoft.com/office/powerpoint/2010/main" val="174771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BC20-0642-2447-A92D-1CDA042333D8}"/>
              </a:ext>
            </a:extLst>
          </p:cNvPr>
          <p:cNvSpPr>
            <a:spLocks noGrp="1"/>
          </p:cNvSpPr>
          <p:nvPr>
            <p:ph type="title"/>
          </p:nvPr>
        </p:nvSpPr>
        <p:spPr/>
        <p:txBody>
          <a:bodyPr/>
          <a:lstStyle/>
          <a:p>
            <a:r>
              <a:rPr lang="en-US" cap="all" dirty="0"/>
              <a:t>Figure 7.4</a:t>
            </a:r>
            <a:r>
              <a:rPr lang="en-US" dirty="0"/>
              <a:t>  Average resting metabolic rates of two 7-gram vertebrates </a:t>
            </a:r>
            <a:r>
              <a:rPr lang="en-US" sz="1100" dirty="0"/>
              <a:t>(2)</a:t>
            </a:r>
            <a:endParaRPr lang="en-US" dirty="0"/>
          </a:p>
        </p:txBody>
      </p:sp>
      <p:pic>
        <p:nvPicPr>
          <p:cNvPr id="6" name="Content Placeholder 5" descr=" Two photos of 7-gram vertebrates. The photo of northern pygmy mouse on the left, and the photo of plateau lizard resting on a lichen-covered rock on the r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621551"/>
            <a:ext cx="11376025" cy="4016535"/>
          </a:xfrm>
        </p:spPr>
      </p:pic>
    </p:spTree>
    <p:extLst>
      <p:ext uri="{BB962C8B-B14F-4D97-AF65-F5344CB8AC3E}">
        <p14:creationId xmlns:p14="http://schemas.microsoft.com/office/powerpoint/2010/main" val="3641689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ABE0E-F157-CA45-B860-208FCCDB42CA}"/>
              </a:ext>
            </a:extLst>
          </p:cNvPr>
          <p:cNvSpPr>
            <a:spLocks noGrp="1"/>
          </p:cNvSpPr>
          <p:nvPr>
            <p:ph type="title"/>
          </p:nvPr>
        </p:nvSpPr>
        <p:spPr/>
        <p:txBody>
          <a:bodyPr/>
          <a:lstStyle/>
          <a:p>
            <a:r>
              <a:rPr lang="en-US" cap="all" dirty="0"/>
              <a:t>Figure 7.4</a:t>
            </a:r>
            <a:r>
              <a:rPr lang="en-US" dirty="0"/>
              <a:t>  Average resting metabolic rates of two 7-gram vertebrates (Part 1) </a:t>
            </a:r>
            <a:r>
              <a:rPr lang="en-US" sz="1100" dirty="0"/>
              <a:t>(1)</a:t>
            </a:r>
            <a:endParaRPr lang="en-US" dirty="0"/>
          </a:p>
        </p:txBody>
      </p:sp>
      <p:pic>
        <p:nvPicPr>
          <p:cNvPr id="6" name="Content Placeholder 5" descr="A photo of northern pygmy mous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04475" y="479425"/>
            <a:ext cx="8983051" cy="6300788"/>
          </a:xfrm>
        </p:spPr>
      </p:pic>
    </p:spTree>
    <p:extLst>
      <p:ext uri="{BB962C8B-B14F-4D97-AF65-F5344CB8AC3E}">
        <p14:creationId xmlns:p14="http://schemas.microsoft.com/office/powerpoint/2010/main" val="2351721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A9AC0-5620-ED48-9F7A-17F8AAC4EAC3}"/>
              </a:ext>
            </a:extLst>
          </p:cNvPr>
          <p:cNvSpPr>
            <a:spLocks noGrp="1"/>
          </p:cNvSpPr>
          <p:nvPr>
            <p:ph type="title"/>
          </p:nvPr>
        </p:nvSpPr>
        <p:spPr/>
        <p:txBody>
          <a:bodyPr/>
          <a:lstStyle/>
          <a:p>
            <a:r>
              <a:rPr lang="en-US" cap="all" dirty="0"/>
              <a:t>Figure 7.4</a:t>
            </a:r>
            <a:r>
              <a:rPr lang="en-US" dirty="0"/>
              <a:t>  Average resting metabolic rates of two 7-gram vertebrates (Part 1) </a:t>
            </a:r>
            <a:r>
              <a:rPr lang="en-US" sz="1100" dirty="0"/>
              <a:t>(2)</a:t>
            </a:r>
            <a:endParaRPr lang="en-US" dirty="0"/>
          </a:p>
        </p:txBody>
      </p:sp>
      <p:pic>
        <p:nvPicPr>
          <p:cNvPr id="6" name="Content Placeholder 5" descr="A photo of northern pygmy mous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04475" y="479425"/>
            <a:ext cx="8983051" cy="6300788"/>
          </a:xfrm>
        </p:spPr>
      </p:pic>
    </p:spTree>
    <p:extLst>
      <p:ext uri="{BB962C8B-B14F-4D97-AF65-F5344CB8AC3E}">
        <p14:creationId xmlns:p14="http://schemas.microsoft.com/office/powerpoint/2010/main" val="3771887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B9DB-D22D-6C4C-80FE-4B2C25051706}"/>
              </a:ext>
            </a:extLst>
          </p:cNvPr>
          <p:cNvSpPr>
            <a:spLocks noGrp="1"/>
          </p:cNvSpPr>
          <p:nvPr>
            <p:ph type="title"/>
          </p:nvPr>
        </p:nvSpPr>
        <p:spPr/>
        <p:txBody>
          <a:bodyPr/>
          <a:lstStyle/>
          <a:p>
            <a:r>
              <a:rPr lang="en-US" cap="all" dirty="0"/>
              <a:t>Figure 7.4</a:t>
            </a:r>
            <a:r>
              <a:rPr lang="en-US" dirty="0"/>
              <a:t>  Average resting metabolic rates of two 7-gram vertebrates (Part 2) </a:t>
            </a:r>
            <a:r>
              <a:rPr lang="en-US" sz="1100" dirty="0"/>
              <a:t>(1)</a:t>
            </a:r>
            <a:endParaRPr lang="en-US" dirty="0"/>
          </a:p>
        </p:txBody>
      </p:sp>
      <p:pic>
        <p:nvPicPr>
          <p:cNvPr id="6" name="Content Placeholder 5" descr="A photo of plateau lizard resting on a lichen-covered rock."/>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35365" y="479425"/>
            <a:ext cx="11121270" cy="6300788"/>
          </a:xfrm>
        </p:spPr>
      </p:pic>
    </p:spTree>
    <p:extLst>
      <p:ext uri="{BB962C8B-B14F-4D97-AF65-F5344CB8AC3E}">
        <p14:creationId xmlns:p14="http://schemas.microsoft.com/office/powerpoint/2010/main" val="2365654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0A57D-F385-0245-BFD2-598F837E32C6}"/>
              </a:ext>
            </a:extLst>
          </p:cNvPr>
          <p:cNvSpPr>
            <a:spLocks noGrp="1"/>
          </p:cNvSpPr>
          <p:nvPr>
            <p:ph type="title"/>
          </p:nvPr>
        </p:nvSpPr>
        <p:spPr/>
        <p:txBody>
          <a:bodyPr/>
          <a:lstStyle/>
          <a:p>
            <a:r>
              <a:rPr lang="en-US" cap="all" dirty="0"/>
              <a:t>Figure 7.4</a:t>
            </a:r>
            <a:r>
              <a:rPr lang="en-US" dirty="0"/>
              <a:t>  Average resting metabolic rates of two 7-gram vertebrates (Part 2) </a:t>
            </a:r>
            <a:r>
              <a:rPr lang="en-US" sz="1100" dirty="0"/>
              <a:t>(2)</a:t>
            </a:r>
            <a:endParaRPr lang="en-US" dirty="0"/>
          </a:p>
        </p:txBody>
      </p:sp>
      <p:pic>
        <p:nvPicPr>
          <p:cNvPr id="6" name="Content Placeholder 5" descr="A photo of plateau lizard resting on a lichen-covered rock."/>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35365" y="479425"/>
            <a:ext cx="11121270" cy="6300788"/>
          </a:xfrm>
        </p:spPr>
      </p:pic>
    </p:spTree>
    <p:extLst>
      <p:ext uri="{BB962C8B-B14F-4D97-AF65-F5344CB8AC3E}">
        <p14:creationId xmlns:p14="http://schemas.microsoft.com/office/powerpoint/2010/main" val="1435097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60A1-8F69-B241-9A62-3F2D135E41A2}"/>
              </a:ext>
            </a:extLst>
          </p:cNvPr>
          <p:cNvSpPr>
            <a:spLocks noGrp="1"/>
          </p:cNvSpPr>
          <p:nvPr>
            <p:ph type="title"/>
          </p:nvPr>
        </p:nvSpPr>
        <p:spPr/>
        <p:txBody>
          <a:bodyPr/>
          <a:lstStyle/>
          <a:p>
            <a:r>
              <a:rPr lang="en-US" dirty="0"/>
              <a:t>BOX 7.2  “Nutrition Facts” and Food Choice </a:t>
            </a:r>
          </a:p>
        </p:txBody>
      </p:sp>
      <p:pic>
        <p:nvPicPr>
          <p:cNvPr id="6" name="Content Placeholder 5" descr=" An illustration shows the U. S. label of nutrition facts with the annotated text. The text reads, Reduced fat. Reduced-fat cracker has 2.5 grams. Fat per serving compared to 3.5 grams in the original cracker. Nutrition facts, about 12 servings per container. Servings size 6 crackers, 28 grams. Amount per serving calories 110. A table below with two columns and thirteen rows shows column headers Blank and Percent Daily Value superscript asterisk. The row entries are as follows. Row 1: Total fat, 2.5 grams, 3 percent. Row 2: Saturated fat, 0 grams, 0 percent. Row 3: Trans fat, 0 grams, Blank. Row 4: Cholesterol, 0 milligrams, 0 percent. Row 5: Sodium, 150 milligrams, 7 percent. Row 6: Total carbohydrates, 21 grams, 8 percent. Row 7: Dietary fiber, 4 grams, 14 percent. Row 8: Total sugars, 0 grams. Includes 0 grams added sugars, 0 percent. Row 9: Protein, 3 grams, Blank. Row 10: Vitamin D, 0 micrograms, 0 percent. Row 11: Calcium, 10 milligrams, 0 percent. Row 12: Iron, 1.5 milligrams, 8 percent. Row 13: Potassium, 120 milligrams, 2 percent. A footnote reads, asterisk the percent Daily Value, D V, tells you how much a nutrient in a serving of food contributes to a daily diet. 2,000 calories a day is used for general nutrition advic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691608" y="479425"/>
            <a:ext cx="2808785" cy="6300788"/>
          </a:xfrm>
        </p:spPr>
      </p:pic>
    </p:spTree>
    <p:extLst>
      <p:ext uri="{BB962C8B-B14F-4D97-AF65-F5344CB8AC3E}">
        <p14:creationId xmlns:p14="http://schemas.microsoft.com/office/powerpoint/2010/main" val="2643136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7C53-FC08-074F-8C6C-F3961988CA88}"/>
              </a:ext>
            </a:extLst>
          </p:cNvPr>
          <p:cNvSpPr>
            <a:spLocks noGrp="1"/>
          </p:cNvSpPr>
          <p:nvPr>
            <p:ph type="title"/>
          </p:nvPr>
        </p:nvSpPr>
        <p:spPr/>
        <p:txBody>
          <a:bodyPr/>
          <a:lstStyle/>
          <a:p>
            <a:r>
              <a:rPr lang="en-US" cap="all" dirty="0"/>
              <a:t>Figure 7.5</a:t>
            </a:r>
            <a:r>
              <a:rPr lang="en-US" dirty="0"/>
              <a:t>  Lavoisier’s direct calorimeter </a:t>
            </a:r>
            <a:r>
              <a:rPr lang="en-US" sz="1100" dirty="0"/>
              <a:t>(1)</a:t>
            </a:r>
          </a:p>
        </p:txBody>
      </p:sp>
      <p:pic>
        <p:nvPicPr>
          <p:cNvPr id="6" name="Content Placeholder 5" descr=" An illustration depicts Lavoisier’s direct calorimeter to measure an animal’s heat production. Lavoisier surrounded the animal with an ice-filled jacket. He also enclosed the whole apparatus in an outer ice-filled jacket that intercepted environmental heat. The ice melted by animal heat yielded liquid water, which dripped out of the apparatus for collection and measuremen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21281" y="479425"/>
            <a:ext cx="5149439" cy="6300788"/>
          </a:xfrm>
        </p:spPr>
      </p:pic>
    </p:spTree>
    <p:extLst>
      <p:ext uri="{BB962C8B-B14F-4D97-AF65-F5344CB8AC3E}">
        <p14:creationId xmlns:p14="http://schemas.microsoft.com/office/powerpoint/2010/main" val="374443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4E9E-BE22-B640-A5D4-860223F936F2}"/>
              </a:ext>
            </a:extLst>
          </p:cNvPr>
          <p:cNvSpPr>
            <a:spLocks noGrp="1"/>
          </p:cNvSpPr>
          <p:nvPr>
            <p:ph type="title"/>
          </p:nvPr>
        </p:nvSpPr>
        <p:spPr/>
        <p:txBody>
          <a:bodyPr/>
          <a:lstStyle/>
          <a:p>
            <a:r>
              <a:rPr lang="en-US" cap="all" dirty="0"/>
              <a:t>Figure 7.5</a:t>
            </a:r>
            <a:r>
              <a:rPr lang="en-US" dirty="0"/>
              <a:t>  Lavoisier’s direct calorimeter </a:t>
            </a:r>
            <a:r>
              <a:rPr lang="en-US" sz="1100" dirty="0"/>
              <a:t>(2)</a:t>
            </a:r>
            <a:endParaRPr lang="en-US" dirty="0"/>
          </a:p>
        </p:txBody>
      </p:sp>
      <p:pic>
        <p:nvPicPr>
          <p:cNvPr id="6" name="Content Placeholder 5" descr=" An illustration depicts Lavoisier’s direct calorimeter to measure an animal’s heat production. Lavoisier surrounded the animal with an ice-filled jacket. He also enclosed the whole apparatus in an outer ice-filled jacket that intercepted environmental heat. The ice melted by animal heat yielded liquid water, which dripped out of the apparatus for collection and measuremen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33694" y="479425"/>
            <a:ext cx="4124612" cy="6300788"/>
          </a:xfrm>
        </p:spPr>
      </p:pic>
    </p:spTree>
    <p:extLst>
      <p:ext uri="{BB962C8B-B14F-4D97-AF65-F5344CB8AC3E}">
        <p14:creationId xmlns:p14="http://schemas.microsoft.com/office/powerpoint/2010/main" val="3439326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AAFF842-D6B8-3F49-ABB7-278881445536}"/>
              </a:ext>
            </a:extLst>
          </p:cNvPr>
          <p:cNvSpPr>
            <a:spLocks noGrp="1"/>
          </p:cNvSpPr>
          <p:nvPr>
            <p:ph type="title"/>
          </p:nvPr>
        </p:nvSpPr>
        <p:spPr/>
        <p:txBody>
          <a:bodyPr/>
          <a:lstStyle/>
          <a:p>
            <a:r>
              <a:rPr lang="en-US" dirty="0"/>
              <a:t>TABLE 7.1  Ratios of heat production to O</a:t>
            </a:r>
            <a:r>
              <a:rPr lang="en-US" baseline="-25000" dirty="0"/>
              <a:t>2</a:t>
            </a:r>
            <a:r>
              <a:rPr lang="en-US" dirty="0"/>
              <a:t> consumption, and heat production to CO</a:t>
            </a:r>
            <a:r>
              <a:rPr lang="en-US" baseline="-25000" dirty="0"/>
              <a:t>2</a:t>
            </a:r>
            <a:r>
              <a:rPr lang="en-US" dirty="0"/>
              <a:t> production, during the aerobic catabolism </a:t>
            </a:r>
            <a:br>
              <a:rPr lang="en-US" dirty="0"/>
            </a:br>
            <a:r>
              <a:rPr lang="en-US" dirty="0"/>
              <a:t>of carbohydrates, lipids, and proteins</a:t>
            </a:r>
            <a:br>
              <a:rPr lang="en-US" dirty="0"/>
            </a:br>
            <a:endParaRPr lang="en-US" dirty="0"/>
          </a:p>
        </p:txBody>
      </p:sp>
      <p:sp>
        <p:nvSpPr>
          <p:cNvPr id="13" name="Content Placeholder 12">
            <a:extLst>
              <a:ext uri="{FF2B5EF4-FFF2-40B4-BE49-F238E27FC236}">
                <a16:creationId xmlns:a16="http://schemas.microsoft.com/office/drawing/2014/main" id="{7AFF1BDB-7E8F-FB48-BCE0-720908D11610}"/>
              </a:ext>
            </a:extLst>
          </p:cNvPr>
          <p:cNvSpPr>
            <a:spLocks noGrp="1"/>
          </p:cNvSpPr>
          <p:nvPr>
            <p:ph sz="quarter" idx="11"/>
          </p:nvPr>
        </p:nvSpPr>
        <p:spPr/>
        <p:txBody>
          <a:bodyPr/>
          <a:lstStyle/>
          <a:p>
            <a:r>
              <a:rPr lang="en-US"/>
              <a:t>Values given are for representative mixtures of each of the three foodstuffs. Gas volumes are at Standard Conditions of Temperature and Pressure, STP (see Appendix C).</a:t>
            </a:r>
            <a:endParaRPr lang="en-US" dirty="0"/>
          </a:p>
        </p:txBody>
      </p:sp>
      <p:graphicFrame>
        <p:nvGraphicFramePr>
          <p:cNvPr id="23" name="Content Placeholder 22" descr="table data">
            <a:extLst>
              <a:ext uri="{FF2B5EF4-FFF2-40B4-BE49-F238E27FC236}">
                <a16:creationId xmlns:a16="http://schemas.microsoft.com/office/drawing/2014/main" id="{7B9C9972-9E22-FA44-A63A-FE3BECE29BF9}"/>
              </a:ext>
            </a:extLst>
          </p:cNvPr>
          <p:cNvGraphicFramePr>
            <a:graphicFrameLocks noGrp="1"/>
          </p:cNvGraphicFramePr>
          <p:nvPr>
            <p:ph sz="quarter" idx="10"/>
            <p:extLst>
              <p:ext uri="{D42A27DB-BD31-4B8C-83A1-F6EECF244321}">
                <p14:modId xmlns:p14="http://schemas.microsoft.com/office/powerpoint/2010/main" val="3457814057"/>
              </p:ext>
            </p:extLst>
          </p:nvPr>
        </p:nvGraphicFramePr>
        <p:xfrm>
          <a:off x="407988" y="1546412"/>
          <a:ext cx="11376024" cy="2103120"/>
        </p:xfrm>
        <a:graphic>
          <a:graphicData uri="http://schemas.openxmlformats.org/drawingml/2006/table">
            <a:tbl>
              <a:tblPr firstRow="1" bandRow="1">
                <a:tableStyleId>{5C22544A-7EE6-4342-B048-85BDC9FD1C3A}</a:tableStyleId>
              </a:tblPr>
              <a:tblGrid>
                <a:gridCol w="3792008">
                  <a:extLst>
                    <a:ext uri="{9D8B030D-6E8A-4147-A177-3AD203B41FA5}">
                      <a16:colId xmlns:a16="http://schemas.microsoft.com/office/drawing/2014/main" val="1226834518"/>
                    </a:ext>
                  </a:extLst>
                </a:gridCol>
                <a:gridCol w="3792008">
                  <a:extLst>
                    <a:ext uri="{9D8B030D-6E8A-4147-A177-3AD203B41FA5}">
                      <a16:colId xmlns:a16="http://schemas.microsoft.com/office/drawing/2014/main" val="214006795"/>
                    </a:ext>
                  </a:extLst>
                </a:gridCol>
                <a:gridCol w="3792008">
                  <a:extLst>
                    <a:ext uri="{9D8B030D-6E8A-4147-A177-3AD203B41FA5}">
                      <a16:colId xmlns:a16="http://schemas.microsoft.com/office/drawing/2014/main" val="3424480144"/>
                    </a:ext>
                  </a:extLst>
                </a:gridCol>
              </a:tblGrid>
              <a:tr h="370840">
                <a:tc>
                  <a:txBody>
                    <a:bodyPr/>
                    <a:lstStyle/>
                    <a:p>
                      <a:pPr algn="l" fontAlgn="b"/>
                      <a:r>
                        <a:rPr lang="en-US" sz="1800" u="none" strike="noStrike" dirty="0">
                          <a:effectLst/>
                        </a:rPr>
                        <a:t>Foodstuff</a:t>
                      </a:r>
                      <a:endParaRPr lang="en-US" sz="1800" b="1" i="0" u="none" strike="noStrike" dirty="0">
                        <a:solidFill>
                          <a:srgbClr val="000000"/>
                        </a:solidFill>
                        <a:effectLst/>
                        <a:latin typeface="Gotham Bold" pitchFamily="2" charset="0"/>
                      </a:endParaRPr>
                    </a:p>
                  </a:txBody>
                  <a:tcPr marT="91440" marB="91440" anchor="b"/>
                </a:tc>
                <a:tc>
                  <a:txBody>
                    <a:bodyPr/>
                    <a:lstStyle/>
                    <a:p>
                      <a:pPr algn="l" fontAlgn="b"/>
                      <a:r>
                        <a:rPr lang="en-US" sz="1800" u="none" strike="noStrike" dirty="0">
                          <a:effectLst/>
                        </a:rPr>
                        <a:t>Heat produced per unit of O</a:t>
                      </a:r>
                      <a:r>
                        <a:rPr lang="en-US" sz="1800" u="none" strike="noStrike" baseline="-25000" dirty="0">
                          <a:effectLst/>
                        </a:rPr>
                        <a:t>2</a:t>
                      </a:r>
                      <a:r>
                        <a:rPr lang="en-US" sz="1800" u="none" strike="noStrike" dirty="0">
                          <a:effectLst/>
                        </a:rPr>
                        <a:t> consumed (J/mL O</a:t>
                      </a:r>
                      <a:r>
                        <a:rPr lang="en-US" sz="1800" u="none" strike="noStrike" baseline="-25000" dirty="0">
                          <a:effectLst/>
                        </a:rPr>
                        <a:t>2</a:t>
                      </a:r>
                      <a:r>
                        <a:rPr lang="en-US" sz="1800" u="none" strike="noStrike" dirty="0">
                          <a:effectLst/>
                        </a:rPr>
                        <a:t>)</a:t>
                      </a:r>
                      <a:endParaRPr lang="en-US" sz="1800" b="1" i="0" u="none" strike="noStrike" dirty="0">
                        <a:solidFill>
                          <a:srgbClr val="000000"/>
                        </a:solidFill>
                        <a:effectLst/>
                        <a:latin typeface="Gotham Bold" pitchFamily="2" charset="0"/>
                      </a:endParaRPr>
                    </a:p>
                  </a:txBody>
                  <a:tcPr marT="91440" marB="91440" anchor="b"/>
                </a:tc>
                <a:tc>
                  <a:txBody>
                    <a:bodyPr/>
                    <a:lstStyle/>
                    <a:p>
                      <a:pPr algn="l" fontAlgn="b"/>
                      <a:r>
                        <a:rPr lang="en-US" sz="1800" u="none" strike="noStrike">
                          <a:effectLst/>
                        </a:rPr>
                        <a:t>Heat produced per unit of CO</a:t>
                      </a:r>
                      <a:r>
                        <a:rPr lang="en-US" sz="1800" u="none" strike="noStrike" baseline="-25000">
                          <a:effectLst/>
                        </a:rPr>
                        <a:t>2</a:t>
                      </a:r>
                      <a:r>
                        <a:rPr lang="en-US" sz="1800" u="none" strike="noStrike">
                          <a:effectLst/>
                        </a:rPr>
                        <a:t> produced (J/mL CO</a:t>
                      </a:r>
                      <a:r>
                        <a:rPr lang="en-US" sz="1800" u="none" strike="noStrike" baseline="-25000">
                          <a:effectLst/>
                        </a:rPr>
                        <a:t>2</a:t>
                      </a:r>
                      <a:r>
                        <a:rPr lang="en-US" sz="1800" u="none" strike="noStrike">
                          <a:effectLst/>
                        </a:rPr>
                        <a:t>)</a:t>
                      </a:r>
                      <a:endParaRPr lang="en-US" sz="1800" b="1" i="0" u="none" strike="noStrike">
                        <a:solidFill>
                          <a:srgbClr val="000000"/>
                        </a:solidFill>
                        <a:effectLst/>
                        <a:latin typeface="Gotham Bold" pitchFamily="2" charset="0"/>
                      </a:endParaRPr>
                    </a:p>
                  </a:txBody>
                  <a:tcPr marT="91440" marB="91440" anchor="b"/>
                </a:tc>
                <a:extLst>
                  <a:ext uri="{0D108BD9-81ED-4DB2-BD59-A6C34878D82A}">
                    <a16:rowId xmlns:a16="http://schemas.microsoft.com/office/drawing/2014/main" val="3674316169"/>
                  </a:ext>
                </a:extLst>
              </a:tr>
              <a:tr h="370840">
                <a:tc>
                  <a:txBody>
                    <a:bodyPr/>
                    <a:lstStyle/>
                    <a:p>
                      <a:pPr algn="l" fontAlgn="b"/>
                      <a:r>
                        <a:rPr lang="en-US" sz="1800" u="none" strike="noStrike" dirty="0">
                          <a:effectLst/>
                        </a:rPr>
                        <a:t>Carbohydrates</a:t>
                      </a:r>
                      <a:endParaRPr lang="en-US" sz="1800" b="0" i="0" u="none" strike="noStrike" dirty="0">
                        <a:solidFill>
                          <a:srgbClr val="000000"/>
                        </a:solidFill>
                        <a:effectLst/>
                        <a:latin typeface="Gotham Bold" pitchFamily="2" charset="0"/>
                      </a:endParaRPr>
                    </a:p>
                  </a:txBody>
                  <a:tcPr marT="91440" marB="91440" anchor="b"/>
                </a:tc>
                <a:tc>
                  <a:txBody>
                    <a:bodyPr/>
                    <a:lstStyle/>
                    <a:p>
                      <a:pPr algn="ctr" fontAlgn="b"/>
                      <a:r>
                        <a:rPr lang="en-US" sz="1800" u="none" strike="noStrike" dirty="0">
                          <a:effectLst/>
                        </a:rPr>
                        <a:t>21.1</a:t>
                      </a:r>
                      <a:endParaRPr lang="en-US" sz="1800" b="0" i="0" u="none" strike="noStrike" dirty="0">
                        <a:solidFill>
                          <a:srgbClr val="000000"/>
                        </a:solidFill>
                        <a:effectLst/>
                        <a:latin typeface="Gotham Bold" pitchFamily="2" charset="0"/>
                      </a:endParaRPr>
                    </a:p>
                  </a:txBody>
                  <a:tcPr marT="91440" marB="91440" anchor="b"/>
                </a:tc>
                <a:tc>
                  <a:txBody>
                    <a:bodyPr/>
                    <a:lstStyle/>
                    <a:p>
                      <a:pPr algn="ctr" fontAlgn="b"/>
                      <a:r>
                        <a:rPr lang="en-US" sz="1800" u="none" strike="noStrike">
                          <a:effectLst/>
                        </a:rPr>
                        <a:t>21.1</a:t>
                      </a:r>
                      <a:endParaRPr lang="en-US" sz="1800" b="0" i="0" u="none" strike="noStrike">
                        <a:solidFill>
                          <a:srgbClr val="000000"/>
                        </a:solidFill>
                        <a:effectLst/>
                        <a:latin typeface="Gotham Bold" pitchFamily="2" charset="0"/>
                      </a:endParaRPr>
                    </a:p>
                  </a:txBody>
                  <a:tcPr marT="91440" marB="91440" anchor="b"/>
                </a:tc>
                <a:extLst>
                  <a:ext uri="{0D108BD9-81ED-4DB2-BD59-A6C34878D82A}">
                    <a16:rowId xmlns:a16="http://schemas.microsoft.com/office/drawing/2014/main" val="2089760154"/>
                  </a:ext>
                </a:extLst>
              </a:tr>
              <a:tr h="370840">
                <a:tc>
                  <a:txBody>
                    <a:bodyPr/>
                    <a:lstStyle/>
                    <a:p>
                      <a:pPr algn="l" fontAlgn="b"/>
                      <a:r>
                        <a:rPr lang="en-US" sz="1800" u="none" strike="noStrike">
                          <a:effectLst/>
                        </a:rPr>
                        <a:t>Lipids</a:t>
                      </a:r>
                      <a:endParaRPr lang="en-US" sz="1800" b="0" i="0" u="none" strike="noStrike">
                        <a:solidFill>
                          <a:srgbClr val="000000"/>
                        </a:solidFill>
                        <a:effectLst/>
                        <a:latin typeface="Gotham Bold" pitchFamily="2" charset="0"/>
                      </a:endParaRPr>
                    </a:p>
                  </a:txBody>
                  <a:tcPr marT="91440" marB="91440" anchor="b"/>
                </a:tc>
                <a:tc>
                  <a:txBody>
                    <a:bodyPr/>
                    <a:lstStyle/>
                    <a:p>
                      <a:pPr algn="ctr" fontAlgn="b"/>
                      <a:r>
                        <a:rPr lang="en-US" sz="1800" u="none" strike="noStrike" dirty="0">
                          <a:effectLst/>
                        </a:rPr>
                        <a:t>19.8</a:t>
                      </a:r>
                      <a:endParaRPr lang="en-US" sz="1800" b="0" i="0" u="none" strike="noStrike" dirty="0">
                        <a:solidFill>
                          <a:srgbClr val="000000"/>
                        </a:solidFill>
                        <a:effectLst/>
                        <a:latin typeface="Gotham Bold" pitchFamily="2" charset="0"/>
                      </a:endParaRPr>
                    </a:p>
                  </a:txBody>
                  <a:tcPr marT="91440" marB="91440" anchor="b"/>
                </a:tc>
                <a:tc>
                  <a:txBody>
                    <a:bodyPr/>
                    <a:lstStyle/>
                    <a:p>
                      <a:pPr algn="ctr" fontAlgn="b"/>
                      <a:r>
                        <a:rPr lang="en-US" sz="1800" u="none" strike="noStrike">
                          <a:effectLst/>
                        </a:rPr>
                        <a:t>27.9</a:t>
                      </a:r>
                      <a:endParaRPr lang="en-US" sz="1800" b="0" i="0" u="none" strike="noStrike">
                        <a:solidFill>
                          <a:srgbClr val="000000"/>
                        </a:solidFill>
                        <a:effectLst/>
                        <a:latin typeface="Gotham Bold" pitchFamily="2" charset="0"/>
                      </a:endParaRPr>
                    </a:p>
                  </a:txBody>
                  <a:tcPr marT="91440" marB="91440" anchor="b"/>
                </a:tc>
                <a:extLst>
                  <a:ext uri="{0D108BD9-81ED-4DB2-BD59-A6C34878D82A}">
                    <a16:rowId xmlns:a16="http://schemas.microsoft.com/office/drawing/2014/main" val="3498256142"/>
                  </a:ext>
                </a:extLst>
              </a:tr>
              <a:tr h="370840">
                <a:tc>
                  <a:txBody>
                    <a:bodyPr/>
                    <a:lstStyle/>
                    <a:p>
                      <a:pPr algn="l" fontAlgn="b"/>
                      <a:r>
                        <a:rPr lang="en-US" sz="1800" u="none" strike="noStrike" dirty="0" err="1">
                          <a:effectLst/>
                        </a:rPr>
                        <a:t>Proteins</a:t>
                      </a:r>
                      <a:r>
                        <a:rPr lang="en-US" sz="1800" i="1" u="none" strike="noStrike" baseline="30000" dirty="0" err="1">
                          <a:effectLst/>
                        </a:rPr>
                        <a:t>a</a:t>
                      </a:r>
                      <a:endParaRPr lang="en-US" sz="1800" b="0" i="1" u="none" strike="noStrike" dirty="0">
                        <a:solidFill>
                          <a:srgbClr val="000000"/>
                        </a:solidFill>
                        <a:effectLst/>
                        <a:latin typeface="Gotham Bold" pitchFamily="2" charset="0"/>
                      </a:endParaRPr>
                    </a:p>
                  </a:txBody>
                  <a:tcPr marT="91440" marB="91440" anchor="b"/>
                </a:tc>
                <a:tc>
                  <a:txBody>
                    <a:bodyPr/>
                    <a:lstStyle/>
                    <a:p>
                      <a:pPr algn="ctr" fontAlgn="b"/>
                      <a:r>
                        <a:rPr lang="en-US" sz="1800" u="none" strike="noStrike" dirty="0">
                          <a:effectLst/>
                        </a:rPr>
                        <a:t>18.7</a:t>
                      </a:r>
                      <a:endParaRPr lang="en-US" sz="1800" b="0" i="0" u="none" strike="noStrike" dirty="0">
                        <a:solidFill>
                          <a:srgbClr val="000000"/>
                        </a:solidFill>
                        <a:effectLst/>
                        <a:latin typeface="Gotham Bold" pitchFamily="2" charset="0"/>
                      </a:endParaRPr>
                    </a:p>
                  </a:txBody>
                  <a:tcPr marT="91440" marB="91440" anchor="b"/>
                </a:tc>
                <a:tc>
                  <a:txBody>
                    <a:bodyPr/>
                    <a:lstStyle/>
                    <a:p>
                      <a:pPr algn="ctr" fontAlgn="b"/>
                      <a:r>
                        <a:rPr lang="en-US" sz="1800" u="none" strike="noStrike" dirty="0">
                          <a:effectLst/>
                        </a:rPr>
                        <a:t>23.3</a:t>
                      </a:r>
                      <a:endParaRPr lang="en-US" sz="1800" b="0" i="0" u="none" strike="noStrike" dirty="0">
                        <a:solidFill>
                          <a:srgbClr val="000000"/>
                        </a:solidFill>
                        <a:effectLst/>
                        <a:latin typeface="Gotham Bold" pitchFamily="2" charset="0"/>
                      </a:endParaRPr>
                    </a:p>
                  </a:txBody>
                  <a:tcPr marT="91440" marB="91440" anchor="b"/>
                </a:tc>
                <a:extLst>
                  <a:ext uri="{0D108BD9-81ED-4DB2-BD59-A6C34878D82A}">
                    <a16:rowId xmlns:a16="http://schemas.microsoft.com/office/drawing/2014/main" val="1076986513"/>
                  </a:ext>
                </a:extLst>
              </a:tr>
            </a:tbl>
          </a:graphicData>
        </a:graphic>
      </p:graphicFrame>
      <p:sp>
        <p:nvSpPr>
          <p:cNvPr id="22" name="Content Placeholder 21">
            <a:extLst>
              <a:ext uri="{FF2B5EF4-FFF2-40B4-BE49-F238E27FC236}">
                <a16:creationId xmlns:a16="http://schemas.microsoft.com/office/drawing/2014/main" id="{25E4B5D7-C828-DB48-8017-DC0D8F2F4692}"/>
              </a:ext>
            </a:extLst>
          </p:cNvPr>
          <p:cNvSpPr>
            <a:spLocks noGrp="1"/>
          </p:cNvSpPr>
          <p:nvPr>
            <p:ph sz="quarter" idx="12"/>
          </p:nvPr>
        </p:nvSpPr>
        <p:spPr>
          <a:xfrm>
            <a:off x="408432" y="3729319"/>
            <a:ext cx="11375136" cy="1317812"/>
          </a:xfrm>
        </p:spPr>
        <p:txBody>
          <a:bodyPr>
            <a:normAutofit/>
          </a:bodyPr>
          <a:lstStyle/>
          <a:p>
            <a:r>
              <a:rPr lang="en-US" i="1" dirty="0"/>
              <a:t>Source</a:t>
            </a:r>
            <a:r>
              <a:rPr lang="en-US" dirty="0"/>
              <a:t>: After A. C. Brown and G. </a:t>
            </a:r>
            <a:r>
              <a:rPr lang="en-US" dirty="0" err="1"/>
              <a:t>Brengelmann</a:t>
            </a:r>
            <a:r>
              <a:rPr lang="en-US" dirty="0"/>
              <a:t>. 1965. Energy metabolism. In T. C. </a:t>
            </a:r>
            <a:r>
              <a:rPr lang="en-US" dirty="0" err="1"/>
              <a:t>Ruch</a:t>
            </a:r>
            <a:r>
              <a:rPr lang="en-US" dirty="0"/>
              <a:t> and H. D. Patton (eds.), </a:t>
            </a:r>
            <a:r>
              <a:rPr lang="en-US" i="1" dirty="0"/>
              <a:t>Physiology and Biophysics</a:t>
            </a:r>
            <a:r>
              <a:rPr lang="en-US" dirty="0"/>
              <a:t>, 19th ed., pp. 1030–1049. Saunders, Philadelphia.</a:t>
            </a:r>
          </a:p>
          <a:p>
            <a:r>
              <a:rPr lang="en-US" i="1" baseline="30000" dirty="0"/>
              <a:t>a </a:t>
            </a:r>
            <a:r>
              <a:rPr lang="en-US" dirty="0"/>
              <a:t>For proteins, values depend on the metabolic disposition of nitrogen; the values tabulated here apply to mammals and other animals in which urea is the dominant nitrogenous end product.</a:t>
            </a:r>
          </a:p>
          <a:p>
            <a:endParaRPr lang="en-US" dirty="0"/>
          </a:p>
        </p:txBody>
      </p:sp>
    </p:spTree>
    <p:extLst>
      <p:ext uri="{BB962C8B-B14F-4D97-AF65-F5344CB8AC3E}">
        <p14:creationId xmlns:p14="http://schemas.microsoft.com/office/powerpoint/2010/main" val="1816311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CFC135-409B-4141-9316-8F95427DCEDE}"/>
              </a:ext>
            </a:extLst>
          </p:cNvPr>
          <p:cNvSpPr>
            <a:spLocks noGrp="1"/>
          </p:cNvSpPr>
          <p:nvPr>
            <p:ph type="title"/>
          </p:nvPr>
        </p:nvSpPr>
        <p:spPr/>
        <p:txBody>
          <a:bodyPr/>
          <a:lstStyle/>
          <a:p>
            <a:r>
              <a:rPr lang="en-US" dirty="0"/>
              <a:t>TABLE 7.2  Respiratory quotients (</a:t>
            </a:r>
            <a:r>
              <a:rPr lang="en-US" i="1" dirty="0"/>
              <a:t>RQ</a:t>
            </a:r>
            <a:r>
              <a:rPr lang="en-US" dirty="0"/>
              <a:t> values) during the aerobic catabolism of carbohydrates, lipids, and proteins</a:t>
            </a:r>
            <a:br>
              <a:rPr lang="en-US" dirty="0"/>
            </a:br>
            <a:endParaRPr lang="en-US" dirty="0"/>
          </a:p>
        </p:txBody>
      </p:sp>
      <p:graphicFrame>
        <p:nvGraphicFramePr>
          <p:cNvPr id="24" name="Content Placeholder 23" descr="Table data">
            <a:extLst>
              <a:ext uri="{FF2B5EF4-FFF2-40B4-BE49-F238E27FC236}">
                <a16:creationId xmlns:a16="http://schemas.microsoft.com/office/drawing/2014/main" id="{E66A2398-6A98-844B-B24C-EF1445745CC9}"/>
              </a:ext>
            </a:extLst>
          </p:cNvPr>
          <p:cNvGraphicFramePr>
            <a:graphicFrameLocks noGrp="1"/>
          </p:cNvGraphicFramePr>
          <p:nvPr>
            <p:ph sz="quarter" idx="10"/>
            <p:extLst>
              <p:ext uri="{D42A27DB-BD31-4B8C-83A1-F6EECF244321}">
                <p14:modId xmlns:p14="http://schemas.microsoft.com/office/powerpoint/2010/main" val="3449554051"/>
              </p:ext>
            </p:extLst>
          </p:nvPr>
        </p:nvGraphicFramePr>
        <p:xfrm>
          <a:off x="407988" y="723302"/>
          <a:ext cx="11376026" cy="1756410"/>
        </p:xfrm>
        <a:graphic>
          <a:graphicData uri="http://schemas.openxmlformats.org/drawingml/2006/table">
            <a:tbl>
              <a:tblPr firstRow="1" bandRow="1">
                <a:tableStyleId>{5C22544A-7EE6-4342-B048-85BDC9FD1C3A}</a:tableStyleId>
              </a:tblPr>
              <a:tblGrid>
                <a:gridCol w="3446836">
                  <a:extLst>
                    <a:ext uri="{9D8B030D-6E8A-4147-A177-3AD203B41FA5}">
                      <a16:colId xmlns:a16="http://schemas.microsoft.com/office/drawing/2014/main" val="1979850780"/>
                    </a:ext>
                  </a:extLst>
                </a:gridCol>
                <a:gridCol w="7929190">
                  <a:extLst>
                    <a:ext uri="{9D8B030D-6E8A-4147-A177-3AD203B41FA5}">
                      <a16:colId xmlns:a16="http://schemas.microsoft.com/office/drawing/2014/main" val="3135187831"/>
                    </a:ext>
                  </a:extLst>
                </a:gridCol>
              </a:tblGrid>
              <a:tr h="201258">
                <a:tc>
                  <a:txBody>
                    <a:bodyPr/>
                    <a:lstStyle/>
                    <a:p>
                      <a:pPr algn="ctr"/>
                      <a:r>
                        <a:rPr lang="en-US" sz="2000" b="1" dirty="0">
                          <a:effectLst/>
                          <a:latin typeface="+mn-lt"/>
                        </a:rPr>
                        <a:t>Foodstuff</a:t>
                      </a:r>
                      <a:endParaRPr lang="en-US" sz="2000" dirty="0">
                        <a:effectLst/>
                        <a:latin typeface="+mn-lt"/>
                      </a:endParaRPr>
                    </a:p>
                  </a:txBody>
                  <a:tcPr marL="38100" marT="91440" marB="38100" anchor="ctr"/>
                </a:tc>
                <a:tc>
                  <a:txBody>
                    <a:bodyPr/>
                    <a:lstStyle/>
                    <a:p>
                      <a:pPr algn="ctr"/>
                      <a:r>
                        <a:rPr lang="en-US" sz="2000" b="1" dirty="0">
                          <a:effectLst/>
                          <a:latin typeface="+mn-lt"/>
                        </a:rPr>
                        <a:t>Respiratory quotient</a:t>
                      </a:r>
                      <a:endParaRPr lang="en-US" sz="2000" dirty="0">
                        <a:effectLst/>
                        <a:latin typeface="+mn-lt"/>
                      </a:endParaRPr>
                    </a:p>
                  </a:txBody>
                  <a:tcPr marL="38100" marT="91440" marB="38100" anchor="ctr"/>
                </a:tc>
                <a:extLst>
                  <a:ext uri="{0D108BD9-81ED-4DB2-BD59-A6C34878D82A}">
                    <a16:rowId xmlns:a16="http://schemas.microsoft.com/office/drawing/2014/main" val="2694885647"/>
                  </a:ext>
                </a:extLst>
              </a:tr>
              <a:tr h="370840">
                <a:tc>
                  <a:txBody>
                    <a:bodyPr/>
                    <a:lstStyle/>
                    <a:p>
                      <a:pPr algn="ctr"/>
                      <a:r>
                        <a:rPr lang="en-US" sz="2000" dirty="0">
                          <a:effectLst/>
                          <a:latin typeface="+mn-lt"/>
                        </a:rPr>
                        <a:t>Carbohydrates</a:t>
                      </a:r>
                    </a:p>
                  </a:txBody>
                  <a:tcPr marL="47625" marT="91440" marB="38100"/>
                </a:tc>
                <a:tc>
                  <a:txBody>
                    <a:bodyPr/>
                    <a:lstStyle/>
                    <a:p>
                      <a:pPr algn="ctr"/>
                      <a:r>
                        <a:rPr lang="en-US" sz="2000" dirty="0">
                          <a:effectLst/>
                          <a:latin typeface="+mn-lt"/>
                        </a:rPr>
                        <a:t>1.0</a:t>
                      </a:r>
                    </a:p>
                  </a:txBody>
                  <a:tcPr marL="47625" marT="91440" marB="38100"/>
                </a:tc>
                <a:extLst>
                  <a:ext uri="{0D108BD9-81ED-4DB2-BD59-A6C34878D82A}">
                    <a16:rowId xmlns:a16="http://schemas.microsoft.com/office/drawing/2014/main" val="337981580"/>
                  </a:ext>
                </a:extLst>
              </a:tr>
              <a:tr h="370840">
                <a:tc>
                  <a:txBody>
                    <a:bodyPr/>
                    <a:lstStyle/>
                    <a:p>
                      <a:pPr algn="ctr"/>
                      <a:r>
                        <a:rPr lang="en-US" sz="2000">
                          <a:effectLst/>
                          <a:latin typeface="+mn-lt"/>
                        </a:rPr>
                        <a:t>Lipids</a:t>
                      </a:r>
                    </a:p>
                  </a:txBody>
                  <a:tcPr marL="38100" marT="91440" marB="38100"/>
                </a:tc>
                <a:tc>
                  <a:txBody>
                    <a:bodyPr/>
                    <a:lstStyle/>
                    <a:p>
                      <a:pPr algn="ctr"/>
                      <a:r>
                        <a:rPr lang="en-US" sz="2000" dirty="0">
                          <a:effectLst/>
                          <a:latin typeface="+mn-lt"/>
                        </a:rPr>
                        <a:t>0.71</a:t>
                      </a:r>
                    </a:p>
                  </a:txBody>
                  <a:tcPr marL="38100" marT="91440" marB="38100"/>
                </a:tc>
                <a:extLst>
                  <a:ext uri="{0D108BD9-81ED-4DB2-BD59-A6C34878D82A}">
                    <a16:rowId xmlns:a16="http://schemas.microsoft.com/office/drawing/2014/main" val="1399718447"/>
                  </a:ext>
                </a:extLst>
              </a:tr>
              <a:tr h="370840">
                <a:tc>
                  <a:txBody>
                    <a:bodyPr/>
                    <a:lstStyle/>
                    <a:p>
                      <a:pPr algn="ctr"/>
                      <a:r>
                        <a:rPr lang="en-US" sz="2000">
                          <a:effectLst/>
                          <a:latin typeface="+mn-lt"/>
                        </a:rPr>
                        <a:t>Proteins</a:t>
                      </a:r>
                    </a:p>
                  </a:txBody>
                  <a:tcPr marL="38100" marT="91440" marB="57150"/>
                </a:tc>
                <a:tc>
                  <a:txBody>
                    <a:bodyPr/>
                    <a:lstStyle/>
                    <a:p>
                      <a:pPr algn="ctr"/>
                      <a:r>
                        <a:rPr lang="en-US" sz="2000" dirty="0">
                          <a:effectLst/>
                          <a:latin typeface="+mn-lt"/>
                        </a:rPr>
                        <a:t>0.83</a:t>
                      </a:r>
                      <a:r>
                        <a:rPr lang="en-US" sz="2000" i="1" baseline="30000" dirty="0">
                          <a:effectLst/>
                          <a:latin typeface="+mn-lt"/>
                        </a:rPr>
                        <a:t>a</a:t>
                      </a:r>
                      <a:endParaRPr lang="en-US" sz="2000" dirty="0">
                        <a:effectLst/>
                        <a:latin typeface="+mn-lt"/>
                      </a:endParaRPr>
                    </a:p>
                  </a:txBody>
                  <a:tcPr marL="38100" marT="91440" marB="57150"/>
                </a:tc>
                <a:extLst>
                  <a:ext uri="{0D108BD9-81ED-4DB2-BD59-A6C34878D82A}">
                    <a16:rowId xmlns:a16="http://schemas.microsoft.com/office/drawing/2014/main" val="3368563973"/>
                  </a:ext>
                </a:extLst>
              </a:tr>
            </a:tbl>
          </a:graphicData>
        </a:graphic>
      </p:graphicFrame>
      <p:sp>
        <p:nvSpPr>
          <p:cNvPr id="23" name="Content Placeholder 22">
            <a:extLst>
              <a:ext uri="{FF2B5EF4-FFF2-40B4-BE49-F238E27FC236}">
                <a16:creationId xmlns:a16="http://schemas.microsoft.com/office/drawing/2014/main" id="{09C254D5-5430-CB4A-99C9-9EB16891BD13}"/>
              </a:ext>
            </a:extLst>
          </p:cNvPr>
          <p:cNvSpPr>
            <a:spLocks noGrp="1"/>
          </p:cNvSpPr>
          <p:nvPr>
            <p:ph sz="quarter" idx="12"/>
          </p:nvPr>
        </p:nvSpPr>
        <p:spPr>
          <a:xfrm>
            <a:off x="408432" y="2529840"/>
            <a:ext cx="11375136" cy="2167665"/>
          </a:xfrm>
        </p:spPr>
        <p:txBody>
          <a:bodyPr>
            <a:normAutofit/>
          </a:bodyPr>
          <a:lstStyle/>
          <a:p>
            <a:r>
              <a:rPr lang="en-US" i="1" dirty="0"/>
              <a:t>Source</a:t>
            </a:r>
            <a:r>
              <a:rPr lang="en-US" dirty="0"/>
              <a:t>: After M. </a:t>
            </a:r>
            <a:r>
              <a:rPr lang="en-US" dirty="0" err="1"/>
              <a:t>Kleiber</a:t>
            </a:r>
            <a:r>
              <a:rPr lang="en-US" dirty="0"/>
              <a:t>. 1975. </a:t>
            </a:r>
            <a:r>
              <a:rPr lang="en-US" i="1" dirty="0"/>
              <a:t>The Fire of Life</a:t>
            </a:r>
            <a:r>
              <a:rPr lang="en-US" dirty="0"/>
              <a:t>, 2nd ed. Krieger, Huntington, NY.</a:t>
            </a:r>
          </a:p>
          <a:p>
            <a:r>
              <a:rPr lang="en-US" i="1" baseline="30000" dirty="0"/>
              <a:t>a </a:t>
            </a:r>
            <a:r>
              <a:rPr lang="en-US" dirty="0"/>
              <a:t>The value listed for proteins is for animals such as mammals in which urea is the dominant nitrogenous end product. Different values apply to animals that produce ammonia or uric acid as their principal nitrogenous end product.</a:t>
            </a:r>
          </a:p>
          <a:p>
            <a:endParaRPr lang="en-US" dirty="0"/>
          </a:p>
        </p:txBody>
      </p:sp>
    </p:spTree>
    <p:extLst>
      <p:ext uri="{BB962C8B-B14F-4D97-AF65-F5344CB8AC3E}">
        <p14:creationId xmlns:p14="http://schemas.microsoft.com/office/powerpoint/2010/main" val="756078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0F0F-6224-E54F-8DD0-3EEC9AEADF61}"/>
              </a:ext>
            </a:extLst>
          </p:cNvPr>
          <p:cNvSpPr>
            <a:spLocks noGrp="1"/>
          </p:cNvSpPr>
          <p:nvPr>
            <p:ph type="title"/>
          </p:nvPr>
        </p:nvSpPr>
        <p:spPr/>
        <p:txBody>
          <a:bodyPr/>
          <a:lstStyle/>
          <a:p>
            <a:r>
              <a:rPr lang="en-US" cap="all" dirty="0"/>
              <a:t>Figure 7.1</a:t>
            </a:r>
            <a:r>
              <a:rPr lang="en-US" dirty="0"/>
              <a:t>  The second law of thermodynamics in action </a:t>
            </a:r>
            <a:r>
              <a:rPr lang="en-US" sz="1100" dirty="0"/>
              <a:t>(1)</a:t>
            </a:r>
          </a:p>
        </p:txBody>
      </p:sp>
      <p:pic>
        <p:nvPicPr>
          <p:cNvPr id="6" name="Content Placeholder 5" descr=" Two illustrations, A and B, depict the initial state of the second law of thermodynamics, which shows an isolated system that consists of a closed loop of copper pipe filled with flowing water. Illustration A depicts the initial state showing the water molecules and copper atoms moving randomly. Callout reads, Water molecules flowing vigorously through a copper pipe have much energy of directional motion. Illustration B depicts the later state showing water molecules and copper atoms in the closed loop of pipe moving in a directional motion. Callout reads, The energy of directional motion is degraded into the energy of random motion as time passes in an isolated syste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65564" y="479425"/>
            <a:ext cx="5060873" cy="6300788"/>
          </a:xfrm>
        </p:spPr>
      </p:pic>
    </p:spTree>
    <p:extLst>
      <p:ext uri="{BB962C8B-B14F-4D97-AF65-F5344CB8AC3E}">
        <p14:creationId xmlns:p14="http://schemas.microsoft.com/office/powerpoint/2010/main" val="1327331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9A52-65AC-3941-82DB-C6068E343035}"/>
              </a:ext>
            </a:extLst>
          </p:cNvPr>
          <p:cNvSpPr>
            <a:spLocks noGrp="1"/>
          </p:cNvSpPr>
          <p:nvPr>
            <p:ph type="title"/>
          </p:nvPr>
        </p:nvSpPr>
        <p:spPr/>
        <p:txBody>
          <a:bodyPr/>
          <a:lstStyle/>
          <a:p>
            <a:r>
              <a:rPr lang="en-US" cap="all" dirty="0"/>
              <a:t>Figure 7.6</a:t>
            </a:r>
            <a:r>
              <a:rPr lang="en-US" dirty="0"/>
              <a:t>  Specific dynamic action (SDA) </a:t>
            </a:r>
            <a:r>
              <a:rPr lang="en-US" sz="1100" dirty="0"/>
              <a:t>(1)</a:t>
            </a:r>
          </a:p>
        </p:txBody>
      </p:sp>
      <p:pic>
        <p:nvPicPr>
          <p:cNvPr id="6" name="Content Placeholder 5" descr="(A) A graph depicts the concept of S D A. The horizontal axis is labeled time, and the vertical axis is labeled metabolic rate. A bell-shaped curve depicts the actual metabolic rate. The area between the peak of the curve from the line is shaded and represents the S D A. Callout reads, If a resting animal that has not eaten for a while consumes a meal but then remains at rest, its metabolic rate rises afterward the S D A.&#10;(B) A graph accompanied by an illustration of a fish depicts the S D A in predatory fish. The horizontal axis is labeled time after eating given in hours, ranging from 0 to 80. The vertical axis is labeled the rate of O 2 consumption given in milliliters of O 2 per hour, ranging from 0 to 30. The curve for O 2 consumption before a meal consumed is plotted from 0, 1.4 through 0, 2.6; 80, 1.2. The curve for O 2 consumption after meal consumed is plotted from 0, 1.1; 0, 2.2 through 35, 1.2; 80, 1.2. All data are approximate. Callout reads, The rate of O 2 consumption followed the red line after a 1.4 kilojoule meal was eaten, but it followed the blue line after a fourfold larger meal of 5.6 kilojoules. This result demonstrated that the magnitude of the SDA is roughly proportional to the amount of food eate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60932" y="479425"/>
            <a:ext cx="6870136" cy="6300788"/>
          </a:xfrm>
        </p:spPr>
      </p:pic>
    </p:spTree>
    <p:extLst>
      <p:ext uri="{BB962C8B-B14F-4D97-AF65-F5344CB8AC3E}">
        <p14:creationId xmlns:p14="http://schemas.microsoft.com/office/powerpoint/2010/main" val="1784039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00C06-4103-F241-BC01-B4427D78D5D5}"/>
              </a:ext>
            </a:extLst>
          </p:cNvPr>
          <p:cNvSpPr>
            <a:spLocks noGrp="1"/>
          </p:cNvSpPr>
          <p:nvPr>
            <p:ph type="title"/>
          </p:nvPr>
        </p:nvSpPr>
        <p:spPr/>
        <p:txBody>
          <a:bodyPr/>
          <a:lstStyle/>
          <a:p>
            <a:r>
              <a:rPr lang="en-US" cap="all" dirty="0"/>
              <a:t>Figure 7.6</a:t>
            </a:r>
            <a:r>
              <a:rPr lang="en-US" dirty="0"/>
              <a:t>  Specific dynamic action (SDA) </a:t>
            </a:r>
            <a:r>
              <a:rPr lang="en-US" sz="1100" dirty="0"/>
              <a:t>(2)</a:t>
            </a:r>
            <a:endParaRPr lang="en-US" dirty="0"/>
          </a:p>
        </p:txBody>
      </p:sp>
      <p:pic>
        <p:nvPicPr>
          <p:cNvPr id="6" name="Content Placeholder 5" descr="(A) A graph depicts the concept of S D A. The horizontal axis is labeled time, and the vertical axis is labeled metabolic rate. A bell-shaped curve depicts the actual metabolic rate. The area between the peak of the curve from the line is shaded and represents the S D A. Callout reads, If a resting animal that has not eaten for a while consumes a meal but then remains at rest, its metabolic rate rises afterward the S D A.&#10;(B) A graph accompanied by an illustration of a fish depicts the S D A in predatory fish. The horizontal axis is labeled time after eating given in hours, ranging from 0 to 80. The vertical axis is labeled the rate of O 2 consumption given in milliliters of O 2 per hour, ranging from 0 to 30. The curve for O 2 consumption before a meal consumed is plotted from 0, 1.4 through 0, 2.6; 80, 1.2. The curve for O 2 consumption after meal consumed is plotted from 0, 1.1; 0, 2.2 through 35, 1.2; 80, 1.2. All data are approximate. Callout reads, The rate of O 2 consumption followed the red line after a 1.4 kilojoule meal was eaten, but it followed the blue line after a fourfold larger meal of 5.6 kilojoules. This result demonstrated that the magnitude of the SDA is roughly proportional to the amount of food eate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66781" y="479425"/>
            <a:ext cx="4858438" cy="6300788"/>
          </a:xfrm>
        </p:spPr>
      </p:pic>
    </p:spTree>
    <p:extLst>
      <p:ext uri="{BB962C8B-B14F-4D97-AF65-F5344CB8AC3E}">
        <p14:creationId xmlns:p14="http://schemas.microsoft.com/office/powerpoint/2010/main" val="1882413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1111-676A-7742-AEC9-D194C50B0274}"/>
              </a:ext>
            </a:extLst>
          </p:cNvPr>
          <p:cNvSpPr>
            <a:spLocks noGrp="1"/>
          </p:cNvSpPr>
          <p:nvPr>
            <p:ph type="title"/>
          </p:nvPr>
        </p:nvSpPr>
        <p:spPr/>
        <p:txBody>
          <a:bodyPr/>
          <a:lstStyle/>
          <a:p>
            <a:r>
              <a:rPr lang="en-US" cap="all" dirty="0"/>
              <a:t>Figure 7.6</a:t>
            </a:r>
            <a:r>
              <a:rPr lang="en-US" dirty="0"/>
              <a:t>  Specific dynamic action (SDA) </a:t>
            </a:r>
            <a:r>
              <a:rPr lang="en-US" sz="1100" dirty="0"/>
              <a:t>(3)</a:t>
            </a:r>
            <a:endParaRPr lang="en-US" dirty="0"/>
          </a:p>
        </p:txBody>
      </p:sp>
      <p:pic>
        <p:nvPicPr>
          <p:cNvPr id="6" name="Content Placeholder 5" descr="(A) A graph depicts the concept of S D A. The horizontal axis is labeled time, and the vertical axis is labeled metabolic rate. A bell-shaped curve depicts the actual metabolic rate. The area between the peak of the curve from the line is shaded and represents the S D A. Callout reads, If a resting animal that has not eaten for a while consumes a meal but then remains at rest, its metabolic rate rises afterward the S D A.&#10;(B) A graph accompanied by an illustration of a fish depicts the S D A in predatory fish. The horizontal axis is labeled time after eating given in hours, ranging from 0 to 80. The vertical axis is labeled the rate of O 2 consumption given in milliliters of O 2 per hour, ranging from 0 to 30. The curve for O 2 consumption before a meal consumed is plotted from 0, 1.4 through 0, 2.6; 80, 1.2. The curve for O 2 consumption after meal consumed is plotted from 0, 1.1; 0, 2.2 through 35, 1.2; 80, 1.2. All data are approximate. Callout reads, The rate of O 2 consumption followed the red line after a 1.4 kilojoule meal was eaten, but it followed the blue line after a fourfold larger meal of 5.6 kilojoules. This result demonstrated that the magnitude of the SDA is roughly proportional to the amount of food eate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66781" y="479425"/>
            <a:ext cx="4858438" cy="6300788"/>
          </a:xfrm>
        </p:spPr>
      </p:pic>
    </p:spTree>
    <p:extLst>
      <p:ext uri="{BB962C8B-B14F-4D97-AF65-F5344CB8AC3E}">
        <p14:creationId xmlns:p14="http://schemas.microsoft.com/office/powerpoint/2010/main" val="474717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92AF-DF79-C84C-B759-61C247758503}"/>
              </a:ext>
            </a:extLst>
          </p:cNvPr>
          <p:cNvSpPr>
            <a:spLocks noGrp="1"/>
          </p:cNvSpPr>
          <p:nvPr>
            <p:ph type="title"/>
          </p:nvPr>
        </p:nvSpPr>
        <p:spPr/>
        <p:txBody>
          <a:bodyPr/>
          <a:lstStyle/>
          <a:p>
            <a:r>
              <a:rPr lang="en-US" cap="all" dirty="0"/>
              <a:t>Figure 7.6</a:t>
            </a:r>
            <a:r>
              <a:rPr lang="en-US" dirty="0"/>
              <a:t>  Specific dynamic action (SDA) (Part 1) </a:t>
            </a:r>
            <a:r>
              <a:rPr lang="en-US" sz="1100" dirty="0"/>
              <a:t>(1)</a:t>
            </a:r>
            <a:endParaRPr lang="en-US" dirty="0"/>
          </a:p>
        </p:txBody>
      </p:sp>
      <p:pic>
        <p:nvPicPr>
          <p:cNvPr id="6" name="Content Placeholder 5" descr="A graph depicts the concept of S D A. The horizontal axis is labeled time, and the vertical axis is labeled metabolic rate. A bell-shaped curve depicts the actual metabolic rate. The area between the peak of the curve from the line is shaded and represents the S D A. Callout reads, If a resting animal that has not eaten for a while consumes a meal but then remains at rest, its metabolic rate rises afterward the S D 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42155"/>
            <a:ext cx="11376025" cy="5775328"/>
          </a:xfrm>
        </p:spPr>
      </p:pic>
    </p:spTree>
    <p:extLst>
      <p:ext uri="{BB962C8B-B14F-4D97-AF65-F5344CB8AC3E}">
        <p14:creationId xmlns:p14="http://schemas.microsoft.com/office/powerpoint/2010/main" val="2112468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802B1-FE1A-A64E-95D7-3378208743D6}"/>
              </a:ext>
            </a:extLst>
          </p:cNvPr>
          <p:cNvSpPr>
            <a:spLocks noGrp="1"/>
          </p:cNvSpPr>
          <p:nvPr>
            <p:ph type="title"/>
          </p:nvPr>
        </p:nvSpPr>
        <p:spPr/>
        <p:txBody>
          <a:bodyPr/>
          <a:lstStyle/>
          <a:p>
            <a:r>
              <a:rPr lang="en-US" cap="all" dirty="0"/>
              <a:t>Figure 7.6</a:t>
            </a:r>
            <a:r>
              <a:rPr lang="en-US" dirty="0"/>
              <a:t>  Specific dynamic action (SDA) (Part 1) </a:t>
            </a:r>
            <a:r>
              <a:rPr lang="en-US" sz="1100" dirty="0"/>
              <a:t>(2)</a:t>
            </a:r>
            <a:endParaRPr lang="en-US" dirty="0"/>
          </a:p>
        </p:txBody>
      </p:sp>
      <p:pic>
        <p:nvPicPr>
          <p:cNvPr id="6" name="Content Placeholder 5" descr="A graph depicts the concept of S D A. The horizontal axis is labeled time, and the vertical axis is labeled metabolic rate. A bell-shaped curve depicts the actual metabolic rate. The area between the peak of the curve from the line is shaded and represents the S D A. Callout reads, If a resting animal that has not eaten for a while consumes a meal but then remains at rest, its metabolic rate rises afterward the S D 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42155"/>
            <a:ext cx="11376025" cy="5775328"/>
          </a:xfrm>
        </p:spPr>
      </p:pic>
    </p:spTree>
    <p:extLst>
      <p:ext uri="{BB962C8B-B14F-4D97-AF65-F5344CB8AC3E}">
        <p14:creationId xmlns:p14="http://schemas.microsoft.com/office/powerpoint/2010/main" val="2313472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9143-9C0C-704E-A0BF-215A93EFFEE9}"/>
              </a:ext>
            </a:extLst>
          </p:cNvPr>
          <p:cNvSpPr>
            <a:spLocks noGrp="1"/>
          </p:cNvSpPr>
          <p:nvPr>
            <p:ph type="title"/>
          </p:nvPr>
        </p:nvSpPr>
        <p:spPr/>
        <p:txBody>
          <a:bodyPr/>
          <a:lstStyle/>
          <a:p>
            <a:r>
              <a:rPr lang="en-US" cap="all" dirty="0"/>
              <a:t>Figure 7.6</a:t>
            </a:r>
            <a:r>
              <a:rPr lang="en-US" dirty="0"/>
              <a:t>  Specific dynamic action (SDA) (Part 2) </a:t>
            </a:r>
            <a:r>
              <a:rPr lang="en-US" sz="1100" dirty="0"/>
              <a:t>(1)</a:t>
            </a:r>
            <a:endParaRPr lang="en-US" dirty="0"/>
          </a:p>
        </p:txBody>
      </p:sp>
      <p:pic>
        <p:nvPicPr>
          <p:cNvPr id="6" name="Content Placeholder 5" descr="A graph accompanied by an illustration of a fish depicts the S D A in predatory fish. The horizontal axis is labeled time after eating given in hours, ranging from 0 to 80. The vertical axis is labeled the rate of O 2 consumption given in milliliters of O 2 per hour, ranging from 0 to 30. The curve for O 2 consumption before a meal consumed is plotted from 0, 1.4 through 0, 2.6; 80, 1.2. The curve for O 2 consumption after meal consumed is plotted from 0, 1.1; 0, 2.2 through 35, 1.2; 80, 1.2. All data are approximate. Callout reads, The rate of O 2 consumption followed the red line after a 1.4 kilojoule meal was eaten, but it followed the blue line after a fourfold larger meal of 5.6 kilojoules. This result demonstrated that the magnitude of the SDA is roughly proportional to the amount of food eate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14215" y="479425"/>
            <a:ext cx="7363571" cy="6300788"/>
          </a:xfrm>
        </p:spPr>
      </p:pic>
    </p:spTree>
    <p:extLst>
      <p:ext uri="{BB962C8B-B14F-4D97-AF65-F5344CB8AC3E}">
        <p14:creationId xmlns:p14="http://schemas.microsoft.com/office/powerpoint/2010/main" val="4075130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A0A7-72A0-5440-B591-66B044035346}"/>
              </a:ext>
            </a:extLst>
          </p:cNvPr>
          <p:cNvSpPr>
            <a:spLocks noGrp="1"/>
          </p:cNvSpPr>
          <p:nvPr>
            <p:ph type="title"/>
          </p:nvPr>
        </p:nvSpPr>
        <p:spPr/>
        <p:txBody>
          <a:bodyPr/>
          <a:lstStyle/>
          <a:p>
            <a:r>
              <a:rPr lang="en-US" cap="all" dirty="0"/>
              <a:t>Figure 7.6</a:t>
            </a:r>
            <a:r>
              <a:rPr lang="en-US" dirty="0"/>
              <a:t>  Specific dynamic action (SDA) (Part 2) </a:t>
            </a:r>
            <a:r>
              <a:rPr lang="en-US" sz="1100" dirty="0"/>
              <a:t>(2)</a:t>
            </a:r>
            <a:endParaRPr lang="en-US" dirty="0"/>
          </a:p>
        </p:txBody>
      </p:sp>
      <p:pic>
        <p:nvPicPr>
          <p:cNvPr id="6" name="Content Placeholder 5" descr="A graph accompanied by an illustration of a fish depicts the S D A in predatory fish. The horizontal axis is labeled time after eating given in hours, ranging from 0 to 80. The vertical axis is labeled the rate of O 2 consumption given in milliliters of O 2 per hour, ranging from 0 to 30. The curve for O 2 consumption before a meal consumed is plotted from 0, 1.4 through 0, 2.6; 80, 1.2. The curve for O 2 consumption after meal consumed is plotted from 0, 1.1; 0, 2.2 through 35, 1.2; 80, 1.2. All data are approximate. Callout reads, The rate of O 2 consumption followed the red line after a 1.4 kilojoule meal was eaten, but it followed the blue line after a fourfold larger meal of 5.6 kilojoules. This result demonstrated that the magnitude of the SDA is roughly proportional to the amount of food eate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14215" y="479425"/>
            <a:ext cx="7363571" cy="6300788"/>
          </a:xfrm>
        </p:spPr>
      </p:pic>
    </p:spTree>
    <p:extLst>
      <p:ext uri="{BB962C8B-B14F-4D97-AF65-F5344CB8AC3E}">
        <p14:creationId xmlns:p14="http://schemas.microsoft.com/office/powerpoint/2010/main" val="762264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CFDA5-D7DF-854A-9608-1D1BFA529CB7}"/>
              </a:ext>
            </a:extLst>
          </p:cNvPr>
          <p:cNvSpPr>
            <a:spLocks noGrp="1"/>
          </p:cNvSpPr>
          <p:nvPr>
            <p:ph type="title"/>
          </p:nvPr>
        </p:nvSpPr>
        <p:spPr/>
        <p:txBody>
          <a:bodyPr/>
          <a:lstStyle/>
          <a:p>
            <a:r>
              <a:rPr lang="en-US" cap="all" dirty="0"/>
              <a:t>Figure 7.7</a:t>
            </a:r>
            <a:r>
              <a:rPr lang="en-US" dirty="0"/>
              <a:t>  Weekly food requirements: The effect of body size </a:t>
            </a:r>
            <a:r>
              <a:rPr lang="en-US" sz="1100" dirty="0"/>
              <a:t>(1)</a:t>
            </a:r>
          </a:p>
        </p:txBody>
      </p:sp>
      <p:pic>
        <p:nvPicPr>
          <p:cNvPr id="6" name="Content Placeholder 5" descr=" Two sets of illustrations, A and B, depict the food requirements of meadow vole and white rhino. Illustration A shows the 175 grams pile of food for the meadow vole weighing 30 grams. Callout reads, In one week, the vole eats about six times its body weight to meet its energy needs. Illustration B depicts the 650 kilograms pile of food for a white rhino weighing 1900 kilograms. Callout reads, The rhino, by contrast, eats only one-third of its body weight in one week to meet its energy needs. Another callout reads, These piles of tightly packed forage represent weekly food needs and are sized correctly relative to the sizes of the two animal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22976" y="479425"/>
            <a:ext cx="6946049" cy="6300788"/>
          </a:xfrm>
        </p:spPr>
      </p:pic>
    </p:spTree>
    <p:extLst>
      <p:ext uri="{BB962C8B-B14F-4D97-AF65-F5344CB8AC3E}">
        <p14:creationId xmlns:p14="http://schemas.microsoft.com/office/powerpoint/2010/main" val="649071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B5CF-29A6-9F4B-8DA5-AC298C364133}"/>
              </a:ext>
            </a:extLst>
          </p:cNvPr>
          <p:cNvSpPr>
            <a:spLocks noGrp="1"/>
          </p:cNvSpPr>
          <p:nvPr>
            <p:ph type="title"/>
          </p:nvPr>
        </p:nvSpPr>
        <p:spPr/>
        <p:txBody>
          <a:bodyPr/>
          <a:lstStyle/>
          <a:p>
            <a:r>
              <a:rPr lang="en-US" cap="all" dirty="0"/>
              <a:t>Figure 7.7</a:t>
            </a:r>
            <a:r>
              <a:rPr lang="en-US" dirty="0"/>
              <a:t>  Weekly food requirements: The effect of body size </a:t>
            </a:r>
            <a:r>
              <a:rPr lang="en-US" sz="1100" dirty="0"/>
              <a:t>(2)</a:t>
            </a:r>
            <a:endParaRPr lang="en-US" dirty="0"/>
          </a:p>
        </p:txBody>
      </p:sp>
      <p:pic>
        <p:nvPicPr>
          <p:cNvPr id="6" name="Content Placeholder 5" descr=" Two sets of illustrations, A and B, depict the food requirements of meadow vole and white rhino. Illustration A shows the 175 grams pile of food for the meadow vole weighing 30 grams. Callout reads, In one week, the vole eats about six times its body weight to meet its energy needs. Illustration B depicts the 650 kilograms pile of food for a white rhino weighing 1900 kilograms. Callout reads, The rhino, by contrast, eats only one-third of its body weight in one week to meet its energy needs. Another callout reads, These piles of tightly packed forage represent weekly food needs and are sized correctly relative to the sizes of the two animal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31976" y="479425"/>
            <a:ext cx="7528049" cy="6300788"/>
          </a:xfrm>
        </p:spPr>
      </p:pic>
    </p:spTree>
    <p:extLst>
      <p:ext uri="{BB962C8B-B14F-4D97-AF65-F5344CB8AC3E}">
        <p14:creationId xmlns:p14="http://schemas.microsoft.com/office/powerpoint/2010/main" val="384602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5B5A0-7B2B-6A4B-BABE-4B72DCD1B218}"/>
              </a:ext>
            </a:extLst>
          </p:cNvPr>
          <p:cNvSpPr>
            <a:spLocks noGrp="1"/>
          </p:cNvSpPr>
          <p:nvPr>
            <p:ph type="title"/>
          </p:nvPr>
        </p:nvSpPr>
        <p:spPr/>
        <p:txBody>
          <a:bodyPr/>
          <a:lstStyle/>
          <a:p>
            <a:r>
              <a:rPr lang="en-US" cap="all" dirty="0"/>
              <a:t>Figure 7.7</a:t>
            </a:r>
            <a:r>
              <a:rPr lang="en-US" dirty="0"/>
              <a:t>  Weekly food requirements: The effect of body size </a:t>
            </a:r>
            <a:r>
              <a:rPr lang="en-US" sz="1100" dirty="0"/>
              <a:t>(3)</a:t>
            </a:r>
            <a:endParaRPr lang="en-US" dirty="0"/>
          </a:p>
        </p:txBody>
      </p:sp>
      <p:pic>
        <p:nvPicPr>
          <p:cNvPr id="6" name="Content Placeholder 5" descr=" Two sets of illustrations, A and B, depict the food requirements of meadow vole and white rhino. Illustration A shows the 175 grams pile of food for the meadow vole weighing 30 grams. Callout reads, In one week, the vole eats about six times its body weight to meet its energy needs. Illustration B depicts the 650 kilograms pile of food for a white rhino weighing 1900 kilograms. Callout reads, The rhino, by contrast, eats only one-third of its body weight in one week to meet its energy needs. Another callout reads, These piles of tightly packed forage represent weekly food needs and are sized correctly relative to the sizes of the two animal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31976" y="479425"/>
            <a:ext cx="7528049" cy="6300788"/>
          </a:xfrm>
        </p:spPr>
      </p:pic>
    </p:spTree>
    <p:extLst>
      <p:ext uri="{BB962C8B-B14F-4D97-AF65-F5344CB8AC3E}">
        <p14:creationId xmlns:p14="http://schemas.microsoft.com/office/powerpoint/2010/main" val="1230748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247CC-5BB9-794C-87B4-7E44ADF30829}"/>
              </a:ext>
            </a:extLst>
          </p:cNvPr>
          <p:cNvSpPr>
            <a:spLocks noGrp="1"/>
          </p:cNvSpPr>
          <p:nvPr>
            <p:ph type="title"/>
          </p:nvPr>
        </p:nvSpPr>
        <p:spPr/>
        <p:txBody>
          <a:bodyPr/>
          <a:lstStyle/>
          <a:p>
            <a:r>
              <a:rPr lang="en-US" cap="all" dirty="0"/>
              <a:t>Figure 7.1</a:t>
            </a:r>
            <a:r>
              <a:rPr lang="en-US" dirty="0"/>
              <a:t>  The second law of thermodynamics in action </a:t>
            </a:r>
            <a:r>
              <a:rPr lang="en-US" sz="1100" dirty="0"/>
              <a:t>(2)</a:t>
            </a:r>
          </a:p>
        </p:txBody>
      </p:sp>
      <p:pic>
        <p:nvPicPr>
          <p:cNvPr id="6" name="Content Placeholder 5" descr=" Two illustrations, A and B, depict the initial state of the second law of thermodynamics, which shows an isolated system that consists of a closed loop of copper pipe filled with flowing water. Illustration A depicts the initial state showing the water molecules and copper atoms moving randomly. Callout reads, Water molecules flowing vigorously through a copper pipe have much energy of directional motion. Illustration B depicts the later state showing water molecules and copper atoms in the closed loop of pipe moving in a directional motion. Callout reads, The energy of directional motion is degraded into the energy of random motion as time passes in an isolated syste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14955" y="479425"/>
            <a:ext cx="5162091" cy="6300788"/>
          </a:xfrm>
        </p:spPr>
      </p:pic>
    </p:spTree>
    <p:extLst>
      <p:ext uri="{BB962C8B-B14F-4D97-AF65-F5344CB8AC3E}">
        <p14:creationId xmlns:p14="http://schemas.microsoft.com/office/powerpoint/2010/main" val="2902959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D3B3-5B8A-1A4D-909C-ABAFF615FB6B}"/>
              </a:ext>
            </a:extLst>
          </p:cNvPr>
          <p:cNvSpPr>
            <a:spLocks noGrp="1"/>
          </p:cNvSpPr>
          <p:nvPr>
            <p:ph type="title"/>
          </p:nvPr>
        </p:nvSpPr>
        <p:spPr/>
        <p:txBody>
          <a:bodyPr/>
          <a:lstStyle/>
          <a:p>
            <a:r>
              <a:rPr lang="en-US" cap="all" dirty="0"/>
              <a:t>Figure 7.7</a:t>
            </a:r>
            <a:r>
              <a:rPr lang="en-US" dirty="0"/>
              <a:t>  Weekly food requirements: The effect of body size (Part 1) </a:t>
            </a:r>
            <a:r>
              <a:rPr lang="en-US" sz="1100" dirty="0"/>
              <a:t>(1)</a:t>
            </a:r>
            <a:endParaRPr lang="en-US" dirty="0"/>
          </a:p>
        </p:txBody>
      </p:sp>
      <p:pic>
        <p:nvPicPr>
          <p:cNvPr id="6" name="Content Placeholder 5" descr="Illustrations depict the food requirements of meadow vole. Illustration A shows the 175 grams pile of food for the meadow vole weighing 30 grams. Callout reads, In one week, the vole eats about six times its body weight to meet its energy need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935497"/>
            <a:ext cx="11376025" cy="5388643"/>
          </a:xfrm>
        </p:spPr>
      </p:pic>
    </p:spTree>
    <p:extLst>
      <p:ext uri="{BB962C8B-B14F-4D97-AF65-F5344CB8AC3E}">
        <p14:creationId xmlns:p14="http://schemas.microsoft.com/office/powerpoint/2010/main" val="51941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779DD-4F43-FC42-A791-3DE6B591BE0A}"/>
              </a:ext>
            </a:extLst>
          </p:cNvPr>
          <p:cNvSpPr>
            <a:spLocks noGrp="1"/>
          </p:cNvSpPr>
          <p:nvPr>
            <p:ph type="title"/>
          </p:nvPr>
        </p:nvSpPr>
        <p:spPr/>
        <p:txBody>
          <a:bodyPr/>
          <a:lstStyle/>
          <a:p>
            <a:r>
              <a:rPr lang="en-US" cap="all" dirty="0"/>
              <a:t>Figure 7.7</a:t>
            </a:r>
            <a:r>
              <a:rPr lang="en-US" dirty="0"/>
              <a:t>  Weekly food requirements: The effect of body size (Part 1) </a:t>
            </a:r>
            <a:r>
              <a:rPr lang="en-US" sz="1100" dirty="0"/>
              <a:t>(2)</a:t>
            </a:r>
            <a:endParaRPr lang="en-US" dirty="0"/>
          </a:p>
        </p:txBody>
      </p:sp>
      <p:pic>
        <p:nvPicPr>
          <p:cNvPr id="6" name="Content Placeholder 5" descr="Illustrations depict the food requirements of meadow vole. Illustration A shows the 175 grams pile of food for the meadow vole weighing 30 grams. Callout reads, In one week, the vole eats about six times its body weight to meet its energy need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935497"/>
            <a:ext cx="11376025" cy="5388643"/>
          </a:xfrm>
        </p:spPr>
      </p:pic>
    </p:spTree>
    <p:extLst>
      <p:ext uri="{BB962C8B-B14F-4D97-AF65-F5344CB8AC3E}">
        <p14:creationId xmlns:p14="http://schemas.microsoft.com/office/powerpoint/2010/main" val="284148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268E-2AFC-8643-A153-DA7C9546A6EA}"/>
              </a:ext>
            </a:extLst>
          </p:cNvPr>
          <p:cNvSpPr>
            <a:spLocks noGrp="1"/>
          </p:cNvSpPr>
          <p:nvPr>
            <p:ph type="title"/>
          </p:nvPr>
        </p:nvSpPr>
        <p:spPr/>
        <p:txBody>
          <a:bodyPr/>
          <a:lstStyle/>
          <a:p>
            <a:r>
              <a:rPr lang="en-US" cap="all" dirty="0"/>
              <a:t>Figure 7.7</a:t>
            </a:r>
            <a:r>
              <a:rPr lang="en-US" dirty="0"/>
              <a:t>  Weekly food requirements: The effect of body size (Part 2) </a:t>
            </a:r>
            <a:r>
              <a:rPr lang="en-US" sz="1100" dirty="0"/>
              <a:t>(1)</a:t>
            </a:r>
            <a:endParaRPr lang="en-US" dirty="0"/>
          </a:p>
        </p:txBody>
      </p:sp>
      <p:pic>
        <p:nvPicPr>
          <p:cNvPr id="6" name="Content Placeholder 5" descr="Illustrations depict the food requirements of a white rhino. Illustration B depicts the 650 kilograms pile of food for a white rhino weighing 1900 kilograms. Callout reads, The rhino, by contrast, eats only one-third of its body weight in one week to meet its energy needs. Another callout reads, These piles of tightly packed forage represent weekly food needs and are sized correctly relative to the sizes of the two animal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48392"/>
            <a:ext cx="11376025" cy="5762854"/>
          </a:xfrm>
        </p:spPr>
      </p:pic>
    </p:spTree>
    <p:extLst>
      <p:ext uri="{BB962C8B-B14F-4D97-AF65-F5344CB8AC3E}">
        <p14:creationId xmlns:p14="http://schemas.microsoft.com/office/powerpoint/2010/main" val="1096112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F839-3FD5-444E-8360-4E1A69E2FB03}"/>
              </a:ext>
            </a:extLst>
          </p:cNvPr>
          <p:cNvSpPr>
            <a:spLocks noGrp="1"/>
          </p:cNvSpPr>
          <p:nvPr>
            <p:ph type="title"/>
          </p:nvPr>
        </p:nvSpPr>
        <p:spPr/>
        <p:txBody>
          <a:bodyPr/>
          <a:lstStyle/>
          <a:p>
            <a:r>
              <a:rPr lang="en-US" cap="all" dirty="0"/>
              <a:t>Figure 7.7</a:t>
            </a:r>
            <a:r>
              <a:rPr lang="en-US" dirty="0"/>
              <a:t>  Weekly food requirements: The effect of body size (Part 2) </a:t>
            </a:r>
            <a:r>
              <a:rPr lang="en-US" sz="1100" dirty="0"/>
              <a:t>(2)</a:t>
            </a:r>
            <a:endParaRPr lang="en-US" dirty="0"/>
          </a:p>
        </p:txBody>
      </p:sp>
      <p:pic>
        <p:nvPicPr>
          <p:cNvPr id="6" name="Content Placeholder 5" descr="Illustrations depict the food requirements of a white rhino. Illustration B depicts the 650 kilograms pile of food for a white rhino weighing 1900 kilograms. Callout reads, The rhino, by contrast, eats only one-third of its body weight in one week to meet its energy needs. Another callout reads, These piles of tightly packed forage represent weekly food needs and are sized correctly relative to the sizes of the two animal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48392"/>
            <a:ext cx="11376025" cy="5762854"/>
          </a:xfrm>
        </p:spPr>
      </p:pic>
    </p:spTree>
    <p:extLst>
      <p:ext uri="{BB962C8B-B14F-4D97-AF65-F5344CB8AC3E}">
        <p14:creationId xmlns:p14="http://schemas.microsoft.com/office/powerpoint/2010/main" val="3632387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B6633-169E-B04D-AA2C-5D91BFD0E5AA}"/>
              </a:ext>
            </a:extLst>
          </p:cNvPr>
          <p:cNvSpPr>
            <a:spLocks noGrp="1"/>
          </p:cNvSpPr>
          <p:nvPr>
            <p:ph type="title"/>
          </p:nvPr>
        </p:nvSpPr>
        <p:spPr/>
        <p:txBody>
          <a:bodyPr/>
          <a:lstStyle/>
          <a:p>
            <a:r>
              <a:rPr lang="en-US" cap="all" dirty="0"/>
              <a:t>Figure 7.8</a:t>
            </a:r>
            <a:r>
              <a:rPr lang="en-US" dirty="0"/>
              <a:t>  Whole-body BMR as a function of body weight in various species of placental mammals </a:t>
            </a:r>
            <a:r>
              <a:rPr lang="en-US" sz="1100" dirty="0"/>
              <a:t>(1)</a:t>
            </a:r>
          </a:p>
        </p:txBody>
      </p:sp>
      <p:pic>
        <p:nvPicPr>
          <p:cNvPr id="6" name="Content Placeholder 5" descr=" A graph depicts the whole-body B M R as a function of body weight in various species of placental mammals. The horizontal axis is labeled body weight given in grams, ranging from 0 to 700. The vertical axis is labeled weight-specific metabolic rate of the whole animal given in Joules per hour, ranging from 0 to 10,000. Data from the graph are as follows. A dashed line is plotted from 0, 0 through 220, 10,000. Callout reads, The dashed line shows how whole-body B M R would vary with body weight if B M R were proportional to weight and all species exhibited the same proportional relation as 10-gram mammals. A solid curve labeled actual relation is plotted from 0,0 through 700, 9000. Callout reads, The solid curve shows the actual statistically determined relation between whole-body B M R and body we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85019" y="479425"/>
            <a:ext cx="7021962" cy="6300788"/>
          </a:xfrm>
        </p:spPr>
      </p:pic>
    </p:spTree>
    <p:extLst>
      <p:ext uri="{BB962C8B-B14F-4D97-AF65-F5344CB8AC3E}">
        <p14:creationId xmlns:p14="http://schemas.microsoft.com/office/powerpoint/2010/main" val="1521732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661FE-70FB-EF49-9990-2933341AA37A}"/>
              </a:ext>
            </a:extLst>
          </p:cNvPr>
          <p:cNvSpPr>
            <a:spLocks noGrp="1"/>
          </p:cNvSpPr>
          <p:nvPr>
            <p:ph type="title"/>
          </p:nvPr>
        </p:nvSpPr>
        <p:spPr/>
        <p:txBody>
          <a:bodyPr/>
          <a:lstStyle/>
          <a:p>
            <a:r>
              <a:rPr lang="en-US" cap="all" dirty="0"/>
              <a:t>Figure 7.8</a:t>
            </a:r>
            <a:r>
              <a:rPr lang="en-US" dirty="0"/>
              <a:t>  Whole-body BMR as a function of body weight in various species of placental mammals </a:t>
            </a:r>
            <a:r>
              <a:rPr lang="en-US" sz="1100" dirty="0"/>
              <a:t>(2)</a:t>
            </a:r>
            <a:endParaRPr lang="en-US" dirty="0"/>
          </a:p>
        </p:txBody>
      </p:sp>
      <p:pic>
        <p:nvPicPr>
          <p:cNvPr id="6" name="Content Placeholder 5" descr=" A graph depicts the whole-body B M R as a function of body weight in various species of placental mammals. The horizontal axis is labeled body weight given in grams, ranging from 0 to 700. The vertical axis is labeled weight-specific metabolic rate of the whole animal given in Joules per hour, ranging from 0 to 10,000. Data from the graph are as follows. A dashed line is plotted from 0, 0 through 220, 10,000. Callout reads, The dashed line shows how whole-body B M R would vary with body weight if B M R were proportional to weight and all species exhibited the same proportional relation as 10-gram mammals. A solid curve labeled actual relation is plotted from 0,0 through 700, 9000. Callout reads, The solid curve shows the actual statistically determined relation between whole-body B M R and body we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79171" y="479425"/>
            <a:ext cx="9033659" cy="6300788"/>
          </a:xfrm>
        </p:spPr>
      </p:pic>
    </p:spTree>
    <p:extLst>
      <p:ext uri="{BB962C8B-B14F-4D97-AF65-F5344CB8AC3E}">
        <p14:creationId xmlns:p14="http://schemas.microsoft.com/office/powerpoint/2010/main" val="1429979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7EB8-4597-454E-BD8B-10FC7F256246}"/>
              </a:ext>
            </a:extLst>
          </p:cNvPr>
          <p:cNvSpPr>
            <a:spLocks noGrp="1"/>
          </p:cNvSpPr>
          <p:nvPr>
            <p:ph type="title"/>
          </p:nvPr>
        </p:nvSpPr>
        <p:spPr/>
        <p:txBody>
          <a:bodyPr/>
          <a:lstStyle/>
          <a:p>
            <a:r>
              <a:rPr lang="en-US" cap="all" dirty="0"/>
              <a:t>Figure 7.8</a:t>
            </a:r>
            <a:r>
              <a:rPr lang="en-US" dirty="0"/>
              <a:t>  Whole-body BMR as a function of body weight in various species of placental mammals </a:t>
            </a:r>
            <a:r>
              <a:rPr lang="en-US" sz="1100" dirty="0"/>
              <a:t>(3)</a:t>
            </a:r>
            <a:endParaRPr lang="en-US" dirty="0"/>
          </a:p>
        </p:txBody>
      </p:sp>
      <p:pic>
        <p:nvPicPr>
          <p:cNvPr id="6" name="Content Placeholder 5" descr=" A graph depicts the whole-body B M R as a function of body weight in various species of placental mammals. The horizontal axis is labeled body weight given in grams, ranging from 0 to 700. The vertical axis is labeled weight-specific metabolic rate of the whole animal given in Joules per hour, ranging from 0 to 10,000. Data from the graph are as follows. A dashed line is plotted from 0, 0 through 220, 10,000. Callout reads, The dashed line shows how whole-body B M R would vary with body weight if B M R were proportional to weight and all species exhibited the same proportional relation as 10-gram mammals. A solid curve labeled actual relation is plotted from 0,0 through 700, 9000. Callout reads, The solid curve shows the actual statistically determined relation between whole-body B M R and body we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79171" y="479425"/>
            <a:ext cx="9033659" cy="6300788"/>
          </a:xfrm>
        </p:spPr>
      </p:pic>
    </p:spTree>
    <p:extLst>
      <p:ext uri="{BB962C8B-B14F-4D97-AF65-F5344CB8AC3E}">
        <p14:creationId xmlns:p14="http://schemas.microsoft.com/office/powerpoint/2010/main" val="1170858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9E6F-2449-F247-AE38-44DCC44EB4A4}"/>
              </a:ext>
            </a:extLst>
          </p:cNvPr>
          <p:cNvSpPr>
            <a:spLocks noGrp="1"/>
          </p:cNvSpPr>
          <p:nvPr>
            <p:ph type="title"/>
          </p:nvPr>
        </p:nvSpPr>
        <p:spPr/>
        <p:txBody>
          <a:bodyPr/>
          <a:lstStyle/>
          <a:p>
            <a:r>
              <a:rPr lang="en-US" cap="all" dirty="0"/>
              <a:t>Figure 7.9</a:t>
            </a:r>
            <a:r>
              <a:rPr lang="en-US" dirty="0"/>
              <a:t>  Weight-specific BMR as a function of body weight in various species of placental mammals </a:t>
            </a:r>
            <a:r>
              <a:rPr lang="en-US" sz="1100" dirty="0"/>
              <a:t>(1)</a:t>
            </a:r>
          </a:p>
        </p:txBody>
      </p:sp>
      <p:pic>
        <p:nvPicPr>
          <p:cNvPr id="6" name="Content Placeholder 5" descr=" A graph accompanied by the illustration of a pygmy mouse, gray squirrel, and desert cottontail depicts the weight-specific resting metabolic rate as a function of body weight in various species of placental mammals. The horizontal axis is labeled body weight given in grams, ranging from 0 to 700. The vertical axis is labeled weight-specific metabolic rate given in Joules per gram times hour, ranging from 0 to 60. The curve plotted for various placental mammals is as follows: Pygmy mouse: 7, 40; White-footed mouse: 21, 31; California mouse: 48, 19; Roof rat: 117, 24; Woodrat: 200, 19; Gray squirrel: 440, 18; Desert cottontail: 670, 11. All data are approximate. Callout reads, Small mammals have higher weight-specific B M Rs than big on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364083" y="479425"/>
            <a:ext cx="9463834" cy="6300788"/>
          </a:xfrm>
        </p:spPr>
      </p:pic>
    </p:spTree>
    <p:extLst>
      <p:ext uri="{BB962C8B-B14F-4D97-AF65-F5344CB8AC3E}">
        <p14:creationId xmlns:p14="http://schemas.microsoft.com/office/powerpoint/2010/main" val="540336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EDAD-3692-A647-BC11-3F6FE87D9C0D}"/>
              </a:ext>
            </a:extLst>
          </p:cNvPr>
          <p:cNvSpPr>
            <a:spLocks noGrp="1"/>
          </p:cNvSpPr>
          <p:nvPr>
            <p:ph type="title"/>
          </p:nvPr>
        </p:nvSpPr>
        <p:spPr/>
        <p:txBody>
          <a:bodyPr/>
          <a:lstStyle/>
          <a:p>
            <a:r>
              <a:rPr lang="en-US" cap="all" dirty="0"/>
              <a:t>Figure 7.9</a:t>
            </a:r>
            <a:r>
              <a:rPr lang="en-US" dirty="0"/>
              <a:t>  Weight-specific BMR as a function of body weight in various species of placental mammals </a:t>
            </a:r>
            <a:r>
              <a:rPr lang="en-US" sz="1100" dirty="0"/>
              <a:t>(2)</a:t>
            </a:r>
            <a:endParaRPr lang="en-US" dirty="0"/>
          </a:p>
        </p:txBody>
      </p:sp>
      <p:pic>
        <p:nvPicPr>
          <p:cNvPr id="6" name="Content Placeholder 5" descr=" A graph accompanied by the illustration of a pygmy mouse, gray squirrel, and desert cottontail depicts the weight-specific resting metabolic rate as a function of body weight in various species of placental mammals. The horizontal axis is labeled body weight given in grams, ranging from 0 to 700. The vertical axis is labeled weight-specific metabolic rate given in Joules per gram times hour, ranging from 0 to 60. The curve plotted for various placental mammals is as follows: Pygmy mouse: 7, 40; White-footed mouse: 21, 31; California mouse: 48, 19; Roof rat: 117, 24; Woodrat: 200, 19; Gray squirrel: 440, 18; Desert cottontail: 670, 11. All data are approximate. Callout reads, Small mammals have higher weight-specific B M Rs than big on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364083" y="479425"/>
            <a:ext cx="9463834" cy="6300788"/>
          </a:xfrm>
        </p:spPr>
      </p:pic>
    </p:spTree>
    <p:extLst>
      <p:ext uri="{BB962C8B-B14F-4D97-AF65-F5344CB8AC3E}">
        <p14:creationId xmlns:p14="http://schemas.microsoft.com/office/powerpoint/2010/main" val="2365083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0D43A-61C9-ED4A-B7EE-44260AF137D5}"/>
              </a:ext>
            </a:extLst>
          </p:cNvPr>
          <p:cNvSpPr>
            <a:spLocks noGrp="1"/>
          </p:cNvSpPr>
          <p:nvPr>
            <p:ph type="title"/>
          </p:nvPr>
        </p:nvSpPr>
        <p:spPr/>
        <p:txBody>
          <a:bodyPr/>
          <a:lstStyle/>
          <a:p>
            <a:r>
              <a:rPr lang="en-US" cap="all" dirty="0"/>
              <a:t>Figure 7.9</a:t>
            </a:r>
            <a:r>
              <a:rPr lang="en-US" dirty="0"/>
              <a:t>  Weight-specific BMR as a function of body weight in various species of placental mammals </a:t>
            </a:r>
            <a:r>
              <a:rPr lang="en-US" sz="1100" dirty="0"/>
              <a:t>(3)</a:t>
            </a:r>
            <a:endParaRPr lang="en-US" dirty="0"/>
          </a:p>
        </p:txBody>
      </p:sp>
      <p:pic>
        <p:nvPicPr>
          <p:cNvPr id="6" name="Content Placeholder 5" descr=" A graph accompanied by the illustration of a pygmy mouse, gray squirrel, and desert cottontail depicts the weight-specific resting metabolic rate as a function of body weight in various species of placental mammals. The horizontal axis is labeled body weight given in grams, ranging from 0 to 700. The vertical axis is labeled weight-specific metabolic rate given in Joules per gram times hour, ranging from 0 to 60. The curve plotted for various placental mammals is as follows: Pygmy mouse: 7, 40; White-footed mouse: 21, 31; California mouse: 48, 19; Roof rat: 117, 24; Woodrat: 200, 19; Gray squirrel: 440, 18; Desert cottontail: 670, 11. All data are approximate. Callout reads, Small mammals have higher weight-specific B M Rs than big on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364083" y="479425"/>
            <a:ext cx="9463834" cy="6300788"/>
          </a:xfrm>
        </p:spPr>
      </p:pic>
    </p:spTree>
    <p:extLst>
      <p:ext uri="{BB962C8B-B14F-4D97-AF65-F5344CB8AC3E}">
        <p14:creationId xmlns:p14="http://schemas.microsoft.com/office/powerpoint/2010/main" val="1144994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511B-C4D5-0143-A967-3A4BD8F9D06F}"/>
              </a:ext>
            </a:extLst>
          </p:cNvPr>
          <p:cNvSpPr>
            <a:spLocks noGrp="1"/>
          </p:cNvSpPr>
          <p:nvPr>
            <p:ph type="title"/>
          </p:nvPr>
        </p:nvSpPr>
        <p:spPr/>
        <p:txBody>
          <a:bodyPr/>
          <a:lstStyle/>
          <a:p>
            <a:r>
              <a:rPr lang="en-US" cap="all" dirty="0"/>
              <a:t>Figure 7.1</a:t>
            </a:r>
            <a:r>
              <a:rPr lang="en-US" dirty="0"/>
              <a:t>  The second law of thermodynamics in action </a:t>
            </a:r>
            <a:r>
              <a:rPr lang="en-US" sz="1100" dirty="0"/>
              <a:t>(3)</a:t>
            </a:r>
          </a:p>
        </p:txBody>
      </p:sp>
      <p:pic>
        <p:nvPicPr>
          <p:cNvPr id="6" name="Content Placeholder 5" descr=" Two illustrations, A and B, depict the initial state of the second law of thermodynamics, which shows an isolated system that consists of a closed loop of copper pipe filled with flowing water. Illustration A depicts the initial state showing the water molecules and copper atoms moving randomly. Callout reads, Water molecules flowing vigorously through a copper pipe have much energy of directional motion. Illustration B depicts the later state showing water molecules and copper atoms in the closed loop of pipe moving in a directional motion. Callout reads, The energy of directional motion is degraded into the energy of random motion as time passes in an isolated syste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14955" y="479425"/>
            <a:ext cx="5162091" cy="6300788"/>
          </a:xfrm>
        </p:spPr>
      </p:pic>
    </p:spTree>
    <p:extLst>
      <p:ext uri="{BB962C8B-B14F-4D97-AF65-F5344CB8AC3E}">
        <p14:creationId xmlns:p14="http://schemas.microsoft.com/office/powerpoint/2010/main" val="1666899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1BC1F-4483-C346-9B4A-9289F5A2B1DB}"/>
              </a:ext>
            </a:extLst>
          </p:cNvPr>
          <p:cNvSpPr>
            <a:spLocks noGrp="1"/>
          </p:cNvSpPr>
          <p:nvPr>
            <p:ph type="title"/>
          </p:nvPr>
        </p:nvSpPr>
        <p:spPr/>
        <p:txBody>
          <a:bodyPr/>
          <a:lstStyle/>
          <a:p>
            <a:r>
              <a:rPr lang="en-US" cap="all" dirty="0"/>
              <a:t>Figure 7.10</a:t>
            </a:r>
            <a:r>
              <a:rPr lang="en-US" dirty="0"/>
              <a:t>  Weight-specific resting metabolic rate as a function of body weight in four groups of vertebrates </a:t>
            </a:r>
            <a:r>
              <a:rPr lang="en-US" sz="1100" dirty="0"/>
              <a:t>(1)</a:t>
            </a:r>
          </a:p>
        </p:txBody>
      </p:sp>
      <p:pic>
        <p:nvPicPr>
          <p:cNvPr id="6" name="Content Placeholder 5" descr=" A graph depicts the weight-specific resting metabolic rate as a function of body weight in four groups of vertebrates. The horizontal axis is labeled body weight given in grams, ranging from 0 to 100. The vertical axis is labeled weight-specific rate of O 2 consumption given in milliliters of O 2 per gram per hour, ranging from 0 to 5. Data from the graph are as follows. Four curves are plotted for the equations, which read, Birds: M over W equals 6.17 W superscript negative 0.33. Mammals: M over W equals 4.46 W superscript negative 0.30. Lizards: M over W equals 1.33 W superscript negative 0.35. Amphibians: M over W equals 0.36 W superscript 0.33. The curve for birds is plotted from 1, 3.9 through 100, 1.4. The curve for placental mammals is plotted from 1, 2.95 through 100, 1.1. The curve for lizards at 37 degrees Celsius is plotted from 1, 0.9 through 100, 0.2. The curve for amphibians at 25 degrees Celsius is plotted from 1, 0.5 through 80, 0.1. All data are approximate. Callout reads, The curves are plots of these statistically derived equations, where M over W is the weight-specific rate of O 2 consumption given in milliliters of O 2 per gram times hour and W is the bodyweight given in gram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75781" y="479425"/>
            <a:ext cx="5440439" cy="6300788"/>
          </a:xfrm>
        </p:spPr>
      </p:pic>
    </p:spTree>
    <p:extLst>
      <p:ext uri="{BB962C8B-B14F-4D97-AF65-F5344CB8AC3E}">
        <p14:creationId xmlns:p14="http://schemas.microsoft.com/office/powerpoint/2010/main" val="483983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BF45-712A-2D44-9AF5-E98DFBC3B3AB}"/>
              </a:ext>
            </a:extLst>
          </p:cNvPr>
          <p:cNvSpPr>
            <a:spLocks noGrp="1"/>
          </p:cNvSpPr>
          <p:nvPr>
            <p:ph type="title"/>
          </p:nvPr>
        </p:nvSpPr>
        <p:spPr/>
        <p:txBody>
          <a:bodyPr/>
          <a:lstStyle/>
          <a:p>
            <a:r>
              <a:rPr lang="en-US" cap="all" dirty="0"/>
              <a:t>Figure 7.10</a:t>
            </a:r>
            <a:r>
              <a:rPr lang="en-US" dirty="0"/>
              <a:t>  Weight-specific resting metabolic rate as a function of body weight in four groups of vertebrates </a:t>
            </a:r>
            <a:r>
              <a:rPr lang="en-US" sz="1100" dirty="0"/>
              <a:t>(2)</a:t>
            </a:r>
            <a:endParaRPr lang="en-US" dirty="0"/>
          </a:p>
        </p:txBody>
      </p:sp>
      <p:pic>
        <p:nvPicPr>
          <p:cNvPr id="6" name="Content Placeholder 5" descr=" A graph depicts the weight-specific resting metabolic rate as a function of body weight in four groups of vertebrates. The horizontal axis is labeled body weight given in grams, ranging from 0 to 100. The vertical axis is labeled weight-specific rate of O 2 consumption given in milliliters of O 2 per gram per hour, ranging from 0 to 5. Data from the graph are as follows. Four curves are plotted for the equations, which read, Birds: M over W equals 6.17 W superscript negative 0.33. Mammals: M over W equals 4.46 W superscript negative 0.30. Lizards: M over W equals 1.33 W superscript negative 0.35. Amphibians: M over W equals 0.36 W superscript 0.33. The curve for birds is plotted from 1, 3.9 through 100, 1.4. The curve for placental mammals is plotted from 1, 2.95 through 100, 1.1. The curve for lizards at 37 degrees Celsius is plotted from 1, 0.9 through 100, 0.2. The curve for amphibians at 25 degrees Celsius is plotted from 1, 0.5 through 80, 0.1. All data are approximate. Callout reads, The curves are plots of these statistically derived equations, where M over W is the weight-specific rate of O 2 consumption given in milliliters of O 2 per gram times hour and W is the bodyweight given in gram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00106" y="479425"/>
            <a:ext cx="6591788" cy="6300788"/>
          </a:xfrm>
        </p:spPr>
      </p:pic>
    </p:spTree>
    <p:extLst>
      <p:ext uri="{BB962C8B-B14F-4D97-AF65-F5344CB8AC3E}">
        <p14:creationId xmlns:p14="http://schemas.microsoft.com/office/powerpoint/2010/main" val="794987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5BBC-EF1F-7D48-9BEB-E43AB0FBBB71}"/>
              </a:ext>
            </a:extLst>
          </p:cNvPr>
          <p:cNvSpPr>
            <a:spLocks noGrp="1"/>
          </p:cNvSpPr>
          <p:nvPr>
            <p:ph type="title"/>
          </p:nvPr>
        </p:nvSpPr>
        <p:spPr/>
        <p:txBody>
          <a:bodyPr/>
          <a:lstStyle/>
          <a:p>
            <a:r>
              <a:rPr lang="en-US" cap="all" dirty="0"/>
              <a:t>Figure 7.10</a:t>
            </a:r>
            <a:r>
              <a:rPr lang="en-US" dirty="0"/>
              <a:t>  Weight-specific resting metabolic rate as a function of body weight in four groups of vertebrates </a:t>
            </a:r>
            <a:r>
              <a:rPr lang="en-US" sz="1100" dirty="0"/>
              <a:t>(3)</a:t>
            </a:r>
            <a:endParaRPr lang="en-US" dirty="0"/>
          </a:p>
        </p:txBody>
      </p:sp>
      <p:pic>
        <p:nvPicPr>
          <p:cNvPr id="6" name="Content Placeholder 5" descr=" A graph depicts the weight-specific resting metabolic rate as a function of body weight in four groups of vertebrates. The horizontal axis is labeled body weight given in grams, ranging from 0 to 100. The vertical axis is labeled weight-specific rate of O 2 consumption given in milliliters of O 2 per gram per hour, ranging from 0 to 5. Data from the graph are as follows. Four curves are plotted for the equations, which read, Birds: M over W equals 6.17 W superscript negative 0.33. Mammals: M over W equals 4.46 W superscript negative 0.30. Lizards: M over W equals 1.33 W superscript negative 0.35. Amphibians: M over W equals 0.36 W superscript 0.33. The curve for birds is plotted from 1, 3.9 through 100, 1.4. The curve for placental mammals is plotted from 1, 2.95 through 100, 1.1. The curve for lizards at 37 degrees Celsius is plotted from 1, 0.9 through 100, 0.2. The curve for amphibians at 25 degrees Celsius is plotted from 1, 0.5 through 80, 0.1. All data are approximate. Callout reads, The curves are plots of these statistically derived equations, where M over W is the weight-specific rate of O 2 consumption given in milliliters of O 2 per gram times hour and W is the bodyweight given in gram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00106" y="479425"/>
            <a:ext cx="6591788" cy="6300788"/>
          </a:xfrm>
        </p:spPr>
      </p:pic>
    </p:spTree>
    <p:extLst>
      <p:ext uri="{BB962C8B-B14F-4D97-AF65-F5344CB8AC3E}">
        <p14:creationId xmlns:p14="http://schemas.microsoft.com/office/powerpoint/2010/main" val="1426963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2A58D-2A71-8543-B51A-C21D683F39A9}"/>
              </a:ext>
            </a:extLst>
          </p:cNvPr>
          <p:cNvSpPr>
            <a:spLocks noGrp="1"/>
          </p:cNvSpPr>
          <p:nvPr>
            <p:ph type="title"/>
          </p:nvPr>
        </p:nvSpPr>
        <p:spPr/>
        <p:txBody>
          <a:bodyPr/>
          <a:lstStyle/>
          <a:p>
            <a:r>
              <a:rPr lang="en-US" cap="all" dirty="0"/>
              <a:t>Figure 7.11</a:t>
            </a:r>
            <a:r>
              <a:rPr lang="en-US" dirty="0"/>
              <a:t>  Metabolic rate and body weight are related linearly on log–log coordinates, as illustrated by carnivorous mammals </a:t>
            </a:r>
            <a:r>
              <a:rPr lang="en-US" sz="1100" dirty="0"/>
              <a:t>(1)</a:t>
            </a:r>
          </a:p>
        </p:txBody>
      </p:sp>
      <p:pic>
        <p:nvPicPr>
          <p:cNvPr id="6" name="Content Placeholder 5" descr=" A graph accompanied by the illustrations of the least weasel, African hunting dog, and bottlenose dolphin depicts the relationship between metabolic rate and body weight on a log-log plot. The horizonal axis is labeled body weight given in grams on a log scale, ranging from 10 to 100,000. The vertical axis is labeled weight-specific B M R given in milliliters of O 2 per gram per hour on a log scale, ranging from 0.1 to 10.0. The scatter plot shows a decreasing trend for the mammalian carnivores as follows. Least weasel, ghost bat, American mink, African hunting dog, Eurasian river otter, cheetah, and bottlenose dolphin. The best fit line slopes downward from 100, 1.0 through 100,000, 0.2. All data are approximate. Callout reads, Mammalian carnivores as different in size as weasels, cheetahs, and dolphins tend to follow a single allometric relation between resting metabolic rate and body we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085149" y="668338"/>
            <a:ext cx="10021702" cy="6108700"/>
          </a:xfrm>
        </p:spPr>
      </p:pic>
    </p:spTree>
    <p:extLst>
      <p:ext uri="{BB962C8B-B14F-4D97-AF65-F5344CB8AC3E}">
        <p14:creationId xmlns:p14="http://schemas.microsoft.com/office/powerpoint/2010/main" val="1299370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F0745-C1B7-3C46-B3BA-107A794089BA}"/>
              </a:ext>
            </a:extLst>
          </p:cNvPr>
          <p:cNvSpPr>
            <a:spLocks noGrp="1"/>
          </p:cNvSpPr>
          <p:nvPr>
            <p:ph type="title"/>
          </p:nvPr>
        </p:nvSpPr>
        <p:spPr/>
        <p:txBody>
          <a:bodyPr/>
          <a:lstStyle/>
          <a:p>
            <a:r>
              <a:rPr lang="en-US" cap="all" dirty="0"/>
              <a:t>Figure 7.11</a:t>
            </a:r>
            <a:r>
              <a:rPr lang="en-US" dirty="0"/>
              <a:t>  Metabolic rate and body weight are related linearly on log–log coordinates, as illustrated by carnivorous mammals </a:t>
            </a:r>
            <a:r>
              <a:rPr lang="en-US" sz="1100" dirty="0"/>
              <a:t>(2)</a:t>
            </a:r>
            <a:endParaRPr lang="en-US" dirty="0"/>
          </a:p>
        </p:txBody>
      </p:sp>
      <p:pic>
        <p:nvPicPr>
          <p:cNvPr id="6" name="Content Placeholder 5" descr=" A graph accompanied by the illustrations of the least weasel, African hunting dog, and bottlenose dolphin depicts the relationship between metabolic rate and body weight on a log-log plot. The horizonal axis is labeled body weight given in grams on a log scale, ranging from 10 to 100,000. The vertical axis is labeled weight-specific B M R given in milliliters of O 2 per gram per hour on a log scale, ranging from 0.1 to 10.0. The scatter plot shows a decreasing trend for the mammalian carnivores as follows. Least weasel, ghost bat, American mink, African hunting dog, Eurasian river otter, cheetah, and bottlenose dolphin. The best fit line slopes downward from 100, 1.0 through 100,000, 0.2. All data are approximate. Callout reads, Mammalian carnivores as different in size as weasels, cheetahs, and dolphins tend to follow a single allometric relation between resting metabolic rate and body we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16523"/>
            <a:ext cx="11376025" cy="6012329"/>
          </a:xfrm>
        </p:spPr>
      </p:pic>
    </p:spTree>
    <p:extLst>
      <p:ext uri="{BB962C8B-B14F-4D97-AF65-F5344CB8AC3E}">
        <p14:creationId xmlns:p14="http://schemas.microsoft.com/office/powerpoint/2010/main" val="2530009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1408D5-8667-9843-A79F-719E18836769}"/>
              </a:ext>
            </a:extLst>
          </p:cNvPr>
          <p:cNvSpPr>
            <a:spLocks noGrp="1"/>
          </p:cNvSpPr>
          <p:nvPr>
            <p:ph type="title"/>
          </p:nvPr>
        </p:nvSpPr>
        <p:spPr/>
        <p:txBody>
          <a:bodyPr/>
          <a:lstStyle/>
          <a:p>
            <a:r>
              <a:rPr lang="en-US" cap="all" dirty="0"/>
              <a:t>Figure 7.11</a:t>
            </a:r>
            <a:r>
              <a:rPr lang="en-US" dirty="0"/>
              <a:t>  Metabolic rate and body weight are related linearly on log–log coordinates, as illustrated by carnivorous mammals </a:t>
            </a:r>
            <a:r>
              <a:rPr lang="en-US" sz="1100" dirty="0"/>
              <a:t>(3)</a:t>
            </a:r>
            <a:endParaRPr lang="en-US" dirty="0"/>
          </a:p>
        </p:txBody>
      </p:sp>
      <p:pic>
        <p:nvPicPr>
          <p:cNvPr id="6" name="Content Placeholder 5" descr=" A graph accompanied by the illustrations of the least weasel, African hunting dog, and bottlenose dolphin depicts the relationship between metabolic rate and body weight on a log-log plot. The horizonal axis is labeled body weight given in grams on a log scale, ranging from 10 to 100,000. The vertical axis is labeled weight-specific B M R given in milliliters of O 2 per gram per hour on a log scale, ranging from 0.1 to 10.0. The scatter plot shows a decreasing trend for the mammalian carnivores as follows. Least weasel, ghost bat, American mink, African hunting dog, Eurasian river otter, cheetah, and bottlenose dolphin. The best fit line slopes downward from 100, 1.0 through 100,000, 0.2. All data are approximate. Callout reads, Mammalian carnivores as different in size as weasels, cheetahs, and dolphins tend to follow a single allometric relation between resting metabolic rate and body we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16523"/>
            <a:ext cx="11376025" cy="6012329"/>
          </a:xfrm>
        </p:spPr>
      </p:pic>
    </p:spTree>
    <p:extLst>
      <p:ext uri="{BB962C8B-B14F-4D97-AF65-F5344CB8AC3E}">
        <p14:creationId xmlns:p14="http://schemas.microsoft.com/office/powerpoint/2010/main" val="3609821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D690-DC0C-6340-B98A-DE1CFF72E7D0}"/>
              </a:ext>
            </a:extLst>
          </p:cNvPr>
          <p:cNvSpPr>
            <a:spLocks noGrp="1"/>
          </p:cNvSpPr>
          <p:nvPr>
            <p:ph type="title"/>
          </p:nvPr>
        </p:nvSpPr>
        <p:spPr/>
        <p:txBody>
          <a:bodyPr/>
          <a:lstStyle/>
          <a:p>
            <a:r>
              <a:rPr lang="en-US" cap="all" dirty="0"/>
              <a:t>Figure 7.12</a:t>
            </a:r>
            <a:r>
              <a:rPr lang="en-US" dirty="0"/>
              <a:t>  Within a species, resting metabolic rate often varies allometrically with individual body size </a:t>
            </a:r>
            <a:r>
              <a:rPr lang="en-US" sz="1100" dirty="0"/>
              <a:t>(1)</a:t>
            </a:r>
          </a:p>
        </p:txBody>
      </p:sp>
      <p:pic>
        <p:nvPicPr>
          <p:cNvPr id="6" name="Content Placeholder 5" descr="(A) A scatter plot accompanied by an illustration of a human male depicts the weight-specific B M R versus body weight of an individual young man on a log-log plot. The horizontal axis is labeled body weight given in kilograms on the log scale, ranging from 50 to 120. The vertical axis is labeled weight-specific B M R given in kilojoules per kilogram per day on a log scale, ranging from 60 to 130. The scatter plot shows a decreasing trend with the best line sloping downward from 55, 121 through 120, 85. All data are approximate.&#10;(B) A scatter plot accompanied by an illustration of a crab depicts the weight-specific metabolic rate versus body weight of an individual species of crab on a log-log plot. The horizontal axis is labeled body weight given in kilograms on the log scale, ranging from 0 to 100. The vertical axis is labeled weight-specific metabolic rate given in milliliters of O 2 per gram per hour on the log scale, ranging from 0.005 to 0.100. The scatter plot shows a decreasing trend with the best line sloping downward from 3, 0050, through 40, 0.020.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571657"/>
            <a:ext cx="11376025" cy="4116324"/>
          </a:xfrm>
        </p:spPr>
      </p:pic>
    </p:spTree>
    <p:extLst>
      <p:ext uri="{BB962C8B-B14F-4D97-AF65-F5344CB8AC3E}">
        <p14:creationId xmlns:p14="http://schemas.microsoft.com/office/powerpoint/2010/main" val="112436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1674-148E-4D45-A838-CE945260A254}"/>
              </a:ext>
            </a:extLst>
          </p:cNvPr>
          <p:cNvSpPr>
            <a:spLocks noGrp="1"/>
          </p:cNvSpPr>
          <p:nvPr>
            <p:ph type="title"/>
          </p:nvPr>
        </p:nvSpPr>
        <p:spPr/>
        <p:txBody>
          <a:bodyPr/>
          <a:lstStyle/>
          <a:p>
            <a:r>
              <a:rPr lang="en-US" cap="all" dirty="0"/>
              <a:t>Figure 7.12</a:t>
            </a:r>
            <a:r>
              <a:rPr lang="en-US" dirty="0"/>
              <a:t>  Within a species, resting metabolic rate often varies allometrically with individual body size </a:t>
            </a:r>
            <a:r>
              <a:rPr lang="en-US" sz="1100" dirty="0"/>
              <a:t>(2)</a:t>
            </a:r>
            <a:endParaRPr lang="en-US" dirty="0"/>
          </a:p>
        </p:txBody>
      </p:sp>
      <p:pic>
        <p:nvPicPr>
          <p:cNvPr id="6" name="Content Placeholder 5" descr="(A) A scatter plot accompanied by an illustration of a human male depicts the weight-specific B M R versus body weight of an individual young man on a log-log plot. The horizontal axis is labeled body weight given in kilograms on the log scale, ranging from 50 to 120. The vertical axis is labeled weight-specific B M R given in kilojoules per kilogram per day on a log scale, ranging from 60 to 130. The scatter plot shows a decreasing trend with the best line sloping downward from 55, 121 through 120, 85. All data are approximate.&#10;(B) A scatter plot accompanied by an illustration of a crab depicts the weight-specific metabolic rate versus body weight of an individual species of crab on a log-log plot. The horizontal axis is labeled body weight given in kilograms on the log scale, ranging from 0 to 100. The vertical axis is labeled weight-specific metabolic rate given in milliliters of O 2 per gram per hour on the log scale, ranging from 0.005 to 0.100. The scatter plot shows a decreasing trend with the best line sloping downward from 3, 0050, through 40, 0.020.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571657"/>
            <a:ext cx="11376025" cy="4116324"/>
          </a:xfrm>
        </p:spPr>
      </p:pic>
    </p:spTree>
    <p:extLst>
      <p:ext uri="{BB962C8B-B14F-4D97-AF65-F5344CB8AC3E}">
        <p14:creationId xmlns:p14="http://schemas.microsoft.com/office/powerpoint/2010/main" val="1520257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E271-E3D7-EE40-B0A3-A4B0CF1A8C2F}"/>
              </a:ext>
            </a:extLst>
          </p:cNvPr>
          <p:cNvSpPr>
            <a:spLocks noGrp="1"/>
          </p:cNvSpPr>
          <p:nvPr>
            <p:ph type="title"/>
          </p:nvPr>
        </p:nvSpPr>
        <p:spPr/>
        <p:txBody>
          <a:bodyPr/>
          <a:lstStyle/>
          <a:p>
            <a:r>
              <a:rPr lang="en-US" cap="all" dirty="0"/>
              <a:t>Figure 7.12</a:t>
            </a:r>
            <a:r>
              <a:rPr lang="en-US" dirty="0"/>
              <a:t>  Within a species, resting metabolic rate often varies allometrically with individual body size (Part 1) </a:t>
            </a:r>
            <a:r>
              <a:rPr lang="en-US" sz="1100" dirty="0"/>
              <a:t>(1)</a:t>
            </a:r>
            <a:endParaRPr lang="en-US" dirty="0"/>
          </a:p>
        </p:txBody>
      </p:sp>
      <p:pic>
        <p:nvPicPr>
          <p:cNvPr id="6" name="Content Placeholder 5" descr="A scatter plot accompanied by an illustration of a human male depicts the weight-specific B M R versus body weight of an individual young man on a log-log plot. The horizontal axis is labeled body weight given in kilograms on the log scale, ranging from 50 to 120. The vertical axis is labeled weight-specific B M R given in kilojoules per kilogram per day on a log scale, ranging from 60 to 130. The scatter plot shows a decreasing trend with the best line sloping downward from 55, 121 through 120, 85.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24671" y="479425"/>
            <a:ext cx="8742659" cy="6300788"/>
          </a:xfrm>
        </p:spPr>
      </p:pic>
    </p:spTree>
    <p:extLst>
      <p:ext uri="{BB962C8B-B14F-4D97-AF65-F5344CB8AC3E}">
        <p14:creationId xmlns:p14="http://schemas.microsoft.com/office/powerpoint/2010/main" val="472303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E256-584A-9644-B0AC-AF473F5A8BC5}"/>
              </a:ext>
            </a:extLst>
          </p:cNvPr>
          <p:cNvSpPr>
            <a:spLocks noGrp="1"/>
          </p:cNvSpPr>
          <p:nvPr>
            <p:ph type="title"/>
          </p:nvPr>
        </p:nvSpPr>
        <p:spPr/>
        <p:txBody>
          <a:bodyPr/>
          <a:lstStyle/>
          <a:p>
            <a:r>
              <a:rPr lang="en-US" cap="all" dirty="0"/>
              <a:t>Figure 7.12</a:t>
            </a:r>
            <a:r>
              <a:rPr lang="en-US" dirty="0"/>
              <a:t>  Within a species, resting metabolic rate often varies allometrically with individual body size (Part 1) </a:t>
            </a:r>
            <a:r>
              <a:rPr lang="en-US" sz="1100" dirty="0"/>
              <a:t>(2)</a:t>
            </a:r>
            <a:endParaRPr lang="en-US" dirty="0"/>
          </a:p>
        </p:txBody>
      </p:sp>
      <p:pic>
        <p:nvPicPr>
          <p:cNvPr id="6" name="Content Placeholder 5" descr="A scatter plot accompanied by an illustration of a human male depicts the weight-specific B M R versus body weight of an individual young man on a log-log plot. The horizontal axis is labeled body weight given in kilograms on the log scale, ranging from 50 to 120. The vertical axis is labeled weight-specific B M R given in kilojoules per kilogram per day on a log scale, ranging from 60 to 130. The scatter plot shows a decreasing trend with the best line sloping downward from 55, 121 through 120, 85.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24671" y="479425"/>
            <a:ext cx="8742659" cy="6300788"/>
          </a:xfrm>
        </p:spPr>
      </p:pic>
    </p:spTree>
    <p:extLst>
      <p:ext uri="{BB962C8B-B14F-4D97-AF65-F5344CB8AC3E}">
        <p14:creationId xmlns:p14="http://schemas.microsoft.com/office/powerpoint/2010/main" val="108961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431C-24A8-DA4B-9342-C66FD52D59BC}"/>
              </a:ext>
            </a:extLst>
          </p:cNvPr>
          <p:cNvSpPr>
            <a:spLocks noGrp="1"/>
          </p:cNvSpPr>
          <p:nvPr>
            <p:ph type="title"/>
          </p:nvPr>
        </p:nvSpPr>
        <p:spPr/>
        <p:txBody>
          <a:bodyPr/>
          <a:lstStyle/>
          <a:p>
            <a:r>
              <a:rPr lang="en-US" cap="all" dirty="0"/>
              <a:t>Figure 7.2</a:t>
            </a:r>
            <a:r>
              <a:rPr lang="en-US" dirty="0"/>
              <a:t>  The uses of energy by an animal </a:t>
            </a:r>
            <a:r>
              <a:rPr lang="en-US" sz="1100" dirty="0"/>
              <a:t>(1)</a:t>
            </a:r>
          </a:p>
        </p:txBody>
      </p:sp>
      <p:pic>
        <p:nvPicPr>
          <p:cNvPr id="6" name="Content Placeholder 5" descr=" A chart accompanied by an illustration of a penguin depicts the three major energy functions used by an animal. The chart flows as follows. Ingested chemical energy is absorbed and the absorbed chemical energy is used to perform three major physiological functions inside the body: biosynthesis, maintenance, and generation of external work. The chemical energy from biosynthesis accumulates in the body tissues and helps in growth. Some amount of chemical energy leaves the body as heat, chemical energy, or external work. Inefficiency in these functions leads to the generation of heat. Ingested chemical energy is also released from the body in the form of fecal chemical energy. Callout reads, Energy enters an animal’s body as chemical energy and leaves as heat, chemical, energy, or external work.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18106" y="479425"/>
            <a:ext cx="7755789" cy="6300788"/>
          </a:xfrm>
        </p:spPr>
      </p:pic>
    </p:spTree>
    <p:extLst>
      <p:ext uri="{BB962C8B-B14F-4D97-AF65-F5344CB8AC3E}">
        <p14:creationId xmlns:p14="http://schemas.microsoft.com/office/powerpoint/2010/main" val="760490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E907-238D-8545-91EC-40CB79016A68}"/>
              </a:ext>
            </a:extLst>
          </p:cNvPr>
          <p:cNvSpPr>
            <a:spLocks noGrp="1"/>
          </p:cNvSpPr>
          <p:nvPr>
            <p:ph type="title"/>
          </p:nvPr>
        </p:nvSpPr>
        <p:spPr/>
        <p:txBody>
          <a:bodyPr/>
          <a:lstStyle/>
          <a:p>
            <a:r>
              <a:rPr lang="en-US" cap="all" dirty="0"/>
              <a:t>Figure 7.12</a:t>
            </a:r>
            <a:r>
              <a:rPr lang="en-US" dirty="0"/>
              <a:t>  Within a species, resting metabolic rate often varies allometrically with individual body size (Part 2) </a:t>
            </a:r>
            <a:r>
              <a:rPr lang="en-US" sz="1100" dirty="0"/>
              <a:t>(1)</a:t>
            </a:r>
            <a:endParaRPr lang="en-US" dirty="0"/>
          </a:p>
        </p:txBody>
      </p:sp>
      <p:pic>
        <p:nvPicPr>
          <p:cNvPr id="6" name="Content Placeholder 5" descr="A scatter plot accompanied by an illustration of a crab depicts the weight-specific metabolic rate versus body weight of an individual species of crab on a log-log plot. The horizontal axis is labeled body weight given in kilograms on the log scale, ranging from 0 to 100. The vertical axis is labeled weight-specific metabolic rate given in milliliters of O 2 per gram per hour on the log scale, ranging from 0.005 to 0.100. The scatter plot shows a decreasing trend with the best line sloping downward from 3, 0050, through 40, 0.020.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36105" y="479425"/>
            <a:ext cx="8919790" cy="6300788"/>
          </a:xfrm>
        </p:spPr>
      </p:pic>
    </p:spTree>
    <p:extLst>
      <p:ext uri="{BB962C8B-B14F-4D97-AF65-F5344CB8AC3E}">
        <p14:creationId xmlns:p14="http://schemas.microsoft.com/office/powerpoint/2010/main" val="3612403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EE17-562E-FC44-8BF7-2236933A8A0E}"/>
              </a:ext>
            </a:extLst>
          </p:cNvPr>
          <p:cNvSpPr>
            <a:spLocks noGrp="1"/>
          </p:cNvSpPr>
          <p:nvPr>
            <p:ph type="title"/>
          </p:nvPr>
        </p:nvSpPr>
        <p:spPr/>
        <p:txBody>
          <a:bodyPr/>
          <a:lstStyle/>
          <a:p>
            <a:r>
              <a:rPr lang="en-US" cap="all" dirty="0"/>
              <a:t>Figure 7.12</a:t>
            </a:r>
            <a:r>
              <a:rPr lang="en-US" dirty="0"/>
              <a:t>  Within a species, resting metabolic rate often varies allometrically with individual body size (Part 2) </a:t>
            </a:r>
            <a:r>
              <a:rPr lang="en-US" sz="1100" dirty="0"/>
              <a:t>(2)</a:t>
            </a:r>
            <a:endParaRPr lang="en-US" dirty="0"/>
          </a:p>
        </p:txBody>
      </p:sp>
      <p:pic>
        <p:nvPicPr>
          <p:cNvPr id="6" name="Content Placeholder 5" descr="A scatter plot accompanied by an illustration of a crab depicts the weight-specific metabolic rate versus body weight of an individual species of crab on a log-log plot. The horizontal axis is labeled body weight given in kilograms on the log scale, ranging from 0 to 100. The vertical axis is labeled weight-specific metabolic rate given in milliliters of O 2 per gram per hour on the log scale, ranging from 0.005 to 0.100. The scatter plot shows a decreasing trend with the best line sloping downward from 3, 0050, through 40, 0.020.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36105" y="479425"/>
            <a:ext cx="8919790" cy="6300788"/>
          </a:xfrm>
        </p:spPr>
      </p:pic>
    </p:spTree>
    <p:extLst>
      <p:ext uri="{BB962C8B-B14F-4D97-AF65-F5344CB8AC3E}">
        <p14:creationId xmlns:p14="http://schemas.microsoft.com/office/powerpoint/2010/main" val="3661764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2B99FF-A589-A04C-8809-08A4DBC2296B}"/>
              </a:ext>
            </a:extLst>
          </p:cNvPr>
          <p:cNvSpPr>
            <a:spLocks noGrp="1"/>
          </p:cNvSpPr>
          <p:nvPr>
            <p:ph type="title"/>
          </p:nvPr>
        </p:nvSpPr>
        <p:spPr/>
        <p:txBody>
          <a:bodyPr/>
          <a:lstStyle/>
          <a:p>
            <a:r>
              <a:rPr lang="en-US" dirty="0"/>
              <a:t>TABLE 7.3  Resting heart rate, and heart size relative to body weight, in seven species of mammals</a:t>
            </a:r>
          </a:p>
        </p:txBody>
      </p:sp>
      <p:sp>
        <p:nvSpPr>
          <p:cNvPr id="9" name="Content Placeholder 8">
            <a:extLst>
              <a:ext uri="{FF2B5EF4-FFF2-40B4-BE49-F238E27FC236}">
                <a16:creationId xmlns:a16="http://schemas.microsoft.com/office/drawing/2014/main" id="{8B82F6D1-B5F9-C140-9AC6-46D77871B509}"/>
              </a:ext>
            </a:extLst>
          </p:cNvPr>
          <p:cNvSpPr>
            <a:spLocks noGrp="1"/>
          </p:cNvSpPr>
          <p:nvPr>
            <p:ph sz="quarter" idx="11"/>
          </p:nvPr>
        </p:nvSpPr>
        <p:spPr/>
        <p:txBody>
          <a:bodyPr/>
          <a:lstStyle/>
          <a:p>
            <a:r>
              <a:rPr lang="en-US" dirty="0"/>
              <a:t>Species are listed in order of decreasing individual size.</a:t>
            </a:r>
          </a:p>
        </p:txBody>
      </p:sp>
      <p:graphicFrame>
        <p:nvGraphicFramePr>
          <p:cNvPr id="2" name="Content Placeholder 1" descr="Table data">
            <a:extLst>
              <a:ext uri="{FF2B5EF4-FFF2-40B4-BE49-F238E27FC236}">
                <a16:creationId xmlns:a16="http://schemas.microsoft.com/office/drawing/2014/main" id="{873DEBCE-2319-CF4D-9A28-D7D0D407408F}"/>
              </a:ext>
            </a:extLst>
          </p:cNvPr>
          <p:cNvGraphicFramePr>
            <a:graphicFrameLocks noGrp="1"/>
          </p:cNvGraphicFramePr>
          <p:nvPr>
            <p:ph sz="quarter" idx="10"/>
            <p:extLst>
              <p:ext uri="{D42A27DB-BD31-4B8C-83A1-F6EECF244321}">
                <p14:modId xmlns:p14="http://schemas.microsoft.com/office/powerpoint/2010/main" val="3639714279"/>
              </p:ext>
            </p:extLst>
          </p:nvPr>
        </p:nvGraphicFramePr>
        <p:xfrm>
          <a:off x="1208042" y="916305"/>
          <a:ext cx="9775917" cy="4206240"/>
        </p:xfrm>
        <a:graphic>
          <a:graphicData uri="http://schemas.openxmlformats.org/drawingml/2006/table">
            <a:tbl>
              <a:tblPr firstRow="1" bandRow="1">
                <a:tableStyleId>{5C22544A-7EE6-4342-B048-85BDC9FD1C3A}</a:tableStyleId>
              </a:tblPr>
              <a:tblGrid>
                <a:gridCol w="3639949">
                  <a:extLst>
                    <a:ext uri="{9D8B030D-6E8A-4147-A177-3AD203B41FA5}">
                      <a16:colId xmlns:a16="http://schemas.microsoft.com/office/drawing/2014/main" val="1033183875"/>
                    </a:ext>
                  </a:extLst>
                </a:gridCol>
                <a:gridCol w="2877329">
                  <a:extLst>
                    <a:ext uri="{9D8B030D-6E8A-4147-A177-3AD203B41FA5}">
                      <a16:colId xmlns:a16="http://schemas.microsoft.com/office/drawing/2014/main" val="145841064"/>
                    </a:ext>
                  </a:extLst>
                </a:gridCol>
                <a:gridCol w="3258639">
                  <a:extLst>
                    <a:ext uri="{9D8B030D-6E8A-4147-A177-3AD203B41FA5}">
                      <a16:colId xmlns:a16="http://schemas.microsoft.com/office/drawing/2014/main" val="182344552"/>
                    </a:ext>
                  </a:extLst>
                </a:gridCol>
              </a:tblGrid>
              <a:tr h="370840">
                <a:tc>
                  <a:txBody>
                    <a:bodyPr/>
                    <a:lstStyle/>
                    <a:p>
                      <a:r>
                        <a:rPr lang="en-US" sz="2000" b="1" dirty="0">
                          <a:effectLst/>
                          <a:latin typeface="+mn-lt"/>
                        </a:rPr>
                        <a:t>Species and average body weight</a:t>
                      </a:r>
                      <a:endParaRPr lang="en-US" sz="2000" dirty="0">
                        <a:effectLst/>
                        <a:latin typeface="+mn-lt"/>
                      </a:endParaRPr>
                    </a:p>
                  </a:txBody>
                  <a:tcPr marT="91440" marB="91440" anchor="b"/>
                </a:tc>
                <a:tc>
                  <a:txBody>
                    <a:bodyPr/>
                    <a:lstStyle/>
                    <a:p>
                      <a:r>
                        <a:rPr lang="en-US" sz="2000" b="1" dirty="0">
                          <a:effectLst/>
                          <a:latin typeface="+mn-lt"/>
                        </a:rPr>
                        <a:t>Resting heart rate (beats/min)</a:t>
                      </a:r>
                      <a:r>
                        <a:rPr lang="en-US" sz="2000" b="1" i="1" baseline="30000" dirty="0">
                          <a:effectLst/>
                          <a:latin typeface="+mn-lt"/>
                        </a:rPr>
                        <a:t>a</a:t>
                      </a:r>
                      <a:endParaRPr lang="en-US" sz="2000" dirty="0">
                        <a:effectLst/>
                        <a:latin typeface="+mn-lt"/>
                      </a:endParaRPr>
                    </a:p>
                  </a:txBody>
                  <a:tcPr marT="91440" marB="91440" anchor="b"/>
                </a:tc>
                <a:tc>
                  <a:txBody>
                    <a:bodyPr/>
                    <a:lstStyle/>
                    <a:p>
                      <a:r>
                        <a:rPr lang="en-US" sz="2000" b="1" dirty="0">
                          <a:effectLst/>
                          <a:latin typeface="+mn-lt"/>
                        </a:rPr>
                        <a:t>Heart weight per unit of body weight (g/kg)</a:t>
                      </a:r>
                      <a:r>
                        <a:rPr lang="en-US" sz="2000" b="1" i="1" baseline="30000" dirty="0">
                          <a:effectLst/>
                          <a:latin typeface="+mn-lt"/>
                        </a:rPr>
                        <a:t>b</a:t>
                      </a:r>
                      <a:endParaRPr lang="en-US" sz="2000" dirty="0">
                        <a:effectLst/>
                        <a:latin typeface="+mn-lt"/>
                      </a:endParaRPr>
                    </a:p>
                  </a:txBody>
                  <a:tcPr marT="91440" marB="91440" anchor="b"/>
                </a:tc>
                <a:extLst>
                  <a:ext uri="{0D108BD9-81ED-4DB2-BD59-A6C34878D82A}">
                    <a16:rowId xmlns:a16="http://schemas.microsoft.com/office/drawing/2014/main" val="160446787"/>
                  </a:ext>
                </a:extLst>
              </a:tr>
              <a:tr h="370840">
                <a:tc>
                  <a:txBody>
                    <a:bodyPr/>
                    <a:lstStyle/>
                    <a:p>
                      <a:r>
                        <a:rPr lang="en-US" sz="2000" dirty="0">
                          <a:effectLst/>
                          <a:latin typeface="+mn-lt"/>
                        </a:rPr>
                        <a:t>African elephant (4100 kg)</a:t>
                      </a:r>
                    </a:p>
                  </a:txBody>
                  <a:tcPr marT="91440" marB="91440"/>
                </a:tc>
                <a:tc>
                  <a:txBody>
                    <a:bodyPr/>
                    <a:lstStyle/>
                    <a:p>
                      <a:r>
                        <a:rPr lang="en-US" sz="2000" dirty="0">
                          <a:effectLst/>
                          <a:latin typeface="+mn-lt"/>
                        </a:rPr>
                        <a:t>40</a:t>
                      </a:r>
                    </a:p>
                  </a:txBody>
                  <a:tcPr marT="91440" marB="91440"/>
                </a:tc>
                <a:tc>
                  <a:txBody>
                    <a:bodyPr/>
                    <a:lstStyle/>
                    <a:p>
                      <a:r>
                        <a:rPr lang="en-US" sz="2000">
                          <a:effectLst/>
                          <a:latin typeface="+mn-lt"/>
                        </a:rPr>
                        <a:t>5.5</a:t>
                      </a:r>
                    </a:p>
                  </a:txBody>
                  <a:tcPr marT="91440" marB="91440"/>
                </a:tc>
                <a:extLst>
                  <a:ext uri="{0D108BD9-81ED-4DB2-BD59-A6C34878D82A}">
                    <a16:rowId xmlns:a16="http://schemas.microsoft.com/office/drawing/2014/main" val="2638867310"/>
                  </a:ext>
                </a:extLst>
              </a:tr>
              <a:tr h="370840">
                <a:tc>
                  <a:txBody>
                    <a:bodyPr/>
                    <a:lstStyle/>
                    <a:p>
                      <a:r>
                        <a:rPr lang="en-US" sz="2000" dirty="0">
                          <a:effectLst/>
                          <a:latin typeface="+mn-lt"/>
                        </a:rPr>
                        <a:t>Horse (420 kg)</a:t>
                      </a:r>
                    </a:p>
                  </a:txBody>
                  <a:tcPr marT="91440" marB="91440"/>
                </a:tc>
                <a:tc>
                  <a:txBody>
                    <a:bodyPr/>
                    <a:lstStyle/>
                    <a:p>
                      <a:r>
                        <a:rPr lang="en-US" sz="2000">
                          <a:effectLst/>
                          <a:latin typeface="+mn-lt"/>
                        </a:rPr>
                        <a:t>47</a:t>
                      </a:r>
                    </a:p>
                  </a:txBody>
                  <a:tcPr marT="91440" marB="91440"/>
                </a:tc>
                <a:tc>
                  <a:txBody>
                    <a:bodyPr/>
                    <a:lstStyle/>
                    <a:p>
                      <a:r>
                        <a:rPr lang="en-US" sz="2000">
                          <a:effectLst/>
                          <a:latin typeface="+mn-lt"/>
                        </a:rPr>
                        <a:t>7.5</a:t>
                      </a:r>
                    </a:p>
                  </a:txBody>
                  <a:tcPr marT="91440" marB="91440"/>
                </a:tc>
                <a:extLst>
                  <a:ext uri="{0D108BD9-81ED-4DB2-BD59-A6C34878D82A}">
                    <a16:rowId xmlns:a16="http://schemas.microsoft.com/office/drawing/2014/main" val="1523037956"/>
                  </a:ext>
                </a:extLst>
              </a:tr>
              <a:tr h="370840">
                <a:tc>
                  <a:txBody>
                    <a:bodyPr/>
                    <a:lstStyle/>
                    <a:p>
                      <a:r>
                        <a:rPr lang="en-US" sz="2000" dirty="0">
                          <a:effectLst/>
                          <a:latin typeface="+mn-lt"/>
                        </a:rPr>
                        <a:t>Human (69 kg)</a:t>
                      </a:r>
                    </a:p>
                  </a:txBody>
                  <a:tcPr marT="91440" marB="91440"/>
                </a:tc>
                <a:tc>
                  <a:txBody>
                    <a:bodyPr/>
                    <a:lstStyle/>
                    <a:p>
                      <a:r>
                        <a:rPr lang="en-US" sz="2000">
                          <a:effectLst/>
                          <a:latin typeface="+mn-lt"/>
                        </a:rPr>
                        <a:t>70</a:t>
                      </a:r>
                    </a:p>
                  </a:txBody>
                  <a:tcPr marT="91440" marB="91440"/>
                </a:tc>
                <a:tc>
                  <a:txBody>
                    <a:bodyPr/>
                    <a:lstStyle/>
                    <a:p>
                      <a:r>
                        <a:rPr lang="en-US" sz="2000">
                          <a:effectLst/>
                          <a:latin typeface="+mn-lt"/>
                        </a:rPr>
                        <a:t>5.2</a:t>
                      </a:r>
                    </a:p>
                  </a:txBody>
                  <a:tcPr marT="91440" marB="91440"/>
                </a:tc>
                <a:extLst>
                  <a:ext uri="{0D108BD9-81ED-4DB2-BD59-A6C34878D82A}">
                    <a16:rowId xmlns:a16="http://schemas.microsoft.com/office/drawing/2014/main" val="1593716697"/>
                  </a:ext>
                </a:extLst>
              </a:tr>
              <a:tr h="370840">
                <a:tc>
                  <a:txBody>
                    <a:bodyPr/>
                    <a:lstStyle/>
                    <a:p>
                      <a:r>
                        <a:rPr lang="en-US" sz="2000" dirty="0">
                          <a:effectLst/>
                          <a:latin typeface="+mn-lt"/>
                        </a:rPr>
                        <a:t>Domestic dog (19 kg)</a:t>
                      </a:r>
                    </a:p>
                  </a:txBody>
                  <a:tcPr marT="91440" marB="91440"/>
                </a:tc>
                <a:tc>
                  <a:txBody>
                    <a:bodyPr/>
                    <a:lstStyle/>
                    <a:p>
                      <a:r>
                        <a:rPr lang="en-US" sz="2000" dirty="0">
                          <a:effectLst/>
                          <a:latin typeface="+mn-lt"/>
                        </a:rPr>
                        <a:t>105</a:t>
                      </a:r>
                    </a:p>
                  </a:txBody>
                  <a:tcPr marT="91440" marB="91440"/>
                </a:tc>
                <a:tc>
                  <a:txBody>
                    <a:bodyPr/>
                    <a:lstStyle/>
                    <a:p>
                      <a:r>
                        <a:rPr lang="en-US" sz="2000">
                          <a:effectLst/>
                          <a:latin typeface="+mn-lt"/>
                        </a:rPr>
                        <a:t>9.2</a:t>
                      </a:r>
                    </a:p>
                  </a:txBody>
                  <a:tcPr marT="91440" marB="91440"/>
                </a:tc>
                <a:extLst>
                  <a:ext uri="{0D108BD9-81ED-4DB2-BD59-A6C34878D82A}">
                    <a16:rowId xmlns:a16="http://schemas.microsoft.com/office/drawing/2014/main" val="2324597180"/>
                  </a:ext>
                </a:extLst>
              </a:tr>
              <a:tr h="370840">
                <a:tc>
                  <a:txBody>
                    <a:bodyPr/>
                    <a:lstStyle/>
                    <a:p>
                      <a:r>
                        <a:rPr lang="en-US" sz="2000">
                          <a:effectLst/>
                          <a:latin typeface="+mn-lt"/>
                        </a:rPr>
                        <a:t>Domestic cat (3 kg)</a:t>
                      </a:r>
                    </a:p>
                  </a:txBody>
                  <a:tcPr marT="91440" marB="91440"/>
                </a:tc>
                <a:tc>
                  <a:txBody>
                    <a:bodyPr/>
                    <a:lstStyle/>
                    <a:p>
                      <a:r>
                        <a:rPr lang="en-US" sz="2000" dirty="0">
                          <a:effectLst/>
                          <a:latin typeface="+mn-lt"/>
                        </a:rPr>
                        <a:t>179</a:t>
                      </a:r>
                    </a:p>
                  </a:txBody>
                  <a:tcPr marT="91440" marB="91440"/>
                </a:tc>
                <a:tc>
                  <a:txBody>
                    <a:bodyPr/>
                    <a:lstStyle/>
                    <a:p>
                      <a:r>
                        <a:rPr lang="en-US" sz="2000">
                          <a:effectLst/>
                          <a:latin typeface="+mn-lt"/>
                        </a:rPr>
                        <a:t>4.1</a:t>
                      </a:r>
                    </a:p>
                  </a:txBody>
                  <a:tcPr marT="91440" marB="91440"/>
                </a:tc>
                <a:extLst>
                  <a:ext uri="{0D108BD9-81ED-4DB2-BD59-A6C34878D82A}">
                    <a16:rowId xmlns:a16="http://schemas.microsoft.com/office/drawing/2014/main" val="3759625004"/>
                  </a:ext>
                </a:extLst>
              </a:tr>
              <a:tr h="370840">
                <a:tc>
                  <a:txBody>
                    <a:bodyPr/>
                    <a:lstStyle/>
                    <a:p>
                      <a:r>
                        <a:rPr lang="en-US" sz="2000">
                          <a:effectLst/>
                          <a:latin typeface="+mn-lt"/>
                        </a:rPr>
                        <a:t>Roof rat (0.34 kg)</a:t>
                      </a:r>
                    </a:p>
                  </a:txBody>
                  <a:tcPr marT="91440" marB="91440"/>
                </a:tc>
                <a:tc>
                  <a:txBody>
                    <a:bodyPr/>
                    <a:lstStyle/>
                    <a:p>
                      <a:r>
                        <a:rPr lang="en-US" sz="2000" dirty="0">
                          <a:effectLst/>
                          <a:latin typeface="+mn-lt"/>
                        </a:rPr>
                        <a:t>340</a:t>
                      </a:r>
                    </a:p>
                  </a:txBody>
                  <a:tcPr marT="91440" marB="91440"/>
                </a:tc>
                <a:tc>
                  <a:txBody>
                    <a:bodyPr/>
                    <a:lstStyle/>
                    <a:p>
                      <a:r>
                        <a:rPr lang="en-US" sz="2000" dirty="0">
                          <a:effectLst/>
                          <a:latin typeface="+mn-lt"/>
                        </a:rPr>
                        <a:t>2.9</a:t>
                      </a:r>
                    </a:p>
                  </a:txBody>
                  <a:tcPr marT="91440" marB="91440"/>
                </a:tc>
                <a:extLst>
                  <a:ext uri="{0D108BD9-81ED-4DB2-BD59-A6C34878D82A}">
                    <a16:rowId xmlns:a16="http://schemas.microsoft.com/office/drawing/2014/main" val="3292576458"/>
                  </a:ext>
                </a:extLst>
              </a:tr>
              <a:tr h="370840">
                <a:tc>
                  <a:txBody>
                    <a:bodyPr/>
                    <a:lstStyle/>
                    <a:p>
                      <a:r>
                        <a:rPr lang="en-US" sz="2000">
                          <a:effectLst/>
                          <a:latin typeface="+mn-lt"/>
                        </a:rPr>
                        <a:t>Lab mouse (0.03 kg)</a:t>
                      </a:r>
                    </a:p>
                  </a:txBody>
                  <a:tcPr marT="91440" marB="91440"/>
                </a:tc>
                <a:tc>
                  <a:txBody>
                    <a:bodyPr/>
                    <a:lstStyle/>
                    <a:p>
                      <a:r>
                        <a:rPr lang="en-US" sz="2000">
                          <a:effectLst/>
                          <a:latin typeface="+mn-lt"/>
                        </a:rPr>
                        <a:t>580</a:t>
                      </a:r>
                    </a:p>
                  </a:txBody>
                  <a:tcPr marT="91440" marB="91440"/>
                </a:tc>
                <a:tc>
                  <a:txBody>
                    <a:bodyPr/>
                    <a:lstStyle/>
                    <a:p>
                      <a:r>
                        <a:rPr lang="en-US" sz="2000" dirty="0">
                          <a:effectLst/>
                          <a:latin typeface="+mn-lt"/>
                        </a:rPr>
                        <a:t>4.0</a:t>
                      </a:r>
                    </a:p>
                  </a:txBody>
                  <a:tcPr marT="91440" marB="91440"/>
                </a:tc>
                <a:extLst>
                  <a:ext uri="{0D108BD9-81ED-4DB2-BD59-A6C34878D82A}">
                    <a16:rowId xmlns:a16="http://schemas.microsoft.com/office/drawing/2014/main" val="3253910118"/>
                  </a:ext>
                </a:extLst>
              </a:tr>
            </a:tbl>
          </a:graphicData>
        </a:graphic>
      </p:graphicFrame>
      <p:sp>
        <p:nvSpPr>
          <p:cNvPr id="10" name="Content Placeholder 9">
            <a:extLst>
              <a:ext uri="{FF2B5EF4-FFF2-40B4-BE49-F238E27FC236}">
                <a16:creationId xmlns:a16="http://schemas.microsoft.com/office/drawing/2014/main" id="{AF1B6894-40EA-9C4F-8490-46FF2BB1D88E}"/>
              </a:ext>
            </a:extLst>
          </p:cNvPr>
          <p:cNvSpPr>
            <a:spLocks noGrp="1"/>
          </p:cNvSpPr>
          <p:nvPr>
            <p:ph sz="quarter" idx="12"/>
          </p:nvPr>
        </p:nvSpPr>
        <p:spPr>
          <a:xfrm>
            <a:off x="1183341" y="5212080"/>
            <a:ext cx="9789459" cy="1503045"/>
          </a:xfrm>
        </p:spPr>
        <p:txBody>
          <a:bodyPr>
            <a:normAutofit/>
          </a:bodyPr>
          <a:lstStyle/>
          <a:p>
            <a:r>
              <a:rPr lang="en-US" i="1" dirty="0"/>
              <a:t>Source</a:t>
            </a:r>
            <a:r>
              <a:rPr lang="en-US" dirty="0"/>
              <a:t>: After R. S. Seymour and A. J. Blaylock. 2000. </a:t>
            </a:r>
            <a:r>
              <a:rPr lang="en-US" i="1" dirty="0"/>
              <a:t>Physiol. </a:t>
            </a:r>
            <a:r>
              <a:rPr lang="en-US" i="1" dirty="0" err="1"/>
              <a:t>Biochem</a:t>
            </a:r>
            <a:r>
              <a:rPr lang="en-US" i="1" dirty="0"/>
              <a:t>. Zool.</a:t>
            </a:r>
            <a:r>
              <a:rPr lang="en-US" dirty="0"/>
              <a:t> 73: 389–405.</a:t>
            </a:r>
          </a:p>
          <a:p>
            <a:r>
              <a:rPr lang="en-US" i="1" baseline="30000" dirty="0" err="1"/>
              <a:t>a</a:t>
            </a:r>
            <a:r>
              <a:rPr lang="en-US" dirty="0" err="1"/>
              <a:t>According</a:t>
            </a:r>
            <a:r>
              <a:rPr lang="en-US" dirty="0"/>
              <a:t> to the source of these data, the statistical relation between resting heart rate (</a:t>
            </a:r>
            <a:r>
              <a:rPr lang="en-US" i="1" dirty="0"/>
              <a:t>RHR </a:t>
            </a:r>
            <a:r>
              <a:rPr lang="en-US" dirty="0"/>
              <a:t>) and body weight (</a:t>
            </a:r>
            <a:r>
              <a:rPr lang="en-US" i="1" dirty="0"/>
              <a:t>W</a:t>
            </a:r>
            <a:r>
              <a:rPr lang="en-US" dirty="0"/>
              <a:t>) in mammals is </a:t>
            </a:r>
            <a:r>
              <a:rPr lang="en-US" i="1" dirty="0"/>
              <a:t>RHR</a:t>
            </a:r>
            <a:r>
              <a:rPr lang="en-US" dirty="0"/>
              <a:t> (beats/min) = 227</a:t>
            </a:r>
            <a:r>
              <a:rPr lang="en-US" i="1" dirty="0"/>
              <a:t>W</a:t>
            </a:r>
            <a:r>
              <a:rPr lang="en-US" baseline="30000" dirty="0"/>
              <a:t>–0.23</a:t>
            </a:r>
            <a:r>
              <a:rPr lang="en-US" dirty="0"/>
              <a:t>, where </a:t>
            </a:r>
            <a:r>
              <a:rPr lang="en-US" i="1" dirty="0"/>
              <a:t>W</a:t>
            </a:r>
            <a:r>
              <a:rPr lang="en-US" dirty="0"/>
              <a:t> is in kilograms.</a:t>
            </a:r>
          </a:p>
          <a:p>
            <a:r>
              <a:rPr lang="en-US" i="1" baseline="30000" dirty="0" err="1"/>
              <a:t>b</a:t>
            </a:r>
            <a:r>
              <a:rPr lang="en-US" dirty="0" err="1"/>
              <a:t>Although</a:t>
            </a:r>
            <a:r>
              <a:rPr lang="en-US" dirty="0"/>
              <a:t> heart weight per unit of body weight varies, it shows little or no consistent relation to body size</a:t>
            </a:r>
          </a:p>
          <a:p>
            <a:endParaRPr lang="en-US" dirty="0"/>
          </a:p>
        </p:txBody>
      </p:sp>
    </p:spTree>
    <p:extLst>
      <p:ext uri="{BB962C8B-B14F-4D97-AF65-F5344CB8AC3E}">
        <p14:creationId xmlns:p14="http://schemas.microsoft.com/office/powerpoint/2010/main" val="2820762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2F73-FCA5-FA49-A233-3DB61CB1766C}"/>
              </a:ext>
            </a:extLst>
          </p:cNvPr>
          <p:cNvSpPr>
            <a:spLocks noGrp="1"/>
          </p:cNvSpPr>
          <p:nvPr>
            <p:ph type="title"/>
          </p:nvPr>
        </p:nvSpPr>
        <p:spPr/>
        <p:txBody>
          <a:bodyPr/>
          <a:lstStyle/>
          <a:p>
            <a:r>
              <a:rPr lang="en-US" cap="all" dirty="0"/>
              <a:t>Figure 7.13</a:t>
            </a:r>
            <a:r>
              <a:rPr lang="en-US" dirty="0"/>
              <a:t>  Hearts of a horse, cat, and mouse: Heart size in mammals is roughly proportional to body size </a:t>
            </a:r>
          </a:p>
        </p:txBody>
      </p:sp>
      <p:pic>
        <p:nvPicPr>
          <p:cNvPr id="6" name="Content Placeholder 5" descr=" A photo of horse, cat, and mouse hearts in the order of greater to a smaller siz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59715" y="479425"/>
            <a:ext cx="7072571" cy="6300788"/>
          </a:xfrm>
        </p:spPr>
      </p:pic>
    </p:spTree>
    <p:extLst>
      <p:ext uri="{BB962C8B-B14F-4D97-AF65-F5344CB8AC3E}">
        <p14:creationId xmlns:p14="http://schemas.microsoft.com/office/powerpoint/2010/main" val="3904301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0A1D-A3BE-BC42-8FE4-396D476680A3}"/>
              </a:ext>
            </a:extLst>
          </p:cNvPr>
          <p:cNvSpPr>
            <a:spLocks noGrp="1"/>
          </p:cNvSpPr>
          <p:nvPr>
            <p:ph type="title"/>
          </p:nvPr>
        </p:nvSpPr>
        <p:spPr/>
        <p:txBody>
          <a:bodyPr/>
          <a:lstStyle/>
          <a:p>
            <a:r>
              <a:rPr lang="en-US" cap="all" dirty="0"/>
              <a:t>Figure 7.14</a:t>
            </a:r>
            <a:r>
              <a:rPr lang="en-US" dirty="0"/>
              <a:t>  Herbivores of different body sizes coexisting on an African grassland </a:t>
            </a:r>
          </a:p>
        </p:txBody>
      </p:sp>
      <p:pic>
        <p:nvPicPr>
          <p:cNvPr id="6" name="Content Placeholder 5" descr=" A photo of an African elephant and zebra herd on a grasslan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530102"/>
            <a:ext cx="11376025" cy="6199434"/>
          </a:xfrm>
        </p:spPr>
      </p:pic>
    </p:spTree>
    <p:extLst>
      <p:ext uri="{BB962C8B-B14F-4D97-AF65-F5344CB8AC3E}">
        <p14:creationId xmlns:p14="http://schemas.microsoft.com/office/powerpoint/2010/main" val="2716004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2B99FF-A589-A04C-8809-08A4DBC2296B}"/>
              </a:ext>
            </a:extLst>
          </p:cNvPr>
          <p:cNvSpPr>
            <a:spLocks noGrp="1"/>
          </p:cNvSpPr>
          <p:nvPr>
            <p:ph type="title"/>
          </p:nvPr>
        </p:nvSpPr>
        <p:spPr/>
        <p:txBody>
          <a:bodyPr/>
          <a:lstStyle/>
          <a:p>
            <a:r>
              <a:rPr lang="en-US" dirty="0"/>
              <a:t>TABLE 7.4  Biomasses of populations of selected herbivores living in mixed communities in African national parks </a:t>
            </a:r>
          </a:p>
        </p:txBody>
      </p:sp>
      <p:sp>
        <p:nvSpPr>
          <p:cNvPr id="9" name="Content Placeholder 8">
            <a:extLst>
              <a:ext uri="{FF2B5EF4-FFF2-40B4-BE49-F238E27FC236}">
                <a16:creationId xmlns:a16="http://schemas.microsoft.com/office/drawing/2014/main" id="{8B82F6D1-B5F9-C140-9AC6-46D77871B509}"/>
              </a:ext>
            </a:extLst>
          </p:cNvPr>
          <p:cNvSpPr>
            <a:spLocks noGrp="1"/>
          </p:cNvSpPr>
          <p:nvPr>
            <p:ph sz="quarter" idx="11"/>
          </p:nvPr>
        </p:nvSpPr>
        <p:spPr>
          <a:xfrm>
            <a:off x="408432" y="475191"/>
            <a:ext cx="11375136" cy="833656"/>
          </a:xfrm>
        </p:spPr>
        <p:txBody>
          <a:bodyPr>
            <a:normAutofit/>
          </a:bodyPr>
          <a:lstStyle/>
          <a:p>
            <a:r>
              <a:rPr lang="en-US" dirty="0"/>
              <a:t>Species are listed in order of increasing individual size. These species were chosen for listing because they are statistically about average in population biomass for their body sizes.</a:t>
            </a:r>
          </a:p>
        </p:txBody>
      </p:sp>
      <p:graphicFrame>
        <p:nvGraphicFramePr>
          <p:cNvPr id="2" name="Content Placeholder 1" descr="Table data">
            <a:extLst>
              <a:ext uri="{FF2B5EF4-FFF2-40B4-BE49-F238E27FC236}">
                <a16:creationId xmlns:a16="http://schemas.microsoft.com/office/drawing/2014/main" id="{D9DB7E88-1588-494B-8F27-BDB96C90FE25}"/>
              </a:ext>
            </a:extLst>
          </p:cNvPr>
          <p:cNvGraphicFramePr>
            <a:graphicFrameLocks noGrp="1"/>
          </p:cNvGraphicFramePr>
          <p:nvPr>
            <p:ph sz="quarter" idx="10"/>
            <p:extLst>
              <p:ext uri="{D42A27DB-BD31-4B8C-83A1-F6EECF244321}">
                <p14:modId xmlns:p14="http://schemas.microsoft.com/office/powerpoint/2010/main" val="623670764"/>
              </p:ext>
            </p:extLst>
          </p:nvPr>
        </p:nvGraphicFramePr>
        <p:xfrm>
          <a:off x="407988" y="1273175"/>
          <a:ext cx="11376024" cy="4678680"/>
        </p:xfrm>
        <a:graphic>
          <a:graphicData uri="http://schemas.openxmlformats.org/drawingml/2006/table">
            <a:tbl>
              <a:tblPr firstRow="1" bandRow="1">
                <a:tableStyleId>{5C22544A-7EE6-4342-B048-85BDC9FD1C3A}</a:tableStyleId>
              </a:tblPr>
              <a:tblGrid>
                <a:gridCol w="4594318">
                  <a:extLst>
                    <a:ext uri="{9D8B030D-6E8A-4147-A177-3AD203B41FA5}">
                      <a16:colId xmlns:a16="http://schemas.microsoft.com/office/drawing/2014/main" val="2487633430"/>
                    </a:ext>
                  </a:extLst>
                </a:gridCol>
                <a:gridCol w="4383741">
                  <a:extLst>
                    <a:ext uri="{9D8B030D-6E8A-4147-A177-3AD203B41FA5}">
                      <a16:colId xmlns:a16="http://schemas.microsoft.com/office/drawing/2014/main" val="3030728894"/>
                    </a:ext>
                  </a:extLst>
                </a:gridCol>
                <a:gridCol w="2397965">
                  <a:extLst>
                    <a:ext uri="{9D8B030D-6E8A-4147-A177-3AD203B41FA5}">
                      <a16:colId xmlns:a16="http://schemas.microsoft.com/office/drawing/2014/main" val="1747323827"/>
                    </a:ext>
                  </a:extLst>
                </a:gridCol>
              </a:tblGrid>
              <a:tr h="370840">
                <a:tc>
                  <a:txBody>
                    <a:bodyPr/>
                    <a:lstStyle/>
                    <a:p>
                      <a:r>
                        <a:rPr lang="en-US" sz="1700" b="1" dirty="0">
                          <a:effectLst/>
                          <a:latin typeface="+mn-lt"/>
                        </a:rPr>
                        <a:t>Species</a:t>
                      </a:r>
                      <a:endParaRPr lang="en-US" sz="1700" dirty="0">
                        <a:effectLst/>
                        <a:latin typeface="+mn-lt"/>
                      </a:endParaRPr>
                    </a:p>
                  </a:txBody>
                  <a:tcPr marT="91440" marB="91440" anchor="b"/>
                </a:tc>
                <a:tc>
                  <a:txBody>
                    <a:bodyPr/>
                    <a:lstStyle/>
                    <a:p>
                      <a:r>
                        <a:rPr lang="en-US" sz="1700" b="1" dirty="0">
                          <a:effectLst/>
                          <a:latin typeface="+mn-lt"/>
                        </a:rPr>
                        <a:t>Average biomass of entire population per square kilometer (kg/km</a:t>
                      </a:r>
                      <a:r>
                        <a:rPr lang="en-US" sz="1700" b="1" baseline="30000" dirty="0">
                          <a:effectLst/>
                          <a:latin typeface="+mn-lt"/>
                        </a:rPr>
                        <a:t>2</a:t>
                      </a:r>
                      <a:r>
                        <a:rPr lang="en-US" sz="1700" b="1" dirty="0">
                          <a:effectLst/>
                          <a:latin typeface="+mn-lt"/>
                        </a:rPr>
                        <a:t>)</a:t>
                      </a:r>
                      <a:endParaRPr lang="en-US" sz="1700" dirty="0">
                        <a:effectLst/>
                        <a:latin typeface="+mn-lt"/>
                      </a:endParaRPr>
                    </a:p>
                  </a:txBody>
                  <a:tcPr marT="91440" marB="91440" anchor="b"/>
                </a:tc>
                <a:tc>
                  <a:txBody>
                    <a:bodyPr/>
                    <a:lstStyle/>
                    <a:p>
                      <a:r>
                        <a:rPr lang="en-US" sz="1700" b="1">
                          <a:effectLst/>
                          <a:latin typeface="+mn-lt"/>
                        </a:rPr>
                        <a:t>Average individual body weight (kg)</a:t>
                      </a:r>
                      <a:endParaRPr lang="en-US" sz="1700">
                        <a:effectLst/>
                        <a:latin typeface="+mn-lt"/>
                      </a:endParaRPr>
                    </a:p>
                  </a:txBody>
                  <a:tcPr marT="91440" marB="91440" anchor="b"/>
                </a:tc>
                <a:extLst>
                  <a:ext uri="{0D108BD9-81ED-4DB2-BD59-A6C34878D82A}">
                    <a16:rowId xmlns:a16="http://schemas.microsoft.com/office/drawing/2014/main" val="2568025743"/>
                  </a:ext>
                </a:extLst>
              </a:tr>
              <a:tr h="370840">
                <a:tc>
                  <a:txBody>
                    <a:bodyPr/>
                    <a:lstStyle/>
                    <a:p>
                      <a:r>
                        <a:rPr lang="en-US" sz="1700">
                          <a:effectLst/>
                          <a:latin typeface="+mn-lt"/>
                        </a:rPr>
                        <a:t>Oribi (</a:t>
                      </a:r>
                      <a:r>
                        <a:rPr lang="en-US" sz="1700" i="1">
                          <a:effectLst/>
                          <a:latin typeface="+mn-lt"/>
                        </a:rPr>
                        <a:t>Ourebia ourebi</a:t>
                      </a:r>
                      <a:r>
                        <a:rPr lang="en-US" sz="1700">
                          <a:effectLst/>
                          <a:latin typeface="+mn-lt"/>
                        </a:rPr>
                        <a:t>)</a:t>
                      </a:r>
                    </a:p>
                  </a:txBody>
                  <a:tcPr marT="91440" marB="91440"/>
                </a:tc>
                <a:tc>
                  <a:txBody>
                    <a:bodyPr/>
                    <a:lstStyle/>
                    <a:p>
                      <a:pPr algn="ctr"/>
                      <a:r>
                        <a:rPr lang="en-US" sz="1700" dirty="0">
                          <a:effectLst/>
                          <a:latin typeface="+mn-lt"/>
                        </a:rPr>
                        <a:t>44</a:t>
                      </a:r>
                    </a:p>
                  </a:txBody>
                  <a:tcPr marT="91440" marB="91440"/>
                </a:tc>
                <a:tc>
                  <a:txBody>
                    <a:bodyPr/>
                    <a:lstStyle/>
                    <a:p>
                      <a:pPr algn="ctr"/>
                      <a:r>
                        <a:rPr lang="en-US" sz="1700">
                          <a:effectLst/>
                          <a:latin typeface="+mn-lt"/>
                        </a:rPr>
                        <a:t>13</a:t>
                      </a:r>
                    </a:p>
                  </a:txBody>
                  <a:tcPr marT="91440" marB="91440"/>
                </a:tc>
                <a:extLst>
                  <a:ext uri="{0D108BD9-81ED-4DB2-BD59-A6C34878D82A}">
                    <a16:rowId xmlns:a16="http://schemas.microsoft.com/office/drawing/2014/main" val="2288416420"/>
                  </a:ext>
                </a:extLst>
              </a:tr>
              <a:tr h="370840">
                <a:tc>
                  <a:txBody>
                    <a:bodyPr/>
                    <a:lstStyle/>
                    <a:p>
                      <a:r>
                        <a:rPr lang="en-US" sz="1700" dirty="0">
                          <a:effectLst/>
                          <a:latin typeface="+mn-lt"/>
                        </a:rPr>
                        <a:t>Gray duiker (</a:t>
                      </a:r>
                      <a:r>
                        <a:rPr lang="en-US" sz="1700" i="1" dirty="0" err="1">
                          <a:effectLst/>
                          <a:latin typeface="+mn-lt"/>
                        </a:rPr>
                        <a:t>Sylvicapra</a:t>
                      </a:r>
                      <a:r>
                        <a:rPr lang="en-US" sz="1700" i="1" dirty="0">
                          <a:effectLst/>
                          <a:latin typeface="+mn-lt"/>
                        </a:rPr>
                        <a:t> </a:t>
                      </a:r>
                      <a:r>
                        <a:rPr lang="en-US" sz="1700" i="1" dirty="0" err="1">
                          <a:effectLst/>
                          <a:latin typeface="+mn-lt"/>
                        </a:rPr>
                        <a:t>grimmia</a:t>
                      </a:r>
                      <a:r>
                        <a:rPr lang="en-US" sz="1700" dirty="0">
                          <a:effectLst/>
                          <a:latin typeface="+mn-lt"/>
                        </a:rPr>
                        <a:t>)</a:t>
                      </a:r>
                    </a:p>
                  </a:txBody>
                  <a:tcPr marT="91440" marB="91440"/>
                </a:tc>
                <a:tc>
                  <a:txBody>
                    <a:bodyPr/>
                    <a:lstStyle/>
                    <a:p>
                      <a:pPr algn="ctr"/>
                      <a:r>
                        <a:rPr lang="en-US" sz="1700" dirty="0">
                          <a:effectLst/>
                          <a:latin typeface="+mn-lt"/>
                        </a:rPr>
                        <a:t>62</a:t>
                      </a:r>
                    </a:p>
                  </a:txBody>
                  <a:tcPr marT="91440" marB="91440"/>
                </a:tc>
                <a:tc>
                  <a:txBody>
                    <a:bodyPr/>
                    <a:lstStyle/>
                    <a:p>
                      <a:pPr algn="ctr"/>
                      <a:r>
                        <a:rPr lang="en-US" sz="1700">
                          <a:effectLst/>
                          <a:latin typeface="+mn-lt"/>
                        </a:rPr>
                        <a:t>16</a:t>
                      </a:r>
                    </a:p>
                  </a:txBody>
                  <a:tcPr marT="91440" marB="91440"/>
                </a:tc>
                <a:extLst>
                  <a:ext uri="{0D108BD9-81ED-4DB2-BD59-A6C34878D82A}">
                    <a16:rowId xmlns:a16="http://schemas.microsoft.com/office/drawing/2014/main" val="3739724358"/>
                  </a:ext>
                </a:extLst>
              </a:tr>
              <a:tr h="370840">
                <a:tc>
                  <a:txBody>
                    <a:bodyPr/>
                    <a:lstStyle/>
                    <a:p>
                      <a:r>
                        <a:rPr lang="en-US" sz="1700">
                          <a:effectLst/>
                          <a:latin typeface="+mn-lt"/>
                        </a:rPr>
                        <a:t>Gray rhebok (</a:t>
                      </a:r>
                      <a:r>
                        <a:rPr lang="en-US" sz="1700" i="1">
                          <a:effectLst/>
                          <a:latin typeface="+mn-lt"/>
                        </a:rPr>
                        <a:t>Pelea capreolus</a:t>
                      </a:r>
                      <a:r>
                        <a:rPr lang="en-US" sz="1700">
                          <a:effectLst/>
                          <a:latin typeface="+mn-lt"/>
                        </a:rPr>
                        <a:t>)</a:t>
                      </a:r>
                    </a:p>
                  </a:txBody>
                  <a:tcPr marT="91440" marB="91440"/>
                </a:tc>
                <a:tc>
                  <a:txBody>
                    <a:bodyPr/>
                    <a:lstStyle/>
                    <a:p>
                      <a:pPr algn="ctr"/>
                      <a:r>
                        <a:rPr lang="en-US" sz="1700" dirty="0">
                          <a:effectLst/>
                          <a:latin typeface="+mn-lt"/>
                        </a:rPr>
                        <a:t>105</a:t>
                      </a:r>
                    </a:p>
                  </a:txBody>
                  <a:tcPr marT="91440" marB="91440"/>
                </a:tc>
                <a:tc>
                  <a:txBody>
                    <a:bodyPr/>
                    <a:lstStyle/>
                    <a:p>
                      <a:pPr algn="ctr"/>
                      <a:r>
                        <a:rPr lang="en-US" sz="1700">
                          <a:effectLst/>
                          <a:latin typeface="+mn-lt"/>
                        </a:rPr>
                        <a:t>25</a:t>
                      </a:r>
                    </a:p>
                  </a:txBody>
                  <a:tcPr marT="91440" marB="91440"/>
                </a:tc>
                <a:extLst>
                  <a:ext uri="{0D108BD9-81ED-4DB2-BD59-A6C34878D82A}">
                    <a16:rowId xmlns:a16="http://schemas.microsoft.com/office/drawing/2014/main" val="1750127438"/>
                  </a:ext>
                </a:extLst>
              </a:tr>
              <a:tr h="370840">
                <a:tc>
                  <a:txBody>
                    <a:bodyPr/>
                    <a:lstStyle/>
                    <a:p>
                      <a:r>
                        <a:rPr lang="en-US" sz="1700" dirty="0">
                          <a:effectLst/>
                          <a:latin typeface="+mn-lt"/>
                        </a:rPr>
                        <a:t>Warthog (</a:t>
                      </a:r>
                      <a:r>
                        <a:rPr lang="en-US" sz="1700" i="1" dirty="0">
                          <a:effectLst/>
                          <a:latin typeface="+mn-lt"/>
                        </a:rPr>
                        <a:t>Phacochoerus </a:t>
                      </a:r>
                      <a:r>
                        <a:rPr lang="en-US" sz="1700" i="1" dirty="0" err="1">
                          <a:effectLst/>
                          <a:latin typeface="+mn-lt"/>
                        </a:rPr>
                        <a:t>aethiopicus</a:t>
                      </a:r>
                      <a:r>
                        <a:rPr lang="en-US" sz="1700" dirty="0">
                          <a:effectLst/>
                          <a:latin typeface="+mn-lt"/>
                        </a:rPr>
                        <a:t>)</a:t>
                      </a:r>
                    </a:p>
                  </a:txBody>
                  <a:tcPr marT="91440" marB="91440"/>
                </a:tc>
                <a:tc>
                  <a:txBody>
                    <a:bodyPr/>
                    <a:lstStyle/>
                    <a:p>
                      <a:pPr algn="ctr"/>
                      <a:r>
                        <a:rPr lang="en-US" sz="1700" dirty="0">
                          <a:effectLst/>
                          <a:latin typeface="+mn-lt"/>
                        </a:rPr>
                        <a:t>95</a:t>
                      </a:r>
                    </a:p>
                  </a:txBody>
                  <a:tcPr marT="91440" marB="91440"/>
                </a:tc>
                <a:tc>
                  <a:txBody>
                    <a:bodyPr/>
                    <a:lstStyle/>
                    <a:p>
                      <a:pPr algn="ctr"/>
                      <a:r>
                        <a:rPr lang="en-US" sz="1700">
                          <a:effectLst/>
                          <a:latin typeface="+mn-lt"/>
                        </a:rPr>
                        <a:t>69</a:t>
                      </a:r>
                    </a:p>
                  </a:txBody>
                  <a:tcPr marT="91440" marB="91440"/>
                </a:tc>
                <a:extLst>
                  <a:ext uri="{0D108BD9-81ED-4DB2-BD59-A6C34878D82A}">
                    <a16:rowId xmlns:a16="http://schemas.microsoft.com/office/drawing/2014/main" val="3837628732"/>
                  </a:ext>
                </a:extLst>
              </a:tr>
              <a:tr h="370840">
                <a:tc>
                  <a:txBody>
                    <a:bodyPr/>
                    <a:lstStyle/>
                    <a:p>
                      <a:r>
                        <a:rPr lang="en-US" sz="1700">
                          <a:effectLst/>
                          <a:latin typeface="+mn-lt"/>
                        </a:rPr>
                        <a:t>Waterbuck (</a:t>
                      </a:r>
                      <a:r>
                        <a:rPr lang="en-US" sz="1700" i="1">
                          <a:effectLst/>
                          <a:latin typeface="+mn-lt"/>
                        </a:rPr>
                        <a:t>Kobus ellipsiprymnus</a:t>
                      </a:r>
                      <a:r>
                        <a:rPr lang="en-US" sz="1700">
                          <a:effectLst/>
                          <a:latin typeface="+mn-lt"/>
                        </a:rPr>
                        <a:t>)</a:t>
                      </a:r>
                    </a:p>
                  </a:txBody>
                  <a:tcPr marT="91440" marB="91440"/>
                </a:tc>
                <a:tc>
                  <a:txBody>
                    <a:bodyPr/>
                    <a:lstStyle/>
                    <a:p>
                      <a:pPr algn="ctr"/>
                      <a:r>
                        <a:rPr lang="en-US" sz="1700" dirty="0">
                          <a:effectLst/>
                          <a:latin typeface="+mn-lt"/>
                        </a:rPr>
                        <a:t>155</a:t>
                      </a:r>
                    </a:p>
                  </a:txBody>
                  <a:tcPr marT="91440" marB="91440"/>
                </a:tc>
                <a:tc>
                  <a:txBody>
                    <a:bodyPr/>
                    <a:lstStyle/>
                    <a:p>
                      <a:pPr algn="ctr"/>
                      <a:r>
                        <a:rPr lang="en-US" sz="1700" dirty="0">
                          <a:effectLst/>
                          <a:latin typeface="+mn-lt"/>
                        </a:rPr>
                        <a:t>210</a:t>
                      </a:r>
                    </a:p>
                  </a:txBody>
                  <a:tcPr marT="91440" marB="91440"/>
                </a:tc>
                <a:extLst>
                  <a:ext uri="{0D108BD9-81ED-4DB2-BD59-A6C34878D82A}">
                    <a16:rowId xmlns:a16="http://schemas.microsoft.com/office/drawing/2014/main" val="3479610595"/>
                  </a:ext>
                </a:extLst>
              </a:tr>
              <a:tr h="370840">
                <a:tc>
                  <a:txBody>
                    <a:bodyPr/>
                    <a:lstStyle/>
                    <a:p>
                      <a:r>
                        <a:rPr lang="en-US" sz="1700">
                          <a:effectLst/>
                          <a:latin typeface="+mn-lt"/>
                        </a:rPr>
                        <a:t>Greater kudu (</a:t>
                      </a:r>
                      <a:r>
                        <a:rPr lang="en-US" sz="1700" i="1">
                          <a:effectLst/>
                          <a:latin typeface="+mn-lt"/>
                        </a:rPr>
                        <a:t>Tragelaphus strepsiceros</a:t>
                      </a:r>
                      <a:r>
                        <a:rPr lang="en-US" sz="1700">
                          <a:effectLst/>
                          <a:latin typeface="+mn-lt"/>
                        </a:rPr>
                        <a:t>)</a:t>
                      </a:r>
                    </a:p>
                  </a:txBody>
                  <a:tcPr marT="91440" marB="91440"/>
                </a:tc>
                <a:tc>
                  <a:txBody>
                    <a:bodyPr/>
                    <a:lstStyle/>
                    <a:p>
                      <a:pPr algn="ctr"/>
                      <a:r>
                        <a:rPr lang="en-US" sz="1700">
                          <a:effectLst/>
                          <a:latin typeface="+mn-lt"/>
                        </a:rPr>
                        <a:t>200</a:t>
                      </a:r>
                    </a:p>
                  </a:txBody>
                  <a:tcPr marT="91440" marB="91440"/>
                </a:tc>
                <a:tc>
                  <a:txBody>
                    <a:bodyPr/>
                    <a:lstStyle/>
                    <a:p>
                      <a:pPr algn="ctr"/>
                      <a:r>
                        <a:rPr lang="en-US" sz="1700" dirty="0">
                          <a:effectLst/>
                          <a:latin typeface="+mn-lt"/>
                        </a:rPr>
                        <a:t>215</a:t>
                      </a:r>
                    </a:p>
                  </a:txBody>
                  <a:tcPr marT="91440" marB="91440"/>
                </a:tc>
                <a:extLst>
                  <a:ext uri="{0D108BD9-81ED-4DB2-BD59-A6C34878D82A}">
                    <a16:rowId xmlns:a16="http://schemas.microsoft.com/office/drawing/2014/main" val="2505394925"/>
                  </a:ext>
                </a:extLst>
              </a:tr>
              <a:tr h="370840">
                <a:tc>
                  <a:txBody>
                    <a:bodyPr/>
                    <a:lstStyle/>
                    <a:p>
                      <a:r>
                        <a:rPr lang="en-US" sz="1700">
                          <a:effectLst/>
                          <a:latin typeface="+mn-lt"/>
                        </a:rPr>
                        <a:t>Plains zebra (</a:t>
                      </a:r>
                      <a:r>
                        <a:rPr lang="en-US" sz="1700" i="1">
                          <a:effectLst/>
                          <a:latin typeface="+mn-lt"/>
                        </a:rPr>
                        <a:t>Equus quagga</a:t>
                      </a:r>
                      <a:r>
                        <a:rPr lang="en-US" sz="1700">
                          <a:effectLst/>
                          <a:latin typeface="+mn-lt"/>
                        </a:rPr>
                        <a:t>)</a:t>
                      </a:r>
                    </a:p>
                  </a:txBody>
                  <a:tcPr marT="91440" marB="91440"/>
                </a:tc>
                <a:tc>
                  <a:txBody>
                    <a:bodyPr/>
                    <a:lstStyle/>
                    <a:p>
                      <a:pPr algn="ctr"/>
                      <a:r>
                        <a:rPr lang="en-US" sz="1700">
                          <a:effectLst/>
                          <a:latin typeface="+mn-lt"/>
                        </a:rPr>
                        <a:t>460</a:t>
                      </a:r>
                    </a:p>
                  </a:txBody>
                  <a:tcPr marT="91440" marB="91440"/>
                </a:tc>
                <a:tc>
                  <a:txBody>
                    <a:bodyPr/>
                    <a:lstStyle/>
                    <a:p>
                      <a:pPr algn="ctr"/>
                      <a:r>
                        <a:rPr lang="en-US" sz="1700" dirty="0">
                          <a:effectLst/>
                          <a:latin typeface="+mn-lt"/>
                        </a:rPr>
                        <a:t>275</a:t>
                      </a:r>
                    </a:p>
                  </a:txBody>
                  <a:tcPr marT="91440" marB="91440"/>
                </a:tc>
                <a:extLst>
                  <a:ext uri="{0D108BD9-81ED-4DB2-BD59-A6C34878D82A}">
                    <a16:rowId xmlns:a16="http://schemas.microsoft.com/office/drawing/2014/main" val="2891089944"/>
                  </a:ext>
                </a:extLst>
              </a:tr>
              <a:tr h="370840">
                <a:tc>
                  <a:txBody>
                    <a:bodyPr/>
                    <a:lstStyle/>
                    <a:p>
                      <a:r>
                        <a:rPr lang="en-US" sz="1700">
                          <a:effectLst/>
                          <a:latin typeface="+mn-lt"/>
                        </a:rPr>
                        <a:t>White rhino (</a:t>
                      </a:r>
                      <a:r>
                        <a:rPr lang="en-US" sz="1700" i="1">
                          <a:effectLst/>
                          <a:latin typeface="+mn-lt"/>
                        </a:rPr>
                        <a:t>Ceratotherium simum</a:t>
                      </a:r>
                      <a:r>
                        <a:rPr lang="en-US" sz="1700">
                          <a:effectLst/>
                          <a:latin typeface="+mn-lt"/>
                        </a:rPr>
                        <a:t>)</a:t>
                      </a:r>
                    </a:p>
                  </a:txBody>
                  <a:tcPr marT="91440" marB="91440"/>
                </a:tc>
                <a:tc>
                  <a:txBody>
                    <a:bodyPr/>
                    <a:lstStyle/>
                    <a:p>
                      <a:pPr algn="ctr"/>
                      <a:r>
                        <a:rPr lang="en-US" sz="1700">
                          <a:effectLst/>
                          <a:latin typeface="+mn-lt"/>
                        </a:rPr>
                        <a:t>2400</a:t>
                      </a:r>
                    </a:p>
                  </a:txBody>
                  <a:tcPr marT="91440" marB="91440"/>
                </a:tc>
                <a:tc>
                  <a:txBody>
                    <a:bodyPr/>
                    <a:lstStyle/>
                    <a:p>
                      <a:pPr algn="ctr"/>
                      <a:r>
                        <a:rPr lang="en-US" sz="1700" dirty="0">
                          <a:effectLst/>
                          <a:latin typeface="+mn-lt"/>
                        </a:rPr>
                        <a:t>1900</a:t>
                      </a:r>
                    </a:p>
                  </a:txBody>
                  <a:tcPr marT="91440" marB="91440"/>
                </a:tc>
                <a:extLst>
                  <a:ext uri="{0D108BD9-81ED-4DB2-BD59-A6C34878D82A}">
                    <a16:rowId xmlns:a16="http://schemas.microsoft.com/office/drawing/2014/main" val="142158770"/>
                  </a:ext>
                </a:extLst>
              </a:tr>
              <a:tr h="370840">
                <a:tc>
                  <a:txBody>
                    <a:bodyPr/>
                    <a:lstStyle/>
                    <a:p>
                      <a:r>
                        <a:rPr lang="en-US" sz="1700">
                          <a:effectLst/>
                          <a:latin typeface="+mn-lt"/>
                        </a:rPr>
                        <a:t>African elephant (</a:t>
                      </a:r>
                      <a:r>
                        <a:rPr lang="en-US" sz="1700" i="1">
                          <a:effectLst/>
                          <a:latin typeface="+mn-lt"/>
                        </a:rPr>
                        <a:t>Loxodonta africana</a:t>
                      </a:r>
                      <a:r>
                        <a:rPr lang="en-US" sz="1700">
                          <a:effectLst/>
                          <a:latin typeface="+mn-lt"/>
                        </a:rPr>
                        <a:t>)</a:t>
                      </a:r>
                    </a:p>
                  </a:txBody>
                  <a:tcPr marT="91440" marB="91440"/>
                </a:tc>
                <a:tc>
                  <a:txBody>
                    <a:bodyPr/>
                    <a:lstStyle/>
                    <a:p>
                      <a:pPr algn="ctr"/>
                      <a:r>
                        <a:rPr lang="en-US" sz="1700">
                          <a:effectLst/>
                          <a:latin typeface="+mn-lt"/>
                        </a:rPr>
                        <a:t>1250</a:t>
                      </a:r>
                    </a:p>
                  </a:txBody>
                  <a:tcPr marT="91440" marB="91440"/>
                </a:tc>
                <a:tc>
                  <a:txBody>
                    <a:bodyPr/>
                    <a:lstStyle/>
                    <a:p>
                      <a:pPr algn="ctr"/>
                      <a:r>
                        <a:rPr lang="en-US" sz="1700" dirty="0">
                          <a:effectLst/>
                          <a:latin typeface="+mn-lt"/>
                        </a:rPr>
                        <a:t>3900</a:t>
                      </a:r>
                    </a:p>
                  </a:txBody>
                  <a:tcPr marT="91440" marB="91440"/>
                </a:tc>
                <a:extLst>
                  <a:ext uri="{0D108BD9-81ED-4DB2-BD59-A6C34878D82A}">
                    <a16:rowId xmlns:a16="http://schemas.microsoft.com/office/drawing/2014/main" val="1662307322"/>
                  </a:ext>
                </a:extLst>
              </a:tr>
            </a:tbl>
          </a:graphicData>
        </a:graphic>
      </p:graphicFrame>
      <p:sp>
        <p:nvSpPr>
          <p:cNvPr id="10" name="Content Placeholder 9">
            <a:extLst>
              <a:ext uri="{FF2B5EF4-FFF2-40B4-BE49-F238E27FC236}">
                <a16:creationId xmlns:a16="http://schemas.microsoft.com/office/drawing/2014/main" id="{AF1B6894-40EA-9C4F-8490-46FF2BB1D88E}"/>
              </a:ext>
            </a:extLst>
          </p:cNvPr>
          <p:cNvSpPr>
            <a:spLocks noGrp="1"/>
          </p:cNvSpPr>
          <p:nvPr>
            <p:ph sz="quarter" idx="12"/>
          </p:nvPr>
        </p:nvSpPr>
        <p:spPr>
          <a:xfrm>
            <a:off x="408432" y="6004559"/>
            <a:ext cx="11375136" cy="710565"/>
          </a:xfrm>
        </p:spPr>
        <p:txBody>
          <a:bodyPr>
            <a:normAutofit/>
          </a:bodyPr>
          <a:lstStyle/>
          <a:p>
            <a:r>
              <a:rPr lang="en-US" i="1" dirty="0"/>
              <a:t>Source</a:t>
            </a:r>
            <a:r>
              <a:rPr lang="en-US" dirty="0"/>
              <a:t>: After R. N. Owen-Smith. 1988. </a:t>
            </a:r>
            <a:r>
              <a:rPr lang="en-US" i="1" dirty="0"/>
              <a:t>Megaherbivores: The Influence of Very Large Body Size on Ecology.</a:t>
            </a:r>
            <a:r>
              <a:rPr lang="en-US" dirty="0"/>
              <a:t> Cambridge University Press, New York.</a:t>
            </a:r>
          </a:p>
          <a:p>
            <a:endParaRPr lang="en-US" dirty="0"/>
          </a:p>
        </p:txBody>
      </p:sp>
    </p:spTree>
    <p:extLst>
      <p:ext uri="{BB962C8B-B14F-4D97-AF65-F5344CB8AC3E}">
        <p14:creationId xmlns:p14="http://schemas.microsoft.com/office/powerpoint/2010/main" val="4241392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1A46F-1B01-CA4F-BA91-1372CF5223CD}"/>
              </a:ext>
            </a:extLst>
          </p:cNvPr>
          <p:cNvSpPr>
            <a:spLocks noGrp="1"/>
          </p:cNvSpPr>
          <p:nvPr>
            <p:ph type="title"/>
          </p:nvPr>
        </p:nvSpPr>
        <p:spPr/>
        <p:txBody>
          <a:bodyPr/>
          <a:lstStyle/>
          <a:p>
            <a:r>
              <a:rPr lang="en-US" cap="all" dirty="0"/>
              <a:t>Figure 7.15</a:t>
            </a:r>
            <a:r>
              <a:rPr lang="en-US" dirty="0"/>
              <a:t>  The fractal theory of metabolism–size allometry </a:t>
            </a:r>
            <a:r>
              <a:rPr lang="en-US" sz="1100" dirty="0"/>
              <a:t>(1)</a:t>
            </a:r>
          </a:p>
        </p:txBody>
      </p:sp>
      <p:pic>
        <p:nvPicPr>
          <p:cNvPr id="6" name="Content Placeholder 5" descr="(A) An image depicts the engraving of the human circulatory system by Vesalius in 1543. &#10;(B) An image depicts the fractal model of the circulatory system developed by Mandelbrot in 1983. Callout reads, Fractal mathematics is being used to try to understand how the circulatory system changes in its inherent capabilities for transport as animals evolve to be bigger or small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66518" y="479425"/>
            <a:ext cx="9058964" cy="6300788"/>
          </a:xfrm>
        </p:spPr>
      </p:pic>
    </p:spTree>
    <p:extLst>
      <p:ext uri="{BB962C8B-B14F-4D97-AF65-F5344CB8AC3E}">
        <p14:creationId xmlns:p14="http://schemas.microsoft.com/office/powerpoint/2010/main" val="3441643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02941-25BC-E545-ABED-86CECAC85451}"/>
              </a:ext>
            </a:extLst>
          </p:cNvPr>
          <p:cNvSpPr>
            <a:spLocks noGrp="1"/>
          </p:cNvSpPr>
          <p:nvPr>
            <p:ph type="title"/>
          </p:nvPr>
        </p:nvSpPr>
        <p:spPr/>
        <p:txBody>
          <a:bodyPr/>
          <a:lstStyle/>
          <a:p>
            <a:r>
              <a:rPr lang="en-US" cap="all" dirty="0"/>
              <a:t>Figure 7.15</a:t>
            </a:r>
            <a:r>
              <a:rPr lang="en-US" dirty="0"/>
              <a:t>  The fractal theory of metabolism–size allometry </a:t>
            </a:r>
            <a:r>
              <a:rPr lang="en-US" sz="1100" dirty="0"/>
              <a:t>(2)</a:t>
            </a:r>
            <a:endParaRPr lang="en-US" dirty="0"/>
          </a:p>
        </p:txBody>
      </p:sp>
      <p:pic>
        <p:nvPicPr>
          <p:cNvPr id="6" name="Content Placeholder 5" descr="(A) An image depicts the engraving of the human circulatory system by Vesalius in 1543. &#10;(B) An image depicts the fractal model of the circulatory system developed by Mandelbrot in 1983. Callout reads, Fractal mathematics is being used to try to understand how the circulatory system changes in its inherent capabilities for transport as animals evolve to be bigger or small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66518" y="479425"/>
            <a:ext cx="9058964" cy="6300788"/>
          </a:xfrm>
        </p:spPr>
      </p:pic>
    </p:spTree>
    <p:extLst>
      <p:ext uri="{BB962C8B-B14F-4D97-AF65-F5344CB8AC3E}">
        <p14:creationId xmlns:p14="http://schemas.microsoft.com/office/powerpoint/2010/main" val="1809392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E549-A98B-BF4D-880C-076EF2DA4E0F}"/>
              </a:ext>
            </a:extLst>
          </p:cNvPr>
          <p:cNvSpPr>
            <a:spLocks noGrp="1"/>
          </p:cNvSpPr>
          <p:nvPr>
            <p:ph type="title"/>
          </p:nvPr>
        </p:nvSpPr>
        <p:spPr/>
        <p:txBody>
          <a:bodyPr/>
          <a:lstStyle/>
          <a:p>
            <a:r>
              <a:rPr lang="en-US" cap="all" dirty="0"/>
              <a:t>Figure 7.15</a:t>
            </a:r>
            <a:r>
              <a:rPr lang="en-US" dirty="0"/>
              <a:t>  The fractal theory of metabolism–size allometry </a:t>
            </a:r>
            <a:r>
              <a:rPr lang="en-US" sz="1100" dirty="0"/>
              <a:t>(3)</a:t>
            </a:r>
            <a:endParaRPr lang="en-US" dirty="0"/>
          </a:p>
        </p:txBody>
      </p:sp>
      <p:pic>
        <p:nvPicPr>
          <p:cNvPr id="6" name="Content Placeholder 5" descr="(A) An image depicts the engraving of the human circulatory system by Vesalius in 1543. &#10;(B) An image depicts the fractal model of the circulatory system developed by Mandelbrot in 1983. Callout reads, Fractal mathematics is being used to try to understand how the circulatory system changes in its inherent capabilities for transport as animals evolve to be bigger or small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66518" y="479425"/>
            <a:ext cx="9058964" cy="6300788"/>
          </a:xfrm>
        </p:spPr>
      </p:pic>
    </p:spTree>
    <p:extLst>
      <p:ext uri="{BB962C8B-B14F-4D97-AF65-F5344CB8AC3E}">
        <p14:creationId xmlns:p14="http://schemas.microsoft.com/office/powerpoint/2010/main" val="848818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2328-7F5A-E44E-86C1-E04A007FB4C6}"/>
              </a:ext>
            </a:extLst>
          </p:cNvPr>
          <p:cNvSpPr>
            <a:spLocks noGrp="1"/>
          </p:cNvSpPr>
          <p:nvPr>
            <p:ph type="title"/>
          </p:nvPr>
        </p:nvSpPr>
        <p:spPr/>
        <p:txBody>
          <a:bodyPr/>
          <a:lstStyle/>
          <a:p>
            <a:r>
              <a:rPr lang="en-US" cap="all" dirty="0"/>
              <a:t>Figure 7.15</a:t>
            </a:r>
            <a:r>
              <a:rPr lang="en-US" dirty="0"/>
              <a:t>  The fractal theory of metabolism–size allometry (Part 1) </a:t>
            </a:r>
            <a:r>
              <a:rPr lang="en-US" sz="1100" dirty="0"/>
              <a:t>(1)</a:t>
            </a:r>
            <a:endParaRPr lang="en-US" dirty="0"/>
          </a:p>
        </p:txBody>
      </p:sp>
      <p:pic>
        <p:nvPicPr>
          <p:cNvPr id="6" name="Content Placeholder 5" descr="An image depicts the engraving of the human circulatory system by Vesalius in 1543.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51455" y="479425"/>
            <a:ext cx="4289090" cy="6300788"/>
          </a:xfrm>
        </p:spPr>
      </p:pic>
    </p:spTree>
    <p:extLst>
      <p:ext uri="{BB962C8B-B14F-4D97-AF65-F5344CB8AC3E}">
        <p14:creationId xmlns:p14="http://schemas.microsoft.com/office/powerpoint/2010/main" val="299401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486D-C226-5C4E-AC3B-D4CD73136B77}"/>
              </a:ext>
            </a:extLst>
          </p:cNvPr>
          <p:cNvSpPr>
            <a:spLocks noGrp="1"/>
          </p:cNvSpPr>
          <p:nvPr>
            <p:ph type="title"/>
          </p:nvPr>
        </p:nvSpPr>
        <p:spPr/>
        <p:txBody>
          <a:bodyPr/>
          <a:lstStyle/>
          <a:p>
            <a:r>
              <a:rPr lang="en-US" cap="all" dirty="0"/>
              <a:t>Figure 7.2</a:t>
            </a:r>
            <a:r>
              <a:rPr lang="en-US" dirty="0"/>
              <a:t>  The uses of energy by an animal </a:t>
            </a:r>
            <a:r>
              <a:rPr lang="en-US" sz="1100" dirty="0"/>
              <a:t>(2)</a:t>
            </a:r>
          </a:p>
        </p:txBody>
      </p:sp>
      <p:pic>
        <p:nvPicPr>
          <p:cNvPr id="6" name="Content Placeholder 5" descr=" A chart accompanied by an illustration of a penguin depicts the three major energy functions used by an animal. The chart flows as follows. Ingested chemical energy is absorbed and the absorbed chemical energy is used to perform three major physiological functions inside the body: biosynthesis, maintenance, and generation of external work. The chemical energy from biosynthesis accumulates in the body tissues and helps in growth. Some amount of chemical energy leaves the body as heat, chemical energy, or external work. Inefficiency in these functions leads to the generation of heat. Ingested chemical energy is also released from the body in the form of fecal chemical energy. Callout reads, Energy enters an animal’s body as chemical energy and leaves as heat, chemical, energy, or external work.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52911" y="479425"/>
            <a:ext cx="5086178" cy="6300788"/>
          </a:xfrm>
        </p:spPr>
      </p:pic>
    </p:spTree>
    <p:extLst>
      <p:ext uri="{BB962C8B-B14F-4D97-AF65-F5344CB8AC3E}">
        <p14:creationId xmlns:p14="http://schemas.microsoft.com/office/powerpoint/2010/main" val="8211734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B420A-A9BB-1441-9655-B14C7A50FA25}"/>
              </a:ext>
            </a:extLst>
          </p:cNvPr>
          <p:cNvSpPr>
            <a:spLocks noGrp="1"/>
          </p:cNvSpPr>
          <p:nvPr>
            <p:ph type="title"/>
          </p:nvPr>
        </p:nvSpPr>
        <p:spPr/>
        <p:txBody>
          <a:bodyPr/>
          <a:lstStyle/>
          <a:p>
            <a:r>
              <a:rPr lang="en-US" cap="all" dirty="0"/>
              <a:t>Figure 7.15</a:t>
            </a:r>
            <a:r>
              <a:rPr lang="en-US" dirty="0"/>
              <a:t>  The fractal theory of metabolism–size allometry (Part 1) </a:t>
            </a:r>
            <a:r>
              <a:rPr lang="en-US" sz="1100" dirty="0"/>
              <a:t>(2)</a:t>
            </a:r>
            <a:endParaRPr lang="en-US" dirty="0"/>
          </a:p>
        </p:txBody>
      </p:sp>
      <p:pic>
        <p:nvPicPr>
          <p:cNvPr id="6" name="Content Placeholder 5" descr="An image depicts the engraving of the human circulatory system by Vesalius in 1543.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51455" y="479425"/>
            <a:ext cx="4289090" cy="6300788"/>
          </a:xfrm>
        </p:spPr>
      </p:pic>
    </p:spTree>
    <p:extLst>
      <p:ext uri="{BB962C8B-B14F-4D97-AF65-F5344CB8AC3E}">
        <p14:creationId xmlns:p14="http://schemas.microsoft.com/office/powerpoint/2010/main" val="20999215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A08D-985A-9F48-8882-AB2D137FB5C6}"/>
              </a:ext>
            </a:extLst>
          </p:cNvPr>
          <p:cNvSpPr>
            <a:spLocks noGrp="1"/>
          </p:cNvSpPr>
          <p:nvPr>
            <p:ph type="title"/>
          </p:nvPr>
        </p:nvSpPr>
        <p:spPr/>
        <p:txBody>
          <a:bodyPr/>
          <a:lstStyle/>
          <a:p>
            <a:r>
              <a:rPr lang="en-US" cap="all" dirty="0"/>
              <a:t>Figure 7.15</a:t>
            </a:r>
            <a:r>
              <a:rPr lang="en-US" dirty="0"/>
              <a:t>  The fractal theory of metabolism–size allometry (Part 2) </a:t>
            </a:r>
            <a:r>
              <a:rPr lang="en-US" sz="1100" dirty="0"/>
              <a:t>(1)</a:t>
            </a:r>
            <a:endParaRPr lang="en-US" dirty="0"/>
          </a:p>
        </p:txBody>
      </p:sp>
      <p:pic>
        <p:nvPicPr>
          <p:cNvPr id="6" name="Content Placeholder 5" descr="An image depicts the fractal model of the circulatory system developed by Mandelbrot in 1983. Callout reads, Fractal mathematics is being used to try to understand how the circulatory system changes in its inherent capabilities for transport as animals evolve to be bigger or small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15194" y="479425"/>
            <a:ext cx="6161613" cy="6300788"/>
          </a:xfrm>
        </p:spPr>
      </p:pic>
    </p:spTree>
    <p:extLst>
      <p:ext uri="{BB962C8B-B14F-4D97-AF65-F5344CB8AC3E}">
        <p14:creationId xmlns:p14="http://schemas.microsoft.com/office/powerpoint/2010/main" val="490951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BB50-05F3-AC40-923D-28E3286C9A25}"/>
              </a:ext>
            </a:extLst>
          </p:cNvPr>
          <p:cNvSpPr>
            <a:spLocks noGrp="1"/>
          </p:cNvSpPr>
          <p:nvPr>
            <p:ph type="title"/>
          </p:nvPr>
        </p:nvSpPr>
        <p:spPr/>
        <p:txBody>
          <a:bodyPr/>
          <a:lstStyle/>
          <a:p>
            <a:r>
              <a:rPr lang="en-US" cap="all" dirty="0"/>
              <a:t>Figure 7.15</a:t>
            </a:r>
            <a:r>
              <a:rPr lang="en-US" dirty="0"/>
              <a:t>  The fractal theory of metabolism–size allometry (Part 2) </a:t>
            </a:r>
            <a:r>
              <a:rPr lang="en-US" sz="1100" dirty="0"/>
              <a:t>(2)</a:t>
            </a:r>
            <a:endParaRPr lang="en-US" dirty="0"/>
          </a:p>
        </p:txBody>
      </p:sp>
      <p:pic>
        <p:nvPicPr>
          <p:cNvPr id="6" name="Content Placeholder 5" descr="An image depicts the fractal model of the circulatory system developed by Mandelbrot in 1983. Callout reads, Fractal mathematics is being used to try to understand how the circulatory system changes in its inherent capabilities for transport as animals evolve to be bigger or small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15194" y="479425"/>
            <a:ext cx="6161613" cy="6300788"/>
          </a:xfrm>
        </p:spPr>
      </p:pic>
    </p:spTree>
    <p:extLst>
      <p:ext uri="{BB962C8B-B14F-4D97-AF65-F5344CB8AC3E}">
        <p14:creationId xmlns:p14="http://schemas.microsoft.com/office/powerpoint/2010/main" val="1402666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D3A4-B19F-5449-8F03-9309FF3AAD5E}"/>
              </a:ext>
            </a:extLst>
          </p:cNvPr>
          <p:cNvSpPr>
            <a:spLocks noGrp="1"/>
          </p:cNvSpPr>
          <p:nvPr>
            <p:ph type="title"/>
          </p:nvPr>
        </p:nvSpPr>
        <p:spPr/>
        <p:txBody>
          <a:bodyPr/>
          <a:lstStyle/>
          <a:p>
            <a:r>
              <a:rPr lang="en-US" cap="all" dirty="0"/>
              <a:t>Figure 7.16</a:t>
            </a:r>
            <a:r>
              <a:rPr lang="en-US" dirty="0"/>
              <a:t>  Net growth efficiency during each year of life in Pacific sardines (</a:t>
            </a:r>
            <a:r>
              <a:rPr lang="en-US" i="1" dirty="0" err="1"/>
              <a:t>Sardinops</a:t>
            </a:r>
            <a:r>
              <a:rPr lang="en-US" i="1" dirty="0"/>
              <a:t> </a:t>
            </a:r>
            <a:r>
              <a:rPr lang="en-US" i="1" dirty="0" err="1"/>
              <a:t>sagax</a:t>
            </a:r>
            <a:r>
              <a:rPr lang="en-US" dirty="0"/>
              <a:t>) </a:t>
            </a:r>
            <a:r>
              <a:rPr lang="en-US" sz="1100" dirty="0"/>
              <a:t>(1)</a:t>
            </a:r>
          </a:p>
        </p:txBody>
      </p:sp>
      <p:pic>
        <p:nvPicPr>
          <p:cNvPr id="6" name="Content Placeholder 5" descr=" A graph accompanied by an illustration of a fish depicts the net growth efficiency of Pacific sardines. The horizontal axis is labeled age given in years, ranging from 0 to 6. The vertical axis is labeled net growth efficiency given in percent, ranging from 0 to 20 in increments of 5. A curve is plotted through 1, 19; 2, 10; 3, 6; 4, 0.8; 5, 0.2; 6, 0.1. All data are approximate. Callout reads, Pacific sardines channel over 18 percent of their absorbed energy into growth during their first year of life. Another callout reads, By their sixth year, however, they channel only 1 percent of their absorbed energy into growt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75279" y="479425"/>
            <a:ext cx="8641442" cy="6300788"/>
          </a:xfrm>
        </p:spPr>
      </p:pic>
    </p:spTree>
    <p:extLst>
      <p:ext uri="{BB962C8B-B14F-4D97-AF65-F5344CB8AC3E}">
        <p14:creationId xmlns:p14="http://schemas.microsoft.com/office/powerpoint/2010/main" val="34639791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7BA3-DAF5-E744-9C88-A3233539F790}"/>
              </a:ext>
            </a:extLst>
          </p:cNvPr>
          <p:cNvSpPr>
            <a:spLocks noGrp="1"/>
          </p:cNvSpPr>
          <p:nvPr>
            <p:ph type="title"/>
          </p:nvPr>
        </p:nvSpPr>
        <p:spPr/>
        <p:txBody>
          <a:bodyPr/>
          <a:lstStyle/>
          <a:p>
            <a:r>
              <a:rPr lang="en-US" cap="all" dirty="0"/>
              <a:t>Figure 7.16</a:t>
            </a:r>
            <a:r>
              <a:rPr lang="en-US" dirty="0"/>
              <a:t>  Net growth efficiency during each year of life in Pacific sardines (</a:t>
            </a:r>
            <a:r>
              <a:rPr lang="en-US" i="1" dirty="0" err="1"/>
              <a:t>Sardinops</a:t>
            </a:r>
            <a:r>
              <a:rPr lang="en-US" i="1" dirty="0"/>
              <a:t> </a:t>
            </a:r>
            <a:r>
              <a:rPr lang="en-US" i="1" dirty="0" err="1"/>
              <a:t>sagax</a:t>
            </a:r>
            <a:r>
              <a:rPr lang="en-US" dirty="0"/>
              <a:t>) </a:t>
            </a:r>
            <a:r>
              <a:rPr lang="en-US" sz="1100" dirty="0"/>
              <a:t>(2)</a:t>
            </a:r>
            <a:endParaRPr lang="en-US" dirty="0"/>
          </a:p>
        </p:txBody>
      </p:sp>
      <p:pic>
        <p:nvPicPr>
          <p:cNvPr id="6" name="Content Placeholder 5" descr=" A graph accompanied by an illustration of a fish depicts the net growth efficiency of Pacific sardines. The horizontal axis is labeled age given in years, ranging from 0 to 6. The vertical axis is labeled net growth efficiency given in percent, ranging from 0 to 20 in increments of 5. A curve is plotted through 1, 19; 2, 10; 3, 6; 4, 0.8; 5, 0.2; 6, 0.1. All data are approximate. Callout reads, Pacific sardines channel over 18 percent of their absorbed energy into growth during their first year of life. Another callout reads, By their sixth year, however, they channel only 1 percent of their absorbed energy into growt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77953" y="479425"/>
            <a:ext cx="9236094" cy="6300788"/>
          </a:xfrm>
        </p:spPr>
      </p:pic>
    </p:spTree>
    <p:extLst>
      <p:ext uri="{BB962C8B-B14F-4D97-AF65-F5344CB8AC3E}">
        <p14:creationId xmlns:p14="http://schemas.microsoft.com/office/powerpoint/2010/main" val="1604587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27B08-8CAE-C644-9CF3-FFDEBF785223}"/>
              </a:ext>
            </a:extLst>
          </p:cNvPr>
          <p:cNvSpPr>
            <a:spLocks noGrp="1"/>
          </p:cNvSpPr>
          <p:nvPr>
            <p:ph type="title"/>
          </p:nvPr>
        </p:nvSpPr>
        <p:spPr/>
        <p:txBody>
          <a:bodyPr/>
          <a:lstStyle/>
          <a:p>
            <a:r>
              <a:rPr lang="en-US" cap="all" dirty="0"/>
              <a:t>Figure 7.16</a:t>
            </a:r>
            <a:r>
              <a:rPr lang="en-US" dirty="0"/>
              <a:t>  Net growth efficiency during each year of life in Pacific sardines (</a:t>
            </a:r>
            <a:r>
              <a:rPr lang="en-US" i="1" dirty="0" err="1"/>
              <a:t>Sardinops</a:t>
            </a:r>
            <a:r>
              <a:rPr lang="en-US" i="1" dirty="0"/>
              <a:t> </a:t>
            </a:r>
            <a:r>
              <a:rPr lang="en-US" i="1" dirty="0" err="1"/>
              <a:t>sagax</a:t>
            </a:r>
            <a:r>
              <a:rPr lang="en-US" dirty="0"/>
              <a:t>) </a:t>
            </a:r>
            <a:r>
              <a:rPr lang="en-US" sz="1100" dirty="0"/>
              <a:t>(3)</a:t>
            </a:r>
            <a:endParaRPr lang="en-US" dirty="0"/>
          </a:p>
        </p:txBody>
      </p:sp>
      <p:pic>
        <p:nvPicPr>
          <p:cNvPr id="6" name="Content Placeholder 5" descr=" A graph accompanied by an illustration of a fish depicts the net growth efficiency of Pacific sardines. The horizontal axis is labeled age given in years, ranging from 0 to 6. The vertical axis is labeled net growth efficiency given in percent, ranging from 0 to 20 in increments of 5. A curve is plotted through 1, 19; 2, 10; 3, 6; 4, 0.8; 5, 0.2; 6, 0.1. All data are approximate. Callout reads, Pacific sardines channel over 18 percent of their absorbed energy into growth during their first year of life. Another callout reads, By their sixth year, however, they channel only 1 percent of their absorbed energy into growt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77953" y="479425"/>
            <a:ext cx="9236094" cy="6300788"/>
          </a:xfrm>
        </p:spPr>
      </p:pic>
    </p:spTree>
    <p:extLst>
      <p:ext uri="{BB962C8B-B14F-4D97-AF65-F5344CB8AC3E}">
        <p14:creationId xmlns:p14="http://schemas.microsoft.com/office/powerpoint/2010/main" val="1619994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C76D-EFFA-0048-9E32-F92789534808}"/>
              </a:ext>
            </a:extLst>
          </p:cNvPr>
          <p:cNvSpPr>
            <a:spLocks noGrp="1"/>
          </p:cNvSpPr>
          <p:nvPr>
            <p:ph type="title"/>
          </p:nvPr>
        </p:nvSpPr>
        <p:spPr/>
        <p:txBody>
          <a:bodyPr/>
          <a:lstStyle/>
          <a:p>
            <a:r>
              <a:rPr lang="en-US" cap="all" dirty="0"/>
              <a:t>Figure 7.2</a:t>
            </a:r>
            <a:r>
              <a:rPr lang="en-US" dirty="0"/>
              <a:t>  The uses of energy by an animal </a:t>
            </a:r>
            <a:r>
              <a:rPr lang="en-US" sz="1100" dirty="0"/>
              <a:t>(3)</a:t>
            </a:r>
          </a:p>
        </p:txBody>
      </p:sp>
      <p:pic>
        <p:nvPicPr>
          <p:cNvPr id="6" name="Content Placeholder 5" descr=" A chart accompanied by an illustration of a penguin depicts the three major energy functions used by an animal. The chart flows as follows. Ingested chemical energy is absorbed and the absorbed chemical energy is used to perform three major physiological functions inside the body: biosynthesis, maintenance, and generation of external work. The chemical energy from biosynthesis accumulates in the body tissues and helps in growth. Some amount of chemical energy leaves the body as heat, chemical energy, or external work. Inefficiency in these functions leads to the generation of heat. Ingested chemical energy is also released from the body in the form of fecal chemical energy. Callout reads, Energy enters an animal’s body as chemical energy and leaves as heat, chemical, energy, or external work.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52911" y="479425"/>
            <a:ext cx="5086178" cy="6300788"/>
          </a:xfrm>
        </p:spPr>
      </p:pic>
    </p:spTree>
    <p:extLst>
      <p:ext uri="{BB962C8B-B14F-4D97-AF65-F5344CB8AC3E}">
        <p14:creationId xmlns:p14="http://schemas.microsoft.com/office/powerpoint/2010/main" val="677677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F02BC-4DCE-1746-979C-AA601EDDF85F}"/>
              </a:ext>
            </a:extLst>
          </p:cNvPr>
          <p:cNvSpPr>
            <a:spLocks noGrp="1"/>
          </p:cNvSpPr>
          <p:nvPr>
            <p:ph type="title"/>
          </p:nvPr>
        </p:nvSpPr>
        <p:spPr/>
        <p:txBody>
          <a:bodyPr/>
          <a:lstStyle/>
          <a:p>
            <a:r>
              <a:rPr lang="en-US" cap="all" dirty="0"/>
              <a:t>Figure 7.3</a:t>
            </a:r>
            <a:r>
              <a:rPr lang="en-US" dirty="0"/>
              <a:t>  In this type of external work, some of the energy driving locomotion is converted to potential energy of position </a:t>
            </a:r>
          </a:p>
        </p:txBody>
      </p:sp>
      <p:pic>
        <p:nvPicPr>
          <p:cNvPr id="6" name="Content Placeholder 5" descr=" A photo of a person riding a bicycle uphil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35151" y="479425"/>
            <a:ext cx="4921699" cy="6300788"/>
          </a:xfrm>
        </p:spPr>
      </p:pic>
    </p:spTree>
    <p:extLst>
      <p:ext uri="{BB962C8B-B14F-4D97-AF65-F5344CB8AC3E}">
        <p14:creationId xmlns:p14="http://schemas.microsoft.com/office/powerpoint/2010/main" val="2230692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0732C-815E-D14D-A808-68FFED364FC5}"/>
              </a:ext>
            </a:extLst>
          </p:cNvPr>
          <p:cNvSpPr>
            <a:spLocks noGrp="1"/>
          </p:cNvSpPr>
          <p:nvPr>
            <p:ph type="title"/>
          </p:nvPr>
        </p:nvSpPr>
        <p:spPr/>
        <p:txBody>
          <a:bodyPr/>
          <a:lstStyle/>
          <a:p>
            <a:r>
              <a:rPr lang="en-US" cap="all" dirty="0"/>
              <a:t>Figure 7.4</a:t>
            </a:r>
            <a:r>
              <a:rPr lang="en-US" dirty="0"/>
              <a:t>  Average resting metabolic rates of two 7-gram vertebrates </a:t>
            </a:r>
            <a:r>
              <a:rPr lang="en-US" sz="1100" dirty="0"/>
              <a:t>(1)</a:t>
            </a:r>
          </a:p>
        </p:txBody>
      </p:sp>
      <p:pic>
        <p:nvPicPr>
          <p:cNvPr id="6" name="Content Placeholder 5" descr=" Two photos of 7-gram vertebrates. The photo of northern pygmy mouse on the left, and the photo of plateau lizard resting on a lichen-covered rock on the r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621551"/>
            <a:ext cx="11376025" cy="4016535"/>
          </a:xfrm>
        </p:spPr>
      </p:pic>
    </p:spTree>
    <p:extLst>
      <p:ext uri="{BB962C8B-B14F-4D97-AF65-F5344CB8AC3E}">
        <p14:creationId xmlns:p14="http://schemas.microsoft.com/office/powerpoint/2010/main" val="3221235001"/>
      </p:ext>
    </p:extLst>
  </p:cSld>
  <p:clrMapOvr>
    <a:masterClrMapping/>
  </p:clrMapOvr>
</p:sld>
</file>

<file path=ppt/theme/theme1.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2.xml><?xml version="1.0" encoding="utf-8"?>
<ds:datastoreItem xmlns:ds="http://schemas.openxmlformats.org/officeDocument/2006/customXml" ds:itemID="{2856919D-3723-464B-9967-427A087CBD61}">
  <ds:schemaRefs>
    <ds:schemaRef ds:uri="http://schemas.microsoft.com/office/2006/metadata/properties"/>
    <ds:schemaRef ds:uri="fd39d560-5c7d-4158-98a0-f420f8fdebce"/>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a6c716b4-9090-4de7-aadc-2aa5f812ad24"/>
    <ds:schemaRef ds:uri="http://www.w3.org/XML/1998/namespace"/>
  </ds:schemaRefs>
</ds:datastoreItem>
</file>

<file path=customXml/itemProps3.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Oxford Template 2020-05-05</Template>
  <TotalTime>185</TotalTime>
  <Words>9127</Words>
  <Application>Microsoft Macintosh PowerPoint</Application>
  <PresentationFormat>Widescreen</PresentationFormat>
  <Paragraphs>352</Paragraphs>
  <Slides>65</Slides>
  <Notes>65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65</vt:i4>
      </vt:variant>
    </vt:vector>
  </HeadingPairs>
  <TitlesOfParts>
    <vt:vector size="70" baseType="lpstr">
      <vt:lpstr>Arial</vt:lpstr>
      <vt:lpstr>Calibri</vt:lpstr>
      <vt:lpstr>Gotham</vt:lpstr>
      <vt:lpstr>Figure-Only Templates</vt:lpstr>
      <vt:lpstr>Text Content Templates</vt:lpstr>
      <vt:lpstr>Chapter 7 Opener </vt:lpstr>
      <vt:lpstr>Figure 7.1  The second law of thermodynamics in action (1)</vt:lpstr>
      <vt:lpstr>Figure 7.1  The second law of thermodynamics in action (2)</vt:lpstr>
      <vt:lpstr>Figure 7.1  The second law of thermodynamics in action (3)</vt:lpstr>
      <vt:lpstr>Figure 7.2  The uses of energy by an animal (1)</vt:lpstr>
      <vt:lpstr>Figure 7.2  The uses of energy by an animal (2)</vt:lpstr>
      <vt:lpstr>Figure 7.2  The uses of energy by an animal (3)</vt:lpstr>
      <vt:lpstr>Figure 7.3  In this type of external work, some of the energy driving locomotion is converted to potential energy of position </vt:lpstr>
      <vt:lpstr>Figure 7.4  Average resting metabolic rates of two 7-gram vertebrates (1)</vt:lpstr>
      <vt:lpstr>Figure 7.4  Average resting metabolic rates of two 7-gram vertebrates (2)</vt:lpstr>
      <vt:lpstr>Figure 7.4  Average resting metabolic rates of two 7-gram vertebrates (Part 1) (1)</vt:lpstr>
      <vt:lpstr>Figure 7.4  Average resting metabolic rates of two 7-gram vertebrates (Part 1) (2)</vt:lpstr>
      <vt:lpstr>Figure 7.4  Average resting metabolic rates of two 7-gram vertebrates (Part 2) (1)</vt:lpstr>
      <vt:lpstr>Figure 7.4  Average resting metabolic rates of two 7-gram vertebrates (Part 2) (2)</vt:lpstr>
      <vt:lpstr>BOX 7.2  “Nutrition Facts” and Food Choice </vt:lpstr>
      <vt:lpstr>Figure 7.5  Lavoisier’s direct calorimeter (1)</vt:lpstr>
      <vt:lpstr>Figure 7.5  Lavoisier’s direct calorimeter (2)</vt:lpstr>
      <vt:lpstr>TABLE 7.1  Ratios of heat production to O2 consumption, and heat production to CO2 production, during the aerobic catabolism  of carbohydrates, lipids, and proteins </vt:lpstr>
      <vt:lpstr>TABLE 7.2  Respiratory quotients (RQ values) during the aerobic catabolism of carbohydrates, lipids, and proteins </vt:lpstr>
      <vt:lpstr>Figure 7.6  Specific dynamic action (SDA) (1)</vt:lpstr>
      <vt:lpstr>Figure 7.6  Specific dynamic action (SDA) (2)</vt:lpstr>
      <vt:lpstr>Figure 7.6  Specific dynamic action (SDA) (3)</vt:lpstr>
      <vt:lpstr>Figure 7.6  Specific dynamic action (SDA) (Part 1) (1)</vt:lpstr>
      <vt:lpstr>Figure 7.6  Specific dynamic action (SDA) (Part 1) (2)</vt:lpstr>
      <vt:lpstr>Figure 7.6  Specific dynamic action (SDA) (Part 2) (1)</vt:lpstr>
      <vt:lpstr>Figure 7.6  Specific dynamic action (SDA) (Part 2) (2)</vt:lpstr>
      <vt:lpstr>Figure 7.7  Weekly food requirements: The effect of body size (1)</vt:lpstr>
      <vt:lpstr>Figure 7.7  Weekly food requirements: The effect of body size (2)</vt:lpstr>
      <vt:lpstr>Figure 7.7  Weekly food requirements: The effect of body size (3)</vt:lpstr>
      <vt:lpstr>Figure 7.7  Weekly food requirements: The effect of body size (Part 1) (1)</vt:lpstr>
      <vt:lpstr>Figure 7.7  Weekly food requirements: The effect of body size (Part 1) (2)</vt:lpstr>
      <vt:lpstr>Figure 7.7  Weekly food requirements: The effect of body size (Part 2) (1)</vt:lpstr>
      <vt:lpstr>Figure 7.7  Weekly food requirements: The effect of body size (Part 2) (2)</vt:lpstr>
      <vt:lpstr>Figure 7.8  Whole-body BMR as a function of body weight in various species of placental mammals (1)</vt:lpstr>
      <vt:lpstr>Figure 7.8  Whole-body BMR as a function of body weight in various species of placental mammals (2)</vt:lpstr>
      <vt:lpstr>Figure 7.8  Whole-body BMR as a function of body weight in various species of placental mammals (3)</vt:lpstr>
      <vt:lpstr>Figure 7.9  Weight-specific BMR as a function of body weight in various species of placental mammals (1)</vt:lpstr>
      <vt:lpstr>Figure 7.9  Weight-specific BMR as a function of body weight in various species of placental mammals (2)</vt:lpstr>
      <vt:lpstr>Figure 7.9  Weight-specific BMR as a function of body weight in various species of placental mammals (3)</vt:lpstr>
      <vt:lpstr>Figure 7.10  Weight-specific resting metabolic rate as a function of body weight in four groups of vertebrates (1)</vt:lpstr>
      <vt:lpstr>Figure 7.10  Weight-specific resting metabolic rate as a function of body weight in four groups of vertebrates (2)</vt:lpstr>
      <vt:lpstr>Figure 7.10  Weight-specific resting metabolic rate as a function of body weight in four groups of vertebrates (3)</vt:lpstr>
      <vt:lpstr>Figure 7.11  Metabolic rate and body weight are related linearly on log–log coordinates, as illustrated by carnivorous mammals (1)</vt:lpstr>
      <vt:lpstr>Figure 7.11  Metabolic rate and body weight are related linearly on log–log coordinates, as illustrated by carnivorous mammals (2)</vt:lpstr>
      <vt:lpstr>Figure 7.11  Metabolic rate and body weight are related linearly on log–log coordinates, as illustrated by carnivorous mammals (3)</vt:lpstr>
      <vt:lpstr>Figure 7.12  Within a species, resting metabolic rate often varies allometrically with individual body size (1)</vt:lpstr>
      <vt:lpstr>Figure 7.12  Within a species, resting metabolic rate often varies allometrically with individual body size (2)</vt:lpstr>
      <vt:lpstr>Figure 7.12  Within a species, resting metabolic rate often varies allometrically with individual body size (Part 1) (1)</vt:lpstr>
      <vt:lpstr>Figure 7.12  Within a species, resting metabolic rate often varies allometrically with individual body size (Part 1) (2)</vt:lpstr>
      <vt:lpstr>Figure 7.12  Within a species, resting metabolic rate often varies allometrically with individual body size (Part 2) (1)</vt:lpstr>
      <vt:lpstr>Figure 7.12  Within a species, resting metabolic rate often varies allometrically with individual body size (Part 2) (2)</vt:lpstr>
      <vt:lpstr>TABLE 7.3  Resting heart rate, and heart size relative to body weight, in seven species of mammals</vt:lpstr>
      <vt:lpstr>Figure 7.13  Hearts of a horse, cat, and mouse: Heart size in mammals is roughly proportional to body size </vt:lpstr>
      <vt:lpstr>Figure 7.14  Herbivores of different body sizes coexisting on an African grassland </vt:lpstr>
      <vt:lpstr>TABLE 7.4  Biomasses of populations of selected herbivores living in mixed communities in African national parks </vt:lpstr>
      <vt:lpstr>Figure 7.15  The fractal theory of metabolism–size allometry (1)</vt:lpstr>
      <vt:lpstr>Figure 7.15  The fractal theory of metabolism–size allometry (2)</vt:lpstr>
      <vt:lpstr>Figure 7.15  The fractal theory of metabolism–size allometry (3)</vt:lpstr>
      <vt:lpstr>Figure 7.15  The fractal theory of metabolism–size allometry (Part 1) (1)</vt:lpstr>
      <vt:lpstr>Figure 7.15  The fractal theory of metabolism–size allometry (Part 1) (2)</vt:lpstr>
      <vt:lpstr>Figure 7.15  The fractal theory of metabolism–size allometry (Part 2) (1)</vt:lpstr>
      <vt:lpstr>Figure 7.15  The fractal theory of metabolism–size allometry (Part 2) (2)</vt:lpstr>
      <vt:lpstr>Figure 7.16  Net growth efficiency during each year of life in Pacific sardines (Sardinops sagax) (1)</vt:lpstr>
      <vt:lpstr>Figure 7.16  Net growth efficiency during each year of life in Pacific sardines (Sardinops sagax) (2)</vt:lpstr>
      <vt:lpstr>Figure 7.16  Net growth efficiency during each year of life in Pacific sardines (Sardinops sagax) (3)</vt:lpstr>
    </vt:vector>
  </TitlesOfParts>
  <Manager>Sumanas, Inc.</Manager>
  <Company>Oxford University Press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Animal Physiology</dc:title>
  <dc:subject/>
  <dc:creator>Hill et al.</dc:creator>
  <cp:keywords/>
  <dc:description/>
  <cp:lastModifiedBy>Sumanas Inc</cp:lastModifiedBy>
  <cp:revision>33</cp:revision>
  <dcterms:created xsi:type="dcterms:W3CDTF">2021-01-21T20:31:29Z</dcterms:created>
  <dcterms:modified xsi:type="dcterms:W3CDTF">2021-10-29T17:54:57Z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