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75" r:id="rId5"/>
  </p:sldMasterIdLst>
  <p:notesMasterIdLst>
    <p:notesMasterId r:id="rId15"/>
  </p:notesMasterIdLst>
  <p:handoutMasterIdLst>
    <p:handoutMasterId r:id="rId16"/>
  </p:handoutMasterIdLst>
  <p:sldIdLst>
    <p:sldId id="261" r:id="rId6"/>
    <p:sldId id="296" r:id="rId7"/>
    <p:sldId id="297" r:id="rId8"/>
    <p:sldId id="298" r:id="rId9"/>
    <p:sldId id="278" r:id="rId10"/>
    <p:sldId id="299" r:id="rId11"/>
    <p:sldId id="300" r:id="rId12"/>
    <p:sldId id="301" r:id="rId13"/>
    <p:sldId id="30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eappane Sahayaraj" initials="MS" lastIdx="1" clrIdx="0">
    <p:extLst>
      <p:ext uri="{19B8F6BF-5375-455C-9EA6-DF929625EA0E}">
        <p15:presenceInfo xmlns:p15="http://schemas.microsoft.com/office/powerpoint/2012/main" userId="215a9fcd382ec2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147"/>
    <a:srgbClr val="001A47"/>
    <a:srgbClr val="014478"/>
    <a:srgbClr val="001B47"/>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291" autoAdjust="0"/>
  </p:normalViewPr>
  <p:slideViewPr>
    <p:cSldViewPr snapToGrid="0" snapToObjects="1">
      <p:cViewPr varScale="1">
        <p:scale>
          <a:sx n="82" d="100"/>
          <a:sy n="82" d="100"/>
        </p:scale>
        <p:origin x="108"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1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11/2/2021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11/2/2021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486279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Click to edit Master text styles</a:t>
            </a:r>
          </a:p>
        </p:txBody>
      </p:sp>
    </p:spTree>
    <p:extLst>
      <p:ext uri="{BB962C8B-B14F-4D97-AF65-F5344CB8AC3E}">
        <p14:creationId xmlns:p14="http://schemas.microsoft.com/office/powerpoint/2010/main" val="180465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87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43866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gur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A7EB-3577-43FD-9B2D-BCEA4F83C94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4431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ti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61D60-431D-4A54-BAD5-CA1C8D6D754C}"/>
              </a:ext>
            </a:extLst>
          </p:cNvPr>
          <p:cNvPicPr>
            <a:picLocks noChangeAspect="1"/>
          </p:cNvPicPr>
          <p:nvPr userDrawn="1"/>
        </p:nvPicPr>
        <p:blipFill>
          <a:blip r:embed="rId5"/>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8" name="Slide Number Placeholder 4"/>
          <p:cNvSpPr txBox="1">
            <a:spLocks/>
          </p:cNvSpPr>
          <p:nvPr/>
        </p:nvSpPr>
        <p:spPr>
          <a:xfrm>
            <a:off x="11582401" y="6423728"/>
            <a:ext cx="5197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03EA47-653C-4D08-BE86-5931AF95F427}" type="slidenum">
              <a:rPr lang="en-US" sz="1200" smtClean="0">
                <a:solidFill>
                  <a:schemeClr val="bg1"/>
                </a:solidFill>
              </a:rPr>
              <a:pPr/>
              <a:t>‹#›</a:t>
            </a:fld>
            <a:endParaRPr lang="en-US" sz="1200" dirty="0">
              <a:solidFill>
                <a:schemeClr val="bg1"/>
              </a:solidFill>
            </a:endParaRPr>
          </a:p>
        </p:txBody>
      </p:sp>
      <p:sp>
        <p:nvSpPr>
          <p:cNvPr id="9" name="TextBox 8"/>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839490661"/>
      </p:ext>
    </p:extLst>
  </p:cSld>
  <p:clrMap bg1="lt1" tx1="dk1" bg2="lt2" tx2="dk2" accent1="accent1" accent2="accent2" accent3="accent3" accent4="accent4" accent5="accent5" accent6="accent6" hlink="hlink" folHlink="folHlink"/>
  <p:sldLayoutIdLst>
    <p:sldLayoutId id="2147483673" r:id="rId1"/>
    <p:sldLayoutId id="2147483652" r:id="rId2"/>
    <p:sldLayoutId id="2147483654" r:id="rId3"/>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411480"/>
          </a:xfrm>
          <a:prstGeom prst="rect">
            <a:avLst/>
          </a:prstGeom>
          <a:solidFill>
            <a:srgbClr val="001A47"/>
          </a:solidFill>
        </p:spPr>
        <p:txBody>
          <a:bodyPr vert="horz" lIns="91440" tIns="45720" rIns="91440" bIns="45720" rtlCol="0" anchor="b" anchorCtr="0">
            <a:spAutoFit/>
          </a:bodyPr>
          <a:lstStyle/>
          <a:p>
            <a:r>
              <a:rPr lang="en-US" dirty="0"/>
              <a:t>Click to edit Master title style</a:t>
            </a:r>
          </a:p>
        </p:txBody>
      </p:sp>
      <p:sp>
        <p:nvSpPr>
          <p:cNvPr id="8" name="Slide Number Placeholder 4"/>
          <p:cNvSpPr txBox="1">
            <a:spLocks/>
          </p:cNvSpPr>
          <p:nvPr/>
        </p:nvSpPr>
        <p:spPr>
          <a:xfrm>
            <a:off x="11582401" y="6423728"/>
            <a:ext cx="5197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03EA47-653C-4D08-BE86-5931AF95F427}" type="slidenum">
              <a:rPr lang="en-US" sz="1200" smtClean="0">
                <a:solidFill>
                  <a:schemeClr val="bg1"/>
                </a:solidFill>
              </a:rPr>
              <a:pPr/>
              <a:t>‹#›</a:t>
            </a:fld>
            <a:endParaRPr lang="en-US" sz="1200" dirty="0">
              <a:solidFill>
                <a:schemeClr val="bg1"/>
              </a:solidFill>
            </a:endParaRPr>
          </a:p>
        </p:txBody>
      </p:sp>
      <p:sp>
        <p:nvSpPr>
          <p:cNvPr id="6" name="TextBox 5">
            <a:extLst>
              <a:ext uri="{FF2B5EF4-FFF2-40B4-BE49-F238E27FC236}">
                <a16:creationId xmlns:a16="http://schemas.microsoft.com/office/drawing/2014/main" id="{B9A352A1-3B59-4F46-8B27-7104614BE002}"/>
              </a:ext>
            </a:extLst>
          </p:cNvPr>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357956525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5" y="586409"/>
            <a:ext cx="11317356" cy="981134"/>
          </a:xfrm>
        </p:spPr>
        <p:txBody>
          <a:bodyPr>
            <a:normAutofit/>
          </a:bodyPr>
          <a:lstStyle/>
          <a:p>
            <a:r>
              <a:rPr lang="en-US" dirty="0"/>
              <a:t>A History of </a:t>
            </a:r>
            <a:r>
              <a:rPr lang="en-US" dirty="0" smtClean="0"/>
              <a:t>Africa</a:t>
            </a:r>
            <a:endParaRPr lang="en-US" sz="3100" b="1" i="0" dirty="0"/>
          </a:p>
        </p:txBody>
      </p:sp>
      <p:sp>
        <p:nvSpPr>
          <p:cNvPr id="4" name="Text Placeholder 3"/>
          <p:cNvSpPr>
            <a:spLocks noGrp="1"/>
          </p:cNvSpPr>
          <p:nvPr>
            <p:ph type="body" sz="quarter" idx="11"/>
          </p:nvPr>
        </p:nvSpPr>
        <p:spPr>
          <a:xfrm>
            <a:off x="0" y="1589694"/>
            <a:ext cx="12360729" cy="3553806"/>
          </a:xfrm>
        </p:spPr>
        <p:txBody>
          <a:bodyPr/>
          <a:lstStyle/>
          <a:p>
            <a:r>
              <a:rPr lang="en-US" dirty="0"/>
              <a:t>by </a:t>
            </a:r>
            <a:r>
              <a:rPr lang="en-US" dirty="0" err="1"/>
              <a:t>Toyin</a:t>
            </a:r>
            <a:r>
              <a:rPr lang="en-US" dirty="0"/>
              <a:t> </a:t>
            </a:r>
            <a:r>
              <a:rPr lang="en-US" dirty="0" err="1" smtClean="0"/>
              <a:t>Falola</a:t>
            </a:r>
            <a:r>
              <a:rPr lang="en-US" dirty="0"/>
              <a:t> and Timothy Stapleton</a:t>
            </a:r>
            <a:endParaRPr lang="en-US" dirty="0"/>
          </a:p>
        </p:txBody>
      </p:sp>
      <p:pic>
        <p:nvPicPr>
          <p:cNvPr id="5" name="Picture 4" title="Oxford">
            <a:extLst>
              <a:ext uri="{FF2B5EF4-FFF2-40B4-BE49-F238E27FC236}">
                <a16:creationId xmlns:a16="http://schemas.microsoft.com/office/drawing/2014/main" id="{A93B1534-574B-4681-AC01-BFB57D2ED866}"/>
              </a:ext>
            </a:extLst>
          </p:cNvPr>
          <p:cNvPicPr>
            <a:picLocks noChangeAspect="1"/>
          </p:cNvPicPr>
          <p:nvPr/>
        </p:nvPicPr>
        <p:blipFill>
          <a:blip r:embed="rId3"/>
          <a:stretch>
            <a:fillRect/>
          </a:stretch>
        </p:blipFill>
        <p:spPr>
          <a:xfrm>
            <a:off x="296563" y="6214509"/>
            <a:ext cx="1622854" cy="594063"/>
          </a:xfrm>
          <a:prstGeom prst="rect">
            <a:avLst/>
          </a:prstGeom>
        </p:spPr>
      </p:pic>
      <p:pic>
        <p:nvPicPr>
          <p:cNvPr id="6" name="Picture 5" descr="A History of Afric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199" y="2244074"/>
            <a:ext cx="3460108" cy="4267466"/>
          </a:xfrm>
          <a:prstGeom prst="rect">
            <a:avLst/>
          </a:prstGeom>
        </p:spPr>
      </p:pic>
    </p:spTree>
    <p:extLst>
      <p:ext uri="{BB962C8B-B14F-4D97-AF65-F5344CB8AC3E}">
        <p14:creationId xmlns:p14="http://schemas.microsoft.com/office/powerpoint/2010/main" val="2820496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13" name="Picture 12" descr="A painting depicts Napoleon Bonaparte on a horse in front of the Sphinx.&#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1926" y="761063"/>
            <a:ext cx="7448148" cy="5651460"/>
          </a:xfrm>
          <a:prstGeom prst="rect">
            <a:avLst/>
          </a:prstGeom>
        </p:spPr>
      </p:pic>
    </p:spTree>
    <p:extLst>
      <p:ext uri="{BB962C8B-B14F-4D97-AF65-F5344CB8AC3E}">
        <p14:creationId xmlns:p14="http://schemas.microsoft.com/office/powerpoint/2010/main" val="2720757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2" name="Picture 1" descr="The Battle of the Pyramids is depicted in this artwork, which portrays the battleground with smoke all around it and a group of French forces on one side attacking Mamluks on the other side.&#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070" y="996462"/>
            <a:ext cx="11489860" cy="4865076"/>
          </a:xfrm>
          <a:prstGeom prst="rect">
            <a:avLst/>
          </a:prstGeom>
        </p:spPr>
      </p:pic>
    </p:spTree>
    <p:extLst>
      <p:ext uri="{BB962C8B-B14F-4D97-AF65-F5344CB8AC3E}">
        <p14:creationId xmlns:p14="http://schemas.microsoft.com/office/powerpoint/2010/main" val="122585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3" name="Picture 2" descr="A painting of Mohammed Ali wearing a turban and seated with a sword on his lap. Rifa'a al-Tahtawi is portrayed wearing a turban and sporting a huge beard and moustache.&#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556" y="832337"/>
            <a:ext cx="8252888" cy="5404340"/>
          </a:xfrm>
          <a:prstGeom prst="rect">
            <a:avLst/>
          </a:prstGeom>
        </p:spPr>
      </p:pic>
    </p:spTree>
    <p:extLst>
      <p:ext uri="{BB962C8B-B14F-4D97-AF65-F5344CB8AC3E}">
        <p14:creationId xmlns:p14="http://schemas.microsoft.com/office/powerpoint/2010/main" val="2736798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A map displays the West African and Trans-Saharan trade routes from 400 to 1700 C E. Futa Toro, Soninke, and Kumbi Saleh were part of Ghana's empire in the 1050s. During the 1350s, Mali's dominion encompassed Jolof, the Gambia River, Bambuk, Futa Jallon, and Mossi. During the 1500s, the Songhai empire spanned the continent from west to east. Almost all of Northern Africa is covered by the trading route. Gold can be found at Bambuk, Niani, Black Volta, near the Gulf of Guinea's coast, and near the Niger River. The Benue River, Bilma, near Walata, and near Tuaregs are all salt-producing regions. Almost all of the major regions toward the west and south are covered by coastal forest. The battle during the year 1325 is marked in Kirina.&#10;" title="MAP 4.1">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MAP </a:t>
            </a:r>
            <a:r>
              <a:rPr lang="en-US" dirty="0" smtClean="0"/>
              <a:t>10.1</a:t>
            </a:r>
            <a:endParaRPr lang="en-US" dirty="0"/>
          </a:p>
        </p:txBody>
      </p:sp>
      <p:pic>
        <p:nvPicPr>
          <p:cNvPr id="12" name="Picture 11" descr="Muhammed Ali’s victories are depicted on a map. Egypt's territorial gains from 1832 to 1840 are as follows: Syria, 1832 to 1840; Damascus, 1831 to 1840; Medina, 1811 to 1840; Wadi Halfa, 1820; Khartourn in 1821; Funj in 1821. Between 1806 and 1832, Persia and the Ottoman empire lost land in Greece, and the eastern and southern parts of Russia. Navarino, Athens, Konya, Nezib, Diriya, Ubayyid, and Sennar were all key battlegrounds.&#10;" title="MAP 10.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2431" y="523801"/>
            <a:ext cx="4947138" cy="5810398"/>
          </a:xfrm>
          <a:prstGeom prst="rect">
            <a:avLst/>
          </a:prstGeom>
        </p:spPr>
      </p:pic>
    </p:spTree>
    <p:extLst>
      <p:ext uri="{BB962C8B-B14F-4D97-AF65-F5344CB8AC3E}">
        <p14:creationId xmlns:p14="http://schemas.microsoft.com/office/powerpoint/2010/main" val="4051135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2" name="Picture 1" descr="A painting of the Suez Canal commemorating the spectacular opening of the Suez Canal in 1869, depicting the canal with several ships sailing alongside one another and a multitude of people along the canal's edge. A photograph from 1890 illustrates boat traffic on the canal, with a group of boats parked near the shoreline.&#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64" y="1453662"/>
            <a:ext cx="11055672" cy="3950676"/>
          </a:xfrm>
          <a:prstGeom prst="rect">
            <a:avLst/>
          </a:prstGeom>
        </p:spPr>
      </p:pic>
    </p:spTree>
    <p:extLst>
      <p:ext uri="{BB962C8B-B14F-4D97-AF65-F5344CB8AC3E}">
        <p14:creationId xmlns:p14="http://schemas.microsoft.com/office/powerpoint/2010/main" val="718653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3" name="Picture 2" descr="Marshal Thomas Robert Bugeaud is depicted in a painting wearing a scarlet and rifle green colored high-necked tunic and wielding a sword in one hand. Abd al-Qadir, dressed in a Saudi thob and a turban, seated on a couch.&#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463" y="867508"/>
            <a:ext cx="8303074" cy="5451230"/>
          </a:xfrm>
          <a:prstGeom prst="rect">
            <a:avLst/>
          </a:prstGeom>
        </p:spPr>
      </p:pic>
    </p:spTree>
    <p:extLst>
      <p:ext uri="{BB962C8B-B14F-4D97-AF65-F5344CB8AC3E}">
        <p14:creationId xmlns:p14="http://schemas.microsoft.com/office/powerpoint/2010/main" val="3528737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2" name="Picture 1" descr="A depiction of a gang of pirates and sailors fighting with swords and killing one another during the Barbary Wars.&#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4293" y="586409"/>
            <a:ext cx="4589920" cy="5860814"/>
          </a:xfrm>
          <a:prstGeom prst="rect">
            <a:avLst/>
          </a:prstGeom>
        </p:spPr>
      </p:pic>
    </p:spTree>
    <p:extLst>
      <p:ext uri="{BB962C8B-B14F-4D97-AF65-F5344CB8AC3E}">
        <p14:creationId xmlns:p14="http://schemas.microsoft.com/office/powerpoint/2010/main" val="387525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A map displays the West African and Trans-Saharan trade routes from 400 to 1700 C E. Futa Toro, Soninke, and Kumbi Saleh were part of Ghana's empire in the 1050s. During the 1350s, Mali's dominion encompassed Jolof, the Gambia River, Bambuk, Futa Jallon, and Mossi. During the 1500s, the Songhai empire spanned the continent from west to east. Almost all of Northern Africa is covered by the trading route. Gold can be found at Bambuk, Niani, Black Volta, near the Gulf of Guinea's coast, and near the Niger River. The Benue River, Bilma, near Walata, and near Tuaregs are all salt-producing regions. Almost all of the major regions toward the west and south are covered by coastal forest. The battle during the year 1325 is marked in Kirina.&#10;" title="MAP 4.1">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MAP </a:t>
            </a:r>
            <a:r>
              <a:rPr lang="en-US" dirty="0" smtClean="0"/>
              <a:t>10.2</a:t>
            </a:r>
            <a:endParaRPr lang="en-US" dirty="0"/>
          </a:p>
        </p:txBody>
      </p:sp>
      <p:pic>
        <p:nvPicPr>
          <p:cNvPr id="2" name="Picture 1" descr="The trans-Saharan trade routes and Spanish enclaves are depicted on a map of South Africa. Algeria, Constantine, and Tunisia are all part of the French colony. The Ottoman Empire encompassed the Libyan and Cyrenaic territories. Egypt, Cairo, and Suez are all part of the British protectorate. The regions of Ceuta and Melilla are part of the Spanish enclave. The trans-Saharan commerce route connects Mogador, Marrakesh, Algiers, Tunis, Tripoli, Bengbazi, and the Egyptian River to the south.&#10;" title="MAP 10.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183" y="633047"/>
            <a:ext cx="4667634" cy="5779476"/>
          </a:xfrm>
          <a:prstGeom prst="rect">
            <a:avLst/>
          </a:prstGeom>
        </p:spPr>
      </p:pic>
    </p:spTree>
    <p:extLst>
      <p:ext uri="{BB962C8B-B14F-4D97-AF65-F5344CB8AC3E}">
        <p14:creationId xmlns:p14="http://schemas.microsoft.com/office/powerpoint/2010/main" val="1756020596"/>
      </p:ext>
    </p:extLst>
  </p:cSld>
  <p:clrMapOvr>
    <a:masterClrMapping/>
  </p:clrMapOvr>
</p:sld>
</file>

<file path=ppt/theme/theme1.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P US HE Widescreen Template 3.0 (TH).pptx" id="{F2E09951-9F62-46AC-ADB5-6800DB9C73A8}" vid="{7309D0D7-CE15-4349-8FBC-20083FC55B9B}"/>
    </a:ext>
  </a:extLst>
</a:theme>
</file>

<file path=ppt/theme/theme2.xml><?xml version="1.0" encoding="utf-8"?>
<a:theme xmlns:a="http://schemas.openxmlformats.org/drawingml/2006/main" name="Figure-Only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P US HE Widescreen Template 3.0 (TH).pptx" id="{F2E09951-9F62-46AC-ADB5-6800DB9C73A8}" vid="{B3C02E53-441A-4B4C-8A79-43D4B20A18F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13" ma:contentTypeDescription="Create a new document." ma:contentTypeScope="" ma:versionID="9b8825675e62d57985c81b74d5b14a7f">
  <xsd:schema xmlns:xsd="http://www.w3.org/2001/XMLSchema" xmlns:xs="http://www.w3.org/2001/XMLSchema" xmlns:p="http://schemas.microsoft.com/office/2006/metadata/properties" xmlns:ns3="fd39d560-5c7d-4158-98a0-f420f8fdebce" xmlns:ns4="a6c716b4-9090-4de7-aadc-2aa5f812ad24" targetNamespace="http://schemas.microsoft.com/office/2006/metadata/properties" ma:root="true" ma:fieldsID="bdbc9fd47a72f6438c4442bb9222e145" ns3:_="" ns4:_="">
    <xsd:import namespace="fd39d560-5c7d-4158-98a0-f420f8fdebce"/>
    <xsd:import namespace="a6c716b4-9090-4de7-aadc-2aa5f812ad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716b4-9090-4de7-aadc-2aa5f812ad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57C1AB-C2BF-4446-AECB-681D5785527F}">
  <ds:schemaRefs>
    <ds:schemaRef ds:uri="http://schemas.microsoft.com/sharepoint/v3/contenttype/forms"/>
  </ds:schemaRefs>
</ds:datastoreItem>
</file>

<file path=customXml/itemProps2.xml><?xml version="1.0" encoding="utf-8"?>
<ds:datastoreItem xmlns:ds="http://schemas.openxmlformats.org/officeDocument/2006/customXml" ds:itemID="{2856919D-3723-464B-9967-427A087CBD61}">
  <ds:schemaRefs>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fd39d560-5c7d-4158-98a0-f420f8fdebce"/>
    <ds:schemaRef ds:uri="a6c716b4-9090-4de7-aadc-2aa5f812ad24"/>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E307B2A-FA70-43CE-A010-B3D8154DE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a6c716b4-9090-4de7-aadc-2aa5f812a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OUP US HE Widescreen Template 3.0 (TH)</Template>
  <TotalTime>607</TotalTime>
  <Words>27</Words>
  <Application>Microsoft Office PowerPoint</Application>
  <PresentationFormat>Widescreen</PresentationFormat>
  <Paragraphs>17</Paragraphs>
  <Slides>9</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vt:i4>
      </vt:variant>
    </vt:vector>
  </HeadingPairs>
  <TitlesOfParts>
    <vt:vector size="14" baseType="lpstr">
      <vt:lpstr>ＭＳ Ｐゴシック</vt:lpstr>
      <vt:lpstr>Arial</vt:lpstr>
      <vt:lpstr>Calibri</vt:lpstr>
      <vt:lpstr>Text Content Templates</vt:lpstr>
      <vt:lpstr>Figure-Only Templates</vt:lpstr>
      <vt:lpstr>A History of Africa</vt:lpstr>
      <vt:lpstr>10</vt:lpstr>
      <vt:lpstr>10</vt:lpstr>
      <vt:lpstr>10</vt:lpstr>
      <vt:lpstr>MAP 10.1</vt:lpstr>
      <vt:lpstr>10</vt:lpstr>
      <vt:lpstr>10</vt:lpstr>
      <vt:lpstr>10</vt:lpstr>
      <vt:lpstr>MAP 10.2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Interplay: The Process of Interpersonal Communication</dc:title>
  <dc:creator>Madhan</dc:creator>
  <cp:lastModifiedBy>Thirumal</cp:lastModifiedBy>
  <cp:revision>68</cp:revision>
  <dcterms:created xsi:type="dcterms:W3CDTF">2021-08-06T07:29:57Z</dcterms:created>
  <dcterms:modified xsi:type="dcterms:W3CDTF">2021-11-02T07:37:53Z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