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61" r:id="rId3"/>
    <p:sldId id="443" r:id="rId4"/>
    <p:sldId id="450" r:id="rId5"/>
    <p:sldId id="449" r:id="rId6"/>
    <p:sldId id="452" r:id="rId7"/>
    <p:sldId id="451" r:id="rId8"/>
    <p:sldId id="455" r:id="rId9"/>
    <p:sldId id="453" r:id="rId10"/>
    <p:sldId id="454" r:id="rId11"/>
    <p:sldId id="457" r:id="rId12"/>
    <p:sldId id="458" r:id="rId13"/>
    <p:sldId id="459" r:id="rId14"/>
    <p:sldId id="4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7"/>
    <a:srgbClr val="4070AA"/>
    <a:srgbClr val="4172AD"/>
    <a:srgbClr val="3D6AA1"/>
    <a:srgbClr val="4478B2"/>
    <a:srgbClr val="497DBB"/>
    <a:srgbClr val="405EA2"/>
    <a:srgbClr val="3A6598"/>
    <a:srgbClr val="386294"/>
    <a:srgbClr val="2D4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0AF8E-1000-46EE-B9D3-0F55FAE1C8F4}" v="1" dt="2021-11-15T15:21:28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8" autoAdjust="0"/>
    <p:restoredTop sz="61747" autoAdjust="0"/>
  </p:normalViewPr>
  <p:slideViewPr>
    <p:cSldViewPr snapToGrid="0" snapToObjects="1">
      <p:cViewPr varScale="1">
        <p:scale>
          <a:sx n="70" d="100"/>
          <a:sy n="70" d="100"/>
        </p:scale>
        <p:origin x="23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Elfers" userId="96af0c5d-bf58-4d9d-990f-00149635247e" providerId="ADAL" clId="{EED0AF8E-1000-46EE-B9D3-0F55FAE1C8F4}"/>
    <pc:docChg chg="modSld">
      <pc:chgData name="Lauren Elfers" userId="96af0c5d-bf58-4d9d-990f-00149635247e" providerId="ADAL" clId="{EED0AF8E-1000-46EE-B9D3-0F55FAE1C8F4}" dt="2021-11-15T15:21:32.602" v="2"/>
      <pc:docMkLst>
        <pc:docMk/>
      </pc:docMkLst>
      <pc:sldChg chg="modSp modNotesTx">
        <pc:chgData name="Lauren Elfers" userId="96af0c5d-bf58-4d9d-990f-00149635247e" providerId="ADAL" clId="{EED0AF8E-1000-46EE-B9D3-0F55FAE1C8F4}" dt="2021-11-15T15:21:32.602" v="2"/>
        <pc:sldMkLst>
          <pc:docMk/>
          <pc:sldMk cId="198148675" sldId="456"/>
        </pc:sldMkLst>
        <pc:picChg chg="mod">
          <ac:chgData name="Lauren Elfers" userId="96af0c5d-bf58-4d9d-990f-00149635247e" providerId="ADAL" clId="{EED0AF8E-1000-46EE-B9D3-0F55FAE1C8F4}" dt="2021-11-15T15:21:28.149" v="1"/>
          <ac:picMkLst>
            <pc:docMk/>
            <pc:sldMk cId="198148675" sldId="456"/>
            <ac:picMk id="4" creationId="{C5069852-530D-4BDE-85EA-072FB39B92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B91D-81E3-4C7D-B79D-C1A41B492D79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9B65-452D-48DD-B437-63E56D289B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13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Examples-of-each-of-the-posed-facial-expressions-in-the-CAFE-set_fig1_27133177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hirmin?utm_source=unsplash&amp;utm_medium=referral&amp;utm_content=creditCopyTex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scared-cat?utm_source=unsplash&amp;utm_medium=referral&amp;utm_content=creditCopyText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valenas?utm_source=unsplash&amp;utm_medium=referral&amp;utm_content=creditCopyTex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happy-cat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B. Anger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30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A. Happiness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B. Disgust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1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fully accessible version of this video is available by logging on to Oxford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LearningLink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selecting the appropriate Concept in Action video.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https://learninglink.oup.com/access/tamis-lemonda1e-student-resources#tag_concepts-in-action-videos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6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A. Anger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2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E. Happiness</a:t>
            </a:r>
          </a:p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1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D. Disgust</a:t>
            </a:r>
          </a:p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9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B. Fear</a:t>
            </a:r>
          </a:p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4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F. Sadness</a:t>
            </a:r>
          </a:p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9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C. Surprise</a:t>
            </a:r>
          </a:p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https://www.researchgate.net/figure/Examples-of-each-of-the-posed-facial-expressions-in-the-CAFE-set_fig1_271331770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B. Fear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dirty="0"/>
              <a:t>Photo by </a:t>
            </a:r>
            <a:r>
              <a:rPr lang="en-US" dirty="0">
                <a:hlinkClick r:id="rId3"/>
              </a:rPr>
              <a:t>Max </a:t>
            </a:r>
            <a:r>
              <a:rPr lang="en-US" dirty="0" err="1">
                <a:hlinkClick r:id="rId3"/>
              </a:rPr>
              <a:t>Kleinen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 Answer: E. Happiness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dirty="0"/>
              <a:t>Photo by </a:t>
            </a:r>
            <a:r>
              <a:rPr lang="en-US" dirty="0">
                <a:hlinkClick r:id="rId3"/>
              </a:rPr>
              <a:t>Sergiu </a:t>
            </a:r>
            <a:r>
              <a:rPr lang="en-US" dirty="0" err="1">
                <a:hlinkClick r:id="rId3"/>
              </a:rPr>
              <a:t>Vălenaș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2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A659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33E3D-6990-4EF3-A6C3-94D9092AF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31318"/>
            <a:ext cx="1163782" cy="5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4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xfordnext.com/vod/OUPUSA/9780190216900/Ch.7-Concepts-in-Action-Identifying-and-Expressing-Emotions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0" dirty="0"/>
              <a:t>Chapter 7: Emotional and Social Development in Infancy and Toddlerhood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CD624-9546-4500-B25D-DC8BCDF3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085975"/>
            <a:ext cx="55054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149350"/>
          </a:xfrm>
        </p:spPr>
        <p:txBody>
          <a:bodyPr>
            <a:normAutofit/>
          </a:bodyPr>
          <a:lstStyle/>
          <a:p>
            <a:r>
              <a:rPr lang="en-US" sz="3600" dirty="0"/>
              <a:t>Which face matches the voice?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3C152-59CB-4BBF-A58F-2EF54BE431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009" t="4311" r="4009" b="4311"/>
          <a:stretch/>
        </p:blipFill>
        <p:spPr>
          <a:xfrm>
            <a:off x="4530883" y="1546224"/>
            <a:ext cx="4054793" cy="42830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8F285-9644-4886-B908-9AEAB23B6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																	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6CE32-095D-4099-9762-7AC44EC61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422" y="2368549"/>
            <a:ext cx="3335338" cy="3497248"/>
          </a:xfrm>
          <a:prstGeom prst="rect">
            <a:avLst/>
          </a:prstGeom>
        </p:spPr>
      </p:pic>
      <p:pic>
        <p:nvPicPr>
          <p:cNvPr id="4" name="Anger">
            <a:hlinkClick r:id="" action="ppaction://media"/>
            <a:extLst>
              <a:ext uri="{FF2B5EF4-FFF2-40B4-BE49-F238E27FC236}">
                <a16:creationId xmlns:a16="http://schemas.microsoft.com/office/drawing/2014/main" id="{B73A74AF-7ACD-413E-9070-6A0E2C687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149350"/>
          </a:xfrm>
        </p:spPr>
        <p:txBody>
          <a:bodyPr>
            <a:normAutofit/>
          </a:bodyPr>
          <a:lstStyle/>
          <a:p>
            <a:r>
              <a:rPr lang="en-US" sz="3600" dirty="0"/>
              <a:t>Which face matches the voice?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8F285-9644-4886-B908-9AEAB23B6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																	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5231A-28AC-4FE2-81C8-264ADECB4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890" y="2165209"/>
            <a:ext cx="3420110" cy="3610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BE529-00A2-4AE6-A4C6-DC21D2950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6256" y="2449513"/>
            <a:ext cx="2869565" cy="3534464"/>
          </a:xfrm>
          <a:prstGeom prst="rect">
            <a:avLst/>
          </a:prstGeom>
        </p:spPr>
      </p:pic>
      <p:pic>
        <p:nvPicPr>
          <p:cNvPr id="4" name="Happiness">
            <a:hlinkClick r:id="" action="ppaction://media"/>
            <a:extLst>
              <a:ext uri="{FF2B5EF4-FFF2-40B4-BE49-F238E27FC236}">
                <a16:creationId xmlns:a16="http://schemas.microsoft.com/office/drawing/2014/main" id="{9B986CAC-4C5E-4C5C-8B1D-117C00881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149350"/>
          </a:xfrm>
        </p:spPr>
        <p:txBody>
          <a:bodyPr>
            <a:normAutofit/>
          </a:bodyPr>
          <a:lstStyle/>
          <a:p>
            <a:r>
              <a:rPr lang="en-US" sz="3600" dirty="0"/>
              <a:t>Which face matches the voice?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8F285-9644-4886-B908-9AEAB23B64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																	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2300B-9174-4B7C-A9D3-282818565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34" y="2278077"/>
            <a:ext cx="3335338" cy="3497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DD9D79-2623-4749-B4D0-1CC396FCC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980" y="2217102"/>
            <a:ext cx="3215640" cy="3215640"/>
          </a:xfrm>
          <a:prstGeom prst="rect">
            <a:avLst/>
          </a:prstGeom>
        </p:spPr>
      </p:pic>
      <p:pic>
        <p:nvPicPr>
          <p:cNvPr id="4" name="Disgust">
            <a:hlinkClick r:id="" action="ppaction://media"/>
            <a:extLst>
              <a:ext uri="{FF2B5EF4-FFF2-40B4-BE49-F238E27FC236}">
                <a16:creationId xmlns:a16="http://schemas.microsoft.com/office/drawing/2014/main" id="{85EC5908-E063-4FBA-8F11-5BD82A9F2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Watch this Video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C5069852-530D-4BDE-85EA-072FB39B9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13631"/>
            <a:ext cx="8329724" cy="46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child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3C152-59CB-4BBF-A58F-2EF54BE43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09" t="4311" r="4009" b="4311"/>
          <a:stretch/>
        </p:blipFill>
        <p:spPr>
          <a:xfrm>
            <a:off x="3463607" y="1042987"/>
            <a:ext cx="4054793" cy="42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3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child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00AC2-57B8-4B74-9540-7D4997912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210" y="1201315"/>
            <a:ext cx="3420110" cy="36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child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4D746-877B-40F4-A1A0-00367BBF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412" y="1383982"/>
            <a:ext cx="3215640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child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29B65-53C3-4D20-B54B-4F0DE8A2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02" y="1287462"/>
            <a:ext cx="3335338" cy="349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child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5D729-AA0E-4CCC-9CCA-0B17B2B0F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4" y="1331913"/>
            <a:ext cx="2869565" cy="35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2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child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7C9C2-86C2-4AA8-B9BB-F615D83D3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59" y="1287462"/>
            <a:ext cx="3016435" cy="32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0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animal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E8A9D-2C3F-4D2C-9937-16E91E465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3" t="22815" r="9603" b="25903"/>
          <a:stretch/>
        </p:blipFill>
        <p:spPr>
          <a:xfrm>
            <a:off x="3911600" y="1287462"/>
            <a:ext cx="3992880" cy="407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3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/>
              <a:t>What emotion is this animal experiencing?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87462"/>
            <a:ext cx="3627120" cy="3794127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Fear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Surprise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Disgust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Happiness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Sadness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B89D9-9C27-47BF-BAA6-FA57C3B7D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8" r="17136"/>
          <a:stretch/>
        </p:blipFill>
        <p:spPr>
          <a:xfrm>
            <a:off x="4084320" y="1393775"/>
            <a:ext cx="3891280" cy="40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4449"/>
      </p:ext>
    </p:extLst>
  </p:cSld>
  <p:clrMapOvr>
    <a:masterClrMapping/>
  </p:clrMapOvr>
</p:sld>
</file>

<file path=ppt/theme/theme1.xml><?xml version="1.0" encoding="utf-8"?>
<a:theme xmlns:a="http://schemas.openxmlformats.org/drawingml/2006/main" name="Oxford template (TH)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328F76B4-8B4B-4449-B6D0-89D9E6844475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xford template (TH)_2.potx  -  Read-Only" id="{8D574FD2-D363-4ABE-AE09-0FD09556BD74}" vid="{0E03ACEF-5A19-4B88-B2E6-625A1FE4D0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Oxford template (TH)_3</Template>
  <TotalTime>1533</TotalTime>
  <Words>462</Words>
  <Application>Microsoft Office PowerPoint</Application>
  <PresentationFormat>On-screen Show (4:3)</PresentationFormat>
  <Paragraphs>109</Paragraphs>
  <Slides>13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Oxford template (TH)_3</vt:lpstr>
      <vt:lpstr>1_Custom Design</vt:lpstr>
      <vt:lpstr>Chapter 7: Emotional and Social Development in Infancy and Toddlerhood</vt:lpstr>
      <vt:lpstr>What emotion is this child experiencing?</vt:lpstr>
      <vt:lpstr>What emotion is this child experiencing?</vt:lpstr>
      <vt:lpstr>What emotion is this child experiencing?</vt:lpstr>
      <vt:lpstr>What emotion is this child experiencing?</vt:lpstr>
      <vt:lpstr>What emotion is this child experiencing?</vt:lpstr>
      <vt:lpstr>What emotion is this child experiencing?</vt:lpstr>
      <vt:lpstr>What emotion is this animal experiencing?</vt:lpstr>
      <vt:lpstr>What emotion is this animal experiencing?</vt:lpstr>
      <vt:lpstr>Which face matches the voice?</vt:lpstr>
      <vt:lpstr>Which face matches the voice?</vt:lpstr>
      <vt:lpstr>Which face matches the voice?</vt:lpstr>
      <vt:lpstr>Watch this Video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CUNNINGHAM, Emily</dc:creator>
  <cp:lastModifiedBy>Lauren Elfers</cp:lastModifiedBy>
  <cp:revision>288</cp:revision>
  <dcterms:created xsi:type="dcterms:W3CDTF">2019-06-11T10:29:49Z</dcterms:created>
  <dcterms:modified xsi:type="dcterms:W3CDTF">2021-11-15T15:21:33Z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be5cb09a-2992-49d6-8ac9-5f63e7b1ad2f_Enabled">
    <vt:lpwstr>true</vt:lpwstr>
  </property>
  <property fmtid="{D5CDD505-2E9C-101B-9397-08002B2CF9AE}" pid="4" name="MSIP_Label_be5cb09a-2992-49d6-8ac9-5f63e7b1ad2f_SetDate">
    <vt:lpwstr>2021-01-12T18:44:39Z</vt:lpwstr>
  </property>
  <property fmtid="{D5CDD505-2E9C-101B-9397-08002B2CF9AE}" pid="5" name="MSIP_Label_be5cb09a-2992-49d6-8ac9-5f63e7b1ad2f_Method">
    <vt:lpwstr>Standard</vt:lpwstr>
  </property>
  <property fmtid="{D5CDD505-2E9C-101B-9397-08002B2CF9AE}" pid="6" name="MSIP_Label_be5cb09a-2992-49d6-8ac9-5f63e7b1ad2f_Name">
    <vt:lpwstr>Controlled</vt:lpwstr>
  </property>
  <property fmtid="{D5CDD505-2E9C-101B-9397-08002B2CF9AE}" pid="7" name="MSIP_Label_be5cb09a-2992-49d6-8ac9-5f63e7b1ad2f_SiteId">
    <vt:lpwstr>91761b62-4c45-43f5-9f0e-be8ad9b551ff</vt:lpwstr>
  </property>
  <property fmtid="{D5CDD505-2E9C-101B-9397-08002B2CF9AE}" pid="8" name="MSIP_Label_be5cb09a-2992-49d6-8ac9-5f63e7b1ad2f_ActionId">
    <vt:lpwstr>2d4fc6ee-8a36-4ca6-a907-00009a1683cd</vt:lpwstr>
  </property>
</Properties>
</file>