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91" r:id="rId2"/>
  </p:sldMasterIdLst>
  <p:notesMasterIdLst>
    <p:notesMasterId r:id="rId57"/>
  </p:notesMasterIdLst>
  <p:handoutMasterIdLst>
    <p:handoutMasterId r:id="rId58"/>
  </p:handoutMasterIdLst>
  <p:sldIdLst>
    <p:sldId id="260" r:id="rId3"/>
    <p:sldId id="278" r:id="rId4"/>
    <p:sldId id="654" r:id="rId5"/>
    <p:sldId id="710" r:id="rId6"/>
    <p:sldId id="716" r:id="rId7"/>
    <p:sldId id="641" r:id="rId8"/>
    <p:sldId id="698" r:id="rId9"/>
    <p:sldId id="655" r:id="rId10"/>
    <p:sldId id="656" r:id="rId11"/>
    <p:sldId id="717" r:id="rId12"/>
    <p:sldId id="663" r:id="rId13"/>
    <p:sldId id="714" r:id="rId14"/>
    <p:sldId id="718" r:id="rId15"/>
    <p:sldId id="665" r:id="rId16"/>
    <p:sldId id="666" r:id="rId17"/>
    <p:sldId id="719" r:id="rId18"/>
    <p:sldId id="668" r:id="rId19"/>
    <p:sldId id="647" r:id="rId20"/>
    <p:sldId id="720" r:id="rId21"/>
    <p:sldId id="651" r:id="rId22"/>
    <p:sldId id="721" r:id="rId23"/>
    <p:sldId id="669" r:id="rId24"/>
    <p:sldId id="722" r:id="rId25"/>
    <p:sldId id="670" r:id="rId26"/>
    <p:sldId id="723" r:id="rId27"/>
    <p:sldId id="709" r:id="rId28"/>
    <p:sldId id="671" r:id="rId29"/>
    <p:sldId id="724" r:id="rId30"/>
    <p:sldId id="676" r:id="rId31"/>
    <p:sldId id="725" r:id="rId32"/>
    <p:sldId id="704" r:id="rId33"/>
    <p:sldId id="726" r:id="rId34"/>
    <p:sldId id="677" r:id="rId35"/>
    <p:sldId id="681" r:id="rId36"/>
    <p:sldId id="727" r:id="rId37"/>
    <p:sldId id="682" r:id="rId38"/>
    <p:sldId id="684" r:id="rId39"/>
    <p:sldId id="683" r:id="rId40"/>
    <p:sldId id="728" r:id="rId41"/>
    <p:sldId id="706" r:id="rId42"/>
    <p:sldId id="713" r:id="rId43"/>
    <p:sldId id="729" r:id="rId44"/>
    <p:sldId id="685" r:id="rId45"/>
    <p:sldId id="686" r:id="rId46"/>
    <p:sldId id="687" r:id="rId47"/>
    <p:sldId id="688" r:id="rId48"/>
    <p:sldId id="703" r:id="rId49"/>
    <p:sldId id="730" r:id="rId50"/>
    <p:sldId id="645" r:id="rId51"/>
    <p:sldId id="644" r:id="rId52"/>
    <p:sldId id="715" r:id="rId53"/>
    <p:sldId id="690" r:id="rId54"/>
    <p:sldId id="650" r:id="rId55"/>
    <p:sldId id="731" r:id="rId56"/>
  </p:sldIdLst>
  <p:sldSz cx="12192000" cy="6858000"/>
  <p:notesSz cx="7077075" cy="9363075"/>
  <p:defaultTextStyle>
    <a:defPPr>
      <a:defRPr lang="en-US"/>
    </a:defPPr>
    <a:lvl1pPr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E41"/>
    <a:srgbClr val="001A47"/>
    <a:srgbClr val="0B8197"/>
    <a:srgbClr val="5F283C"/>
    <a:srgbClr val="BBE9B9"/>
    <a:srgbClr val="004F81"/>
    <a:srgbClr val="009999"/>
    <a:srgbClr val="DFCDC3"/>
    <a:srgbClr val="755840"/>
    <a:srgbClr val="2F1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7" autoAdjust="0"/>
    <p:restoredTop sz="71475" autoAdjust="0"/>
  </p:normalViewPr>
  <p:slideViewPr>
    <p:cSldViewPr>
      <p:cViewPr>
        <p:scale>
          <a:sx n="70" d="100"/>
          <a:sy n="70" d="100"/>
        </p:scale>
        <p:origin x="732" y="3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bwMode="auto">
          <a:xfrm>
            <a:off x="0" y="0"/>
            <a:ext cx="3066733" cy="468474"/>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42691" name="Rectangle 3"/>
          <p:cNvSpPr>
            <a:spLocks noGrp="1" noChangeArrowheads="1"/>
          </p:cNvSpPr>
          <p:nvPr>
            <p:ph type="dt" sz="quarter" idx="1"/>
          </p:nvPr>
        </p:nvSpPr>
        <p:spPr bwMode="auto">
          <a:xfrm>
            <a:off x="4010342" y="0"/>
            <a:ext cx="3066733" cy="468474"/>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42692" name="Rectangle 4"/>
          <p:cNvSpPr>
            <a:spLocks noGrp="1" noChangeArrowheads="1"/>
          </p:cNvSpPr>
          <p:nvPr>
            <p:ph type="ftr" sz="quarter" idx="2"/>
          </p:nvPr>
        </p:nvSpPr>
        <p:spPr bwMode="auto">
          <a:xfrm>
            <a:off x="0" y="8894602"/>
            <a:ext cx="3066733" cy="468473"/>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42693" name="Rectangle 5"/>
          <p:cNvSpPr>
            <a:spLocks noGrp="1" noChangeArrowheads="1"/>
          </p:cNvSpPr>
          <p:nvPr>
            <p:ph type="sldNum" sz="quarter" idx="3"/>
          </p:nvPr>
        </p:nvSpPr>
        <p:spPr bwMode="auto">
          <a:xfrm>
            <a:off x="4010342" y="8894602"/>
            <a:ext cx="3066733" cy="468473"/>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a:defRPr sz="1200">
                <a:solidFill>
                  <a:schemeClr val="tx1"/>
                </a:solidFill>
              </a:defRPr>
            </a:lvl1pPr>
          </a:lstStyle>
          <a:p>
            <a:fld id="{E3D6BB33-146E-4EDE-AD88-A00CE4817A18}"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bwMode="auto">
          <a:xfrm>
            <a:off x="0" y="0"/>
            <a:ext cx="3066733" cy="468474"/>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86723" name="Rectangle 3"/>
          <p:cNvSpPr>
            <a:spLocks noGrp="1" noChangeArrowheads="1"/>
          </p:cNvSpPr>
          <p:nvPr>
            <p:ph type="dt" idx="1"/>
          </p:nvPr>
        </p:nvSpPr>
        <p:spPr bwMode="auto">
          <a:xfrm>
            <a:off x="4008705" y="0"/>
            <a:ext cx="3066733" cy="468474"/>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5" name="Rectangle 5"/>
          <p:cNvSpPr>
            <a:spLocks noGrp="1" noChangeArrowheads="1"/>
          </p:cNvSpPr>
          <p:nvPr>
            <p:ph type="body" sz="quarter" idx="3"/>
          </p:nvPr>
        </p:nvSpPr>
        <p:spPr bwMode="auto">
          <a:xfrm>
            <a:off x="707708" y="4448101"/>
            <a:ext cx="5661660" cy="4213064"/>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26" name="Rectangle 6"/>
          <p:cNvSpPr>
            <a:spLocks noGrp="1" noChangeArrowheads="1"/>
          </p:cNvSpPr>
          <p:nvPr>
            <p:ph type="ftr" sz="quarter" idx="4"/>
          </p:nvPr>
        </p:nvSpPr>
        <p:spPr bwMode="auto">
          <a:xfrm>
            <a:off x="0" y="8893003"/>
            <a:ext cx="3066733" cy="468474"/>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86727" name="Rectangle 7"/>
          <p:cNvSpPr>
            <a:spLocks noGrp="1" noChangeArrowheads="1"/>
          </p:cNvSpPr>
          <p:nvPr>
            <p:ph type="sldNum" sz="quarter" idx="5"/>
          </p:nvPr>
        </p:nvSpPr>
        <p:spPr bwMode="auto">
          <a:xfrm>
            <a:off x="4008705" y="8893003"/>
            <a:ext cx="3066733" cy="468474"/>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a:defRPr sz="1200">
                <a:solidFill>
                  <a:schemeClr val="tx1"/>
                </a:solidFill>
              </a:defRPr>
            </a:lvl1pPr>
          </a:lstStyle>
          <a:p>
            <a:fld id="{54B4E95D-076C-4305-A27E-2B7062CBADD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DA0DAF47-3FA1-4B8E-99AF-39F2E2281663}" type="slidenum">
              <a:rPr lang="en-US" altLang="en-US" sz="1200">
                <a:solidFill>
                  <a:schemeClr val="tx1"/>
                </a:solidFill>
                <a:ea typeface="ＭＳ Ｐゴシック" panose="020B0600070205080204" pitchFamily="34" charset="-128"/>
              </a:rPr>
              <a:pPr eaLnBrk="1" hangingPunct="1"/>
              <a:t>1</a:t>
            </a:fld>
            <a:endParaRPr lang="en-US" altLang="en-US" sz="1200" dirty="0">
              <a:solidFill>
                <a:schemeClr val="tx1"/>
              </a:solidFill>
              <a:ea typeface="ＭＳ Ｐゴシック" panose="020B0600070205080204" pitchFamily="34" charset="-128"/>
            </a:endParaRPr>
          </a:p>
        </p:txBody>
      </p:sp>
      <p:sp>
        <p:nvSpPr>
          <p:cNvPr id="13314" name="Rectangle 2"/>
          <p:cNvSpPr>
            <a:spLocks noGrp="1" noRot="1" noChangeAspect="1" noChangeArrowheads="1" noTextEdit="1"/>
          </p:cNvSpPr>
          <p:nvPr>
            <p:ph type="sldImg"/>
          </p:nvPr>
        </p:nvSpPr>
        <p:spPr>
          <a:xfrm>
            <a:off x="417513" y="701675"/>
            <a:ext cx="6242050" cy="3511550"/>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Chapter 5 Opener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FIGURE 5.2  Notch1 signaling commits thymocytes to T-cell development </a:t>
            </a:r>
          </a:p>
          <a:p>
            <a:r>
              <a:rPr lang="en-US" sz="1600" kern="1200" dirty="0">
                <a:solidFill>
                  <a:schemeClr val="tx1"/>
                </a:solidFill>
                <a:effectLst/>
                <a:latin typeface="Times" charset="0"/>
                <a:ea typeface="+mn-ea"/>
                <a:cs typeface="+mn-cs"/>
              </a:rPr>
              <a:t>Binding of Notch1 on the surface of lymphoid progenitor cells to Notch ligand on thymic epithelial cells promotes the proteolytic cleavage of Notch1. This releases the intracellular domain of Notch1 from the membrane, allowing it to translocate to the nucleus to initiate transcription of genes necessary for development into T cells. (After C. Nowell and F. Radtke. 2017. </a:t>
            </a:r>
            <a:r>
              <a:rPr lang="en-US" sz="1600" i="1" kern="1200" dirty="0">
                <a:solidFill>
                  <a:schemeClr val="tx1"/>
                </a:solidFill>
                <a:effectLst/>
                <a:latin typeface="Times" charset="0"/>
                <a:ea typeface="+mn-ea"/>
                <a:cs typeface="+mn-cs"/>
              </a:rPr>
              <a:t>Nat Rev Cancer</a:t>
            </a:r>
            <a:r>
              <a:rPr lang="en-US" sz="1600" kern="1200" dirty="0">
                <a:solidFill>
                  <a:schemeClr val="tx1"/>
                </a:solidFill>
                <a:effectLst/>
                <a:latin typeface="Times" charset="0"/>
                <a:ea typeface="+mn-ea"/>
                <a:cs typeface="+mn-cs"/>
              </a:rPr>
              <a:t> 17: 145–159.)</a:t>
            </a:r>
          </a:p>
          <a:p>
            <a:endParaRPr lang="en-US" sz="1600" kern="1200" dirty="0">
              <a:solidFill>
                <a:schemeClr val="tx1"/>
              </a:solidFill>
              <a:effectLst/>
              <a:latin typeface="Times" charset="0"/>
              <a:ea typeface="+mn-ea"/>
              <a:cs typeface="+mn-cs"/>
            </a:endParaRPr>
          </a:p>
          <a:p>
            <a:endParaRPr lang="en-US" sz="16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u="sng"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t>As shown in Figure 5.2, this activation occurs through the proteolytic cleavage of Notch1 at the plasma membrane of the lymphoid progenitor, which releases an active cytosolic domain. The cytosolic Notch1 domain </a:t>
            </a:r>
            <a:r>
              <a:rPr lang="en-US" sz="1600" dirty="0" err="1"/>
              <a:t>translocates</a:t>
            </a:r>
            <a:r>
              <a:rPr lang="en-US" sz="1600" dirty="0"/>
              <a:t> into the nucleus, where it activates gene expression required for T-cell differentiation.</a:t>
            </a:r>
            <a:endParaRPr lang="en-US" altLang="en-US" sz="1600" dirty="0">
              <a:latin typeface="Arial" panose="020B0604020202020204" pitchFamily="34" charset="0"/>
              <a:ea typeface="ＭＳ Ｐゴシック" panose="020B0600070205080204" pitchFamily="34" charset="-128"/>
            </a:endParaRPr>
          </a:p>
          <a:p>
            <a:r>
              <a:rPr lang="en-US" sz="3200" dirty="0"/>
              <a:t>Thymic epithelial cells secrete IL-7, a signal required for T-cell development and rearrangement of T-cell receptor genes.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177143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11</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A thymocyte progresses through several developmental stages. At each stage, the term used to describe the thymocyte is based on the presence or absence of T-cell receptor and coreceptor components on its surface.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The primary goal of these developmental stages is to produce a population of T cells with a diverse array of T-cell receptors.</a:t>
            </a: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43873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12</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indent="-171450">
              <a:buFont typeface="Arial" panose="020B0604020202020204" pitchFamily="34" charset="0"/>
              <a:buChar char="•"/>
            </a:pPr>
            <a:r>
              <a:rPr lang="en-US" sz="1200" dirty="0"/>
              <a:t>During these developmental stages, important checkpoints test to ensure that proper recombination events have taken place at the T-cell receptor loci.</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4901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FIGURE 5.3  Key steps in T-cell development</a:t>
            </a:r>
          </a:p>
          <a:p>
            <a:r>
              <a:rPr lang="en-US" sz="1600" kern="1200" dirty="0">
                <a:solidFill>
                  <a:schemeClr val="tx1"/>
                </a:solidFill>
                <a:effectLst/>
                <a:latin typeface="Times" charset="0"/>
                <a:ea typeface="+mn-ea"/>
                <a:cs typeface="+mn-cs"/>
              </a:rPr>
              <a:t>During the development process, lymphoid progenitor cells within the thymus receive signals from thymic epithelial cells to initiate proliferation and commitment to the T-cell lineage. Developing thymocytes undergo gene rearrangement at their T-cell receptor loci and are tested to ensure productive rearrangements occur before continuing their developmental process. Two checkpoints for productive rearrangement of T-cell receptor loci occur, one for rearrangement of the </a:t>
            </a:r>
            <a:r>
              <a:rPr lang="el-GR" sz="1600" kern="1200" dirty="0">
                <a:solidFill>
                  <a:schemeClr val="tx1"/>
                </a:solidFill>
                <a:effectLst/>
                <a:latin typeface="Times" charset="0"/>
                <a:ea typeface="+mn-ea"/>
                <a:cs typeface="+mn-cs"/>
              </a:rPr>
              <a:t>β </a:t>
            </a:r>
            <a:r>
              <a:rPr lang="en-US" sz="1600" kern="1200" dirty="0">
                <a:solidFill>
                  <a:schemeClr val="tx1"/>
                </a:solidFill>
                <a:effectLst/>
                <a:latin typeface="Times" charset="0"/>
                <a:ea typeface="+mn-ea"/>
                <a:cs typeface="+mn-cs"/>
              </a:rPr>
              <a:t>chain and one for rearrangement of the </a:t>
            </a:r>
            <a:r>
              <a:rPr lang="el-GR" sz="1600" kern="1200" dirty="0">
                <a:solidFill>
                  <a:schemeClr val="tx1"/>
                </a:solidFill>
                <a:effectLst/>
                <a:latin typeface="Times" charset="0"/>
                <a:ea typeface="+mn-ea"/>
                <a:cs typeface="+mn-cs"/>
              </a:rPr>
              <a:t>α </a:t>
            </a:r>
            <a:r>
              <a:rPr lang="en-US" sz="1600" kern="1200" dirty="0">
                <a:solidFill>
                  <a:schemeClr val="tx1"/>
                </a:solidFill>
                <a:effectLst/>
                <a:latin typeface="Times" charset="0"/>
                <a:ea typeface="+mn-ea"/>
                <a:cs typeface="+mn-cs"/>
              </a:rPr>
              <a:t>chain. Cells that fail to pass either checkpoint die by apoptosis. After positive selection of the T-cell receptor, T cells undergo MHC commitment based on the affinity of the T-cell receptor with either MHC class I or MHC class II self-peptide complexes to express either the coreceptor CD4 or CD8. These single-positive thymocytes undergo negative selection to promote central tolerance, and self-reactive cells are removed by apoptosis. The resulting single-positive thymocytes enter the circulation to function as circulating naive T cells. (After J. Parkin and B. Cohen, 2001. </a:t>
            </a:r>
            <a:r>
              <a:rPr lang="en-US" sz="1600" i="1" kern="1200" dirty="0">
                <a:solidFill>
                  <a:schemeClr val="tx1"/>
                </a:solidFill>
                <a:effectLst/>
                <a:latin typeface="Times" charset="0"/>
                <a:ea typeface="+mn-ea"/>
                <a:cs typeface="+mn-cs"/>
              </a:rPr>
              <a:t>Lancet</a:t>
            </a:r>
            <a:r>
              <a:rPr lang="en-US" sz="1600" kern="1200" dirty="0">
                <a:solidFill>
                  <a:schemeClr val="tx1"/>
                </a:solidFill>
                <a:effectLst/>
                <a:latin typeface="Times" charset="0"/>
                <a:ea typeface="+mn-ea"/>
                <a:cs typeface="+mn-cs"/>
              </a:rPr>
              <a:t> 357: 1777–1789.)</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638766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14</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400" u="sng" dirty="0"/>
              <a:t>Instructor Notes:</a:t>
            </a:r>
          </a:p>
          <a:p>
            <a:pPr marL="173736" marR="0" lvl="0" indent="-173736"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kumimoji="1" lang="en-GB" sz="2400" b="0" i="0" u="none" strike="noStrike" kern="1200" baseline="0" dirty="0">
                <a:solidFill>
                  <a:schemeClr val="tx1"/>
                </a:solidFill>
                <a:latin typeface="Arial" charset="0"/>
                <a:ea typeface="ＭＳ Ｐゴシック" charset="-128"/>
                <a:cs typeface="ＭＳ Ｐゴシック" charset="-128"/>
              </a:rPr>
              <a:t>In mice, lymphoid progenitor cells migrating from the bone marrow to the thymus express two important cell-surface molecules (c-kit/CD117 and CD44 and are referred to as DN1 (double-negative 1) thymocytes.</a:t>
            </a:r>
            <a:endParaRPr lang="en-US" sz="4400" dirty="0"/>
          </a:p>
          <a:p>
            <a:pPr marL="173736" indent="-173736">
              <a:spcBef>
                <a:spcPts val="432"/>
              </a:spcBef>
              <a:buFont typeface="Arial" panose="020B0604020202020204" pitchFamily="34" charset="0"/>
              <a:buChar char="•"/>
            </a:pPr>
            <a:r>
              <a:rPr lang="en-US" sz="2400" dirty="0"/>
              <a:t>Mouse thymocytes committed to development into T cells become </a:t>
            </a:r>
            <a:r>
              <a:rPr lang="en-US" sz="2400" b="0" dirty="0"/>
              <a:t>DN2 cells and begin to express CD25. </a:t>
            </a:r>
          </a:p>
          <a:p>
            <a:pPr marL="173736" indent="-173736">
              <a:spcBef>
                <a:spcPts val="432"/>
              </a:spcBef>
              <a:buFont typeface="Arial" panose="020B0604020202020204" pitchFamily="34" charset="0"/>
              <a:buChar char="•"/>
            </a:pPr>
            <a:r>
              <a:rPr lang="en-US" sz="2400" b="0" dirty="0"/>
              <a:t>As mouse thymocytes continue their development, they become DN3 cells. </a:t>
            </a:r>
          </a:p>
          <a:p>
            <a:pPr marL="173736" indent="-173736">
              <a:spcBef>
                <a:spcPts val="432"/>
              </a:spcBef>
              <a:buFont typeface="Arial" panose="020B0604020202020204" pitchFamily="34" charset="0"/>
              <a:buChar char="•"/>
            </a:pPr>
            <a:r>
              <a:rPr lang="en-US" sz="2400" b="0" dirty="0"/>
              <a:t>DN3 cells have gone through somatic recombination of their β chain and turned off expression of CD44. </a:t>
            </a:r>
          </a:p>
          <a:p>
            <a:pPr marL="173736" indent="-173736">
              <a:spcBef>
                <a:spcPts val="432"/>
              </a:spcBef>
              <a:buFont typeface="Arial" panose="020B0604020202020204" pitchFamily="34" charset="0"/>
              <a:buChar char="•"/>
            </a:pPr>
            <a:r>
              <a:rPr lang="en-US" sz="2400" b="0" dirty="0"/>
              <a:t>After successfully completing the β-chain checkpoint, it continues its development into a DN4 cell.</a:t>
            </a:r>
          </a:p>
          <a:p>
            <a:pPr marL="173736" indent="-173736">
              <a:spcBef>
                <a:spcPts val="432"/>
              </a:spcBef>
              <a:buFont typeface="Arial" panose="020B0604020202020204" pitchFamily="34" charset="0"/>
              <a:buChar char="•"/>
            </a:pPr>
            <a:r>
              <a:rPr lang="en-US" sz="2400" dirty="0"/>
              <a:t>Ultimately expressing a low level of c-kit/CD117 and no longer expressing CD44 or CD25 at the surface. </a:t>
            </a: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81784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15</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Checkpoint 1: A thymocyte that has properly gone through development can only express either an αβ TCR or a γδ TCR. Rearrangement of the T-cell receptor loci begins at the β, γ, and δ genes, and a T cell that has properly recombined both the γ and δ loci is destined to become a </a:t>
            </a:r>
            <a:r>
              <a:rPr lang="en-US" sz="1200" dirty="0" err="1"/>
              <a:t>γδ</a:t>
            </a:r>
            <a:r>
              <a:rPr lang="en-US" sz="1200" dirty="0"/>
              <a:t> T cell. </a:t>
            </a:r>
            <a:endParaRPr lang="en-US" sz="1200" dirty="0">
              <a:latin typeface="Arial"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Checkpoint 2: This checkpoint occurs during the somatic recombination events to test the β subunit of the TCR.</a:t>
            </a:r>
            <a:r>
              <a:rPr lang="en-US" sz="1200" dirty="0">
                <a:latin typeface="Symbol" panose="05050102010706020507" pitchFamily="18" charset="2"/>
              </a:rPr>
              <a:t> Beta</a:t>
            </a:r>
            <a:r>
              <a:rPr lang="en-US" sz="1200" dirty="0"/>
              <a:t> recombines at the same time as the γ and δ subunits. If the β subunit recombines properly, somatic recombination is inactivated to allow for the next developmental stage.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Checkpoint 3: To test the α subunit of the T-cell receptor.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Tree>
    <p:extLst>
      <p:ext uri="{BB962C8B-B14F-4D97-AF65-F5344CB8AC3E}">
        <p14:creationId xmlns:p14="http://schemas.microsoft.com/office/powerpoint/2010/main" val="3507646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600" b="1" kern="1200" dirty="0">
                <a:solidFill>
                  <a:schemeClr val="tx1"/>
                </a:solidFill>
                <a:effectLst/>
                <a:latin typeface="Times" charset="0"/>
                <a:ea typeface="ＭＳ Ｐゴシック" charset="-128"/>
                <a:cs typeface="ＭＳ Ｐゴシック" charset="-128"/>
              </a:rPr>
              <a:t>FIGURE</a:t>
            </a:r>
            <a:r>
              <a:rPr lang="en-US" sz="1600" b="1" kern="1200" dirty="0">
                <a:solidFill>
                  <a:schemeClr val="tx1"/>
                </a:solidFill>
                <a:effectLst/>
                <a:latin typeface="Times" charset="0"/>
                <a:ea typeface="+mn-ea"/>
                <a:cs typeface="+mn-cs"/>
              </a:rPr>
              <a:t> 5.4  Timing of somatic recombination in T-cell development</a:t>
            </a:r>
          </a:p>
          <a:p>
            <a:r>
              <a:rPr lang="en-US" sz="1600" kern="1200" dirty="0">
                <a:solidFill>
                  <a:schemeClr val="tx1"/>
                </a:solidFill>
                <a:effectLst/>
                <a:latin typeface="Times" charset="0"/>
                <a:ea typeface="+mn-ea"/>
                <a:cs typeface="+mn-cs"/>
              </a:rPr>
              <a:t>Thymocytes rearrange their T-cell receptor loci and test these rearrangements at defined checkpoints before continuing their developmental process. Developing thymocytes can commit to the </a:t>
            </a:r>
            <a:r>
              <a:rPr lang="el-GR" sz="1600" kern="1200" dirty="0" err="1">
                <a:solidFill>
                  <a:schemeClr val="tx1"/>
                </a:solidFill>
                <a:effectLst/>
                <a:latin typeface="Times" charset="0"/>
                <a:ea typeface="+mn-ea"/>
                <a:cs typeface="+mn-cs"/>
              </a:rPr>
              <a:t>γδ</a:t>
            </a:r>
            <a:r>
              <a:rPr lang="el-GR" sz="1600" kern="1200" dirty="0">
                <a:solidFill>
                  <a:schemeClr val="tx1"/>
                </a:solidFill>
                <a:effectLst/>
                <a:latin typeface="Times" charset="0"/>
                <a:ea typeface="+mn-ea"/>
                <a:cs typeface="+mn-cs"/>
              </a:rPr>
              <a:t> </a:t>
            </a:r>
            <a:r>
              <a:rPr lang="en-US" sz="1600" kern="1200" dirty="0">
                <a:solidFill>
                  <a:schemeClr val="tx1"/>
                </a:solidFill>
                <a:effectLst/>
                <a:latin typeface="Times" charset="0"/>
                <a:ea typeface="+mn-ea"/>
                <a:cs typeface="+mn-cs"/>
              </a:rPr>
              <a:t>T-cell lineage if they first productively rearrange their </a:t>
            </a:r>
            <a:r>
              <a:rPr lang="el-GR" sz="1600" kern="1200" dirty="0">
                <a:solidFill>
                  <a:schemeClr val="tx1"/>
                </a:solidFill>
                <a:effectLst/>
                <a:latin typeface="Times" charset="0"/>
                <a:ea typeface="+mn-ea"/>
                <a:cs typeface="+mn-cs"/>
              </a:rPr>
              <a:t>γ </a:t>
            </a:r>
            <a:r>
              <a:rPr lang="en-US" sz="1600" kern="1200" dirty="0">
                <a:solidFill>
                  <a:schemeClr val="tx1"/>
                </a:solidFill>
                <a:effectLst/>
                <a:latin typeface="Times" charset="0"/>
                <a:ea typeface="+mn-ea"/>
                <a:cs typeface="+mn-cs"/>
              </a:rPr>
              <a:t>and </a:t>
            </a:r>
            <a:r>
              <a:rPr lang="el-GR" sz="1600" kern="1200" dirty="0">
                <a:solidFill>
                  <a:schemeClr val="tx1"/>
                </a:solidFill>
                <a:effectLst/>
                <a:latin typeface="Times" charset="0"/>
                <a:ea typeface="+mn-ea"/>
                <a:cs typeface="+mn-cs"/>
              </a:rPr>
              <a:t>δ </a:t>
            </a:r>
            <a:r>
              <a:rPr lang="en-US" sz="1600" kern="1200" dirty="0">
                <a:solidFill>
                  <a:schemeClr val="tx1"/>
                </a:solidFill>
                <a:effectLst/>
                <a:latin typeface="Times" charset="0"/>
                <a:ea typeface="+mn-ea"/>
                <a:cs typeface="+mn-cs"/>
              </a:rPr>
              <a:t>T-cell receptor loci, or they can commit to the </a:t>
            </a:r>
            <a:r>
              <a:rPr lang="el-GR" sz="1600" kern="1200" dirty="0" err="1">
                <a:solidFill>
                  <a:schemeClr val="tx1"/>
                </a:solidFill>
                <a:effectLst/>
                <a:latin typeface="Times" charset="0"/>
                <a:ea typeface="+mn-ea"/>
                <a:cs typeface="+mn-cs"/>
              </a:rPr>
              <a:t>αβ</a:t>
            </a:r>
            <a:r>
              <a:rPr lang="el-GR" sz="1600" kern="1200" dirty="0">
                <a:solidFill>
                  <a:schemeClr val="tx1"/>
                </a:solidFill>
                <a:effectLst/>
                <a:latin typeface="Times" charset="0"/>
                <a:ea typeface="+mn-ea"/>
                <a:cs typeface="+mn-cs"/>
              </a:rPr>
              <a:t> </a:t>
            </a:r>
            <a:r>
              <a:rPr lang="en-US" sz="1600" kern="1200" dirty="0">
                <a:solidFill>
                  <a:schemeClr val="tx1"/>
                </a:solidFill>
                <a:effectLst/>
                <a:latin typeface="Times" charset="0"/>
                <a:ea typeface="+mn-ea"/>
                <a:cs typeface="+mn-cs"/>
              </a:rPr>
              <a:t>T-cell lineage if they first productively rearrange their </a:t>
            </a:r>
            <a:r>
              <a:rPr lang="el-GR" sz="1600" kern="1200" dirty="0">
                <a:solidFill>
                  <a:schemeClr val="tx1"/>
                </a:solidFill>
                <a:effectLst/>
                <a:latin typeface="Times" charset="0"/>
                <a:ea typeface="+mn-ea"/>
                <a:cs typeface="+mn-cs"/>
              </a:rPr>
              <a:t>α </a:t>
            </a:r>
            <a:r>
              <a:rPr lang="en-US" sz="1600" kern="1200" dirty="0">
                <a:solidFill>
                  <a:schemeClr val="tx1"/>
                </a:solidFill>
                <a:effectLst/>
                <a:latin typeface="Times" charset="0"/>
                <a:ea typeface="+mn-ea"/>
                <a:cs typeface="+mn-cs"/>
              </a:rPr>
              <a:t>and </a:t>
            </a:r>
            <a:r>
              <a:rPr lang="el-GR" sz="1600" kern="1200" dirty="0">
                <a:solidFill>
                  <a:schemeClr val="tx1"/>
                </a:solidFill>
                <a:effectLst/>
                <a:latin typeface="Times" charset="0"/>
                <a:ea typeface="+mn-ea"/>
                <a:cs typeface="+mn-cs"/>
              </a:rPr>
              <a:t>β </a:t>
            </a:r>
            <a:r>
              <a:rPr lang="en-US" sz="1600" kern="1200" dirty="0">
                <a:solidFill>
                  <a:schemeClr val="tx1"/>
                </a:solidFill>
                <a:effectLst/>
                <a:latin typeface="Times" charset="0"/>
                <a:ea typeface="+mn-ea"/>
                <a:cs typeface="+mn-cs"/>
              </a:rPr>
              <a:t>T-cell receptor loci. (After C. A. </a:t>
            </a:r>
            <a:r>
              <a:rPr lang="en-US" sz="1600" kern="1200" dirty="0" err="1">
                <a:solidFill>
                  <a:schemeClr val="tx1"/>
                </a:solidFill>
                <a:effectLst/>
                <a:latin typeface="Times" charset="0"/>
                <a:ea typeface="+mn-ea"/>
                <a:cs typeface="+mn-cs"/>
              </a:rPr>
              <a:t>Janeway</a:t>
            </a:r>
            <a:r>
              <a:rPr lang="en-US" sz="1600" kern="1200" dirty="0">
                <a:solidFill>
                  <a:schemeClr val="tx1"/>
                </a:solidFill>
                <a:effectLst/>
                <a:latin typeface="Times" charset="0"/>
                <a:ea typeface="+mn-ea"/>
                <a:cs typeface="+mn-cs"/>
              </a:rPr>
              <a:t> Jr. 2001. </a:t>
            </a:r>
            <a:r>
              <a:rPr lang="en-US" sz="1600" i="1" kern="1200" dirty="0">
                <a:solidFill>
                  <a:schemeClr val="tx1"/>
                </a:solidFill>
                <a:effectLst/>
                <a:latin typeface="Times" charset="0"/>
                <a:ea typeface="+mn-ea"/>
                <a:cs typeface="+mn-cs"/>
              </a:rPr>
              <a:t>Immunology: The Immune System in Health and Disease</a:t>
            </a:r>
            <a:r>
              <a:rPr lang="en-US" sz="1600" kern="1200" dirty="0">
                <a:solidFill>
                  <a:schemeClr val="tx1"/>
                </a:solidFill>
                <a:effectLst/>
                <a:latin typeface="Times" charset="0"/>
                <a:ea typeface="+mn-ea"/>
                <a:cs typeface="+mn-cs"/>
              </a:rPr>
              <a:t>, 5th ed. Garland Science/Norton: New York.)</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468931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17</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Because γδ T cells require two successful recombination events, adults do not have a large quantity of γδ T cells.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They are the first T cells produced and work to protect the fetus.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These cells can recognize unconventional antigens, including lipids, using their γδ T-cell receptors</a:t>
            </a:r>
            <a:endParaRPr lang="en-US" sz="1200" b="1" dirty="0">
              <a:solidFill>
                <a:srgbClr val="5F283C"/>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p>
          <a:p>
            <a:pPr marL="171450" indent="-171450">
              <a:buFont typeface="Arial" panose="020B0604020202020204" pitchFamily="34" charset="0"/>
              <a:buChar char="•"/>
            </a:pPr>
            <a:r>
              <a:rPr lang="en-US" sz="1200" dirty="0"/>
              <a:t>If the γ and δ genes recombine properly, the thymocyte will be committed to becoming a γδ T cell.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dirty="0"/>
              <a:t>As developing thymocytes induce somatic recombination events to create a functional T-cell receptor, the race is on. The factor that determines whether a developing thymocyte becomes an αβ T cell or a γδ T cell is how fast the receptor genes recombine. Initially, recombination events target the β, γ, and δ loci of the T-cell receptor genes.</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49006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18</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36945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kern="1200" dirty="0">
                <a:solidFill>
                  <a:schemeClr val="tx1"/>
                </a:solidFill>
                <a:effectLst/>
                <a:latin typeface="Times" charset="0"/>
                <a:ea typeface="+mn-ea"/>
                <a:cs typeface="+mn-cs"/>
              </a:rPr>
              <a:t>Making Connections: Hematopoiesis and the Commitment to the T-cell Lineage</a:t>
            </a:r>
            <a:endParaRPr lang="en-US" sz="1600" kern="1200" dirty="0">
              <a:solidFill>
                <a:schemeClr val="tx1"/>
              </a:solidFill>
              <a:effectLst/>
              <a:latin typeface="Times"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803967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20</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There are both β1 and β2 D and J segments on each chromosome, providing an opportunity for a β-chain V segment to rearrange with either a β1 D and J segment or to rearrange with a β2 D and J segment on either chromosome, providing four possible opportunities for a productive β-chain rearrangement.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Only a single productive rearrangement of the β-chain locus is required to reach the β-chain checkpoint before rearrangement of the γ and δ loci occurs.  </a:t>
            </a: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56066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600" b="1" kern="1200" dirty="0">
                <a:solidFill>
                  <a:schemeClr val="tx1"/>
                </a:solidFill>
                <a:effectLst/>
                <a:latin typeface="Times" charset="0"/>
                <a:ea typeface="ＭＳ Ｐゴシック" charset="-128"/>
                <a:cs typeface="ＭＳ Ｐゴシック" charset="-128"/>
              </a:rPr>
              <a:t>FIGURE</a:t>
            </a:r>
            <a:r>
              <a:rPr lang="en-US" sz="1600" b="1" kern="1200" dirty="0">
                <a:solidFill>
                  <a:schemeClr val="tx1"/>
                </a:solidFill>
                <a:effectLst/>
                <a:latin typeface="Times" charset="0"/>
                <a:ea typeface="+mn-ea"/>
                <a:cs typeface="+mn-cs"/>
              </a:rPr>
              <a:t> 5.5  First series of recombination events during T-cell development</a:t>
            </a:r>
          </a:p>
          <a:p>
            <a:r>
              <a:rPr lang="en-US" sz="1600" kern="1200" dirty="0">
                <a:solidFill>
                  <a:schemeClr val="tx1"/>
                </a:solidFill>
                <a:effectLst/>
                <a:latin typeface="Times" charset="0"/>
                <a:ea typeface="+mn-ea"/>
                <a:cs typeface="+mn-cs"/>
              </a:rPr>
              <a:t>Double-negative thymocytes first recombine the </a:t>
            </a:r>
            <a:r>
              <a:rPr lang="el-GR" sz="1600" kern="1200" dirty="0">
                <a:solidFill>
                  <a:schemeClr val="tx1"/>
                </a:solidFill>
                <a:effectLst/>
                <a:latin typeface="Times" charset="0"/>
                <a:ea typeface="+mn-ea"/>
                <a:cs typeface="+mn-cs"/>
              </a:rPr>
              <a:t>β, γ, </a:t>
            </a:r>
            <a:r>
              <a:rPr lang="en-US" sz="1600" kern="1200" dirty="0">
                <a:solidFill>
                  <a:schemeClr val="tx1"/>
                </a:solidFill>
                <a:effectLst/>
                <a:latin typeface="Times" charset="0"/>
                <a:ea typeface="+mn-ea"/>
                <a:cs typeface="+mn-cs"/>
              </a:rPr>
              <a:t>and </a:t>
            </a:r>
            <a:r>
              <a:rPr lang="el-GR" sz="1600" kern="1200" dirty="0">
                <a:solidFill>
                  <a:schemeClr val="tx1"/>
                </a:solidFill>
                <a:effectLst/>
                <a:latin typeface="Times" charset="0"/>
                <a:ea typeface="+mn-ea"/>
                <a:cs typeface="+mn-cs"/>
              </a:rPr>
              <a:t>δ </a:t>
            </a:r>
            <a:r>
              <a:rPr lang="en-US" sz="1600" kern="1200" dirty="0">
                <a:solidFill>
                  <a:schemeClr val="tx1"/>
                </a:solidFill>
                <a:effectLst/>
                <a:latin typeface="Times" charset="0"/>
                <a:ea typeface="+mn-ea"/>
                <a:cs typeface="+mn-cs"/>
              </a:rPr>
              <a:t>chain T-cell receptor loci. If both the </a:t>
            </a:r>
            <a:r>
              <a:rPr lang="el-GR" sz="1600" kern="1200" dirty="0">
                <a:solidFill>
                  <a:schemeClr val="tx1"/>
                </a:solidFill>
                <a:effectLst/>
                <a:latin typeface="Times" charset="0"/>
                <a:ea typeface="+mn-ea"/>
                <a:cs typeface="+mn-cs"/>
              </a:rPr>
              <a:t>γ- </a:t>
            </a:r>
            <a:r>
              <a:rPr lang="en-US" sz="1600" kern="1200" dirty="0">
                <a:solidFill>
                  <a:schemeClr val="tx1"/>
                </a:solidFill>
                <a:effectLst/>
                <a:latin typeface="Times" charset="0"/>
                <a:ea typeface="+mn-ea"/>
                <a:cs typeface="+mn-cs"/>
              </a:rPr>
              <a:t>and </a:t>
            </a:r>
            <a:r>
              <a:rPr lang="el-GR" sz="1600" kern="1200" dirty="0">
                <a:solidFill>
                  <a:schemeClr val="tx1"/>
                </a:solidFill>
                <a:effectLst/>
                <a:latin typeface="Times" charset="0"/>
                <a:ea typeface="+mn-ea"/>
                <a:cs typeface="+mn-cs"/>
              </a:rPr>
              <a:t>δ-</a:t>
            </a:r>
            <a:r>
              <a:rPr lang="en-US" sz="1600" kern="1200" dirty="0">
                <a:solidFill>
                  <a:schemeClr val="tx1"/>
                </a:solidFill>
                <a:effectLst/>
                <a:latin typeface="Times" charset="0"/>
                <a:ea typeface="+mn-ea"/>
                <a:cs typeface="+mn-cs"/>
              </a:rPr>
              <a:t>chain loci are productively recombined, the cell is committed to the </a:t>
            </a:r>
            <a:r>
              <a:rPr lang="el-GR" sz="1600" kern="1200" dirty="0" err="1">
                <a:solidFill>
                  <a:schemeClr val="tx1"/>
                </a:solidFill>
                <a:effectLst/>
                <a:latin typeface="Times" charset="0"/>
                <a:ea typeface="+mn-ea"/>
                <a:cs typeface="+mn-cs"/>
              </a:rPr>
              <a:t>γδ</a:t>
            </a:r>
            <a:r>
              <a:rPr lang="el-GR" sz="1600" kern="1200" dirty="0">
                <a:solidFill>
                  <a:schemeClr val="tx1"/>
                </a:solidFill>
                <a:effectLst/>
                <a:latin typeface="Times" charset="0"/>
                <a:ea typeface="+mn-ea"/>
                <a:cs typeface="+mn-cs"/>
              </a:rPr>
              <a:t> </a:t>
            </a:r>
            <a:r>
              <a:rPr lang="en-US" sz="1600" kern="1200" dirty="0">
                <a:solidFill>
                  <a:schemeClr val="tx1"/>
                </a:solidFill>
                <a:effectLst/>
                <a:latin typeface="Times" charset="0"/>
                <a:ea typeface="+mn-ea"/>
                <a:cs typeface="+mn-cs"/>
              </a:rPr>
              <a:t>T-cell lineage. If the </a:t>
            </a:r>
            <a:r>
              <a:rPr lang="el-GR" sz="1600" kern="1200" dirty="0">
                <a:solidFill>
                  <a:schemeClr val="tx1"/>
                </a:solidFill>
                <a:effectLst/>
                <a:latin typeface="Times" charset="0"/>
                <a:ea typeface="+mn-ea"/>
                <a:cs typeface="+mn-cs"/>
              </a:rPr>
              <a:t>β-</a:t>
            </a:r>
            <a:r>
              <a:rPr lang="en-US" sz="1600" kern="1200" dirty="0">
                <a:solidFill>
                  <a:schemeClr val="tx1"/>
                </a:solidFill>
                <a:effectLst/>
                <a:latin typeface="Times" charset="0"/>
                <a:ea typeface="+mn-ea"/>
                <a:cs typeface="+mn-cs"/>
              </a:rPr>
              <a:t>chain loci recombines first, it is tested with a surrogate </a:t>
            </a:r>
            <a:r>
              <a:rPr lang="el-GR" sz="1600" kern="1200" dirty="0">
                <a:solidFill>
                  <a:schemeClr val="tx1"/>
                </a:solidFill>
                <a:effectLst/>
                <a:latin typeface="Times" charset="0"/>
                <a:ea typeface="+mn-ea"/>
                <a:cs typeface="+mn-cs"/>
              </a:rPr>
              <a:t>α-</a:t>
            </a:r>
            <a:r>
              <a:rPr lang="en-US" sz="1600" kern="1200" dirty="0">
                <a:solidFill>
                  <a:schemeClr val="tx1"/>
                </a:solidFill>
                <a:effectLst/>
                <a:latin typeface="Times" charset="0"/>
                <a:ea typeface="+mn-ea"/>
                <a:cs typeface="+mn-cs"/>
              </a:rPr>
              <a:t>chain </a:t>
            </a:r>
            <a:r>
              <a:rPr lang="en-US" sz="1600" kern="1200" dirty="0" err="1">
                <a:solidFill>
                  <a:schemeClr val="tx1"/>
                </a:solidFill>
                <a:effectLst/>
                <a:latin typeface="Times" charset="0"/>
                <a:ea typeface="+mn-ea"/>
                <a:cs typeface="+mn-cs"/>
              </a:rPr>
              <a:t>pT</a:t>
            </a:r>
            <a:r>
              <a:rPr lang="en-US" sz="1600" kern="1200" dirty="0">
                <a:solidFill>
                  <a:schemeClr val="tx1"/>
                </a:solidFill>
                <a:effectLst/>
                <a:latin typeface="Times" charset="0"/>
                <a:ea typeface="+mn-ea"/>
                <a:cs typeface="+mn-cs"/>
              </a:rPr>
              <a:t> </a:t>
            </a:r>
            <a:r>
              <a:rPr lang="el-GR" sz="1600" kern="1200" dirty="0">
                <a:solidFill>
                  <a:schemeClr val="tx1"/>
                </a:solidFill>
                <a:effectLst/>
                <a:latin typeface="Times" charset="0"/>
                <a:ea typeface="+mn-ea"/>
                <a:cs typeface="+mn-cs"/>
              </a:rPr>
              <a:t>α </a:t>
            </a:r>
            <a:r>
              <a:rPr lang="en-US" sz="1600" kern="1200" dirty="0">
                <a:solidFill>
                  <a:schemeClr val="tx1"/>
                </a:solidFill>
                <a:effectLst/>
                <a:latin typeface="Times" charset="0"/>
                <a:ea typeface="+mn-ea"/>
                <a:cs typeface="+mn-cs"/>
              </a:rPr>
              <a:t>before becoming a pre-T cell. If all recombination events are unproductive, the thymocyte dies by apoptosis. (After C. A. </a:t>
            </a:r>
            <a:r>
              <a:rPr lang="en-US" sz="1600" kern="1200" dirty="0" err="1">
                <a:solidFill>
                  <a:schemeClr val="tx1"/>
                </a:solidFill>
                <a:effectLst/>
                <a:latin typeface="Times" charset="0"/>
                <a:ea typeface="+mn-ea"/>
                <a:cs typeface="+mn-cs"/>
              </a:rPr>
              <a:t>Janeway</a:t>
            </a:r>
            <a:r>
              <a:rPr lang="en-US" sz="1600" kern="1200" dirty="0">
                <a:solidFill>
                  <a:schemeClr val="tx1"/>
                </a:solidFill>
                <a:effectLst/>
                <a:latin typeface="Times" charset="0"/>
                <a:ea typeface="+mn-ea"/>
                <a:cs typeface="+mn-cs"/>
              </a:rPr>
              <a:t> Jr. 2001. Immunology: </a:t>
            </a:r>
            <a:r>
              <a:rPr lang="en-US" sz="1600" i="1" kern="1200" dirty="0">
                <a:solidFill>
                  <a:schemeClr val="tx1"/>
                </a:solidFill>
                <a:effectLst/>
                <a:latin typeface="Times" charset="0"/>
                <a:ea typeface="+mn-ea"/>
                <a:cs typeface="+mn-cs"/>
              </a:rPr>
              <a:t>The Immune System in Health and Disease</a:t>
            </a:r>
            <a:r>
              <a:rPr lang="en-US" sz="1600" kern="1200" dirty="0">
                <a:solidFill>
                  <a:schemeClr val="tx1"/>
                </a:solidFill>
                <a:effectLst/>
                <a:latin typeface="Times" charset="0"/>
                <a:ea typeface="+mn-ea"/>
                <a:cs typeface="+mn-cs"/>
              </a:rPr>
              <a:t>, 5th ed. Garland Science/Norton: New York.)</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230748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22</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indent="-171450">
              <a:buFont typeface="Arial" panose="020B0604020202020204" pitchFamily="34" charset="0"/>
              <a:buChar char="•"/>
            </a:pPr>
            <a:r>
              <a:rPr lang="en-US" sz="1200" dirty="0"/>
              <a:t>A surrogate α chain must be used to permit assembly of a receptor complex. </a:t>
            </a:r>
          </a:p>
          <a:p>
            <a:pPr marL="171450" indent="-171450">
              <a:buFont typeface="Arial" panose="020B0604020202020204" pitchFamily="34" charset="0"/>
              <a:buChar char="•"/>
            </a:pPr>
            <a:r>
              <a:rPr lang="en-US" altLang="en-US" sz="1200" dirty="0">
                <a:latin typeface="Arial" panose="020B0604020202020204" pitchFamily="34" charset="0"/>
                <a:ea typeface="ＭＳ Ｐゴシック" panose="020B0600070205080204" pitchFamily="34" charset="-128"/>
              </a:rPr>
              <a:t>The CD3 complex </a:t>
            </a:r>
            <a:r>
              <a:rPr lang="en-US" sz="1200" dirty="0"/>
              <a:t>plays a role in downstream signaling events upon T-cell receptor engagement.</a:t>
            </a:r>
          </a:p>
          <a:p>
            <a:pPr marL="171450" indent="-171450">
              <a:buFont typeface="Arial" panose="020B0604020202020204" pitchFamily="34" charset="0"/>
              <a:buChar char="•"/>
            </a:pPr>
            <a:r>
              <a:rPr lang="en-US" sz="1200" dirty="0"/>
              <a:t>If a thymocyte does not properly rearrange the β-chain locus (and has also not rearranged the γ and δ chain loci), it is removed by apoptosis. </a:t>
            </a:r>
          </a:p>
          <a:p>
            <a:pPr marL="171450" indent="-171450">
              <a:buFont typeface="Arial" panose="020B0604020202020204" pitchFamily="34" charset="0"/>
              <a:buChar char="•"/>
            </a:pPr>
            <a:r>
              <a:rPr lang="en-US" sz="1200" dirty="0"/>
              <a:t>Pre-T cells (express pTα) and can form a complex (the pre-TCR) and continue their development. </a:t>
            </a:r>
          </a:p>
          <a:p>
            <a:pPr marL="171450" indent="-171450">
              <a:buFont typeface="Arial" panose="020B0604020202020204" pitchFamily="34" charset="0"/>
              <a:buChar char="•"/>
            </a:pPr>
            <a:r>
              <a:rPr lang="en-US" sz="1200" dirty="0"/>
              <a:t>The large number of thymocytes that do not pass the checkpoints undergo apoptosis and are removal by resident macrophages. </a:t>
            </a: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93132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5.7</a:t>
            </a:r>
            <a:r>
              <a:rPr lang="en-US" sz="1600" b="1" kern="1200" dirty="0">
                <a:solidFill>
                  <a:schemeClr val="tx1"/>
                </a:solidFill>
                <a:effectLst/>
                <a:latin typeface="Times" charset="0"/>
                <a:ea typeface="+mn-ea"/>
                <a:cs typeface="+mn-cs"/>
              </a:rPr>
              <a:t>  Four possible rearrangement attempts to produce a functional β chain</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Each </a:t>
            </a:r>
            <a:r>
              <a:rPr lang="el-GR" sz="1600" kern="1200" dirty="0">
                <a:solidFill>
                  <a:schemeClr val="tx1"/>
                </a:solidFill>
                <a:effectLst/>
                <a:latin typeface="Times" charset="0"/>
                <a:ea typeface="+mn-ea"/>
                <a:cs typeface="+mn-cs"/>
              </a:rPr>
              <a:t>β-</a:t>
            </a:r>
            <a:r>
              <a:rPr lang="en-US" sz="1600" kern="1200" dirty="0">
                <a:solidFill>
                  <a:schemeClr val="tx1"/>
                </a:solidFill>
                <a:effectLst/>
                <a:latin typeface="Times" charset="0"/>
                <a:ea typeface="+mn-ea"/>
                <a:cs typeface="+mn-cs"/>
              </a:rPr>
              <a:t>chain locus has two constant regions preceded by two regions that contain D and J segments. Each constant region with its corresponding D and J segments may be recombined with a V segment to attempt to produce a functional </a:t>
            </a:r>
            <a:r>
              <a:rPr lang="el-GR" sz="1600" kern="1200" dirty="0">
                <a:solidFill>
                  <a:schemeClr val="tx1"/>
                </a:solidFill>
                <a:effectLst/>
                <a:latin typeface="Times" charset="0"/>
                <a:ea typeface="+mn-ea"/>
                <a:cs typeface="+mn-cs"/>
              </a:rPr>
              <a:t>β </a:t>
            </a:r>
            <a:r>
              <a:rPr lang="en-US" sz="1600" kern="1200" dirty="0">
                <a:solidFill>
                  <a:schemeClr val="tx1"/>
                </a:solidFill>
                <a:effectLst/>
                <a:latin typeface="Times" charset="0"/>
                <a:ea typeface="+mn-ea"/>
                <a:cs typeface="+mn-cs"/>
              </a:rPr>
              <a:t>chain. All somatic cells have two chromosomes. Because there are two constant regions and two possible rearrangement attempts per chromosome, there are four possible rearrangement attempts of a </a:t>
            </a:r>
            <a:r>
              <a:rPr lang="el-GR" sz="1600" kern="1200" dirty="0">
                <a:solidFill>
                  <a:schemeClr val="tx1"/>
                </a:solidFill>
                <a:effectLst/>
                <a:latin typeface="Times" charset="0"/>
                <a:ea typeface="+mn-ea"/>
                <a:cs typeface="+mn-cs"/>
              </a:rPr>
              <a:t>β-</a:t>
            </a:r>
            <a:r>
              <a:rPr lang="en-US" sz="1600" kern="1200" dirty="0">
                <a:solidFill>
                  <a:schemeClr val="tx1"/>
                </a:solidFill>
                <a:effectLst/>
                <a:latin typeface="Times" charset="0"/>
                <a:ea typeface="+mn-ea"/>
                <a:cs typeface="+mn-cs"/>
              </a:rPr>
              <a:t>chain locus.</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6870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24</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t>Allelic exclusion</a:t>
            </a:r>
            <a:r>
              <a:rPr lang="en-US" sz="1200" b="1" dirty="0"/>
              <a:t> </a:t>
            </a:r>
            <a:r>
              <a:rPr lang="en-US" sz="1200" dirty="0"/>
              <a:t>prevents further recombination of the β</a:t>
            </a:r>
            <a:r>
              <a:rPr lang="en-US" sz="1200" dirty="0">
                <a:latin typeface="Symbol" panose="05050102010706020507" pitchFamily="18" charset="2"/>
              </a:rPr>
              <a:t>-</a:t>
            </a:r>
            <a:r>
              <a:rPr lang="en-US" sz="1200" dirty="0"/>
              <a:t>chain locus.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solidFill>
                  <a:schemeClr val="tx1"/>
                </a:solidFill>
              </a:rPr>
              <a:t>Once through the β-chain checkpoint</a:t>
            </a:r>
            <a:r>
              <a:rPr lang="en-US" sz="1200" dirty="0"/>
              <a:t>, the cell begins to proliferate and produces a large number of clones that express the same β chain.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To produce a productive rearrangement event of the α chain, a Vα and Jα gene segment must recombine.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This rearrangement event must also be tested, leading to another developmental checkpoint.</a:t>
            </a: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87514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5.9</a:t>
            </a:r>
            <a:r>
              <a:rPr lang="en-US" sz="1600" b="1" kern="1200" dirty="0">
                <a:solidFill>
                  <a:schemeClr val="tx1"/>
                </a:solidFill>
                <a:effectLst/>
                <a:latin typeface="Times" charset="0"/>
                <a:ea typeface="+mn-ea"/>
                <a:cs typeface="+mn-cs"/>
              </a:rPr>
              <a:t>  Possible rearrangement attempts to produce a functional α chain</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Each </a:t>
            </a:r>
            <a:r>
              <a:rPr lang="el-GR" sz="1600" kern="1200" dirty="0">
                <a:solidFill>
                  <a:schemeClr val="tx1"/>
                </a:solidFill>
                <a:effectLst/>
                <a:latin typeface="Times" charset="0"/>
                <a:ea typeface="+mn-ea"/>
                <a:cs typeface="+mn-cs"/>
              </a:rPr>
              <a:t>α-</a:t>
            </a:r>
            <a:r>
              <a:rPr lang="en-US" sz="1600" kern="1200" dirty="0">
                <a:solidFill>
                  <a:schemeClr val="tx1"/>
                </a:solidFill>
                <a:effectLst/>
                <a:latin typeface="Times" charset="0"/>
                <a:ea typeface="+mn-ea"/>
                <a:cs typeface="+mn-cs"/>
              </a:rPr>
              <a:t>chain locus has a constant region preceded by many V and J segments, and each V and J segment can randomly recombine. Each recombined locus will be tested to determine whether it can produce a functional </a:t>
            </a:r>
            <a:r>
              <a:rPr lang="el-GR" sz="1600" kern="1200" dirty="0">
                <a:solidFill>
                  <a:schemeClr val="tx1"/>
                </a:solidFill>
                <a:effectLst/>
                <a:latin typeface="Times" charset="0"/>
                <a:ea typeface="+mn-ea"/>
                <a:cs typeface="+mn-cs"/>
              </a:rPr>
              <a:t>α </a:t>
            </a:r>
            <a:r>
              <a:rPr lang="en-US" sz="1600" kern="1200" dirty="0">
                <a:solidFill>
                  <a:schemeClr val="tx1"/>
                </a:solidFill>
                <a:effectLst/>
                <a:latin typeface="Times" charset="0"/>
                <a:ea typeface="+mn-ea"/>
                <a:cs typeface="+mn-cs"/>
              </a:rPr>
              <a:t>chain capable of interacting with the recombined </a:t>
            </a:r>
            <a:r>
              <a:rPr lang="el-GR" sz="1600" kern="1200" dirty="0">
                <a:solidFill>
                  <a:schemeClr val="tx1"/>
                </a:solidFill>
                <a:effectLst/>
                <a:latin typeface="Times" charset="0"/>
                <a:ea typeface="+mn-ea"/>
                <a:cs typeface="+mn-cs"/>
              </a:rPr>
              <a:t>β </a:t>
            </a:r>
            <a:r>
              <a:rPr lang="en-US" sz="1600" kern="1200" dirty="0">
                <a:solidFill>
                  <a:schemeClr val="tx1"/>
                </a:solidFill>
                <a:effectLst/>
                <a:latin typeface="Times" charset="0"/>
                <a:ea typeface="+mn-ea"/>
                <a:cs typeface="+mn-cs"/>
              </a:rPr>
              <a:t>chain to form a T-cell receptor.</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556378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26</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r>
              <a:rPr lang="en-US" altLang="en-US" dirty="0">
                <a:latin typeface="Arial" panose="020B0604020202020204" pitchFamily="34" charset="0"/>
                <a:ea typeface="ＭＳ Ｐゴシック" panose="020B0600070205080204" pitchFamily="34" charset="-128"/>
              </a:rPr>
              <a:t>Correct answer: a</a:t>
            </a:r>
          </a:p>
        </p:txBody>
      </p:sp>
    </p:spTree>
    <p:extLst>
      <p:ext uri="{BB962C8B-B14F-4D97-AF65-F5344CB8AC3E}">
        <p14:creationId xmlns:p14="http://schemas.microsoft.com/office/powerpoint/2010/main" val="1578934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27</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All membrane-bound components are translocated to the ER membrane to test functionality. TCR complex, upon activation of the expression of the α chain, it is translocated into the endoplasmic reticulum (ER) membrane. </a:t>
            </a:r>
          </a:p>
          <a:p>
            <a:pPr marL="171450" indent="-171450">
              <a:buFont typeface="Arial" panose="020B0604020202020204" pitchFamily="34" charset="0"/>
              <a:buChar char="•"/>
            </a:pPr>
            <a:r>
              <a:rPr lang="en-US" sz="1200" dirty="0"/>
              <a:t>This rearrangement and testing process continues until a functional α chain can be produced or until α-chain loci rearrangement can no longer occur. </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3615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5.10</a:t>
            </a:r>
            <a:r>
              <a:rPr lang="en-US" sz="1600" b="1" kern="1200" dirty="0">
                <a:solidFill>
                  <a:schemeClr val="tx1"/>
                </a:solidFill>
                <a:effectLst/>
                <a:latin typeface="Times" charset="0"/>
                <a:ea typeface="+mn-ea"/>
                <a:cs typeface="+mn-cs"/>
              </a:rPr>
              <a:t>  Structure of the α chain T-cell receptor loci</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After the T-cell receptor β chain is tested for productive rearrangement, recombination continues at the α, </a:t>
            </a:r>
            <a:r>
              <a:rPr lang="en-US" sz="1600" kern="1200" dirty="0" err="1">
                <a:solidFill>
                  <a:schemeClr val="tx1"/>
                </a:solidFill>
                <a:effectLst/>
                <a:latin typeface="Times" charset="0"/>
                <a:ea typeface="+mn-ea"/>
                <a:cs typeface="+mn-cs"/>
              </a:rPr>
              <a:t>γ</a:t>
            </a:r>
            <a:r>
              <a:rPr lang="en-US" sz="1600" kern="1200" dirty="0">
                <a:solidFill>
                  <a:schemeClr val="tx1"/>
                </a:solidFill>
                <a:effectLst/>
                <a:latin typeface="Times" charset="0"/>
                <a:ea typeface="+mn-ea"/>
                <a:cs typeface="+mn-cs"/>
              </a:rPr>
              <a:t>, and </a:t>
            </a:r>
            <a:r>
              <a:rPr lang="en-US" sz="1600" kern="1200" dirty="0" err="1">
                <a:solidFill>
                  <a:schemeClr val="tx1"/>
                </a:solidFill>
                <a:effectLst/>
                <a:latin typeface="Times" charset="0"/>
                <a:ea typeface="+mn-ea"/>
                <a:cs typeface="+mn-cs"/>
              </a:rPr>
              <a:t>δ</a:t>
            </a:r>
            <a:r>
              <a:rPr lang="en-US" sz="1600" kern="1200" dirty="0">
                <a:solidFill>
                  <a:schemeClr val="tx1"/>
                </a:solidFill>
                <a:effectLst/>
                <a:latin typeface="Times" charset="0"/>
                <a:ea typeface="+mn-ea"/>
                <a:cs typeface="+mn-cs"/>
              </a:rPr>
              <a:t> T-cell receptor loci. Productive rearrangement of the α-chain locus (tested at the αβ-chain checkpoint) results in removal of the </a:t>
            </a:r>
            <a:r>
              <a:rPr lang="en-US" sz="1600" kern="1200" dirty="0" err="1">
                <a:solidFill>
                  <a:schemeClr val="tx1"/>
                </a:solidFill>
                <a:effectLst/>
                <a:latin typeface="Times" charset="0"/>
                <a:ea typeface="+mn-ea"/>
                <a:cs typeface="+mn-cs"/>
              </a:rPr>
              <a:t>δ</a:t>
            </a:r>
            <a:r>
              <a:rPr lang="en-US" sz="1600" kern="1200" dirty="0">
                <a:solidFill>
                  <a:schemeClr val="tx1"/>
                </a:solidFill>
                <a:effectLst/>
                <a:latin typeface="Times" charset="0"/>
                <a:ea typeface="+mn-ea"/>
                <a:cs typeface="+mn-cs"/>
              </a:rPr>
              <a:t>-chain locus in the signal joint, thus preventing a T cell from being able to express both an αβ T-cell receptor and a </a:t>
            </a:r>
            <a:r>
              <a:rPr lang="en-US" sz="1600" kern="1200" dirty="0" err="1">
                <a:solidFill>
                  <a:schemeClr val="tx1"/>
                </a:solidFill>
                <a:effectLst/>
                <a:latin typeface="Times" charset="0"/>
                <a:ea typeface="+mn-ea"/>
                <a:cs typeface="+mn-cs"/>
              </a:rPr>
              <a:t>γδ</a:t>
            </a:r>
            <a:r>
              <a:rPr lang="en-US" sz="1600" kern="1200" dirty="0">
                <a:solidFill>
                  <a:schemeClr val="tx1"/>
                </a:solidFill>
                <a:effectLst/>
                <a:latin typeface="Times" charset="0"/>
                <a:ea typeface="+mn-ea"/>
                <a:cs typeface="+mn-cs"/>
              </a:rPr>
              <a:t> T-cell receptor.</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5F283C"/>
                </a:solidFill>
              </a:rPr>
              <a:t>Successful α-chain rearrangement eliminates the possibility of producing a </a:t>
            </a:r>
            <a:r>
              <a:rPr lang="en-US" sz="1200" b="0" dirty="0" err="1">
                <a:solidFill>
                  <a:srgbClr val="5F283C"/>
                </a:solidFill>
              </a:rPr>
              <a:t>γδ</a:t>
            </a:r>
            <a:r>
              <a:rPr lang="en-US" sz="1200" b="0" dirty="0">
                <a:solidFill>
                  <a:srgbClr val="5F283C"/>
                </a:solidFill>
              </a:rPr>
              <a:t> T cell because the δ chain locus is positioned in the middle of the recombining α-chain locus.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80271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29</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indent="-171450">
              <a:buFont typeface="Arial" panose="020B0604020202020204" pitchFamily="34" charset="0"/>
              <a:buChar char="•"/>
            </a:pPr>
            <a:r>
              <a:rPr lang="en-US" sz="1200" dirty="0"/>
              <a:t>Have functional α and β chains and a functional TCR complex. </a:t>
            </a:r>
          </a:p>
          <a:p>
            <a:pPr marL="171450" indent="-171450">
              <a:buFont typeface="Arial" panose="020B0604020202020204" pitchFamily="34" charset="0"/>
              <a:buChar char="•"/>
            </a:pPr>
            <a:r>
              <a:rPr lang="en-US" sz="1200" dirty="0"/>
              <a:t>Become double-positive thymocytes, expressing both the CD4 and CD8 coreceptors. </a:t>
            </a:r>
          </a:p>
        </p:txBody>
      </p:sp>
    </p:spTree>
    <p:extLst>
      <p:ext uri="{BB962C8B-B14F-4D97-AF65-F5344CB8AC3E}">
        <p14:creationId xmlns:p14="http://schemas.microsoft.com/office/powerpoint/2010/main" val="335847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Thymus function: the ability of a T-cell receptor (TCR) to recognize </a:t>
            </a:r>
            <a:r>
              <a:rPr lang="en-US" sz="1200" dirty="0" err="1"/>
              <a:t>MHC:peptide</a:t>
            </a:r>
            <a:r>
              <a:rPr lang="en-US" sz="1200" dirty="0"/>
              <a:t> complexes. Tolerance to self peptides -that T-cell receptors (TCRs) cannot bind too tightly to </a:t>
            </a:r>
            <a:r>
              <a:rPr lang="en-US" sz="1200" dirty="0" err="1"/>
              <a:t>MHC:self-peptide</a:t>
            </a:r>
            <a:r>
              <a:rPr lang="en-US" sz="1200" dirty="0"/>
              <a:t> complexes and cause autoreactivity.</a:t>
            </a:r>
          </a:p>
          <a:p>
            <a:pPr marL="171450" indent="-171450">
              <a:buFont typeface="Arial" panose="020B0604020202020204" pitchFamily="34" charset="0"/>
              <a:buChar char="•"/>
            </a:pPr>
            <a:r>
              <a:rPr lang="en-US" sz="1200" dirty="0"/>
              <a:t>The thymus plays an important role in promoting recombination events within the developing T cell, and thymic cells are essential to the selection events required to ensure tolerance and prevent T-cell autoreactivity.</a:t>
            </a:r>
            <a:endParaRPr lang="en-US" altLang="en-US" sz="1200" dirty="0">
              <a:latin typeface="Arial" panose="020B0604020202020204" pitchFamily="34" charset="0"/>
              <a:ea typeface="ＭＳ Ｐゴシック" panose="020B0600070205080204"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An individual with a small or missing thymus, as in DiGeorge syndrome, will have impaired T-cell production and may experience frequent infections. DGS is most commonly associated with the deletion of a small part of chromosome 22, which can result in abnormal development of the thymus and impaired T-cell production.</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56639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5.11</a:t>
            </a:r>
            <a:r>
              <a:rPr lang="en-US" sz="1600" b="1" kern="1200" dirty="0">
                <a:solidFill>
                  <a:schemeClr val="tx1"/>
                </a:solidFill>
                <a:effectLst/>
                <a:latin typeface="Times" charset="0"/>
                <a:ea typeface="+mn-ea"/>
                <a:cs typeface="+mn-cs"/>
              </a:rPr>
              <a:t>  Positive and negative selection of developing thymocytes in the thymus</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Double-positive (DP) thymocytes that have passed the checkpoints that occur during somatic recombination are tested by antigen-presenting cells (APCs) or cortical thymic epithelial cells (</a:t>
            </a:r>
            <a:r>
              <a:rPr lang="en-US" sz="1600" kern="1200" dirty="0" err="1">
                <a:solidFill>
                  <a:schemeClr val="tx1"/>
                </a:solidFill>
                <a:effectLst/>
                <a:latin typeface="Times" charset="0"/>
                <a:ea typeface="+mn-ea"/>
                <a:cs typeface="+mn-cs"/>
              </a:rPr>
              <a:t>cTECs</a:t>
            </a:r>
            <a:r>
              <a:rPr lang="en-US" sz="1600" kern="1200" dirty="0">
                <a:solidFill>
                  <a:schemeClr val="tx1"/>
                </a:solidFill>
                <a:effectLst/>
                <a:latin typeface="Times" charset="0"/>
                <a:ea typeface="+mn-ea"/>
                <a:cs typeface="+mn-cs"/>
              </a:rPr>
              <a:t>) for the affinity of their T-cell receptor for MHC class I or II molecules presenting antigen. Thymocytes that cannot bind to MHC molecules or that bind with too high an affinity die by apoptosis. Those with a low or moderate affinity for MHC class I or II molecules presenting antigen first select for their coreceptor to become single-positive (SP) thymocytes and then undergo a second round of negative selection in the medulla. SP thymocytes in the medulla that bind to MHC molecules presenting antigen on the surface of either medullary thymic epithelial cells (</a:t>
            </a:r>
            <a:r>
              <a:rPr lang="en-US" sz="1600" kern="1200" dirty="0" err="1">
                <a:solidFill>
                  <a:schemeClr val="tx1"/>
                </a:solidFill>
                <a:effectLst/>
                <a:latin typeface="Times" charset="0"/>
                <a:ea typeface="+mn-ea"/>
                <a:cs typeface="+mn-cs"/>
              </a:rPr>
              <a:t>mTECs</a:t>
            </a:r>
            <a:r>
              <a:rPr lang="en-US" sz="1600" kern="1200" dirty="0">
                <a:solidFill>
                  <a:schemeClr val="tx1"/>
                </a:solidFill>
                <a:effectLst/>
                <a:latin typeface="Times" charset="0"/>
                <a:ea typeface="+mn-ea"/>
                <a:cs typeface="+mn-cs"/>
              </a:rPr>
              <a:t>) or dendritic cells die by apoptosis. Self antigens from endocrine tissues are expressed in </a:t>
            </a:r>
            <a:r>
              <a:rPr lang="en-US" sz="1600" kern="1200" dirty="0" err="1">
                <a:solidFill>
                  <a:schemeClr val="tx1"/>
                </a:solidFill>
                <a:effectLst/>
                <a:latin typeface="Times" charset="0"/>
                <a:ea typeface="+mn-ea"/>
                <a:cs typeface="+mn-cs"/>
              </a:rPr>
              <a:t>mTECs</a:t>
            </a:r>
            <a:r>
              <a:rPr lang="en-US" sz="1600" kern="1200" dirty="0">
                <a:solidFill>
                  <a:schemeClr val="tx1"/>
                </a:solidFill>
                <a:effectLst/>
                <a:latin typeface="Times" charset="0"/>
                <a:ea typeface="+mn-ea"/>
                <a:cs typeface="+mn-cs"/>
              </a:rPr>
              <a:t> due to the action of autoimmune regulator (AIRE). SP thymocytes that pass this round of negative selection exit the thymus as mature T lymphocytes.</a:t>
            </a:r>
          </a:p>
          <a:p>
            <a:endParaRPr lang="en-US" sz="1600" kern="1200" dirty="0">
              <a:solidFill>
                <a:schemeClr val="tx1"/>
              </a:solidFill>
              <a:effectLst/>
              <a:latin typeface="Times" charset="0"/>
              <a:ea typeface="+mn-ea"/>
              <a:cs typeface="+mn-cs"/>
            </a:endParaRPr>
          </a:p>
          <a:p>
            <a:endParaRPr lang="en-US" sz="1600" kern="1200" dirty="0">
              <a:solidFill>
                <a:schemeClr val="tx1"/>
              </a:solidFill>
              <a:effectLst/>
              <a:latin typeface="Times" charset="0"/>
              <a:ea typeface="+mn-ea"/>
              <a:cs typeface="+mn-cs"/>
            </a:endParaRPr>
          </a:p>
          <a:p>
            <a:r>
              <a:rPr lang="en-US" sz="1200" u="sng"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Most thymocytes that have passed through the α and β checkpoints (about 98% of the double-positive thymocytes) die by apoptosis and are removed at this stage.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469932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31</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65485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Making Connections: T-Cell Development and Somatic Recombination</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366559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33</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3166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34</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Death by neglect:</a:t>
            </a:r>
            <a:r>
              <a:rPr lang="en-US" sz="1200" dirty="0"/>
              <a:t> These cells cannot recognize self-MHC molecules and so are of no use to the organism in regard to an adaptive immune response. These cells do not receive survival signals from thymic epithelial cells because they cannot interact with those cells, and the lack of a survival signal causes them to die by apoptosis. </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Negative selection: </a:t>
            </a:r>
            <a:r>
              <a:rPr lang="en-US" sz="1200" dirty="0"/>
              <a:t>DP </a:t>
            </a:r>
            <a:r>
              <a:rPr lang="en-US" sz="1200" b="0" dirty="0"/>
              <a:t>thymocytes bind too tightly with an MHC–peptide complex on the surface of thymic epithelial cells are potentially dangerous to the organism. These cells could mount an adaptive immune response against self-molecules, so they are negatively selected and die by apoptosis (see KEY DISCOVERIES).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t>Positive selection: DP thymocytes with TCRs that can interact with an MHC–peptide complex with a low or intermediate affinity (about </a:t>
            </a:r>
            <a:r>
              <a:rPr lang="en-US" sz="1200" dirty="0"/>
              <a:t>three times lower than negatively selected cells) are positively selected. These cells survive and proliferate.</a:t>
            </a: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10980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600" b="1" kern="1200" dirty="0">
                <a:solidFill>
                  <a:schemeClr val="tx1"/>
                </a:solidFill>
                <a:effectLst/>
                <a:latin typeface="Times" charset="0"/>
                <a:ea typeface="ＭＳ Ｐゴシック" charset="-128"/>
                <a:cs typeface="ＭＳ Ｐゴシック" charset="-128"/>
              </a:rPr>
              <a:t>FIGURE</a:t>
            </a:r>
            <a:r>
              <a:rPr lang="en-US" sz="1600" b="1" kern="1200" dirty="0">
                <a:solidFill>
                  <a:schemeClr val="tx1"/>
                </a:solidFill>
                <a:effectLst/>
                <a:latin typeface="Times" charset="0"/>
                <a:ea typeface="+mn-ea"/>
                <a:cs typeface="+mn-cs"/>
              </a:rPr>
              <a:t> 5.12  Possible fates of developing thymocytes in the thymic cortex</a:t>
            </a:r>
          </a:p>
          <a:p>
            <a:r>
              <a:rPr lang="en-US" sz="1600" kern="1200" dirty="0">
                <a:solidFill>
                  <a:schemeClr val="tx1"/>
                </a:solidFill>
                <a:effectLst/>
                <a:latin typeface="Times" charset="0"/>
                <a:ea typeface="+mn-ea"/>
                <a:cs typeface="+mn-cs"/>
              </a:rPr>
              <a:t>Double-positive (DP) thymocytes that have passed the checkpoints during somatic recombination are tested by antigen-presenting cells (APCs) or cortical thymic epithelial cells (</a:t>
            </a:r>
            <a:r>
              <a:rPr lang="en-US" sz="1600" kern="1200" dirty="0" err="1">
                <a:solidFill>
                  <a:schemeClr val="tx1"/>
                </a:solidFill>
                <a:effectLst/>
                <a:latin typeface="Times" charset="0"/>
                <a:ea typeface="+mn-ea"/>
                <a:cs typeface="+mn-cs"/>
              </a:rPr>
              <a:t>cTECs</a:t>
            </a:r>
            <a:r>
              <a:rPr lang="en-US" sz="1600" kern="1200" dirty="0">
                <a:solidFill>
                  <a:schemeClr val="tx1"/>
                </a:solidFill>
                <a:effectLst/>
                <a:latin typeface="Times" charset="0"/>
                <a:ea typeface="+mn-ea"/>
                <a:cs typeface="+mn-cs"/>
              </a:rPr>
              <a:t>) for the affinity of their T-cell receptor for MHC class I or II molecules presenting antigen. Thymocytes that cannot bind to MHC molecules or that bind with too high an affinity die by apoptosis. Thymocytes with a low or moderate affinity for MHC class I or II molecules presenting antigen first select for their coreceptor to become single-positive (SP) thymocytes. (After J. Punt et al. 2018. </a:t>
            </a:r>
            <a:r>
              <a:rPr lang="en-US" sz="1600" i="1" kern="1200" dirty="0" err="1">
                <a:solidFill>
                  <a:schemeClr val="tx1"/>
                </a:solidFill>
                <a:effectLst/>
                <a:latin typeface="Times" charset="0"/>
                <a:ea typeface="+mn-ea"/>
                <a:cs typeface="+mn-cs"/>
              </a:rPr>
              <a:t>Kuby</a:t>
            </a:r>
            <a:r>
              <a:rPr lang="en-US" sz="1600" i="1" kern="1200" dirty="0">
                <a:solidFill>
                  <a:schemeClr val="tx1"/>
                </a:solidFill>
                <a:effectLst/>
                <a:latin typeface="Times" charset="0"/>
                <a:ea typeface="+mn-ea"/>
                <a:cs typeface="+mn-cs"/>
              </a:rPr>
              <a:t> Immunology</a:t>
            </a:r>
            <a:r>
              <a:rPr lang="en-US" sz="1600" kern="1200" dirty="0">
                <a:solidFill>
                  <a:schemeClr val="tx1"/>
                </a:solidFill>
                <a:effectLst/>
                <a:latin typeface="Times" charset="0"/>
                <a:ea typeface="+mn-ea"/>
                <a:cs typeface="+mn-cs"/>
              </a:rPr>
              <a:t>, 8th ed., W. H. Freeman and Company: New York.)</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356763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36</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 cells use CD4 or CD8 to fully engage an MHC–peptide complex. </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Epigenetics:</a:t>
            </a:r>
            <a:r>
              <a:rPr lang="en-US" altLang="en-US" sz="1200" dirty="0">
                <a:latin typeface="Arial" panose="020B0604020202020204" pitchFamily="34" charset="0"/>
                <a:ea typeface="ＭＳ Ｐゴシック" panose="020B0600070205080204" pitchFamily="34" charset="-128"/>
              </a:rPr>
              <a:t> </a:t>
            </a:r>
            <a:r>
              <a:rPr lang="en-US" sz="1200" dirty="0"/>
              <a:t>changing the phenotype by modifying gene expression rather than the DNA sequence itself. </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86455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37</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t>Instructive Model: The interaction between the TCR on a DP thymocyte and the MHC–peptide complex on a thymic epithelial cell drives the selection of the coreceptor. </a:t>
            </a: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19629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38</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t>Kinetic Signaling Model</a:t>
            </a:r>
            <a:r>
              <a:rPr lang="en-US" sz="1200" dirty="0"/>
              <a:t>: Stronger signaling events can drive CD4 expression, and weaker signaling events can drive CD8 expression.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This model also suggests that interruption in this signal does not prevent thymocyte development and is likely rescued by the cytokine IL-7, which can drive lineage commitment to CD8.</a:t>
            </a:r>
            <a:endParaRPr lang="en-US" sz="1200" b="1" dirty="0"/>
          </a:p>
          <a:p>
            <a:pPr marL="171450" indent="-171450">
              <a:buFont typeface="Arial" panose="020B0604020202020204" pitchFamily="34" charset="0"/>
              <a:buChar char="•"/>
            </a:pPr>
            <a:r>
              <a:rPr lang="en-US" sz="1200" dirty="0"/>
              <a:t>Although this model is also simplistic and not the whole story, it takes into account data from experiments that demonstrated that CD4+ or CD8+ thymocytes could be reprogrammed to express the other coreceptor by modulating the signaling strength within the thymocyte.</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49770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600" b="1" kern="1200" dirty="0">
                <a:solidFill>
                  <a:schemeClr val="tx1"/>
                </a:solidFill>
                <a:effectLst/>
                <a:latin typeface="Times" charset="0"/>
                <a:ea typeface="ＭＳ Ｐゴシック" charset="-128"/>
                <a:cs typeface="ＭＳ Ｐゴシック" charset="-128"/>
              </a:rPr>
              <a:t>FIGURE</a:t>
            </a:r>
            <a:r>
              <a:rPr lang="en-US" sz="1600" b="1" kern="1200" dirty="0">
                <a:solidFill>
                  <a:schemeClr val="tx1"/>
                </a:solidFill>
                <a:effectLst/>
                <a:latin typeface="Times" charset="0"/>
                <a:ea typeface="+mn-ea"/>
                <a:cs typeface="+mn-cs"/>
              </a:rPr>
              <a:t> 5.13  Two models of MHC restriction of coreceptors on developing thymocytes</a:t>
            </a:r>
          </a:p>
          <a:p>
            <a:r>
              <a:rPr lang="en-US" sz="1600" kern="1200" dirty="0">
                <a:solidFill>
                  <a:schemeClr val="tx1"/>
                </a:solidFill>
                <a:effectLst/>
                <a:latin typeface="Times" charset="0"/>
                <a:ea typeface="+mn-ea"/>
                <a:cs typeface="+mn-cs"/>
              </a:rPr>
              <a:t>(A) The instructive model states that binding of the T-cell receptor and the correct coreceptor to an MHC molecule “instructs” the cell to express only the engaged coreceptor. (B) The kinetic signaling model states that all double-positive (DP) thymocytes first express high levels of CD4 coreceptor on the surface. Engagement of the CD4 coreceptor and T-cell receptor with MHC class II/antigen complexes promotes T-cell signaling and maintenance of CD4 as the coreceptor. If the T-cell receptor cannot signal (because it is only capable of binding to MHC class I/antigen complexes), the thymocyte switches coreceptor expression from CD4 to CD8. (After J. Punt et al. 2018. </a:t>
            </a:r>
            <a:r>
              <a:rPr lang="en-US" sz="1600" i="1" kern="1200" dirty="0" err="1">
                <a:solidFill>
                  <a:schemeClr val="tx1"/>
                </a:solidFill>
                <a:effectLst/>
                <a:latin typeface="Times" charset="0"/>
                <a:ea typeface="+mn-ea"/>
                <a:cs typeface="+mn-cs"/>
              </a:rPr>
              <a:t>Kuby</a:t>
            </a:r>
            <a:r>
              <a:rPr lang="en-US" sz="1600" i="1" kern="1200" dirty="0">
                <a:solidFill>
                  <a:schemeClr val="tx1"/>
                </a:solidFill>
                <a:effectLst/>
                <a:latin typeface="Times" charset="0"/>
                <a:ea typeface="+mn-ea"/>
                <a:cs typeface="+mn-cs"/>
              </a:rPr>
              <a:t> Immunology</a:t>
            </a:r>
            <a:r>
              <a:rPr lang="en-US" sz="1600" kern="1200" dirty="0">
                <a:solidFill>
                  <a:schemeClr val="tx1"/>
                </a:solidFill>
                <a:effectLst/>
                <a:latin typeface="Times" charset="0"/>
                <a:ea typeface="+mn-ea"/>
                <a:cs typeface="+mn-cs"/>
              </a:rPr>
              <a:t>, 8th ed., W. H. Freeman and Company: New York.)</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584498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Thymocytes must receive the correct signals to promote their development, activate pathways required for the development process, test cells at designated checkpoints, and prevent self-recognition. </a:t>
            </a: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70205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40</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i="1"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49256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41</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i="1"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647235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600" b="1" kern="1200" dirty="0">
                <a:solidFill>
                  <a:schemeClr val="tx1"/>
                </a:solidFill>
                <a:effectLst/>
                <a:latin typeface="Times" charset="0"/>
                <a:ea typeface="ＭＳ Ｐゴシック" charset="-128"/>
                <a:cs typeface="ＭＳ Ｐゴシック" charset="-128"/>
              </a:rPr>
              <a:t>FIGURE</a:t>
            </a:r>
            <a:r>
              <a:rPr lang="en-US" sz="1600" b="1" kern="1200" dirty="0">
                <a:solidFill>
                  <a:schemeClr val="tx1"/>
                </a:solidFill>
                <a:effectLst/>
                <a:latin typeface="Times" charset="0"/>
                <a:ea typeface="+mn-ea"/>
                <a:cs typeface="+mn-cs"/>
              </a:rPr>
              <a:t> KD 5.1  T cells expressing a T-cell receptor that recognizes the male-specific antigen H-Y are removed from the T-cell population in male mice</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(A) While female mice expressing a T-cell receptor transgene capable of recognizing a male-specific self-antigen (H-Y) contain similar populations of T cells isolated from lymph nodes as that of their </a:t>
            </a:r>
            <a:r>
              <a:rPr lang="en-US" sz="1600" kern="1200" dirty="0" err="1">
                <a:solidFill>
                  <a:schemeClr val="tx1"/>
                </a:solidFill>
                <a:effectLst/>
                <a:latin typeface="Times" charset="0"/>
                <a:ea typeface="+mn-ea"/>
                <a:cs typeface="+mn-cs"/>
              </a:rPr>
              <a:t>nontransgenic</a:t>
            </a:r>
            <a:r>
              <a:rPr lang="en-US" sz="1600" kern="1200" dirty="0">
                <a:solidFill>
                  <a:schemeClr val="tx1"/>
                </a:solidFill>
                <a:effectLst/>
                <a:latin typeface="Times" charset="0"/>
                <a:ea typeface="+mn-ea"/>
                <a:cs typeface="+mn-cs"/>
              </a:rPr>
              <a:t> littermates, T cells from male mice expressing the transgene are mainly double-negative with a small population of CD8 T cells that express the coreceptor at low levels. (B) Similar data to those observed in T cells isolated from lymph nodes were obtained when observing thymocytes developing in the thymus of male and female mice expressing the T-cell receptor transgene. Females contained thymocytes that were double-positive for the coreceptors, while males contained double-negative thymocytes, suggesting the removal of transgene-expressing thymocytes by negative selection. (From P. </a:t>
            </a:r>
            <a:r>
              <a:rPr lang="en-US" sz="1600" kern="1200" dirty="0" err="1">
                <a:solidFill>
                  <a:schemeClr val="tx1"/>
                </a:solidFill>
                <a:effectLst/>
                <a:latin typeface="Times" charset="0"/>
                <a:ea typeface="+mn-ea"/>
                <a:cs typeface="+mn-cs"/>
              </a:rPr>
              <a:t>Kisielow</a:t>
            </a:r>
            <a:r>
              <a:rPr lang="en-US" sz="1600" kern="1200" dirty="0">
                <a:solidFill>
                  <a:schemeClr val="tx1"/>
                </a:solidFill>
                <a:effectLst/>
                <a:latin typeface="Times" charset="0"/>
                <a:ea typeface="+mn-ea"/>
                <a:cs typeface="+mn-cs"/>
              </a:rPr>
              <a:t> et al. 1988. </a:t>
            </a:r>
            <a:r>
              <a:rPr lang="en-US" sz="1600" i="1" kern="1200" dirty="0">
                <a:solidFill>
                  <a:schemeClr val="tx1"/>
                </a:solidFill>
                <a:effectLst/>
                <a:latin typeface="Times" charset="0"/>
                <a:ea typeface="+mn-ea"/>
                <a:cs typeface="+mn-cs"/>
              </a:rPr>
              <a:t>Nature</a:t>
            </a:r>
            <a:r>
              <a:rPr lang="en-US" sz="1600" kern="1200" dirty="0">
                <a:solidFill>
                  <a:schemeClr val="tx1"/>
                </a:solidFill>
                <a:effectLst/>
                <a:latin typeface="Times" charset="0"/>
                <a:ea typeface="+mn-ea"/>
                <a:cs typeface="+mn-cs"/>
              </a:rPr>
              <a:t> 333: 742–746.)</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8560112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43</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Epithelial cells within the thymic medulla (</a:t>
            </a:r>
            <a:r>
              <a:rPr lang="en-US" sz="1200" dirty="0" err="1"/>
              <a:t>mTECs</a:t>
            </a:r>
            <a:r>
              <a:rPr lang="en-US" sz="1200" dirty="0"/>
              <a:t>) express tissue-specific antigens by utilizing the transcriptional activator </a:t>
            </a:r>
            <a:r>
              <a:rPr lang="en-US" sz="1200" b="0" dirty="0"/>
              <a:t>AIRE (autoimmune regulator). </a:t>
            </a:r>
          </a:p>
          <a:p>
            <a:pPr marL="171450" indent="-171450">
              <a:buFont typeface="Arial" panose="020B0604020202020204" pitchFamily="34" charset="0"/>
              <a:buChar char="•"/>
            </a:pPr>
            <a:r>
              <a:rPr lang="en-US" sz="1200" dirty="0"/>
              <a:t>One extremely complicating factor in the process of central tolerance is that certain endocrine tissues within the body are the source of very specific proteins. For instance, insulin is only produced by the pancreas.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Epithelial cells within the thymic medulla (</a:t>
            </a:r>
            <a:r>
              <a:rPr lang="en-US" sz="1200" dirty="0" err="1"/>
              <a:t>mTECs</a:t>
            </a:r>
            <a:r>
              <a:rPr lang="en-US" sz="1200" dirty="0"/>
              <a:t>) express </a:t>
            </a:r>
            <a:r>
              <a:rPr lang="en-US" sz="1200" b="0" dirty="0"/>
              <a:t>AIRE.</a:t>
            </a: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23038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44</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AIRE ensures that genes of tissue-specific antigens are activated in thymic epithelial cells to promote the expression and processing of these antigens within the thymus.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PHD domains: These domains work together to allow AIRE to interact with histones within chromatin of thymic epithelial cells. </a:t>
            </a:r>
          </a:p>
          <a:p>
            <a:pPr marL="171450" indent="-171450">
              <a:buFont typeface="Arial" panose="020B0604020202020204" pitchFamily="34" charset="0"/>
              <a:buChar char="•"/>
            </a:pPr>
            <a:r>
              <a:rPr lang="en-US" sz="1200" dirty="0"/>
              <a:t>These protein products can be processed and tissue-specific self-peptides presented via MHC class I molecules on the surface.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Any CD8</a:t>
            </a:r>
            <a:r>
              <a:rPr lang="en-US" sz="1200" baseline="30000" dirty="0"/>
              <a:t>+</a:t>
            </a:r>
            <a:r>
              <a:rPr lang="en-US" sz="1200" dirty="0"/>
              <a:t> thymocyte that strongly engages such an MHC I–tissue-specific peptide complex will be negatively selected and will die by apoptosis.</a:t>
            </a:r>
            <a:endParaRPr lang="en-US" sz="1200" b="1" dirty="0"/>
          </a:p>
          <a:p>
            <a:pPr marL="0" indent="0"/>
            <a:endParaRPr lang="en-US" sz="1200" dirty="0"/>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37378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45</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indent="-171450">
              <a:buFont typeface="Arial" panose="020B0604020202020204" pitchFamily="34" charset="0"/>
              <a:buChar char="•"/>
            </a:pPr>
            <a:r>
              <a:rPr lang="en-GB" altLang="en-US" dirty="0">
                <a:latin typeface="Arial" panose="020B0604020202020204" pitchFamily="34" charset="0"/>
                <a:ea typeface="ＭＳ Ｐゴシック" panose="020B0600070205080204" pitchFamily="34" charset="-128"/>
              </a:rPr>
              <a:t>Failure of this negative selection process can lead to autoimmune disorders.</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578046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46</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sz="1400" b="0" dirty="0"/>
          </a:p>
        </p:txBody>
      </p:sp>
    </p:spTree>
    <p:extLst>
      <p:ext uri="{BB962C8B-B14F-4D97-AF65-F5344CB8AC3E}">
        <p14:creationId xmlns:p14="http://schemas.microsoft.com/office/powerpoint/2010/main" val="1390428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47</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369457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Making Connections: T-Cell Selection and Tolerance</a:t>
            </a:r>
            <a:endParaRPr lang="en-US" sz="1600" kern="1200" dirty="0">
              <a:solidFill>
                <a:schemeClr val="tx1"/>
              </a:solidFill>
              <a:effectLst/>
              <a:latin typeface="Times"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8163459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49</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r>
              <a:rPr lang="en-US" altLang="en-US" dirty="0">
                <a:latin typeface="Arial" panose="020B0604020202020204" pitchFamily="34" charset="0"/>
                <a:ea typeface="ＭＳ Ｐゴシック" panose="020B0600070205080204" pitchFamily="34" charset="-128"/>
              </a:rPr>
              <a:t>Correct answer: b</a:t>
            </a:r>
          </a:p>
        </p:txBody>
      </p:sp>
    </p:spTree>
    <p:extLst>
      <p:ext uri="{BB962C8B-B14F-4D97-AF65-F5344CB8AC3E}">
        <p14:creationId xmlns:p14="http://schemas.microsoft.com/office/powerpoint/2010/main" val="217169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FIGURE 5.1   Anatomy of the thymus</a:t>
            </a:r>
          </a:p>
          <a:p>
            <a:r>
              <a:rPr lang="en-US" sz="1600" kern="1200" dirty="0">
                <a:solidFill>
                  <a:schemeClr val="tx1"/>
                </a:solidFill>
                <a:effectLst/>
                <a:latin typeface="Times" charset="0"/>
                <a:ea typeface="+mn-ea"/>
                <a:cs typeface="+mn-cs"/>
              </a:rPr>
              <a:t>(A) The thymus, the primary lymphoid tissue for T-cell development, is located just above the heart and below the thyroid gland. (B) The thymus contains many lobules, each consisting of cortex and medulla, where thymo­cytes develop into T cells (used with permission of Dartmouth College). (C) Developing thymocytes enter the thymus as double-negative (DN) thymocytes and interact with cortical thymic epithelial cells (</a:t>
            </a:r>
            <a:r>
              <a:rPr lang="en-US" sz="1600" kern="1200" dirty="0" err="1">
                <a:solidFill>
                  <a:schemeClr val="tx1"/>
                </a:solidFill>
                <a:effectLst/>
                <a:latin typeface="Times" charset="0"/>
                <a:ea typeface="+mn-ea"/>
                <a:cs typeface="+mn-cs"/>
              </a:rPr>
              <a:t>cTECs</a:t>
            </a:r>
            <a:r>
              <a:rPr lang="en-US" sz="1600" kern="1200" dirty="0">
                <a:solidFill>
                  <a:schemeClr val="tx1"/>
                </a:solidFill>
                <a:effectLst/>
                <a:latin typeface="Times" charset="0"/>
                <a:ea typeface="+mn-ea"/>
                <a:cs typeface="+mn-cs"/>
              </a:rPr>
              <a:t>) to begin their development into T cells. DN thymocytes under­go cell-surface changes that transform them into double-­positive (DP) thymocytes. Further maturation of DP thymocytes occurs in the medulla, where they are tested for self-reactivity by medullary thymic epithelial cells (</a:t>
            </a:r>
            <a:r>
              <a:rPr lang="en-US" sz="1600" kern="1200" dirty="0" err="1">
                <a:solidFill>
                  <a:schemeClr val="tx1"/>
                </a:solidFill>
                <a:effectLst/>
                <a:latin typeface="Times" charset="0"/>
                <a:ea typeface="+mn-ea"/>
                <a:cs typeface="+mn-cs"/>
              </a:rPr>
              <a:t>mTECs</a:t>
            </a:r>
            <a:r>
              <a:rPr lang="en-US" sz="1600" kern="1200" dirty="0">
                <a:solidFill>
                  <a:schemeClr val="tx1"/>
                </a:solidFill>
                <a:effectLst/>
                <a:latin typeface="Times" charset="0"/>
                <a:ea typeface="+mn-ea"/>
                <a:cs typeface="+mn-cs"/>
              </a:rPr>
              <a:t>), dendritic cells, and macro­phages before they exit the thymus as single-positive (SP) T cells. (C, after L. Klein et al. 2009. </a:t>
            </a:r>
            <a:r>
              <a:rPr lang="en-US" sz="1600" i="1" kern="1200" dirty="0">
                <a:solidFill>
                  <a:schemeClr val="tx1"/>
                </a:solidFill>
                <a:effectLst/>
                <a:latin typeface="Times" charset="0"/>
                <a:ea typeface="+mn-ea"/>
                <a:cs typeface="+mn-cs"/>
              </a:rPr>
              <a:t>Nat Rev Immunol</a:t>
            </a:r>
            <a:r>
              <a:rPr lang="en-US" sz="1600" kern="1200" dirty="0">
                <a:solidFill>
                  <a:schemeClr val="tx1"/>
                </a:solidFill>
                <a:effectLst/>
                <a:latin typeface="Times" charset="0"/>
                <a:ea typeface="+mn-ea"/>
                <a:cs typeface="+mn-cs"/>
              </a:rPr>
              <a:t> 9: 833–844.)</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217559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50</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solidFill>
                  <a:schemeClr val="tx1"/>
                </a:solidFill>
              </a:rPr>
              <a:t>Extensive TCR diversity exists due to somatic recombination and gene rearrangement of TCR loci (more so with </a:t>
            </a:r>
            <a:r>
              <a:rPr lang="en-US" sz="1200" dirty="0"/>
              <a:t>αβ T cells)</a:t>
            </a:r>
            <a:r>
              <a:rPr lang="en-US" sz="1200" dirty="0">
                <a:solidFill>
                  <a:schemeClr val="tx1"/>
                </a:solidFill>
              </a:rPr>
              <a:t>. </a:t>
            </a:r>
          </a:p>
        </p:txBody>
      </p:sp>
    </p:spTree>
    <p:extLst>
      <p:ext uri="{BB962C8B-B14F-4D97-AF65-F5344CB8AC3E}">
        <p14:creationId xmlns:p14="http://schemas.microsoft.com/office/powerpoint/2010/main" val="42815836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51</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The receptors that mimic pattern recognition receptors are produced through somatic recombination but are limited in their diversity.</a:t>
            </a:r>
            <a:endParaRPr lang="en-US" sz="1200" b="1" dirty="0"/>
          </a:p>
        </p:txBody>
      </p:sp>
    </p:spTree>
    <p:extLst>
      <p:ext uri="{BB962C8B-B14F-4D97-AF65-F5344CB8AC3E}">
        <p14:creationId xmlns:p14="http://schemas.microsoft.com/office/powerpoint/2010/main" val="25387306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52</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sng" dirty="0"/>
              <a:t>Instructor Notes:</a:t>
            </a:r>
          </a:p>
          <a:p>
            <a:pPr marL="171450" indent="-171450" eaLnBrk="1" hangingPunct="1">
              <a:buFont typeface="Arial" panose="020B0604020202020204" pitchFamily="34" charset="0"/>
              <a:buChar char="•"/>
            </a:pPr>
            <a:r>
              <a:rPr lang="en-US" sz="1200" dirty="0"/>
              <a:t>Recombination of variable segments is random, and the diversity is extensive. There are approximately 45 Vα segments and 50 Jα segments. So about 2,150 different combinations are possible to create a functional TCR α chain. </a:t>
            </a:r>
          </a:p>
          <a:p>
            <a:pPr marL="171450" indent="-171450" eaLnBrk="1" hangingPunct="1">
              <a:buFont typeface="Arial" panose="020B0604020202020204" pitchFamily="34" charset="0"/>
              <a:buChar char="•"/>
            </a:pPr>
            <a:r>
              <a:rPr lang="en-US" sz="1200" dirty="0"/>
              <a:t>There are approximately 42 different Vβ segments, 2 different Dβ segments, and 13 different Jβ segments. So about 1,092 different combinations can occur to create a functional β chain. </a:t>
            </a:r>
          </a:p>
          <a:p>
            <a:pPr marL="171450" indent="-171450" eaLnBrk="1" hangingPunct="1">
              <a:spcBef>
                <a:spcPts val="1200"/>
              </a:spcBef>
              <a:buFont typeface="Arial" panose="020B0604020202020204" pitchFamily="34" charset="0"/>
              <a:buChar char="•"/>
            </a:pPr>
            <a:r>
              <a:rPr lang="en-US" sz="800" dirty="0"/>
              <a:t>Research has shown that in terminal deoxynucleotidyl transferase (</a:t>
            </a:r>
            <a:r>
              <a:rPr lang="en-US" sz="800" dirty="0" err="1"/>
              <a:t>TdT</a:t>
            </a:r>
            <a:r>
              <a:rPr lang="en-US" sz="800" dirty="0"/>
              <a:t>)-deficient mice, there are approximately 10% fewer circulating T cells with different TCRs than seen in wild-type mice. </a:t>
            </a:r>
          </a:p>
          <a:p>
            <a:pPr marL="171450" indent="-171450" eaLnBrk="1" hangingPunct="1">
              <a:buFont typeface="Arial" panose="020B0604020202020204" pitchFamily="34" charset="0"/>
              <a:buChar char="•"/>
            </a:pPr>
            <a:r>
              <a:rPr lang="en-US" sz="800" dirty="0"/>
              <a:t>This suggests that junctional diversity may increase the number of different T-cell receptors to 2.3 × 10</a:t>
            </a:r>
            <a:r>
              <a:rPr lang="en-US" sz="800" baseline="30000" dirty="0"/>
              <a:t>7</a:t>
            </a:r>
            <a:r>
              <a:rPr lang="en-US" sz="800" dirty="0"/>
              <a:t>!</a:t>
            </a:r>
          </a:p>
          <a:p>
            <a:pPr marL="171450" indent="-171450" eaLnBrk="1" hangingPunct="1">
              <a:spcBef>
                <a:spcPts val="1200"/>
              </a:spcBef>
              <a:buFont typeface="Arial" panose="020B0604020202020204" pitchFamily="34" charset="0"/>
              <a:buChar char="•"/>
            </a:pPr>
            <a:r>
              <a:rPr lang="en-US" sz="1200" dirty="0"/>
              <a:t>Any subunit of a TCR that has properly recombined needs to associate with another randomly recombined subunit. </a:t>
            </a:r>
          </a:p>
          <a:p>
            <a:pPr marL="171450" indent="-171450" eaLnBrk="1" hangingPunct="1">
              <a:buFont typeface="Arial" panose="020B0604020202020204" pitchFamily="34" charset="0"/>
              <a:buChar char="•"/>
            </a:pPr>
            <a:r>
              <a:rPr lang="en-US" sz="1200" dirty="0"/>
              <a:t>Random association of α and β chains can result in 2.3 × 10</a:t>
            </a:r>
            <a:r>
              <a:rPr lang="en-US" sz="1200" baseline="30000" dirty="0"/>
              <a:t>6</a:t>
            </a:r>
            <a:r>
              <a:rPr lang="en-US" sz="1200" dirty="0"/>
              <a:t> different TCRs.</a:t>
            </a: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595272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56026" indent="-290779" eaLnBrk="0" hangingPunct="0">
              <a:defRPr sz="2800">
                <a:solidFill>
                  <a:srgbClr val="FF0000"/>
                </a:solidFill>
                <a:latin typeface="Times New Roman" panose="02020603050405020304" pitchFamily="18" charset="0"/>
                <a:cs typeface="Arial" panose="020B0604020202020204" pitchFamily="34" charset="0"/>
              </a:defRPr>
            </a:lvl2pPr>
            <a:lvl3pPr marL="1163117" indent="-232623" eaLnBrk="0" hangingPunct="0">
              <a:defRPr sz="2800">
                <a:solidFill>
                  <a:srgbClr val="FF0000"/>
                </a:solidFill>
                <a:latin typeface="Times New Roman" panose="02020603050405020304" pitchFamily="18" charset="0"/>
                <a:cs typeface="Arial" panose="020B0604020202020204" pitchFamily="34" charset="0"/>
              </a:defRPr>
            </a:lvl3pPr>
            <a:lvl4pPr marL="1628364" indent="-232623" eaLnBrk="0" hangingPunct="0">
              <a:defRPr sz="2800">
                <a:solidFill>
                  <a:srgbClr val="FF0000"/>
                </a:solidFill>
                <a:latin typeface="Times New Roman" panose="02020603050405020304" pitchFamily="18" charset="0"/>
                <a:cs typeface="Arial" panose="020B0604020202020204" pitchFamily="34" charset="0"/>
              </a:defRPr>
            </a:lvl4pPr>
            <a:lvl5pPr marL="2093610" indent="-232623" eaLnBrk="0" hangingPunct="0">
              <a:defRPr sz="2800">
                <a:solidFill>
                  <a:srgbClr val="FF0000"/>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53</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417513" y="701675"/>
            <a:ext cx="6242050" cy="35115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30493" rtl="0" eaLnBrk="0" fontAlgn="base" latinLnBrk="0" hangingPunct="0">
              <a:lnSpc>
                <a:spcPct val="100000"/>
              </a:lnSpc>
              <a:spcBef>
                <a:spcPct val="30000"/>
              </a:spcBef>
              <a:spcAft>
                <a:spcPct val="0"/>
              </a:spcAft>
              <a:buClrTx/>
              <a:buSzTx/>
              <a:buFontTx/>
              <a:buNone/>
              <a:tabLst/>
              <a:defRPr/>
            </a:pPr>
            <a:r>
              <a:rPr lang="en-US" sz="1200" u="sng" dirty="0"/>
              <a:t>Instructor Notes:</a:t>
            </a:r>
          </a:p>
          <a:p>
            <a:pPr defTabSz="930493">
              <a:defRPr/>
            </a:pPr>
            <a:endParaRPr lang="en-US" altLang="en-US" b="1" i="1"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284306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TABLE ES 5.1  </a:t>
            </a:r>
            <a:r>
              <a:rPr lang="en-US" sz="1600" b="1" kern="1200" dirty="0">
                <a:solidFill>
                  <a:schemeClr val="tx1"/>
                </a:solidFill>
                <a:effectLst/>
                <a:latin typeface="Times" charset="0"/>
                <a:ea typeface="+mn-ea"/>
                <a:cs typeface="+mn-cs"/>
              </a:rPr>
              <a:t>Lymphocyte Counts in Patients with Mild to Severe Cases of COVID-19</a:t>
            </a:r>
            <a:endParaRPr lang="en-US" sz="1600" kern="1200" dirty="0">
              <a:solidFill>
                <a:schemeClr val="tx1"/>
              </a:solidFill>
              <a:effectLst/>
              <a:latin typeface="Times"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35230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6</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Thymic epithelial cells play an important role in activating genes required for thymocyte development and in their maturation. They also play a role in several key developmental checkpoints of thymocyte differentiation.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Macrophages remove thymocytes that have not developed properly and have undergone apoptosis (programmed cell death). The cellular debris that remains is phagocytosed by resident macrophages.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Dendritic cells present self-antigens to developing thymocytes to test the functionality of the T-cell receptor and to define tolerance to self-molecules.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The medulla contains the (also known as thymic corpuscles), which contain epithelial cells that express an important protein, thymic stromal lymphopoietin (TSLP). The TSLP protein triggers thymic dendritic cells to activate a subset of thymocytes to develop into regulatory T cells by activating a transcription factor known as FOXP3 (</a:t>
            </a:r>
            <a:r>
              <a:rPr lang="en-US" sz="1200" dirty="0" err="1"/>
              <a:t>forkhead</a:t>
            </a:r>
            <a:r>
              <a:rPr lang="en-US" sz="1200" dirty="0"/>
              <a:t> box P3) within the engaged thymocytes.</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5663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7</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A thymus can be found in humans and mice, as well as jawed fish, the most primitive surviving jawed vertebrates.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T-cell receptor diversity arose abruptly in jawed fish. It is likely that T-cell development had to arise according to a similar evolutionary timeframe.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The thymus in these animals is arranged in a very similar manner to that of humans and mice, suggesting similar biological function.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The LRRs present in these lamprey lymphocyte-like cells are highly variable at the amino-acid level.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VLR genes are reorganized from the germline structure via somatic gene rearrangement resulting in a unique VLR in each lymphocyte.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Within the lamprey </a:t>
            </a:r>
            <a:r>
              <a:rPr lang="en-US" sz="1200" dirty="0" err="1"/>
              <a:t>thymoid</a:t>
            </a:r>
            <a:r>
              <a:rPr lang="en-US" sz="1200" dirty="0"/>
              <a:t>, cells with improperly recombined VLR genes are associated with high apoptosis activity.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3137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8</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indent="-171450">
              <a:buFont typeface="Arial" panose="020B0604020202020204" pitchFamily="34" charset="0"/>
              <a:buChar char="•"/>
            </a:pPr>
            <a:r>
              <a:rPr lang="en-US" dirty="0"/>
              <a:t>Progenitor cells give rise to T cells, B cells, dendritic cells, and natural killer cells.</a:t>
            </a:r>
          </a:p>
          <a:p>
            <a:pPr marL="171450" indent="-171450">
              <a:buFont typeface="Arial" panose="020B0604020202020204" pitchFamily="34" charset="0"/>
              <a:buChar char="•"/>
            </a:pPr>
            <a:r>
              <a:rPr lang="en-US" sz="1200" dirty="0"/>
              <a:t>It is known that IL-7 is secreted by thymic epithelial cells as a signaling molecule, as individuals who are homozygous recessive for a nonfunctional mutant IL-7 receptor are immunocompromised due to a lack of T cells.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A stem cell must first differentiate into a lymphoid progenitor cell.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Mouse lymphoid progenitors express the IL-7 receptor, while human cells committed to becoming thymocytes do not express the IL-7 receptor until they have been further differentiated.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Human and mouse hematopoietic stem cells differ in their cell-surface markers.</a:t>
            </a:r>
            <a:endParaRPr lang="en-US" sz="1200" b="1" dirty="0">
              <a:solidFill>
                <a:srgbClr val="5F283C"/>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14108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9</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Instructor Notes: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In mammals, there are four different Notch receptors that play a role in a variety of processes, including neuronal development, growth of blood vessels, and cardiac function.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solidFill>
                  <a:schemeClr val="tx1"/>
                </a:solidFill>
              </a:rPr>
              <a:t>Notch1</a:t>
            </a:r>
            <a:r>
              <a:rPr lang="en-US" sz="1200" b="0" dirty="0"/>
              <a:t> </a:t>
            </a:r>
            <a:r>
              <a:rPr lang="en-US" sz="1200" dirty="0"/>
              <a:t>has been shown to be vital in committing a lymphoid progenitor to the T-cell lineage, presumably by inhibiting B-cell development within the thymus. </a:t>
            </a: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34506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11E41"/>
        </a:solidFill>
        <a:effectLst/>
      </p:bgPr>
    </p:bg>
    <p:spTree>
      <p:nvGrpSpPr>
        <p:cNvPr id="1" name=""/>
        <p:cNvGrpSpPr/>
        <p:nvPr/>
      </p:nvGrpSpPr>
      <p:grpSpPr>
        <a:xfrm>
          <a:off x="0" y="0"/>
          <a:ext cx="0" cy="0"/>
          <a:chOff x="0" y="0"/>
          <a:chExt cx="0" cy="0"/>
        </a:xfrm>
      </p:grpSpPr>
      <p:sp>
        <p:nvSpPr>
          <p:cNvPr id="3" name="Text Box 41"/>
          <p:cNvSpPr txBox="1">
            <a:spLocks noChangeArrowheads="1"/>
          </p:cNvSpPr>
          <p:nvPr/>
        </p:nvSpPr>
        <p:spPr bwMode="auto">
          <a:xfrm>
            <a:off x="711200" y="76201"/>
            <a:ext cx="2438400" cy="2400657"/>
          </a:xfrm>
          <a:prstGeom prst="rect">
            <a:avLst/>
          </a:prstGeom>
          <a:noFill/>
          <a:ln>
            <a:noFill/>
          </a:ln>
        </p:spPr>
        <p:txBody>
          <a:bodyPr>
            <a:spAutoFit/>
          </a:bodyPr>
          <a:lstStyle>
            <a:lvl1pPr eaLnBrk="0" hangingPunct="0">
              <a:defRPr sz="2800">
                <a:solidFill>
                  <a:srgbClr val="FF0000"/>
                </a:solidFill>
                <a:latin typeface="Times New Roman" pitchFamily="18" charset="0"/>
                <a:cs typeface="Arial" pitchFamily="34" charset="0"/>
              </a:defRPr>
            </a:lvl1pPr>
            <a:lvl2pPr marL="742950" indent="-285750" eaLnBrk="0" hangingPunct="0">
              <a:defRPr sz="2800">
                <a:solidFill>
                  <a:srgbClr val="FF0000"/>
                </a:solidFill>
                <a:latin typeface="Times New Roman" pitchFamily="18" charset="0"/>
                <a:cs typeface="Arial" pitchFamily="34" charset="0"/>
              </a:defRPr>
            </a:lvl2pPr>
            <a:lvl3pPr marL="1143000" indent="-228600" eaLnBrk="0" hangingPunct="0">
              <a:defRPr sz="2800">
                <a:solidFill>
                  <a:srgbClr val="FF0000"/>
                </a:solidFill>
                <a:latin typeface="Times New Roman" pitchFamily="18" charset="0"/>
                <a:cs typeface="Arial" pitchFamily="34" charset="0"/>
              </a:defRPr>
            </a:lvl3pPr>
            <a:lvl4pPr marL="1600200" indent="-228600" eaLnBrk="0" hangingPunct="0">
              <a:defRPr sz="2800">
                <a:solidFill>
                  <a:srgbClr val="FF0000"/>
                </a:solidFill>
                <a:latin typeface="Times New Roman" pitchFamily="18" charset="0"/>
                <a:cs typeface="Arial" pitchFamily="34" charset="0"/>
              </a:defRPr>
            </a:lvl4pPr>
            <a:lvl5pPr marL="2057400" indent="-228600" eaLnBrk="0" hangingPunct="0">
              <a:defRPr sz="28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rgbClr val="FF0000"/>
                </a:solidFill>
                <a:latin typeface="Times New Roman" pitchFamily="18" charset="0"/>
                <a:cs typeface="Arial" pitchFamily="34" charset="0"/>
              </a:defRPr>
            </a:lvl9pPr>
          </a:lstStyle>
          <a:p>
            <a:pPr eaLnBrk="1" hangingPunct="1">
              <a:spcBef>
                <a:spcPct val="50000"/>
              </a:spcBef>
              <a:defRPr/>
            </a:pPr>
            <a:r>
              <a:rPr lang="en-US" altLang="en-US" sz="15000" dirty="0">
                <a:solidFill>
                  <a:schemeClr val="bg1"/>
                </a:solidFill>
              </a:rPr>
              <a:t>5</a:t>
            </a:r>
          </a:p>
        </p:txBody>
      </p:sp>
      <p:sp>
        <p:nvSpPr>
          <p:cNvPr id="3106" name="Rectangle 34"/>
          <p:cNvSpPr>
            <a:spLocks noGrp="1" noChangeArrowheads="1"/>
          </p:cNvSpPr>
          <p:nvPr>
            <p:ph type="ctrTitle" sz="quarter"/>
          </p:nvPr>
        </p:nvSpPr>
        <p:spPr>
          <a:xfrm>
            <a:off x="508000" y="2133600"/>
            <a:ext cx="11277600" cy="2057400"/>
          </a:xfrm>
          <a:solidFill>
            <a:srgbClr val="011E41"/>
          </a:solidFill>
        </p:spPr>
        <p:txBody>
          <a:bodyPr anchor="ctr"/>
          <a:lstStyle>
            <a:lvl1pPr algn="ctr">
              <a:defRPr sz="5400" i="1">
                <a:latin typeface="Times New Roman" pitchFamily="18" charset="0"/>
              </a:defRPr>
            </a:lvl1pPr>
          </a:lstStyle>
          <a:p>
            <a:r>
              <a:rPr lang="en-US" dirty="0"/>
              <a:t>Click to edit Master title style</a:t>
            </a:r>
          </a:p>
        </p:txBody>
      </p:sp>
      <p:pic>
        <p:nvPicPr>
          <p:cNvPr id="4" name="Picture 3" descr="Oxford University Press logo.">
            <a:extLst>
              <a:ext uri="{FF2B5EF4-FFF2-40B4-BE49-F238E27FC236}">
                <a16:creationId xmlns:a16="http://schemas.microsoft.com/office/drawing/2014/main" id="{10F19FA2-55A2-4D16-AA44-BFEBFF54965D}"/>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920"/>
            <a:ext cx="1817088" cy="640080"/>
          </a:xfrm>
          <a:prstGeom prst="rect">
            <a:avLst/>
          </a:prstGeom>
        </p:spPr>
      </p:pic>
    </p:spTree>
    <p:extLst>
      <p:ext uri="{BB962C8B-B14F-4D97-AF65-F5344CB8AC3E}">
        <p14:creationId xmlns:p14="http://schemas.microsoft.com/office/powerpoint/2010/main" val="281270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2pPr>
              <a:defRPr/>
            </a:lvl2pPr>
            <a:lvl3pPr>
              <a:defRPr/>
            </a:lvl3pPr>
            <a:lvl4pPr>
              <a:defRPr/>
            </a:lvl4pPr>
            <a:lvl5pPr>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Tree>
    <p:extLst>
      <p:ext uri="{BB962C8B-B14F-4D97-AF65-F5344CB8AC3E}">
        <p14:creationId xmlns:p14="http://schemas.microsoft.com/office/powerpoint/2010/main" val="191787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479776"/>
            <a:ext cx="11375136" cy="630021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BB489C37-B776-E74C-A0EF-19A4AF533B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315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85216"/>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8DBA5D03-AECA-2B4D-AD11-BC8666A45DCD}"/>
              </a:ext>
            </a:extLst>
          </p:cNvPr>
          <p:cNvSpPr>
            <a:spLocks noGrp="1"/>
          </p:cNvSpPr>
          <p:nvPr>
            <p:ph sz="quarter" idx="10"/>
          </p:nvPr>
        </p:nvSpPr>
        <p:spPr>
          <a:xfrm>
            <a:off x="408432" y="668867"/>
            <a:ext cx="11375136" cy="610804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047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able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4048"/>
          </a:xfrm>
        </p:spPr>
        <p:txBody>
          <a:bodyPr/>
          <a:lstStyle>
            <a:lvl1pPr>
              <a:defRPr sz="1600"/>
            </a:lvl1pPr>
          </a:lstStyle>
          <a:p>
            <a:r>
              <a:rPr lang="en-US" dirty="0"/>
              <a:t>Click to edit Master title style</a:t>
            </a:r>
          </a:p>
        </p:txBody>
      </p:sp>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538480"/>
            <a:ext cx="11375136" cy="516127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4878EAF8-01A3-C646-81D5-63CAAFC7D31A}"/>
              </a:ext>
            </a:extLst>
          </p:cNvPr>
          <p:cNvSpPr>
            <a:spLocks noGrp="1"/>
          </p:cNvSpPr>
          <p:nvPr>
            <p:ph sz="quarter" idx="12"/>
          </p:nvPr>
        </p:nvSpPr>
        <p:spPr>
          <a:xfrm>
            <a:off x="408432" y="5832475"/>
            <a:ext cx="11375136" cy="882650"/>
          </a:xfrm>
          <a:prstGeom prst="rect">
            <a:avLst/>
          </a:prstGeom>
        </p:spPr>
        <p:txBody>
          <a:bodyPr/>
          <a:lstStyle>
            <a:lvl1pPr marL="9525" indent="-9525">
              <a:tabLst/>
              <a:defRPr sz="1600"/>
            </a:lvl1pPr>
          </a:lstStyle>
          <a:p>
            <a:pPr lvl="0"/>
            <a:r>
              <a:rPr lang="en-US" dirty="0"/>
              <a:t>Edit Master text styles</a:t>
            </a:r>
          </a:p>
        </p:txBody>
      </p:sp>
    </p:spTree>
    <p:extLst>
      <p:ext uri="{BB962C8B-B14F-4D97-AF65-F5344CB8AC3E}">
        <p14:creationId xmlns:p14="http://schemas.microsoft.com/office/powerpoint/2010/main" val="14281159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4"/>
          <p:cNvSpPr>
            <a:spLocks noGrp="1" noChangeArrowheads="1"/>
          </p:cNvSpPr>
          <p:nvPr>
            <p:ph type="title"/>
          </p:nvPr>
        </p:nvSpPr>
        <p:spPr bwMode="auto">
          <a:xfrm>
            <a:off x="0" y="0"/>
            <a:ext cx="12188952" cy="777240"/>
          </a:xfrm>
          <a:prstGeom prst="rect">
            <a:avLst/>
          </a:prstGeom>
          <a:solidFill>
            <a:srgbClr val="011E41"/>
          </a:solidFill>
          <a:ln>
            <a:noFill/>
          </a:ln>
        </p:spPr>
        <p:txBody>
          <a:bodyPr vert="horz" wrap="square" lIns="92075" tIns="46038" rIns="92075" bIns="46038" numCol="1" anchor="b" anchorCtr="0" compatLnSpc="1">
            <a:prstTxWarp prst="textNoShape">
              <a:avLst/>
            </a:prstTxWarp>
          </a:bodyPr>
          <a:lstStyle/>
          <a:p>
            <a:pPr lvl="0"/>
            <a:r>
              <a:rPr lang="en-US" altLang="en-US" dirty="0"/>
              <a:t>Click to edit Master title style</a:t>
            </a:r>
          </a:p>
        </p:txBody>
      </p:sp>
      <p:sp>
        <p:nvSpPr>
          <p:cNvPr id="1027" name="Rectangle 39"/>
          <p:cNvSpPr>
            <a:spLocks noGrp="1" noChangeArrowheads="1"/>
          </p:cNvSpPr>
          <p:nvPr>
            <p:ph type="body" idx="1"/>
          </p:nvPr>
        </p:nvSpPr>
        <p:spPr bwMode="auto">
          <a:xfrm>
            <a:off x="1066800" y="1066800"/>
            <a:ext cx="10058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 Third level</a:t>
            </a:r>
          </a:p>
          <a:p>
            <a:pPr lvl="3"/>
            <a:r>
              <a:rPr lang="en-US" altLang="en-US" dirty="0"/>
              <a:t> Fourth level</a:t>
            </a:r>
          </a:p>
          <a:p>
            <a:pPr lvl="4"/>
            <a:r>
              <a:rPr lang="en-US" altLang="en-US" dirty="0"/>
              <a:t> Fifth level</a:t>
            </a:r>
          </a:p>
        </p:txBody>
      </p:sp>
      <p:sp>
        <p:nvSpPr>
          <p:cNvPr id="4" name="TextBox 1"/>
          <p:cNvSpPr txBox="1">
            <a:spLocks noChangeArrowheads="1"/>
          </p:cNvSpPr>
          <p:nvPr userDrawn="1"/>
        </p:nvSpPr>
        <p:spPr bwMode="auto">
          <a:xfrm>
            <a:off x="5979" y="6611779"/>
            <a:ext cx="1513556" cy="230832"/>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eaLnBrk="1" hangingPunct="1">
              <a:defRPr/>
            </a:pPr>
            <a:r>
              <a:rPr lang="en-US" altLang="en-US" sz="900" b="0" dirty="0">
                <a:latin typeface="+mn-lt"/>
                <a:cs typeface="Arial" panose="020B0604020202020204" pitchFamily="34" charset="0"/>
              </a:rPr>
              <a:t>© Oxford University Press</a:t>
            </a:r>
          </a:p>
        </p:txBody>
      </p:sp>
    </p:spTree>
  </p:cSld>
  <p:clrMap bg1="lt1" tx1="dk1" bg2="lt2" tx2="dk2" accent1="accent1" accent2="accent2" accent3="accent3" accent4="accent4" accent5="accent5" accent6="accent6" hlink="hlink" folHlink="folHlink"/>
  <p:sldLayoutIdLst>
    <p:sldLayoutId id="2147483882" r:id="rId1"/>
    <p:sldLayoutId id="2147483879" r:id="rId2"/>
  </p:sldLayoutIdLst>
  <p:txStyles>
    <p:titleStyle>
      <a:lvl1pPr algn="l" rtl="0" eaLnBrk="0" fontAlgn="base" hangingPunct="0">
        <a:spcBef>
          <a:spcPct val="0"/>
        </a:spcBef>
        <a:spcAft>
          <a:spcPct val="0"/>
        </a:spcAft>
        <a:defRPr sz="24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227013" indent="-227013" algn="l" rtl="0" eaLnBrk="0" fontAlgn="base" hangingPunct="0">
        <a:spcBef>
          <a:spcPct val="60000"/>
        </a:spcBef>
        <a:spcAft>
          <a:spcPct val="0"/>
        </a:spcAft>
        <a:buClr>
          <a:schemeClr val="bg2"/>
        </a:buClr>
        <a:defRPr sz="3200">
          <a:solidFill>
            <a:schemeClr val="bg2"/>
          </a:solidFill>
          <a:latin typeface="+mn-lt"/>
          <a:ea typeface="ＭＳ Ｐゴシック" charset="-128"/>
          <a:cs typeface="ＭＳ Ｐゴシック" charset="-128"/>
        </a:defRPr>
      </a:lvl1pPr>
      <a:lvl2pPr marL="577850" indent="-349250" algn="l" rtl="0" eaLnBrk="0" fontAlgn="base" hangingPunct="0">
        <a:spcBef>
          <a:spcPts val="1200"/>
        </a:spcBef>
        <a:spcAft>
          <a:spcPct val="0"/>
        </a:spcAft>
        <a:buClr>
          <a:schemeClr val="bg2"/>
        </a:buClr>
        <a:buFont typeface="Arial" panose="020B0604020202020204" pitchFamily="34" charset="0"/>
        <a:buChar char="•"/>
        <a:defRPr sz="2800">
          <a:solidFill>
            <a:schemeClr val="bg2"/>
          </a:solidFill>
          <a:latin typeface="+mn-lt"/>
          <a:ea typeface="ＭＳ Ｐゴシック" charset="-128"/>
        </a:defRPr>
      </a:lvl2pPr>
      <a:lvl3pPr marL="1035050" indent="-349250" algn="l" rtl="0" eaLnBrk="0" fontAlgn="base" hangingPunct="0">
        <a:spcBef>
          <a:spcPts val="1200"/>
        </a:spcBef>
        <a:spcAft>
          <a:spcPct val="0"/>
        </a:spcAft>
        <a:buClr>
          <a:schemeClr val="bg2"/>
        </a:buClr>
        <a:buSzPct val="75000"/>
        <a:buFont typeface="Courier New" panose="02070309020205020404" pitchFamily="49" charset="0"/>
        <a:buChar char="o"/>
        <a:defRPr sz="2800">
          <a:solidFill>
            <a:schemeClr val="bg2"/>
          </a:solidFill>
          <a:latin typeface="+mn-lt"/>
          <a:ea typeface="ＭＳ Ｐゴシック" charset="-128"/>
        </a:defRPr>
      </a:lvl3pPr>
      <a:lvl4pPr marL="1492250" indent="-349250" algn="l" rtl="0" eaLnBrk="0" fontAlgn="base" hangingPunct="0">
        <a:spcBef>
          <a:spcPts val="1200"/>
        </a:spcBef>
        <a:spcAft>
          <a:spcPct val="0"/>
        </a:spcAft>
        <a:buClr>
          <a:schemeClr val="bg2"/>
        </a:buClr>
        <a:buSzPct val="65000"/>
        <a:buFont typeface="Wingdings" panose="05000000000000000000" pitchFamily="2" charset="2"/>
        <a:buChar char="§"/>
        <a:defRPr sz="2400">
          <a:solidFill>
            <a:schemeClr val="bg2"/>
          </a:solidFill>
          <a:latin typeface="+mn-lt"/>
          <a:ea typeface="ＭＳ Ｐゴシック" charset="-128"/>
        </a:defRPr>
      </a:lvl4pPr>
      <a:lvl5pPr marL="2057400" indent="-228600" algn="l" rtl="0" eaLnBrk="0" fontAlgn="base" hangingPunct="0">
        <a:spcBef>
          <a:spcPts val="1200"/>
        </a:spcBef>
        <a:spcAft>
          <a:spcPct val="0"/>
        </a:spcAft>
        <a:buClr>
          <a:schemeClr val="bg2"/>
        </a:buClr>
        <a:buSzPct val="55000"/>
        <a:buFont typeface="Wingdings" panose="05000000000000000000" pitchFamily="2" charset="2"/>
        <a:buChar char="Ø"/>
        <a:defRPr sz="3200">
          <a:solidFill>
            <a:schemeClr val="bg2"/>
          </a:solidFill>
          <a:latin typeface="+mn-lt"/>
          <a:ea typeface="ＭＳ Ｐゴシック" charset="-128"/>
        </a:defRPr>
      </a:lvl5pPr>
      <a:lvl6pPr marL="25146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6pPr>
      <a:lvl7pPr marL="29718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7pPr>
      <a:lvl8pPr marL="34290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8pPr>
      <a:lvl9pPr marL="38862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2743200" y="6400800"/>
            <a:ext cx="670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867">
                <a:latin typeface="Times" charset="0"/>
              </a:defRPr>
            </a:lvl1pPr>
          </a:lstStyle>
          <a:p>
            <a:endParaRPr lang="en-US" dirty="0"/>
          </a:p>
        </p:txBody>
      </p:sp>
      <p:sp>
        <p:nvSpPr>
          <p:cNvPr id="1026" name="Rectangle 2"/>
          <p:cNvSpPr>
            <a:spLocks noGrp="1" noChangeArrowheads="1"/>
          </p:cNvSpPr>
          <p:nvPr>
            <p:ph type="title"/>
          </p:nvPr>
        </p:nvSpPr>
        <p:spPr bwMode="auto">
          <a:xfrm>
            <a:off x="0" y="0"/>
            <a:ext cx="12192000" cy="381000"/>
          </a:xfrm>
          <a:prstGeom prst="rect">
            <a:avLst/>
          </a:prstGeom>
          <a:solidFill>
            <a:srgbClr val="001A47"/>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753704764"/>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Lst>
  <p:txStyles>
    <p:titleStyle>
      <a:lvl1pPr algn="l" rtl="0" fontAlgn="base">
        <a:spcBef>
          <a:spcPct val="0"/>
        </a:spcBef>
        <a:spcAft>
          <a:spcPct val="0"/>
        </a:spcAft>
        <a:defRPr sz="1600" b="0">
          <a:solidFill>
            <a:schemeClr val="bg1"/>
          </a:solidFill>
          <a:latin typeface="+mj-lt"/>
          <a:ea typeface="+mj-ea"/>
          <a:cs typeface="Calibri" panose="020F0502020204030204" pitchFamily="34" charset="0"/>
        </a:defRPr>
      </a:lvl1pPr>
      <a:lvl2pPr algn="l" rtl="0" fontAlgn="base">
        <a:spcBef>
          <a:spcPct val="0"/>
        </a:spcBef>
        <a:spcAft>
          <a:spcPct val="0"/>
        </a:spcAft>
        <a:defRPr sz="2133">
          <a:solidFill>
            <a:srgbClr val="FFFFFF"/>
          </a:solidFill>
          <a:latin typeface="Arial" charset="0"/>
        </a:defRPr>
      </a:lvl2pPr>
      <a:lvl3pPr algn="l" rtl="0" fontAlgn="base">
        <a:spcBef>
          <a:spcPct val="0"/>
        </a:spcBef>
        <a:spcAft>
          <a:spcPct val="0"/>
        </a:spcAft>
        <a:defRPr sz="2133">
          <a:solidFill>
            <a:srgbClr val="FFFFFF"/>
          </a:solidFill>
          <a:latin typeface="Arial" charset="0"/>
        </a:defRPr>
      </a:lvl3pPr>
      <a:lvl4pPr algn="l" rtl="0" fontAlgn="base">
        <a:spcBef>
          <a:spcPct val="0"/>
        </a:spcBef>
        <a:spcAft>
          <a:spcPct val="0"/>
        </a:spcAft>
        <a:defRPr sz="2133">
          <a:solidFill>
            <a:srgbClr val="FFFFFF"/>
          </a:solidFill>
          <a:latin typeface="Arial" charset="0"/>
        </a:defRPr>
      </a:lvl4pPr>
      <a:lvl5pPr algn="l" rtl="0" fontAlgn="base">
        <a:spcBef>
          <a:spcPct val="0"/>
        </a:spcBef>
        <a:spcAft>
          <a:spcPct val="0"/>
        </a:spcAft>
        <a:defRPr sz="2133">
          <a:solidFill>
            <a:srgbClr val="FFFFFF"/>
          </a:solidFill>
          <a:latin typeface="Arial" charset="0"/>
        </a:defRPr>
      </a:lvl5pPr>
      <a:lvl6pPr marL="609570" algn="l" rtl="0" fontAlgn="base">
        <a:spcBef>
          <a:spcPct val="0"/>
        </a:spcBef>
        <a:spcAft>
          <a:spcPct val="0"/>
        </a:spcAft>
        <a:defRPr sz="2133">
          <a:solidFill>
            <a:srgbClr val="FFFFFF"/>
          </a:solidFill>
          <a:latin typeface="Arial" charset="0"/>
        </a:defRPr>
      </a:lvl6pPr>
      <a:lvl7pPr marL="1219139" algn="l" rtl="0" fontAlgn="base">
        <a:spcBef>
          <a:spcPct val="0"/>
        </a:spcBef>
        <a:spcAft>
          <a:spcPct val="0"/>
        </a:spcAft>
        <a:defRPr sz="2133">
          <a:solidFill>
            <a:srgbClr val="FFFFFF"/>
          </a:solidFill>
          <a:latin typeface="Arial" charset="0"/>
        </a:defRPr>
      </a:lvl7pPr>
      <a:lvl8pPr marL="1828709" algn="l" rtl="0" fontAlgn="base">
        <a:spcBef>
          <a:spcPct val="0"/>
        </a:spcBef>
        <a:spcAft>
          <a:spcPct val="0"/>
        </a:spcAft>
        <a:defRPr sz="2133">
          <a:solidFill>
            <a:srgbClr val="FFFFFF"/>
          </a:solidFill>
          <a:latin typeface="Arial" charset="0"/>
        </a:defRPr>
      </a:lvl8pPr>
      <a:lvl9pPr marL="2438278" algn="l" rtl="0" fontAlgn="base">
        <a:spcBef>
          <a:spcPct val="0"/>
        </a:spcBef>
        <a:spcAft>
          <a:spcPct val="0"/>
        </a:spcAft>
        <a:defRPr sz="2133">
          <a:solidFill>
            <a:srgbClr val="FFFFFF"/>
          </a:solidFill>
          <a:latin typeface="Arial" charset="0"/>
        </a:defRPr>
      </a:lvl9pPr>
    </p:titleStyle>
    <p:bodyStyle>
      <a:lvl1pPr marL="457177" indent="-457177" algn="l" rtl="0" fontAlgn="base">
        <a:spcBef>
          <a:spcPct val="20000"/>
        </a:spcBef>
        <a:spcAft>
          <a:spcPct val="0"/>
        </a:spcAft>
        <a:defRPr sz="3200">
          <a:solidFill>
            <a:schemeClr val="tx1"/>
          </a:solidFill>
          <a:latin typeface="+mn-lt"/>
          <a:ea typeface="+mn-ea"/>
          <a:cs typeface="+mn-cs"/>
        </a:defRPr>
      </a:lvl1pPr>
      <a:lvl2pPr marL="990551" indent="-380982" algn="l" rtl="0" fontAlgn="base">
        <a:spcBef>
          <a:spcPct val="20000"/>
        </a:spcBef>
        <a:spcAft>
          <a:spcPct val="0"/>
        </a:spcAft>
        <a:buChar char="–"/>
        <a:defRPr sz="3733">
          <a:solidFill>
            <a:schemeClr val="tx1"/>
          </a:solidFill>
          <a:latin typeface="+mn-lt"/>
          <a:ea typeface="ＭＳ Ｐゴシック" charset="-128"/>
        </a:defRPr>
      </a:lvl2pPr>
      <a:lvl3pPr marL="1523923" indent="-304784" algn="l" rtl="0" fontAlgn="base">
        <a:spcBef>
          <a:spcPct val="20000"/>
        </a:spcBef>
        <a:spcAft>
          <a:spcPct val="0"/>
        </a:spcAft>
        <a:buChar char="•"/>
        <a:defRPr sz="3200">
          <a:solidFill>
            <a:schemeClr val="tx1"/>
          </a:solidFill>
          <a:latin typeface="+mn-lt"/>
          <a:ea typeface="ＭＳ Ｐゴシック" charset="-128"/>
        </a:defRPr>
      </a:lvl3pPr>
      <a:lvl4pPr marL="2133493" indent="-304784" algn="l" rtl="0" fontAlgn="base">
        <a:spcBef>
          <a:spcPct val="20000"/>
        </a:spcBef>
        <a:spcAft>
          <a:spcPct val="0"/>
        </a:spcAft>
        <a:buChar char="–"/>
        <a:defRPr sz="2667">
          <a:solidFill>
            <a:schemeClr val="tx1"/>
          </a:solidFill>
          <a:latin typeface="+mn-lt"/>
          <a:ea typeface="ＭＳ Ｐゴシック" charset="-128"/>
        </a:defRPr>
      </a:lvl4pPr>
      <a:lvl5pPr marL="2743063" indent="-304784" algn="l" rtl="0" fontAlgn="base">
        <a:spcBef>
          <a:spcPct val="20000"/>
        </a:spcBef>
        <a:spcAft>
          <a:spcPct val="0"/>
        </a:spcAft>
        <a:buChar char="»"/>
        <a:defRPr sz="2667">
          <a:solidFill>
            <a:schemeClr val="tx1"/>
          </a:solidFill>
          <a:latin typeface="+mn-lt"/>
          <a:ea typeface="ＭＳ Ｐゴシック" charset="-128"/>
        </a:defRPr>
      </a:lvl5pPr>
      <a:lvl6pPr marL="3352632" indent="-304784" algn="l" rtl="0" fontAlgn="base">
        <a:spcBef>
          <a:spcPct val="20000"/>
        </a:spcBef>
        <a:spcAft>
          <a:spcPct val="0"/>
        </a:spcAft>
        <a:buChar char="»"/>
        <a:defRPr sz="2667">
          <a:solidFill>
            <a:schemeClr val="tx1"/>
          </a:solidFill>
          <a:latin typeface="+mn-lt"/>
          <a:ea typeface="ＭＳ Ｐゴシック" charset="-128"/>
        </a:defRPr>
      </a:lvl6pPr>
      <a:lvl7pPr marL="3962202" indent="-304784" algn="l" rtl="0" fontAlgn="base">
        <a:spcBef>
          <a:spcPct val="20000"/>
        </a:spcBef>
        <a:spcAft>
          <a:spcPct val="0"/>
        </a:spcAft>
        <a:buChar char="»"/>
        <a:defRPr sz="2667">
          <a:solidFill>
            <a:schemeClr val="tx1"/>
          </a:solidFill>
          <a:latin typeface="+mn-lt"/>
          <a:ea typeface="ＭＳ Ｐゴシック" charset="-128"/>
        </a:defRPr>
      </a:lvl7pPr>
      <a:lvl8pPr marL="4571771" indent="-304784" algn="l" rtl="0" fontAlgn="base">
        <a:spcBef>
          <a:spcPct val="20000"/>
        </a:spcBef>
        <a:spcAft>
          <a:spcPct val="0"/>
        </a:spcAft>
        <a:buChar char="»"/>
        <a:defRPr sz="2667">
          <a:solidFill>
            <a:schemeClr val="tx1"/>
          </a:solidFill>
          <a:latin typeface="+mn-lt"/>
          <a:ea typeface="ＭＳ Ｐゴシック" charset="-128"/>
        </a:defRPr>
      </a:lvl8pPr>
      <a:lvl9pPr marL="5181341" indent="-304784" algn="l" rtl="0" fontAlgn="base">
        <a:spcBef>
          <a:spcPct val="20000"/>
        </a:spcBef>
        <a:spcAft>
          <a:spcPct val="0"/>
        </a:spcAft>
        <a:buChar char="»"/>
        <a:defRPr sz="2667">
          <a:solidFill>
            <a:schemeClr val="tx1"/>
          </a:solidFill>
          <a:latin typeface="+mn-lt"/>
          <a:ea typeface="ＭＳ Ｐゴシック" charset="-128"/>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1E4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508000" y="2209800"/>
            <a:ext cx="11277600" cy="2057400"/>
          </a:xfrm>
        </p:spPr>
        <p:txBody>
          <a:bodyPr/>
          <a:lstStyle/>
          <a:p>
            <a:pPr eaLnBrk="1" hangingPunct="1"/>
            <a:r>
              <a:rPr lang="en-GB" dirty="0"/>
              <a:t>Development of T Lymphocytes</a:t>
            </a:r>
            <a:endParaRPr lang="en-US" altLang="en-US" sz="4000" i="0" dirty="0">
              <a:ea typeface="ＭＳ Ｐゴシック" panose="020B0600070205080204" pitchFamily="34" charset="-128"/>
            </a:endParaRPr>
          </a:p>
        </p:txBody>
      </p:sp>
      <p:pic>
        <p:nvPicPr>
          <p:cNvPr id="8" name="Picture 7">
            <a:extLst>
              <a:ext uri="{FF2B5EF4-FFF2-40B4-BE49-F238E27FC236}">
                <a16:creationId xmlns:a16="http://schemas.microsoft.com/office/drawing/2014/main" id="{008F3352-98CC-48B1-A207-877330B70C6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0" y="5131130"/>
            <a:ext cx="2743200" cy="17268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4424-CD04-AA49-B152-2C5A98472DE4}"/>
              </a:ext>
            </a:extLst>
          </p:cNvPr>
          <p:cNvSpPr>
            <a:spLocks noGrp="1"/>
          </p:cNvSpPr>
          <p:nvPr>
            <p:ph type="title"/>
          </p:nvPr>
        </p:nvSpPr>
        <p:spPr>
          <a:xfrm>
            <a:off x="0" y="0"/>
            <a:ext cx="12192000" cy="384048"/>
          </a:xfrm>
        </p:spPr>
        <p:txBody>
          <a:bodyPr/>
          <a:lstStyle/>
          <a:p>
            <a:r>
              <a:rPr lang="en-US" cap="all" dirty="0"/>
              <a:t>Figure 5.2</a:t>
            </a:r>
            <a:r>
              <a:rPr lang="en-US" dirty="0"/>
              <a:t>  Notch1 signaling commits thymocytes to T-cell development </a:t>
            </a:r>
          </a:p>
        </p:txBody>
      </p:sp>
      <p:pic>
        <p:nvPicPr>
          <p:cNvPr id="7" name="Content Placeholder 6" descr="An illustration shows steps involved in the cleavage of Notch 1 leading to transcription in a lymphoid progenitor cell. The steps are as follows: A thymic epithelial cell shows a Notch ligand attached to its surface. A parallel lymphoid progenitor cell shows a Notch 1 attached to its surface. It consists of an extracellular domain and an intracellular domain. The extracellular domain of Notch 1 binds with the Notch ligand of the thymic epithelial cell, which leads to proteolytic cleavage. The cleavage results in the splitting of the extracellular and intracellular domains of Notch 1. The intracellular domain of Notch 1 translocates to the nucleus of the lymphoid progenitor cell, where it binds to the D N A resulting in transcription.">
            <a:extLst>
              <a:ext uri="{FF2B5EF4-FFF2-40B4-BE49-F238E27FC236}">
                <a16:creationId xmlns:a16="http://schemas.microsoft.com/office/drawing/2014/main" id="{42F06BB7-1D1C-7349-8075-CCBB10DFDD90}"/>
              </a:ext>
            </a:extLst>
          </p:cNvPr>
          <p:cNvPicPr>
            <a:picLocks noGrp="1" noChangeAspect="1"/>
          </p:cNvPicPr>
          <p:nvPr>
            <p:ph sz="quarter" idx="10"/>
          </p:nvPr>
        </p:nvPicPr>
        <p:blipFill>
          <a:blip r:embed="rId3"/>
          <a:stretch>
            <a:fillRect/>
          </a:stretch>
        </p:blipFill>
        <p:spPr>
          <a:xfrm>
            <a:off x="3666781" y="479425"/>
            <a:ext cx="4858438" cy="6300788"/>
          </a:xfrm>
        </p:spPr>
      </p:pic>
    </p:spTree>
    <p:extLst>
      <p:ext uri="{BB962C8B-B14F-4D97-AF65-F5344CB8AC3E}">
        <p14:creationId xmlns:p14="http://schemas.microsoft.com/office/powerpoint/2010/main" val="1612971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5.4  What are the stages of T-cell development?</a:t>
            </a:r>
            <a:r>
              <a:rPr lang="en-GB" sz="1000" dirty="0">
                <a:solidFill>
                  <a:srgbClr val="FFFFFF"/>
                </a:solidFill>
              </a:rPr>
              <a:t>		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r>
              <a:rPr lang="en-US" dirty="0">
                <a:solidFill>
                  <a:schemeClr val="tx1"/>
                </a:solidFill>
              </a:rPr>
              <a:t>Developmental stages </a:t>
            </a:r>
          </a:p>
          <a:p>
            <a:pPr marL="577850" indent="-349250">
              <a:spcBef>
                <a:spcPts val="2400"/>
              </a:spcBef>
              <a:buFont typeface="Arial" panose="020B0604020202020204" pitchFamily="34" charset="0"/>
              <a:buChar char="•"/>
            </a:pPr>
            <a:r>
              <a:rPr lang="en-US" sz="2800" b="1" dirty="0"/>
              <a:t>Double-negative thymocyte </a:t>
            </a:r>
            <a:r>
              <a:rPr lang="en-US" sz="2800" dirty="0"/>
              <a:t>does not express either coreceptor (CD4 or CD8) and is found in the thymic cortex during initial development</a:t>
            </a:r>
          </a:p>
          <a:p>
            <a:pPr marL="1035050" lvl="1">
              <a:spcBef>
                <a:spcPts val="1800"/>
              </a:spcBef>
              <a:buFont typeface="Courier New" panose="02070309020205020404" pitchFamily="49" charset="0"/>
              <a:buChar char="o"/>
            </a:pPr>
            <a:r>
              <a:rPr lang="en-US" sz="2400" dirty="0"/>
              <a:t>Begins somatic recombination at the TCR loci and continues until both subunits of the receptor have properly rearranged. </a:t>
            </a:r>
          </a:p>
          <a:p>
            <a:pPr lvl="2">
              <a:spcBef>
                <a:spcPts val="1800"/>
              </a:spcBef>
            </a:pPr>
            <a:r>
              <a:rPr lang="en-US" sz="2400" dirty="0"/>
              <a:t>At this point, both coreceptors (CD4 and CD8) are expressed.</a:t>
            </a:r>
          </a:p>
        </p:txBody>
      </p:sp>
    </p:spTree>
    <p:extLst>
      <p:ext uri="{BB962C8B-B14F-4D97-AF65-F5344CB8AC3E}">
        <p14:creationId xmlns:p14="http://schemas.microsoft.com/office/powerpoint/2010/main" val="66828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5.4  What are the stages of T-cell development</a:t>
            </a:r>
            <a:r>
              <a:rPr lang="en-GB" dirty="0">
                <a:solidFill>
                  <a:srgbClr val="FFFFFF"/>
                </a:solidFill>
              </a:rPr>
              <a:t>?</a:t>
            </a:r>
            <a:r>
              <a:rPr lang="en-GB" sz="1000" dirty="0">
                <a:solidFill>
                  <a:srgbClr val="FFFFFF"/>
                </a:solidFill>
              </a:rPr>
              <a:t>		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r>
              <a:rPr lang="en-US" dirty="0">
                <a:solidFill>
                  <a:schemeClr val="tx1"/>
                </a:solidFill>
              </a:rPr>
              <a:t>Developmental stages	</a:t>
            </a:r>
            <a:r>
              <a:rPr lang="en-US" sz="2000" dirty="0">
                <a:solidFill>
                  <a:schemeClr val="tx1"/>
                </a:solidFill>
              </a:rPr>
              <a:t>(cont’d)</a:t>
            </a:r>
          </a:p>
          <a:p>
            <a:pPr marL="577850" indent="-349250">
              <a:spcBef>
                <a:spcPts val="2400"/>
              </a:spcBef>
              <a:buFont typeface="Arial" panose="020B0604020202020204" pitchFamily="34" charset="0"/>
              <a:buChar char="•"/>
            </a:pPr>
            <a:r>
              <a:rPr lang="en-US" sz="2800" b="1" dirty="0"/>
              <a:t>Double-positive thymocyte </a:t>
            </a:r>
            <a:r>
              <a:rPr lang="en-US" sz="2800" dirty="0"/>
              <a:t>expresses a fully rearranged TCR, and both CD4 and CD8</a:t>
            </a:r>
          </a:p>
          <a:p>
            <a:pPr marL="577850" indent="-349250">
              <a:spcBef>
                <a:spcPts val="2400"/>
              </a:spcBef>
              <a:buFont typeface="Arial" panose="020B0604020202020204" pitchFamily="34" charset="0"/>
              <a:buChar char="•"/>
            </a:pPr>
            <a:r>
              <a:rPr lang="en-US" sz="2800" dirty="0"/>
              <a:t>Several possible fates</a:t>
            </a:r>
          </a:p>
          <a:p>
            <a:pPr marL="1035050" lvl="1">
              <a:spcBef>
                <a:spcPts val="1800"/>
              </a:spcBef>
              <a:buFont typeface="Courier New" panose="02070309020205020404" pitchFamily="49" charset="0"/>
              <a:buChar char="o"/>
            </a:pPr>
            <a:r>
              <a:rPr lang="en-GB" sz="2400" dirty="0"/>
              <a:t>Some develop into regulatory T cells.</a:t>
            </a:r>
          </a:p>
          <a:p>
            <a:pPr marL="1035050" lvl="1">
              <a:spcBef>
                <a:spcPts val="1800"/>
              </a:spcBef>
              <a:buFont typeface="Courier New" panose="02070309020205020404" pitchFamily="49" charset="0"/>
              <a:buChar char="o"/>
            </a:pPr>
            <a:r>
              <a:rPr lang="en-GB" sz="2400" dirty="0"/>
              <a:t>Some develop into NK T cells.</a:t>
            </a:r>
          </a:p>
          <a:p>
            <a:pPr marL="1035050" lvl="1">
              <a:spcBef>
                <a:spcPts val="1800"/>
              </a:spcBef>
              <a:buFont typeface="Courier New" panose="02070309020205020404" pitchFamily="49" charset="0"/>
              <a:buChar char="o"/>
            </a:pPr>
            <a:r>
              <a:rPr lang="en-GB" sz="2400" dirty="0"/>
              <a:t>Others begin the process of positive and negative selection to test the TCR and select for a single coreceptor to become a </a:t>
            </a:r>
            <a:r>
              <a:rPr lang="en-GB" sz="2400" b="1" dirty="0"/>
              <a:t>single-positive thymocyte</a:t>
            </a:r>
            <a:r>
              <a:rPr lang="en-GB" sz="2400" dirty="0"/>
              <a:t>.</a:t>
            </a:r>
          </a:p>
        </p:txBody>
      </p:sp>
    </p:spTree>
    <p:extLst>
      <p:ext uri="{BB962C8B-B14F-4D97-AF65-F5344CB8AC3E}">
        <p14:creationId xmlns:p14="http://schemas.microsoft.com/office/powerpoint/2010/main" val="237067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FCDF-E6C0-3F48-9B46-EDFB0E6EDDA8}"/>
              </a:ext>
            </a:extLst>
          </p:cNvPr>
          <p:cNvSpPr>
            <a:spLocks noGrp="1"/>
          </p:cNvSpPr>
          <p:nvPr>
            <p:ph type="title"/>
          </p:nvPr>
        </p:nvSpPr>
        <p:spPr>
          <a:xfrm>
            <a:off x="0" y="0"/>
            <a:ext cx="12192000" cy="384048"/>
          </a:xfrm>
        </p:spPr>
        <p:txBody>
          <a:bodyPr/>
          <a:lstStyle/>
          <a:p>
            <a:r>
              <a:rPr lang="en-US" cap="all" dirty="0"/>
              <a:t>Figure 5.3</a:t>
            </a:r>
            <a:r>
              <a:rPr lang="en-US" dirty="0"/>
              <a:t>  Key steps in T-cell development </a:t>
            </a:r>
          </a:p>
        </p:txBody>
      </p:sp>
      <p:pic>
        <p:nvPicPr>
          <p:cNvPr id="7" name="Content Placeholder 6" descr="An illustration of a section of a lobule of thymus shows steps involved in the conversion of lymphoid progenitor cells to single-positive thymocytes. The steps involved are as follows: lymphoid progenitor cells enter the medulla region through a venule. They get attached to a thymic epithelial cell resulting in proliferation. The lymphoid progenitor cells get converted to double-negative thymocytes in the cortex region, while attached to the epithelial cell. The double-negative thymocytes undergo T-cell receptor loci rearrangement, where they are met with the checkpoint for pre-T C R. Immature double-positive thymocytes detach from the epithelial cell and undergo T-cell receptor loci rearrangement again, where they are met with the checkpoint for T C R. After the rearrangement, mature double-positive thymocytes are formed. They undergo positive and negative selection, and M H C commitment leading to the formation of single-positive thymocytes in the medulla region.">
            <a:extLst>
              <a:ext uri="{FF2B5EF4-FFF2-40B4-BE49-F238E27FC236}">
                <a16:creationId xmlns:a16="http://schemas.microsoft.com/office/drawing/2014/main" id="{EF9C04B3-8366-054E-8365-D68961D11743}"/>
              </a:ext>
            </a:extLst>
          </p:cNvPr>
          <p:cNvPicPr>
            <a:picLocks noGrp="1" noChangeAspect="1"/>
          </p:cNvPicPr>
          <p:nvPr>
            <p:ph sz="quarter" idx="10"/>
          </p:nvPr>
        </p:nvPicPr>
        <p:blipFill>
          <a:blip r:embed="rId3"/>
          <a:stretch>
            <a:fillRect/>
          </a:stretch>
        </p:blipFill>
        <p:spPr>
          <a:xfrm>
            <a:off x="2597671" y="479425"/>
            <a:ext cx="6996658" cy="6300788"/>
          </a:xfrm>
        </p:spPr>
      </p:pic>
    </p:spTree>
    <p:extLst>
      <p:ext uri="{BB962C8B-B14F-4D97-AF65-F5344CB8AC3E}">
        <p14:creationId xmlns:p14="http://schemas.microsoft.com/office/powerpoint/2010/main" val="1021495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5.4  What are the stages of T-cell development</a:t>
            </a:r>
            <a:r>
              <a:rPr lang="en-GB" dirty="0">
                <a:solidFill>
                  <a:srgbClr val="FFFFFF"/>
                </a:solidFill>
              </a:rPr>
              <a:t>?</a:t>
            </a:r>
            <a:r>
              <a:rPr lang="en-GB" sz="1000" dirty="0">
                <a:solidFill>
                  <a:srgbClr val="FFFFFF"/>
                </a:solidFill>
              </a:rPr>
              <a:t>		3</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a:spcBef>
                <a:spcPts val="2400"/>
              </a:spcBef>
            </a:pPr>
            <a:r>
              <a:rPr lang="en-US" dirty="0">
                <a:solidFill>
                  <a:schemeClr val="tx1"/>
                </a:solidFill>
              </a:rPr>
              <a:t>Differences in cell-surface markers </a:t>
            </a:r>
          </a:p>
          <a:p>
            <a:pPr marL="577850" indent="-349250">
              <a:spcBef>
                <a:spcPts val="1200"/>
              </a:spcBef>
              <a:buFont typeface="Arial" panose="020B0604020202020204" pitchFamily="34" charset="0"/>
              <a:buChar char="•"/>
            </a:pPr>
            <a:r>
              <a:rPr lang="en-US" sz="2800" dirty="0">
                <a:solidFill>
                  <a:schemeClr val="tx1"/>
                </a:solidFill>
              </a:rPr>
              <a:t>Initial development of the double-negative thymocyte has various stages in humans</a:t>
            </a:r>
          </a:p>
          <a:p>
            <a:pPr marL="1035050" indent="-349250">
              <a:spcBef>
                <a:spcPts val="1200"/>
              </a:spcBef>
              <a:buFont typeface="Courier New" panose="02070309020205020404" pitchFamily="49" charset="0"/>
              <a:buChar char="o"/>
            </a:pPr>
            <a:r>
              <a:rPr lang="en-GB" sz="2400" dirty="0">
                <a:solidFill>
                  <a:schemeClr val="tx1"/>
                </a:solidFill>
              </a:rPr>
              <a:t>Differ from mouse thymocytes in regard to the cell-surface molecules present during the developmental process.</a:t>
            </a:r>
            <a:endParaRPr lang="en-US" sz="2400" dirty="0">
              <a:solidFill>
                <a:schemeClr val="tx1"/>
              </a:solidFill>
            </a:endParaRPr>
          </a:p>
          <a:p>
            <a:pPr marL="1035050" indent="-349250">
              <a:spcBef>
                <a:spcPts val="1200"/>
              </a:spcBef>
              <a:buFont typeface="Courier New" panose="02070309020205020404" pitchFamily="49" charset="0"/>
              <a:buChar char="o"/>
            </a:pPr>
            <a:r>
              <a:rPr lang="en-US" sz="2400" dirty="0"/>
              <a:t>Human lymphoid progenitor cells in the thymus shut down expression of the stem cell marker CD34; begin expressing the adhesion and signaling molecules CD2, CD5, and CD7. </a:t>
            </a:r>
          </a:p>
          <a:p>
            <a:pPr marL="1035050" lvl="1">
              <a:buFont typeface="Courier New" panose="02070309020205020404" pitchFamily="49" charset="0"/>
              <a:buChar char="o"/>
            </a:pPr>
            <a:r>
              <a:rPr lang="en-US" sz="2400" dirty="0"/>
              <a:t>As they continue their development they begin to express CD1 at their cell surface. </a:t>
            </a:r>
          </a:p>
          <a:p>
            <a:pPr marL="1035050" lvl="1">
              <a:buFont typeface="Courier New" panose="02070309020205020404" pitchFamily="49" charset="0"/>
              <a:buChar char="o"/>
            </a:pPr>
            <a:r>
              <a:rPr lang="en-US" sz="2400" dirty="0"/>
              <a:t>They do not express CD4 or CD8 and are double-negative thymocytes early in development.</a:t>
            </a:r>
          </a:p>
        </p:txBody>
      </p:sp>
    </p:spTree>
    <p:extLst>
      <p:ext uri="{BB962C8B-B14F-4D97-AF65-F5344CB8AC3E}">
        <p14:creationId xmlns:p14="http://schemas.microsoft.com/office/powerpoint/2010/main" val="2037542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5.4  What are the stages of T-cell development</a:t>
            </a:r>
            <a:r>
              <a:rPr lang="en-GB" dirty="0">
                <a:solidFill>
                  <a:srgbClr val="FFFFFF"/>
                </a:solidFill>
              </a:rPr>
              <a:t>?</a:t>
            </a:r>
            <a:r>
              <a:rPr lang="en-GB" sz="1000" dirty="0">
                <a:solidFill>
                  <a:srgbClr val="FFFFFF"/>
                </a:solidFill>
              </a:rPr>
              <a:t>		4</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a:spcBef>
                <a:spcPts val="2400"/>
              </a:spcBef>
            </a:pPr>
            <a:r>
              <a:rPr lang="en-US" dirty="0">
                <a:solidFill>
                  <a:schemeClr val="tx1"/>
                </a:solidFill>
              </a:rPr>
              <a:t>Critical checkpoints </a:t>
            </a:r>
          </a:p>
          <a:p>
            <a:pPr marL="577850" indent="-349250">
              <a:spcBef>
                <a:spcPts val="2400"/>
              </a:spcBef>
              <a:buFont typeface="Arial" panose="020B0604020202020204" pitchFamily="34" charset="0"/>
              <a:buChar char="•"/>
            </a:pPr>
            <a:r>
              <a:rPr lang="en-US" sz="2800" dirty="0"/>
              <a:t>There are three key checkpoints that a thymocyte must pass to continue development and become a functional naïve T cell</a:t>
            </a:r>
          </a:p>
          <a:p>
            <a:pPr marL="1035050" lvl="1">
              <a:spcBef>
                <a:spcPts val="1800"/>
              </a:spcBef>
              <a:buFont typeface="Courier New" panose="02070309020205020404" pitchFamily="49" charset="0"/>
              <a:buChar char="o"/>
            </a:pPr>
            <a:r>
              <a:rPr lang="en-US" sz="2400" dirty="0"/>
              <a:t>Checkpoint of the γδ subunit of the T-cell receptor</a:t>
            </a:r>
          </a:p>
          <a:p>
            <a:pPr marL="1035050" lvl="1">
              <a:spcBef>
                <a:spcPts val="1800"/>
              </a:spcBef>
              <a:buFont typeface="Courier New" panose="02070309020205020404" pitchFamily="49" charset="0"/>
              <a:buChar char="o"/>
            </a:pPr>
            <a:r>
              <a:rPr lang="en-US" sz="2400" dirty="0"/>
              <a:t>Checkpoint of the β subunit of the T-cell receptor</a:t>
            </a:r>
          </a:p>
          <a:p>
            <a:pPr marL="1035050" lvl="1">
              <a:spcBef>
                <a:spcPts val="1800"/>
              </a:spcBef>
              <a:buFont typeface="Courier New" panose="02070309020205020404" pitchFamily="49" charset="0"/>
              <a:buChar char="o"/>
            </a:pPr>
            <a:r>
              <a:rPr lang="en-US" sz="2400" dirty="0"/>
              <a:t>Checkpoint of the α subunit of the T-cell receptor</a:t>
            </a:r>
          </a:p>
        </p:txBody>
      </p:sp>
    </p:spTree>
    <p:extLst>
      <p:ext uri="{BB962C8B-B14F-4D97-AF65-F5344CB8AC3E}">
        <p14:creationId xmlns:p14="http://schemas.microsoft.com/office/powerpoint/2010/main" val="117452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254E-34A4-024A-911F-66A8470952CB}"/>
              </a:ext>
            </a:extLst>
          </p:cNvPr>
          <p:cNvSpPr>
            <a:spLocks noGrp="1"/>
          </p:cNvSpPr>
          <p:nvPr>
            <p:ph type="title"/>
          </p:nvPr>
        </p:nvSpPr>
        <p:spPr>
          <a:xfrm>
            <a:off x="0" y="0"/>
            <a:ext cx="12192000" cy="384048"/>
          </a:xfrm>
        </p:spPr>
        <p:txBody>
          <a:bodyPr/>
          <a:lstStyle/>
          <a:p>
            <a:r>
              <a:rPr lang="en-US" cap="all" dirty="0"/>
              <a:t>Figure 5.4</a:t>
            </a:r>
            <a:r>
              <a:rPr lang="en-US" dirty="0"/>
              <a:t>  Timing of somatic recombination in T-cell development </a:t>
            </a:r>
          </a:p>
        </p:txBody>
      </p:sp>
      <p:pic>
        <p:nvPicPr>
          <p:cNvPr id="15" name="Content Placeholder 14" descr="A tree diagram with illustrations shows steps involved in the development of committed gamma delta T cell and committed alpha beta T cell from a double-negative thymocyte undergoing beta, gamma, and delta rearrangements in two pathways. The first pathway shows the double-negative thymocyte undergoing gamma and delta rearrangement. This rearrangement undergoes a test for the functional gamma delta T-cell receptor at a checkpoint. The ` the T-cell receptor attached on its surface. The second pathway shows the double-negative thymocyte undergoing beta rearrangement. This rearrangement undergoes a test for the functional beta chain at a checkpoint. The output shows an immature double-positive thymocyte with a beta chain located inside the thymocyte, and C D 4 and C D 8 coreceptors attached on its surface. The immature double-positive thymocyte undergoes alpha, gamma, and delta rearrangements in two pathways. The first pathway shows the immature double-positive thymocyte undergoing gamma and delta rearrangement. This rearrangement undergoes a test for the functional gamma delta T-cell receptor at a checkpoint. The output shows a committed gamma delta T cell with the T-cell receptor attached on its surface. The second pathway shows the immature double-positive thymocyte undergoing alpha and beta rearrangement. This rearrangement undergoes a test for the functional alpha beta T-cell receptor at a checkpoint. The output shows committed alpha beta T cell with a T-cell receptor, and C D 4 and C D 8 coreceptors attached on its surface.">
            <a:extLst>
              <a:ext uri="{FF2B5EF4-FFF2-40B4-BE49-F238E27FC236}">
                <a16:creationId xmlns:a16="http://schemas.microsoft.com/office/drawing/2014/main" id="{77D8AF0E-E920-C84E-9392-004F6CA3F8AF}"/>
              </a:ext>
            </a:extLst>
          </p:cNvPr>
          <p:cNvPicPr>
            <a:picLocks noGrp="1" noChangeAspect="1"/>
          </p:cNvPicPr>
          <p:nvPr>
            <p:ph sz="quarter" idx="10"/>
          </p:nvPr>
        </p:nvPicPr>
        <p:blipFill>
          <a:blip r:embed="rId3"/>
          <a:stretch>
            <a:fillRect/>
          </a:stretch>
        </p:blipFill>
        <p:spPr>
          <a:xfrm>
            <a:off x="4134912" y="479425"/>
            <a:ext cx="3922177" cy="6300788"/>
          </a:xfrm>
        </p:spPr>
      </p:pic>
    </p:spTree>
    <p:extLst>
      <p:ext uri="{BB962C8B-B14F-4D97-AF65-F5344CB8AC3E}">
        <p14:creationId xmlns:p14="http://schemas.microsoft.com/office/powerpoint/2010/main" val="1189106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5.4  What are the stages of T-cell development</a:t>
            </a:r>
            <a:r>
              <a:rPr lang="en-GB" dirty="0">
                <a:solidFill>
                  <a:srgbClr val="FFFFFF"/>
                </a:solidFill>
              </a:rPr>
              <a:t>?</a:t>
            </a:r>
            <a:r>
              <a:rPr lang="en-GB" sz="1000" dirty="0">
                <a:solidFill>
                  <a:srgbClr val="FFFFFF"/>
                </a:solidFill>
              </a:rPr>
              <a:t>		5</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228600" indent="-228600">
              <a:spcBef>
                <a:spcPts val="2400"/>
              </a:spcBef>
            </a:pPr>
            <a:r>
              <a:rPr lang="en-US" b="1" dirty="0"/>
              <a:t> </a:t>
            </a:r>
            <a:r>
              <a:rPr lang="en-GB" dirty="0"/>
              <a:t>Development into one of two T-cell lineages</a:t>
            </a:r>
            <a:endParaRPr lang="en-US" b="1" dirty="0"/>
          </a:p>
          <a:p>
            <a:pPr marL="577850" indent="-349250">
              <a:spcBef>
                <a:spcPts val="2400"/>
              </a:spcBef>
              <a:buFont typeface="Arial" panose="020B0604020202020204" pitchFamily="34" charset="0"/>
              <a:buChar char="•"/>
            </a:pPr>
            <a:r>
              <a:rPr lang="en-US" sz="2800" dirty="0">
                <a:solidFill>
                  <a:schemeClr val="tx1"/>
                </a:solidFill>
              </a:rPr>
              <a:t>γδ T cells </a:t>
            </a:r>
            <a:r>
              <a:rPr lang="en-US" sz="2800" dirty="0"/>
              <a:t>represent 0.5% of T cells in mice and 3.5% in humans. </a:t>
            </a:r>
          </a:p>
          <a:p>
            <a:pPr marL="577850" indent="-349250">
              <a:spcBef>
                <a:spcPts val="2400"/>
              </a:spcBef>
              <a:buFont typeface="Arial" panose="020B0604020202020204" pitchFamily="34" charset="0"/>
              <a:buChar char="•"/>
            </a:pPr>
            <a:r>
              <a:rPr lang="en-US" sz="2800" dirty="0"/>
              <a:t>Why are γδ T cells important?</a:t>
            </a:r>
          </a:p>
          <a:p>
            <a:pPr marL="1035050" lvl="1">
              <a:spcBef>
                <a:spcPts val="1800"/>
              </a:spcBef>
              <a:buFont typeface="Courier New" panose="02070309020205020404" pitchFamily="49" charset="0"/>
              <a:buChar char="o"/>
            </a:pPr>
            <a:r>
              <a:rPr lang="en-US" sz="2400" dirty="0"/>
              <a:t>They protect the fetus during development. </a:t>
            </a:r>
          </a:p>
          <a:p>
            <a:pPr marL="1035050" lvl="1">
              <a:spcBef>
                <a:spcPts val="1800"/>
              </a:spcBef>
              <a:buFont typeface="Courier New" panose="02070309020205020404" pitchFamily="49" charset="0"/>
              <a:buChar char="o"/>
            </a:pPr>
            <a:r>
              <a:rPr lang="en-US" sz="2400" dirty="0"/>
              <a:t>In adults, γδ T cells play an important role in protecting mucosal surfaces. </a:t>
            </a:r>
          </a:p>
        </p:txBody>
      </p:sp>
    </p:spTree>
    <p:extLst>
      <p:ext uri="{BB962C8B-B14F-4D97-AF65-F5344CB8AC3E}">
        <p14:creationId xmlns:p14="http://schemas.microsoft.com/office/powerpoint/2010/main" val="321432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5.4  What are the stages of T-cell development</a:t>
            </a:r>
            <a:r>
              <a:rPr lang="en-GB" dirty="0">
                <a:solidFill>
                  <a:srgbClr val="FFFFFF"/>
                </a:solidFill>
              </a:rPr>
              <a:t>?</a:t>
            </a:r>
            <a:r>
              <a:rPr lang="en-GB" sz="1000" dirty="0">
                <a:solidFill>
                  <a:srgbClr val="FFFFFF"/>
                </a:solidFill>
              </a:rPr>
              <a:t>		6</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noFill/>
          <a:ln w="12700">
            <a:noFill/>
          </a:ln>
        </p:spPr>
        <p:txBody>
          <a:bodyPr/>
          <a:lstStyle/>
          <a:p>
            <a:pPr eaLnBrk="1" hangingPunct="1"/>
            <a:r>
              <a:rPr lang="en-US" altLang="en-US" sz="2000" u="sng" dirty="0">
                <a:ea typeface="ＭＳ Ｐゴシック" panose="020B0600070205080204" pitchFamily="34" charset="-128"/>
              </a:rPr>
              <a:t>MAKING CONNECTIONS</a:t>
            </a:r>
          </a:p>
          <a:p>
            <a:pPr eaLnBrk="1" hangingPunct="1">
              <a:spcBef>
                <a:spcPts val="2400"/>
              </a:spcBef>
            </a:pPr>
            <a:r>
              <a:rPr lang="en-GB" altLang="en-US" sz="2800" i="1" dirty="0" err="1">
                <a:solidFill>
                  <a:schemeClr val="tx1"/>
                </a:solidFill>
                <a:ea typeface="ＭＳ Ｐゴシック" panose="020B0600070205080204" pitchFamily="34" charset="-128"/>
              </a:rPr>
              <a:t>Hematopoiesis</a:t>
            </a:r>
            <a:r>
              <a:rPr lang="en-GB" altLang="en-US" sz="2800" i="1" dirty="0">
                <a:solidFill>
                  <a:schemeClr val="tx1"/>
                </a:solidFill>
                <a:ea typeface="ＭＳ Ｐゴシック" panose="020B0600070205080204" pitchFamily="34" charset="-128"/>
              </a:rPr>
              <a:t> and the Commitment to the T-cell Lineage</a:t>
            </a:r>
          </a:p>
          <a:p>
            <a:pPr marL="577850" indent="-349250" eaLnBrk="1" hangingPunct="1">
              <a:spcBef>
                <a:spcPts val="2400"/>
              </a:spcBef>
              <a:buFont typeface="Arial" panose="020B0604020202020204" pitchFamily="34" charset="0"/>
              <a:buChar char="•"/>
            </a:pPr>
            <a:r>
              <a:rPr lang="en-US" sz="2800" dirty="0"/>
              <a:t>Hematopoiesis produces all cell types of the circulatory system from a common stem cell.</a:t>
            </a:r>
          </a:p>
          <a:p>
            <a:pPr marL="577850" indent="-349250" eaLnBrk="1" hangingPunct="1">
              <a:spcBef>
                <a:spcPts val="2400"/>
              </a:spcBef>
              <a:buFont typeface="Arial" panose="020B0604020202020204" pitchFamily="34" charset="0"/>
              <a:buChar char="•"/>
            </a:pPr>
            <a:r>
              <a:rPr lang="en-US" sz="2800" dirty="0"/>
              <a:t>T cells begin their life in the bone marrow as a common lymphoid progenitor.</a:t>
            </a:r>
          </a:p>
          <a:p>
            <a:pPr marL="577850" indent="-349250" eaLnBrk="1" hangingPunct="1">
              <a:spcBef>
                <a:spcPts val="2400"/>
              </a:spcBef>
              <a:buFont typeface="Arial" panose="020B0604020202020204" pitchFamily="34" charset="0"/>
              <a:buChar char="•"/>
            </a:pPr>
            <a:r>
              <a:rPr lang="en-US" sz="2800" dirty="0"/>
              <a:t>Migration of common lymphoid progenitors to the thymus along with signals given by cells commit the common lymphoid progenitors to the T-cell lineage.</a:t>
            </a: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225944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8ADF-B68C-A84F-8DB9-ED6FD62ED7AE}"/>
              </a:ext>
            </a:extLst>
          </p:cNvPr>
          <p:cNvSpPr>
            <a:spLocks noGrp="1"/>
          </p:cNvSpPr>
          <p:nvPr>
            <p:ph type="title"/>
          </p:nvPr>
        </p:nvSpPr>
        <p:spPr>
          <a:xfrm>
            <a:off x="0" y="0"/>
            <a:ext cx="12192000" cy="384048"/>
          </a:xfrm>
        </p:spPr>
        <p:txBody>
          <a:bodyPr/>
          <a:lstStyle/>
          <a:p>
            <a:r>
              <a:rPr lang="en-US" dirty="0"/>
              <a:t>Making Connections: Hematopoiesis and the Commitment to the T-cell Lineage </a:t>
            </a:r>
          </a:p>
        </p:txBody>
      </p:sp>
      <p:pic>
        <p:nvPicPr>
          <p:cNvPr id="17" name="Content Placeholder 16" descr="A tree diagram with illustrations shows the formation of B and T cells from a common lymphoid precursor in two pathways during hematopoiesis. In one of the pathways, the common lymphoid precursor located in bone marrow gets converted to a B cell in blood, which further gets converted to a plasma cell in tissue. In the presence of N K or T cell precursor, the common lymphoid precursor gets converted to a T cell in blood and remains the same in tissue. In another pathway, the common lymphoid precursor located in bone marrow gets converted to D N 1, D N 2, D N 3, and D N 4 in sequence in the presence of Notch 1 signaling. D N 4 undergoes two pathways. In one pathway, it gets converted to a gamma delta T cell. In the other pathway, the D N 4 gets converted to a D P, which undergoes either positive or negative selection to become an S P C D 4 T cell or S P C D 8 T cell. An enlarged view of the Notch 1 signaling process shows the following illustration: A thymic epithelial cell shows a Notch ligand attached to its surface. A parallel lymphoid progenitor cell shows a Notch 1 attached to its surface. It consists of an extracellular domain and an intracellular domain. The extracellular domain of Notch 1 binds with the Notch ligand of the thymic epithelial cell, which leads to proteolytic cleavage. The cleavage results in the splitting of the extracellular and intracellular domains of Notch 1. The intracellular domain of Notch 1 translocates to the nucleus of the lymphoid progenitor cell, where it binds to the D N A resulting in transcription. An enlarged view of the conversion of D N 4 to D P shows somatic recombination in alpha or gamma chain and beta or gamma chain. The alpha or gamma chain shows germline D N A consisting of segments such as V, J, and C. The D N A undergoes somatic recombination, in which the segments V and J join together to form a V J-joined rearranged D N A. The beta or delta chain shows germline D N A consisting of segments such as V, D, J, and C. The D N A undergoes somatic recombination to form a D J-joined D N A, which further undergoes another somatic recombination to form V D J-joined rearranged D N A.">
            <a:extLst>
              <a:ext uri="{FF2B5EF4-FFF2-40B4-BE49-F238E27FC236}">
                <a16:creationId xmlns:a16="http://schemas.microsoft.com/office/drawing/2014/main" id="{3AFA002C-EFB3-404E-93D8-1EF5FEAAFF99}"/>
              </a:ext>
            </a:extLst>
          </p:cNvPr>
          <p:cNvPicPr>
            <a:picLocks noGrp="1" noChangeAspect="1"/>
          </p:cNvPicPr>
          <p:nvPr>
            <p:ph sz="quarter" idx="10"/>
          </p:nvPr>
        </p:nvPicPr>
        <p:blipFill>
          <a:blip r:embed="rId3"/>
          <a:stretch>
            <a:fillRect/>
          </a:stretch>
        </p:blipFill>
        <p:spPr>
          <a:xfrm>
            <a:off x="3508629" y="479425"/>
            <a:ext cx="5174743" cy="6300788"/>
          </a:xfrm>
        </p:spPr>
      </p:pic>
    </p:spTree>
    <p:extLst>
      <p:ext uri="{BB962C8B-B14F-4D97-AF65-F5344CB8AC3E}">
        <p14:creationId xmlns:p14="http://schemas.microsoft.com/office/powerpoint/2010/main" val="380080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Chapter 5  </a:t>
            </a:r>
            <a:r>
              <a:rPr lang="en-GB" dirty="0"/>
              <a:t>Development of T Lymphocytes</a:t>
            </a:r>
            <a:endParaRPr lang="en-US" altLang="en-US" dirty="0">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6472B4F6-3EE1-4908-BB79-3A4480C0DC7F}"/>
              </a:ext>
            </a:extLst>
          </p:cNvPr>
          <p:cNvSpPr>
            <a:spLocks noGrp="1"/>
          </p:cNvSpPr>
          <p:nvPr>
            <p:ph idx="1"/>
          </p:nvPr>
        </p:nvSpPr>
        <p:spPr/>
        <p:txBody>
          <a:bodyPr/>
          <a:lstStyle/>
          <a:p>
            <a:pPr marL="914400" indent="-914400">
              <a:spcBef>
                <a:spcPts val="1200"/>
              </a:spcBef>
            </a:pPr>
            <a:r>
              <a:rPr lang="en-GB" sz="2600" dirty="0"/>
              <a:t>5.1  What is the role of the thymus in T-cell development?</a:t>
            </a:r>
          </a:p>
          <a:p>
            <a:pPr marL="914400" indent="-914400">
              <a:spcBef>
                <a:spcPts val="1200"/>
              </a:spcBef>
            </a:pPr>
            <a:r>
              <a:rPr lang="en-GB" sz="2600" dirty="0"/>
              <a:t>5.2  Which cells are precursors to developing thymocytes?</a:t>
            </a:r>
          </a:p>
          <a:p>
            <a:pPr marL="914400" indent="-914400">
              <a:spcBef>
                <a:spcPts val="1200"/>
              </a:spcBef>
            </a:pPr>
            <a:r>
              <a:rPr lang="en-GB" sz="2600" dirty="0"/>
              <a:t>5.3  What is the role of Notch1 in T-cell development?</a:t>
            </a:r>
          </a:p>
          <a:p>
            <a:pPr marL="914400" indent="-914400">
              <a:spcBef>
                <a:spcPts val="1200"/>
              </a:spcBef>
            </a:pPr>
            <a:r>
              <a:rPr lang="en-GB" sz="2600" dirty="0"/>
              <a:t>5.4  What are the stages of T-cell development?</a:t>
            </a:r>
          </a:p>
          <a:p>
            <a:pPr marL="914400" indent="-914400">
              <a:spcBef>
                <a:spcPts val="1200"/>
              </a:spcBef>
            </a:pPr>
            <a:r>
              <a:rPr lang="en-GB" sz="2600" dirty="0"/>
              <a:t>5.5  How does a developing thymocyte pass through the </a:t>
            </a:r>
            <a:r>
              <a:rPr lang="en-GB" sz="2600" dirty="0">
                <a:latin typeface="Symbol" panose="05050102010706020507" pitchFamily="18" charset="2"/>
              </a:rPr>
              <a:t>b</a:t>
            </a:r>
            <a:r>
              <a:rPr lang="en-GB" sz="2600" dirty="0"/>
              <a:t>-chain checkpoint?</a:t>
            </a:r>
          </a:p>
          <a:p>
            <a:pPr marL="914400" indent="-914400">
              <a:spcBef>
                <a:spcPts val="1200"/>
              </a:spcBef>
            </a:pPr>
            <a:r>
              <a:rPr lang="en-GB" sz="2600" dirty="0"/>
              <a:t>5.6  How does a developing thymocyte pass through the </a:t>
            </a:r>
            <a:r>
              <a:rPr lang="en-GB" sz="2600" dirty="0">
                <a:latin typeface="Symbol" panose="05050102010706020507" pitchFamily="18" charset="2"/>
              </a:rPr>
              <a:t>a</a:t>
            </a:r>
            <a:r>
              <a:rPr lang="en-GB" sz="2600" dirty="0"/>
              <a:t>-chain checkpoint?</a:t>
            </a:r>
          </a:p>
          <a:p>
            <a:pPr marL="914400" indent="-914400">
              <a:spcBef>
                <a:spcPts val="1200"/>
              </a:spcBef>
            </a:pPr>
            <a:r>
              <a:rPr lang="en-GB" sz="2600" dirty="0"/>
              <a:t>5.7  How does positive and negative selection of T cells occur?</a:t>
            </a:r>
          </a:p>
          <a:p>
            <a:pPr marL="914400" indent="-914400">
              <a:spcBef>
                <a:spcPts val="1200"/>
              </a:spcBef>
            </a:pPr>
            <a:r>
              <a:rPr lang="en-GB" sz="2600" dirty="0"/>
              <a:t>5.8  How is T-cell receptor diversity achieved?</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5.5  How does a developing thymocyte pass through the </a:t>
            </a:r>
            <a:r>
              <a:rPr lang="en-GB" dirty="0">
                <a:latin typeface="Symbol" panose="05050102010706020507" pitchFamily="18" charset="2"/>
              </a:rPr>
              <a:t>b</a:t>
            </a:r>
            <a:r>
              <a:rPr lang="en-GB" dirty="0"/>
              <a:t>-chain checkpoint?	</a:t>
            </a:r>
            <a:r>
              <a:rPr lang="en-GB" sz="1000" dirty="0">
                <a:solidFill>
                  <a:srgbClr val="FFFFFF"/>
                </a:solidFill>
              </a:rPr>
              <a:t>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577850" indent="-349250">
              <a:spcBef>
                <a:spcPts val="1800"/>
              </a:spcBef>
              <a:buFont typeface="Arial" panose="020B0604020202020204" pitchFamily="34" charset="0"/>
              <a:buChar char="•"/>
            </a:pPr>
            <a:r>
              <a:rPr lang="en-US" sz="2800" dirty="0"/>
              <a:t>Somatic recombination is activated through the expression of the RAG1 and RAG2 proteins. </a:t>
            </a:r>
          </a:p>
          <a:p>
            <a:pPr lvl="1">
              <a:spcBef>
                <a:spcPts val="1800"/>
              </a:spcBef>
            </a:pPr>
            <a:r>
              <a:rPr lang="en-US" sz="2800" dirty="0"/>
              <a:t>Recombination events begin at the β, γ, and δ loci of the TCR. </a:t>
            </a:r>
          </a:p>
          <a:p>
            <a:pPr lvl="1">
              <a:spcBef>
                <a:spcPts val="1800"/>
              </a:spcBef>
            </a:pPr>
            <a:r>
              <a:rPr lang="en-US" sz="2800" dirty="0"/>
              <a:t>If productive rearrangements occur at the γ and δ loci, the thymocyte becomes a γδ T cell. </a:t>
            </a:r>
          </a:p>
          <a:p>
            <a:pPr lvl="1">
              <a:spcBef>
                <a:spcPts val="1800"/>
              </a:spcBef>
            </a:pPr>
            <a:r>
              <a:rPr lang="en-US" sz="2800" dirty="0"/>
              <a:t>There are four possible productive β-chain rearrangements.</a:t>
            </a:r>
          </a:p>
          <a:p>
            <a:pPr lvl="1">
              <a:spcBef>
                <a:spcPts val="1800"/>
              </a:spcBef>
            </a:pPr>
            <a:r>
              <a:rPr lang="en-US" sz="2800" dirty="0"/>
              <a:t>Most T cells will express the β-chain.</a:t>
            </a:r>
          </a:p>
        </p:txBody>
      </p:sp>
    </p:spTree>
    <p:extLst>
      <p:ext uri="{BB962C8B-B14F-4D97-AF65-F5344CB8AC3E}">
        <p14:creationId xmlns:p14="http://schemas.microsoft.com/office/powerpoint/2010/main" val="3035760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33C0-D7CE-4E46-A5F8-B6E05B64A1F5}"/>
              </a:ext>
            </a:extLst>
          </p:cNvPr>
          <p:cNvSpPr>
            <a:spLocks noGrp="1"/>
          </p:cNvSpPr>
          <p:nvPr>
            <p:ph type="title"/>
          </p:nvPr>
        </p:nvSpPr>
        <p:spPr>
          <a:xfrm>
            <a:off x="0" y="0"/>
            <a:ext cx="12192000" cy="384048"/>
          </a:xfrm>
        </p:spPr>
        <p:txBody>
          <a:bodyPr/>
          <a:lstStyle/>
          <a:p>
            <a:r>
              <a:rPr lang="en-US" cap="all" dirty="0"/>
              <a:t>Figure 5.5</a:t>
            </a:r>
            <a:r>
              <a:rPr lang="en-US" dirty="0"/>
              <a:t>  First series of recombination events during T-cell development </a:t>
            </a:r>
          </a:p>
        </p:txBody>
      </p:sp>
      <p:pic>
        <p:nvPicPr>
          <p:cNvPr id="7" name="Content Placeholder 6" descr="A tree diagram with illustrations shows steps involved in the development of committed gamma delta T cell and an immature double-positive thymocyte, a pre-T cell, from a double-negative thymocyte undergoing beta, gamma, and delta rearrangements in two pathways. The first pathway shows the double-negative thymocyte undergoing gamma and delta rearrangement. This rearrangement undergoes a test for the functional gamma delta T-cell receptor at a checkpoint. The output shows a committed gamma delta T cell with the T-cell receptor attached on its surface. The second pathway shows the double-negative thymocyte undergoing beta rearrangement, which involves four possible rearrangements. This rearrangement undergoes a test for the functional beta chain with surrogate alpha chain p T alpha at a checkpoint. The output shows an immature double-positive thymocyte, a pre-T cell, with a beta chain located inside the thymocyte, and C D 4 and C D 8 coreceptors attached on its surface.">
            <a:extLst>
              <a:ext uri="{FF2B5EF4-FFF2-40B4-BE49-F238E27FC236}">
                <a16:creationId xmlns:a16="http://schemas.microsoft.com/office/drawing/2014/main" id="{5A5324BE-81DB-AF4C-80F2-008D294B8A1E}"/>
              </a:ext>
            </a:extLst>
          </p:cNvPr>
          <p:cNvPicPr>
            <a:picLocks noGrp="1" noChangeAspect="1"/>
          </p:cNvPicPr>
          <p:nvPr>
            <p:ph sz="quarter" idx="10"/>
          </p:nvPr>
        </p:nvPicPr>
        <p:blipFill>
          <a:blip r:embed="rId3"/>
          <a:stretch>
            <a:fillRect/>
          </a:stretch>
        </p:blipFill>
        <p:spPr>
          <a:xfrm>
            <a:off x="2913976" y="479425"/>
            <a:ext cx="6364048" cy="6300787"/>
          </a:xfrm>
        </p:spPr>
      </p:pic>
    </p:spTree>
    <p:extLst>
      <p:ext uri="{BB962C8B-B14F-4D97-AF65-F5344CB8AC3E}">
        <p14:creationId xmlns:p14="http://schemas.microsoft.com/office/powerpoint/2010/main" val="446430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5.5  How does a developing thymocyte pass through the </a:t>
            </a:r>
            <a:r>
              <a:rPr lang="en-GB" dirty="0">
                <a:latin typeface="Symbol" panose="05050102010706020507" pitchFamily="18" charset="2"/>
              </a:rPr>
              <a:t>b</a:t>
            </a:r>
            <a:r>
              <a:rPr lang="en-GB" dirty="0"/>
              <a:t>-chain checkpoint?	</a:t>
            </a:r>
            <a:r>
              <a:rPr lang="en-GB" sz="1000" dirty="0">
                <a:solidFill>
                  <a:srgbClr val="FFFFFF"/>
                </a:solidFill>
              </a:rPr>
              <a:t>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577850" indent="-349250">
              <a:spcBef>
                <a:spcPts val="1800"/>
              </a:spcBef>
              <a:buFont typeface="Arial" panose="020B0604020202020204" pitchFamily="34" charset="0"/>
              <a:buChar char="•"/>
            </a:pPr>
            <a:r>
              <a:rPr lang="en-GB" sz="2800" dirty="0"/>
              <a:t>To test for a productive arrangement of the β chain, the developing thymocyte must assemble a</a:t>
            </a:r>
            <a:r>
              <a:rPr lang="en-US" sz="2800" dirty="0">
                <a:solidFill>
                  <a:schemeClr val="tx1"/>
                </a:solidFill>
              </a:rPr>
              <a:t> surrogate T-cell receptor complex. </a:t>
            </a:r>
          </a:p>
          <a:p>
            <a:pPr marL="577850" indent="-349250">
              <a:spcBef>
                <a:spcPts val="1800"/>
              </a:spcBef>
              <a:buFont typeface="Arial" panose="020B0604020202020204" pitchFamily="34" charset="0"/>
              <a:buChar char="•"/>
            </a:pPr>
            <a:r>
              <a:rPr lang="en-US" sz="2800" dirty="0"/>
              <a:t>Recombination of the α-chain locus occurs once the β-chain checkpoint has been passed. </a:t>
            </a:r>
          </a:p>
          <a:p>
            <a:pPr marL="577850" indent="-349250">
              <a:spcBef>
                <a:spcPts val="1800"/>
              </a:spcBef>
              <a:buFont typeface="Arial" panose="020B0604020202020204" pitchFamily="34" charset="0"/>
              <a:buChar char="•"/>
            </a:pPr>
            <a:r>
              <a:rPr lang="en-US" sz="2800" b="1" dirty="0"/>
              <a:t>Pre-T α chain </a:t>
            </a:r>
            <a:r>
              <a:rPr lang="en-US" sz="2800" dirty="0"/>
              <a:t>(</a:t>
            </a:r>
            <a:r>
              <a:rPr lang="en-US" sz="2800" b="1" dirty="0"/>
              <a:t>pTα</a:t>
            </a:r>
            <a:r>
              <a:rPr lang="en-US" sz="2800" dirty="0"/>
              <a:t>), a surrogate alpha chain, assembles with the rearranged β chain and the CD3 complex to form the pre-TCR. </a:t>
            </a:r>
          </a:p>
          <a:p>
            <a:pPr lvl="1">
              <a:spcBef>
                <a:spcPts val="1800"/>
              </a:spcBef>
            </a:pPr>
            <a:r>
              <a:rPr lang="en-US" sz="2800" dirty="0"/>
              <a:t>This </a:t>
            </a:r>
            <a:r>
              <a:rPr lang="en-US" sz="2800" b="1" dirty="0"/>
              <a:t>pre-T cell</a:t>
            </a:r>
            <a:r>
              <a:rPr lang="en-US" sz="2800" dirty="0"/>
              <a:t> receptor complex ensures that a functioning T-cell receptor can signal via the same transduction pathways used to activate T cells. </a:t>
            </a:r>
          </a:p>
        </p:txBody>
      </p:sp>
    </p:spTree>
    <p:extLst>
      <p:ext uri="{BB962C8B-B14F-4D97-AF65-F5344CB8AC3E}">
        <p14:creationId xmlns:p14="http://schemas.microsoft.com/office/powerpoint/2010/main" val="1844766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74B4-59B9-9343-98C8-39D52A13D301}"/>
              </a:ext>
            </a:extLst>
          </p:cNvPr>
          <p:cNvSpPr>
            <a:spLocks noGrp="1"/>
          </p:cNvSpPr>
          <p:nvPr>
            <p:ph type="title"/>
          </p:nvPr>
        </p:nvSpPr>
        <p:spPr>
          <a:xfrm>
            <a:off x="0" y="0"/>
            <a:ext cx="12192000" cy="384048"/>
          </a:xfrm>
        </p:spPr>
        <p:txBody>
          <a:bodyPr/>
          <a:lstStyle/>
          <a:p>
            <a:r>
              <a:rPr lang="en-US" cap="all" dirty="0"/>
              <a:t>Figure 5.7</a:t>
            </a:r>
            <a:r>
              <a:rPr lang="en-US" dirty="0"/>
              <a:t>  Four possible rearrangement attempts to produce a functional β chain </a:t>
            </a:r>
          </a:p>
        </p:txBody>
      </p:sp>
      <p:pic>
        <p:nvPicPr>
          <p:cNvPr id="11" name="Content Placeholder 10" descr="An illustration shows the first and second rearrangement attempts of the beta chain. The beta chain consists of the following segments in three divided sections: the first section shows the two V beta segments, the second section shows a D beta 1 segment, two J beta 1 segments, and a C beta 1 segment, and the third section shows a D beta 2 segment, two J beta 2 segments, and a C beta 2 segment. The rearrangement attempts take place in two steps. The first rearrangement attempt takes place in the second section. In the first step, the D segment and the second segment of J are joined together. In the second step, the joined D J segment further joins with the second segment of the V segment from the first section. The second rearrangement attempt takes place in the third section of the chain that went under the first rearrangement attempt. In the first step, the D segment and the second segment of J are joined together. In the second step, the joined D J segment further joins with the first segment of the V segment. ">
            <a:extLst>
              <a:ext uri="{FF2B5EF4-FFF2-40B4-BE49-F238E27FC236}">
                <a16:creationId xmlns:a16="http://schemas.microsoft.com/office/drawing/2014/main" id="{AFAAA32A-2850-804E-9365-3003AF1EB67B}"/>
              </a:ext>
            </a:extLst>
          </p:cNvPr>
          <p:cNvPicPr>
            <a:picLocks noGrp="1" noChangeAspect="1"/>
          </p:cNvPicPr>
          <p:nvPr>
            <p:ph sz="quarter" idx="10"/>
          </p:nvPr>
        </p:nvPicPr>
        <p:blipFill>
          <a:blip r:embed="rId3"/>
          <a:stretch>
            <a:fillRect/>
          </a:stretch>
        </p:blipFill>
        <p:spPr>
          <a:xfrm>
            <a:off x="2294019" y="479425"/>
            <a:ext cx="7603963" cy="6300788"/>
          </a:xfrm>
        </p:spPr>
      </p:pic>
    </p:spTree>
    <p:extLst>
      <p:ext uri="{BB962C8B-B14F-4D97-AF65-F5344CB8AC3E}">
        <p14:creationId xmlns:p14="http://schemas.microsoft.com/office/powerpoint/2010/main" val="1523801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5.5  How does a developing thymocyte pass through the </a:t>
            </a:r>
            <a:r>
              <a:rPr lang="en-GB" dirty="0">
                <a:latin typeface="Symbol" panose="05050102010706020507" pitchFamily="18" charset="2"/>
              </a:rPr>
              <a:t>b</a:t>
            </a:r>
            <a:r>
              <a:rPr lang="en-GB" dirty="0"/>
              <a:t>-chain checkpoint?	</a:t>
            </a:r>
            <a:r>
              <a:rPr lang="en-GB" sz="1000" dirty="0">
                <a:solidFill>
                  <a:srgbClr val="FFFFFF"/>
                </a:solidFill>
              </a:rPr>
              <a:t>3</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577850" indent="-349250">
              <a:buFont typeface="Arial" panose="020B0604020202020204" pitchFamily="34" charset="0"/>
              <a:buChar char="•"/>
            </a:pPr>
            <a:r>
              <a:rPr lang="en-US" sz="2800" dirty="0">
                <a:solidFill>
                  <a:schemeClr val="tx1"/>
                </a:solidFill>
              </a:rPr>
              <a:t>Once through the β-chain checkpoint, the cell	</a:t>
            </a:r>
            <a:endParaRPr lang="en-US" sz="2800" dirty="0"/>
          </a:p>
          <a:p>
            <a:pPr marL="1035050" lvl="1">
              <a:spcBef>
                <a:spcPts val="1800"/>
              </a:spcBef>
              <a:buFont typeface="Courier New" panose="02070309020205020404" pitchFamily="49" charset="0"/>
              <a:buChar char="o"/>
            </a:pPr>
            <a:r>
              <a:rPr lang="en-US" sz="2400" dirty="0"/>
              <a:t>Proliferates.</a:t>
            </a:r>
          </a:p>
          <a:p>
            <a:pPr marL="1035050" lvl="1">
              <a:spcBef>
                <a:spcPts val="1800"/>
              </a:spcBef>
              <a:buFont typeface="Courier New" panose="02070309020205020404" pitchFamily="49" charset="0"/>
              <a:buChar char="o"/>
            </a:pPr>
            <a:r>
              <a:rPr lang="en-US" sz="2400" dirty="0"/>
              <a:t>Expresses RAG1 and RAG2 again.</a:t>
            </a:r>
          </a:p>
          <a:p>
            <a:pPr lvl="2">
              <a:spcBef>
                <a:spcPts val="1800"/>
              </a:spcBef>
            </a:pPr>
            <a:r>
              <a:rPr lang="en-US" sz="2400" dirty="0"/>
              <a:t>Which begins recombination at the other T-cell receptor loci (α, γ, and δ).</a:t>
            </a:r>
          </a:p>
          <a:p>
            <a:pPr marL="1035050" lvl="1">
              <a:spcBef>
                <a:spcPts val="1800"/>
              </a:spcBef>
              <a:buFont typeface="Courier New" panose="02070309020205020404" pitchFamily="49" charset="0"/>
              <a:buChar char="o"/>
            </a:pPr>
            <a:r>
              <a:rPr lang="en-US" sz="2400" dirty="0"/>
              <a:t>Undergoes </a:t>
            </a:r>
            <a:r>
              <a:rPr lang="en-US" sz="2400" b="1" dirty="0"/>
              <a:t>allelic exclusion</a:t>
            </a:r>
            <a:r>
              <a:rPr lang="en-US" sz="2400" dirty="0"/>
              <a:t>.</a:t>
            </a:r>
          </a:p>
        </p:txBody>
      </p:sp>
    </p:spTree>
    <p:extLst>
      <p:ext uri="{BB962C8B-B14F-4D97-AF65-F5344CB8AC3E}">
        <p14:creationId xmlns:p14="http://schemas.microsoft.com/office/powerpoint/2010/main" val="501817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4022-DB23-294E-A9C5-C15FB0961E3F}"/>
              </a:ext>
            </a:extLst>
          </p:cNvPr>
          <p:cNvSpPr>
            <a:spLocks noGrp="1"/>
          </p:cNvSpPr>
          <p:nvPr>
            <p:ph type="title"/>
          </p:nvPr>
        </p:nvSpPr>
        <p:spPr>
          <a:xfrm>
            <a:off x="0" y="0"/>
            <a:ext cx="12192000" cy="384048"/>
          </a:xfrm>
        </p:spPr>
        <p:txBody>
          <a:bodyPr/>
          <a:lstStyle/>
          <a:p>
            <a:r>
              <a:rPr lang="en-US" cap="all" dirty="0"/>
              <a:t>Figure 5.9</a:t>
            </a:r>
            <a:r>
              <a:rPr lang="en-US" dirty="0"/>
              <a:t>  Possible rearrangement attempts to produce a functional α chain </a:t>
            </a:r>
          </a:p>
        </p:txBody>
      </p:sp>
      <p:pic>
        <p:nvPicPr>
          <p:cNvPr id="6" name="Content Placeholder 5" descr="An illustration shows first, second, third, and continuous rearrangement attempts of the alpha chain. The alpha chain consists of the following segments in three divided sections: the first section shows the three V alpha segments, the second section shows four J alpha segments, and the third section shows a C alpha segment. The first rearrangement attempt shows the third V segment and first J segment joining together to form a V J segment. The second rearrangement attempt shows the second V segment and second J segment joining together to form a V J segment. The third rearrangement attempt shows the first V segment and third J segment joining together to form a V J segment. The attempts for arrangement continue until productive and all non-productive rearrangements occur. Productive rearrangement results in the formation of a mature double-positive thymocyte with a T-cell receptor, and C D 4 and C D 8 receptors attached on its surface. When nonproductive rearrangement occurs, the thymocyte dies by apoptosi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210825" y="479425"/>
            <a:ext cx="3770351" cy="6300788"/>
          </a:xfrm>
        </p:spPr>
      </p:pic>
    </p:spTree>
    <p:extLst>
      <p:ext uri="{BB962C8B-B14F-4D97-AF65-F5344CB8AC3E}">
        <p14:creationId xmlns:p14="http://schemas.microsoft.com/office/powerpoint/2010/main" val="1273762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5.5  How does a developing thymocyte pass through the </a:t>
            </a:r>
            <a:r>
              <a:rPr lang="en-GB" dirty="0">
                <a:latin typeface="Symbol" panose="05050102010706020507" pitchFamily="18" charset="2"/>
              </a:rPr>
              <a:t>b</a:t>
            </a:r>
            <a:r>
              <a:rPr lang="en-GB" dirty="0"/>
              <a:t>-chain checkpoint?	</a:t>
            </a:r>
            <a:r>
              <a:rPr lang="en-GB" sz="1000" dirty="0">
                <a:solidFill>
                  <a:srgbClr val="FFFFFF"/>
                </a:solidFill>
              </a:rPr>
              <a:t>4</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eaLnBrk="1" hangingPunct="1"/>
            <a:r>
              <a:rPr lang="en-US" altLang="en-US" sz="2000" u="sng" dirty="0">
                <a:ea typeface="ＭＳ Ｐゴシック" panose="020B0600070205080204" pitchFamily="34" charset="-128"/>
              </a:rPr>
              <a:t>CLICKER QUESTION 1</a:t>
            </a:r>
          </a:p>
          <a:p>
            <a:pPr marL="457200" indent="-457200" eaLnBrk="1" hangingPunct="1">
              <a:spcBef>
                <a:spcPts val="3000"/>
              </a:spcBef>
            </a:pPr>
            <a:r>
              <a:rPr lang="en-US" altLang="en-US" dirty="0">
                <a:ea typeface="ＭＳ Ｐゴシック" panose="020B0600070205080204" pitchFamily="34" charset="-128"/>
              </a:rPr>
              <a:t>When is RAG1 and RAG1 expressed in the T cell?</a:t>
            </a:r>
          </a:p>
          <a:p>
            <a:pPr marL="914400" indent="-457200" eaLnBrk="1" hangingPunct="1">
              <a:spcBef>
                <a:spcPts val="2400"/>
              </a:spcBef>
              <a:buAutoNum type="alphaLcPeriod"/>
            </a:pPr>
            <a:r>
              <a:rPr lang="en-US" altLang="en-US" sz="2800" dirty="0">
                <a:ea typeface="ＭＳ Ｐゴシック" panose="020B0600070205080204" pitchFamily="34" charset="-128"/>
              </a:rPr>
              <a:t>Both before and after the </a:t>
            </a:r>
            <a:r>
              <a:rPr lang="el-GR" altLang="en-US" sz="2800" dirty="0">
                <a:ea typeface="ＭＳ Ｐゴシック" panose="020B0600070205080204" pitchFamily="34" charset="-128"/>
              </a:rPr>
              <a:t>β</a:t>
            </a:r>
            <a:r>
              <a:rPr lang="en-US" altLang="en-US" sz="2800" dirty="0">
                <a:ea typeface="ＭＳ Ｐゴシック" panose="020B0600070205080204" pitchFamily="34" charset="-128"/>
              </a:rPr>
              <a:t>-chain checkpoint</a:t>
            </a:r>
          </a:p>
          <a:p>
            <a:pPr marL="914400" indent="-457200" eaLnBrk="1" hangingPunct="1">
              <a:spcBef>
                <a:spcPts val="2400"/>
              </a:spcBef>
              <a:buAutoNum type="alphaLcPeriod"/>
            </a:pPr>
            <a:r>
              <a:rPr lang="en-US" altLang="en-US" sz="2800" dirty="0">
                <a:ea typeface="ＭＳ Ｐゴシック" panose="020B0600070205080204" pitchFamily="34" charset="-128"/>
              </a:rPr>
              <a:t>Only before the </a:t>
            </a:r>
            <a:r>
              <a:rPr lang="el-GR" altLang="en-US" sz="2800" dirty="0">
                <a:ea typeface="ＭＳ Ｐゴシック" panose="020B0600070205080204" pitchFamily="34" charset="-128"/>
              </a:rPr>
              <a:t>β</a:t>
            </a:r>
            <a:r>
              <a:rPr lang="en-US" altLang="en-US" sz="2800" dirty="0">
                <a:ea typeface="ＭＳ Ｐゴシック" panose="020B0600070205080204" pitchFamily="34" charset="-128"/>
              </a:rPr>
              <a:t>-chain checkpoint</a:t>
            </a:r>
          </a:p>
          <a:p>
            <a:pPr marL="914400" indent="-457200" eaLnBrk="1" hangingPunct="1">
              <a:spcBef>
                <a:spcPts val="2400"/>
              </a:spcBef>
              <a:buAutoNum type="alphaLcPeriod"/>
            </a:pPr>
            <a:r>
              <a:rPr lang="en-US" altLang="en-US" sz="2800" dirty="0">
                <a:ea typeface="ＭＳ Ｐゴシック" panose="020B0600070205080204" pitchFamily="34" charset="-128"/>
              </a:rPr>
              <a:t>Only after the </a:t>
            </a:r>
            <a:r>
              <a:rPr lang="el-GR" altLang="en-US" sz="2800" dirty="0">
                <a:ea typeface="ＭＳ Ｐゴシック" panose="020B0600070205080204" pitchFamily="34" charset="-128"/>
              </a:rPr>
              <a:t>β</a:t>
            </a:r>
            <a:r>
              <a:rPr lang="en-US" altLang="en-US" sz="2800" dirty="0">
                <a:ea typeface="ＭＳ Ｐゴシック" panose="020B0600070205080204" pitchFamily="34" charset="-128"/>
              </a:rPr>
              <a:t>-chain checkpoint</a:t>
            </a:r>
          </a:p>
        </p:txBody>
      </p:sp>
    </p:spTree>
    <p:extLst>
      <p:ext uri="{BB962C8B-B14F-4D97-AF65-F5344CB8AC3E}">
        <p14:creationId xmlns:p14="http://schemas.microsoft.com/office/powerpoint/2010/main" val="2430602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5.6  How does a developing thymocyte pass through the </a:t>
            </a:r>
            <a:r>
              <a:rPr lang="en-GB" dirty="0">
                <a:latin typeface="Symbol" panose="05050102010706020507" pitchFamily="18" charset="2"/>
              </a:rPr>
              <a:t>a</a:t>
            </a:r>
            <a:r>
              <a:rPr lang="en-GB" dirty="0"/>
              <a:t>-chain checkpoint?</a:t>
            </a:r>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577850" indent="-349250">
              <a:spcBef>
                <a:spcPts val="2400"/>
              </a:spcBef>
              <a:buFont typeface="Arial" panose="020B0604020202020204" pitchFamily="34" charset="0"/>
              <a:buChar char="•"/>
            </a:pPr>
            <a:r>
              <a:rPr lang="en-US" sz="2800" dirty="0">
                <a:solidFill>
                  <a:schemeClr val="tx1"/>
                </a:solidFill>
              </a:rPr>
              <a:t>Rearrangement of the α chain must be tested to ensure TCR function.</a:t>
            </a:r>
          </a:p>
          <a:p>
            <a:pPr marL="1035050" lvl="1">
              <a:spcBef>
                <a:spcPts val="1800"/>
              </a:spcBef>
              <a:buFont typeface="Courier New" panose="02070309020205020404" pitchFamily="49" charset="0"/>
              <a:buChar char="o"/>
            </a:pPr>
            <a:r>
              <a:rPr lang="en-US" sz="2400" dirty="0"/>
              <a:t>The α chain is tested at the ER membrane. </a:t>
            </a:r>
          </a:p>
          <a:p>
            <a:pPr marL="1035050" lvl="1">
              <a:spcBef>
                <a:spcPts val="1800"/>
              </a:spcBef>
              <a:buFont typeface="Courier New" panose="02070309020205020404" pitchFamily="49" charset="0"/>
              <a:buChar char="o"/>
            </a:pPr>
            <a:r>
              <a:rPr lang="en-US" sz="2400" dirty="0"/>
              <a:t>If the expressed α chain does not function properly, the α-chain locus is further rearranged. </a:t>
            </a:r>
          </a:p>
          <a:p>
            <a:pPr marL="1035050" lvl="1">
              <a:spcBef>
                <a:spcPts val="1800"/>
              </a:spcBef>
              <a:buFont typeface="Courier New" panose="02070309020205020404" pitchFamily="49" charset="0"/>
              <a:buChar char="o"/>
            </a:pPr>
            <a:r>
              <a:rPr lang="en-US" sz="2400" dirty="0"/>
              <a:t>If a functional α chain is produced, the developing thymocyte continues development into a naïve T cell.</a:t>
            </a:r>
          </a:p>
        </p:txBody>
      </p:sp>
    </p:spTree>
    <p:extLst>
      <p:ext uri="{BB962C8B-B14F-4D97-AF65-F5344CB8AC3E}">
        <p14:creationId xmlns:p14="http://schemas.microsoft.com/office/powerpoint/2010/main" val="234843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048D-D75E-1A49-B575-5735E03AF746}"/>
              </a:ext>
            </a:extLst>
          </p:cNvPr>
          <p:cNvSpPr>
            <a:spLocks noGrp="1"/>
          </p:cNvSpPr>
          <p:nvPr>
            <p:ph type="title"/>
          </p:nvPr>
        </p:nvSpPr>
        <p:spPr>
          <a:xfrm>
            <a:off x="0" y="0"/>
            <a:ext cx="12192000" cy="384048"/>
          </a:xfrm>
        </p:spPr>
        <p:txBody>
          <a:bodyPr/>
          <a:lstStyle/>
          <a:p>
            <a:r>
              <a:rPr lang="en-US" cap="all" dirty="0"/>
              <a:t>Figure 5.10</a:t>
            </a:r>
            <a:r>
              <a:rPr lang="en-US" dirty="0"/>
              <a:t>  Structure of the α chain T-cell receptor loci</a:t>
            </a:r>
          </a:p>
        </p:txBody>
      </p:sp>
      <p:pic>
        <p:nvPicPr>
          <p:cNvPr id="6" name="Content Placeholder 5" descr="An illustration shows the delta chain with V alpha segment, delta-chain locus segment, J alpha segment, and a C alpha segment. The V segment and J segment are joined together resulting in the bending of the delta-chain locus. With the formation of the V J segment labeled as the coding joint, the delta-chain locus is detached from the main chain in the form of a ring, labeled as the signal joint."/>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888672" y="479425"/>
            <a:ext cx="6414657" cy="6300788"/>
          </a:xfrm>
        </p:spPr>
      </p:pic>
    </p:spTree>
    <p:extLst>
      <p:ext uri="{BB962C8B-B14F-4D97-AF65-F5344CB8AC3E}">
        <p14:creationId xmlns:p14="http://schemas.microsoft.com/office/powerpoint/2010/main" val="3971007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5.7  How does positive and negative selection of T cells occur?		</a:t>
            </a:r>
            <a:r>
              <a:rPr lang="en-GB" sz="1000" dirty="0">
                <a:solidFill>
                  <a:srgbClr val="FFFFFF"/>
                </a:solidFill>
              </a:rPr>
              <a:t>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577850" indent="-349250">
              <a:buFont typeface="Arial" panose="020B0604020202020204" pitchFamily="34" charset="0"/>
              <a:buChar char="•"/>
            </a:pPr>
            <a:r>
              <a:rPr lang="en-US" sz="2800" dirty="0">
                <a:solidFill>
                  <a:schemeClr val="tx1"/>
                </a:solidFill>
              </a:rPr>
              <a:t>Thymocytes that have successfully passed through both checkpoints </a:t>
            </a:r>
            <a:r>
              <a:rPr lang="en-US" sz="2800" dirty="0"/>
              <a:t>can now continue through the later stages of development. </a:t>
            </a:r>
          </a:p>
          <a:p>
            <a:pPr lvl="2">
              <a:spcBef>
                <a:spcPts val="1800"/>
              </a:spcBef>
            </a:pPr>
            <a:r>
              <a:rPr lang="en-US" sz="2400" dirty="0"/>
              <a:t>Positive selection: </a:t>
            </a:r>
            <a:r>
              <a:rPr lang="en-GB" sz="2400" dirty="0"/>
              <a:t>promotes the selection of thymocytes that can bind to self-MHC molecules</a:t>
            </a:r>
            <a:r>
              <a:rPr lang="en-US" sz="2400" dirty="0"/>
              <a:t> (</a:t>
            </a:r>
            <a:r>
              <a:rPr lang="en-US" sz="2400" b="1" dirty="0"/>
              <a:t>MHC restriction</a:t>
            </a:r>
            <a:r>
              <a:rPr lang="en-US" sz="2400" dirty="0"/>
              <a:t>)</a:t>
            </a:r>
          </a:p>
          <a:p>
            <a:pPr lvl="2">
              <a:spcBef>
                <a:spcPts val="1800"/>
              </a:spcBef>
            </a:pPr>
            <a:r>
              <a:rPr lang="en-US" sz="2400" dirty="0"/>
              <a:t>Negative selection: </a:t>
            </a:r>
            <a:r>
              <a:rPr lang="en-GB" sz="2400" dirty="0"/>
              <a:t>prevents the release of thymocytes that can recognize MHC-self-peptide complexes with high-affinity (</a:t>
            </a:r>
            <a:r>
              <a:rPr lang="en-US" sz="2400" dirty="0"/>
              <a:t>self-tolerance)</a:t>
            </a:r>
          </a:p>
        </p:txBody>
      </p:sp>
    </p:spTree>
    <p:extLst>
      <p:ext uri="{BB962C8B-B14F-4D97-AF65-F5344CB8AC3E}">
        <p14:creationId xmlns:p14="http://schemas.microsoft.com/office/powerpoint/2010/main" val="64573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5.1  What is the role of the thymus in T-cell development?</a:t>
            </a:r>
            <a:r>
              <a:rPr lang="en-GB" sz="1000" dirty="0"/>
              <a:t>		1</a:t>
            </a:r>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228600" indent="-228600">
              <a:spcBef>
                <a:spcPts val="2400"/>
              </a:spcBef>
            </a:pPr>
            <a:r>
              <a:rPr lang="en-US" dirty="0"/>
              <a:t>Thymus</a:t>
            </a:r>
            <a:endParaRPr lang="en-GB" dirty="0"/>
          </a:p>
          <a:p>
            <a:pPr marL="577850" indent="-349250">
              <a:spcBef>
                <a:spcPts val="2400"/>
              </a:spcBef>
              <a:buFont typeface="Arial" panose="020B0604020202020204" pitchFamily="34" charset="0"/>
              <a:buChar char="•"/>
            </a:pPr>
            <a:r>
              <a:rPr lang="en-GB" sz="2800" dirty="0"/>
              <a:t>Primary lymphoid organ responsible for T-cell development</a:t>
            </a:r>
            <a:endParaRPr lang="en-US" sz="2800" dirty="0"/>
          </a:p>
          <a:p>
            <a:pPr marL="577850" indent="-349250">
              <a:spcBef>
                <a:spcPts val="2400"/>
              </a:spcBef>
              <a:buFont typeface="Arial" panose="020B0604020202020204" pitchFamily="34" charset="0"/>
              <a:buChar char="•"/>
            </a:pPr>
            <a:r>
              <a:rPr lang="en-US" sz="2800" dirty="0"/>
              <a:t>Undifferentiated lymphocyte precursor cells migrate from the bone marrow and blood to the thymus, where T cells develop and mature.</a:t>
            </a:r>
          </a:p>
        </p:txBody>
      </p:sp>
    </p:spTree>
    <p:extLst>
      <p:ext uri="{BB962C8B-B14F-4D97-AF65-F5344CB8AC3E}">
        <p14:creationId xmlns:p14="http://schemas.microsoft.com/office/powerpoint/2010/main" val="1193245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5856B-AA25-DC48-9E12-391E959BE12A}"/>
              </a:ext>
            </a:extLst>
          </p:cNvPr>
          <p:cNvSpPr>
            <a:spLocks noGrp="1"/>
          </p:cNvSpPr>
          <p:nvPr>
            <p:ph type="title"/>
          </p:nvPr>
        </p:nvSpPr>
        <p:spPr>
          <a:xfrm>
            <a:off x="0" y="0"/>
            <a:ext cx="12192000" cy="384048"/>
          </a:xfrm>
        </p:spPr>
        <p:txBody>
          <a:bodyPr/>
          <a:lstStyle/>
          <a:p>
            <a:r>
              <a:rPr lang="en-US" cap="all" dirty="0"/>
              <a:t>Figure 5.11</a:t>
            </a:r>
            <a:r>
              <a:rPr lang="en-US" dirty="0"/>
              <a:t>  Positive and negative selection of developing thymocytes in the thymus </a:t>
            </a:r>
          </a:p>
        </p:txBody>
      </p:sp>
      <p:pic>
        <p:nvPicPr>
          <p:cNvPr id="6" name="Content Placeholder 5" descr="A tree diagram with illustrations shows the results of positive and negative selection of thymocytes in the cortex and medulla regions. In the cortex region, a D P thymocyte attached to a T-cell receptor, and C D 4 and C D 8 coreceptors undergoes the following types of interactions leading to positive or negative selections. High-affinity interaction leads to negative selection represented by a thymocyte with disintegrated outer surface forming a T-cell receptor and C D 4 binding with an A P C. Low or intermediate affinity interaction leads to positive selection represented by a thymocyte forming a T-cell receptor and C D 4 binding with the M H C class first or class second molecules of a c T E C. Absence of interaction leads to the death of thymocytes by neglect. The thymocyte formed after positive selection gets converted to an S P thymocyte in the medulla region. It undergoes two pathways. In one of the pathways, it undergoes negative selection to form a disintegrated thymocyte. The thymocyte shows T-cell receptor binding with an m T E C cell with A I R E. The m T E C further gets converted to a dendritic cell attached to the disintegrated thymocyte. In another pathway, the S P thymocyte gets converted to a mature T lymphocyte."/>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539782" y="479425"/>
            <a:ext cx="3112437" cy="6300788"/>
          </a:xfrm>
        </p:spPr>
      </p:pic>
    </p:spTree>
    <p:extLst>
      <p:ext uri="{BB962C8B-B14F-4D97-AF65-F5344CB8AC3E}">
        <p14:creationId xmlns:p14="http://schemas.microsoft.com/office/powerpoint/2010/main" val="1546926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5.7  How does positive and negative selection of T cells occur?		</a:t>
            </a:r>
            <a:r>
              <a:rPr lang="en-GB" sz="1000" dirty="0">
                <a:solidFill>
                  <a:srgbClr val="FFFFFF"/>
                </a:solidFill>
              </a:rPr>
              <a:t>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noFill/>
          <a:ln w="12700">
            <a:noFill/>
          </a:ln>
        </p:spPr>
        <p:txBody>
          <a:bodyPr/>
          <a:lstStyle/>
          <a:p>
            <a:pPr lvl="0" eaLnBrk="1" hangingPunct="1">
              <a:buClr>
                <a:srgbClr val="000000"/>
              </a:buClr>
            </a:pPr>
            <a:r>
              <a:rPr lang="en-US" altLang="en-US" sz="2000" u="sng" dirty="0">
                <a:solidFill>
                  <a:srgbClr val="000000"/>
                </a:solidFill>
                <a:ea typeface="ＭＳ Ｐゴシック" panose="020B0600070205080204" pitchFamily="34" charset="-128"/>
              </a:rPr>
              <a:t>MAKING CONNECTIONS</a:t>
            </a:r>
          </a:p>
          <a:p>
            <a:pPr eaLnBrk="1" hangingPunct="1">
              <a:spcBef>
                <a:spcPts val="2400"/>
              </a:spcBef>
            </a:pPr>
            <a:r>
              <a:rPr lang="en-US" sz="2800" i="1" dirty="0"/>
              <a:t>T-Cell Development and Somatic Recombination </a:t>
            </a:r>
          </a:p>
          <a:p>
            <a:pPr marL="577850" indent="-349250" eaLnBrk="1" hangingPunct="1">
              <a:spcBef>
                <a:spcPts val="1800"/>
              </a:spcBef>
              <a:buFont typeface="Arial" panose="020B0604020202020204" pitchFamily="34" charset="0"/>
              <a:buChar char="•"/>
            </a:pPr>
            <a:r>
              <a:rPr lang="en-US" sz="2800" dirty="0"/>
              <a:t>Development of T cells in the thymus involves somatic recombination of T-cell receptor loci.</a:t>
            </a:r>
          </a:p>
          <a:p>
            <a:pPr marL="577850" indent="-349250" eaLnBrk="1" hangingPunct="1">
              <a:spcBef>
                <a:spcPts val="1800"/>
              </a:spcBef>
              <a:buFont typeface="Arial" panose="020B0604020202020204" pitchFamily="34" charset="0"/>
              <a:buChar char="•"/>
            </a:pPr>
            <a:r>
              <a:rPr lang="en-US" sz="2800" dirty="0"/>
              <a:t>Thymocytes can rearrange their α and β receptor loci or their γ and δ receptor loci. </a:t>
            </a:r>
          </a:p>
          <a:p>
            <a:pPr marL="577850" indent="-349250" eaLnBrk="1" hangingPunct="1">
              <a:spcBef>
                <a:spcPts val="1800"/>
              </a:spcBef>
              <a:buFont typeface="Arial" panose="020B0604020202020204" pitchFamily="34" charset="0"/>
              <a:buChar char="•"/>
            </a:pPr>
            <a:r>
              <a:rPr lang="en-US" sz="2800" dirty="0"/>
              <a:t>At several stages in their development, thymocytes are tested for their ability to produce a functional T-cell receptor subunit before they can continue their developmental process.</a:t>
            </a:r>
            <a:endParaRPr lang="en-US" altLang="en-US" sz="28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47789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A0F80-F6C8-0D4C-937A-98602CBAFC1B}"/>
              </a:ext>
            </a:extLst>
          </p:cNvPr>
          <p:cNvSpPr>
            <a:spLocks noGrp="1"/>
          </p:cNvSpPr>
          <p:nvPr>
            <p:ph type="title"/>
          </p:nvPr>
        </p:nvSpPr>
        <p:spPr>
          <a:xfrm>
            <a:off x="0" y="0"/>
            <a:ext cx="12192000" cy="384048"/>
          </a:xfrm>
        </p:spPr>
        <p:txBody>
          <a:bodyPr/>
          <a:lstStyle/>
          <a:p>
            <a:r>
              <a:rPr lang="en-US" dirty="0"/>
              <a:t>Making Connections: T-Cell Development and Somatic Recombination </a:t>
            </a:r>
          </a:p>
        </p:txBody>
      </p:sp>
      <p:pic>
        <p:nvPicPr>
          <p:cNvPr id="7" name="Content Placeholder 6" descr="A tree diagram with illustrations shows steps involved in the development of committed gamma delta T cell and committed alpha beta T cell from a double-negative thymocyte undergoing beta, gamma, and delta rearrangements in two pathways. The first pathway shows the double-negative thymocyte undergoing gamma and delta rearrangement. This rearrangement undergoes a test for the functional gamma delta T-cell receptor at a checkpoint. The output shows a committed gamma delta T cell with the T-cell receptor attached on its surface. The second pathway shows the double-negative thymocyte undergoing beta rearrangement. This rearrangement undergoes a test for the functional beta chain at a checkpoint. The output shows an immature double-positive thymocyte with a beta chain located inside the thymocyte, and C D 4 and C D 8 coreceptors attached on its surface. The immature double-positive thymocyte undergoes alpha, gamma, and delta rearrangements in two pathways. The first pathway shows the immature double-positive thymocyte undergoing gamma and delta rearrangement. This rearrangement undergoes a test for the functional gamma delta T-cell receptor at a checkpoint. The output shows a committed gamma delta T cell with the T-cell receptor attached on its surface. The second pathway shows the immature double-positive thymocyte undergoing alpha and beta rearrangement. This rearrangement undergoes a test for the functional alpha beta T-cell receptor at a checkpoint. The output shows committed alpha beta T cell with a T-cell receptor, and C D 4 and C D 8 coreceptors attached on its surface. An enlarged view of beta rearrangement shows first and second rearrangement attempts of the beta chain. The beta chain consists of the following segments in three divided sections: the first section shows the two V beta segments, the second section shows a D beta 1 segment, two J beta 1 segments, and a C beta 1 segment, and the third section shows a D beta 2 segment, two J beta 2 segments, and a C beta 2 segment. The rearrangement attempts take place in two steps. The first rearrangement attempt takes place in the second section. In the first step, the D segment and the second segment of J are joined together. In the second step, the joined D J segment further joins with the second segment of the V segment from the first section. The second rearrangement attempt takes place in the third section of the chain that went under the first rearrangement attempt. In the first step, the D segment and the second segment of J are joined together. In the second step, the joined D J segment further joins with the first segment of the V segment. An enlarged view of alpha and beta rearrangement shows first, second, third, and continuous rearrangement attempts of the alpha chain. The alpha chain consists of the following segments in three divided sections: the first section shows the three V alpha segments, the second section shows four J alpha segments, and the third section shows a C alpha segment. The first rearrangement attempt shows the third V segment and first J segment joining together to form a V J segment. The second rearrangement attempt shows the second V segment and second J segment joining together to form a V J segment. The third rearrangement attempt shows the first V segment and third J segment joining together to form a V J segment. The attempts for arrangement continue until productive and all non-productive rearrangements occur. Productive rearrangement results in the formation of a mature double-positive thymocyte with a T-cell receptor, and C D 4 and C D 8 receptors attached on its surface. When nonproductive rearrangement occurs, the thymocyte dies by apoptosis. An enlarged view of a section of the tree diagram from the formation of committed gamma delta T cell until the checkpoint for test for the functional gamma delta T-cell receptor shows somatic recombination involved in gamma and delta chains. The gamma chain shows germline D N A consisting of segments such as V, J, and C. The D N A undergoes somatic recombination, in which the segments V and J join together to form a V J-joined rearranged D N A. The delta chain shows germline D N A consisting of segments such as V, D, J, and C. The D N A undergoes somatic recombination to form a DJ-joined D N A, which further undergoes another somatic recombination to form V D J-joined rearranged D N A.">
            <a:extLst>
              <a:ext uri="{FF2B5EF4-FFF2-40B4-BE49-F238E27FC236}">
                <a16:creationId xmlns:a16="http://schemas.microsoft.com/office/drawing/2014/main" id="{58299464-1FA5-BC4F-8229-FF881BF9468D}"/>
              </a:ext>
            </a:extLst>
          </p:cNvPr>
          <p:cNvPicPr>
            <a:picLocks noGrp="1" noChangeAspect="1"/>
          </p:cNvPicPr>
          <p:nvPr>
            <p:ph sz="quarter" idx="10"/>
          </p:nvPr>
        </p:nvPicPr>
        <p:blipFill>
          <a:blip r:embed="rId3"/>
          <a:stretch>
            <a:fillRect/>
          </a:stretch>
        </p:blipFill>
        <p:spPr>
          <a:xfrm>
            <a:off x="2009345" y="479425"/>
            <a:ext cx="8173311" cy="6300788"/>
          </a:xfrm>
        </p:spPr>
      </p:pic>
    </p:spTree>
    <p:extLst>
      <p:ext uri="{BB962C8B-B14F-4D97-AF65-F5344CB8AC3E}">
        <p14:creationId xmlns:p14="http://schemas.microsoft.com/office/powerpoint/2010/main" val="120659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5.7  How does positive and negative selection of T cells occur?		</a:t>
            </a:r>
            <a:r>
              <a:rPr lang="en-GB" sz="1000" dirty="0">
                <a:solidFill>
                  <a:srgbClr val="FFFFFF"/>
                </a:solidFill>
              </a:rPr>
              <a:t>3</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a:spcBef>
                <a:spcPts val="2400"/>
              </a:spcBef>
            </a:pPr>
            <a:r>
              <a:rPr lang="en-US" dirty="0">
                <a:solidFill>
                  <a:schemeClr val="tx1"/>
                </a:solidFill>
              </a:rPr>
              <a:t>Selection within the thymic cortex</a:t>
            </a:r>
          </a:p>
          <a:p>
            <a:pPr marL="577850" indent="-349250">
              <a:buFont typeface="Arial" panose="020B0604020202020204" pitchFamily="34" charset="0"/>
              <a:buChar char="•"/>
            </a:pPr>
            <a:r>
              <a:rPr lang="en-US" sz="2800" dirty="0"/>
              <a:t>Double-positive thymocytes interact with cortical thymic epithelial cells (</a:t>
            </a:r>
            <a:r>
              <a:rPr lang="en-US" sz="2800" dirty="0" err="1"/>
              <a:t>cTECs</a:t>
            </a:r>
            <a:r>
              <a:rPr lang="en-US" sz="2800" dirty="0"/>
              <a:t>) to test the affinity of the TCR with MHC–peptide complexes at the cell surface.</a:t>
            </a:r>
          </a:p>
          <a:p>
            <a:pPr marL="1035050" lvl="1">
              <a:spcBef>
                <a:spcPts val="1800"/>
              </a:spcBef>
              <a:buFont typeface="Courier New" panose="02070309020205020404" pitchFamily="49" charset="0"/>
              <a:buChar char="o"/>
            </a:pPr>
            <a:r>
              <a:rPr lang="en-US" sz="2400" dirty="0" err="1"/>
              <a:t>cTECs</a:t>
            </a:r>
            <a:r>
              <a:rPr lang="en-US" sz="2400" dirty="0"/>
              <a:t> can express both MHC class I and class II molecules.</a:t>
            </a:r>
          </a:p>
          <a:p>
            <a:pPr marL="1035050" lvl="0" indent="-349250">
              <a:spcBef>
                <a:spcPts val="1800"/>
              </a:spcBef>
              <a:buClrTx/>
              <a:buFont typeface="Courier New" panose="02070309020205020404" pitchFamily="49" charset="0"/>
              <a:buChar char="o"/>
              <a:defRPr/>
            </a:pPr>
            <a:r>
              <a:rPr lang="en-US" sz="2400" dirty="0" err="1"/>
              <a:t>cTECs</a:t>
            </a:r>
            <a:r>
              <a:rPr lang="en-US" sz="2400" dirty="0"/>
              <a:t> can present a variety of self-peptides to promote positive selection of double-positive thymocytes – positively selecting those with the ability of the TCR to interact with MHC.</a:t>
            </a:r>
          </a:p>
          <a:p>
            <a:pPr marL="1035050" lvl="0" indent="-349250">
              <a:spcBef>
                <a:spcPts val="1800"/>
              </a:spcBef>
              <a:buClrTx/>
              <a:buFont typeface="Courier New" panose="02070309020205020404" pitchFamily="49" charset="0"/>
              <a:buChar char="o"/>
              <a:defRPr/>
            </a:pPr>
            <a:r>
              <a:rPr lang="en-US" sz="2400" dirty="0"/>
              <a:t>The selection process is based on the affinity of the T-cell receptor for the MHC–peptide complexes.</a:t>
            </a:r>
          </a:p>
        </p:txBody>
      </p:sp>
    </p:spTree>
    <p:extLst>
      <p:ext uri="{BB962C8B-B14F-4D97-AF65-F5344CB8AC3E}">
        <p14:creationId xmlns:p14="http://schemas.microsoft.com/office/powerpoint/2010/main" val="1556887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5.7  How does positive and negative selection of T cells occur?		</a:t>
            </a:r>
            <a:r>
              <a:rPr lang="en-GB" sz="1000" dirty="0">
                <a:solidFill>
                  <a:srgbClr val="FFFFFF"/>
                </a:solidFill>
              </a:rPr>
              <a:t>4</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r>
              <a:rPr lang="en-US" dirty="0">
                <a:solidFill>
                  <a:schemeClr val="tx1"/>
                </a:solidFill>
              </a:rPr>
              <a:t>Selection within the thymic cortex </a:t>
            </a:r>
            <a:r>
              <a:rPr lang="en-US" sz="2000" dirty="0">
                <a:solidFill>
                  <a:schemeClr val="tx1"/>
                </a:solidFill>
              </a:rPr>
              <a:t> (cont’d)</a:t>
            </a:r>
          </a:p>
          <a:p>
            <a:pPr marL="577850" indent="-349250">
              <a:buFont typeface="Arial" panose="020B0604020202020204" pitchFamily="34" charset="0"/>
              <a:buChar char="•"/>
            </a:pPr>
            <a:r>
              <a:rPr lang="en-US" sz="2800" dirty="0"/>
              <a:t>This view of positive selection suggests three possible outcomes:</a:t>
            </a:r>
          </a:p>
          <a:p>
            <a:pPr marL="1035050" lvl="1">
              <a:buFont typeface="Courier New" panose="02070309020205020404" pitchFamily="49" charset="0"/>
              <a:buChar char="o"/>
            </a:pPr>
            <a:r>
              <a:rPr lang="en-US" sz="2400" dirty="0"/>
              <a:t>Death by neglect: Double-positive (DP) thymocytes cannot interact with any MHC–peptide complexes.</a:t>
            </a:r>
          </a:p>
          <a:p>
            <a:pPr marL="1035050" lvl="1">
              <a:buFont typeface="Courier New" panose="02070309020205020404" pitchFamily="49" charset="0"/>
              <a:buChar char="o"/>
            </a:pPr>
            <a:r>
              <a:rPr lang="en-US" sz="2400" dirty="0"/>
              <a:t>Negative selection: DP thymocytes bind too tightly with an MHC–peptide complex. </a:t>
            </a:r>
          </a:p>
          <a:p>
            <a:pPr marL="1035050" lvl="1">
              <a:buFont typeface="Courier New" panose="02070309020205020404" pitchFamily="49" charset="0"/>
              <a:buChar char="o"/>
            </a:pPr>
            <a:r>
              <a:rPr lang="en-US" sz="2400" dirty="0"/>
              <a:t>Positive selection: DP thymocytes with TCRs that can interact with an MHC–peptide complex with a low or intermediate affinity survive and proliferate.</a:t>
            </a:r>
          </a:p>
        </p:txBody>
      </p:sp>
    </p:spTree>
    <p:extLst>
      <p:ext uri="{BB962C8B-B14F-4D97-AF65-F5344CB8AC3E}">
        <p14:creationId xmlns:p14="http://schemas.microsoft.com/office/powerpoint/2010/main" val="232753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E01D-999D-1341-A61D-32CF26BAC43F}"/>
              </a:ext>
            </a:extLst>
          </p:cNvPr>
          <p:cNvSpPr>
            <a:spLocks noGrp="1"/>
          </p:cNvSpPr>
          <p:nvPr>
            <p:ph type="title"/>
          </p:nvPr>
        </p:nvSpPr>
        <p:spPr>
          <a:xfrm>
            <a:off x="0" y="0"/>
            <a:ext cx="12192000" cy="384048"/>
          </a:xfrm>
        </p:spPr>
        <p:txBody>
          <a:bodyPr/>
          <a:lstStyle/>
          <a:p>
            <a:r>
              <a:rPr lang="en-US" cap="all" dirty="0"/>
              <a:t>Figure 5.12</a:t>
            </a:r>
            <a:r>
              <a:rPr lang="en-US" dirty="0"/>
              <a:t>  Possible fates of developing thymocytes in the thymic cortex </a:t>
            </a:r>
          </a:p>
        </p:txBody>
      </p:sp>
      <p:pic>
        <p:nvPicPr>
          <p:cNvPr id="11" name="Content Placeholder 10" descr="A table with three illustrations shows the range of binding affinity of double-positive thymocytes toward the M H C class first or second or peptide complex of cortical thymic epithelial cells or c T E C s or antigen-presenting cells or A P C s and the outcome based on the range. The first illustration shows c T E C with M H C and the thymocyte separated by a distance. Binding affinity is labeled as none, and the outcome is death by neglect or apoptosis. The second illustration shows C D 8 coreceptor and T-cell receptor of thymocyte bonded with the M H C of c T E C. Binding affinity is labeled as low or moderate, and the outcome is positive selection or maturation to S P thymocyte. The third illustration shows C D 8 coreceptor and T-cell receptor of thymocyte bonded with the M H C of c T E C or A P C. Binding affinity is labeled as high, and the outcome is negative selection or apoptosis.">
            <a:extLst>
              <a:ext uri="{FF2B5EF4-FFF2-40B4-BE49-F238E27FC236}">
                <a16:creationId xmlns:a16="http://schemas.microsoft.com/office/drawing/2014/main" id="{820631EF-7365-1B4D-90A5-53A0093FC83A}"/>
              </a:ext>
            </a:extLst>
          </p:cNvPr>
          <p:cNvPicPr>
            <a:picLocks noGrp="1" noChangeAspect="1"/>
          </p:cNvPicPr>
          <p:nvPr>
            <p:ph sz="quarter" idx="10"/>
          </p:nvPr>
        </p:nvPicPr>
        <p:blipFill>
          <a:blip r:embed="rId3"/>
          <a:stretch>
            <a:fillRect/>
          </a:stretch>
        </p:blipFill>
        <p:spPr>
          <a:xfrm>
            <a:off x="4242455" y="479425"/>
            <a:ext cx="3707090" cy="6300788"/>
          </a:xfrm>
        </p:spPr>
      </p:pic>
    </p:spTree>
    <p:extLst>
      <p:ext uri="{BB962C8B-B14F-4D97-AF65-F5344CB8AC3E}">
        <p14:creationId xmlns:p14="http://schemas.microsoft.com/office/powerpoint/2010/main" val="373366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5.7  How does positive and negative selection of T cells occur?		</a:t>
            </a:r>
            <a:r>
              <a:rPr lang="en-GB" sz="1000" dirty="0">
                <a:solidFill>
                  <a:srgbClr val="FFFFFF"/>
                </a:solidFill>
              </a:rPr>
              <a:t>5</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r>
              <a:rPr lang="en-US" dirty="0">
                <a:solidFill>
                  <a:schemeClr val="tx1"/>
                </a:solidFill>
              </a:rPr>
              <a:t>MHC restriction and lineage commitment </a:t>
            </a:r>
          </a:p>
          <a:p>
            <a:pPr marL="577850" indent="-349250">
              <a:spcBef>
                <a:spcPts val="1800"/>
              </a:spcBef>
              <a:buFont typeface="Arial" panose="020B0604020202020204" pitchFamily="34" charset="0"/>
              <a:buChar char="•"/>
            </a:pPr>
            <a:r>
              <a:rPr lang="en-US" sz="2800" dirty="0"/>
              <a:t>During selection within the thymic cortex, DP thymocytes further develop and express only a single coreceptor (either CD4 or CD8). </a:t>
            </a:r>
          </a:p>
          <a:p>
            <a:pPr lvl="1">
              <a:spcBef>
                <a:spcPts val="1800"/>
              </a:spcBef>
            </a:pPr>
            <a:r>
              <a:rPr lang="en-GB" sz="2800" b="1" dirty="0"/>
              <a:t>Lineage commitment </a:t>
            </a:r>
            <a:r>
              <a:rPr lang="en-GB" sz="2800" dirty="0"/>
              <a:t>(commitment of a thymocyte to express a single coreceptor).</a:t>
            </a:r>
            <a:endParaRPr lang="en-US" sz="2800" dirty="0"/>
          </a:p>
          <a:p>
            <a:pPr lvl="1">
              <a:spcBef>
                <a:spcPts val="1800"/>
              </a:spcBef>
            </a:pPr>
            <a:r>
              <a:rPr lang="en-US" sz="2800" dirty="0"/>
              <a:t>Both transcriptional control and epigenetics likely play roles in this process.</a:t>
            </a:r>
          </a:p>
          <a:p>
            <a:pPr lvl="1">
              <a:spcBef>
                <a:spcPts val="1800"/>
              </a:spcBef>
            </a:pPr>
            <a:r>
              <a:rPr lang="en-US" sz="2800" dirty="0"/>
              <a:t>Two models have been proposed: Instructive and Kinetic signaling</a:t>
            </a:r>
          </a:p>
        </p:txBody>
      </p:sp>
    </p:spTree>
    <p:extLst>
      <p:ext uri="{BB962C8B-B14F-4D97-AF65-F5344CB8AC3E}">
        <p14:creationId xmlns:p14="http://schemas.microsoft.com/office/powerpoint/2010/main" val="3270464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5.7  How does positive and negative selection of T cells occur?		</a:t>
            </a:r>
            <a:r>
              <a:rPr lang="en-GB" sz="1000" dirty="0">
                <a:solidFill>
                  <a:srgbClr val="FFFFFF"/>
                </a:solidFill>
              </a:rPr>
              <a:t>6</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577850" indent="-349250">
              <a:spcBef>
                <a:spcPts val="2400"/>
              </a:spcBef>
              <a:buFont typeface="Arial" panose="020B0604020202020204" pitchFamily="34" charset="0"/>
              <a:buChar char="•"/>
            </a:pPr>
            <a:r>
              <a:rPr lang="en-US" sz="2800" dirty="0"/>
              <a:t>Instructive model</a:t>
            </a:r>
          </a:p>
          <a:p>
            <a:pPr marL="1035050" indent="-349250">
              <a:spcBef>
                <a:spcPts val="1800"/>
              </a:spcBef>
              <a:buFont typeface="Courier New" panose="02070309020205020404" pitchFamily="49" charset="0"/>
              <a:buChar char="o"/>
            </a:pPr>
            <a:r>
              <a:rPr lang="en-US" sz="2400" dirty="0"/>
              <a:t>Interaction-driven selection.</a:t>
            </a:r>
          </a:p>
          <a:p>
            <a:pPr marL="1035050" lvl="1">
              <a:spcBef>
                <a:spcPts val="1800"/>
              </a:spcBef>
              <a:buFont typeface="Courier New" panose="02070309020205020404" pitchFamily="49" charset="0"/>
              <a:buChar char="o"/>
            </a:pPr>
            <a:r>
              <a:rPr lang="en-US" sz="2400" dirty="0"/>
              <a:t>If a TCR engages an MHC class I molecule presenting a peptide, the interaction will also promote CD8 interaction with the complex and shut down CD4 expression. </a:t>
            </a:r>
          </a:p>
          <a:p>
            <a:pPr marL="1035050" lvl="1">
              <a:spcBef>
                <a:spcPts val="1800"/>
              </a:spcBef>
              <a:buFont typeface="Courier New" panose="02070309020205020404" pitchFamily="49" charset="0"/>
              <a:buChar char="o"/>
            </a:pPr>
            <a:r>
              <a:rPr lang="en-US" sz="2400" dirty="0"/>
              <a:t>If a TCR engages an MHC class II molecule presenting a peptide, the CD4 coreceptor will engage in the interaction, and the thymocyte will receive a signal to prevent CD8 expression. </a:t>
            </a:r>
          </a:p>
        </p:txBody>
      </p:sp>
    </p:spTree>
    <p:extLst>
      <p:ext uri="{BB962C8B-B14F-4D97-AF65-F5344CB8AC3E}">
        <p14:creationId xmlns:p14="http://schemas.microsoft.com/office/powerpoint/2010/main" val="1914662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5.7  How does positive and negative selection of T cells occur?		</a:t>
            </a:r>
            <a:r>
              <a:rPr lang="en-GB" sz="1000" dirty="0">
                <a:solidFill>
                  <a:srgbClr val="FFFFFF"/>
                </a:solidFill>
              </a:rPr>
              <a:t>7</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577850" indent="-349250">
              <a:spcBef>
                <a:spcPts val="2400"/>
              </a:spcBef>
              <a:buFont typeface="Arial" panose="020B0604020202020204" pitchFamily="34" charset="0"/>
              <a:buChar char="•"/>
            </a:pPr>
            <a:r>
              <a:rPr lang="en-US" sz="2800" dirty="0"/>
              <a:t>Kinetic signaling model</a:t>
            </a:r>
          </a:p>
          <a:p>
            <a:pPr marL="1035050" indent="-349250">
              <a:spcBef>
                <a:spcPts val="1800"/>
              </a:spcBef>
              <a:buFont typeface="Courier New" panose="02070309020205020404" pitchFamily="49" charset="0"/>
              <a:buChar char="o"/>
            </a:pPr>
            <a:r>
              <a:rPr lang="en-US" sz="2400" dirty="0"/>
              <a:t>Signal strength-driven selection.</a:t>
            </a:r>
          </a:p>
          <a:p>
            <a:pPr marL="1035050" lvl="1">
              <a:spcBef>
                <a:spcPts val="1800"/>
              </a:spcBef>
              <a:buFont typeface="Courier New" panose="02070309020205020404" pitchFamily="49" charset="0"/>
              <a:buChar char="o"/>
            </a:pPr>
            <a:r>
              <a:rPr lang="en-US" sz="2400" dirty="0"/>
              <a:t>Positively selected thymocytes will become CD4</a:t>
            </a:r>
            <a:r>
              <a:rPr lang="en-US" sz="2400" baseline="30000" dirty="0"/>
              <a:t>+</a:t>
            </a:r>
            <a:r>
              <a:rPr lang="en-US" sz="2400" dirty="0"/>
              <a:t> if the T-cell receptor/ coreceptor signal is continuous.</a:t>
            </a:r>
          </a:p>
          <a:p>
            <a:pPr marL="1035050" lvl="1">
              <a:spcBef>
                <a:spcPts val="1800"/>
              </a:spcBef>
              <a:buFont typeface="Courier New" panose="02070309020205020404" pitchFamily="49" charset="0"/>
              <a:buChar char="o"/>
            </a:pPr>
            <a:r>
              <a:rPr lang="en-US" sz="2400" dirty="0"/>
              <a:t>Positively selected thymocytes will become CD8</a:t>
            </a:r>
            <a:r>
              <a:rPr lang="en-US" sz="2400" baseline="30000" dirty="0"/>
              <a:t>+</a:t>
            </a:r>
            <a:r>
              <a:rPr lang="en-US" sz="2400" dirty="0"/>
              <a:t> if this signal is interrupted.</a:t>
            </a:r>
          </a:p>
        </p:txBody>
      </p:sp>
    </p:spTree>
    <p:extLst>
      <p:ext uri="{BB962C8B-B14F-4D97-AF65-F5344CB8AC3E}">
        <p14:creationId xmlns:p14="http://schemas.microsoft.com/office/powerpoint/2010/main" val="3677862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2A29-1D8F-3C44-8AD4-F59CB3BB2490}"/>
              </a:ext>
            </a:extLst>
          </p:cNvPr>
          <p:cNvSpPr>
            <a:spLocks noGrp="1"/>
          </p:cNvSpPr>
          <p:nvPr>
            <p:ph type="title"/>
          </p:nvPr>
        </p:nvSpPr>
        <p:spPr>
          <a:xfrm>
            <a:off x="0" y="0"/>
            <a:ext cx="12192000" cy="384048"/>
          </a:xfrm>
        </p:spPr>
        <p:txBody>
          <a:bodyPr/>
          <a:lstStyle/>
          <a:p>
            <a:r>
              <a:rPr lang="en-US" cap="all" dirty="0"/>
              <a:t>Figure 5.13</a:t>
            </a:r>
            <a:r>
              <a:rPr lang="en-US" dirty="0"/>
              <a:t>  Two models of MHC restriction of coreceptors on developing thymocytes </a:t>
            </a:r>
          </a:p>
        </p:txBody>
      </p:sp>
      <p:pic>
        <p:nvPicPr>
          <p:cNvPr id="13" name="Content Placeholder 12" descr="A. Instructive model and B. Kinetic signaling model. A. Instructive model shows two pathways of coreceptors and T cell receptor binding on A P C. The first pathway shows C D 8 and T C R of D P thymocyte binding with A P C leading to the formation of a thymocyte with low expression of C D 4 and high expression of C D 8. The thymocyte further gets converted to a C D 8 thymocyte. The second pathway shows C D 4 and T C R of D P thymocyte binding with A P C leading to the formation of a thymocyte with high expression of C D 4 and low expression of C D 8. The thymocyte further gets converted to a C D 4 thymocyte.  B. Kinetic signaling model shows T C R engagement with D P thymocyte leading to the reduction in C D 8. This gives rise to a thymocyte with high expression of C D 4 and low expression of C D 8. In the presence of Antigen and M H C class first, the thymocyte becomes a C D 8 thymocyte with disrupted T R signaling. In the presence of Antigen and M H C class second, the thymocyte becomes a C D 4 thymocyte. The C D 4 coreceptor and T cell receptor of the thymocyte are bonded to A P C leading to continuous T C R signaling.">
            <a:extLst>
              <a:ext uri="{FF2B5EF4-FFF2-40B4-BE49-F238E27FC236}">
                <a16:creationId xmlns:a16="http://schemas.microsoft.com/office/drawing/2014/main" id="{C041C9EF-AF41-EF4D-AD9F-6E2D0BDEE920}"/>
              </a:ext>
            </a:extLst>
          </p:cNvPr>
          <p:cNvPicPr>
            <a:picLocks noGrp="1" noChangeAspect="1"/>
          </p:cNvPicPr>
          <p:nvPr>
            <p:ph sz="quarter" idx="10"/>
          </p:nvPr>
        </p:nvPicPr>
        <p:blipFill>
          <a:blip r:embed="rId3"/>
          <a:stretch>
            <a:fillRect/>
          </a:stretch>
        </p:blipFill>
        <p:spPr>
          <a:xfrm>
            <a:off x="2021997" y="479425"/>
            <a:ext cx="8148006" cy="6300788"/>
          </a:xfrm>
        </p:spPr>
      </p:pic>
    </p:spTree>
    <p:extLst>
      <p:ext uri="{BB962C8B-B14F-4D97-AF65-F5344CB8AC3E}">
        <p14:creationId xmlns:p14="http://schemas.microsoft.com/office/powerpoint/2010/main" val="95563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5.1  What is the role of the thymus in T-cell development</a:t>
            </a:r>
            <a:r>
              <a:rPr lang="en-GB" dirty="0">
                <a:solidFill>
                  <a:srgbClr val="FFFFFF"/>
                </a:solidFill>
              </a:rPr>
              <a:t>?</a:t>
            </a:r>
            <a:r>
              <a:rPr lang="en-GB" sz="1000" dirty="0">
                <a:solidFill>
                  <a:srgbClr val="FFFFFF"/>
                </a:solidFill>
              </a:rPr>
              <a:t>		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0" indent="0">
              <a:spcBef>
                <a:spcPts val="2400"/>
              </a:spcBef>
            </a:pPr>
            <a:r>
              <a:rPr lang="en-US" dirty="0">
                <a:solidFill>
                  <a:schemeClr val="tx1"/>
                </a:solidFill>
              </a:rPr>
              <a:t>Anatomy of the thymus</a:t>
            </a:r>
          </a:p>
          <a:p>
            <a:pPr marL="577850" indent="-349250">
              <a:spcBef>
                <a:spcPts val="2400"/>
              </a:spcBef>
              <a:buFont typeface="Arial" panose="020B0604020202020204" pitchFamily="34" charset="0"/>
              <a:buChar char="•"/>
            </a:pPr>
            <a:r>
              <a:rPr lang="en-US" sz="2800" dirty="0">
                <a:solidFill>
                  <a:schemeClr val="tx1"/>
                </a:solidFill>
              </a:rPr>
              <a:t>The thymus has two lobes: each have an outer cortex and inner medulla</a:t>
            </a:r>
          </a:p>
          <a:p>
            <a:pPr marL="1035050" lvl="1" indent="-349250">
              <a:spcBef>
                <a:spcPts val="1800"/>
              </a:spcBef>
              <a:buFont typeface="Courier New" panose="02070309020205020404" pitchFamily="49" charset="0"/>
              <a:buChar char="o"/>
            </a:pPr>
            <a:r>
              <a:rPr lang="en-US" sz="2400" dirty="0"/>
              <a:t>Immature T cells (</a:t>
            </a:r>
            <a:r>
              <a:rPr lang="en-US" sz="2400" b="1" dirty="0"/>
              <a:t>thymocytes</a:t>
            </a:r>
            <a:r>
              <a:rPr lang="en-US" sz="2400" dirty="0"/>
              <a:t>) undergo key developmental steps to ensure proper TCR expression in the </a:t>
            </a:r>
            <a:r>
              <a:rPr lang="en-US" sz="2400" dirty="0">
                <a:solidFill>
                  <a:schemeClr val="tx1"/>
                </a:solidFill>
              </a:rPr>
              <a:t>cortex</a:t>
            </a:r>
            <a:r>
              <a:rPr lang="en-US" sz="2400" dirty="0"/>
              <a:t>.</a:t>
            </a:r>
          </a:p>
          <a:p>
            <a:pPr marL="1035050" lvl="1" indent="-349250">
              <a:spcBef>
                <a:spcPts val="1800"/>
              </a:spcBef>
              <a:buFont typeface="Courier New" panose="02070309020205020404" pitchFamily="49" charset="0"/>
              <a:buChar char="o"/>
            </a:pPr>
            <a:r>
              <a:rPr lang="en-US" sz="2400" dirty="0"/>
              <a:t>The</a:t>
            </a:r>
            <a:r>
              <a:rPr lang="en-US" sz="2400" dirty="0">
                <a:solidFill>
                  <a:schemeClr val="tx1"/>
                </a:solidFill>
              </a:rPr>
              <a:t> medulla </a:t>
            </a:r>
            <a:r>
              <a:rPr lang="en-US" sz="2400" dirty="0"/>
              <a:t>is where mature thymocytes undergo negative selection and finish their development into naïve T cells.</a:t>
            </a:r>
          </a:p>
        </p:txBody>
      </p:sp>
    </p:spTree>
    <p:extLst>
      <p:ext uri="{BB962C8B-B14F-4D97-AF65-F5344CB8AC3E}">
        <p14:creationId xmlns:p14="http://schemas.microsoft.com/office/powerpoint/2010/main" val="3341487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5.7  How does positive and negative selection of T cells occur?		</a:t>
            </a:r>
            <a:r>
              <a:rPr lang="en-GB" sz="1000" dirty="0">
                <a:solidFill>
                  <a:srgbClr val="FFFFFF"/>
                </a:solidFill>
              </a:rPr>
              <a:t>8</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noFill/>
          <a:ln w="12700">
            <a:noFill/>
          </a:ln>
        </p:spPr>
        <p:txBody>
          <a:bodyPr/>
          <a:lstStyle/>
          <a:p>
            <a:pPr marL="682625" indent="-682625">
              <a:spcBef>
                <a:spcPts val="2400"/>
              </a:spcBef>
            </a:pPr>
            <a:r>
              <a:rPr lang="en-GB" sz="2000" u="sng" dirty="0"/>
              <a:t>KEY DISCOVERIES</a:t>
            </a:r>
          </a:p>
          <a:p>
            <a:pPr eaLnBrk="1" hangingPunct="1">
              <a:spcBef>
                <a:spcPts val="2400"/>
              </a:spcBef>
            </a:pPr>
            <a:r>
              <a:rPr lang="en-GB" altLang="en-US" sz="2800" i="1" dirty="0">
                <a:ea typeface="ＭＳ Ｐゴシック" panose="020B0600070205080204" pitchFamily="34" charset="-128"/>
              </a:rPr>
              <a:t>How did we learn that self-reactive thymocytes are eliminated from the thymocyte population via negative selection?</a:t>
            </a:r>
            <a:endParaRPr lang="en-US" altLang="en-US" sz="2800" i="1" dirty="0">
              <a:ea typeface="ＭＳ Ｐゴシック" panose="020B0600070205080204" pitchFamily="34" charset="-128"/>
            </a:endParaRPr>
          </a:p>
          <a:p>
            <a:pPr marL="577850" indent="-349250" eaLnBrk="1" hangingPunct="1">
              <a:spcBef>
                <a:spcPts val="2400"/>
              </a:spcBef>
              <a:buFont typeface="Arial" panose="020B0604020202020204" pitchFamily="34" charset="0"/>
              <a:buChar char="•"/>
            </a:pPr>
            <a:r>
              <a:rPr lang="en-US" sz="2800" dirty="0"/>
              <a:t>Early research</a:t>
            </a:r>
          </a:p>
          <a:p>
            <a:pPr marL="1035050" indent="-349250" eaLnBrk="1" hangingPunct="1">
              <a:spcBef>
                <a:spcPts val="1800"/>
              </a:spcBef>
              <a:buFont typeface="Courier New" panose="02070309020205020404" pitchFamily="49" charset="0"/>
              <a:buChar char="o"/>
            </a:pPr>
            <a:r>
              <a:rPr lang="en-US" sz="2400" dirty="0"/>
              <a:t>In the late 1980s, two research groups detected an autoreactive β chain within thymic cortex DP thymocytes and not in thymocytes in the medulla or in peripheral T cells. </a:t>
            </a:r>
          </a:p>
          <a:p>
            <a:pPr marL="1035050" indent="-349250" eaLnBrk="1" hangingPunct="1">
              <a:spcBef>
                <a:spcPts val="1800"/>
              </a:spcBef>
              <a:buFont typeface="Courier New" panose="02070309020205020404" pitchFamily="49" charset="0"/>
              <a:buChar char="o"/>
            </a:pPr>
            <a:r>
              <a:rPr lang="en-GB" sz="2400" dirty="0"/>
              <a:t>These findings suggested that a mechanism prevented the autoreactive β chain from progressing beyond positive selection.</a:t>
            </a:r>
          </a:p>
        </p:txBody>
      </p:sp>
    </p:spTree>
    <p:extLst>
      <p:ext uri="{BB962C8B-B14F-4D97-AF65-F5344CB8AC3E}">
        <p14:creationId xmlns:p14="http://schemas.microsoft.com/office/powerpoint/2010/main" val="789822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5.7  How does positive and negative selection of T cells occur?		</a:t>
            </a:r>
            <a:r>
              <a:rPr lang="en-GB" sz="1000" dirty="0">
                <a:solidFill>
                  <a:srgbClr val="FFFFFF"/>
                </a:solidFill>
              </a:rPr>
              <a:t>9</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noFill/>
          <a:ln w="12700">
            <a:noFill/>
          </a:ln>
        </p:spPr>
        <p:txBody>
          <a:bodyPr/>
          <a:lstStyle/>
          <a:p>
            <a:pPr marL="682625" indent="-682625">
              <a:spcBef>
                <a:spcPts val="2400"/>
              </a:spcBef>
            </a:pPr>
            <a:r>
              <a:rPr lang="en-GB" sz="2000" u="sng" dirty="0"/>
              <a:t>KEY DISCOVERIES</a:t>
            </a:r>
            <a:r>
              <a:rPr lang="en-GB" sz="2000" dirty="0"/>
              <a:t>	(cont’d)</a:t>
            </a:r>
          </a:p>
          <a:p>
            <a:pPr eaLnBrk="1" hangingPunct="1">
              <a:spcBef>
                <a:spcPts val="2400"/>
              </a:spcBef>
            </a:pPr>
            <a:r>
              <a:rPr lang="en-GB" altLang="en-US" sz="2800" i="1" dirty="0">
                <a:ea typeface="ＭＳ Ｐゴシック" panose="020B0600070205080204" pitchFamily="34" charset="-128"/>
              </a:rPr>
              <a:t>How did we learn that self-reactive thymocytes are eliminated from the thymocyte population via negative selection?</a:t>
            </a:r>
            <a:endParaRPr lang="en-US" altLang="en-US" sz="2800" i="1" dirty="0">
              <a:ea typeface="ＭＳ Ｐゴシック" panose="020B0600070205080204" pitchFamily="34" charset="-128"/>
            </a:endParaRPr>
          </a:p>
          <a:p>
            <a:pPr marL="577850" indent="-349250" eaLnBrk="1" hangingPunct="1">
              <a:spcBef>
                <a:spcPts val="2400"/>
              </a:spcBef>
              <a:buFont typeface="Arial" panose="020B0604020202020204" pitchFamily="34" charset="0"/>
              <a:buChar char="•"/>
            </a:pPr>
            <a:r>
              <a:rPr lang="en-US" sz="2800" dirty="0"/>
              <a:t>Two possibilities</a:t>
            </a:r>
          </a:p>
          <a:p>
            <a:pPr marL="1035050" indent="-349250" eaLnBrk="1" hangingPunct="1">
              <a:spcBef>
                <a:spcPts val="1800"/>
              </a:spcBef>
              <a:buFont typeface="Courier New" panose="02070309020205020404" pitchFamily="49" charset="0"/>
              <a:buChar char="o"/>
            </a:pPr>
            <a:r>
              <a:rPr lang="en-US" sz="2400" dirty="0"/>
              <a:t>Thymocytes containing the autoreactive β chain were deleted</a:t>
            </a:r>
          </a:p>
          <a:p>
            <a:pPr marL="1035050" indent="-349250" eaLnBrk="1" hangingPunct="1">
              <a:spcBef>
                <a:spcPts val="1800"/>
              </a:spcBef>
              <a:buFont typeface="Courier New" panose="02070309020205020404" pitchFamily="49" charset="0"/>
              <a:buChar char="o"/>
            </a:pPr>
            <a:r>
              <a:rPr lang="en-US" sz="2400" dirty="0"/>
              <a:t>The autoreactive β chain was absent or masked within more advanced thymocytes and peripheral T cells</a:t>
            </a:r>
            <a:endParaRPr lang="en-GB" sz="2400" dirty="0"/>
          </a:p>
        </p:txBody>
      </p:sp>
    </p:spTree>
    <p:extLst>
      <p:ext uri="{BB962C8B-B14F-4D97-AF65-F5344CB8AC3E}">
        <p14:creationId xmlns:p14="http://schemas.microsoft.com/office/powerpoint/2010/main" val="402805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B03F-F9B6-A04F-B73A-33FDEE239310}"/>
              </a:ext>
            </a:extLst>
          </p:cNvPr>
          <p:cNvSpPr>
            <a:spLocks noGrp="1"/>
          </p:cNvSpPr>
          <p:nvPr>
            <p:ph type="title"/>
          </p:nvPr>
        </p:nvSpPr>
        <p:spPr/>
        <p:txBody>
          <a:bodyPr/>
          <a:lstStyle/>
          <a:p>
            <a:r>
              <a:rPr lang="en-US" dirty="0"/>
              <a:t>FIGURE KD 5.1  T cells expressing a T-cell receptor that recognizes the male-specific antigen H-Y are removed from the T-cell population in male mice </a:t>
            </a:r>
          </a:p>
        </p:txBody>
      </p:sp>
      <p:pic>
        <p:nvPicPr>
          <p:cNvPr id="7" name="Content Placeholder 6" descr="A. Six dot plot diagrams show F 23.1 and Anti-Thy 1 percentage and Anti-C D 4 and Anti-C D 8 percentage of lymph node cells in nontransgenic males, transgenic females, and transgenic males of mice. For the F 23.1 and Anti-Thy 1 percentage diagrams, the horizontal axis shows Anti-Thy 1 with F I T C, log green fluorescence. The vertical axis shows F 23.1 with P E, log red fluorescence. The diagrams are divided into four quadrants. Data from the diagrams in the format, type of littermate, quadrant, percentage of lymph node cells, are as follows: nontransgenic male: upper right quadrant, 0.1 percentage, lower right quadrant, 85.7 percentage, transgenic female: upper right quadrant, 83.2 percentage, lower right quadrant, 2.8 percentage, transgenic male: upper right quadrant, 81.0 percentage, lower right quadrant, 3.4 percentage. For the Anti-C D 4 and Anti-C D 8 percentage diagrams, the horizontal axis shows Anti-C D 8 with F I T C, log green fluorescence. The vertical axis shows Anti-C D 4 with P E, log red fluorescence. The diagrams are divided into four quadrants. Data from the diagrams in the format, type of littermate, quadrant, percentage of lymph node cells, are as follows: nontransgenic male: upper left quadrant, 49.4 percentage, lower right quadrant, 29.2 percentage, transgenic female: upper left quadrant, 51.8 percentage, lower right quadrant, 26.1 percentage, transgenic male: upper left quadrant, 6.4 percentage, lower right quadrant, 29.1 percentage. B. Nine dot plot diagrams show F 23.1 with Anti-C D 3, Anti-C D 4, and Anti-C D 8 signals for thymocytes in nontransgenic males, transgenic females, and transgenic males of mice. For the F 23.1 and Anti-C D 3 level diagrams, the horizontal axis shows Anti-C D 3 with F I T C, log green fluorescence. The vertical axis shows F 23.1 with P E, log red fluorescence. Data from the diagrams in the format, type of littermate, type of quadrant, signals for of thymocytes, are as follows: C 5 7 B L slash 6: signal at lower left quadrant, transgenic female: signal at upper left quadrant, transgenic male: signal at the upper left quadrant. For the F 23.1 and Anti-C D 4 level diagrams, the horizontal axis shows Anti-C D 3 with F I T C, log green fluorescence. The vertical axis shows F 23.1 with P E, log red fluorescence. Data from the diagrams in the format, type of littermate, type of quadrant, signals for of thymocytes, are as follows: C 5 7 B L slash 6: signal at lower left quadrant, transgenic female: signal at upper left quadrant, transgenic male: signal at the upper left quadrant. For the F 23.1 and Anti-C D 8 level diagrams, the horizontal axis shows Anti-C D 3 with F I T C, log green fluorescence. The vertical axis shows F 23.1 with P E, log red fluorescence. Data from the diagrams in the format, type of littermate, type of quadrant, signals for of thymocytes, are as follows: C 5 7 B L slash 6: signal at lower right quadrant, transgenic female: signal at upper right quadrant, transgenic male: signal at the upper left quadrant. Three dot plot diagrams show Anti-C D 4 and Anti-C D 8 percentage of thymocytes in C 5 7 B L slash 6 males, transgenic females, and transgenic males of mice. The horizontal axis shows Anti-C D 8 with F I T C, log green fluorescence. The vertical axis shows Anti-C D 4 with P E, log red fluorescence. The diagrams are divided into four quadrants. Data from the diagrams in the format, type of littermate, quadrant, percentage of thymocytes, are as follows: C 5 7 B L slash 6: upper left quadrant, 8.5 percentage, upper right quadrant, 82.2 percentage, lower right quadrant, 3.3 percentage, transgenic female: upper left quadrant, 9.5 percentage, upper right quadrant, 60.0 percentage, lower right quadrant, 19.4 percentage, transgenic male: upper left quadrant, 21.5 percentage, upper right quadrant, 10.8 percentage, lower right quadrant, 6.3 percentage.">
            <a:extLst>
              <a:ext uri="{FF2B5EF4-FFF2-40B4-BE49-F238E27FC236}">
                <a16:creationId xmlns:a16="http://schemas.microsoft.com/office/drawing/2014/main" id="{DAA16AA0-1F38-254F-81FE-9428EB08334A}"/>
              </a:ext>
            </a:extLst>
          </p:cNvPr>
          <p:cNvPicPr>
            <a:picLocks noGrp="1" noChangeAspect="1"/>
          </p:cNvPicPr>
          <p:nvPr>
            <p:ph sz="quarter" idx="10"/>
          </p:nvPr>
        </p:nvPicPr>
        <p:blipFill>
          <a:blip r:embed="rId3"/>
          <a:stretch>
            <a:fillRect/>
          </a:stretch>
        </p:blipFill>
        <p:spPr>
          <a:xfrm>
            <a:off x="4041367" y="668338"/>
            <a:ext cx="4109266" cy="6108700"/>
          </a:xfrm>
        </p:spPr>
      </p:pic>
    </p:spTree>
    <p:extLst>
      <p:ext uri="{BB962C8B-B14F-4D97-AF65-F5344CB8AC3E}">
        <p14:creationId xmlns:p14="http://schemas.microsoft.com/office/powerpoint/2010/main" val="606582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5.7  How does positive and negative selection of T cells occur?		</a:t>
            </a:r>
            <a:r>
              <a:rPr lang="en-GB" sz="1000" dirty="0"/>
              <a:t>10</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r>
              <a:rPr lang="en-GB" dirty="0"/>
              <a:t>Negative selection within the thymic medulla</a:t>
            </a:r>
            <a:endParaRPr lang="en-US" b="1" dirty="0">
              <a:solidFill>
                <a:schemeClr val="tx1"/>
              </a:solidFill>
            </a:endParaRPr>
          </a:p>
          <a:p>
            <a:pPr marL="457200" indent="-457200">
              <a:spcBef>
                <a:spcPts val="2400"/>
              </a:spcBef>
              <a:buFont typeface="Arial" panose="020B0604020202020204" pitchFamily="34" charset="0"/>
              <a:buChar char="•"/>
            </a:pPr>
            <a:r>
              <a:rPr lang="en-US" sz="2800" dirty="0"/>
              <a:t>Negative selection of DP thymocytes can occur if the T-cell </a:t>
            </a:r>
            <a:r>
              <a:rPr lang="en-US" sz="2800" dirty="0" err="1"/>
              <a:t>receptor:MHC-peptide</a:t>
            </a:r>
            <a:r>
              <a:rPr lang="en-US" sz="2800" dirty="0"/>
              <a:t> complex has too high an affinity.</a:t>
            </a:r>
          </a:p>
          <a:p>
            <a:pPr marL="457200" indent="-457200">
              <a:spcBef>
                <a:spcPts val="2400"/>
              </a:spcBef>
              <a:buFont typeface="Arial" panose="020B0604020202020204" pitchFamily="34" charset="0"/>
              <a:buChar char="•"/>
            </a:pPr>
            <a:r>
              <a:rPr lang="en-GB" sz="2800" b="1" dirty="0"/>
              <a:t>Central tolerance</a:t>
            </a:r>
            <a:r>
              <a:rPr lang="en-GB" sz="2800" dirty="0"/>
              <a:t>: Negative selection processes that occur in primary lymphoid tissues that are responsible for the removal of self-reactive lymphocytes.</a:t>
            </a:r>
            <a:endParaRPr lang="en-US" sz="2800" dirty="0"/>
          </a:p>
          <a:p>
            <a:pPr marL="457200" indent="-457200">
              <a:spcBef>
                <a:spcPts val="2400"/>
              </a:spcBef>
              <a:buFont typeface="Arial" panose="020B0604020202020204" pitchFamily="34" charset="0"/>
              <a:buChar char="•"/>
            </a:pPr>
            <a:r>
              <a:rPr lang="en-US" sz="2800" dirty="0"/>
              <a:t>AIRE: A transcriptional activator (autoimmune regulator) allows cells to express genes not normally expressed by epithelial cells of the thymus (promiscuous gene expression).</a:t>
            </a:r>
          </a:p>
        </p:txBody>
      </p:sp>
    </p:spTree>
    <p:extLst>
      <p:ext uri="{BB962C8B-B14F-4D97-AF65-F5344CB8AC3E}">
        <p14:creationId xmlns:p14="http://schemas.microsoft.com/office/powerpoint/2010/main" val="3375311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5.7  How does positive and negative selection of T cells occur?		</a:t>
            </a:r>
            <a:r>
              <a:rPr lang="en-GB" sz="1000" dirty="0">
                <a:solidFill>
                  <a:srgbClr val="FFFFFF"/>
                </a:solidFill>
              </a:rPr>
              <a:t>11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577850" indent="-349250">
              <a:spcBef>
                <a:spcPts val="2400"/>
              </a:spcBef>
              <a:buFont typeface="Arial" panose="020B0604020202020204" pitchFamily="34" charset="0"/>
              <a:buChar char="•"/>
            </a:pPr>
            <a:r>
              <a:rPr lang="en-US" sz="2800" dirty="0"/>
              <a:t>AIRE contains: </a:t>
            </a:r>
          </a:p>
          <a:p>
            <a:pPr marL="1035050" lvl="1">
              <a:spcBef>
                <a:spcPts val="1800"/>
              </a:spcBef>
              <a:buFont typeface="Courier New" panose="02070309020205020404" pitchFamily="49" charset="0"/>
              <a:buChar char="o"/>
            </a:pPr>
            <a:r>
              <a:rPr lang="en-US" sz="2400" dirty="0"/>
              <a:t>a CARD domain (caspase recruitment domain)</a:t>
            </a:r>
          </a:p>
          <a:p>
            <a:pPr marL="1035050" lvl="1">
              <a:spcBef>
                <a:spcPts val="1800"/>
              </a:spcBef>
              <a:buFont typeface="Courier New" panose="02070309020205020404" pitchFamily="49" charset="0"/>
              <a:buChar char="o"/>
            </a:pPr>
            <a:r>
              <a:rPr lang="en-US" sz="2400" dirty="0"/>
              <a:t>a SAND domain (SP100, AIRE1, NucP41/PP75, and DEAF1)</a:t>
            </a:r>
          </a:p>
          <a:p>
            <a:pPr marL="1035050" lvl="1">
              <a:spcBef>
                <a:spcPts val="1800"/>
              </a:spcBef>
              <a:buFont typeface="Courier New" panose="02070309020205020404" pitchFamily="49" charset="0"/>
              <a:buChar char="o"/>
            </a:pPr>
            <a:r>
              <a:rPr lang="en-US" sz="2400" dirty="0"/>
              <a:t>and two PHD domains (plant homeodomain)</a:t>
            </a:r>
          </a:p>
          <a:p>
            <a:pPr marL="577850" indent="-349250">
              <a:spcBef>
                <a:spcPts val="2400"/>
              </a:spcBef>
              <a:buFont typeface="Arial" panose="020B0604020202020204" pitchFamily="34" charset="0"/>
              <a:buChar char="•"/>
            </a:pPr>
            <a:r>
              <a:rPr lang="en-US" sz="2800" dirty="0"/>
              <a:t>AIRE also acts as a “gas pedal” for RNA polymerase II, causing transcription of tissue-restricted genes and presentation of tissue-specific antigens on MHC I within </a:t>
            </a:r>
            <a:r>
              <a:rPr lang="en-US" sz="2800" dirty="0" err="1"/>
              <a:t>mTECs</a:t>
            </a:r>
            <a:r>
              <a:rPr lang="en-US" sz="2800" dirty="0"/>
              <a:t>.</a:t>
            </a:r>
          </a:p>
        </p:txBody>
      </p:sp>
    </p:spTree>
    <p:extLst>
      <p:ext uri="{BB962C8B-B14F-4D97-AF65-F5344CB8AC3E}">
        <p14:creationId xmlns:p14="http://schemas.microsoft.com/office/powerpoint/2010/main" val="1089841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5.7  How does positive and negative selection of T cells occur?		</a:t>
            </a:r>
            <a:r>
              <a:rPr lang="en-GB" sz="1000" dirty="0">
                <a:solidFill>
                  <a:srgbClr val="FFFFFF"/>
                </a:solidFill>
              </a:rPr>
              <a:t>12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577850" indent="-349250">
              <a:spcBef>
                <a:spcPts val="2400"/>
              </a:spcBef>
              <a:buFont typeface="Arial" panose="020B0604020202020204" pitchFamily="34" charset="0"/>
              <a:buChar char="•"/>
            </a:pPr>
            <a:r>
              <a:rPr lang="en-US" sz="2800" dirty="0"/>
              <a:t>Medullary thymic dendritic cells can engulf </a:t>
            </a:r>
            <a:r>
              <a:rPr lang="en-US" sz="2800" dirty="0" err="1"/>
              <a:t>mTECs</a:t>
            </a:r>
            <a:r>
              <a:rPr lang="en-US" sz="2800" dirty="0"/>
              <a:t> and present tissue-specific antigens via MHC class II.</a:t>
            </a:r>
          </a:p>
          <a:p>
            <a:pPr marL="577850" indent="-349250">
              <a:spcBef>
                <a:spcPts val="2400"/>
              </a:spcBef>
              <a:buFont typeface="Arial" panose="020B0604020202020204" pitchFamily="34" charset="0"/>
              <a:buChar char="•"/>
            </a:pPr>
            <a:r>
              <a:rPr lang="en-US" sz="2800" dirty="0"/>
              <a:t>Allows for negative selection of CD4</a:t>
            </a:r>
            <a:r>
              <a:rPr lang="en-US" sz="2800" baseline="30000" dirty="0"/>
              <a:t>+</a:t>
            </a:r>
            <a:r>
              <a:rPr lang="en-US" sz="2800" dirty="0"/>
              <a:t> thymocytes that bear a TCR that interacts too strongly with an MHC class II–tissue-specific antigen peptide. </a:t>
            </a:r>
          </a:p>
          <a:p>
            <a:pPr marL="577850" indent="-349250">
              <a:spcBef>
                <a:spcPts val="2400"/>
              </a:spcBef>
              <a:buFont typeface="Arial" panose="020B0604020202020204" pitchFamily="34" charset="0"/>
              <a:buChar char="•"/>
            </a:pPr>
            <a:r>
              <a:rPr lang="en-US" sz="2800" dirty="0"/>
              <a:t>Negative selection drives central tolerance and limits the circulation of self-reactive T cells.</a:t>
            </a:r>
          </a:p>
        </p:txBody>
      </p:sp>
    </p:spTree>
    <p:extLst>
      <p:ext uri="{BB962C8B-B14F-4D97-AF65-F5344CB8AC3E}">
        <p14:creationId xmlns:p14="http://schemas.microsoft.com/office/powerpoint/2010/main" val="1785915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5.7  How does positive and negative selection of T cells occur?		</a:t>
            </a:r>
            <a:r>
              <a:rPr lang="en-GB" sz="1000" dirty="0">
                <a:solidFill>
                  <a:srgbClr val="FFFFFF"/>
                </a:solidFill>
              </a:rPr>
              <a:t>13</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577850" indent="-349250">
              <a:spcBef>
                <a:spcPts val="2400"/>
              </a:spcBef>
              <a:buFont typeface="Arial" panose="020B0604020202020204" pitchFamily="34" charset="0"/>
              <a:buChar char="•"/>
            </a:pPr>
            <a:r>
              <a:rPr lang="en-US" sz="2800" dirty="0"/>
              <a:t>A subset of CD4 T cells that express a self-reactive TCR will begin to express the transcription factor FOXP3. </a:t>
            </a:r>
          </a:p>
          <a:p>
            <a:pPr marL="577850" indent="-349250">
              <a:spcBef>
                <a:spcPts val="2400"/>
              </a:spcBef>
              <a:buFont typeface="Arial" panose="020B0604020202020204" pitchFamily="34" charset="0"/>
              <a:buChar char="•"/>
            </a:pPr>
            <a:r>
              <a:rPr lang="en-US" sz="2800" dirty="0"/>
              <a:t>CD4</a:t>
            </a:r>
            <a:r>
              <a:rPr lang="en-US" sz="2800" baseline="30000" dirty="0"/>
              <a:t>+</a:t>
            </a:r>
            <a:r>
              <a:rPr lang="en-US" sz="2800" dirty="0"/>
              <a:t>, FOXP3</a:t>
            </a:r>
            <a:r>
              <a:rPr lang="en-US" sz="2800" baseline="30000" dirty="0"/>
              <a:t>+</a:t>
            </a:r>
            <a:r>
              <a:rPr lang="en-US" sz="2800" dirty="0"/>
              <a:t> cells continue development to become natural regulatory T cells (nTregs).</a:t>
            </a:r>
          </a:p>
          <a:p>
            <a:pPr lvl="1">
              <a:spcBef>
                <a:spcPts val="2400"/>
              </a:spcBef>
            </a:pPr>
            <a:r>
              <a:rPr lang="en-US" sz="2800" dirty="0"/>
              <a:t>nTregs are released into circulation to promote </a:t>
            </a:r>
            <a:r>
              <a:rPr lang="en-US" sz="2800" b="1" dirty="0"/>
              <a:t>peripheral tolerance</a:t>
            </a:r>
            <a:r>
              <a:rPr lang="en-US" sz="2800" dirty="0"/>
              <a:t>.</a:t>
            </a:r>
          </a:p>
        </p:txBody>
      </p:sp>
    </p:spTree>
    <p:extLst>
      <p:ext uri="{BB962C8B-B14F-4D97-AF65-F5344CB8AC3E}">
        <p14:creationId xmlns:p14="http://schemas.microsoft.com/office/powerpoint/2010/main" val="1156771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5.7  How does positive and negative selection of T cells occur?		</a:t>
            </a:r>
            <a:r>
              <a:rPr lang="en-GB" sz="1000" dirty="0">
                <a:solidFill>
                  <a:srgbClr val="FFFFFF"/>
                </a:solidFill>
              </a:rPr>
              <a:t>14</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noFill/>
          <a:ln w="12700">
            <a:noFill/>
          </a:ln>
        </p:spPr>
        <p:txBody>
          <a:bodyPr/>
          <a:lstStyle/>
          <a:p>
            <a:pPr lvl="0" eaLnBrk="1" hangingPunct="1">
              <a:buClr>
                <a:srgbClr val="000000"/>
              </a:buClr>
            </a:pPr>
            <a:r>
              <a:rPr lang="en-US" altLang="en-US" sz="2000" u="sng" dirty="0">
                <a:solidFill>
                  <a:srgbClr val="000000"/>
                </a:solidFill>
                <a:ea typeface="ＭＳ Ｐゴシック" panose="020B0600070205080204" pitchFamily="34" charset="-128"/>
              </a:rPr>
              <a:t>MAKING CONNECTIONS</a:t>
            </a:r>
          </a:p>
          <a:p>
            <a:pPr eaLnBrk="1" hangingPunct="1">
              <a:spcBef>
                <a:spcPts val="2400"/>
              </a:spcBef>
            </a:pPr>
            <a:r>
              <a:rPr lang="en-US" sz="2800" i="1" dirty="0">
                <a:solidFill>
                  <a:schemeClr val="tx1"/>
                </a:solidFill>
              </a:rPr>
              <a:t>T-Cell Selection and Tolerance </a:t>
            </a:r>
          </a:p>
          <a:p>
            <a:pPr lvl="1" eaLnBrk="1" hangingPunct="1"/>
            <a:r>
              <a:rPr lang="en-GB" sz="2800" dirty="0"/>
              <a:t>T cells that have rearranged their T-cell receptor loci undergo both positive and negative selection in the thymus.</a:t>
            </a:r>
          </a:p>
          <a:p>
            <a:pPr lvl="1" eaLnBrk="1" hangingPunct="1"/>
            <a:r>
              <a:rPr lang="en-GB" sz="2800" dirty="0"/>
              <a:t>T cells undergo positive selection to ensure that they have a functional receptor and negative selection to ensure that they are not self-reactive.</a:t>
            </a:r>
          </a:p>
          <a:p>
            <a:pPr lvl="1" eaLnBrk="1" hangingPunct="1"/>
            <a:r>
              <a:rPr lang="en-GB" sz="2800" dirty="0"/>
              <a:t>A further means of tolerance is provided by the action of regulatory T cells, which can inactivate self-reactive T cells in the periphery.</a:t>
            </a:r>
            <a:endParaRPr lang="en-US" altLang="en-US" sz="2800" b="1" dirty="0">
              <a:ea typeface="ＭＳ Ｐゴシック" panose="020B0600070205080204" pitchFamily="34" charset="-128"/>
            </a:endParaRPr>
          </a:p>
        </p:txBody>
      </p:sp>
    </p:spTree>
    <p:extLst>
      <p:ext uri="{BB962C8B-B14F-4D97-AF65-F5344CB8AC3E}">
        <p14:creationId xmlns:p14="http://schemas.microsoft.com/office/powerpoint/2010/main" val="3402202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DAA76-BAB8-BD49-B2D9-0756856FDFD1}"/>
              </a:ext>
            </a:extLst>
          </p:cNvPr>
          <p:cNvSpPr>
            <a:spLocks noGrp="1"/>
          </p:cNvSpPr>
          <p:nvPr>
            <p:ph type="title"/>
          </p:nvPr>
        </p:nvSpPr>
        <p:spPr>
          <a:xfrm>
            <a:off x="0" y="0"/>
            <a:ext cx="12192000" cy="384048"/>
          </a:xfrm>
        </p:spPr>
        <p:txBody>
          <a:bodyPr/>
          <a:lstStyle/>
          <a:p>
            <a:r>
              <a:rPr lang="en-US" dirty="0"/>
              <a:t>Making Connections: T-Cell Selection and Tolerance </a:t>
            </a:r>
          </a:p>
        </p:txBody>
      </p:sp>
      <p:pic>
        <p:nvPicPr>
          <p:cNvPr id="7" name="Content Placeholder 6" descr="A tree diagram with illustrations shows the results of positive and negative selection of thymocytes in the cortex and medulla regions. In the cortex region, a D P thymocyte attached to a T-cell receptor, and C D 4 and C D 8 coreceptors undergoes the following types of interactions leading to positive or negative selections. High-affinity interaction leads to negative selection represented by a thymocyte with disintegrated outer surface forming a T-cell receptor and C D 4 binding with an A P C. Low or intermediate affinity interaction leads to positive selection represented by a thymocyte forming a T-cell receptor and C D 4 binding with the M H C class first or class second molecules of a c T E C. Absence of interaction leads to the death of thymocytes by neglect. The thymocyte formed after positive selection gets converted to an S P thymocyte in the medulla region. It undergoes two pathways. In one of the pathways, it undergoes negative selection to form a disintegrated thymocyte. The thymocyte shows T-cell receptor binding with an m T E C cell with A I R E. The m T E C further gets converted to a dendritic cell attached to the disintegrated thymocyte. In another pathway, the S P thymocyte gets converted to a mature T lymphocyte. In the tree diagram involved in the cortex region, the segment involving the absence of interaction leading to the occurrence of death by neglect is enlarged to show a table with three illustrations displaying the range of binding affinity of double-positive thymocytes toward the M H C class first or second or peptide complex of cortical thymic epithelial cells or c T E C s or antigen-presenting cells or A P C s and the outcome based on the range. The first illustration shows c T E C with M H C and the thymocyte separated by a distance. Binding affinity is labeled as none, and the outcome is death by neglect or apoptosis. The second illustration shows C D 8 coreceptor and T-cell receptor of thymocyte bonded with the M H C of c T E C. Binding affinity is labeled as low or moderate, and the outcome is positive selection or maturation to S P thymocyte. The third illustration shows C D 8 coreceptor and T-cell receptor of thymocyte bonded with the M H C of c T E C or A P C. Binding affinity is labeled as high, and the outcome is negative selection or apoptosis. The step involving the conversion of D P thymocyte to S P thymocyte after positive selection is enlarged to show two models: A. Instructive model and B. Kinetic signaling model. A. Instructive model shows two pathways of coreceptors and T cell receptor binding on A P C. The first pathway shows C D 8 and T C R of D P thymocyte binding with A P C leading to the formation of a thymocyte with low expression of C D 4 and high expression of C D 8. The thymocyte further gets converted to a C D 8 thymocyte. The second pathway shows C D 4 and T C R of D P thymocyte binding with A P C leading to the formation of a thymocyte with high expression of C D 4 and low expression of C D 8. The thymocyte further gets converted to a C D 4 thymocyte. B. Kinetic signaling model shows T C R engagement with D P thymocyte leading to the reduction in C D 8. This gives rise to a thymocyte with high expression of C D 4 and low expression of C D 8. In the presence of Antigen and M H C class first, the thymocyte becomes a C D 8 thymocyte with disrupted T R signaling. In the presence of Antigen and M H C class second, the thymocyte becomes a C D 4 thymocyte. The C D 4 coreceptor and T cell receptor of the thymocyte are bonded to A P C leading to continuous T C R signaling.">
            <a:extLst>
              <a:ext uri="{FF2B5EF4-FFF2-40B4-BE49-F238E27FC236}">
                <a16:creationId xmlns:a16="http://schemas.microsoft.com/office/drawing/2014/main" id="{94640D99-E2EA-EA42-9379-D79B905639EB}"/>
              </a:ext>
            </a:extLst>
          </p:cNvPr>
          <p:cNvPicPr>
            <a:picLocks noGrp="1" noChangeAspect="1"/>
          </p:cNvPicPr>
          <p:nvPr>
            <p:ph sz="quarter" idx="10"/>
          </p:nvPr>
        </p:nvPicPr>
        <p:blipFill>
          <a:blip r:embed="rId3"/>
          <a:stretch>
            <a:fillRect/>
          </a:stretch>
        </p:blipFill>
        <p:spPr>
          <a:xfrm>
            <a:off x="1680388" y="479425"/>
            <a:ext cx="8831224" cy="6300788"/>
          </a:xfrm>
        </p:spPr>
      </p:pic>
    </p:spTree>
    <p:extLst>
      <p:ext uri="{BB962C8B-B14F-4D97-AF65-F5344CB8AC3E}">
        <p14:creationId xmlns:p14="http://schemas.microsoft.com/office/powerpoint/2010/main" val="230340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5.7  How does positive and negative selection of T cells occur?		</a:t>
            </a:r>
            <a:r>
              <a:rPr lang="en-GB" sz="1000" dirty="0">
                <a:solidFill>
                  <a:srgbClr val="FFFFFF"/>
                </a:solidFill>
              </a:rPr>
              <a:t>15</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lvl="0" eaLnBrk="1" hangingPunct="1">
              <a:buClr>
                <a:srgbClr val="000000"/>
              </a:buClr>
            </a:pPr>
            <a:r>
              <a:rPr lang="en-US" altLang="en-US" sz="2000" u="sng" dirty="0">
                <a:solidFill>
                  <a:srgbClr val="000000"/>
                </a:solidFill>
                <a:ea typeface="ＭＳ Ｐゴシック" panose="020B0600070205080204" pitchFamily="34" charset="-128"/>
              </a:rPr>
              <a:t>CLICKER QUESTION 2</a:t>
            </a:r>
          </a:p>
          <a:p>
            <a:pPr marL="457200" indent="-457200" eaLnBrk="1" hangingPunct="1">
              <a:spcBef>
                <a:spcPts val="3000"/>
              </a:spcBef>
            </a:pPr>
            <a:r>
              <a:rPr lang="en-US" altLang="en-US" dirty="0">
                <a:ea typeface="ＭＳ Ｐゴシック" panose="020B0600070205080204" pitchFamily="34" charset="-128"/>
              </a:rPr>
              <a:t>How does AIRE play a role in the negative selection process of thymocytes?</a:t>
            </a:r>
          </a:p>
          <a:p>
            <a:pPr marL="914400" indent="-457200" eaLnBrk="1" hangingPunct="1">
              <a:spcBef>
                <a:spcPts val="2400"/>
              </a:spcBef>
              <a:buAutoNum type="alphaLcPeriod"/>
            </a:pPr>
            <a:r>
              <a:rPr lang="en-US" altLang="en-US" sz="2800" dirty="0">
                <a:ea typeface="ＭＳ Ｐゴシック" panose="020B0600070205080204" pitchFamily="34" charset="-128"/>
              </a:rPr>
              <a:t>AIRE assesses the affinity of the TCR:MHC-peptide binding.</a:t>
            </a:r>
          </a:p>
          <a:p>
            <a:pPr marL="914400" indent="-457200" eaLnBrk="1" hangingPunct="1">
              <a:spcBef>
                <a:spcPts val="2400"/>
              </a:spcBef>
              <a:buAutoNum type="alphaLcPeriod"/>
            </a:pPr>
            <a:r>
              <a:rPr lang="en-US" altLang="en-US" sz="2800" dirty="0">
                <a:ea typeface="ＭＳ Ｐゴシック" panose="020B0600070205080204" pitchFamily="34" charset="-128"/>
              </a:rPr>
              <a:t>AIRE promotes expression of non-thymus genes in the thymus (promiscuous gene expression).</a:t>
            </a:r>
          </a:p>
          <a:p>
            <a:pPr marL="914400" indent="-457200" eaLnBrk="1" hangingPunct="1">
              <a:spcBef>
                <a:spcPts val="2400"/>
              </a:spcBef>
              <a:buAutoNum type="alphaLcPeriod"/>
            </a:pPr>
            <a:r>
              <a:rPr lang="en-US" altLang="en-US" sz="2800" dirty="0">
                <a:ea typeface="ＭＳ Ｐゴシック" panose="020B0600070205080204" pitchFamily="34" charset="-128"/>
              </a:rPr>
              <a:t>AIRE is expressed by natural T regulatory cells.</a:t>
            </a:r>
          </a:p>
        </p:txBody>
      </p:sp>
    </p:spTree>
    <p:extLst>
      <p:ext uri="{BB962C8B-B14F-4D97-AF65-F5344CB8AC3E}">
        <p14:creationId xmlns:p14="http://schemas.microsoft.com/office/powerpoint/2010/main" val="40164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2C5FD-1935-B145-899D-614152197378}"/>
              </a:ext>
            </a:extLst>
          </p:cNvPr>
          <p:cNvSpPr>
            <a:spLocks noGrp="1"/>
          </p:cNvSpPr>
          <p:nvPr>
            <p:ph type="title"/>
          </p:nvPr>
        </p:nvSpPr>
        <p:spPr>
          <a:xfrm>
            <a:off x="0" y="0"/>
            <a:ext cx="12192000" cy="384048"/>
          </a:xfrm>
        </p:spPr>
        <p:txBody>
          <a:bodyPr/>
          <a:lstStyle/>
          <a:p>
            <a:r>
              <a:rPr lang="en-US" cap="all" dirty="0"/>
              <a:t>Figure 5.1  </a:t>
            </a:r>
            <a:r>
              <a:rPr lang="en-US" dirty="0"/>
              <a:t>Anatomy of the thymus </a:t>
            </a:r>
          </a:p>
        </p:txBody>
      </p:sp>
      <p:pic>
        <p:nvPicPr>
          <p:cNvPr id="7" name="Content Placeholder 6" descr="A. An illustration shows the location and structure of the thymus. The illustration of the upper human body shows the thymus located between the thyroid gland and the heart. It has two flat-shaped lobular structures attached together.  Illustrations, B and C, shows the structure of the thymus and steps involved in the conversion of double-negative thymocytes, D N, to single-positive, S P, T cells inside the thymus. B. An enlarged view of one of the lobular structures shows multiple lobules comprising the organ. Each lobule consists of a central medulla region bounded by the outer cortex region. C. An enlarged view of a section of the lobule shows the D N reaching the cortex of the lobule through a venule. A dendritic cell is attached to the D N. D N gets converted to D P and moves toward the central medulla region. Two dendritic cells are attached to D P. D P gets converted to S P and further moves in a direction toward the medulla. The S P is attached to a dendritic cell and surrounded by macrophages in the medulla. Further, S P moves toward the cortex region to exit the lobule through another venule.">
            <a:extLst>
              <a:ext uri="{FF2B5EF4-FFF2-40B4-BE49-F238E27FC236}">
                <a16:creationId xmlns:a16="http://schemas.microsoft.com/office/drawing/2014/main" id="{5B460479-5506-0945-B894-692DE2670F59}"/>
              </a:ext>
            </a:extLst>
          </p:cNvPr>
          <p:cNvPicPr>
            <a:picLocks noGrp="1" noChangeAspect="1"/>
          </p:cNvPicPr>
          <p:nvPr>
            <p:ph sz="quarter" idx="10"/>
          </p:nvPr>
        </p:nvPicPr>
        <p:blipFill>
          <a:blip r:embed="rId3"/>
          <a:stretch>
            <a:fillRect/>
          </a:stretch>
        </p:blipFill>
        <p:spPr>
          <a:xfrm>
            <a:off x="407988" y="860655"/>
            <a:ext cx="11376025" cy="5538327"/>
          </a:xfrm>
        </p:spPr>
      </p:pic>
    </p:spTree>
    <p:extLst>
      <p:ext uri="{BB962C8B-B14F-4D97-AF65-F5344CB8AC3E}">
        <p14:creationId xmlns:p14="http://schemas.microsoft.com/office/powerpoint/2010/main" val="970163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5.8  How is T-cell receptor diversity achieved?		</a:t>
            </a:r>
            <a:r>
              <a:rPr lang="en-GB" sz="1000" dirty="0">
                <a:solidFill>
                  <a:srgbClr val="FFFFFF"/>
                </a:solidFill>
              </a:rPr>
              <a:t>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577850" indent="-349250" eaLnBrk="1" hangingPunct="1">
              <a:spcBef>
                <a:spcPts val="2400"/>
              </a:spcBef>
              <a:buFont typeface="Arial" panose="020B0604020202020204" pitchFamily="34" charset="0"/>
              <a:buChar char="•"/>
            </a:pPr>
            <a:r>
              <a:rPr lang="en-US" sz="2800" dirty="0"/>
              <a:t>T cells either directly target pathogens for destruction or activate other immune system components for this purpose. </a:t>
            </a:r>
          </a:p>
          <a:p>
            <a:pPr lvl="1" eaLnBrk="1" hangingPunct="1">
              <a:spcBef>
                <a:spcPts val="2400"/>
              </a:spcBef>
            </a:pPr>
            <a:r>
              <a:rPr lang="en-US" sz="2800" dirty="0"/>
              <a:t>The majority of circulating T cells express an αβ T-cell receptor.</a:t>
            </a:r>
          </a:p>
          <a:p>
            <a:pPr marL="1035050" lvl="1" eaLnBrk="1" hangingPunct="1">
              <a:buFont typeface="Courier New" panose="02070309020205020404" pitchFamily="49" charset="0"/>
              <a:buChar char="o"/>
            </a:pPr>
            <a:r>
              <a:rPr lang="en-US" sz="2400" dirty="0"/>
              <a:t>When activated, αβ T-cells can differentiate into effector T cells that activate a range of innate or adaptive immune responses, or directly destroy an infected cell.</a:t>
            </a:r>
          </a:p>
          <a:p>
            <a:pPr marL="1035050" lvl="1" eaLnBrk="1" hangingPunct="1">
              <a:buFont typeface="Courier New" panose="02070309020205020404" pitchFamily="49" charset="0"/>
              <a:buChar char="o"/>
            </a:pPr>
            <a:r>
              <a:rPr lang="en-GB" sz="2400" dirty="0"/>
              <a:t>They may be a target for infection and destruction by SARS-CoV-2, the virus responsible for COVID-19.</a:t>
            </a:r>
            <a:endParaRPr lang="en-US" sz="2400" dirty="0"/>
          </a:p>
        </p:txBody>
      </p:sp>
    </p:spTree>
    <p:extLst>
      <p:ext uri="{BB962C8B-B14F-4D97-AF65-F5344CB8AC3E}">
        <p14:creationId xmlns:p14="http://schemas.microsoft.com/office/powerpoint/2010/main" val="737462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5.8  How is T-cell receptor diversity achieved?		</a:t>
            </a:r>
            <a:r>
              <a:rPr lang="en-GB" sz="1000" dirty="0">
                <a:solidFill>
                  <a:srgbClr val="FFFFFF"/>
                </a:solidFill>
              </a:rPr>
              <a:t>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577850" indent="-349250" eaLnBrk="1" hangingPunct="1">
              <a:spcBef>
                <a:spcPts val="1200"/>
              </a:spcBef>
              <a:buFont typeface="Arial" panose="020B0604020202020204" pitchFamily="34" charset="0"/>
              <a:buChar char="•"/>
            </a:pPr>
            <a:r>
              <a:rPr lang="en-US" sz="2800" dirty="0"/>
              <a:t>A small subset of T cells in the body express a </a:t>
            </a:r>
            <a:r>
              <a:rPr lang="en-US" sz="2800" dirty="0" err="1"/>
              <a:t>γδ</a:t>
            </a:r>
            <a:r>
              <a:rPr lang="en-US" sz="2800" dirty="0"/>
              <a:t> T-cell receptor. </a:t>
            </a:r>
          </a:p>
          <a:p>
            <a:pPr marL="1035050" lvl="1" eaLnBrk="1" hangingPunct="1">
              <a:spcBef>
                <a:spcPts val="1800"/>
              </a:spcBef>
              <a:buFont typeface="Courier New" panose="02070309020205020404" pitchFamily="49" charset="0"/>
              <a:buChar char="o"/>
            </a:pPr>
            <a:r>
              <a:rPr lang="en-US" sz="2400" dirty="0"/>
              <a:t>Reside mainly within the gut mucosa as intraepithelial lymphocytes.  </a:t>
            </a:r>
          </a:p>
          <a:p>
            <a:pPr marL="1035050" lvl="1" eaLnBrk="1" hangingPunct="1">
              <a:spcBef>
                <a:spcPts val="1800"/>
              </a:spcBef>
              <a:buFont typeface="Courier New" panose="02070309020205020404" pitchFamily="49" charset="0"/>
              <a:buChar char="o"/>
            </a:pPr>
            <a:r>
              <a:rPr lang="en-US" sz="2400" dirty="0"/>
              <a:t>Or express a </a:t>
            </a:r>
            <a:r>
              <a:rPr lang="en-US" sz="2400" dirty="0" err="1"/>
              <a:t>γδ</a:t>
            </a:r>
            <a:r>
              <a:rPr lang="en-US" sz="2400" dirty="0"/>
              <a:t> T-cell receptor that behaves like a pattern recognition receptor of the innate immune system.</a:t>
            </a:r>
          </a:p>
        </p:txBody>
      </p:sp>
    </p:spTree>
    <p:extLst>
      <p:ext uri="{BB962C8B-B14F-4D97-AF65-F5344CB8AC3E}">
        <p14:creationId xmlns:p14="http://schemas.microsoft.com/office/powerpoint/2010/main" val="797503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5.8  How is T-cell receptor diversity achieved?		</a:t>
            </a:r>
            <a:r>
              <a:rPr lang="en-GB" sz="1000" dirty="0">
                <a:solidFill>
                  <a:srgbClr val="FFFFFF"/>
                </a:solidFill>
              </a:rPr>
              <a:t>3</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577850" indent="-349250" eaLnBrk="1" hangingPunct="1">
              <a:spcBef>
                <a:spcPts val="2400"/>
              </a:spcBef>
              <a:buFont typeface="Arial" panose="020B0604020202020204" pitchFamily="34" charset="0"/>
              <a:buChar char="•"/>
            </a:pPr>
            <a:r>
              <a:rPr lang="en-US" sz="2800" dirty="0"/>
              <a:t>T-cell receptor diversity is driven in part by:</a:t>
            </a:r>
          </a:p>
          <a:p>
            <a:pPr marL="1035050" lvl="1" eaLnBrk="1" hangingPunct="1">
              <a:spcBef>
                <a:spcPts val="1800"/>
              </a:spcBef>
              <a:buFont typeface="Courier New" panose="02070309020205020404" pitchFamily="49" charset="0"/>
              <a:buChar char="o"/>
            </a:pPr>
            <a:r>
              <a:rPr lang="en-US" sz="2400" dirty="0"/>
              <a:t>The number of V, D, and J subunits present for all chains associated with the receptor.</a:t>
            </a:r>
          </a:p>
          <a:p>
            <a:pPr marL="1035050" lvl="1" eaLnBrk="1" hangingPunct="1">
              <a:spcBef>
                <a:spcPts val="1800"/>
              </a:spcBef>
              <a:buFont typeface="Courier New" panose="02070309020205020404" pitchFamily="49" charset="0"/>
              <a:buChar char="o"/>
            </a:pPr>
            <a:r>
              <a:rPr lang="en-US" sz="2400" dirty="0"/>
              <a:t>Junctional diversity: adding or removing P and N nucleotides during recombination.</a:t>
            </a:r>
          </a:p>
          <a:p>
            <a:pPr marL="1035050" lvl="1" eaLnBrk="1" hangingPunct="1">
              <a:spcBef>
                <a:spcPts val="1800"/>
              </a:spcBef>
              <a:buFont typeface="Courier New" panose="02070309020205020404" pitchFamily="49" charset="0"/>
              <a:buChar char="o"/>
            </a:pPr>
            <a:r>
              <a:rPr lang="en-US" sz="2400" dirty="0"/>
              <a:t>Random association of subunits.</a:t>
            </a:r>
          </a:p>
        </p:txBody>
      </p:sp>
    </p:spTree>
    <p:extLst>
      <p:ext uri="{BB962C8B-B14F-4D97-AF65-F5344CB8AC3E}">
        <p14:creationId xmlns:p14="http://schemas.microsoft.com/office/powerpoint/2010/main" val="1824345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5.8  How is T-cell receptor diversity achieved?		</a:t>
            </a:r>
            <a:r>
              <a:rPr lang="en-GB" sz="1000" dirty="0">
                <a:solidFill>
                  <a:srgbClr val="FFFFFF"/>
                </a:solidFill>
              </a:rPr>
              <a:t>4</a:t>
            </a:r>
            <a:endParaRPr lang="en-US"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noFill/>
          <a:ln w="12700">
            <a:noFill/>
          </a:ln>
        </p:spPr>
        <p:txBody>
          <a:bodyPr/>
          <a:lstStyle/>
          <a:p>
            <a:pPr marL="682625" indent="-682625">
              <a:spcBef>
                <a:spcPts val="1200"/>
              </a:spcBef>
            </a:pPr>
            <a:r>
              <a:rPr lang="en-GB" sz="2000" u="sng" dirty="0"/>
              <a:t>EMERGING SCIENCE</a:t>
            </a:r>
          </a:p>
          <a:p>
            <a:pPr eaLnBrk="1" hangingPunct="1">
              <a:spcBef>
                <a:spcPts val="2400"/>
              </a:spcBef>
            </a:pPr>
            <a:r>
              <a:rPr lang="en-GB" altLang="en-US" sz="2800" i="1" dirty="0">
                <a:ea typeface="ＭＳ Ｐゴシック" panose="020B0600070205080204" pitchFamily="34" charset="-128"/>
              </a:rPr>
              <a:t>Does the causative agent of COVID-19 target the destruction of T cells?</a:t>
            </a:r>
            <a:endParaRPr lang="en-US" altLang="en-US" sz="2800" i="1" dirty="0">
              <a:ea typeface="ＭＳ Ｐゴシック" panose="020B0600070205080204" pitchFamily="34" charset="-128"/>
            </a:endParaRPr>
          </a:p>
          <a:p>
            <a:pPr marL="577850" indent="-349250" eaLnBrk="1" hangingPunct="1">
              <a:spcBef>
                <a:spcPts val="2400"/>
              </a:spcBef>
              <a:buFont typeface="Arial" panose="020B0604020202020204" pitchFamily="34" charset="0"/>
              <a:buChar char="•"/>
            </a:pPr>
            <a:r>
              <a:rPr lang="en-US" sz="2800" dirty="0"/>
              <a:t>Lymphocyte and leukocyte numbers in 286 severe cases of SARS-CoV-2 in Wuhan, China, were analyzed</a:t>
            </a:r>
          </a:p>
          <a:p>
            <a:pPr marL="1035050" lvl="1" eaLnBrk="1" hangingPunct="1">
              <a:spcBef>
                <a:spcPts val="1800"/>
              </a:spcBef>
              <a:buFont typeface="Courier New" panose="02070309020205020404" pitchFamily="49" charset="0"/>
              <a:buChar char="o"/>
            </a:pPr>
            <a:r>
              <a:rPr lang="en-US" sz="2400" dirty="0"/>
              <a:t>Patients had fewer lymphocytes in circulation (14% compared to the normal range of 20%–50%).</a:t>
            </a:r>
          </a:p>
          <a:p>
            <a:pPr marL="1035050" lvl="1" eaLnBrk="1" hangingPunct="1">
              <a:spcBef>
                <a:spcPts val="1800"/>
              </a:spcBef>
              <a:buFont typeface="Courier New" panose="02070309020205020404" pitchFamily="49" charset="0"/>
              <a:buChar char="o"/>
            </a:pPr>
            <a:r>
              <a:rPr lang="en-US" sz="2400" dirty="0"/>
              <a:t>Further analysis revealed a significant decrease in circulating CD4</a:t>
            </a:r>
            <a:r>
              <a:rPr lang="en-US" sz="2400" baseline="30000" dirty="0"/>
              <a:t>+</a:t>
            </a:r>
            <a:r>
              <a:rPr lang="en-US" sz="2400" dirty="0"/>
              <a:t> T cells and regulatory T cells, as compared to relatively normal amounts of NK cells and B cells.</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3186889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394C-34DD-5744-BC1D-C7D89A8EB8EA}"/>
              </a:ext>
            </a:extLst>
          </p:cNvPr>
          <p:cNvSpPr>
            <a:spLocks noGrp="1"/>
          </p:cNvSpPr>
          <p:nvPr>
            <p:ph type="title"/>
          </p:nvPr>
        </p:nvSpPr>
        <p:spPr/>
        <p:txBody>
          <a:bodyPr/>
          <a:lstStyle/>
          <a:p>
            <a:r>
              <a:rPr lang="en-US" dirty="0"/>
              <a:t>TABLE ES 5.1  Lymphocyte Counts in Patients with Mild to Severe Cases of COVID-19 </a:t>
            </a:r>
          </a:p>
        </p:txBody>
      </p:sp>
      <p:graphicFrame>
        <p:nvGraphicFramePr>
          <p:cNvPr id="4" name="Content Placeholder 3" descr="Table is accessible">
            <a:extLst>
              <a:ext uri="{FF2B5EF4-FFF2-40B4-BE49-F238E27FC236}">
                <a16:creationId xmlns:a16="http://schemas.microsoft.com/office/drawing/2014/main" id="{6C253C9B-141D-D848-90A3-265759B9C1EE}"/>
              </a:ext>
            </a:extLst>
          </p:cNvPr>
          <p:cNvGraphicFramePr>
            <a:graphicFrameLocks noGrp="1"/>
          </p:cNvGraphicFramePr>
          <p:nvPr>
            <p:ph sz="quarter" idx="10"/>
            <p:extLst/>
          </p:nvPr>
        </p:nvGraphicFramePr>
        <p:xfrm>
          <a:off x="407988" y="733472"/>
          <a:ext cx="11376024" cy="4297680"/>
        </p:xfrm>
        <a:graphic>
          <a:graphicData uri="http://schemas.openxmlformats.org/drawingml/2006/table">
            <a:tbl>
              <a:tblPr firstRow="1" bandRow="1">
                <a:tableStyleId>{69012ECD-51FC-41F1-AA8D-1B2483CD663E}</a:tableStyleId>
              </a:tblPr>
              <a:tblGrid>
                <a:gridCol w="2077760">
                  <a:extLst>
                    <a:ext uri="{9D8B030D-6E8A-4147-A177-3AD203B41FA5}">
                      <a16:colId xmlns:a16="http://schemas.microsoft.com/office/drawing/2014/main" val="1841829997"/>
                    </a:ext>
                  </a:extLst>
                </a:gridCol>
                <a:gridCol w="1714248">
                  <a:extLst>
                    <a:ext uri="{9D8B030D-6E8A-4147-A177-3AD203B41FA5}">
                      <a16:colId xmlns:a16="http://schemas.microsoft.com/office/drawing/2014/main" val="3987010683"/>
                    </a:ext>
                  </a:extLst>
                </a:gridCol>
                <a:gridCol w="1896004">
                  <a:extLst>
                    <a:ext uri="{9D8B030D-6E8A-4147-A177-3AD203B41FA5}">
                      <a16:colId xmlns:a16="http://schemas.microsoft.com/office/drawing/2014/main" val="3453685518"/>
                    </a:ext>
                  </a:extLst>
                </a:gridCol>
                <a:gridCol w="1896004">
                  <a:extLst>
                    <a:ext uri="{9D8B030D-6E8A-4147-A177-3AD203B41FA5}">
                      <a16:colId xmlns:a16="http://schemas.microsoft.com/office/drawing/2014/main" val="3019326915"/>
                    </a:ext>
                  </a:extLst>
                </a:gridCol>
                <a:gridCol w="1896004">
                  <a:extLst>
                    <a:ext uri="{9D8B030D-6E8A-4147-A177-3AD203B41FA5}">
                      <a16:colId xmlns:a16="http://schemas.microsoft.com/office/drawing/2014/main" val="2394522384"/>
                    </a:ext>
                  </a:extLst>
                </a:gridCol>
                <a:gridCol w="1896004">
                  <a:extLst>
                    <a:ext uri="{9D8B030D-6E8A-4147-A177-3AD203B41FA5}">
                      <a16:colId xmlns:a16="http://schemas.microsoft.com/office/drawing/2014/main" val="3078814441"/>
                    </a:ext>
                  </a:extLst>
                </a:gridCol>
              </a:tblGrid>
              <a:tr h="370840">
                <a:tc>
                  <a:txBody>
                    <a:bodyPr/>
                    <a:lstStyle/>
                    <a:p>
                      <a:endParaRPr lang="en-US" sz="1800" dirty="0"/>
                    </a:p>
                  </a:txBody>
                  <a:tcPr marT="91440" marB="91440"/>
                </a:tc>
                <a:tc>
                  <a:txBody>
                    <a:bodyPr/>
                    <a:lstStyle/>
                    <a:p>
                      <a:pPr algn="ctr"/>
                      <a:r>
                        <a:rPr lang="en-US" sz="1800" dirty="0"/>
                        <a:t>Normal range</a:t>
                      </a:r>
                    </a:p>
                  </a:txBody>
                  <a:tcPr marT="91440" marB="91440" anchor="b"/>
                </a:tc>
                <a:tc>
                  <a:txBody>
                    <a:bodyPr/>
                    <a:lstStyle/>
                    <a:p>
                      <a:pPr algn="ctr"/>
                      <a:r>
                        <a:rPr lang="en-US" sz="1800" dirty="0"/>
                        <a:t>Mean (SD)</a:t>
                      </a:r>
                    </a:p>
                    <a:p>
                      <a:pPr algn="ctr"/>
                      <a:r>
                        <a:rPr lang="en-US" sz="1800" dirty="0"/>
                        <a:t>All patients (n=44</a:t>
                      </a:r>
                    </a:p>
                  </a:txBody>
                  <a:tcPr marT="91440" marB="91440" anchor="b"/>
                </a:tc>
                <a:tc>
                  <a:txBody>
                    <a:bodyPr/>
                    <a:lstStyle/>
                    <a:p>
                      <a:pPr algn="ctr"/>
                      <a:r>
                        <a:rPr lang="en-US" sz="1800" dirty="0"/>
                        <a:t>Mean (SD)</a:t>
                      </a:r>
                    </a:p>
                    <a:p>
                      <a:pPr algn="ctr"/>
                      <a:r>
                        <a:rPr lang="en-US" sz="1800" dirty="0"/>
                        <a:t>Non-severe (n=17)</a:t>
                      </a:r>
                    </a:p>
                  </a:txBody>
                  <a:tcPr marT="91440" marB="91440" anchor="b"/>
                </a:tc>
                <a:tc>
                  <a:txBody>
                    <a:bodyPr/>
                    <a:lstStyle/>
                    <a:p>
                      <a:pPr algn="ctr"/>
                      <a:r>
                        <a:rPr lang="en-US" sz="1800" dirty="0"/>
                        <a:t>Mean (SD)</a:t>
                      </a:r>
                    </a:p>
                    <a:p>
                      <a:pPr algn="ctr"/>
                      <a:r>
                        <a:rPr lang="en-US" sz="1800" dirty="0"/>
                        <a:t>Severe (n=27)</a:t>
                      </a:r>
                    </a:p>
                  </a:txBody>
                  <a:tcPr marT="91440" marB="91440" anchor="b"/>
                </a:tc>
                <a:tc>
                  <a:txBody>
                    <a:bodyPr/>
                    <a:lstStyle/>
                    <a:p>
                      <a:pPr algn="ctr"/>
                      <a:r>
                        <a:rPr lang="en-US" sz="1800" i="1" dirty="0"/>
                        <a:t>P</a:t>
                      </a:r>
                      <a:r>
                        <a:rPr lang="en-US" sz="1800" dirty="0"/>
                        <a:t> value</a:t>
                      </a:r>
                    </a:p>
                  </a:txBody>
                  <a:tcPr marT="91440" marB="91440" anchor="b"/>
                </a:tc>
                <a:extLst>
                  <a:ext uri="{0D108BD9-81ED-4DB2-BD59-A6C34878D82A}">
                    <a16:rowId xmlns:a16="http://schemas.microsoft.com/office/drawing/2014/main" val="424130183"/>
                  </a:ext>
                </a:extLst>
              </a:tr>
              <a:tr h="370840">
                <a:tc>
                  <a:txBody>
                    <a:bodyPr/>
                    <a:lstStyle/>
                    <a:p>
                      <a:r>
                        <a:rPr lang="en-US" sz="1800" dirty="0"/>
                        <a:t>T </a:t>
                      </a:r>
                      <a:r>
                        <a:rPr lang="en-US" sz="1800" dirty="0" err="1"/>
                        <a:t>cells+B</a:t>
                      </a:r>
                      <a:r>
                        <a:rPr lang="en-US" sz="1800" dirty="0"/>
                        <a:t> </a:t>
                      </a:r>
                      <a:r>
                        <a:rPr lang="en-US" sz="1800" dirty="0" err="1"/>
                        <a:t>cells+NK</a:t>
                      </a:r>
                      <a:r>
                        <a:rPr lang="en-US" sz="1800" dirty="0"/>
                        <a:t> cells/</a:t>
                      </a:r>
                      <a:r>
                        <a:rPr lang="el-GR" sz="1800" dirty="0"/>
                        <a:t>μ</a:t>
                      </a:r>
                      <a:r>
                        <a:rPr lang="en-US" sz="1800" dirty="0"/>
                        <a:t>l</a:t>
                      </a:r>
                    </a:p>
                  </a:txBody>
                  <a:tcPr marT="91440" marB="91440"/>
                </a:tc>
                <a:tc>
                  <a:txBody>
                    <a:bodyPr/>
                    <a:lstStyle/>
                    <a:p>
                      <a:pPr algn="ctr"/>
                      <a:r>
                        <a:rPr lang="en-US" sz="1800" dirty="0"/>
                        <a:t>1100.0–3200.0</a:t>
                      </a:r>
                    </a:p>
                  </a:txBody>
                  <a:tcPr marT="91440" marB="91440"/>
                </a:tc>
                <a:tc>
                  <a:txBody>
                    <a:bodyPr/>
                    <a:lstStyle/>
                    <a:p>
                      <a:pPr algn="ctr"/>
                      <a:r>
                        <a:rPr lang="en-US" sz="1800" dirty="0"/>
                        <a:t>852.9 (412.0)</a:t>
                      </a:r>
                    </a:p>
                  </a:txBody>
                  <a:tcPr marT="91440" marB="91440"/>
                </a:tc>
                <a:tc>
                  <a:txBody>
                    <a:bodyPr/>
                    <a:lstStyle/>
                    <a:p>
                      <a:pPr algn="ctr"/>
                      <a:r>
                        <a:rPr lang="en-US" sz="1800" dirty="0"/>
                        <a:t>1020.1 (396.5)</a:t>
                      </a:r>
                    </a:p>
                  </a:txBody>
                  <a:tcPr marT="91440" marB="91440"/>
                </a:tc>
                <a:tc>
                  <a:txBody>
                    <a:bodyPr/>
                    <a:lstStyle/>
                    <a:p>
                      <a:pPr algn="ctr"/>
                      <a:r>
                        <a:rPr lang="en-US" sz="1800" dirty="0"/>
                        <a:t>743.6 (384.4)</a:t>
                      </a:r>
                    </a:p>
                  </a:txBody>
                  <a:tcPr marT="91440" marB="91440"/>
                </a:tc>
                <a:tc>
                  <a:txBody>
                    <a:bodyPr/>
                    <a:lstStyle/>
                    <a:p>
                      <a:pPr algn="ctr"/>
                      <a:r>
                        <a:rPr lang="en-US" sz="1800" dirty="0"/>
                        <a:t>0.032</a:t>
                      </a:r>
                    </a:p>
                  </a:txBody>
                  <a:tcPr marT="91440" marB="91440"/>
                </a:tc>
                <a:extLst>
                  <a:ext uri="{0D108BD9-81ED-4DB2-BD59-A6C34878D82A}">
                    <a16:rowId xmlns:a16="http://schemas.microsoft.com/office/drawing/2014/main" val="2011302226"/>
                  </a:ext>
                </a:extLst>
              </a:tr>
              <a:tr h="370840">
                <a:tc>
                  <a:txBody>
                    <a:bodyPr/>
                    <a:lstStyle/>
                    <a:p>
                      <a:r>
                        <a:rPr lang="en-US" sz="1800" dirty="0"/>
                        <a:t>B cells/</a:t>
                      </a:r>
                      <a:r>
                        <a:rPr lang="el-GR" sz="1800" dirty="0"/>
                        <a:t>μ</a:t>
                      </a:r>
                      <a:r>
                        <a:rPr lang="en-US" sz="1800" dirty="0"/>
                        <a:t>l</a:t>
                      </a:r>
                    </a:p>
                  </a:txBody>
                  <a:tcPr marT="91440" marB="91440"/>
                </a:tc>
                <a:tc>
                  <a:txBody>
                    <a:bodyPr/>
                    <a:lstStyle/>
                    <a:p>
                      <a:pPr algn="ctr"/>
                      <a:r>
                        <a:rPr lang="en-US" sz="1800" dirty="0"/>
                        <a:t>90.0–560.0</a:t>
                      </a:r>
                    </a:p>
                  </a:txBody>
                  <a:tcPr marT="91440" marB="91440"/>
                </a:tc>
                <a:tc>
                  <a:txBody>
                    <a:bodyPr/>
                    <a:lstStyle/>
                    <a:p>
                      <a:pPr algn="ctr"/>
                      <a:r>
                        <a:rPr lang="en-US" sz="1800" dirty="0"/>
                        <a:t>179.7 (143.1)</a:t>
                      </a:r>
                    </a:p>
                  </a:txBody>
                  <a:tcPr marT="91440" marB="91440"/>
                </a:tc>
                <a:tc>
                  <a:txBody>
                    <a:bodyPr/>
                    <a:lstStyle/>
                    <a:p>
                      <a:pPr algn="ctr"/>
                      <a:r>
                        <a:rPr lang="en-US" sz="1800" dirty="0"/>
                        <a:t>196.1 (144.9)</a:t>
                      </a:r>
                    </a:p>
                  </a:txBody>
                  <a:tcPr marT="91440" marB="91440"/>
                </a:tc>
                <a:tc>
                  <a:txBody>
                    <a:bodyPr/>
                    <a:lstStyle/>
                    <a:p>
                      <a:pPr algn="ctr"/>
                      <a:r>
                        <a:rPr lang="en-US" sz="1800" dirty="0"/>
                        <a:t>169.0 (140.9)</a:t>
                      </a:r>
                    </a:p>
                  </a:txBody>
                  <a:tcPr marT="91440" marB="91440"/>
                </a:tc>
                <a:tc>
                  <a:txBody>
                    <a:bodyPr/>
                    <a:lstStyle/>
                    <a:p>
                      <a:pPr algn="ctr"/>
                      <a:r>
                        <a:rPr lang="en-US" sz="1800" dirty="0"/>
                        <a:t>0.559</a:t>
                      </a:r>
                    </a:p>
                  </a:txBody>
                  <a:tcPr marT="91440" marB="91440"/>
                </a:tc>
                <a:extLst>
                  <a:ext uri="{0D108BD9-81ED-4DB2-BD59-A6C34878D82A}">
                    <a16:rowId xmlns:a16="http://schemas.microsoft.com/office/drawing/2014/main" val="3487699001"/>
                  </a:ext>
                </a:extLst>
              </a:tr>
              <a:tr h="370840">
                <a:tc>
                  <a:txBody>
                    <a:bodyPr/>
                    <a:lstStyle/>
                    <a:p>
                      <a:r>
                        <a:rPr lang="en-US" sz="1800" dirty="0"/>
                        <a:t>T cells/</a:t>
                      </a:r>
                      <a:r>
                        <a:rPr lang="el-GR" sz="1800" dirty="0"/>
                        <a:t>μ</a:t>
                      </a:r>
                      <a:r>
                        <a:rPr lang="en-US" sz="1800" dirty="0"/>
                        <a:t>l</a:t>
                      </a:r>
                    </a:p>
                  </a:txBody>
                  <a:tcPr marT="91440" marB="91440"/>
                </a:tc>
                <a:tc>
                  <a:txBody>
                    <a:bodyPr/>
                    <a:lstStyle/>
                    <a:p>
                      <a:pPr algn="ctr"/>
                      <a:r>
                        <a:rPr lang="en-US" sz="1800" dirty="0"/>
                        <a:t>955.0–2860.0</a:t>
                      </a:r>
                    </a:p>
                  </a:txBody>
                  <a:tcPr marT="91440" marB="91440"/>
                </a:tc>
                <a:tc>
                  <a:txBody>
                    <a:bodyPr/>
                    <a:lstStyle/>
                    <a:p>
                      <a:pPr algn="ctr"/>
                      <a:r>
                        <a:rPr lang="en-US" sz="1800" dirty="0"/>
                        <a:t>541.5 (292.7)</a:t>
                      </a:r>
                    </a:p>
                  </a:txBody>
                  <a:tcPr marT="91440" marB="91440"/>
                </a:tc>
                <a:tc>
                  <a:txBody>
                    <a:bodyPr/>
                    <a:lstStyle/>
                    <a:p>
                      <a:pPr algn="ctr"/>
                      <a:r>
                        <a:rPr lang="en-US" sz="1800" dirty="0"/>
                        <a:t>663.8 (291.3)</a:t>
                      </a:r>
                    </a:p>
                  </a:txBody>
                  <a:tcPr marT="91440" marB="91440"/>
                </a:tc>
                <a:tc>
                  <a:txBody>
                    <a:bodyPr/>
                    <a:lstStyle/>
                    <a:p>
                      <a:pPr algn="ctr"/>
                      <a:r>
                        <a:rPr lang="en-US" sz="1800" dirty="0"/>
                        <a:t>461.6 (264.7)</a:t>
                      </a:r>
                    </a:p>
                  </a:txBody>
                  <a:tcPr marT="91440" marB="91440"/>
                </a:tc>
                <a:tc>
                  <a:txBody>
                    <a:bodyPr/>
                    <a:lstStyle/>
                    <a:p>
                      <a:pPr algn="ctr"/>
                      <a:r>
                        <a:rPr lang="en-US" sz="1800" dirty="0"/>
                        <a:t>0.027</a:t>
                      </a:r>
                    </a:p>
                  </a:txBody>
                  <a:tcPr marT="91440" marB="91440"/>
                </a:tc>
                <a:extLst>
                  <a:ext uri="{0D108BD9-81ED-4DB2-BD59-A6C34878D82A}">
                    <a16:rowId xmlns:a16="http://schemas.microsoft.com/office/drawing/2014/main" val="368618636"/>
                  </a:ext>
                </a:extLst>
              </a:tr>
              <a:tr h="370840">
                <a:tc>
                  <a:txBody>
                    <a:bodyPr/>
                    <a:lstStyle/>
                    <a:p>
                      <a:r>
                        <a:rPr lang="en-US" sz="1800" dirty="0"/>
                        <a:t>NK cells/</a:t>
                      </a:r>
                      <a:r>
                        <a:rPr lang="el-GR" sz="1800" dirty="0"/>
                        <a:t>μ</a:t>
                      </a:r>
                      <a:r>
                        <a:rPr lang="en-US" sz="1800" dirty="0"/>
                        <a:t>l</a:t>
                      </a:r>
                    </a:p>
                  </a:txBody>
                  <a:tcPr marT="91440" marB="91440"/>
                </a:tc>
                <a:tc>
                  <a:txBody>
                    <a:bodyPr/>
                    <a:lstStyle/>
                    <a:p>
                      <a:pPr algn="ctr"/>
                      <a:r>
                        <a:rPr lang="en-US" sz="1800" dirty="0"/>
                        <a:t>150.0–1100.0</a:t>
                      </a:r>
                    </a:p>
                  </a:txBody>
                  <a:tcPr marT="91440" marB="91440"/>
                </a:tc>
                <a:tc>
                  <a:txBody>
                    <a:bodyPr/>
                    <a:lstStyle/>
                    <a:p>
                      <a:pPr algn="ctr"/>
                      <a:r>
                        <a:rPr lang="en-US" sz="1800" dirty="0"/>
                        <a:t>131.7 (83.1)</a:t>
                      </a:r>
                    </a:p>
                  </a:txBody>
                  <a:tcPr marT="91440" marB="91440"/>
                </a:tc>
                <a:tc>
                  <a:txBody>
                    <a:bodyPr/>
                    <a:lstStyle/>
                    <a:p>
                      <a:pPr algn="ctr"/>
                      <a:r>
                        <a:rPr lang="en-US" sz="1800" dirty="0"/>
                        <a:t>160.2 (90.8)</a:t>
                      </a:r>
                    </a:p>
                  </a:txBody>
                  <a:tcPr marT="91440" marB="91440"/>
                </a:tc>
                <a:tc>
                  <a:txBody>
                    <a:bodyPr/>
                    <a:lstStyle/>
                    <a:p>
                      <a:pPr algn="ctr"/>
                      <a:r>
                        <a:rPr lang="en-US" sz="1800" dirty="0"/>
                        <a:t>113.0 (71.8)</a:t>
                      </a:r>
                    </a:p>
                  </a:txBody>
                  <a:tcPr marT="91440" marB="91440"/>
                </a:tc>
                <a:tc>
                  <a:txBody>
                    <a:bodyPr/>
                    <a:lstStyle/>
                    <a:p>
                      <a:pPr algn="ctr"/>
                      <a:r>
                        <a:rPr lang="en-US" sz="1800" dirty="0"/>
                        <a:t>0.072</a:t>
                      </a:r>
                    </a:p>
                  </a:txBody>
                  <a:tcPr marT="91440" marB="91440"/>
                </a:tc>
                <a:extLst>
                  <a:ext uri="{0D108BD9-81ED-4DB2-BD59-A6C34878D82A}">
                    <a16:rowId xmlns:a16="http://schemas.microsoft.com/office/drawing/2014/main" val="452014124"/>
                  </a:ext>
                </a:extLst>
              </a:tr>
              <a:tr h="370840">
                <a:tc>
                  <a:txBody>
                    <a:bodyPr/>
                    <a:lstStyle/>
                    <a:p>
                      <a:r>
                        <a:rPr lang="en-US" sz="1800" dirty="0"/>
                        <a:t>CD4 T cells/</a:t>
                      </a:r>
                      <a:r>
                        <a:rPr lang="el-GR" sz="1800" dirty="0"/>
                        <a:t>μ</a:t>
                      </a:r>
                      <a:r>
                        <a:rPr lang="en-US" sz="1800" dirty="0"/>
                        <a:t>l</a:t>
                      </a:r>
                    </a:p>
                  </a:txBody>
                  <a:tcPr marT="91440" marB="91440"/>
                </a:tc>
                <a:tc>
                  <a:txBody>
                    <a:bodyPr/>
                    <a:lstStyle/>
                    <a:p>
                      <a:pPr algn="ctr"/>
                      <a:r>
                        <a:rPr lang="en-US" sz="1800" dirty="0"/>
                        <a:t>550.0–1440.0</a:t>
                      </a:r>
                    </a:p>
                  </a:txBody>
                  <a:tcPr marT="91440" marB="91440"/>
                </a:tc>
                <a:tc>
                  <a:txBody>
                    <a:bodyPr/>
                    <a:lstStyle/>
                    <a:p>
                      <a:pPr algn="ctr"/>
                      <a:r>
                        <a:rPr lang="en-US" sz="1800" dirty="0"/>
                        <a:t>338.6 (196.3)</a:t>
                      </a:r>
                    </a:p>
                  </a:txBody>
                  <a:tcPr marT="91440" marB="91440"/>
                </a:tc>
                <a:tc>
                  <a:txBody>
                    <a:bodyPr/>
                    <a:lstStyle/>
                    <a:p>
                      <a:pPr algn="ctr"/>
                      <a:r>
                        <a:rPr lang="en-US" sz="1800" dirty="0"/>
                        <a:t>420.5 (207.8)</a:t>
                      </a:r>
                    </a:p>
                  </a:txBody>
                  <a:tcPr marT="91440" marB="91440"/>
                </a:tc>
                <a:tc>
                  <a:txBody>
                    <a:bodyPr/>
                    <a:lstStyle/>
                    <a:p>
                      <a:pPr algn="ctr"/>
                      <a:r>
                        <a:rPr lang="en-US" sz="1800" dirty="0"/>
                        <a:t>285.1 (168.0)</a:t>
                      </a:r>
                    </a:p>
                  </a:txBody>
                  <a:tcPr marT="91440" marB="91440"/>
                </a:tc>
                <a:tc>
                  <a:txBody>
                    <a:bodyPr/>
                    <a:lstStyle/>
                    <a:p>
                      <a:pPr algn="ctr"/>
                      <a:r>
                        <a:rPr lang="en-US" sz="1800" dirty="0"/>
                        <a:t>0.027</a:t>
                      </a:r>
                    </a:p>
                  </a:txBody>
                  <a:tcPr marT="91440" marB="91440"/>
                </a:tc>
                <a:extLst>
                  <a:ext uri="{0D108BD9-81ED-4DB2-BD59-A6C34878D82A}">
                    <a16:rowId xmlns:a16="http://schemas.microsoft.com/office/drawing/2014/main" val="3679860523"/>
                  </a:ext>
                </a:extLst>
              </a:tr>
              <a:tr h="370840">
                <a:tc>
                  <a:txBody>
                    <a:bodyPr/>
                    <a:lstStyle/>
                    <a:p>
                      <a:r>
                        <a:rPr lang="en-US" sz="1800" dirty="0"/>
                        <a:t>Regulatory T cells/</a:t>
                      </a:r>
                      <a:r>
                        <a:rPr lang="el-GR" sz="1800" dirty="0"/>
                        <a:t>μ</a:t>
                      </a:r>
                      <a:r>
                        <a:rPr lang="en-US" sz="1800" dirty="0"/>
                        <a:t>l</a:t>
                      </a:r>
                    </a:p>
                  </a:txBody>
                  <a:tcPr marT="91440" marB="91440"/>
                </a:tc>
                <a:tc>
                  <a:txBody>
                    <a:bodyPr/>
                    <a:lstStyle/>
                    <a:p>
                      <a:pPr algn="ctr"/>
                      <a:r>
                        <a:rPr lang="en-US" sz="1800" dirty="0"/>
                        <a:t>5.36–6.30</a:t>
                      </a:r>
                    </a:p>
                  </a:txBody>
                  <a:tcPr marT="91440" marB="91440"/>
                </a:tc>
                <a:tc>
                  <a:txBody>
                    <a:bodyPr/>
                    <a:lstStyle/>
                    <a:p>
                      <a:pPr algn="ctr"/>
                      <a:r>
                        <a:rPr lang="en-US" sz="1800" dirty="0"/>
                        <a:t>4.1 (1.2)</a:t>
                      </a:r>
                    </a:p>
                  </a:txBody>
                  <a:tcPr marT="91440" marB="91440"/>
                </a:tc>
                <a:tc>
                  <a:txBody>
                    <a:bodyPr/>
                    <a:lstStyle/>
                    <a:p>
                      <a:pPr algn="ctr"/>
                      <a:r>
                        <a:rPr lang="en-US" sz="1800" dirty="0"/>
                        <a:t>4.5 (0.9)</a:t>
                      </a:r>
                    </a:p>
                  </a:txBody>
                  <a:tcPr marT="91440" marB="91440"/>
                </a:tc>
                <a:tc>
                  <a:txBody>
                    <a:bodyPr/>
                    <a:lstStyle/>
                    <a:p>
                      <a:pPr algn="ctr"/>
                      <a:r>
                        <a:rPr lang="en-US" sz="1800" dirty="0"/>
                        <a:t>3.7 (1.3)</a:t>
                      </a:r>
                    </a:p>
                  </a:txBody>
                  <a:tcPr marT="91440" marB="91440"/>
                </a:tc>
                <a:tc>
                  <a:txBody>
                    <a:bodyPr/>
                    <a:lstStyle/>
                    <a:p>
                      <a:pPr algn="ctr"/>
                      <a:r>
                        <a:rPr lang="en-US" sz="1800" dirty="0"/>
                        <a:t>0.040</a:t>
                      </a:r>
                    </a:p>
                  </a:txBody>
                  <a:tcPr marT="91440" marB="91440"/>
                </a:tc>
                <a:extLst>
                  <a:ext uri="{0D108BD9-81ED-4DB2-BD59-A6C34878D82A}">
                    <a16:rowId xmlns:a16="http://schemas.microsoft.com/office/drawing/2014/main" val="151756946"/>
                  </a:ext>
                </a:extLst>
              </a:tr>
            </a:tbl>
          </a:graphicData>
        </a:graphic>
      </p:graphicFrame>
      <p:sp>
        <p:nvSpPr>
          <p:cNvPr id="5" name="Content Placeholder 4">
            <a:extLst>
              <a:ext uri="{FF2B5EF4-FFF2-40B4-BE49-F238E27FC236}">
                <a16:creationId xmlns:a16="http://schemas.microsoft.com/office/drawing/2014/main" id="{B8DE94CD-AFD1-7D41-9F91-79B8B3BD9808}"/>
              </a:ext>
            </a:extLst>
          </p:cNvPr>
          <p:cNvSpPr>
            <a:spLocks noGrp="1"/>
          </p:cNvSpPr>
          <p:nvPr>
            <p:ph sz="quarter" idx="12"/>
          </p:nvPr>
        </p:nvSpPr>
        <p:spPr>
          <a:xfrm>
            <a:off x="408432" y="5131139"/>
            <a:ext cx="11375136" cy="882650"/>
          </a:xfrm>
        </p:spPr>
        <p:txBody>
          <a:bodyPr/>
          <a:lstStyle/>
          <a:p>
            <a:r>
              <a:rPr lang="en-US" i="1" dirty="0"/>
              <a:t>Source</a:t>
            </a:r>
            <a:r>
              <a:rPr lang="en-US" dirty="0"/>
              <a:t>: Data from C. Qin et al. 2020. </a:t>
            </a:r>
            <a:r>
              <a:rPr lang="en-US" i="1" dirty="0" err="1"/>
              <a:t>Clin</a:t>
            </a:r>
            <a:r>
              <a:rPr lang="en-US" i="1" dirty="0"/>
              <a:t> Infect Dis </a:t>
            </a:r>
            <a:r>
              <a:rPr lang="en-US" dirty="0"/>
              <a:t>71: 762–768. </a:t>
            </a:r>
            <a:r>
              <a:rPr lang="en-US" dirty="0" err="1"/>
              <a:t>doi.org</a:t>
            </a:r>
            <a:r>
              <a:rPr lang="en-US" dirty="0"/>
              <a:t>/10.1093/</a:t>
            </a:r>
            <a:r>
              <a:rPr lang="en-US" dirty="0" err="1"/>
              <a:t>cid</a:t>
            </a:r>
            <a:r>
              <a:rPr lang="en-US" dirty="0"/>
              <a:t>/ciaa248.</a:t>
            </a:r>
          </a:p>
        </p:txBody>
      </p:sp>
    </p:spTree>
    <p:extLst>
      <p:ext uri="{BB962C8B-B14F-4D97-AF65-F5344CB8AC3E}">
        <p14:creationId xmlns:p14="http://schemas.microsoft.com/office/powerpoint/2010/main" val="757486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0" y="0"/>
            <a:ext cx="12188952" cy="777240"/>
          </a:xfrm>
        </p:spPr>
        <p:txBody>
          <a:bodyPr/>
          <a:lstStyle/>
          <a:p>
            <a:pPr marL="682625" indent="-682625">
              <a:spcBef>
                <a:spcPts val="1200"/>
              </a:spcBef>
            </a:pPr>
            <a:r>
              <a:rPr lang="en-GB" dirty="0"/>
              <a:t>5.1  What is the role of the thymus in T-cell development</a:t>
            </a:r>
            <a:r>
              <a:rPr lang="en-GB" dirty="0">
                <a:solidFill>
                  <a:srgbClr val="FFFFFF"/>
                </a:solidFill>
              </a:rPr>
              <a:t>?</a:t>
            </a:r>
            <a:r>
              <a:rPr lang="en-GB" sz="1000" dirty="0">
                <a:solidFill>
                  <a:srgbClr val="FFFFFF"/>
                </a:solidFill>
              </a:rPr>
              <a:t>		3</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a:spcBef>
                <a:spcPts val="2400"/>
              </a:spcBef>
            </a:pPr>
            <a:r>
              <a:rPr lang="en-US" dirty="0">
                <a:solidFill>
                  <a:schemeClr val="tx1"/>
                </a:solidFill>
              </a:rPr>
              <a:t>Cells of the thymus</a:t>
            </a:r>
          </a:p>
          <a:p>
            <a:pPr marL="577850" indent="-349250">
              <a:spcBef>
                <a:spcPts val="2400"/>
              </a:spcBef>
              <a:buFont typeface="Arial" panose="020B0604020202020204" pitchFamily="34" charset="0"/>
              <a:buChar char="•"/>
            </a:pPr>
            <a:r>
              <a:rPr lang="en-US" sz="2800" dirty="0"/>
              <a:t>Resident cells of the thymus drive the development of thymocytes into naïve T cells</a:t>
            </a:r>
          </a:p>
          <a:p>
            <a:pPr marL="1035050" lvl="1" indent="-349250">
              <a:spcBef>
                <a:spcPts val="1800"/>
              </a:spcBef>
              <a:buFont typeface="Courier New" panose="02070309020205020404" pitchFamily="49" charset="0"/>
              <a:buChar char="o"/>
            </a:pPr>
            <a:r>
              <a:rPr lang="en-US" dirty="0"/>
              <a:t>Thymic epithelial cells (TECs)	</a:t>
            </a:r>
          </a:p>
          <a:p>
            <a:pPr marL="1035050" lvl="1" indent="-349250">
              <a:spcBef>
                <a:spcPts val="1800"/>
              </a:spcBef>
              <a:buFont typeface="Courier New" panose="02070309020205020404" pitchFamily="49" charset="0"/>
              <a:buChar char="o"/>
            </a:pPr>
            <a:r>
              <a:rPr lang="en-US" dirty="0"/>
              <a:t>Macrophages</a:t>
            </a:r>
          </a:p>
          <a:p>
            <a:pPr marL="1035050" lvl="1" indent="-349250">
              <a:spcBef>
                <a:spcPts val="1800"/>
              </a:spcBef>
              <a:buFont typeface="Courier New" panose="02070309020205020404" pitchFamily="49" charset="0"/>
              <a:buChar char="o"/>
            </a:pPr>
            <a:r>
              <a:rPr lang="en-US" dirty="0"/>
              <a:t>Dendritic cells</a:t>
            </a:r>
          </a:p>
          <a:p>
            <a:pPr marL="1035050" lvl="1" indent="-349250">
              <a:spcBef>
                <a:spcPts val="1800"/>
              </a:spcBef>
              <a:buFont typeface="Courier New" panose="02070309020205020404" pitchFamily="49" charset="0"/>
              <a:buChar char="o"/>
            </a:pPr>
            <a:r>
              <a:rPr lang="en-US" dirty="0"/>
              <a:t>Hassall’s corpuscles</a:t>
            </a:r>
          </a:p>
        </p:txBody>
      </p:sp>
    </p:spTree>
    <p:extLst>
      <p:ext uri="{BB962C8B-B14F-4D97-AF65-F5344CB8AC3E}">
        <p14:creationId xmlns:p14="http://schemas.microsoft.com/office/powerpoint/2010/main" val="280983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5.1  What is the role of the thymus in T-cell development</a:t>
            </a:r>
            <a:r>
              <a:rPr lang="en-GB" dirty="0">
                <a:solidFill>
                  <a:srgbClr val="FFFFFF"/>
                </a:solidFill>
              </a:rPr>
              <a:t>?</a:t>
            </a:r>
            <a:r>
              <a:rPr lang="en-GB" sz="1000" dirty="0">
                <a:solidFill>
                  <a:srgbClr val="FFFFFF"/>
                </a:solidFill>
              </a:rPr>
              <a:t>		4</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a:spcBef>
                <a:spcPts val="2400"/>
              </a:spcBef>
            </a:pPr>
            <a:r>
              <a:rPr lang="en-US" sz="2000" u="sng" dirty="0">
                <a:solidFill>
                  <a:schemeClr val="tx1"/>
                </a:solidFill>
              </a:rPr>
              <a:t>EVOLUTION AND IMMUNITY</a:t>
            </a:r>
          </a:p>
          <a:p>
            <a:pPr>
              <a:spcBef>
                <a:spcPts val="2400"/>
              </a:spcBef>
            </a:pPr>
            <a:r>
              <a:rPr lang="en-US" sz="2800" i="1" dirty="0">
                <a:solidFill>
                  <a:schemeClr val="tx1"/>
                </a:solidFill>
              </a:rPr>
              <a:t>Thymus Organogenesis</a:t>
            </a:r>
          </a:p>
          <a:p>
            <a:pPr marL="577850" indent="-349250">
              <a:spcBef>
                <a:spcPts val="2400"/>
              </a:spcBef>
              <a:buFont typeface="Arial" panose="020B0604020202020204" pitchFamily="34" charset="0"/>
              <a:buChar char="•"/>
            </a:pPr>
            <a:r>
              <a:rPr lang="en-US" sz="2800" dirty="0"/>
              <a:t>How did the thymus evolve? </a:t>
            </a:r>
          </a:p>
          <a:p>
            <a:pPr marL="1035050" indent="-349250">
              <a:spcBef>
                <a:spcPts val="1800"/>
              </a:spcBef>
              <a:buFont typeface="Courier New" panose="02070309020205020404" pitchFamily="49" charset="0"/>
              <a:buChar char="o"/>
            </a:pPr>
            <a:r>
              <a:rPr lang="en-US" sz="2400" dirty="0"/>
              <a:t>A primitive thymus, known as the </a:t>
            </a:r>
            <a:r>
              <a:rPr lang="en-US" sz="2400" dirty="0" err="1"/>
              <a:t>thymoid</a:t>
            </a:r>
            <a:r>
              <a:rPr lang="en-US" sz="2400" dirty="0"/>
              <a:t>, has been described in lamprey, a jawless fish.</a:t>
            </a:r>
          </a:p>
          <a:p>
            <a:pPr marL="1035050" indent="-349250">
              <a:spcBef>
                <a:spcPts val="1800"/>
              </a:spcBef>
              <a:buFont typeface="Courier New" panose="02070309020205020404" pitchFamily="49" charset="0"/>
              <a:buChar char="o"/>
            </a:pPr>
            <a:r>
              <a:rPr lang="en-US" sz="2400" dirty="0"/>
              <a:t>Lymphocyte-like cells with multiple leucine-rich repeat (LRR) domains, termed variable-lymphocyte receptors (VLRs) are found in lamprey. </a:t>
            </a:r>
          </a:p>
        </p:txBody>
      </p:sp>
    </p:spTree>
    <p:extLst>
      <p:ext uri="{BB962C8B-B14F-4D97-AF65-F5344CB8AC3E}">
        <p14:creationId xmlns:p14="http://schemas.microsoft.com/office/powerpoint/2010/main" val="157073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5.2  Which cells are precursors to developing thymocytes?</a:t>
            </a:r>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577850" indent="-349250">
              <a:spcBef>
                <a:spcPts val="2400"/>
              </a:spcBef>
              <a:buFont typeface="Arial" panose="020B0604020202020204" pitchFamily="34" charset="0"/>
              <a:buChar char="•"/>
            </a:pPr>
            <a:r>
              <a:rPr lang="en-US" sz="2800" dirty="0"/>
              <a:t>Hematopoietic stem cells are characterized by cell-surface markers present on the stem cell precursors, along with the absence of lineage-specific markers.</a:t>
            </a:r>
          </a:p>
          <a:p>
            <a:pPr marL="577850" indent="-349250">
              <a:spcBef>
                <a:spcPts val="2400"/>
              </a:spcBef>
              <a:buFont typeface="Arial" panose="020B0604020202020204" pitchFamily="34" charset="0"/>
              <a:buChar char="•"/>
            </a:pPr>
            <a:r>
              <a:rPr lang="en-US" sz="2800" dirty="0"/>
              <a:t>CD34 and CD38 are expressed on both human and mouse T cells.</a:t>
            </a:r>
          </a:p>
        </p:txBody>
      </p:sp>
    </p:spTree>
    <p:extLst>
      <p:ext uri="{BB962C8B-B14F-4D97-AF65-F5344CB8AC3E}">
        <p14:creationId xmlns:p14="http://schemas.microsoft.com/office/powerpoint/2010/main" val="371830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5.3  What is the role of Notch1 in T-cell development?</a:t>
            </a:r>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577850" indent="-349250">
              <a:spcBef>
                <a:spcPts val="2400"/>
              </a:spcBef>
              <a:buFont typeface="Arial" panose="020B0604020202020204" pitchFamily="34" charset="0"/>
              <a:buChar char="•"/>
            </a:pPr>
            <a:r>
              <a:rPr lang="en-US" sz="2800" dirty="0">
                <a:solidFill>
                  <a:schemeClr val="tx1"/>
                </a:solidFill>
              </a:rPr>
              <a:t>Lymphoid progenitors are precursors to several cell types</a:t>
            </a:r>
          </a:p>
          <a:p>
            <a:pPr marL="1035050" indent="-349250">
              <a:spcBef>
                <a:spcPts val="1800"/>
              </a:spcBef>
              <a:buFont typeface="Courier New" panose="02070309020205020404" pitchFamily="49" charset="0"/>
              <a:buChar char="o"/>
            </a:pPr>
            <a:r>
              <a:rPr lang="en-US" sz="2400" dirty="0"/>
              <a:t>Lymphoid progenitors must receive the appropriate signal to commit to a differentiated cell type. </a:t>
            </a:r>
          </a:p>
          <a:p>
            <a:pPr marL="577850" indent="-349250">
              <a:spcBef>
                <a:spcPts val="2400"/>
              </a:spcBef>
              <a:buFont typeface="Arial" panose="020B0604020202020204" pitchFamily="34" charset="0"/>
              <a:buChar char="•"/>
            </a:pPr>
            <a:r>
              <a:rPr lang="en-US" sz="2800" dirty="0"/>
              <a:t>The </a:t>
            </a:r>
            <a:r>
              <a:rPr lang="en-US" sz="2800" dirty="0">
                <a:solidFill>
                  <a:schemeClr val="tx1"/>
                </a:solidFill>
              </a:rPr>
              <a:t>Notch signaling pathway </a:t>
            </a:r>
            <a:r>
              <a:rPr lang="en-US" sz="2800" dirty="0"/>
              <a:t>regulates cell proliferation and differentiation</a:t>
            </a:r>
          </a:p>
          <a:p>
            <a:pPr marL="1035050" lvl="1">
              <a:spcBef>
                <a:spcPts val="1800"/>
              </a:spcBef>
              <a:buFont typeface="Courier New" panose="02070309020205020404" pitchFamily="49" charset="0"/>
              <a:buChar char="o"/>
            </a:pPr>
            <a:r>
              <a:rPr lang="en-US" sz="2400" dirty="0"/>
              <a:t>The protein Notch is a cell-surface receptor that interacts with transmembrane ligands on adjacent cells. </a:t>
            </a:r>
          </a:p>
        </p:txBody>
      </p:sp>
    </p:spTree>
    <p:extLst>
      <p:ext uri="{BB962C8B-B14F-4D97-AF65-F5344CB8AC3E}">
        <p14:creationId xmlns:p14="http://schemas.microsoft.com/office/powerpoint/2010/main" val="2747769673"/>
      </p:ext>
    </p:extLst>
  </p:cSld>
  <p:clrMapOvr>
    <a:masterClrMapping/>
  </p:clrMapOvr>
</p:sld>
</file>

<file path=ppt/theme/theme1.xml><?xml version="1.0" encoding="utf-8"?>
<a:theme xmlns:a="http://schemas.openxmlformats.org/drawingml/2006/main" name="Azure">
  <a:themeElements>
    <a:clrScheme name="Azure 7">
      <a:dk1>
        <a:srgbClr val="000000"/>
      </a:dk1>
      <a:lt1>
        <a:srgbClr val="FFFFFF"/>
      </a:lt1>
      <a:dk2>
        <a:srgbClr val="FFFFFF"/>
      </a:dk2>
      <a:lt2>
        <a:srgbClr val="000000"/>
      </a:lt2>
      <a:accent1>
        <a:srgbClr val="FFFFFF"/>
      </a:accent1>
      <a:accent2>
        <a:srgbClr val="6666FF"/>
      </a:accent2>
      <a:accent3>
        <a:srgbClr val="FFFFFF"/>
      </a:accent3>
      <a:accent4>
        <a:srgbClr val="000000"/>
      </a:accent4>
      <a:accent5>
        <a:srgbClr val="FFFFFF"/>
      </a:accent5>
      <a:accent6>
        <a:srgbClr val="5C5CE7"/>
      </a:accent6>
      <a:hlink>
        <a:srgbClr val="3333CC"/>
      </a:hlink>
      <a:folHlink>
        <a:srgbClr val="3333CC"/>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zure 4">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3333CC"/>
        </a:hlink>
        <a:folHlink>
          <a:srgbClr val="3333CC"/>
        </a:folHlink>
      </a:clrScheme>
      <a:clrMap bg1="dk2" tx1="lt1" bg2="dk1" tx2="lt2" accent1="accent1" accent2="accent2" accent3="accent3" accent4="accent4" accent5="accent5" accent6="accent6" hlink="hlink" folHlink="folHlink"/>
    </a:extraClrScheme>
    <a:extraClrScheme>
      <a:clrScheme name="Azure 5">
        <a:dk1>
          <a:srgbClr val="000000"/>
        </a:dk1>
        <a:lt1>
          <a:srgbClr val="FFFFFF"/>
        </a:lt1>
        <a:dk2>
          <a:srgbClr val="000000"/>
        </a:dk2>
        <a:lt2>
          <a:srgbClr val="000000"/>
        </a:lt2>
        <a:accent1>
          <a:srgbClr val="00CCCC"/>
        </a:accent1>
        <a:accent2>
          <a:srgbClr val="6666FF"/>
        </a:accent2>
        <a:accent3>
          <a:srgbClr val="FFFFFF"/>
        </a:accent3>
        <a:accent4>
          <a:srgbClr val="000000"/>
        </a:accent4>
        <a:accent5>
          <a:srgbClr val="AAE2E2"/>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
      <a:clrScheme name="Azure 6">
        <a:dk1>
          <a:srgbClr val="000000"/>
        </a:dk1>
        <a:lt1>
          <a:srgbClr val="FFFFFF"/>
        </a:lt1>
        <a:dk2>
          <a:srgbClr val="FFFFFF"/>
        </a:dk2>
        <a:lt2>
          <a:srgbClr val="000000"/>
        </a:lt2>
        <a:accent1>
          <a:srgbClr val="00CCCC"/>
        </a:accent1>
        <a:accent2>
          <a:srgbClr val="6666FF"/>
        </a:accent2>
        <a:accent3>
          <a:srgbClr val="FFFFFF"/>
        </a:accent3>
        <a:accent4>
          <a:srgbClr val="000000"/>
        </a:accent4>
        <a:accent5>
          <a:srgbClr val="AAE2E2"/>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
      <a:clrScheme name="Azure 7">
        <a:dk1>
          <a:srgbClr val="000000"/>
        </a:dk1>
        <a:lt1>
          <a:srgbClr val="FFFFFF"/>
        </a:lt1>
        <a:dk2>
          <a:srgbClr val="FFFFFF"/>
        </a:dk2>
        <a:lt2>
          <a:srgbClr val="000000"/>
        </a:lt2>
        <a:accent1>
          <a:srgbClr val="FFFFFF"/>
        </a:accent1>
        <a:accent2>
          <a:srgbClr val="6666FF"/>
        </a:accent2>
        <a:accent3>
          <a:srgbClr val="FFFFFF"/>
        </a:accent3>
        <a:accent4>
          <a:srgbClr val="000000"/>
        </a:accent4>
        <a:accent5>
          <a:srgbClr val="FFFFFF"/>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Custom 59">
      <a:dk1>
        <a:srgbClr val="000000"/>
      </a:dk1>
      <a:lt1>
        <a:srgbClr val="FFFFFF"/>
      </a:lt1>
      <a:dk2>
        <a:srgbClr val="000000"/>
      </a:dk2>
      <a:lt2>
        <a:srgbClr val="808080"/>
      </a:lt2>
      <a:accent1>
        <a:srgbClr val="404040"/>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17317</TotalTime>
  <Words>6623</Words>
  <Application>Microsoft Office PowerPoint</Application>
  <PresentationFormat>Widescreen</PresentationFormat>
  <Paragraphs>480</Paragraphs>
  <Slides>54</Slides>
  <Notes>54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54</vt:i4>
      </vt:variant>
    </vt:vector>
  </HeadingPairs>
  <TitlesOfParts>
    <vt:vector size="64" baseType="lpstr">
      <vt:lpstr>ＭＳ Ｐゴシック</vt:lpstr>
      <vt:lpstr>Arial</vt:lpstr>
      <vt:lpstr>Calibri</vt:lpstr>
      <vt:lpstr>Courier New</vt:lpstr>
      <vt:lpstr>Symbol</vt:lpstr>
      <vt:lpstr>Times</vt:lpstr>
      <vt:lpstr>Times New Roman</vt:lpstr>
      <vt:lpstr>Wingdings</vt:lpstr>
      <vt:lpstr>Azure</vt:lpstr>
      <vt:lpstr>1_Blank Presentation</vt:lpstr>
      <vt:lpstr>Development of T Lymphocytes</vt:lpstr>
      <vt:lpstr>Chapter 5  Development of T Lymphocytes</vt:lpstr>
      <vt:lpstr>5.1  What is the role of the thymus in T-cell development?  1</vt:lpstr>
      <vt:lpstr>5.1  What is the role of the thymus in T-cell development?  2</vt:lpstr>
      <vt:lpstr>Figure 5.1  Anatomy of the thymus </vt:lpstr>
      <vt:lpstr>5.1  What is the role of the thymus in T-cell development?  3</vt:lpstr>
      <vt:lpstr>5.1  What is the role of the thymus in T-cell development?  4</vt:lpstr>
      <vt:lpstr>5.2  Which cells are precursors to developing thymocytes?</vt:lpstr>
      <vt:lpstr>5.3  What is the role of Notch1 in T-cell development?</vt:lpstr>
      <vt:lpstr>Figure 5.2  Notch1 signaling commits thymocytes to T-cell development </vt:lpstr>
      <vt:lpstr>5.4  What are the stages of T-cell development?  1</vt:lpstr>
      <vt:lpstr>5.4  What are the stages of T-cell development?  2</vt:lpstr>
      <vt:lpstr>Figure 5.3  Key steps in T-cell development </vt:lpstr>
      <vt:lpstr>5.4  What are the stages of T-cell development?  3</vt:lpstr>
      <vt:lpstr>5.4  What are the stages of T-cell development?  4</vt:lpstr>
      <vt:lpstr>Figure 5.4  Timing of somatic recombination in T-cell development </vt:lpstr>
      <vt:lpstr>5.4  What are the stages of T-cell development?  5</vt:lpstr>
      <vt:lpstr>5.4  What are the stages of T-cell development?  6</vt:lpstr>
      <vt:lpstr>Making Connections: Hematopoiesis and the Commitment to the T-cell Lineage </vt:lpstr>
      <vt:lpstr>5.5  How does a developing thymocyte pass through the b-chain checkpoint? 1</vt:lpstr>
      <vt:lpstr>Figure 5.5  First series of recombination events during T-cell development </vt:lpstr>
      <vt:lpstr>5.5  How does a developing thymocyte pass through the b-chain checkpoint? 2</vt:lpstr>
      <vt:lpstr>Figure 5.7  Four possible rearrangement attempts to produce a functional β chain </vt:lpstr>
      <vt:lpstr>5.5  How does a developing thymocyte pass through the b-chain checkpoint? 3</vt:lpstr>
      <vt:lpstr>Figure 5.9  Possible rearrangement attempts to produce a functional α chain </vt:lpstr>
      <vt:lpstr>5.5  How does a developing thymocyte pass through the b-chain checkpoint? 4</vt:lpstr>
      <vt:lpstr>5.6  How does a developing thymocyte pass through the a-chain checkpoint?</vt:lpstr>
      <vt:lpstr>Figure 5.10  Structure of the α chain T-cell receptor loci</vt:lpstr>
      <vt:lpstr>5.7  How does positive and negative selection of T cells occur?  1</vt:lpstr>
      <vt:lpstr>Figure 5.11  Positive and negative selection of developing thymocytes in the thymus </vt:lpstr>
      <vt:lpstr>5.7  How does positive and negative selection of T cells occur?  2</vt:lpstr>
      <vt:lpstr>Making Connections: T-Cell Development and Somatic Recombination </vt:lpstr>
      <vt:lpstr>5.7  How does positive and negative selection of T cells occur?  3</vt:lpstr>
      <vt:lpstr>5.7  How does positive and negative selection of T cells occur?  4</vt:lpstr>
      <vt:lpstr>Figure 5.12  Possible fates of developing thymocytes in the thymic cortex </vt:lpstr>
      <vt:lpstr>5.7  How does positive and negative selection of T cells occur?  5</vt:lpstr>
      <vt:lpstr>5.7  How does positive and negative selection of T cells occur?  6</vt:lpstr>
      <vt:lpstr>5.7  How does positive and negative selection of T cells occur?  7</vt:lpstr>
      <vt:lpstr>Figure 5.13  Two models of MHC restriction of coreceptors on developing thymocytes </vt:lpstr>
      <vt:lpstr>5.7  How does positive and negative selection of T cells occur?  8</vt:lpstr>
      <vt:lpstr>5.7  How does positive and negative selection of T cells occur?  9</vt:lpstr>
      <vt:lpstr>FIGURE KD 5.1  T cells expressing a T-cell receptor that recognizes the male-specific antigen H-Y are removed from the T-cell population in male mice </vt:lpstr>
      <vt:lpstr>5.7  How does positive and negative selection of T cells occur?  10</vt:lpstr>
      <vt:lpstr>5.7  How does positive and negative selection of T cells occur?  11</vt:lpstr>
      <vt:lpstr>5.7  How does positive and negative selection of T cells occur?  12</vt:lpstr>
      <vt:lpstr>5.7  How does positive and negative selection of T cells occur?  13</vt:lpstr>
      <vt:lpstr>5.7  How does positive and negative selection of T cells occur?  14</vt:lpstr>
      <vt:lpstr>Making Connections: T-Cell Selection and Tolerance </vt:lpstr>
      <vt:lpstr>5.7  How does positive and negative selection of T cells occur?  15</vt:lpstr>
      <vt:lpstr>5.8  How is T-cell receptor diversity achieved?  1</vt:lpstr>
      <vt:lpstr>5.8  How is T-cell receptor diversity achieved?  2</vt:lpstr>
      <vt:lpstr>5.8  How is T-cell receptor diversity achieved?  3</vt:lpstr>
      <vt:lpstr>5.8  How is T-cell receptor diversity achieved?  4</vt:lpstr>
      <vt:lpstr>TABLE ES 5.1  Lymphocyte Counts in Patients with Mild to Severe Cases of COVID-19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4e</dc:title>
  <dc:subject/>
  <dc:creator>Sinauer Associates</dc:creator>
  <cp:keywords/>
  <dc:description/>
  <cp:lastModifiedBy>Carter, Suzanne</cp:lastModifiedBy>
  <cp:revision>864</cp:revision>
  <cp:lastPrinted>2021-01-06T20:40:25Z</cp:lastPrinted>
  <dcterms:created xsi:type="dcterms:W3CDTF">2014-06-10T13:57:06Z</dcterms:created>
  <dcterms:modified xsi:type="dcterms:W3CDTF">2021-10-21T21:12:44Z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2020-01-22T15:12:11Z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6d77b7b5-ad03-4237-acfd-0000ba37a5a4</vt:lpwstr>
  </property>
  <property fmtid="{D5CDD505-2E9C-101B-9397-08002B2CF9AE}" pid="8" name="MSIP_Label_89f61502-7731-4690-a118-333634878cc9_ContentBits">
    <vt:lpwstr>0</vt:lpwstr>
  </property>
</Properties>
</file>