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 id="2147483675" r:id="rId5"/>
  </p:sldMasterIdLst>
  <p:notesMasterIdLst>
    <p:notesMasterId r:id="rId14"/>
  </p:notesMasterIdLst>
  <p:handoutMasterIdLst>
    <p:handoutMasterId r:id="rId15"/>
  </p:handoutMasterIdLst>
  <p:sldIdLst>
    <p:sldId id="261" r:id="rId6"/>
    <p:sldId id="288" r:id="rId7"/>
    <p:sldId id="289" r:id="rId8"/>
    <p:sldId id="290" r:id="rId9"/>
    <p:sldId id="291" r:id="rId10"/>
    <p:sldId id="292" r:id="rId11"/>
    <p:sldId id="293"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eappane Sahayaraj" initials="MS" lastIdx="1" clrIdx="0">
    <p:extLst>
      <p:ext uri="{19B8F6BF-5375-455C-9EA6-DF929625EA0E}">
        <p15:presenceInfo xmlns:p15="http://schemas.microsoft.com/office/powerpoint/2012/main" userId="215a9fcd382ec2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001A47"/>
    <a:srgbClr val="014478"/>
    <a:srgbClr val="001B47"/>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67611" autoAdjust="0"/>
  </p:normalViewPr>
  <p:slideViewPr>
    <p:cSldViewPr snapToGrid="0" snapToObjects="1">
      <p:cViewPr varScale="1">
        <p:scale>
          <a:sx n="60" d="100"/>
          <a:sy n="60" d="100"/>
        </p:scale>
        <p:origin x="96" y="25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31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685613-ADFF-4141-B66C-A45235623B50}" type="datetimeFigureOut">
              <a:rPr lang="en-US" smtClean="0"/>
              <a:t>9/30/2021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92E8A8-05A8-499B-9FC4-E546163481AE}" type="slidenum">
              <a:rPr lang="en-US" smtClean="0"/>
              <a:t>‹#›</a:t>
            </a:fld>
            <a:endParaRPr lang="en-US"/>
          </a:p>
        </p:txBody>
      </p:sp>
    </p:spTree>
    <p:extLst>
      <p:ext uri="{BB962C8B-B14F-4D97-AF65-F5344CB8AC3E}">
        <p14:creationId xmlns:p14="http://schemas.microsoft.com/office/powerpoint/2010/main" val="104911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F5199-F7F4-4FB2-A2CD-22A2CFC87608}" type="datetimeFigureOut">
              <a:rPr lang="en-US" smtClean="0"/>
              <a:t>9/30/2021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6C0744-2FEF-4441-821D-70180A370937}" type="slidenum">
              <a:rPr lang="en-US" smtClean="0"/>
              <a:t>‹#›</a:t>
            </a:fld>
            <a:endParaRPr lang="en-US"/>
          </a:p>
        </p:txBody>
      </p:sp>
    </p:spTree>
    <p:extLst>
      <p:ext uri="{BB962C8B-B14F-4D97-AF65-F5344CB8AC3E}">
        <p14:creationId xmlns:p14="http://schemas.microsoft.com/office/powerpoint/2010/main" val="127170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C0744-2FEF-4441-821D-70180A370937}" type="slidenum">
              <a:rPr lang="en-US" smtClean="0"/>
              <a:t>1</a:t>
            </a:fld>
            <a:endParaRPr lang="en-US"/>
          </a:p>
        </p:txBody>
      </p:sp>
    </p:spTree>
    <p:extLst>
      <p:ext uri="{BB962C8B-B14F-4D97-AF65-F5344CB8AC3E}">
        <p14:creationId xmlns:p14="http://schemas.microsoft.com/office/powerpoint/2010/main" val="486279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Times New Roman" panose="02020603050405020304" pitchFamily="18" charset="0"/>
              </a:rPr>
              <a:t>This is the question on everyone’s mind: Is this meeting really necessary? Be clear on your meeting purpose before calling one and reiterate it to all in the agenda and again when the meeting begins.</a:t>
            </a:r>
          </a:p>
        </p:txBody>
      </p:sp>
      <p:sp>
        <p:nvSpPr>
          <p:cNvPr id="4" name="Slide Number Placeholder 3"/>
          <p:cNvSpPr>
            <a:spLocks noGrp="1"/>
          </p:cNvSpPr>
          <p:nvPr>
            <p:ph type="sldNum" sz="quarter" idx="5"/>
          </p:nvPr>
        </p:nvSpPr>
        <p:spPr/>
        <p:txBody>
          <a:bodyPr/>
          <a:lstStyle/>
          <a:p>
            <a:fld id="{556C0744-2FEF-4441-821D-70180A370937}" type="slidenum">
              <a:rPr lang="en-US" smtClean="0"/>
              <a:t>2</a:t>
            </a:fld>
            <a:endParaRPr lang="en-US"/>
          </a:p>
        </p:txBody>
      </p:sp>
    </p:spTree>
    <p:extLst>
      <p:ext uri="{BB962C8B-B14F-4D97-AF65-F5344CB8AC3E}">
        <p14:creationId xmlns:p14="http://schemas.microsoft.com/office/powerpoint/2010/main" val="315997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Times New Roman" panose="02020603050405020304" pitchFamily="18" charset="0"/>
              </a:rPr>
              <a:t>Attachments (pre-reads) can easily become unmanageable and stressful. No group member is likely to pre-read lengthy attachments, so they usually become useless appendages to emailed agendas. Brevity should be the watchword for attachments whenever possible.</a:t>
            </a:r>
          </a:p>
        </p:txBody>
      </p:sp>
      <p:sp>
        <p:nvSpPr>
          <p:cNvPr id="4" name="Slide Number Placeholder 3"/>
          <p:cNvSpPr>
            <a:spLocks noGrp="1"/>
          </p:cNvSpPr>
          <p:nvPr>
            <p:ph type="sldNum" sz="quarter" idx="5"/>
          </p:nvPr>
        </p:nvSpPr>
        <p:spPr/>
        <p:txBody>
          <a:bodyPr/>
          <a:lstStyle/>
          <a:p>
            <a:fld id="{556C0744-2FEF-4441-821D-70180A370937}" type="slidenum">
              <a:rPr lang="en-US" smtClean="0"/>
              <a:t>3</a:t>
            </a:fld>
            <a:endParaRPr lang="en-US"/>
          </a:p>
        </p:txBody>
      </p:sp>
    </p:spTree>
    <p:extLst>
      <p:ext uri="{BB962C8B-B14F-4D97-AF65-F5344CB8AC3E}">
        <p14:creationId xmlns:p14="http://schemas.microsoft.com/office/powerpoint/2010/main" val="1952611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Times New Roman" panose="02020603050405020304" pitchFamily="18" charset="0"/>
              </a:rPr>
              <a:t>The standard “I talk / you listen” process is tedium times tedium equals tedium squared. Try periodically breaking free from this traditional meeting equation.</a:t>
            </a:r>
          </a:p>
        </p:txBody>
      </p:sp>
      <p:sp>
        <p:nvSpPr>
          <p:cNvPr id="4" name="Slide Number Placeholder 3"/>
          <p:cNvSpPr>
            <a:spLocks noGrp="1"/>
          </p:cNvSpPr>
          <p:nvPr>
            <p:ph type="sldNum" sz="quarter" idx="5"/>
          </p:nvPr>
        </p:nvSpPr>
        <p:spPr/>
        <p:txBody>
          <a:bodyPr/>
          <a:lstStyle/>
          <a:p>
            <a:fld id="{556C0744-2FEF-4441-821D-70180A370937}" type="slidenum">
              <a:rPr lang="en-US" smtClean="0"/>
              <a:t>4</a:t>
            </a:fld>
            <a:endParaRPr lang="en-US"/>
          </a:p>
        </p:txBody>
      </p:sp>
    </p:spTree>
    <p:extLst>
      <p:ext uri="{BB962C8B-B14F-4D97-AF65-F5344CB8AC3E}">
        <p14:creationId xmlns:p14="http://schemas.microsoft.com/office/powerpoint/2010/main" val="1029781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cs typeface="Times New Roman" panose="02020603050405020304" pitchFamily="18" charset="0"/>
              </a:rPr>
              <a:t>Japanese do not view participation in jury deliberations with particular relish. Americans don’t especially look forward to jury duty either, but when placed on a jury, Americans are much more likely to embrace active group discussion about the court case. This image is one of the many mock trials conducted to prepare Japanese citizens to be jurors in real trials. Small group participation is not universally valued.</a:t>
            </a:r>
          </a:p>
        </p:txBody>
      </p:sp>
      <p:sp>
        <p:nvSpPr>
          <p:cNvPr id="4" name="Slide Number Placeholder 3"/>
          <p:cNvSpPr>
            <a:spLocks noGrp="1"/>
          </p:cNvSpPr>
          <p:nvPr>
            <p:ph type="sldNum" sz="quarter" idx="5"/>
          </p:nvPr>
        </p:nvSpPr>
        <p:spPr/>
        <p:txBody>
          <a:bodyPr/>
          <a:lstStyle/>
          <a:p>
            <a:fld id="{556C0744-2FEF-4441-821D-70180A370937}" type="slidenum">
              <a:rPr lang="en-US" smtClean="0"/>
              <a:t>5</a:t>
            </a:fld>
            <a:endParaRPr lang="en-US"/>
          </a:p>
        </p:txBody>
      </p:sp>
    </p:spTree>
    <p:extLst>
      <p:ext uri="{BB962C8B-B14F-4D97-AF65-F5344CB8AC3E}">
        <p14:creationId xmlns:p14="http://schemas.microsoft.com/office/powerpoint/2010/main" val="376066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an audioconference is not merely a phone conversation. You’re conducting an efficient meeting. The conference call should be necessary, focused, organized, and as short as feasible. This meeting is utilizing a classic Polycom </a:t>
            </a:r>
            <a:r>
              <a:rPr lang="en-US" dirty="0" err="1"/>
              <a:t>Soundstation</a:t>
            </a:r>
            <a:r>
              <a:rPr lang="en-US" dirty="0"/>
              <a:t> to conduct the meeting. More sophisticated equipment is available, but this version works well (Hanson &amp; Turner, 2020). Simple cellphone conference calls are also easily available when student groups need to connect as a team. The easy availability of an option such as Zoom has made audioconferences instead of videoconferences less common.</a:t>
            </a:r>
          </a:p>
        </p:txBody>
      </p:sp>
      <p:sp>
        <p:nvSpPr>
          <p:cNvPr id="4" name="Slide Number Placeholder 3"/>
          <p:cNvSpPr>
            <a:spLocks noGrp="1"/>
          </p:cNvSpPr>
          <p:nvPr>
            <p:ph type="sldNum" sz="quarter" idx="5"/>
          </p:nvPr>
        </p:nvSpPr>
        <p:spPr/>
        <p:txBody>
          <a:bodyPr/>
          <a:lstStyle/>
          <a:p>
            <a:fld id="{556C0744-2FEF-4441-821D-70180A370937}" type="slidenum">
              <a:rPr lang="en-US" smtClean="0"/>
              <a:t>6</a:t>
            </a:fld>
            <a:endParaRPr lang="en-US"/>
          </a:p>
        </p:txBody>
      </p:sp>
    </p:spTree>
    <p:extLst>
      <p:ext uri="{BB962C8B-B14F-4D97-AF65-F5344CB8AC3E}">
        <p14:creationId xmlns:p14="http://schemas.microsoft.com/office/powerpoint/2010/main" val="32993058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Nonverbal communication challenges escalate in two-dimensional meetings as we struggle to interpret meaning beyond words. Gestures can appear forced or awkward, even hidden from view if the camera angle becomes just a headshot. When everyone but the speaker is muted to screen out barking dogs, rustling papers, and other background noise, applause that might normally erupt naturally during in-person meetings cannot be heard. Some virtual groups have taken to doing a jazz hands version of silent applause. It is a different world we occupy online. </a:t>
            </a:r>
          </a:p>
        </p:txBody>
      </p:sp>
      <p:sp>
        <p:nvSpPr>
          <p:cNvPr id="4" name="Slide Number Placeholder 3"/>
          <p:cNvSpPr>
            <a:spLocks noGrp="1"/>
          </p:cNvSpPr>
          <p:nvPr>
            <p:ph type="sldNum" sz="quarter" idx="5"/>
          </p:nvPr>
        </p:nvSpPr>
        <p:spPr/>
        <p:txBody>
          <a:bodyPr/>
          <a:lstStyle/>
          <a:p>
            <a:fld id="{556C0744-2FEF-4441-821D-70180A370937}" type="slidenum">
              <a:rPr lang="en-US" smtClean="0"/>
              <a:t>7</a:t>
            </a:fld>
            <a:endParaRPr lang="en-US"/>
          </a:p>
        </p:txBody>
      </p:sp>
    </p:spTree>
    <p:extLst>
      <p:ext uri="{BB962C8B-B14F-4D97-AF65-F5344CB8AC3E}">
        <p14:creationId xmlns:p14="http://schemas.microsoft.com/office/powerpoint/2010/main" val="273708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Videoconferencing can be a challenge. Preparation and following “A Participant’s Guide to Successful Video Conferences” provided in Table 3.2 are critical.</a:t>
            </a:r>
          </a:p>
        </p:txBody>
      </p:sp>
      <p:sp>
        <p:nvSpPr>
          <p:cNvPr id="4" name="Slide Number Placeholder 3"/>
          <p:cNvSpPr>
            <a:spLocks noGrp="1"/>
          </p:cNvSpPr>
          <p:nvPr>
            <p:ph type="sldNum" sz="quarter" idx="5"/>
          </p:nvPr>
        </p:nvSpPr>
        <p:spPr/>
        <p:txBody>
          <a:bodyPr/>
          <a:lstStyle/>
          <a:p>
            <a:fld id="{556C0744-2FEF-4441-821D-70180A370937}" type="slidenum">
              <a:rPr lang="en-US" smtClean="0"/>
              <a:t>8</a:t>
            </a:fld>
            <a:endParaRPr lang="en-US"/>
          </a:p>
        </p:txBody>
      </p:sp>
    </p:spTree>
    <p:extLst>
      <p:ext uri="{BB962C8B-B14F-4D97-AF65-F5344CB8AC3E}">
        <p14:creationId xmlns:p14="http://schemas.microsoft.com/office/powerpoint/2010/main" val="2090605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450575" y="586409"/>
            <a:ext cx="11317356" cy="566530"/>
          </a:xfrm>
          <a:prstGeom prst="rect">
            <a:avLst/>
          </a:prstGeom>
        </p:spPr>
        <p:txBody>
          <a:bodyPr vert="horz" lIns="91440" tIns="45720" rIns="91440" bIns="45720" rtlCol="0" anchor="t">
            <a:normAutofit/>
          </a:bodyPr>
          <a:lstStyle>
            <a:lvl1pPr algn="ctr">
              <a:defRPr sz="3600" b="1" i="1"/>
            </a:lvl1pPr>
          </a:lstStyle>
          <a:p>
            <a:r>
              <a:rPr lang="en-US" dirty="0"/>
              <a:t>Title</a:t>
            </a:r>
          </a:p>
        </p:txBody>
      </p:sp>
      <p:sp>
        <p:nvSpPr>
          <p:cNvPr id="6" name="Picture Placeholder 5"/>
          <p:cNvSpPr>
            <a:spLocks noGrp="1"/>
          </p:cNvSpPr>
          <p:nvPr>
            <p:ph type="pic" sz="quarter" idx="10"/>
          </p:nvPr>
        </p:nvSpPr>
        <p:spPr>
          <a:xfrm>
            <a:off x="3710609" y="1808921"/>
            <a:ext cx="4770784" cy="4283766"/>
          </a:xfrm>
          <a:prstGeom prst="rect">
            <a:avLst/>
          </a:prstGeom>
        </p:spPr>
        <p:txBody>
          <a:bodyPr/>
          <a:lstStyle/>
          <a:p>
            <a:r>
              <a:rPr lang="en-US"/>
              <a:t>Click icon to add picture</a:t>
            </a:r>
            <a:endParaRPr lang="en-US" dirty="0"/>
          </a:p>
        </p:txBody>
      </p:sp>
      <p:sp>
        <p:nvSpPr>
          <p:cNvPr id="11" name="Text Placeholder 10"/>
          <p:cNvSpPr>
            <a:spLocks noGrp="1"/>
          </p:cNvSpPr>
          <p:nvPr>
            <p:ph type="body" sz="quarter" idx="11"/>
          </p:nvPr>
        </p:nvSpPr>
        <p:spPr>
          <a:xfrm>
            <a:off x="450851" y="1152525"/>
            <a:ext cx="11317816" cy="477838"/>
          </a:xfrm>
          <a:prstGeom prst="rect">
            <a:avLst/>
          </a:prstGeom>
        </p:spPr>
        <p:txBody>
          <a:bodyPr/>
          <a:lstStyle>
            <a:lvl1pPr marL="0" indent="0" algn="ctr">
              <a:buNone/>
              <a:defRPr sz="2400">
                <a:solidFill>
                  <a:srgbClr val="1F497D"/>
                </a:solidFill>
              </a:defRPr>
            </a:lvl1pPr>
          </a:lstStyle>
          <a:p>
            <a:pPr lvl="0"/>
            <a:r>
              <a:rPr lang="en-US"/>
              <a:t>Click to edit Master text styles</a:t>
            </a:r>
          </a:p>
        </p:txBody>
      </p:sp>
    </p:spTree>
    <p:extLst>
      <p:ext uri="{BB962C8B-B14F-4D97-AF65-F5344CB8AC3E}">
        <p14:creationId xmlns:p14="http://schemas.microsoft.com/office/powerpoint/2010/main" val="1804650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875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Tree>
    <p:extLst>
      <p:ext uri="{BB962C8B-B14F-4D97-AF65-F5344CB8AC3E}">
        <p14:creationId xmlns:p14="http://schemas.microsoft.com/office/powerpoint/2010/main" val="438668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gur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A7EB-3577-43FD-9B2D-BCEA4F83C945}"/>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544315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t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E61D60-431D-4A54-BAD5-CA1C8D6D754C}"/>
              </a:ext>
            </a:extLst>
          </p:cNvPr>
          <p:cNvPicPr>
            <a:picLocks noChangeAspect="1"/>
          </p:cNvPicPr>
          <p:nvPr userDrawn="1"/>
        </p:nvPicPr>
        <p:blipFill>
          <a:blip r:embed="rId5"/>
          <a:stretch>
            <a:fillRect/>
          </a:stretch>
        </p:blipFill>
        <p:spPr>
          <a:xfrm>
            <a:off x="822" y="2792"/>
            <a:ext cx="12191178" cy="6858137"/>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0"/>
            <a:r>
              <a:rPr lang="en-US" dirty="0"/>
              <a:t>Click to edit Master text styles</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9" name="TextBox 8"/>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839490661"/>
      </p:ext>
    </p:extLst>
  </p:cSld>
  <p:clrMap bg1="lt1" tx1="dk1" bg2="lt2" tx2="dk2" accent1="accent1" accent2="accent2" accent3="accent3" accent4="accent4" accent5="accent5" accent6="accent6" hlink="hlink" folHlink="folHlink"/>
  <p:sldLayoutIdLst>
    <p:sldLayoutId id="2147483673" r:id="rId1"/>
    <p:sldLayoutId id="2147483652" r:id="rId2"/>
    <p:sldLayoutId id="2147483654" r:id="rId3"/>
  </p:sldLayoutIdLst>
  <p:txStyles>
    <p:titleStyle>
      <a:lvl1pPr algn="ctr" defTabSz="914400" rtl="0" eaLnBrk="1" latinLnBrk="0" hangingPunct="1">
        <a:spcBef>
          <a:spcPct val="0"/>
        </a:spcBef>
        <a:buNone/>
        <a:defRPr sz="3600"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411480"/>
          </a:xfrm>
          <a:prstGeom prst="rect">
            <a:avLst/>
          </a:prstGeom>
          <a:solidFill>
            <a:srgbClr val="001A47"/>
          </a:solidFill>
        </p:spPr>
        <p:txBody>
          <a:bodyPr vert="horz" lIns="91440" tIns="45720" rIns="91440" bIns="45720" rtlCol="0" anchor="b" anchorCtr="0">
            <a:spAutoFit/>
          </a:bodyPr>
          <a:lstStyle/>
          <a:p>
            <a:r>
              <a:rPr lang="en-US" dirty="0"/>
              <a:t>Click to edit Master title style</a:t>
            </a:r>
          </a:p>
        </p:txBody>
      </p:sp>
      <p:sp>
        <p:nvSpPr>
          <p:cNvPr id="8" name="Slide Number Placeholder 4"/>
          <p:cNvSpPr txBox="1">
            <a:spLocks/>
          </p:cNvSpPr>
          <p:nvPr/>
        </p:nvSpPr>
        <p:spPr>
          <a:xfrm>
            <a:off x="11582401" y="6423728"/>
            <a:ext cx="51976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03EA47-653C-4D08-BE86-5931AF95F427}" type="slidenum">
              <a:rPr lang="en-US" sz="1200" smtClean="0">
                <a:solidFill>
                  <a:schemeClr val="bg1"/>
                </a:solidFill>
              </a:rPr>
              <a:pPr/>
              <a:t>‹#›</a:t>
            </a:fld>
            <a:endParaRPr lang="en-US" sz="1200" dirty="0">
              <a:solidFill>
                <a:schemeClr val="bg1"/>
              </a:solidFill>
            </a:endParaRPr>
          </a:p>
        </p:txBody>
      </p:sp>
      <p:sp>
        <p:nvSpPr>
          <p:cNvPr id="6" name="TextBox 5">
            <a:extLst>
              <a:ext uri="{FF2B5EF4-FFF2-40B4-BE49-F238E27FC236}">
                <a16:creationId xmlns:a16="http://schemas.microsoft.com/office/drawing/2014/main" id="{B9A352A1-3B59-4F46-8B27-7104614BE002}"/>
              </a:ext>
            </a:extLst>
          </p:cNvPr>
          <p:cNvSpPr txBox="1">
            <a:spLocks noChangeArrowheads="1"/>
          </p:cNvSpPr>
          <p:nvPr userDrawn="1"/>
        </p:nvSpPr>
        <p:spPr bwMode="auto">
          <a:xfrm>
            <a:off x="10363435" y="6605739"/>
            <a:ext cx="1827743" cy="246221"/>
          </a:xfrm>
          <a:prstGeom prst="rect">
            <a:avLst/>
          </a:prstGeom>
          <a:noFill/>
          <a:ln>
            <a:noFill/>
          </a:ln>
        </p:spPr>
        <p:txBody>
          <a:bodyPr wrap="none">
            <a:spAutoFit/>
          </a:bodyPr>
          <a:lstStyle>
            <a:lvl1pPr>
              <a:defRPr sz="2400" b="1">
                <a:solidFill>
                  <a:schemeClr val="bg2"/>
                </a:solidFill>
                <a:latin typeface="Times New Roman" panose="02020603050405020304" pitchFamily="18" charset="0"/>
                <a:ea typeface="ＭＳ Ｐゴシック" panose="020B0600070205080204" pitchFamily="34" charset="-128"/>
              </a:defRPr>
            </a:lvl1pPr>
            <a:lvl2pPr marL="742950" indent="-285750">
              <a:defRPr sz="2400" b="1">
                <a:solidFill>
                  <a:schemeClr val="bg2"/>
                </a:solidFill>
                <a:latin typeface="Times New Roman" panose="02020603050405020304" pitchFamily="18" charset="0"/>
                <a:ea typeface="ＭＳ Ｐゴシック" panose="020B0600070205080204" pitchFamily="34" charset="-128"/>
              </a:defRPr>
            </a:lvl2pPr>
            <a:lvl3pPr marL="1143000" indent="-228600">
              <a:defRPr sz="2400" b="1">
                <a:solidFill>
                  <a:schemeClr val="bg2"/>
                </a:solidFill>
                <a:latin typeface="Times New Roman" panose="02020603050405020304" pitchFamily="18" charset="0"/>
                <a:ea typeface="ＭＳ Ｐゴシック" panose="020B0600070205080204" pitchFamily="34" charset="-128"/>
              </a:defRPr>
            </a:lvl3pPr>
            <a:lvl4pPr marL="1600200" indent="-228600">
              <a:defRPr sz="2400" b="1">
                <a:solidFill>
                  <a:schemeClr val="bg2"/>
                </a:solidFill>
                <a:latin typeface="Times New Roman" panose="02020603050405020304" pitchFamily="18" charset="0"/>
                <a:ea typeface="ＭＳ Ｐゴシック" panose="020B0600070205080204" pitchFamily="34" charset="-128"/>
              </a:defRPr>
            </a:lvl4pPr>
            <a:lvl5pPr marL="2057400" indent="-228600">
              <a:defRPr sz="2400" b="1">
                <a:solidFill>
                  <a:schemeClr val="bg2"/>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bg2"/>
                </a:solidFill>
                <a:latin typeface="Times New Roman" panose="02020603050405020304" pitchFamily="18" charset="0"/>
                <a:ea typeface="ＭＳ Ｐゴシック" panose="020B0600070205080204" pitchFamily="34" charset="-128"/>
              </a:defRPr>
            </a:lvl9pPr>
          </a:lstStyle>
          <a:p>
            <a:pPr algn="r" eaLnBrk="1" hangingPunct="1">
              <a:defRPr/>
            </a:pPr>
            <a:r>
              <a:rPr lang="en-US" altLang="en-US" sz="1000" b="0" dirty="0">
                <a:solidFill>
                  <a:schemeClr val="tx1"/>
                </a:solidFill>
                <a:latin typeface="+mj-lt"/>
                <a:cs typeface="Arial" panose="020B0604020202020204" pitchFamily="34" charset="0"/>
              </a:rPr>
              <a:t>© 2022 Oxford University Press</a:t>
            </a:r>
          </a:p>
        </p:txBody>
      </p:sp>
    </p:spTree>
    <p:extLst>
      <p:ext uri="{BB962C8B-B14F-4D97-AF65-F5344CB8AC3E}">
        <p14:creationId xmlns:p14="http://schemas.microsoft.com/office/powerpoint/2010/main" val="3579565259"/>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spcBef>
          <a:spcPct val="0"/>
        </a:spcBef>
        <a:buNone/>
        <a:defRPr sz="18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575" y="586409"/>
            <a:ext cx="11317356" cy="981134"/>
          </a:xfrm>
        </p:spPr>
        <p:txBody>
          <a:bodyPr>
            <a:normAutofit fontScale="90000"/>
          </a:bodyPr>
          <a:lstStyle/>
          <a:p>
            <a:r>
              <a:rPr lang="en-US" dirty="0"/>
              <a:t>IN MIXED COMPANY</a:t>
            </a:r>
            <a:br>
              <a:rPr lang="en-US" dirty="0"/>
            </a:br>
            <a:r>
              <a:rPr lang="en-US" sz="3100" dirty="0"/>
              <a:t>Communicating in Small Groups and Teams</a:t>
            </a:r>
            <a:endParaRPr lang="en-US" sz="3100" b="1" i="0" dirty="0"/>
          </a:p>
        </p:txBody>
      </p:sp>
      <p:sp>
        <p:nvSpPr>
          <p:cNvPr id="4" name="Text Placeholder 3"/>
          <p:cNvSpPr>
            <a:spLocks noGrp="1"/>
          </p:cNvSpPr>
          <p:nvPr>
            <p:ph type="body" sz="quarter" idx="11"/>
          </p:nvPr>
        </p:nvSpPr>
        <p:spPr>
          <a:xfrm>
            <a:off x="0" y="1589694"/>
            <a:ext cx="12360729" cy="3553806"/>
          </a:xfrm>
        </p:spPr>
        <p:txBody>
          <a:bodyPr/>
          <a:lstStyle/>
          <a:p>
            <a:r>
              <a:rPr lang="en-US" dirty="0"/>
              <a:t>by J. Dan Rothwell</a:t>
            </a:r>
          </a:p>
        </p:txBody>
      </p:sp>
      <p:pic>
        <p:nvPicPr>
          <p:cNvPr id="5" name="Picture 4" descr="Oxford University Press logo.">
            <a:extLst>
              <a:ext uri="{FF2B5EF4-FFF2-40B4-BE49-F238E27FC236}">
                <a16:creationId xmlns:a16="http://schemas.microsoft.com/office/drawing/2014/main" id="{A93B1534-574B-4681-AC01-BFB57D2ED866}"/>
              </a:ext>
            </a:extLst>
          </p:cNvPr>
          <p:cNvPicPr>
            <a:picLocks noChangeAspect="1"/>
          </p:cNvPicPr>
          <p:nvPr/>
        </p:nvPicPr>
        <p:blipFill>
          <a:blip r:embed="rId3"/>
          <a:srcRect/>
          <a:stretch/>
        </p:blipFill>
        <p:spPr>
          <a:xfrm>
            <a:off x="296563" y="6225982"/>
            <a:ext cx="1622854" cy="571116"/>
          </a:xfrm>
          <a:prstGeom prst="rect">
            <a:avLst/>
          </a:prstGeom>
        </p:spPr>
      </p:pic>
      <p:pic>
        <p:nvPicPr>
          <p:cNvPr id="3" name="Picture 2" descr="Cover image for In Mixed Company 11e."/>
          <p:cNvPicPr>
            <a:picLocks noChangeAspect="1"/>
          </p:cNvPicPr>
          <p:nvPr/>
        </p:nvPicPr>
        <p:blipFill>
          <a:blip r:embed="rId4"/>
          <a:srcRect/>
          <a:stretch/>
        </p:blipFill>
        <p:spPr>
          <a:xfrm>
            <a:off x="4376822" y="2135537"/>
            <a:ext cx="3438356" cy="4240639"/>
          </a:xfrm>
          <a:prstGeom prst="rect">
            <a:avLst/>
          </a:prstGeom>
        </p:spPr>
      </p:pic>
    </p:spTree>
    <p:extLst>
      <p:ext uri="{BB962C8B-B14F-4D97-AF65-F5344CB8AC3E}">
        <p14:creationId xmlns:p14="http://schemas.microsoft.com/office/powerpoint/2010/main" val="282049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3</a:t>
            </a:r>
          </a:p>
        </p:txBody>
      </p:sp>
      <p:pic>
        <p:nvPicPr>
          <p:cNvPr id="3" name="Picture 2" descr="Hands holds up a paper with the text, Is this meeting really necessary.">
            <a:extLst>
              <a:ext uri="{FF2B5EF4-FFF2-40B4-BE49-F238E27FC236}">
                <a16:creationId xmlns:a16="http://schemas.microsoft.com/office/drawing/2014/main" id="{B1D1364D-4A72-4E69-BCA8-9E5B889E8910}"/>
              </a:ext>
            </a:extLst>
          </p:cNvPr>
          <p:cNvPicPr>
            <a:picLocks noChangeAspect="1"/>
          </p:cNvPicPr>
          <p:nvPr/>
        </p:nvPicPr>
        <p:blipFill>
          <a:blip r:embed="rId3"/>
          <a:stretch>
            <a:fillRect/>
          </a:stretch>
        </p:blipFill>
        <p:spPr>
          <a:xfrm>
            <a:off x="2433165" y="847935"/>
            <a:ext cx="7325671" cy="5162131"/>
          </a:xfrm>
          <a:prstGeom prst="rect">
            <a:avLst/>
          </a:prstGeom>
        </p:spPr>
      </p:pic>
    </p:spTree>
    <p:extLst>
      <p:ext uri="{BB962C8B-B14F-4D97-AF65-F5344CB8AC3E}">
        <p14:creationId xmlns:p14="http://schemas.microsoft.com/office/powerpoint/2010/main" val="304752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9</a:t>
            </a:r>
          </a:p>
        </p:txBody>
      </p:sp>
      <p:pic>
        <p:nvPicPr>
          <p:cNvPr id="3" name="Picture 2" descr="In a cartoon titled attachment anxiety, a man carries a large bundle of papers. One paper falls. A voice asks, did you print the attachments. The man says, I’m trying to prove a point. ">
            <a:extLst>
              <a:ext uri="{FF2B5EF4-FFF2-40B4-BE49-F238E27FC236}">
                <a16:creationId xmlns:a16="http://schemas.microsoft.com/office/drawing/2014/main" id="{6A0B55CF-4E51-41BC-AFF4-AE2BC689F0E1}"/>
              </a:ext>
            </a:extLst>
          </p:cNvPr>
          <p:cNvPicPr>
            <a:picLocks noChangeAspect="1"/>
          </p:cNvPicPr>
          <p:nvPr/>
        </p:nvPicPr>
        <p:blipFill>
          <a:blip r:embed="rId3"/>
          <a:stretch>
            <a:fillRect/>
          </a:stretch>
        </p:blipFill>
        <p:spPr>
          <a:xfrm>
            <a:off x="2925416" y="856419"/>
            <a:ext cx="6341169" cy="5145163"/>
          </a:xfrm>
          <a:prstGeom prst="rect">
            <a:avLst/>
          </a:prstGeom>
        </p:spPr>
      </p:pic>
    </p:spTree>
    <p:extLst>
      <p:ext uri="{BB962C8B-B14F-4D97-AF65-F5344CB8AC3E}">
        <p14:creationId xmlns:p14="http://schemas.microsoft.com/office/powerpoint/2010/main" val="128066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4</a:t>
            </a:r>
          </a:p>
        </p:txBody>
      </p:sp>
      <p:pic>
        <p:nvPicPr>
          <p:cNvPr id="3" name="Picture 2" descr="A woman and two men sit at the meeting. All of them keep their hands on their heads. The man in the center yawns. ">
            <a:extLst>
              <a:ext uri="{FF2B5EF4-FFF2-40B4-BE49-F238E27FC236}">
                <a16:creationId xmlns:a16="http://schemas.microsoft.com/office/drawing/2014/main" id="{E6DB1250-C64C-4D01-BE53-318E56E0F29B}"/>
              </a:ext>
            </a:extLst>
          </p:cNvPr>
          <p:cNvPicPr>
            <a:picLocks noChangeAspect="1"/>
          </p:cNvPicPr>
          <p:nvPr/>
        </p:nvPicPr>
        <p:blipFill>
          <a:blip r:embed="rId3"/>
          <a:stretch>
            <a:fillRect/>
          </a:stretch>
        </p:blipFill>
        <p:spPr>
          <a:xfrm>
            <a:off x="2262430" y="872342"/>
            <a:ext cx="7667140" cy="5113317"/>
          </a:xfrm>
          <a:prstGeom prst="rect">
            <a:avLst/>
          </a:prstGeom>
        </p:spPr>
      </p:pic>
    </p:spTree>
    <p:extLst>
      <p:ext uri="{BB962C8B-B14F-4D97-AF65-F5344CB8AC3E}">
        <p14:creationId xmlns:p14="http://schemas.microsoft.com/office/powerpoint/2010/main" val="1591713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5</a:t>
            </a:r>
          </a:p>
        </p:txBody>
      </p:sp>
      <p:pic>
        <p:nvPicPr>
          <p:cNvPr id="3" name="Picture 2" descr="Men and women sit in chairs and a man stands and trains them for a juror role. ">
            <a:extLst>
              <a:ext uri="{FF2B5EF4-FFF2-40B4-BE49-F238E27FC236}">
                <a16:creationId xmlns:a16="http://schemas.microsoft.com/office/drawing/2014/main" id="{D354BEAE-D78C-41E5-AA84-86BAE4B9C63A}"/>
              </a:ext>
            </a:extLst>
          </p:cNvPr>
          <p:cNvPicPr>
            <a:picLocks noChangeAspect="1"/>
          </p:cNvPicPr>
          <p:nvPr/>
        </p:nvPicPr>
        <p:blipFill>
          <a:blip r:embed="rId3"/>
          <a:stretch>
            <a:fillRect/>
          </a:stretch>
        </p:blipFill>
        <p:spPr>
          <a:xfrm>
            <a:off x="2412015" y="972102"/>
            <a:ext cx="7367970" cy="4913797"/>
          </a:xfrm>
          <a:prstGeom prst="rect">
            <a:avLst/>
          </a:prstGeom>
        </p:spPr>
      </p:pic>
    </p:spTree>
    <p:extLst>
      <p:ext uri="{BB962C8B-B14F-4D97-AF65-F5344CB8AC3E}">
        <p14:creationId xmlns:p14="http://schemas.microsoft.com/office/powerpoint/2010/main" val="61026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6</a:t>
            </a:r>
          </a:p>
        </p:txBody>
      </p:sp>
      <p:pic>
        <p:nvPicPr>
          <p:cNvPr id="3" name="Picture 2" descr="Five people sit around a table that has a Polycom sound station and speak. ">
            <a:extLst>
              <a:ext uri="{FF2B5EF4-FFF2-40B4-BE49-F238E27FC236}">
                <a16:creationId xmlns:a16="http://schemas.microsoft.com/office/drawing/2014/main" id="{5696C41C-359A-43D9-B7CD-56AED58A7605}"/>
              </a:ext>
            </a:extLst>
          </p:cNvPr>
          <p:cNvPicPr>
            <a:picLocks noChangeAspect="1"/>
          </p:cNvPicPr>
          <p:nvPr/>
        </p:nvPicPr>
        <p:blipFill>
          <a:blip r:embed="rId3"/>
          <a:stretch>
            <a:fillRect/>
          </a:stretch>
        </p:blipFill>
        <p:spPr>
          <a:xfrm>
            <a:off x="2375175" y="947533"/>
            <a:ext cx="7441650" cy="4962935"/>
          </a:xfrm>
          <a:prstGeom prst="rect">
            <a:avLst/>
          </a:prstGeom>
        </p:spPr>
      </p:pic>
    </p:spTree>
    <p:extLst>
      <p:ext uri="{BB962C8B-B14F-4D97-AF65-F5344CB8AC3E}">
        <p14:creationId xmlns:p14="http://schemas.microsoft.com/office/powerpoint/2010/main" val="3767358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7</a:t>
            </a:r>
          </a:p>
        </p:txBody>
      </p:sp>
      <p:pic>
        <p:nvPicPr>
          <p:cNvPr id="3" name="Picture 2" descr="A woman waves her hand and smiles as she participates in a video call with many people on a desktop. ">
            <a:extLst>
              <a:ext uri="{FF2B5EF4-FFF2-40B4-BE49-F238E27FC236}">
                <a16:creationId xmlns:a16="http://schemas.microsoft.com/office/drawing/2014/main" id="{055F680B-1BF6-48B6-BE5B-0471344BC114}"/>
              </a:ext>
            </a:extLst>
          </p:cNvPr>
          <p:cNvPicPr>
            <a:picLocks noChangeAspect="1"/>
          </p:cNvPicPr>
          <p:nvPr/>
        </p:nvPicPr>
        <p:blipFill>
          <a:blip r:embed="rId3"/>
          <a:stretch>
            <a:fillRect/>
          </a:stretch>
        </p:blipFill>
        <p:spPr>
          <a:xfrm>
            <a:off x="2300386" y="897655"/>
            <a:ext cx="7591228" cy="5062690"/>
          </a:xfrm>
          <a:prstGeom prst="rect">
            <a:avLst/>
          </a:prstGeom>
        </p:spPr>
      </p:pic>
    </p:spTree>
    <p:extLst>
      <p:ext uri="{BB962C8B-B14F-4D97-AF65-F5344CB8AC3E}">
        <p14:creationId xmlns:p14="http://schemas.microsoft.com/office/powerpoint/2010/main" val="2637743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pPr algn="l"/>
            <a:r>
              <a:rPr lang="en-US" dirty="0">
                <a:solidFill>
                  <a:schemeClr val="bg1"/>
                </a:solidFill>
              </a:rPr>
              <a:t>1</a:t>
            </a:r>
          </a:p>
        </p:txBody>
      </p:sp>
      <p:sp>
        <p:nvSpPr>
          <p:cNvPr id="7" name="Title 6"/>
          <p:cNvSpPr>
            <a:spLocks noGrp="1"/>
          </p:cNvSpPr>
          <p:nvPr>
            <p:ph type="title"/>
          </p:nvPr>
        </p:nvSpPr>
        <p:spPr/>
        <p:txBody>
          <a:bodyPr>
            <a:normAutofit fontScale="90000"/>
          </a:bodyPr>
          <a:lstStyle/>
          <a:p>
            <a:pPr algn="l"/>
            <a:r>
              <a:rPr lang="en-US" dirty="0">
                <a:solidFill>
                  <a:schemeClr val="bg1"/>
                </a:solidFill>
              </a:rPr>
              <a:t>8</a:t>
            </a:r>
          </a:p>
        </p:txBody>
      </p:sp>
      <p:pic>
        <p:nvPicPr>
          <p:cNvPr id="3" name="Picture 2" descr="A Zoom video call screen shows 4 parts. One man in 1 part says, everyone admitted. Another woman in 1 part hears music from her room and says, Leo, I'm on Zoom. Another woman in another part wears headphones. The fourth part has the text, Zonker. ">
            <a:extLst>
              <a:ext uri="{FF2B5EF4-FFF2-40B4-BE49-F238E27FC236}">
                <a16:creationId xmlns:a16="http://schemas.microsoft.com/office/drawing/2014/main" id="{63B7CCE2-5CC6-4C14-A47A-E934653DB5D2}"/>
              </a:ext>
            </a:extLst>
          </p:cNvPr>
          <p:cNvPicPr>
            <a:picLocks noChangeAspect="1"/>
          </p:cNvPicPr>
          <p:nvPr/>
        </p:nvPicPr>
        <p:blipFill>
          <a:blip r:embed="rId3"/>
          <a:stretch>
            <a:fillRect/>
          </a:stretch>
        </p:blipFill>
        <p:spPr>
          <a:xfrm>
            <a:off x="2263129" y="860434"/>
            <a:ext cx="7665743" cy="5137133"/>
          </a:xfrm>
          <a:prstGeom prst="rect">
            <a:avLst/>
          </a:prstGeom>
        </p:spPr>
      </p:pic>
    </p:spTree>
    <p:extLst>
      <p:ext uri="{BB962C8B-B14F-4D97-AF65-F5344CB8AC3E}">
        <p14:creationId xmlns:p14="http://schemas.microsoft.com/office/powerpoint/2010/main" val="4258029291"/>
      </p:ext>
    </p:extLst>
  </p:cSld>
  <p:clrMapOvr>
    <a:masterClrMapping/>
  </p:clrMapOvr>
</p:sld>
</file>

<file path=ppt/theme/theme1.xml><?xml version="1.0" encoding="utf-8"?>
<a:theme xmlns:a="http://schemas.openxmlformats.org/drawingml/2006/main" name="Text Content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7309D0D7-CE15-4349-8FBC-20083FC55B9B}"/>
    </a:ext>
  </a:extLst>
</a:theme>
</file>

<file path=ppt/theme/theme2.xml><?xml version="1.0" encoding="utf-8"?>
<a:theme xmlns:a="http://schemas.openxmlformats.org/drawingml/2006/main" name="Figure-Only Templ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UP US HE Widescreen Template 3.0 (TH).pptx" id="{F2E09951-9F62-46AC-ADB5-6800DB9C73A8}" vid="{B3C02E53-441A-4B4C-8A79-43D4B20A18F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34735E286A8A478CDABE780C9EC78F" ma:contentTypeVersion="13" ma:contentTypeDescription="Create a new document." ma:contentTypeScope="" ma:versionID="9b8825675e62d57985c81b74d5b14a7f">
  <xsd:schema xmlns:xsd="http://www.w3.org/2001/XMLSchema" xmlns:xs="http://www.w3.org/2001/XMLSchema" xmlns:p="http://schemas.microsoft.com/office/2006/metadata/properties" xmlns:ns3="fd39d560-5c7d-4158-98a0-f420f8fdebce" xmlns:ns4="a6c716b4-9090-4de7-aadc-2aa5f812ad24" targetNamespace="http://schemas.microsoft.com/office/2006/metadata/properties" ma:root="true" ma:fieldsID="bdbc9fd47a72f6438c4442bb9222e145" ns3:_="" ns4:_="">
    <xsd:import namespace="fd39d560-5c7d-4158-98a0-f420f8fdebce"/>
    <xsd:import namespace="a6c716b4-9090-4de7-aadc-2aa5f812ad2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39d560-5c7d-4158-98a0-f420f8fde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c716b4-9090-4de7-aadc-2aa5f812ad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307B2A-FA70-43CE-A010-B3D8154DE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39d560-5c7d-4158-98a0-f420f8fdebce"/>
    <ds:schemaRef ds:uri="a6c716b4-9090-4de7-aadc-2aa5f812ad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56919D-3723-464B-9967-427A087CBD61}">
  <ds:schemaRefs>
    <ds:schemaRef ds:uri="http://schemas.microsoft.com/office/infopath/2007/PartnerControls"/>
    <ds:schemaRef ds:uri="http://purl.org/dc/terms/"/>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a6c716b4-9090-4de7-aadc-2aa5f812ad24"/>
    <ds:schemaRef ds:uri="fd39d560-5c7d-4158-98a0-f420f8fdebce"/>
    <ds:schemaRef ds:uri="http://www.w3.org/XML/1998/namespace"/>
    <ds:schemaRef ds:uri="http://purl.org/dc/dcmitype/"/>
  </ds:schemaRefs>
</ds:datastoreItem>
</file>

<file path=customXml/itemProps3.xml><?xml version="1.0" encoding="utf-8"?>
<ds:datastoreItem xmlns:ds="http://schemas.openxmlformats.org/officeDocument/2006/customXml" ds:itemID="{6B57C1AB-C2BF-4446-AECB-681D578552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OUP US HE Widescreen Template 3.0 (TH)</Template>
  <TotalTime>181</TotalTime>
  <Words>430</Words>
  <Application>Microsoft Office PowerPoint</Application>
  <PresentationFormat>Widescreen</PresentationFormat>
  <Paragraphs>31</Paragraphs>
  <Slides>8</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ＭＳ Ｐゴシック</vt:lpstr>
      <vt:lpstr>Arial</vt:lpstr>
      <vt:lpstr>Calibri</vt:lpstr>
      <vt:lpstr>Times New Roman</vt:lpstr>
      <vt:lpstr>Text Content Templates</vt:lpstr>
      <vt:lpstr>Figure-Only Templates</vt:lpstr>
      <vt:lpstr>IN MIXED COMPANY Communicating in Small Groups and Teams</vt:lpstr>
      <vt:lpstr>3</vt:lpstr>
      <vt:lpstr>9</vt:lpstr>
      <vt:lpstr>4</vt:lpstr>
      <vt:lpstr>5</vt:lpstr>
      <vt:lpstr>6</vt:lpstr>
      <vt:lpstr>7</vt:lpstr>
      <vt:lpstr>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Interplay: The Process of Interpersonal Communication</dc:title>
  <dc:creator>Madhan</dc:creator>
  <cp:lastModifiedBy>Carter, Suzanne</cp:lastModifiedBy>
  <cp:revision>55</cp:revision>
  <dcterms:created xsi:type="dcterms:W3CDTF">2021-08-06T07:29:57Z</dcterms:created>
  <dcterms:modified xsi:type="dcterms:W3CDTF">2021-09-30T04:08:06Z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9f61502-7731-4690-a118-333634878cc9_Enabled">
    <vt:lpwstr>true</vt:lpwstr>
  </property>
  <property fmtid="{D5CDD505-2E9C-101B-9397-08002B2CF9AE}" pid="3" name="MSIP_Label_89f61502-7731-4690-a118-333634878cc9_SetDate">
    <vt:lpwstr>2020-04-27T21:10:48Z</vt:lpwstr>
  </property>
  <property fmtid="{D5CDD505-2E9C-101B-9397-08002B2CF9AE}" pid="4" name="MSIP_Label_89f61502-7731-4690-a118-333634878cc9_Method">
    <vt:lpwstr>Standard</vt:lpwstr>
  </property>
  <property fmtid="{D5CDD505-2E9C-101B-9397-08002B2CF9AE}" pid="5" name="MSIP_Label_89f61502-7731-4690-a118-333634878cc9_Name">
    <vt:lpwstr>Internal</vt:lpwstr>
  </property>
  <property fmtid="{D5CDD505-2E9C-101B-9397-08002B2CF9AE}" pid="6" name="MSIP_Label_89f61502-7731-4690-a118-333634878cc9_SiteId">
    <vt:lpwstr>91761b62-4c45-43f5-9f0e-be8ad9b551ff</vt:lpwstr>
  </property>
  <property fmtid="{D5CDD505-2E9C-101B-9397-08002B2CF9AE}" pid="7" name="MSIP_Label_89f61502-7731-4690-a118-333634878cc9_ActionId">
    <vt:lpwstr>69912cf1-8f32-4f1f-9ade-00009ae8a75a</vt:lpwstr>
  </property>
  <property fmtid="{D5CDD505-2E9C-101B-9397-08002B2CF9AE}" pid="8" name="MSIP_Label_89f61502-7731-4690-a118-333634878cc9_ContentBits">
    <vt:lpwstr>0</vt:lpwstr>
  </property>
  <property fmtid="{D5CDD505-2E9C-101B-9397-08002B2CF9AE}" pid="9" name="ContentTypeId">
    <vt:lpwstr>0x0101006034735E286A8A478CDABE780C9EC78F</vt:lpwstr>
  </property>
</Properties>
</file>