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79" r:id="rId6"/>
    <p:sldId id="274" r:id="rId7"/>
    <p:sldId id="275" r:id="rId8"/>
    <p:sldId id="276" r:id="rId9"/>
    <p:sldId id="282" r:id="rId10"/>
    <p:sldId id="277" r:id="rId11"/>
    <p:sldId id="278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0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701662292213478E-2"/>
          <c:y val="1.1574074074074073E-2"/>
          <c:w val="0.58333333333333337"/>
          <c:h val="0.9722222222222222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pattFill prst="pct25">
                <a:fgClr>
                  <a:srgbClr val="FF0000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lgGrid">
                <a:fgClr>
                  <a:srgbClr val="FF0000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pattFill prst="solidDmnd">
                <a:fgClr>
                  <a:srgbClr val="0000FF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pattFill prst="wdUpDiag">
                <a:fgClr>
                  <a:srgbClr val="006600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pattFill prst="lgConfetti">
                <a:fgClr>
                  <a:srgbClr val="FF0000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pattFill prst="pct10">
                <a:fgClr>
                  <a:srgbClr val="0000FF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c:spPr>
          </c:dPt>
          <c:dLbls>
            <c:spPr>
              <a:solidFill>
                <a:schemeClr val="bg1">
                  <a:alpha val="70000"/>
                </a:scheme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'10-3'!$F$10:$F$16</c:f>
              <c:strCache>
                <c:ptCount val="7"/>
                <c:pt idx="0">
                  <c:v>Other services</c:v>
                </c:pt>
                <c:pt idx="1">
                  <c:v>Computer</c:v>
                </c:pt>
                <c:pt idx="2">
                  <c:v>Royalties</c:v>
                </c:pt>
                <c:pt idx="3">
                  <c:v>Financial</c:v>
                </c:pt>
                <c:pt idx="4">
                  <c:v>Transport</c:v>
                </c:pt>
                <c:pt idx="5">
                  <c:v>Travel</c:v>
                </c:pt>
                <c:pt idx="6">
                  <c:v>Other business</c:v>
                </c:pt>
              </c:strCache>
            </c:strRef>
          </c:cat>
          <c:val>
            <c:numRef>
              <c:f>'10-3'!$G$10:$G$16</c:f>
              <c:numCache>
                <c:formatCode>General</c:formatCode>
                <c:ptCount val="7"/>
                <c:pt idx="0" formatCode="#,##0">
                  <c:v>380</c:v>
                </c:pt>
                <c:pt idx="1">
                  <c:v>285</c:v>
                </c:pt>
                <c:pt idx="2">
                  <c:v>310</c:v>
                </c:pt>
                <c:pt idx="3">
                  <c:v>335</c:v>
                </c:pt>
                <c:pt idx="4">
                  <c:v>905</c:v>
                </c:pt>
                <c:pt idx="5" formatCode="#,##0">
                  <c:v>1185</c:v>
                </c:pt>
                <c:pt idx="6" formatCode="#,##0">
                  <c:v>1245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 rtl="0"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557961504811905E-2"/>
          <c:y val="7.4317257217847765E-2"/>
          <c:w val="0.86871981627296602"/>
          <c:h val="0.83886958661417321"/>
        </c:manualLayout>
      </c:layout>
      <c:scatterChart>
        <c:scatterStyle val="lineMarker"/>
        <c:varyColors val="0"/>
        <c:ser>
          <c:idx val="0"/>
          <c:order val="0"/>
          <c:tx>
            <c:strRef>
              <c:f>'10-5'!$B$3</c:f>
              <c:strCache>
                <c:ptCount val="1"/>
                <c:pt idx="0">
                  <c:v>appl simple man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'10-5'!$A$4:$A$19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2012</c:v>
                </c:pt>
              </c:numCache>
            </c:numRef>
          </c:xVal>
          <c:yVal>
            <c:numRef>
              <c:f>'10-5'!$B$4:$B$19</c:f>
              <c:numCache>
                <c:formatCode>General</c:formatCode>
                <c:ptCount val="16"/>
                <c:pt idx="0">
                  <c:v>9.3699999999999992</c:v>
                </c:pt>
                <c:pt idx="1">
                  <c:v>10.55</c:v>
                </c:pt>
                <c:pt idx="2">
                  <c:v>10.41</c:v>
                </c:pt>
                <c:pt idx="3">
                  <c:v>9.92</c:v>
                </c:pt>
                <c:pt idx="4">
                  <c:v>9.85</c:v>
                </c:pt>
                <c:pt idx="5">
                  <c:v>9.4</c:v>
                </c:pt>
                <c:pt idx="6">
                  <c:v>9.0399999999999991</c:v>
                </c:pt>
                <c:pt idx="7">
                  <c:v>7.83</c:v>
                </c:pt>
                <c:pt idx="8">
                  <c:v>7.98</c:v>
                </c:pt>
                <c:pt idx="9">
                  <c:v>7.73</c:v>
                </c:pt>
                <c:pt idx="10">
                  <c:v>7.09</c:v>
                </c:pt>
                <c:pt idx="11">
                  <c:v>6.73</c:v>
                </c:pt>
                <c:pt idx="12">
                  <c:v>6.86</c:v>
                </c:pt>
                <c:pt idx="13">
                  <c:v>6.59</c:v>
                </c:pt>
                <c:pt idx="14">
                  <c:v>6.06</c:v>
                </c:pt>
                <c:pt idx="15">
                  <c:v>6.52</c:v>
                </c:pt>
              </c:numCache>
            </c:numRef>
          </c:yVal>
          <c:smooth val="0"/>
        </c:ser>
        <c:ser>
          <c:idx val="8"/>
          <c:order val="1"/>
          <c:tx>
            <c:strRef>
              <c:f>'10-5'!$J$3</c:f>
              <c:strCache>
                <c:ptCount val="1"/>
                <c:pt idx="0">
                  <c:v>appl simple prim</c:v>
                </c:pt>
              </c:strCache>
            </c:strRef>
          </c:tx>
          <c:spPr>
            <a:ln w="44450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'10-5'!$A$4:$A$19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2012</c:v>
                </c:pt>
              </c:numCache>
            </c:numRef>
          </c:xVal>
          <c:yVal>
            <c:numRef>
              <c:f>'10-5'!$J$4:$J$19</c:f>
              <c:numCache>
                <c:formatCode>General</c:formatCode>
                <c:ptCount val="16"/>
                <c:pt idx="0">
                  <c:v>12.05</c:v>
                </c:pt>
                <c:pt idx="1">
                  <c:v>12.46</c:v>
                </c:pt>
                <c:pt idx="2">
                  <c:v>11.22</c:v>
                </c:pt>
                <c:pt idx="3">
                  <c:v>12.03</c:v>
                </c:pt>
                <c:pt idx="4">
                  <c:v>12.11</c:v>
                </c:pt>
                <c:pt idx="5">
                  <c:v>11.66</c:v>
                </c:pt>
                <c:pt idx="6">
                  <c:v>11.66</c:v>
                </c:pt>
                <c:pt idx="7">
                  <c:v>11.21</c:v>
                </c:pt>
                <c:pt idx="8">
                  <c:v>10.36</c:v>
                </c:pt>
                <c:pt idx="9">
                  <c:v>10.11</c:v>
                </c:pt>
                <c:pt idx="10">
                  <c:v>9.19</c:v>
                </c:pt>
                <c:pt idx="11">
                  <c:v>9.32</c:v>
                </c:pt>
                <c:pt idx="12">
                  <c:v>9.09</c:v>
                </c:pt>
                <c:pt idx="13">
                  <c:v>9.0399999999999991</c:v>
                </c:pt>
                <c:pt idx="14">
                  <c:v>7.02</c:v>
                </c:pt>
                <c:pt idx="15">
                  <c:v>8.84</c:v>
                </c:pt>
              </c:numCache>
            </c:numRef>
          </c:yVal>
          <c:smooth val="0"/>
        </c:ser>
        <c:ser>
          <c:idx val="9"/>
          <c:order val="2"/>
          <c:tx>
            <c:strRef>
              <c:f>'10-5'!$K$3</c:f>
              <c:strCache>
                <c:ptCount val="1"/>
                <c:pt idx="0">
                  <c:v>appl wght man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'10-5'!$A$4:$A$19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2012</c:v>
                </c:pt>
              </c:numCache>
            </c:numRef>
          </c:xVal>
          <c:yVal>
            <c:numRef>
              <c:f>'10-5'!$K$4:$K$19</c:f>
              <c:numCache>
                <c:formatCode>General</c:formatCode>
                <c:ptCount val="16"/>
                <c:pt idx="0">
                  <c:v>5.14</c:v>
                </c:pt>
                <c:pt idx="1">
                  <c:v>5.07</c:v>
                </c:pt>
                <c:pt idx="2">
                  <c:v>4.53</c:v>
                </c:pt>
                <c:pt idx="3">
                  <c:v>4.3099999999999996</c:v>
                </c:pt>
                <c:pt idx="4">
                  <c:v>4.25</c:v>
                </c:pt>
                <c:pt idx="5">
                  <c:v>4.55</c:v>
                </c:pt>
                <c:pt idx="6">
                  <c:v>3.26</c:v>
                </c:pt>
                <c:pt idx="7">
                  <c:v>3.59</c:v>
                </c:pt>
                <c:pt idx="8">
                  <c:v>3.27</c:v>
                </c:pt>
                <c:pt idx="9">
                  <c:v>3.04</c:v>
                </c:pt>
                <c:pt idx="10">
                  <c:v>2.75</c:v>
                </c:pt>
                <c:pt idx="11">
                  <c:v>2.9</c:v>
                </c:pt>
                <c:pt idx="12">
                  <c:v>3.21</c:v>
                </c:pt>
                <c:pt idx="13">
                  <c:v>3.32</c:v>
                </c:pt>
                <c:pt idx="14">
                  <c:v>3.03</c:v>
                </c:pt>
                <c:pt idx="15" formatCode="0.00">
                  <c:v>3.35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100928"/>
        <c:axId val="75102464"/>
      </c:scatterChart>
      <c:valAx>
        <c:axId val="75100928"/>
        <c:scaling>
          <c:orientation val="minMax"/>
          <c:max val="2012"/>
          <c:min val="1996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102464"/>
        <c:crosses val="autoZero"/>
        <c:crossBetween val="midCat"/>
        <c:majorUnit val="2"/>
      </c:valAx>
      <c:valAx>
        <c:axId val="75102464"/>
        <c:scaling>
          <c:orientation val="minMax"/>
          <c:max val="14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Tariff</a:t>
                </a:r>
                <a:r>
                  <a:rPr lang="en-US" sz="1600" b="0" baseline="0"/>
                  <a:t> rate (%)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1.1111111111111112E-2"/>
              <c:y val="9.7629046369203845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100928"/>
        <c:crosses val="autoZero"/>
        <c:crossBetween val="midCat"/>
        <c:majorUnit val="7"/>
        <c:minorUnit val="1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651286579831719E-2"/>
          <c:y val="7.3661074105069932E-2"/>
          <c:w val="0.87227492825079112"/>
          <c:h val="0.83004523926230966"/>
        </c:manualLayout>
      </c:layout>
      <c:scatterChart>
        <c:scatterStyle val="lineMarker"/>
        <c:varyColors val="0"/>
        <c:ser>
          <c:idx val="0"/>
          <c:order val="0"/>
          <c:tx>
            <c:strRef>
              <c:f>'10-14'!$B$6</c:f>
              <c:strCache>
                <c:ptCount val="1"/>
                <c:pt idx="0">
                  <c:v>T1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'10-14'!$A$7:$A$178</c:f>
              <c:numCache>
                <c:formatCode>General</c:formatCode>
                <c:ptCount val="172"/>
                <c:pt idx="0">
                  <c:v>1821</c:v>
                </c:pt>
                <c:pt idx="1">
                  <c:v>1822</c:v>
                </c:pt>
                <c:pt idx="2">
                  <c:v>1823</c:v>
                </c:pt>
                <c:pt idx="3">
                  <c:v>1824</c:v>
                </c:pt>
                <c:pt idx="4">
                  <c:v>1825</c:v>
                </c:pt>
                <c:pt idx="5">
                  <c:v>1826</c:v>
                </c:pt>
                <c:pt idx="6">
                  <c:v>1827</c:v>
                </c:pt>
                <c:pt idx="7">
                  <c:v>1828</c:v>
                </c:pt>
                <c:pt idx="8">
                  <c:v>1829</c:v>
                </c:pt>
                <c:pt idx="9">
                  <c:v>1830</c:v>
                </c:pt>
                <c:pt idx="10">
                  <c:v>1831</c:v>
                </c:pt>
                <c:pt idx="11">
                  <c:v>1832</c:v>
                </c:pt>
                <c:pt idx="12">
                  <c:v>1833</c:v>
                </c:pt>
                <c:pt idx="13">
                  <c:v>1834</c:v>
                </c:pt>
                <c:pt idx="14">
                  <c:v>1835</c:v>
                </c:pt>
                <c:pt idx="15">
                  <c:v>1836</c:v>
                </c:pt>
                <c:pt idx="16">
                  <c:v>1837</c:v>
                </c:pt>
                <c:pt idx="17">
                  <c:v>1838</c:v>
                </c:pt>
                <c:pt idx="18">
                  <c:v>1839</c:v>
                </c:pt>
                <c:pt idx="19">
                  <c:v>1840</c:v>
                </c:pt>
                <c:pt idx="20">
                  <c:v>1841</c:v>
                </c:pt>
                <c:pt idx="21">
                  <c:v>1842</c:v>
                </c:pt>
                <c:pt idx="22">
                  <c:v>1843</c:v>
                </c:pt>
                <c:pt idx="23">
                  <c:v>1844</c:v>
                </c:pt>
                <c:pt idx="24">
                  <c:v>1845</c:v>
                </c:pt>
                <c:pt idx="25">
                  <c:v>1846</c:v>
                </c:pt>
                <c:pt idx="26">
                  <c:v>1847</c:v>
                </c:pt>
                <c:pt idx="27">
                  <c:v>1848</c:v>
                </c:pt>
                <c:pt idx="28">
                  <c:v>1849</c:v>
                </c:pt>
                <c:pt idx="29">
                  <c:v>1850</c:v>
                </c:pt>
                <c:pt idx="30">
                  <c:v>1851</c:v>
                </c:pt>
                <c:pt idx="31">
                  <c:v>1852</c:v>
                </c:pt>
                <c:pt idx="32">
                  <c:v>1853</c:v>
                </c:pt>
                <c:pt idx="33">
                  <c:v>1854</c:v>
                </c:pt>
                <c:pt idx="34">
                  <c:v>1855</c:v>
                </c:pt>
                <c:pt idx="35">
                  <c:v>1856</c:v>
                </c:pt>
                <c:pt idx="36">
                  <c:v>1857</c:v>
                </c:pt>
                <c:pt idx="37">
                  <c:v>1858</c:v>
                </c:pt>
                <c:pt idx="38">
                  <c:v>1859</c:v>
                </c:pt>
                <c:pt idx="39">
                  <c:v>1860</c:v>
                </c:pt>
                <c:pt idx="40">
                  <c:v>1861</c:v>
                </c:pt>
                <c:pt idx="41">
                  <c:v>1862</c:v>
                </c:pt>
                <c:pt idx="42">
                  <c:v>1863</c:v>
                </c:pt>
                <c:pt idx="43">
                  <c:v>1864</c:v>
                </c:pt>
                <c:pt idx="44">
                  <c:v>1865</c:v>
                </c:pt>
                <c:pt idx="45">
                  <c:v>1866</c:v>
                </c:pt>
                <c:pt idx="46">
                  <c:v>1867</c:v>
                </c:pt>
                <c:pt idx="47">
                  <c:v>1868</c:v>
                </c:pt>
                <c:pt idx="48">
                  <c:v>1869</c:v>
                </c:pt>
                <c:pt idx="49">
                  <c:v>1870</c:v>
                </c:pt>
                <c:pt idx="50">
                  <c:v>1871</c:v>
                </c:pt>
                <c:pt idx="51">
                  <c:v>1872</c:v>
                </c:pt>
                <c:pt idx="52">
                  <c:v>1873</c:v>
                </c:pt>
                <c:pt idx="53">
                  <c:v>1874</c:v>
                </c:pt>
                <c:pt idx="54">
                  <c:v>1875</c:v>
                </c:pt>
                <c:pt idx="55">
                  <c:v>1876</c:v>
                </c:pt>
                <c:pt idx="56">
                  <c:v>1877</c:v>
                </c:pt>
                <c:pt idx="57">
                  <c:v>1878</c:v>
                </c:pt>
                <c:pt idx="58">
                  <c:v>1879</c:v>
                </c:pt>
                <c:pt idx="59">
                  <c:v>1880</c:v>
                </c:pt>
                <c:pt idx="60">
                  <c:v>1881</c:v>
                </c:pt>
                <c:pt idx="61">
                  <c:v>1882</c:v>
                </c:pt>
                <c:pt idx="62">
                  <c:v>1883</c:v>
                </c:pt>
                <c:pt idx="63">
                  <c:v>1884</c:v>
                </c:pt>
                <c:pt idx="64">
                  <c:v>1885</c:v>
                </c:pt>
                <c:pt idx="65">
                  <c:v>1886</c:v>
                </c:pt>
                <c:pt idx="66">
                  <c:v>1887</c:v>
                </c:pt>
                <c:pt idx="67">
                  <c:v>1888</c:v>
                </c:pt>
                <c:pt idx="68">
                  <c:v>1889</c:v>
                </c:pt>
                <c:pt idx="69">
                  <c:v>1890</c:v>
                </c:pt>
                <c:pt idx="70">
                  <c:v>1891</c:v>
                </c:pt>
                <c:pt idx="71">
                  <c:v>1892</c:v>
                </c:pt>
                <c:pt idx="72">
                  <c:v>1893</c:v>
                </c:pt>
                <c:pt idx="73">
                  <c:v>1894</c:v>
                </c:pt>
                <c:pt idx="74">
                  <c:v>1895</c:v>
                </c:pt>
                <c:pt idx="75">
                  <c:v>1896</c:v>
                </c:pt>
                <c:pt idx="76">
                  <c:v>1897</c:v>
                </c:pt>
                <c:pt idx="77">
                  <c:v>1898</c:v>
                </c:pt>
                <c:pt idx="78">
                  <c:v>1899</c:v>
                </c:pt>
                <c:pt idx="79">
                  <c:v>1900</c:v>
                </c:pt>
                <c:pt idx="80">
                  <c:v>1901</c:v>
                </c:pt>
                <c:pt idx="81">
                  <c:v>1902</c:v>
                </c:pt>
                <c:pt idx="82">
                  <c:v>1903</c:v>
                </c:pt>
                <c:pt idx="83">
                  <c:v>1904</c:v>
                </c:pt>
                <c:pt idx="84">
                  <c:v>1905</c:v>
                </c:pt>
                <c:pt idx="85">
                  <c:v>1906</c:v>
                </c:pt>
                <c:pt idx="86">
                  <c:v>1907</c:v>
                </c:pt>
                <c:pt idx="87">
                  <c:v>1908</c:v>
                </c:pt>
                <c:pt idx="88">
                  <c:v>1909</c:v>
                </c:pt>
                <c:pt idx="89">
                  <c:v>1910</c:v>
                </c:pt>
                <c:pt idx="90">
                  <c:v>1911</c:v>
                </c:pt>
                <c:pt idx="91">
                  <c:v>1912</c:v>
                </c:pt>
                <c:pt idx="92">
                  <c:v>1913</c:v>
                </c:pt>
                <c:pt idx="93">
                  <c:v>1914</c:v>
                </c:pt>
                <c:pt idx="94">
                  <c:v>1915</c:v>
                </c:pt>
                <c:pt idx="95">
                  <c:v>1916</c:v>
                </c:pt>
                <c:pt idx="96">
                  <c:v>1917</c:v>
                </c:pt>
                <c:pt idx="97">
                  <c:v>1918</c:v>
                </c:pt>
                <c:pt idx="98">
                  <c:v>1919</c:v>
                </c:pt>
                <c:pt idx="99">
                  <c:v>1920</c:v>
                </c:pt>
                <c:pt idx="100">
                  <c:v>1921</c:v>
                </c:pt>
                <c:pt idx="101">
                  <c:v>1922</c:v>
                </c:pt>
                <c:pt idx="102">
                  <c:v>1923</c:v>
                </c:pt>
                <c:pt idx="103">
                  <c:v>1924</c:v>
                </c:pt>
                <c:pt idx="104">
                  <c:v>1925</c:v>
                </c:pt>
                <c:pt idx="105">
                  <c:v>1926</c:v>
                </c:pt>
                <c:pt idx="106">
                  <c:v>1927</c:v>
                </c:pt>
                <c:pt idx="107">
                  <c:v>1928</c:v>
                </c:pt>
                <c:pt idx="108">
                  <c:v>1929</c:v>
                </c:pt>
                <c:pt idx="109">
                  <c:v>1930</c:v>
                </c:pt>
                <c:pt idx="110">
                  <c:v>1931</c:v>
                </c:pt>
                <c:pt idx="111">
                  <c:v>1932</c:v>
                </c:pt>
                <c:pt idx="112">
                  <c:v>1933</c:v>
                </c:pt>
                <c:pt idx="113">
                  <c:v>1934</c:v>
                </c:pt>
                <c:pt idx="114">
                  <c:v>1935</c:v>
                </c:pt>
                <c:pt idx="115">
                  <c:v>1936</c:v>
                </c:pt>
                <c:pt idx="116">
                  <c:v>1937</c:v>
                </c:pt>
                <c:pt idx="117">
                  <c:v>1938</c:v>
                </c:pt>
                <c:pt idx="118">
                  <c:v>1939</c:v>
                </c:pt>
                <c:pt idx="119">
                  <c:v>1940</c:v>
                </c:pt>
                <c:pt idx="120">
                  <c:v>1941</c:v>
                </c:pt>
                <c:pt idx="121">
                  <c:v>1942</c:v>
                </c:pt>
                <c:pt idx="122">
                  <c:v>1943</c:v>
                </c:pt>
                <c:pt idx="123">
                  <c:v>1944</c:v>
                </c:pt>
                <c:pt idx="124">
                  <c:v>1945</c:v>
                </c:pt>
                <c:pt idx="125">
                  <c:v>1946</c:v>
                </c:pt>
                <c:pt idx="126">
                  <c:v>1947</c:v>
                </c:pt>
                <c:pt idx="127">
                  <c:v>1948</c:v>
                </c:pt>
                <c:pt idx="128">
                  <c:v>1949</c:v>
                </c:pt>
                <c:pt idx="129">
                  <c:v>1950</c:v>
                </c:pt>
                <c:pt idx="130">
                  <c:v>1951</c:v>
                </c:pt>
                <c:pt idx="131">
                  <c:v>1952</c:v>
                </c:pt>
                <c:pt idx="132">
                  <c:v>1953</c:v>
                </c:pt>
                <c:pt idx="133">
                  <c:v>1954</c:v>
                </c:pt>
                <c:pt idx="134">
                  <c:v>1955</c:v>
                </c:pt>
                <c:pt idx="135">
                  <c:v>1956</c:v>
                </c:pt>
                <c:pt idx="136">
                  <c:v>1957</c:v>
                </c:pt>
                <c:pt idx="137">
                  <c:v>1958</c:v>
                </c:pt>
                <c:pt idx="138">
                  <c:v>1959</c:v>
                </c:pt>
                <c:pt idx="139">
                  <c:v>1960</c:v>
                </c:pt>
                <c:pt idx="140">
                  <c:v>1961</c:v>
                </c:pt>
                <c:pt idx="141">
                  <c:v>1962</c:v>
                </c:pt>
                <c:pt idx="142">
                  <c:v>1963</c:v>
                </c:pt>
                <c:pt idx="143">
                  <c:v>1964</c:v>
                </c:pt>
                <c:pt idx="144">
                  <c:v>1965</c:v>
                </c:pt>
                <c:pt idx="145">
                  <c:v>1966</c:v>
                </c:pt>
                <c:pt idx="146">
                  <c:v>1967</c:v>
                </c:pt>
                <c:pt idx="147">
                  <c:v>1968</c:v>
                </c:pt>
                <c:pt idx="148">
                  <c:v>1969</c:v>
                </c:pt>
                <c:pt idx="149">
                  <c:v>1970</c:v>
                </c:pt>
                <c:pt idx="150">
                  <c:v>1971</c:v>
                </c:pt>
                <c:pt idx="151">
                  <c:v>1972</c:v>
                </c:pt>
                <c:pt idx="152">
                  <c:v>1973</c:v>
                </c:pt>
                <c:pt idx="153">
                  <c:v>1974</c:v>
                </c:pt>
                <c:pt idx="154">
                  <c:v>1975</c:v>
                </c:pt>
                <c:pt idx="155">
                  <c:v>1976</c:v>
                </c:pt>
                <c:pt idx="156">
                  <c:v>1977</c:v>
                </c:pt>
                <c:pt idx="157">
                  <c:v>1978</c:v>
                </c:pt>
                <c:pt idx="158">
                  <c:v>1979</c:v>
                </c:pt>
                <c:pt idx="159">
                  <c:v>1980</c:v>
                </c:pt>
                <c:pt idx="160">
                  <c:v>1981</c:v>
                </c:pt>
                <c:pt idx="161">
                  <c:v>1982</c:v>
                </c:pt>
                <c:pt idx="162">
                  <c:v>1983</c:v>
                </c:pt>
                <c:pt idx="163">
                  <c:v>1984</c:v>
                </c:pt>
                <c:pt idx="164">
                  <c:v>1985</c:v>
                </c:pt>
                <c:pt idx="165">
                  <c:v>1986</c:v>
                </c:pt>
                <c:pt idx="166">
                  <c:v>1987</c:v>
                </c:pt>
                <c:pt idx="167">
                  <c:v>1988</c:v>
                </c:pt>
                <c:pt idx="168">
                  <c:v>1989</c:v>
                </c:pt>
                <c:pt idx="169">
                  <c:v>1990</c:v>
                </c:pt>
                <c:pt idx="170">
                  <c:v>1991</c:v>
                </c:pt>
                <c:pt idx="171">
                  <c:v>1992</c:v>
                </c:pt>
              </c:numCache>
            </c:numRef>
          </c:xVal>
          <c:yVal>
            <c:numRef>
              <c:f>'10-14'!$B$7:$B$178</c:f>
              <c:numCache>
                <c:formatCode>General</c:formatCode>
                <c:ptCount val="172"/>
                <c:pt idx="0">
                  <c:v>43.181818181799997</c:v>
                </c:pt>
                <c:pt idx="1">
                  <c:v>35.294117647100002</c:v>
                </c:pt>
                <c:pt idx="2">
                  <c:v>43.137254902000002</c:v>
                </c:pt>
                <c:pt idx="3">
                  <c:v>48.148148148099999</c:v>
                </c:pt>
                <c:pt idx="4">
                  <c:v>48.484848484799997</c:v>
                </c:pt>
                <c:pt idx="5">
                  <c:v>44.827586206900001</c:v>
                </c:pt>
                <c:pt idx="6">
                  <c:v>50.909090909100001</c:v>
                </c:pt>
                <c:pt idx="7">
                  <c:v>44.776119403000003</c:v>
                </c:pt>
                <c:pt idx="8">
                  <c:v>50.909090909100001</c:v>
                </c:pt>
                <c:pt idx="9">
                  <c:v>56</c:v>
                </c:pt>
                <c:pt idx="10">
                  <c:v>44.578313252999997</c:v>
                </c:pt>
                <c:pt idx="11">
                  <c:v>38.666666666700003</c:v>
                </c:pt>
                <c:pt idx="12">
                  <c:v>28.915662650600002</c:v>
                </c:pt>
                <c:pt idx="13">
                  <c:v>21.839080459800002</c:v>
                </c:pt>
                <c:pt idx="14">
                  <c:v>21.3114754098</c:v>
                </c:pt>
                <c:pt idx="15">
                  <c:v>19.496855345899998</c:v>
                </c:pt>
                <c:pt idx="16">
                  <c:v>15.9292035398</c:v>
                </c:pt>
                <c:pt idx="17">
                  <c:v>22.9885057471</c:v>
                </c:pt>
                <c:pt idx="18">
                  <c:v>17.8082191781</c:v>
                </c:pt>
                <c:pt idx="19">
                  <c:v>17.4418604651</c:v>
                </c:pt>
                <c:pt idx="20">
                  <c:v>17.391304347799998</c:v>
                </c:pt>
                <c:pt idx="21">
                  <c:v>19.318181818199999</c:v>
                </c:pt>
                <c:pt idx="22">
                  <c:v>21.621621621599999</c:v>
                </c:pt>
                <c:pt idx="23">
                  <c:v>30.208333333300001</c:v>
                </c:pt>
                <c:pt idx="24">
                  <c:v>29.2452830189</c:v>
                </c:pt>
                <c:pt idx="25">
                  <c:v>27.272727272699999</c:v>
                </c:pt>
                <c:pt idx="26">
                  <c:v>24.137931034499999</c:v>
                </c:pt>
                <c:pt idx="27">
                  <c:v>23.404255319099999</c:v>
                </c:pt>
                <c:pt idx="28">
                  <c:v>23.308270676700001</c:v>
                </c:pt>
                <c:pt idx="29">
                  <c:v>24.390243902400002</c:v>
                </c:pt>
                <c:pt idx="30">
                  <c:v>24.5</c:v>
                </c:pt>
                <c:pt idx="31">
                  <c:v>24.6153846154</c:v>
                </c:pt>
                <c:pt idx="32">
                  <c:v>23.2</c:v>
                </c:pt>
                <c:pt idx="33">
                  <c:v>23.5507246377</c:v>
                </c:pt>
                <c:pt idx="34">
                  <c:v>23.275862068999999</c:v>
                </c:pt>
                <c:pt idx="35">
                  <c:v>21.621621621599999</c:v>
                </c:pt>
                <c:pt idx="36">
                  <c:v>19.161676646699998</c:v>
                </c:pt>
                <c:pt idx="37">
                  <c:v>17.2839506173</c:v>
                </c:pt>
                <c:pt idx="38">
                  <c:v>15.4574132492</c:v>
                </c:pt>
                <c:pt idx="39">
                  <c:v>15.773809523800001</c:v>
                </c:pt>
                <c:pt idx="40">
                  <c:v>14.181818181800001</c:v>
                </c:pt>
                <c:pt idx="41">
                  <c:v>26.404494381999999</c:v>
                </c:pt>
                <c:pt idx="42">
                  <c:v>28.444444444399998</c:v>
                </c:pt>
                <c:pt idx="43">
                  <c:v>31.893687707600002</c:v>
                </c:pt>
                <c:pt idx="44">
                  <c:v>38.571428571399998</c:v>
                </c:pt>
                <c:pt idx="45">
                  <c:v>41.843971631199999</c:v>
                </c:pt>
                <c:pt idx="46">
                  <c:v>44.708994709000002</c:v>
                </c:pt>
                <c:pt idx="47">
                  <c:v>46.666666666700003</c:v>
                </c:pt>
                <c:pt idx="48">
                  <c:v>44.923857867999999</c:v>
                </c:pt>
                <c:pt idx="49">
                  <c:v>45.070422535200002</c:v>
                </c:pt>
                <c:pt idx="50">
                  <c:v>40.4</c:v>
                </c:pt>
                <c:pt idx="51">
                  <c:v>38.035714285700003</c:v>
                </c:pt>
                <c:pt idx="52">
                  <c:v>27.903469079899999</c:v>
                </c:pt>
                <c:pt idx="53">
                  <c:v>28.345070422500001</c:v>
                </c:pt>
                <c:pt idx="54">
                  <c:v>29.467680608399998</c:v>
                </c:pt>
                <c:pt idx="55">
                  <c:v>31.182795698900001</c:v>
                </c:pt>
                <c:pt idx="56">
                  <c:v>29.090909090899999</c:v>
                </c:pt>
                <c:pt idx="57">
                  <c:v>28.929384965800001</c:v>
                </c:pt>
                <c:pt idx="58">
                  <c:v>30.227272727300001</c:v>
                </c:pt>
                <c:pt idx="59">
                  <c:v>29.140127388500002</c:v>
                </c:pt>
                <c:pt idx="60">
                  <c:v>29.800307219699999</c:v>
                </c:pt>
                <c:pt idx="61">
                  <c:v>30.125523012599999</c:v>
                </c:pt>
                <c:pt idx="62">
                  <c:v>30.0998573466</c:v>
                </c:pt>
                <c:pt idx="63">
                  <c:v>28.443113772499999</c:v>
                </c:pt>
                <c:pt idx="64">
                  <c:v>30.742659758199999</c:v>
                </c:pt>
                <c:pt idx="65">
                  <c:v>30.288461538499998</c:v>
                </c:pt>
                <c:pt idx="66">
                  <c:v>31.470588235299999</c:v>
                </c:pt>
                <c:pt idx="67">
                  <c:v>30.551626591200002</c:v>
                </c:pt>
                <c:pt idx="68">
                  <c:v>30.068027210899999</c:v>
                </c:pt>
                <c:pt idx="69">
                  <c:v>29.634464752</c:v>
                </c:pt>
                <c:pt idx="70">
                  <c:v>25.680473372800002</c:v>
                </c:pt>
                <c:pt idx="71">
                  <c:v>21.641791044800001</c:v>
                </c:pt>
                <c:pt idx="72">
                  <c:v>23.8895558223</c:v>
                </c:pt>
                <c:pt idx="73">
                  <c:v>20.634920634899999</c:v>
                </c:pt>
                <c:pt idx="74">
                  <c:v>20.383036935700002</c:v>
                </c:pt>
                <c:pt idx="75">
                  <c:v>20.657894736799999</c:v>
                </c:pt>
                <c:pt idx="76">
                  <c:v>21.926489226899999</c:v>
                </c:pt>
                <c:pt idx="77">
                  <c:v>24.7018739353</c:v>
                </c:pt>
                <c:pt idx="78">
                  <c:v>29.489051094899999</c:v>
                </c:pt>
                <c:pt idx="79">
                  <c:v>27.557160048099998</c:v>
                </c:pt>
                <c:pt idx="80">
                  <c:v>28.960396039599999</c:v>
                </c:pt>
                <c:pt idx="81">
                  <c:v>27.888888888899999</c:v>
                </c:pt>
                <c:pt idx="82">
                  <c:v>27.876984127</c:v>
                </c:pt>
                <c:pt idx="83">
                  <c:v>26.272912423600001</c:v>
                </c:pt>
                <c:pt idx="84">
                  <c:v>23.735050598000001</c:v>
                </c:pt>
                <c:pt idx="85">
                  <c:v>24.237427864800001</c:v>
                </c:pt>
                <c:pt idx="86">
                  <c:v>23.250883392199999</c:v>
                </c:pt>
                <c:pt idx="87">
                  <c:v>23.922231614499999</c:v>
                </c:pt>
                <c:pt idx="88">
                  <c:v>23.010920436799999</c:v>
                </c:pt>
                <c:pt idx="89">
                  <c:v>21.1376858436</c:v>
                </c:pt>
                <c:pt idx="90">
                  <c:v>20.287958115199999</c:v>
                </c:pt>
                <c:pt idx="91">
                  <c:v>18.586227909800002</c:v>
                </c:pt>
                <c:pt idx="92">
                  <c:v>17.713638935999999</c:v>
                </c:pt>
                <c:pt idx="93">
                  <c:v>14.9003147954</c:v>
                </c:pt>
                <c:pt idx="94">
                  <c:v>12.5</c:v>
                </c:pt>
                <c:pt idx="95">
                  <c:v>9.0716405256500003</c:v>
                </c:pt>
                <c:pt idx="96">
                  <c:v>7.0229530661200004</c:v>
                </c:pt>
                <c:pt idx="97">
                  <c:v>5.7926829268300004</c:v>
                </c:pt>
                <c:pt idx="98">
                  <c:v>6.1912225705299999</c:v>
                </c:pt>
                <c:pt idx="99">
                  <c:v>6.3896511172099997</c:v>
                </c:pt>
                <c:pt idx="100">
                  <c:v>11.4196323817</c:v>
                </c:pt>
                <c:pt idx="101">
                  <c:v>14.671437866</c:v>
                </c:pt>
                <c:pt idx="102">
                  <c:v>15.192926045</c:v>
                </c:pt>
                <c:pt idx="103">
                  <c:v>14.881118881100001</c:v>
                </c:pt>
                <c:pt idx="104">
                  <c:v>13.2183908046</c:v>
                </c:pt>
                <c:pt idx="105">
                  <c:v>13.384754990899999</c:v>
                </c:pt>
                <c:pt idx="106">
                  <c:v>13.8121546961</c:v>
                </c:pt>
                <c:pt idx="107">
                  <c:v>13.290828837699999</c:v>
                </c:pt>
                <c:pt idx="108">
                  <c:v>13.4823692095</c:v>
                </c:pt>
                <c:pt idx="109">
                  <c:v>14.8362235067</c:v>
                </c:pt>
                <c:pt idx="110">
                  <c:v>17.768199233699999</c:v>
                </c:pt>
                <c:pt idx="111">
                  <c:v>19.622641509400001</c:v>
                </c:pt>
                <c:pt idx="112">
                  <c:v>19.818562456399999</c:v>
                </c:pt>
                <c:pt idx="113">
                  <c:v>18.398533007299999</c:v>
                </c:pt>
                <c:pt idx="114">
                  <c:v>17.508582638499998</c:v>
                </c:pt>
                <c:pt idx="115">
                  <c:v>16.8316831683</c:v>
                </c:pt>
                <c:pt idx="116">
                  <c:v>15.6478405316</c:v>
                </c:pt>
                <c:pt idx="117">
                  <c:v>15.435897435899999</c:v>
                </c:pt>
                <c:pt idx="118">
                  <c:v>14.4112478032</c:v>
                </c:pt>
                <c:pt idx="119">
                  <c:v>12.5147579693</c:v>
                </c:pt>
                <c:pt idx="120">
                  <c:v>13.5940409683</c:v>
                </c:pt>
                <c:pt idx="121">
                  <c:v>11.510791366899999</c:v>
                </c:pt>
                <c:pt idx="122">
                  <c:v>11.592920354</c:v>
                </c:pt>
                <c:pt idx="123">
                  <c:v>9.4417288397199997</c:v>
                </c:pt>
                <c:pt idx="124">
                  <c:v>9.2972181551999995</c:v>
                </c:pt>
                <c:pt idx="125">
                  <c:v>9.9067357512999994</c:v>
                </c:pt>
                <c:pt idx="126">
                  <c:v>7.5538298623399998</c:v>
                </c:pt>
                <c:pt idx="127">
                  <c:v>5.7106598984800003</c:v>
                </c:pt>
                <c:pt idx="128">
                  <c:v>5.5370145631099996</c:v>
                </c:pt>
                <c:pt idx="129">
                  <c:v>5.97049067826</c:v>
                </c:pt>
                <c:pt idx="130">
                  <c:v>5.4636220763600001</c:v>
                </c:pt>
                <c:pt idx="131">
                  <c:v>5.3038057132200001</c:v>
                </c:pt>
                <c:pt idx="132">
                  <c:v>5.4179422951999996</c:v>
                </c:pt>
                <c:pt idx="133">
                  <c:v>5.166015625</c:v>
                </c:pt>
                <c:pt idx="134">
                  <c:v>5.5834876951599997</c:v>
                </c:pt>
                <c:pt idx="135">
                  <c:v>5.6727388942200001</c:v>
                </c:pt>
                <c:pt idx="136">
                  <c:v>5.7601729596200002</c:v>
                </c:pt>
                <c:pt idx="137">
                  <c:v>6.4447758850800003</c:v>
                </c:pt>
                <c:pt idx="138">
                  <c:v>7.0161397892500004</c:v>
                </c:pt>
                <c:pt idx="139">
                  <c:v>7.3993174061399998</c:v>
                </c:pt>
                <c:pt idx="140">
                  <c:v>7.2110792741200003</c:v>
                </c:pt>
                <c:pt idx="141">
                  <c:v>7.5113902228800002</c:v>
                </c:pt>
                <c:pt idx="142">
                  <c:v>7.29368860655</c:v>
                </c:pt>
                <c:pt idx="143">
                  <c:v>7.2039137680799996</c:v>
                </c:pt>
                <c:pt idx="144">
                  <c:v>7.7201390846700004</c:v>
                </c:pt>
                <c:pt idx="145">
                  <c:v>7.5709779179799996</c:v>
                </c:pt>
                <c:pt idx="146">
                  <c:v>7.5412411626100004</c:v>
                </c:pt>
                <c:pt idx="147">
                  <c:v>7.07977983427</c:v>
                </c:pt>
                <c:pt idx="148">
                  <c:v>7.1131807155000004</c:v>
                </c:pt>
                <c:pt idx="149">
                  <c:v>6.4996478518999998</c:v>
                </c:pt>
                <c:pt idx="150">
                  <c:v>6.0791809473600003</c:v>
                </c:pt>
                <c:pt idx="151">
                  <c:v>5.6502079942099996</c:v>
                </c:pt>
                <c:pt idx="152">
                  <c:v>5.2445526193800003</c:v>
                </c:pt>
                <c:pt idx="153">
                  <c:v>3.7657279808299999</c:v>
                </c:pt>
                <c:pt idx="154">
                  <c:v>3.9164490861600001</c:v>
                </c:pt>
                <c:pt idx="155">
                  <c:v>3.8597765870499998</c:v>
                </c:pt>
                <c:pt idx="156">
                  <c:v>3.7293897671299998</c:v>
                </c:pt>
                <c:pt idx="157">
                  <c:v>4.1419913019300001</c:v>
                </c:pt>
                <c:pt idx="158">
                  <c:v>3.4986640757799998</c:v>
                </c:pt>
                <c:pt idx="159">
                  <c:v>3.0880261631799999</c:v>
                </c:pt>
                <c:pt idx="160">
                  <c:v>3.4334316556800002</c:v>
                </c:pt>
                <c:pt idx="161">
                  <c:v>3.5850458034199999</c:v>
                </c:pt>
                <c:pt idx="162">
                  <c:v>3.6738494384</c:v>
                </c:pt>
                <c:pt idx="163">
                  <c:v>3.72830034459</c:v>
                </c:pt>
                <c:pt idx="164">
                  <c:v>3.8034888357800001</c:v>
                </c:pt>
                <c:pt idx="165">
                  <c:v>3.61094459077</c:v>
                </c:pt>
                <c:pt idx="166">
                  <c:v>3.4628643058600002</c:v>
                </c:pt>
                <c:pt idx="167">
                  <c:v>3.4437479983500001</c:v>
                </c:pt>
                <c:pt idx="168">
                  <c:v>3.4990391555000002</c:v>
                </c:pt>
                <c:pt idx="169">
                  <c:v>3.3307240385400001</c:v>
                </c:pt>
                <c:pt idx="170">
                  <c:v>3.3532217593999998</c:v>
                </c:pt>
                <c:pt idx="171">
                  <c:v>3.2687667470999999</c:v>
                </c:pt>
              </c:numCache>
            </c:numRef>
          </c:yVal>
          <c:smooth val="0"/>
        </c:ser>
        <c:ser>
          <c:idx val="1"/>
          <c:order val="1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'10-14'!$F$27:$F$28</c:f>
              <c:numCache>
                <c:formatCode>General</c:formatCode>
                <c:ptCount val="2"/>
                <c:pt idx="0">
                  <c:v>1828</c:v>
                </c:pt>
                <c:pt idx="1">
                  <c:v>1828</c:v>
                </c:pt>
              </c:numCache>
            </c:numRef>
          </c:xVal>
          <c:yVal>
            <c:numRef>
              <c:f>'10-14'!$G$27:$G$28</c:f>
              <c:numCache>
                <c:formatCode>General</c:formatCode>
                <c:ptCount val="2"/>
                <c:pt idx="0">
                  <c:v>0</c:v>
                </c:pt>
                <c:pt idx="1">
                  <c:v>44.776119403000003</c:v>
                </c:pt>
              </c:numCache>
            </c:numRef>
          </c:yVal>
          <c:smooth val="0"/>
        </c:ser>
        <c:ser>
          <c:idx val="2"/>
          <c:order val="2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'10-14'!$F$30:$F$31</c:f>
              <c:numCache>
                <c:formatCode>General</c:formatCode>
                <c:ptCount val="2"/>
                <c:pt idx="0">
                  <c:v>1861</c:v>
                </c:pt>
                <c:pt idx="1">
                  <c:v>1861</c:v>
                </c:pt>
              </c:numCache>
            </c:numRef>
          </c:xVal>
          <c:yVal>
            <c:numRef>
              <c:f>'10-14'!$G$30:$G$31</c:f>
              <c:numCache>
                <c:formatCode>General</c:formatCode>
                <c:ptCount val="2"/>
                <c:pt idx="0">
                  <c:v>0</c:v>
                </c:pt>
                <c:pt idx="1">
                  <c:v>14.181818181800001</c:v>
                </c:pt>
              </c:numCache>
            </c:numRef>
          </c:yVal>
          <c:smooth val="0"/>
        </c:ser>
        <c:ser>
          <c:idx val="3"/>
          <c:order val="3"/>
          <c:spPr>
            <a:ln w="12700">
              <a:solidFill>
                <a:srgbClr val="0000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00FF"/>
                </a:solidFill>
                <a:prstDash val="sysDash"/>
              </a:ln>
            </c:spPr>
          </c:dPt>
          <c:xVal>
            <c:numRef>
              <c:f>'10-14'!$F$33:$F$34</c:f>
              <c:numCache>
                <c:formatCode>General</c:formatCode>
                <c:ptCount val="2"/>
                <c:pt idx="0">
                  <c:v>1930</c:v>
                </c:pt>
                <c:pt idx="1">
                  <c:v>1930</c:v>
                </c:pt>
              </c:numCache>
            </c:numRef>
          </c:xVal>
          <c:yVal>
            <c:numRef>
              <c:f>'10-14'!$G$33:$G$34</c:f>
              <c:numCache>
                <c:formatCode>General</c:formatCode>
                <c:ptCount val="2"/>
                <c:pt idx="0">
                  <c:v>0</c:v>
                </c:pt>
                <c:pt idx="1">
                  <c:v>14.8362235067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'10-14'!$F$36:$F$37</c:f>
              <c:numCache>
                <c:formatCode>General</c:formatCode>
                <c:ptCount val="2"/>
                <c:pt idx="0">
                  <c:v>1922</c:v>
                </c:pt>
                <c:pt idx="1">
                  <c:v>1922</c:v>
                </c:pt>
              </c:numCache>
            </c:numRef>
          </c:xVal>
          <c:yVal>
            <c:numRef>
              <c:f>'10-14'!$G$36:$G$37</c:f>
              <c:numCache>
                <c:formatCode>General</c:formatCode>
                <c:ptCount val="2"/>
                <c:pt idx="0">
                  <c:v>0</c:v>
                </c:pt>
                <c:pt idx="1">
                  <c:v>14.671437866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'10-14'!$I$27:$I$28</c:f>
              <c:numCache>
                <c:formatCode>General</c:formatCode>
                <c:ptCount val="2"/>
                <c:pt idx="0">
                  <c:v>1967</c:v>
                </c:pt>
                <c:pt idx="1">
                  <c:v>1967</c:v>
                </c:pt>
              </c:numCache>
            </c:numRef>
          </c:xVal>
          <c:yVal>
            <c:numRef>
              <c:f>'10-14'!$J$27:$J$28</c:f>
              <c:numCache>
                <c:formatCode>General</c:formatCode>
                <c:ptCount val="2"/>
                <c:pt idx="0">
                  <c:v>0</c:v>
                </c:pt>
                <c:pt idx="1">
                  <c:v>7.5412411626100004</c:v>
                </c:pt>
              </c:numCache>
            </c:numRef>
          </c:yVal>
          <c:smooth val="0"/>
        </c:ser>
        <c:ser>
          <c:idx val="6"/>
          <c:order val="6"/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'10-14'!$A$175:$A$199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xVal>
          <c:yVal>
            <c:numRef>
              <c:f>'10-14'!$D$175:$D$199</c:f>
              <c:numCache>
                <c:formatCode>General</c:formatCode>
                <c:ptCount val="25"/>
                <c:pt idx="0">
                  <c:v>3.97</c:v>
                </c:pt>
                <c:pt idx="1">
                  <c:v>3.97</c:v>
                </c:pt>
                <c:pt idx="2">
                  <c:v>3.99</c:v>
                </c:pt>
                <c:pt idx="3">
                  <c:v>3.98</c:v>
                </c:pt>
                <c:pt idx="4">
                  <c:v>3.78</c:v>
                </c:pt>
                <c:pt idx="5">
                  <c:v>3.3650000000000002</c:v>
                </c:pt>
                <c:pt idx="6">
                  <c:v>2.95</c:v>
                </c:pt>
                <c:pt idx="7">
                  <c:v>2.56</c:v>
                </c:pt>
                <c:pt idx="8">
                  <c:v>2.5299999999999998</c:v>
                </c:pt>
                <c:pt idx="9">
                  <c:v>2.77</c:v>
                </c:pt>
                <c:pt idx="10">
                  <c:v>1.98</c:v>
                </c:pt>
                <c:pt idx="11">
                  <c:v>1.8</c:v>
                </c:pt>
                <c:pt idx="12">
                  <c:v>1.84</c:v>
                </c:pt>
                <c:pt idx="13">
                  <c:v>1.84</c:v>
                </c:pt>
                <c:pt idx="14">
                  <c:v>1.79</c:v>
                </c:pt>
                <c:pt idx="15">
                  <c:v>1.63</c:v>
                </c:pt>
                <c:pt idx="16">
                  <c:v>1.58</c:v>
                </c:pt>
                <c:pt idx="17">
                  <c:v>1.52</c:v>
                </c:pt>
                <c:pt idx="18">
                  <c:v>1.6</c:v>
                </c:pt>
                <c:pt idx="19">
                  <c:v>1.78</c:v>
                </c:pt>
                <c:pt idx="20">
                  <c:v>1.62</c:v>
                </c:pt>
                <c:pt idx="21">
                  <c:v>1.78</c:v>
                </c:pt>
                <c:pt idx="22">
                  <c:v>1.58</c:v>
                </c:pt>
                <c:pt idx="23">
                  <c:v>1.54</c:v>
                </c:pt>
                <c:pt idx="24">
                  <c:v>1.46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967680"/>
        <c:axId val="75121024"/>
      </c:scatterChart>
      <c:valAx>
        <c:axId val="74967680"/>
        <c:scaling>
          <c:orientation val="minMax"/>
          <c:max val="2015"/>
          <c:min val="1820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21024"/>
        <c:crosses val="autoZero"/>
        <c:crossBetween val="midCat"/>
        <c:majorUnit val="30"/>
        <c:minorUnit val="10"/>
      </c:valAx>
      <c:valAx>
        <c:axId val="75121024"/>
        <c:scaling>
          <c:orientation val="minMax"/>
          <c:max val="6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tariff revenue / import value</a:t>
                </a:r>
              </a:p>
            </c:rich>
          </c:tx>
          <c:layout>
            <c:manualLayout>
              <c:xMode val="edge"/>
              <c:yMode val="edge"/>
              <c:x val="1.9937694704049845E-2"/>
              <c:y val="0.1968260634087405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67680"/>
        <c:crosses val="autoZero"/>
        <c:crossBetween val="midCat"/>
        <c:majorUnit val="60"/>
        <c:minorUnit val="10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a. 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/p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 = 0.27</a:t>
            </a:r>
          </a:p>
        </c:rich>
      </c:tx>
      <c:layout>
        <c:manualLayout>
          <c:xMode val="edge"/>
          <c:yMode val="edge"/>
          <c:x val="1.2920710492583778E-2"/>
          <c:y val="7.4074074074074077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7856111009379637E-2"/>
          <c:y val="0.10139763779527559"/>
          <c:w val="0.85659199576797085"/>
          <c:h val="0.79197736220472437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'10-9a'!$E$6:$E$106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'10-9a'!$F$6:$F$106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006600"/>
              </a:solidFill>
              <a:prstDash val="solid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CCFFFF">
                    <a:alpha val="6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000">
                    <a:alpha val="60000"/>
                  </a:srgbClr>
                </a:solidFill>
                <a:ln w="19050">
                  <a:solidFill>
                    <a:srgbClr val="FF0000"/>
                  </a:solidFill>
                  <a:prstDash val="solid"/>
                </a:ln>
              </c:spPr>
            </c:marker>
            <c:bubble3D val="0"/>
          </c:dPt>
          <c:xVal>
            <c:numRef>
              <c:f>'10-9a'!$H$10:$H$13</c:f>
              <c:numCache>
                <c:formatCode>General</c:formatCode>
                <c:ptCount val="4"/>
                <c:pt idx="0">
                  <c:v>0</c:v>
                </c:pt>
                <c:pt idx="1">
                  <c:v>0.18313527030252372</c:v>
                </c:pt>
                <c:pt idx="2">
                  <c:v>7.8994476383434309</c:v>
                </c:pt>
                <c:pt idx="3">
                  <c:v>13.165746063905718</c:v>
                </c:pt>
              </c:numCache>
            </c:numRef>
          </c:xVal>
          <c:yVal>
            <c:numRef>
              <c:f>'10-9a'!$I$10:$I$13</c:f>
              <c:numCache>
                <c:formatCode>General</c:formatCode>
                <c:ptCount val="4"/>
                <c:pt idx="0">
                  <c:v>3.5547514372545441</c:v>
                </c:pt>
                <c:pt idx="1">
                  <c:v>3.5053049142728625</c:v>
                </c:pt>
                <c:pt idx="2">
                  <c:v>1.4219005749018176</c:v>
                </c:pt>
                <c:pt idx="3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'10-9a'!$H$17:$H$29</c:f>
              <c:numCache>
                <c:formatCode>General</c:formatCode>
                <c:ptCount val="13"/>
                <c:pt idx="0">
                  <c:v>0.1</c:v>
                </c:pt>
                <c:pt idx="1">
                  <c:v>0.64997307747996458</c:v>
                </c:pt>
                <c:pt idx="2">
                  <c:v>1.2999461549599292</c:v>
                </c:pt>
                <c:pt idx="3">
                  <c:v>1.9499192324398937</c:v>
                </c:pt>
                <c:pt idx="4">
                  <c:v>2.5998923099198583</c:v>
                </c:pt>
                <c:pt idx="5">
                  <c:v>3.2498653873998231</c:v>
                </c:pt>
                <c:pt idx="6">
                  <c:v>3.8998384648797879</c:v>
                </c:pt>
                <c:pt idx="7">
                  <c:v>4.5498115423597527</c:v>
                </c:pt>
                <c:pt idx="8">
                  <c:v>5.1997846198397175</c:v>
                </c:pt>
                <c:pt idx="9">
                  <c:v>5.8497576973196823</c:v>
                </c:pt>
                <c:pt idx="10">
                  <c:v>6.4997307747996471</c:v>
                </c:pt>
                <c:pt idx="11">
                  <c:v>7.1497038522796119</c:v>
                </c:pt>
                <c:pt idx="12">
                  <c:v>7.7996769297595767</c:v>
                </c:pt>
              </c:numCache>
            </c:numRef>
          </c:xVal>
          <c:yVal>
            <c:numRef>
              <c:f>'10-9a'!$I$17:$I$29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11.594162489713495</c:v>
                </c:pt>
                <c:pt idx="4">
                  <c:v>7.5306294387723911</c:v>
                </c:pt>
                <c:pt idx="5">
                  <c:v>5.3884797883059719</c:v>
                </c:pt>
                <c:pt idx="6">
                  <c:v>4.0991554593275596</c:v>
                </c:pt>
                <c:pt idx="7">
                  <c:v>3.2529261568610046</c:v>
                </c:pt>
                <c:pt idx="8">
                  <c:v>2.6624795713795013</c:v>
                </c:pt>
                <c:pt idx="9">
                  <c:v>2.2312976114881158</c:v>
                </c:pt>
                <c:pt idx="10">
                  <c:v>1.9051152992989013</c:v>
                </c:pt>
                <c:pt idx="11">
                  <c:v>1.6513237873462929</c:v>
                </c:pt>
                <c:pt idx="12">
                  <c:v>1.4492703112141871</c:v>
                </c:pt>
              </c:numCache>
            </c:numRef>
          </c:yVal>
          <c:smooth val="1"/>
        </c:ser>
        <c:ser>
          <c:idx val="3"/>
          <c:order val="3"/>
          <c:spPr>
            <a:ln w="12700">
              <a:solidFill>
                <a:srgbClr val="00FFFF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'10-9a'!$H$31:$H$32</c:f>
              <c:numCache>
                <c:formatCode>General</c:formatCode>
                <c:ptCount val="2"/>
                <c:pt idx="0">
                  <c:v>7.8994476383434309</c:v>
                </c:pt>
                <c:pt idx="1">
                  <c:v>7.8994476383434309</c:v>
                </c:pt>
              </c:numCache>
            </c:numRef>
          </c:xVal>
          <c:yVal>
            <c:numRef>
              <c:f>'10-9a'!$I$31:$I$32</c:f>
              <c:numCache>
                <c:formatCode>General</c:formatCode>
                <c:ptCount val="2"/>
                <c:pt idx="0">
                  <c:v>1.4219005749018176</c:v>
                </c:pt>
                <c:pt idx="1">
                  <c:v>3.5053049142728625</c:v>
                </c:pt>
              </c:numCache>
            </c:numRef>
          </c:yVal>
          <c:smooth val="1"/>
        </c:ser>
        <c:ser>
          <c:idx val="4"/>
          <c:order val="4"/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</c:dPt>
          <c:xVal>
            <c:numRef>
              <c:f>'10-9a'!$H$34:$H$35</c:f>
              <c:numCache>
                <c:formatCode>General</c:formatCode>
                <c:ptCount val="2"/>
                <c:pt idx="0">
                  <c:v>7.8994476383434309</c:v>
                </c:pt>
                <c:pt idx="1">
                  <c:v>0.18313527030252372</c:v>
                </c:pt>
              </c:numCache>
            </c:numRef>
          </c:xVal>
          <c:yVal>
            <c:numRef>
              <c:f>'10-9a'!$I$34:$I$35</c:f>
              <c:numCache>
                <c:formatCode>General</c:formatCode>
                <c:ptCount val="2"/>
                <c:pt idx="0">
                  <c:v>3.5053049142728625</c:v>
                </c:pt>
                <c:pt idx="1">
                  <c:v>3.5053049142728625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165056"/>
        <c:axId val="75183616"/>
      </c:scatterChart>
      <c:valAx>
        <c:axId val="75165056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7597061995157582"/>
              <c:y val="0.9160524934383201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83616"/>
        <c:crosses val="autoZero"/>
        <c:crossBetween val="midCat"/>
        <c:majorUnit val="8"/>
        <c:minorUnit val="1"/>
      </c:valAx>
      <c:valAx>
        <c:axId val="75183616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Food</a:t>
                </a:r>
              </a:p>
            </c:rich>
          </c:tx>
          <c:layout>
            <c:manualLayout>
              <c:xMode val="edge"/>
              <c:yMode val="edge"/>
              <c:x val="1.55042828948707E-2"/>
              <c:y val="0.43950772820064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65056"/>
        <c:crosses val="autoZero"/>
        <c:crossBetween val="midCat"/>
        <c:majorUnit val="6"/>
        <c:minorUnit val="1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b. 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/p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 = 0.40</a:t>
            </a:r>
          </a:p>
        </c:rich>
      </c:tx>
      <c:layout>
        <c:manualLayout>
          <c:xMode val="edge"/>
          <c:yMode val="edge"/>
          <c:x val="1.2920710492583778E-2"/>
          <c:y val="7.4074074074074077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7856111009379637E-2"/>
          <c:y val="0.10139763779527559"/>
          <c:w val="0.85659199576797085"/>
          <c:h val="0.79197736220472437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'10-9b'!$E$6:$E$106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'10-9b'!$F$6:$F$106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006600"/>
              </a:solidFill>
              <a:prstDash val="solid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CCFFFF">
                    <a:alpha val="6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000">
                    <a:alpha val="60000"/>
                  </a:srgbClr>
                </a:solidFill>
                <a:ln w="19050">
                  <a:solidFill>
                    <a:srgbClr val="FF0000"/>
                  </a:solidFill>
                  <a:prstDash val="solid"/>
                </a:ln>
              </c:spPr>
            </c:marker>
            <c:bubble3D val="0"/>
          </c:dPt>
          <c:xVal>
            <c:numRef>
              <c:f>'10-9b'!$H$10:$H$13</c:f>
              <c:numCache>
                <c:formatCode>General</c:formatCode>
                <c:ptCount val="4"/>
                <c:pt idx="0">
                  <c:v>0</c:v>
                </c:pt>
                <c:pt idx="1">
                  <c:v>2.1122036469961203</c:v>
                </c:pt>
                <c:pt idx="2">
                  <c:v>5.5790653597863944</c:v>
                </c:pt>
                <c:pt idx="3">
                  <c:v>9.2984422663106585</c:v>
                </c:pt>
              </c:numCache>
            </c:numRef>
          </c:xVal>
          <c:yVal>
            <c:numRef>
              <c:f>'10-9b'!$I$10:$I$13</c:f>
              <c:numCache>
                <c:formatCode>General</c:formatCode>
                <c:ptCount val="4"/>
                <c:pt idx="0">
                  <c:v>3.7193769065242637</c:v>
                </c:pt>
                <c:pt idx="1">
                  <c:v>2.8744954477258156</c:v>
                </c:pt>
                <c:pt idx="2">
                  <c:v>1.4877507626097057</c:v>
                </c:pt>
                <c:pt idx="3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'10-9b'!$H$17:$H$29</c:f>
              <c:numCache>
                <c:formatCode>General</c:formatCode>
                <c:ptCount val="13"/>
                <c:pt idx="0">
                  <c:v>0.1</c:v>
                </c:pt>
                <c:pt idx="1">
                  <c:v>0.64997307747996458</c:v>
                </c:pt>
                <c:pt idx="2">
                  <c:v>1.2999461549599292</c:v>
                </c:pt>
                <c:pt idx="3">
                  <c:v>1.9499192324398937</c:v>
                </c:pt>
                <c:pt idx="4">
                  <c:v>2.5998923099198583</c:v>
                </c:pt>
                <c:pt idx="5">
                  <c:v>3.2498653873998231</c:v>
                </c:pt>
                <c:pt idx="6">
                  <c:v>3.8998384648797879</c:v>
                </c:pt>
                <c:pt idx="7">
                  <c:v>4.5498115423597527</c:v>
                </c:pt>
                <c:pt idx="8">
                  <c:v>5.1997846198397175</c:v>
                </c:pt>
                <c:pt idx="9">
                  <c:v>5.8497576973196823</c:v>
                </c:pt>
                <c:pt idx="10">
                  <c:v>6.4997307747996471</c:v>
                </c:pt>
                <c:pt idx="11">
                  <c:v>7.1497038522796119</c:v>
                </c:pt>
                <c:pt idx="12">
                  <c:v>7.7996769297595767</c:v>
                </c:pt>
              </c:numCache>
            </c:numRef>
          </c:xVal>
          <c:yVal>
            <c:numRef>
              <c:f>'10-9b'!$I$17:$I$29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13.227699181108994</c:v>
                </c:pt>
                <c:pt idx="3">
                  <c:v>7.2002474366106499</c:v>
                </c:pt>
                <c:pt idx="4">
                  <c:v>4.6766978952289548</c:v>
                </c:pt>
                <c:pt idx="5">
                  <c:v>3.3463726092678834</c:v>
                </c:pt>
                <c:pt idx="6">
                  <c:v>2.5456718943242236</c:v>
                </c:pt>
                <c:pt idx="7">
                  <c:v>2.0201436061640843</c:v>
                </c:pt>
                <c:pt idx="8">
                  <c:v>1.6534623976386242</c:v>
                </c:pt>
                <c:pt idx="9">
                  <c:v>1.3856882652530238</c:v>
                </c:pt>
                <c:pt idx="10">
                  <c:v>1.1831213821951201</c:v>
                </c:pt>
                <c:pt idx="11">
                  <c:v>1.0255108876905303</c:v>
                </c:pt>
                <c:pt idx="12">
                  <c:v>0.90003092957633135</c:v>
                </c:pt>
              </c:numCache>
            </c:numRef>
          </c:yVal>
          <c:smooth val="1"/>
        </c:ser>
        <c:ser>
          <c:idx val="3"/>
          <c:order val="3"/>
          <c:spPr>
            <a:ln w="19050">
              <a:solidFill>
                <a:srgbClr val="00FFFF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'10-9b'!$H$31:$H$32</c:f>
              <c:numCache>
                <c:formatCode>General</c:formatCode>
                <c:ptCount val="2"/>
                <c:pt idx="0">
                  <c:v>5.5790653597863944</c:v>
                </c:pt>
                <c:pt idx="1">
                  <c:v>5.5790653597863944</c:v>
                </c:pt>
              </c:numCache>
            </c:numRef>
          </c:xVal>
          <c:yVal>
            <c:numRef>
              <c:f>'10-9b'!$I$31:$I$32</c:f>
              <c:numCache>
                <c:formatCode>General</c:formatCode>
                <c:ptCount val="2"/>
                <c:pt idx="0">
                  <c:v>1.4877507626097057</c:v>
                </c:pt>
                <c:pt idx="1">
                  <c:v>2.8744954477258156</c:v>
                </c:pt>
              </c:numCache>
            </c:numRef>
          </c:yVal>
          <c:smooth val="1"/>
        </c:ser>
        <c:ser>
          <c:idx val="4"/>
          <c:order val="4"/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</c:dPt>
          <c:xVal>
            <c:numRef>
              <c:f>'10-9b'!$H$34:$H$35</c:f>
              <c:numCache>
                <c:formatCode>General</c:formatCode>
                <c:ptCount val="2"/>
                <c:pt idx="0">
                  <c:v>5.5790653597863944</c:v>
                </c:pt>
                <c:pt idx="1">
                  <c:v>2.1122036469961203</c:v>
                </c:pt>
              </c:numCache>
            </c:numRef>
          </c:xVal>
          <c:yVal>
            <c:numRef>
              <c:f>'10-9b'!$I$34:$I$35</c:f>
              <c:numCache>
                <c:formatCode>General</c:formatCode>
                <c:ptCount val="2"/>
                <c:pt idx="0">
                  <c:v>2.8744954477258156</c:v>
                </c:pt>
                <c:pt idx="1">
                  <c:v>2.8744954477258156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220864"/>
        <c:axId val="77660160"/>
      </c:scatterChart>
      <c:valAx>
        <c:axId val="75220864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7597061995157582"/>
              <c:y val="0.9160524934383201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660160"/>
        <c:crosses val="autoZero"/>
        <c:crossBetween val="midCat"/>
        <c:majorUnit val="8"/>
        <c:minorUnit val="1"/>
      </c:valAx>
      <c:valAx>
        <c:axId val="77660160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Food</a:t>
                </a:r>
              </a:p>
            </c:rich>
          </c:tx>
          <c:layout>
            <c:manualLayout>
              <c:xMode val="edge"/>
              <c:yMode val="edge"/>
              <c:x val="1.55042828948707E-2"/>
              <c:y val="0.43950772820064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20864"/>
        <c:crosses val="autoZero"/>
        <c:crossBetween val="midCat"/>
        <c:majorUnit val="6"/>
        <c:minorUnit val="1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c. 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/p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 = 0.50</a:t>
            </a:r>
          </a:p>
        </c:rich>
      </c:tx>
      <c:layout>
        <c:manualLayout>
          <c:xMode val="edge"/>
          <c:yMode val="edge"/>
          <c:x val="1.2920710492583778E-2"/>
          <c:y val="7.4074074074074077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7856111009379637E-2"/>
          <c:y val="0.10139763779527559"/>
          <c:w val="0.85659199576797085"/>
          <c:h val="0.79197736220472437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'10-9c'!$E$6:$E$106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'10-9c'!$F$6:$F$106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006600"/>
              </a:solidFill>
              <a:prstDash val="solid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CCFFFF">
                    <a:alpha val="6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000">
                    <a:alpha val="60000"/>
                  </a:srgbClr>
                </a:solidFill>
                <a:ln w="19050">
                  <a:solidFill>
                    <a:srgbClr val="FF0000"/>
                  </a:solidFill>
                  <a:prstDash val="solid"/>
                </a:ln>
              </c:spPr>
            </c:marker>
            <c:bubble3D val="0"/>
          </c:dPt>
          <c:xVal>
            <c:numRef>
              <c:f>'10-9c'!$H$10:$H$13</c:f>
              <c:numCache>
                <c:formatCode>General</c:formatCode>
                <c:ptCount val="4"/>
                <c:pt idx="0">
                  <c:v>0</c:v>
                </c:pt>
                <c:pt idx="1">
                  <c:v>2.9635469017832365</c:v>
                </c:pt>
                <c:pt idx="2">
                  <c:v>4.7710258798799554</c:v>
                </c:pt>
                <c:pt idx="3">
                  <c:v>7.951709799799926</c:v>
                </c:pt>
              </c:numCache>
            </c:numRef>
          </c:xVal>
          <c:yVal>
            <c:numRef>
              <c:f>'10-9c'!$I$10:$I$13</c:f>
              <c:numCache>
                <c:formatCode>General</c:formatCode>
                <c:ptCount val="4"/>
                <c:pt idx="0">
                  <c:v>3.975854899899963</c:v>
                </c:pt>
                <c:pt idx="1">
                  <c:v>2.4940814490083447</c:v>
                </c:pt>
                <c:pt idx="2">
                  <c:v>1.5903419599599853</c:v>
                </c:pt>
                <c:pt idx="3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'10-9c'!$H$17:$H$29</c:f>
              <c:numCache>
                <c:formatCode>General</c:formatCode>
                <c:ptCount val="13"/>
                <c:pt idx="0">
                  <c:v>0.1</c:v>
                </c:pt>
                <c:pt idx="1">
                  <c:v>0.64997307747996458</c:v>
                </c:pt>
                <c:pt idx="2">
                  <c:v>1.2999461549599292</c:v>
                </c:pt>
                <c:pt idx="3">
                  <c:v>1.9499192324398937</c:v>
                </c:pt>
                <c:pt idx="4">
                  <c:v>2.5998923099198583</c:v>
                </c:pt>
                <c:pt idx="5">
                  <c:v>3.2498653873998231</c:v>
                </c:pt>
                <c:pt idx="6">
                  <c:v>3.8998384648797879</c:v>
                </c:pt>
                <c:pt idx="7">
                  <c:v>4.5498115423597527</c:v>
                </c:pt>
                <c:pt idx="8">
                  <c:v>5.1997846198397175</c:v>
                </c:pt>
                <c:pt idx="9">
                  <c:v>5.8497576973196823</c:v>
                </c:pt>
                <c:pt idx="10">
                  <c:v>6.4997307747996471</c:v>
                </c:pt>
                <c:pt idx="11">
                  <c:v>7.1497038522796119</c:v>
                </c:pt>
                <c:pt idx="12">
                  <c:v>7.7996769297595767</c:v>
                </c:pt>
              </c:numCache>
            </c:numRef>
          </c:xVal>
          <c:yVal>
            <c:numRef>
              <c:f>'10-9c'!$I$17:$I$29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11.182016544215498</c:v>
                </c:pt>
                <c:pt idx="3">
                  <c:v>6.0867188508194801</c:v>
                </c:pt>
                <c:pt idx="4">
                  <c:v>3.9534398628774707</c:v>
                </c:pt>
                <c:pt idx="5">
                  <c:v>2.828851289072472</c:v>
                </c:pt>
                <c:pt idx="6">
                  <c:v>2.1519800872952222</c:v>
                </c:pt>
                <c:pt idx="7">
                  <c:v>1.7077255021098907</c:v>
                </c:pt>
                <c:pt idx="8">
                  <c:v>1.3977520680269373</c:v>
                </c:pt>
                <c:pt idx="9">
                  <c:v>1.171389589000732</c:v>
                </c:pt>
                <c:pt idx="10">
                  <c:v>1.000149964735725</c:v>
                </c:pt>
                <c:pt idx="11">
                  <c:v>0.86691415910073844</c:v>
                </c:pt>
                <c:pt idx="12">
                  <c:v>0.76083985635243512</c:v>
                </c:pt>
              </c:numCache>
            </c:numRef>
          </c:yVal>
          <c:smooth val="1"/>
        </c:ser>
        <c:ser>
          <c:idx val="3"/>
          <c:order val="3"/>
          <c:spPr>
            <a:ln w="19050">
              <a:solidFill>
                <a:srgbClr val="00FFFF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'10-9c'!$H$31:$H$32</c:f>
              <c:numCache>
                <c:formatCode>General</c:formatCode>
                <c:ptCount val="2"/>
                <c:pt idx="0">
                  <c:v>4.7710258798799554</c:v>
                </c:pt>
                <c:pt idx="1">
                  <c:v>4.7710258798799554</c:v>
                </c:pt>
              </c:numCache>
            </c:numRef>
          </c:xVal>
          <c:yVal>
            <c:numRef>
              <c:f>'10-9c'!$I$31:$I$32</c:f>
              <c:numCache>
                <c:formatCode>General</c:formatCode>
                <c:ptCount val="2"/>
                <c:pt idx="0">
                  <c:v>1.5903419599599853</c:v>
                </c:pt>
                <c:pt idx="1">
                  <c:v>2.4940814490083447</c:v>
                </c:pt>
              </c:numCache>
            </c:numRef>
          </c:yVal>
          <c:smooth val="1"/>
        </c:ser>
        <c:ser>
          <c:idx val="4"/>
          <c:order val="4"/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</c:dPt>
          <c:xVal>
            <c:numRef>
              <c:f>'10-9c'!$H$34:$H$35</c:f>
              <c:numCache>
                <c:formatCode>General</c:formatCode>
                <c:ptCount val="2"/>
                <c:pt idx="0">
                  <c:v>4.7710258798799554</c:v>
                </c:pt>
                <c:pt idx="1">
                  <c:v>2.9635469017832365</c:v>
                </c:pt>
              </c:numCache>
            </c:numRef>
          </c:xVal>
          <c:yVal>
            <c:numRef>
              <c:f>'10-9c'!$I$34:$I$35</c:f>
              <c:numCache>
                <c:formatCode>General</c:formatCode>
                <c:ptCount val="2"/>
                <c:pt idx="0">
                  <c:v>2.4940814490083447</c:v>
                </c:pt>
                <c:pt idx="1">
                  <c:v>2.4940814490083447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13792"/>
        <c:axId val="77715712"/>
      </c:scatterChart>
      <c:valAx>
        <c:axId val="77713792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7597061995157582"/>
              <c:y val="0.9160524934383201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15712"/>
        <c:crosses val="autoZero"/>
        <c:crossBetween val="midCat"/>
        <c:majorUnit val="8"/>
        <c:minorUnit val="1"/>
      </c:valAx>
      <c:valAx>
        <c:axId val="77715712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Food</a:t>
                </a:r>
              </a:p>
            </c:rich>
          </c:tx>
          <c:layout>
            <c:manualLayout>
              <c:xMode val="edge"/>
              <c:yMode val="edge"/>
              <c:x val="1.55042828948707E-2"/>
              <c:y val="0.43950772820064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13792"/>
        <c:crosses val="autoZero"/>
        <c:crossBetween val="midCat"/>
        <c:majorUnit val="6"/>
        <c:minorUnit val="1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d. 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/p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 = 0.695</a:t>
            </a:r>
          </a:p>
        </c:rich>
      </c:tx>
      <c:layout>
        <c:manualLayout>
          <c:xMode val="edge"/>
          <c:yMode val="edge"/>
          <c:x val="1.2920710492583778E-2"/>
          <c:y val="7.4074074074074077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7856111009379637E-2"/>
          <c:y val="0.10139763779527559"/>
          <c:w val="0.85659199576797085"/>
          <c:h val="0.79197736220472437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'10-9d'!$E$6:$E$106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'10-9d'!$F$6:$F$106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006600"/>
              </a:solidFill>
              <a:prstDash val="solid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CCFFFF">
                    <a:alpha val="6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7"/>
              <c:spPr>
                <a:solidFill>
                  <a:srgbClr val="FFC000">
                    <a:alpha val="60000"/>
                  </a:srgbClr>
                </a:solidFill>
                <a:ln>
                  <a:solidFill>
                    <a:srgbClr val="FF0000"/>
                  </a:solidFill>
                  <a:prstDash val="solid"/>
                </a:ln>
              </c:spPr>
            </c:marker>
            <c:bubble3D val="0"/>
          </c:dPt>
          <c:xVal>
            <c:numRef>
              <c:f>'10-9d'!$H$10:$H$13</c:f>
              <c:numCache>
                <c:formatCode>General</c:formatCode>
                <c:ptCount val="4"/>
                <c:pt idx="0">
                  <c:v>0</c:v>
                </c:pt>
                <c:pt idx="1">
                  <c:v>4.0275307107336644</c:v>
                </c:pt>
                <c:pt idx="2">
                  <c:v>4.0282749240864986</c:v>
                </c:pt>
                <c:pt idx="3">
                  <c:v>6.7137915401441637</c:v>
                </c:pt>
              </c:numCache>
            </c:numRef>
          </c:xVal>
          <c:yVal>
            <c:numRef>
              <c:f>'10-9d'!$I$10:$I$13</c:f>
              <c:numCache>
                <c:formatCode>General</c:formatCode>
                <c:ptCount val="4"/>
                <c:pt idx="0">
                  <c:v>4.6660851204001936</c:v>
                </c:pt>
                <c:pt idx="1">
                  <c:v>1.8669512764402971</c:v>
                </c:pt>
                <c:pt idx="2">
                  <c:v>1.8664340481600772</c:v>
                </c:pt>
                <c:pt idx="3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'10-9d'!$H$17:$H$29</c:f>
              <c:numCache>
                <c:formatCode>General</c:formatCode>
                <c:ptCount val="13"/>
                <c:pt idx="0">
                  <c:v>0.1</c:v>
                </c:pt>
                <c:pt idx="1">
                  <c:v>0.64997307747996458</c:v>
                </c:pt>
                <c:pt idx="2">
                  <c:v>1.2999461549599292</c:v>
                </c:pt>
                <c:pt idx="3">
                  <c:v>1.9499192324398937</c:v>
                </c:pt>
                <c:pt idx="4">
                  <c:v>2.5998923099198583</c:v>
                </c:pt>
                <c:pt idx="5">
                  <c:v>3.2498653873998231</c:v>
                </c:pt>
                <c:pt idx="6">
                  <c:v>3.8998384648797879</c:v>
                </c:pt>
                <c:pt idx="7">
                  <c:v>4.5498115423597527</c:v>
                </c:pt>
                <c:pt idx="8">
                  <c:v>5.1997846198397175</c:v>
                </c:pt>
                <c:pt idx="9">
                  <c:v>5.8497576973196823</c:v>
                </c:pt>
                <c:pt idx="10">
                  <c:v>6.4997307747996471</c:v>
                </c:pt>
                <c:pt idx="11">
                  <c:v>7.1497038522796119</c:v>
                </c:pt>
                <c:pt idx="12">
                  <c:v>7.7996769297595767</c:v>
                </c:pt>
              </c:numCache>
            </c:numRef>
          </c:xVal>
          <c:yVal>
            <c:numRef>
              <c:f>'10-9d'!$I$17:$I$29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10.181300529916093</c:v>
                </c:pt>
                <c:pt idx="3">
                  <c:v>5.5419980480494235</c:v>
                </c:pt>
                <c:pt idx="4">
                  <c:v>3.5996333230009294</c:v>
                </c:pt>
                <c:pt idx="5">
                  <c:v>2.5756879373771322</c:v>
                </c:pt>
                <c:pt idx="6">
                  <c:v>1.9593922005491791</c:v>
                </c:pt>
                <c:pt idx="7">
                  <c:v>1.5548954422337138</c:v>
                </c:pt>
                <c:pt idx="8">
                  <c:v>1.2726625662395117</c:v>
                </c:pt>
                <c:pt idx="9">
                  <c:v>1.0665580216299051</c:v>
                </c:pt>
                <c:pt idx="10">
                  <c:v>0.91064320336988036</c:v>
                </c:pt>
                <c:pt idx="11">
                  <c:v>0.78933111505813336</c:v>
                </c:pt>
                <c:pt idx="12">
                  <c:v>0.69274975600617805</c:v>
                </c:pt>
              </c:numCache>
            </c:numRef>
          </c:yVal>
          <c:smooth val="1"/>
        </c:ser>
        <c:ser>
          <c:idx val="3"/>
          <c:order val="3"/>
          <c:spPr>
            <a:ln w="12700">
              <a:solidFill>
                <a:srgbClr val="00FFFF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'10-9d'!$H$31:$H$32</c:f>
              <c:numCache>
                <c:formatCode>General</c:formatCode>
                <c:ptCount val="2"/>
                <c:pt idx="0">
                  <c:v>4.0282749240864986</c:v>
                </c:pt>
                <c:pt idx="1">
                  <c:v>4.0282749240864986</c:v>
                </c:pt>
              </c:numCache>
            </c:numRef>
          </c:xVal>
          <c:yVal>
            <c:numRef>
              <c:f>'10-9d'!$I$31:$I$32</c:f>
              <c:numCache>
                <c:formatCode>General</c:formatCode>
                <c:ptCount val="2"/>
                <c:pt idx="0">
                  <c:v>1.8664340481600772</c:v>
                </c:pt>
                <c:pt idx="1">
                  <c:v>1.8669512764402973</c:v>
                </c:pt>
              </c:numCache>
            </c:numRef>
          </c:yVal>
          <c:smooth val="1"/>
        </c:ser>
        <c:ser>
          <c:idx val="4"/>
          <c:order val="4"/>
          <c:spPr>
            <a:ln w="1270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'10-9d'!$H$34:$H$35</c:f>
              <c:numCache>
                <c:formatCode>General</c:formatCode>
                <c:ptCount val="2"/>
                <c:pt idx="0">
                  <c:v>4.0282749240864986</c:v>
                </c:pt>
                <c:pt idx="1">
                  <c:v>4.0275307107336644</c:v>
                </c:pt>
              </c:numCache>
            </c:numRef>
          </c:xVal>
          <c:yVal>
            <c:numRef>
              <c:f>'10-9d'!$I$34:$I$35</c:f>
              <c:numCache>
                <c:formatCode>General</c:formatCode>
                <c:ptCount val="2"/>
                <c:pt idx="0">
                  <c:v>1.8669512764402973</c:v>
                </c:pt>
                <c:pt idx="1">
                  <c:v>1.8669512764402971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57440"/>
        <c:axId val="77771904"/>
      </c:scatterChart>
      <c:valAx>
        <c:axId val="77757440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7597061995157582"/>
              <c:y val="0.9160524934383201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71904"/>
        <c:crosses val="autoZero"/>
        <c:crossBetween val="midCat"/>
        <c:majorUnit val="8"/>
        <c:minorUnit val="1"/>
      </c:valAx>
      <c:valAx>
        <c:axId val="77771904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Food</a:t>
                </a:r>
              </a:p>
            </c:rich>
          </c:tx>
          <c:layout>
            <c:manualLayout>
              <c:xMode val="edge"/>
              <c:yMode val="edge"/>
              <c:x val="1.55042828948707E-2"/>
              <c:y val="0.43950772820064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57440"/>
        <c:crosses val="autoZero"/>
        <c:crossBetween val="midCat"/>
        <c:majorUnit val="6"/>
        <c:minorUnit val="1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e. 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/p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 = 1</a:t>
            </a:r>
          </a:p>
        </c:rich>
      </c:tx>
      <c:layout>
        <c:manualLayout>
          <c:xMode val="edge"/>
          <c:yMode val="edge"/>
          <c:x val="1.2920710492583778E-2"/>
          <c:y val="7.4074074074074077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8874999999999996E-2"/>
          <c:y val="0.10137599023384943"/>
          <c:w val="0.85659199576797085"/>
          <c:h val="0.78363775982357919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'10-9e'!$E$6:$E$106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'10-9e'!$F$6:$F$106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006600"/>
              </a:solidFill>
              <a:prstDash val="solid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CCFFFF">
                    <a:alpha val="6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000">
                    <a:alpha val="60000"/>
                  </a:srgbClr>
                </a:solidFill>
                <a:ln w="19050">
                  <a:solidFill>
                    <a:srgbClr val="FF0000"/>
                  </a:solidFill>
                  <a:prstDash val="solid"/>
                </a:ln>
              </c:spPr>
            </c:marker>
            <c:bubble3D val="0"/>
          </c:dPt>
          <c:xVal>
            <c:numRef>
              <c:f>'10-9e'!$H$10:$H$13</c:f>
              <c:numCache>
                <c:formatCode>General</c:formatCode>
                <c:ptCount val="4"/>
                <c:pt idx="0">
                  <c:v>0</c:v>
                </c:pt>
                <c:pt idx="1">
                  <c:v>5.0523885550346606</c:v>
                </c:pt>
                <c:pt idx="2">
                  <c:v>3.6377197596249555</c:v>
                </c:pt>
                <c:pt idx="3">
                  <c:v>6.0628662660415928</c:v>
                </c:pt>
              </c:numCache>
            </c:numRef>
          </c:xVal>
          <c:yVal>
            <c:numRef>
              <c:f>'10-9e'!$I$10:$I$13</c:f>
              <c:numCache>
                <c:formatCode>General</c:formatCode>
                <c:ptCount val="4"/>
                <c:pt idx="0">
                  <c:v>6.0628662660415928</c:v>
                </c:pt>
                <c:pt idx="1">
                  <c:v>1.0104777110069323</c:v>
                </c:pt>
                <c:pt idx="2">
                  <c:v>2.4251465064166373</c:v>
                </c:pt>
                <c:pt idx="3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'10-9e'!$H$17:$H$29</c:f>
              <c:numCache>
                <c:formatCode>General</c:formatCode>
                <c:ptCount val="13"/>
                <c:pt idx="0">
                  <c:v>0.1</c:v>
                </c:pt>
                <c:pt idx="1">
                  <c:v>0.64997307747996458</c:v>
                </c:pt>
                <c:pt idx="2">
                  <c:v>1.2999461549599292</c:v>
                </c:pt>
                <c:pt idx="3">
                  <c:v>1.9499192324398937</c:v>
                </c:pt>
                <c:pt idx="4">
                  <c:v>2.5998923099198583</c:v>
                </c:pt>
                <c:pt idx="5">
                  <c:v>3.2498653873998231</c:v>
                </c:pt>
                <c:pt idx="6">
                  <c:v>3.8998384648797879</c:v>
                </c:pt>
                <c:pt idx="7">
                  <c:v>4.5498115423597527</c:v>
                </c:pt>
                <c:pt idx="8">
                  <c:v>5.1997846198397175</c:v>
                </c:pt>
                <c:pt idx="9">
                  <c:v>5.8497576973196823</c:v>
                </c:pt>
                <c:pt idx="10">
                  <c:v>6.4997307747996471</c:v>
                </c:pt>
                <c:pt idx="11">
                  <c:v>7.1497038522796119</c:v>
                </c:pt>
                <c:pt idx="12">
                  <c:v>7.7996769297595767</c:v>
                </c:pt>
              </c:numCache>
            </c:numRef>
          </c:xVal>
          <c:yVal>
            <c:numRef>
              <c:f>'10-9e'!$I$17:$I$29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11.352559664405621</c:v>
                </c:pt>
                <c:pt idx="3">
                  <c:v>6.179550767176802</c:v>
                </c:pt>
                <c:pt idx="4">
                  <c:v>4.0137359612630448</c:v>
                </c:pt>
                <c:pt idx="5">
                  <c:v>2.8719956649982827</c:v>
                </c:pt>
                <c:pt idx="6">
                  <c:v>2.1848011260786246</c:v>
                </c:pt>
                <c:pt idx="7">
                  <c:v>1.7337709684536806</c:v>
                </c:pt>
                <c:pt idx="8">
                  <c:v>1.4190699580507027</c:v>
                </c:pt>
                <c:pt idx="9">
                  <c:v>1.1892550996334947</c:v>
                </c:pt>
                <c:pt idx="10">
                  <c:v>1.0154038051293264</c:v>
                </c:pt>
                <c:pt idx="11">
                  <c:v>0.88013594651675853</c:v>
                </c:pt>
                <c:pt idx="12">
                  <c:v>0.77244384589710036</c:v>
                </c:pt>
              </c:numCache>
            </c:numRef>
          </c:yVal>
          <c:smooth val="1"/>
        </c:ser>
        <c:ser>
          <c:idx val="3"/>
          <c:order val="3"/>
          <c:spPr>
            <a:ln w="19050">
              <a:solidFill>
                <a:srgbClr val="00FFFF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'10-9e'!$H$31:$H$32</c:f>
              <c:numCache>
                <c:formatCode>General</c:formatCode>
                <c:ptCount val="2"/>
                <c:pt idx="0">
                  <c:v>3.6377197596249555</c:v>
                </c:pt>
                <c:pt idx="1">
                  <c:v>3.6377197596249555</c:v>
                </c:pt>
              </c:numCache>
            </c:numRef>
          </c:xVal>
          <c:yVal>
            <c:numRef>
              <c:f>'10-9e'!$I$31:$I$32</c:f>
              <c:numCache>
                <c:formatCode>General</c:formatCode>
                <c:ptCount val="2"/>
                <c:pt idx="0">
                  <c:v>2.4251465064166373</c:v>
                </c:pt>
                <c:pt idx="1">
                  <c:v>1.0104777110069325</c:v>
                </c:pt>
              </c:numCache>
            </c:numRef>
          </c:yVal>
          <c:smooth val="1"/>
        </c:ser>
        <c:ser>
          <c:idx val="4"/>
          <c:order val="4"/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</c:dPt>
          <c:xVal>
            <c:numRef>
              <c:f>'10-9e'!$H$34:$H$35</c:f>
              <c:numCache>
                <c:formatCode>General</c:formatCode>
                <c:ptCount val="2"/>
                <c:pt idx="0">
                  <c:v>3.6377197596249555</c:v>
                </c:pt>
                <c:pt idx="1">
                  <c:v>5.0523885550346606</c:v>
                </c:pt>
              </c:numCache>
            </c:numRef>
          </c:xVal>
          <c:yVal>
            <c:numRef>
              <c:f>'10-9e'!$I$34:$I$35</c:f>
              <c:numCache>
                <c:formatCode>General</c:formatCode>
                <c:ptCount val="2"/>
                <c:pt idx="0">
                  <c:v>1.0104777110069325</c:v>
                </c:pt>
                <c:pt idx="1">
                  <c:v>1.0104777110069323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825536"/>
        <c:axId val="77827456"/>
      </c:scatterChart>
      <c:valAx>
        <c:axId val="77825536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7597061995157582"/>
              <c:y val="0.9160524934383201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27456"/>
        <c:crosses val="autoZero"/>
        <c:crossBetween val="midCat"/>
        <c:majorUnit val="8"/>
        <c:minorUnit val="1"/>
      </c:valAx>
      <c:valAx>
        <c:axId val="77827456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Food</a:t>
                </a:r>
              </a:p>
            </c:rich>
          </c:tx>
          <c:layout>
            <c:manualLayout>
              <c:xMode val="edge"/>
              <c:yMode val="edge"/>
              <c:x val="1.55042828948707E-2"/>
              <c:y val="0.43950772820064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25536"/>
        <c:crosses val="autoZero"/>
        <c:crossBetween val="midCat"/>
        <c:majorUnit val="6"/>
        <c:minorUnit val="1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f. 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/p</a:t>
            </a:r>
            <a:r>
              <a:rPr lang="en-US" sz="1400" b="0" i="0" u="none" strike="noStrike" baseline="-2500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US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 = 1.3</a:t>
            </a:r>
          </a:p>
        </c:rich>
      </c:tx>
      <c:layout>
        <c:manualLayout>
          <c:xMode val="edge"/>
          <c:yMode val="edge"/>
          <c:x val="1.2920710492583778E-2"/>
          <c:y val="7.4074074074074077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7856111009379637E-2"/>
          <c:y val="0.10139763779527559"/>
          <c:w val="0.85659199576797085"/>
          <c:h val="0.79197736220472437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'10-9-f'!$E$6:$E$106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'10-9-f'!$F$6:$F$106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006600"/>
              </a:solidFill>
              <a:prstDash val="solid"/>
            </a:ln>
          </c:spPr>
          <c:marker>
            <c:symbol val="none"/>
          </c:marker>
          <c:dPt>
            <c:idx val="1"/>
            <c:marker>
              <c:symbol val="square"/>
              <c:size val="9"/>
              <c:spPr>
                <a:solidFill>
                  <a:srgbClr val="CCFFFF">
                    <a:alpha val="6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000">
                    <a:alpha val="60000"/>
                  </a:srgbClr>
                </a:solidFill>
                <a:ln w="19050">
                  <a:solidFill>
                    <a:srgbClr val="FF0000"/>
                  </a:solidFill>
                  <a:prstDash val="solid"/>
                </a:ln>
              </c:spPr>
            </c:marker>
            <c:bubble3D val="0"/>
          </c:dPt>
          <c:xVal>
            <c:numRef>
              <c:f>'10-9-f'!$H$10:$H$13</c:f>
              <c:numCache>
                <c:formatCode>General</c:formatCode>
                <c:ptCount val="4"/>
                <c:pt idx="0">
                  <c:v>0</c:v>
                </c:pt>
                <c:pt idx="1">
                  <c:v>5.7485175263389436</c:v>
                </c:pt>
                <c:pt idx="2">
                  <c:v>3.548303549378919</c:v>
                </c:pt>
                <c:pt idx="3">
                  <c:v>5.913839248964865</c:v>
                </c:pt>
              </c:numCache>
            </c:numRef>
          </c:xVal>
          <c:yVal>
            <c:numRef>
              <c:f>'10-9-f'!$I$10:$I$13</c:f>
              <c:numCache>
                <c:formatCode>General</c:formatCode>
                <c:ptCount val="4"/>
                <c:pt idx="0">
                  <c:v>7.687991023654325</c:v>
                </c:pt>
                <c:pt idx="1">
                  <c:v>0.2149182394136977</c:v>
                </c:pt>
                <c:pt idx="2">
                  <c:v>3.0751964094617303</c:v>
                </c:pt>
                <c:pt idx="3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'10-9-f'!$H$17:$H$29</c:f>
              <c:numCache>
                <c:formatCode>General</c:formatCode>
                <c:ptCount val="13"/>
                <c:pt idx="0">
                  <c:v>0.1</c:v>
                </c:pt>
                <c:pt idx="1">
                  <c:v>0.64997307747996458</c:v>
                </c:pt>
                <c:pt idx="2">
                  <c:v>1.2999461549599292</c:v>
                </c:pt>
                <c:pt idx="3">
                  <c:v>1.9499192324398937</c:v>
                </c:pt>
                <c:pt idx="4">
                  <c:v>2.5998923099198583</c:v>
                </c:pt>
                <c:pt idx="5">
                  <c:v>3.2498653873998231</c:v>
                </c:pt>
                <c:pt idx="6">
                  <c:v>3.8998384648797879</c:v>
                </c:pt>
                <c:pt idx="7">
                  <c:v>4.5498115423597527</c:v>
                </c:pt>
                <c:pt idx="8">
                  <c:v>5.1997846198397175</c:v>
                </c:pt>
                <c:pt idx="9">
                  <c:v>5.8497576973196823</c:v>
                </c:pt>
                <c:pt idx="10">
                  <c:v>6.4997307747996471</c:v>
                </c:pt>
                <c:pt idx="11">
                  <c:v>7.1497038522796119</c:v>
                </c:pt>
                <c:pt idx="12">
                  <c:v>7.7996769297595767</c:v>
                </c:pt>
              </c:numCache>
            </c:numRef>
          </c:xVal>
          <c:yVal>
            <c:numRef>
              <c:f>'10-9-f'!$I$17:$I$29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13.86806797627681</c:v>
                </c:pt>
                <c:pt idx="3">
                  <c:v>7.5488200578022031</c:v>
                </c:pt>
                <c:pt idx="4">
                  <c:v>4.903102453990666</c:v>
                </c:pt>
                <c:pt idx="5">
                  <c:v>3.5083745240861335</c:v>
                </c:pt>
                <c:pt idx="6">
                  <c:v>2.6689109264144819</c:v>
                </c:pt>
                <c:pt idx="7">
                  <c:v>2.1179411830089494</c:v>
                </c:pt>
                <c:pt idx="8">
                  <c:v>1.7335084970346013</c:v>
                </c:pt>
                <c:pt idx="9">
                  <c:v>1.452771097478716</c:v>
                </c:pt>
                <c:pt idx="10">
                  <c:v>1.240397708461715</c:v>
                </c:pt>
                <c:pt idx="11">
                  <c:v>1.0751571007310967</c:v>
                </c:pt>
                <c:pt idx="12">
                  <c:v>0.9436025072252755</c:v>
                </c:pt>
              </c:numCache>
            </c:numRef>
          </c:yVal>
          <c:smooth val="1"/>
        </c:ser>
        <c:ser>
          <c:idx val="3"/>
          <c:order val="3"/>
          <c:spPr>
            <a:ln w="19050">
              <a:solidFill>
                <a:srgbClr val="00FFFF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ot"/>
              </a:ln>
            </c:spPr>
          </c:dPt>
          <c:xVal>
            <c:numRef>
              <c:f>'10-9-f'!$H$31:$H$32</c:f>
              <c:numCache>
                <c:formatCode>General</c:formatCode>
                <c:ptCount val="2"/>
                <c:pt idx="0">
                  <c:v>3.548303549378919</c:v>
                </c:pt>
                <c:pt idx="1">
                  <c:v>3.548303549378919</c:v>
                </c:pt>
              </c:numCache>
            </c:numRef>
          </c:xVal>
          <c:yVal>
            <c:numRef>
              <c:f>'10-9-f'!$I$31:$I$32</c:f>
              <c:numCache>
                <c:formatCode>General</c:formatCode>
                <c:ptCount val="2"/>
                <c:pt idx="0">
                  <c:v>3.0751964094617303</c:v>
                </c:pt>
                <c:pt idx="1">
                  <c:v>0.21491823941369731</c:v>
                </c:pt>
              </c:numCache>
            </c:numRef>
          </c:yVal>
          <c:smooth val="1"/>
        </c:ser>
        <c:ser>
          <c:idx val="4"/>
          <c:order val="4"/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</c:dPt>
          <c:xVal>
            <c:numRef>
              <c:f>'10-9-f'!$H$34:$H$35</c:f>
              <c:numCache>
                <c:formatCode>General</c:formatCode>
                <c:ptCount val="2"/>
                <c:pt idx="0">
                  <c:v>3.548303549378919</c:v>
                </c:pt>
                <c:pt idx="1">
                  <c:v>5.7485175263389436</c:v>
                </c:pt>
              </c:numCache>
            </c:numRef>
          </c:xVal>
          <c:yVal>
            <c:numRef>
              <c:f>'10-9-f'!$I$34:$I$35</c:f>
              <c:numCache>
                <c:formatCode>General</c:formatCode>
                <c:ptCount val="2"/>
                <c:pt idx="0">
                  <c:v>0.21491823941369731</c:v>
                </c:pt>
                <c:pt idx="1">
                  <c:v>0.2149182394136977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893632"/>
        <c:axId val="77895552"/>
      </c:scatterChart>
      <c:valAx>
        <c:axId val="77893632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7597061995157582"/>
              <c:y val="0.9160524934383201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95552"/>
        <c:crosses val="autoZero"/>
        <c:crossBetween val="midCat"/>
        <c:majorUnit val="8"/>
        <c:minorUnit val="1"/>
      </c:valAx>
      <c:valAx>
        <c:axId val="77895552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Food</a:t>
                </a:r>
              </a:p>
            </c:rich>
          </c:tx>
          <c:layout>
            <c:manualLayout>
              <c:xMode val="edge"/>
              <c:yMode val="edge"/>
              <c:x val="1.55042828948707E-2"/>
              <c:y val="0.43950772820064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93632"/>
        <c:crosses val="autoZero"/>
        <c:crossBetween val="midCat"/>
        <c:majorUnit val="6"/>
        <c:minorUnit val="1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0.26881</cdr:x>
      <cdr:y>0.17792</cdr:y>
    </cdr:from>
    <cdr:to>
      <cdr:x>0.68131</cdr:x>
      <cdr:y>0.27514</cdr:y>
    </cdr:to>
    <cdr:sp macro="" textlink="">
      <cdr:nvSpPr>
        <cdr:cNvPr id="2" name="TextBox 1"/>
        <cdr:cNvSpPr txBox="1"/>
      </cdr:nvSpPr>
      <cdr:spPr>
        <a:xfrm xmlns:a="http://schemas.openxmlformats.org/drawingml/2006/main" rot="745418">
          <a:off x="2457989" y="1084600"/>
          <a:ext cx="3771900" cy="5926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FF0000"/>
              </a:solidFill>
            </a:rPr>
            <a:t>applied,</a:t>
          </a:r>
          <a:r>
            <a:rPr lang="en-US" sz="1600" baseline="0">
              <a:solidFill>
                <a:srgbClr val="FF0000"/>
              </a:solidFill>
            </a:rPr>
            <a:t> simple mean, primary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0.15734</cdr:x>
      <cdr:y>0.41713</cdr:y>
    </cdr:from>
    <cdr:to>
      <cdr:x>0.6879</cdr:x>
      <cdr:y>0.51435</cdr:y>
    </cdr:to>
    <cdr:sp macro="" textlink="">
      <cdr:nvSpPr>
        <cdr:cNvPr id="3" name="TextBox 1"/>
        <cdr:cNvSpPr txBox="1"/>
      </cdr:nvSpPr>
      <cdr:spPr>
        <a:xfrm xmlns:a="http://schemas.openxmlformats.org/drawingml/2006/main" rot="1110068">
          <a:off x="1438709" y="2542833"/>
          <a:ext cx="4851440" cy="5926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00FF"/>
              </a:solidFill>
            </a:rPr>
            <a:t>applied,</a:t>
          </a:r>
          <a:r>
            <a:rPr lang="en-US" sz="1600" baseline="0">
              <a:solidFill>
                <a:srgbClr val="0000FF"/>
              </a:solidFill>
            </a:rPr>
            <a:t> simple mean, manufacturing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0.26667</cdr:x>
      <cdr:y>0.7375</cdr:y>
    </cdr:from>
    <cdr:to>
      <cdr:x>0.79722</cdr:x>
      <cdr:y>0.83472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438400" y="4495800"/>
          <a:ext cx="4851350" cy="5926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6600"/>
              </a:solidFill>
            </a:rPr>
            <a:t>applied,</a:t>
          </a:r>
          <a:r>
            <a:rPr lang="en-US" sz="1600" baseline="0">
              <a:solidFill>
                <a:srgbClr val="006600"/>
              </a:solidFill>
            </a:rPr>
            <a:t> weighted mean, manufacturing</a:t>
          </a:r>
          <a:endParaRPr lang="en-US" sz="1600">
            <a:solidFill>
              <a:srgbClr val="0066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0.10833</cdr:x>
      <cdr:y>0.8247</cdr:y>
    </cdr:from>
    <cdr:to>
      <cdr:x>0.24449</cdr:x>
      <cdr:y>0.91131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90600" y="5018843"/>
          <a:ext cx="1245047" cy="5270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tariff of Abominations</a:t>
          </a:r>
        </a:p>
      </cdr:txBody>
    </cdr:sp>
  </cdr:relSizeAnchor>
  <cdr:relSizeAnchor xmlns:cdr="http://schemas.openxmlformats.org/drawingml/2006/chartDrawing">
    <cdr:from>
      <cdr:x>0.25833</cdr:x>
      <cdr:y>0.8247</cdr:y>
    </cdr:from>
    <cdr:to>
      <cdr:x>0.39449</cdr:x>
      <cdr:y>0.91099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62200" y="5018843"/>
          <a:ext cx="1245047" cy="5251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Morrill and War tariffs</a:t>
          </a:r>
        </a:p>
      </cdr:txBody>
    </cdr:sp>
  </cdr:relSizeAnchor>
  <cdr:relSizeAnchor xmlns:cdr="http://schemas.openxmlformats.org/drawingml/2006/chartDrawing">
    <cdr:from>
      <cdr:x>0.56667</cdr:x>
      <cdr:y>0.86227</cdr:y>
    </cdr:from>
    <cdr:to>
      <cdr:x>0.69719</cdr:x>
      <cdr:y>0.91235</cdr:y>
    </cdr:to>
    <cdr:sp macro="" textlink="">
      <cdr:nvSpPr>
        <cdr:cNvPr id="205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181600" y="5247443"/>
          <a:ext cx="1193475" cy="304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Hawley-Smoot</a:t>
          </a:r>
        </a:p>
      </cdr:txBody>
    </cdr:sp>
  </cdr:relSizeAnchor>
  <cdr:relSizeAnchor xmlns:cdr="http://schemas.openxmlformats.org/drawingml/2006/chartDrawing">
    <cdr:from>
      <cdr:x>0.4</cdr:x>
      <cdr:y>0.8247</cdr:y>
    </cdr:from>
    <cdr:to>
      <cdr:x>0.51896</cdr:x>
      <cdr:y>0.91235</cdr:y>
    </cdr:to>
    <cdr:sp macro="" textlink="">
      <cdr:nvSpPr>
        <cdr:cNvPr id="205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57600" y="5018843"/>
          <a:ext cx="1087770" cy="5334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Fordney-</a:t>
          </a:r>
        </a:p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McCumby</a:t>
          </a:r>
        </a:p>
      </cdr:txBody>
    </cdr:sp>
  </cdr:relSizeAnchor>
  <cdr:relSizeAnchor xmlns:cdr="http://schemas.openxmlformats.org/drawingml/2006/chartDrawing">
    <cdr:from>
      <cdr:x>0.73333</cdr:x>
      <cdr:y>0.86227</cdr:y>
    </cdr:from>
    <cdr:to>
      <cdr:x>0.84716</cdr:x>
      <cdr:y>0.91235</cdr:y>
    </cdr:to>
    <cdr:sp macro="" textlink="">
      <cdr:nvSpPr>
        <cdr:cNvPr id="2053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705600" y="5247443"/>
          <a:ext cx="1040861" cy="304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Kennedy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A5419-9DF5-4DA2-A19E-0DA5C288858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65E31-39C8-41D1-9C08-441AD2C99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36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10	</a:t>
            </a:r>
            <a:r>
              <a:rPr lang="en-US" sz="2400" b="1" baseline="0" smtClean="0"/>
              <a:t>  </a:t>
            </a:r>
            <a:r>
              <a:rPr lang="en-US" sz="2400" b="1" smtClean="0"/>
              <a:t>TRADE</a:t>
            </a:r>
            <a:r>
              <a:rPr lang="en-US" sz="2400" b="1" baseline="0" smtClean="0"/>
              <a:t> ORGANIZATIONS AND POLICY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3938006" y="1439732"/>
            <a:ext cx="44450" cy="498348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 flipV="1">
            <a:off x="1295136" y="4068632"/>
            <a:ext cx="5303520" cy="38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642606" y="1839782"/>
            <a:ext cx="2571750" cy="434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1696456" y="2839606"/>
            <a:ext cx="4490720" cy="250537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V="1">
            <a:off x="1871081" y="2728781"/>
            <a:ext cx="4410076" cy="2568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756906" y="1801682"/>
            <a:ext cx="2486025" cy="434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559674" y="1179991"/>
            <a:ext cx="8482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January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187440" y="2462633"/>
            <a:ext cx="7315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March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944481" y="1518545"/>
            <a:ext cx="9302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February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63079" y="2602611"/>
            <a:ext cx="11175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November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880606" y="1535694"/>
            <a:ext cx="1371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December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017781" y="6195882"/>
            <a:ext cx="57094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June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149560" y="5254078"/>
            <a:ext cx="762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May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553200" y="3861255"/>
            <a:ext cx="762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April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963159" y="5215978"/>
            <a:ext cx="106019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September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2318756" y="6062532"/>
            <a:ext cx="781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August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3698890" y="6367046"/>
            <a:ext cx="5365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July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509087" y="3923017"/>
            <a:ext cx="100584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October 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3950706" y="3312982"/>
            <a:ext cx="361950" cy="114300"/>
          </a:xfrm>
          <a:prstGeom prst="line">
            <a:avLst/>
          </a:prstGeom>
          <a:noFill/>
          <a:ln w="25400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4338056" y="3446332"/>
            <a:ext cx="311150" cy="209550"/>
          </a:xfrm>
          <a:prstGeom prst="line">
            <a:avLst/>
          </a:prstGeom>
          <a:noFill/>
          <a:ln w="25400">
            <a:solidFill>
              <a:srgbClr val="9966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3963406" y="3166932"/>
            <a:ext cx="463550" cy="1460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V="1">
            <a:off x="3544306" y="3312982"/>
            <a:ext cx="412750" cy="317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3125206" y="3700332"/>
            <a:ext cx="101600" cy="4127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 flipH="1" flipV="1">
            <a:off x="3118856" y="4100382"/>
            <a:ext cx="196850" cy="3873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 flipV="1">
            <a:off x="3290306" y="4475032"/>
            <a:ext cx="330200" cy="2476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4426956" y="3325682"/>
            <a:ext cx="342900" cy="27940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4782556" y="3617782"/>
            <a:ext cx="107950" cy="4381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 flipH="1">
            <a:off x="4719056" y="4074982"/>
            <a:ext cx="184150" cy="4127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flipH="1">
            <a:off x="4388856" y="4513132"/>
            <a:ext cx="330200" cy="2984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 flipH="1" flipV="1">
            <a:off x="3950706" y="4805232"/>
            <a:ext cx="444500" cy="63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3245856" y="3351082"/>
            <a:ext cx="298450" cy="3365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 flipH="1" flipV="1">
            <a:off x="3588756" y="4709982"/>
            <a:ext cx="393700" cy="95250"/>
          </a:xfrm>
          <a:prstGeom prst="line">
            <a:avLst/>
          </a:prstGeom>
          <a:noFill/>
          <a:ln w="25400">
            <a:solidFill>
              <a:srgbClr val="0099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>
            <a:off x="3976106" y="2690682"/>
            <a:ext cx="603250" cy="2286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 flipV="1">
            <a:off x="3004556" y="3128832"/>
            <a:ext cx="450850" cy="4064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3449056" y="3154232"/>
            <a:ext cx="501650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2947406" y="4671882"/>
            <a:ext cx="419100" cy="46355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611106" y="2938332"/>
            <a:ext cx="590550" cy="4191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H="1">
            <a:off x="4649206" y="4729032"/>
            <a:ext cx="476250" cy="4699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 flipH="1">
            <a:off x="3950706" y="5217982"/>
            <a:ext cx="692150" cy="1143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 flipH="1" flipV="1">
            <a:off x="3385556" y="5141782"/>
            <a:ext cx="603250" cy="2032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 flipH="1" flipV="1">
            <a:off x="2782306" y="4094032"/>
            <a:ext cx="158750" cy="56515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 flipV="1">
            <a:off x="2788656" y="3547932"/>
            <a:ext cx="190500" cy="55245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 flipH="1">
            <a:off x="5138156" y="4087682"/>
            <a:ext cx="209550" cy="61595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5214356" y="3370132"/>
            <a:ext cx="139700" cy="71120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3925306" y="1966782"/>
            <a:ext cx="958850" cy="4762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4877806" y="2455732"/>
            <a:ext cx="806450" cy="6477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671556" y="3109782"/>
            <a:ext cx="171450" cy="9779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5569956" y="4081332"/>
            <a:ext cx="273050" cy="8953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" name="Line 51"/>
          <p:cNvSpPr>
            <a:spLocks noChangeShapeType="1"/>
          </p:cNvSpPr>
          <p:nvPr/>
        </p:nvSpPr>
        <p:spPr bwMode="auto">
          <a:xfrm flipV="1">
            <a:off x="2204456" y="3300282"/>
            <a:ext cx="400050" cy="806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" name="Line 52"/>
          <p:cNvSpPr>
            <a:spLocks noChangeShapeType="1"/>
          </p:cNvSpPr>
          <p:nvPr/>
        </p:nvSpPr>
        <p:spPr bwMode="auto">
          <a:xfrm flipV="1">
            <a:off x="2598156" y="2684332"/>
            <a:ext cx="539750" cy="6286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" name="Line 53"/>
          <p:cNvSpPr>
            <a:spLocks noChangeShapeType="1"/>
          </p:cNvSpPr>
          <p:nvPr/>
        </p:nvSpPr>
        <p:spPr bwMode="auto">
          <a:xfrm>
            <a:off x="3156956" y="2677982"/>
            <a:ext cx="793750" cy="63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" name="Line 54"/>
          <p:cNvSpPr>
            <a:spLocks noChangeShapeType="1"/>
          </p:cNvSpPr>
          <p:nvPr/>
        </p:nvSpPr>
        <p:spPr bwMode="auto">
          <a:xfrm flipH="1">
            <a:off x="4884156" y="4989382"/>
            <a:ext cx="660400" cy="6159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 flipH="1" flipV="1">
            <a:off x="3144256" y="5459282"/>
            <a:ext cx="806450" cy="2730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5" name="Line 56"/>
          <p:cNvSpPr>
            <a:spLocks noChangeShapeType="1"/>
          </p:cNvSpPr>
          <p:nvPr/>
        </p:nvSpPr>
        <p:spPr bwMode="auto">
          <a:xfrm flipH="1">
            <a:off x="4001506" y="5605332"/>
            <a:ext cx="844550" cy="1206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 flipH="1" flipV="1">
            <a:off x="2204456" y="4074982"/>
            <a:ext cx="349250" cy="793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 flipH="1" flipV="1">
            <a:off x="2541006" y="4868732"/>
            <a:ext cx="590550" cy="584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" name="Line 59"/>
          <p:cNvSpPr>
            <a:spLocks noChangeShapeType="1"/>
          </p:cNvSpPr>
          <p:nvPr/>
        </p:nvSpPr>
        <p:spPr bwMode="auto">
          <a:xfrm flipV="1">
            <a:off x="2902956" y="1992182"/>
            <a:ext cx="1028700" cy="254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" name="Line 60"/>
          <p:cNvSpPr>
            <a:spLocks noChangeShapeType="1"/>
          </p:cNvSpPr>
          <p:nvPr/>
        </p:nvSpPr>
        <p:spPr bwMode="auto">
          <a:xfrm flipV="1">
            <a:off x="2052056" y="2258882"/>
            <a:ext cx="844550" cy="7048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" name="Line 61"/>
          <p:cNvSpPr>
            <a:spLocks noChangeShapeType="1"/>
          </p:cNvSpPr>
          <p:nvPr/>
        </p:nvSpPr>
        <p:spPr bwMode="auto">
          <a:xfrm flipV="1">
            <a:off x="1696456" y="3001832"/>
            <a:ext cx="349250" cy="11049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" name="Line 62"/>
          <p:cNvSpPr>
            <a:spLocks noChangeShapeType="1"/>
          </p:cNvSpPr>
          <p:nvPr/>
        </p:nvSpPr>
        <p:spPr bwMode="auto">
          <a:xfrm flipH="1" flipV="1">
            <a:off x="1696456" y="4106732"/>
            <a:ext cx="425450" cy="1028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2" name="Line 63"/>
          <p:cNvSpPr>
            <a:spLocks noChangeShapeType="1"/>
          </p:cNvSpPr>
          <p:nvPr/>
        </p:nvSpPr>
        <p:spPr bwMode="auto">
          <a:xfrm flipH="1" flipV="1">
            <a:off x="2909306" y="5929182"/>
            <a:ext cx="1085850" cy="266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" name="Line 64"/>
          <p:cNvSpPr>
            <a:spLocks noChangeShapeType="1"/>
          </p:cNvSpPr>
          <p:nvPr/>
        </p:nvSpPr>
        <p:spPr bwMode="auto">
          <a:xfrm flipH="1" flipV="1">
            <a:off x="2115556" y="5129082"/>
            <a:ext cx="787400" cy="7683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4" name="Line 65"/>
          <p:cNvSpPr>
            <a:spLocks noChangeShapeType="1"/>
          </p:cNvSpPr>
          <p:nvPr/>
        </p:nvSpPr>
        <p:spPr bwMode="auto">
          <a:xfrm flipH="1">
            <a:off x="3995156" y="5872032"/>
            <a:ext cx="1035050" cy="3238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5" name="Line 66"/>
          <p:cNvSpPr>
            <a:spLocks noChangeShapeType="1"/>
          </p:cNvSpPr>
          <p:nvPr/>
        </p:nvSpPr>
        <p:spPr bwMode="auto">
          <a:xfrm flipH="1">
            <a:off x="5055606" y="5179882"/>
            <a:ext cx="857250" cy="6985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" name="Line 67"/>
          <p:cNvSpPr>
            <a:spLocks noChangeShapeType="1"/>
          </p:cNvSpPr>
          <p:nvPr/>
        </p:nvSpPr>
        <p:spPr bwMode="auto">
          <a:xfrm>
            <a:off x="4960356" y="2341432"/>
            <a:ext cx="869950" cy="647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7" name="Line 68"/>
          <p:cNvSpPr>
            <a:spLocks noChangeShapeType="1"/>
          </p:cNvSpPr>
          <p:nvPr/>
        </p:nvSpPr>
        <p:spPr bwMode="auto">
          <a:xfrm flipH="1">
            <a:off x="5925556" y="4094032"/>
            <a:ext cx="355600" cy="10795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8" name="Line 69"/>
          <p:cNvSpPr>
            <a:spLocks noChangeShapeType="1"/>
          </p:cNvSpPr>
          <p:nvPr/>
        </p:nvSpPr>
        <p:spPr bwMode="auto">
          <a:xfrm>
            <a:off x="5862056" y="3001832"/>
            <a:ext cx="425450" cy="10795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" name="Line 70"/>
          <p:cNvSpPr>
            <a:spLocks noChangeShapeType="1"/>
          </p:cNvSpPr>
          <p:nvPr/>
        </p:nvSpPr>
        <p:spPr bwMode="auto">
          <a:xfrm>
            <a:off x="3938006" y="1795332"/>
            <a:ext cx="1022350" cy="5397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" name="Oval 69"/>
          <p:cNvSpPr>
            <a:spLocks noChangeArrowheads="1"/>
          </p:cNvSpPr>
          <p:nvPr/>
        </p:nvSpPr>
        <p:spPr bwMode="auto">
          <a:xfrm>
            <a:off x="3899906" y="176358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" name="Oval 70"/>
          <p:cNvSpPr>
            <a:spLocks noChangeArrowheads="1"/>
          </p:cNvSpPr>
          <p:nvPr/>
        </p:nvSpPr>
        <p:spPr bwMode="auto">
          <a:xfrm>
            <a:off x="4922256" y="229698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" name="Oval 71"/>
          <p:cNvSpPr>
            <a:spLocks noChangeArrowheads="1"/>
          </p:cNvSpPr>
          <p:nvPr/>
        </p:nvSpPr>
        <p:spPr bwMode="auto">
          <a:xfrm>
            <a:off x="5887456" y="514178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" name="Oval 72"/>
          <p:cNvSpPr>
            <a:spLocks noChangeArrowheads="1"/>
          </p:cNvSpPr>
          <p:nvPr/>
        </p:nvSpPr>
        <p:spPr bwMode="auto">
          <a:xfrm>
            <a:off x="6243056" y="403688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" name="Oval 73"/>
          <p:cNvSpPr>
            <a:spLocks noChangeArrowheads="1"/>
          </p:cNvSpPr>
          <p:nvPr/>
        </p:nvSpPr>
        <p:spPr bwMode="auto">
          <a:xfrm>
            <a:off x="5798556" y="294468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" name="Oval 74"/>
          <p:cNvSpPr>
            <a:spLocks noChangeArrowheads="1"/>
          </p:cNvSpPr>
          <p:nvPr/>
        </p:nvSpPr>
        <p:spPr bwMode="auto">
          <a:xfrm>
            <a:off x="2096506" y="509733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6" name="Oval 75"/>
          <p:cNvSpPr>
            <a:spLocks noChangeArrowheads="1"/>
          </p:cNvSpPr>
          <p:nvPr/>
        </p:nvSpPr>
        <p:spPr bwMode="auto">
          <a:xfrm>
            <a:off x="2864856" y="587203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" name="Oval 76"/>
          <p:cNvSpPr>
            <a:spLocks noChangeArrowheads="1"/>
          </p:cNvSpPr>
          <p:nvPr/>
        </p:nvSpPr>
        <p:spPr bwMode="auto">
          <a:xfrm>
            <a:off x="3957056" y="615143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8" name="Oval 77"/>
          <p:cNvSpPr>
            <a:spLocks noChangeArrowheads="1"/>
          </p:cNvSpPr>
          <p:nvPr/>
        </p:nvSpPr>
        <p:spPr bwMode="auto">
          <a:xfrm>
            <a:off x="5004806" y="583393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" name="Oval 78"/>
          <p:cNvSpPr>
            <a:spLocks noChangeArrowheads="1"/>
          </p:cNvSpPr>
          <p:nvPr/>
        </p:nvSpPr>
        <p:spPr bwMode="auto">
          <a:xfrm>
            <a:off x="2852156" y="222713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0" name="Oval 79"/>
          <p:cNvSpPr>
            <a:spLocks noChangeArrowheads="1"/>
          </p:cNvSpPr>
          <p:nvPr/>
        </p:nvSpPr>
        <p:spPr bwMode="auto">
          <a:xfrm>
            <a:off x="1994906" y="297643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1" name="Oval 80"/>
          <p:cNvSpPr>
            <a:spLocks noChangeArrowheads="1"/>
          </p:cNvSpPr>
          <p:nvPr/>
        </p:nvSpPr>
        <p:spPr bwMode="auto">
          <a:xfrm>
            <a:off x="1658356" y="4074982"/>
            <a:ext cx="76200" cy="76200"/>
          </a:xfrm>
          <a:prstGeom prst="ellipse">
            <a:avLst/>
          </a:prstGeom>
          <a:solidFill>
            <a:srgbClr val="CC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" name="Oval 81"/>
          <p:cNvSpPr>
            <a:spLocks noChangeArrowheads="1"/>
          </p:cNvSpPr>
          <p:nvPr/>
        </p:nvSpPr>
        <p:spPr bwMode="auto">
          <a:xfrm>
            <a:off x="3906256" y="195408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3" name="Oval 82"/>
          <p:cNvSpPr>
            <a:spLocks noChangeArrowheads="1"/>
          </p:cNvSpPr>
          <p:nvPr/>
        </p:nvSpPr>
        <p:spPr bwMode="auto">
          <a:xfrm>
            <a:off x="4839706" y="241763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4" name="Oval 83"/>
          <p:cNvSpPr>
            <a:spLocks noChangeArrowheads="1"/>
          </p:cNvSpPr>
          <p:nvPr/>
        </p:nvSpPr>
        <p:spPr bwMode="auto">
          <a:xfrm>
            <a:off x="5627106" y="306533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5" name="Oval 84"/>
          <p:cNvSpPr>
            <a:spLocks noChangeArrowheads="1"/>
          </p:cNvSpPr>
          <p:nvPr/>
        </p:nvSpPr>
        <p:spPr bwMode="auto">
          <a:xfrm>
            <a:off x="5798556" y="403688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" name="Oval 85"/>
          <p:cNvSpPr>
            <a:spLocks noChangeArrowheads="1"/>
          </p:cNvSpPr>
          <p:nvPr/>
        </p:nvSpPr>
        <p:spPr bwMode="auto">
          <a:xfrm>
            <a:off x="5519156" y="495128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7" name="Oval 86"/>
          <p:cNvSpPr>
            <a:spLocks noChangeArrowheads="1"/>
          </p:cNvSpPr>
          <p:nvPr/>
        </p:nvSpPr>
        <p:spPr bwMode="auto">
          <a:xfrm>
            <a:off x="4833356" y="555453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" name="Oval 87"/>
          <p:cNvSpPr>
            <a:spLocks noChangeArrowheads="1"/>
          </p:cNvSpPr>
          <p:nvPr/>
        </p:nvSpPr>
        <p:spPr bwMode="auto">
          <a:xfrm>
            <a:off x="3944356" y="569423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9" name="Oval 88"/>
          <p:cNvSpPr>
            <a:spLocks noChangeArrowheads="1"/>
          </p:cNvSpPr>
          <p:nvPr/>
        </p:nvSpPr>
        <p:spPr bwMode="auto">
          <a:xfrm>
            <a:off x="3106156" y="542753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0" name="Oval 89"/>
          <p:cNvSpPr>
            <a:spLocks noChangeArrowheads="1"/>
          </p:cNvSpPr>
          <p:nvPr/>
        </p:nvSpPr>
        <p:spPr bwMode="auto">
          <a:xfrm>
            <a:off x="2521956" y="483698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1" name="Oval 90"/>
          <p:cNvSpPr>
            <a:spLocks noChangeArrowheads="1"/>
          </p:cNvSpPr>
          <p:nvPr/>
        </p:nvSpPr>
        <p:spPr bwMode="auto">
          <a:xfrm>
            <a:off x="2185406" y="405593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2" name="Oval 91"/>
          <p:cNvSpPr>
            <a:spLocks noChangeArrowheads="1"/>
          </p:cNvSpPr>
          <p:nvPr/>
        </p:nvSpPr>
        <p:spPr bwMode="auto">
          <a:xfrm>
            <a:off x="2566406" y="327488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3112506" y="2652582"/>
            <a:ext cx="76200" cy="76200"/>
          </a:xfrm>
          <a:prstGeom prst="ellipse">
            <a:avLst/>
          </a:prstGeom>
          <a:solidFill>
            <a:srgbClr val="FFCC99">
              <a:alpha val="80000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4" name="Oval 93"/>
          <p:cNvSpPr>
            <a:spLocks noChangeArrowheads="1"/>
          </p:cNvSpPr>
          <p:nvPr/>
        </p:nvSpPr>
        <p:spPr bwMode="auto">
          <a:xfrm>
            <a:off x="3906256" y="26462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" name="Oval 94"/>
          <p:cNvSpPr>
            <a:spLocks noChangeArrowheads="1"/>
          </p:cNvSpPr>
          <p:nvPr/>
        </p:nvSpPr>
        <p:spPr bwMode="auto">
          <a:xfrm>
            <a:off x="4553956" y="29002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6" name="Oval 95"/>
          <p:cNvSpPr>
            <a:spLocks noChangeArrowheads="1"/>
          </p:cNvSpPr>
          <p:nvPr/>
        </p:nvSpPr>
        <p:spPr bwMode="auto">
          <a:xfrm>
            <a:off x="5163556" y="331298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7" name="Oval 96"/>
          <p:cNvSpPr>
            <a:spLocks noChangeArrowheads="1"/>
          </p:cNvSpPr>
          <p:nvPr/>
        </p:nvSpPr>
        <p:spPr bwMode="auto">
          <a:xfrm>
            <a:off x="5303256" y="40305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" name="Oval 97"/>
          <p:cNvSpPr>
            <a:spLocks noChangeArrowheads="1"/>
          </p:cNvSpPr>
          <p:nvPr/>
        </p:nvSpPr>
        <p:spPr bwMode="auto">
          <a:xfrm>
            <a:off x="5081006" y="46909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9" name="Oval 98"/>
          <p:cNvSpPr>
            <a:spLocks noChangeArrowheads="1"/>
          </p:cNvSpPr>
          <p:nvPr/>
        </p:nvSpPr>
        <p:spPr bwMode="auto">
          <a:xfrm>
            <a:off x="4598406" y="516718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0" name="Oval 99"/>
          <p:cNvSpPr>
            <a:spLocks noChangeArrowheads="1"/>
          </p:cNvSpPr>
          <p:nvPr/>
        </p:nvSpPr>
        <p:spPr bwMode="auto">
          <a:xfrm>
            <a:off x="3925306" y="529418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" name="Oval 100"/>
          <p:cNvSpPr>
            <a:spLocks noChangeArrowheads="1"/>
          </p:cNvSpPr>
          <p:nvPr/>
        </p:nvSpPr>
        <p:spPr bwMode="auto">
          <a:xfrm>
            <a:off x="3315706" y="50846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" name="Oval 101"/>
          <p:cNvSpPr>
            <a:spLocks noChangeArrowheads="1"/>
          </p:cNvSpPr>
          <p:nvPr/>
        </p:nvSpPr>
        <p:spPr bwMode="auto">
          <a:xfrm>
            <a:off x="2909306" y="46274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" name="Oval 102"/>
          <p:cNvSpPr>
            <a:spLocks noChangeArrowheads="1"/>
          </p:cNvSpPr>
          <p:nvPr/>
        </p:nvSpPr>
        <p:spPr bwMode="auto">
          <a:xfrm>
            <a:off x="2756906" y="405593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4" name="Oval 103"/>
          <p:cNvSpPr>
            <a:spLocks noChangeArrowheads="1"/>
          </p:cNvSpPr>
          <p:nvPr/>
        </p:nvSpPr>
        <p:spPr bwMode="auto">
          <a:xfrm>
            <a:off x="2947406" y="350348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5" name="Oval 104"/>
          <p:cNvSpPr>
            <a:spLocks noChangeArrowheads="1"/>
          </p:cNvSpPr>
          <p:nvPr/>
        </p:nvSpPr>
        <p:spPr bwMode="auto">
          <a:xfrm>
            <a:off x="3385556" y="3122482"/>
            <a:ext cx="76200" cy="76200"/>
          </a:xfrm>
          <a:prstGeom prst="ellipse">
            <a:avLst/>
          </a:prstGeom>
          <a:solidFill>
            <a:srgbClr val="CCFFCC">
              <a:alpha val="80000"/>
            </a:srgbClr>
          </a:solidFill>
          <a:ln w="254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6" name="Oval 105"/>
          <p:cNvSpPr>
            <a:spLocks noChangeArrowheads="1"/>
          </p:cNvSpPr>
          <p:nvPr/>
        </p:nvSpPr>
        <p:spPr bwMode="auto">
          <a:xfrm>
            <a:off x="3912606" y="312883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7" name="Oval 106"/>
          <p:cNvSpPr>
            <a:spLocks noChangeArrowheads="1"/>
          </p:cNvSpPr>
          <p:nvPr/>
        </p:nvSpPr>
        <p:spPr bwMode="auto">
          <a:xfrm>
            <a:off x="4369806" y="327488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8" name="Oval 107"/>
          <p:cNvSpPr>
            <a:spLocks noChangeArrowheads="1"/>
          </p:cNvSpPr>
          <p:nvPr/>
        </p:nvSpPr>
        <p:spPr bwMode="auto">
          <a:xfrm>
            <a:off x="4731756" y="357333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9" name="Oval 108"/>
          <p:cNvSpPr>
            <a:spLocks noChangeArrowheads="1"/>
          </p:cNvSpPr>
          <p:nvPr/>
        </p:nvSpPr>
        <p:spPr bwMode="auto">
          <a:xfrm>
            <a:off x="4858756" y="402418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0" name="Oval 109"/>
          <p:cNvSpPr>
            <a:spLocks noChangeArrowheads="1"/>
          </p:cNvSpPr>
          <p:nvPr/>
        </p:nvSpPr>
        <p:spPr bwMode="auto">
          <a:xfrm>
            <a:off x="4674606" y="447503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1" name="Oval 110"/>
          <p:cNvSpPr>
            <a:spLocks noChangeArrowheads="1"/>
          </p:cNvSpPr>
          <p:nvPr/>
        </p:nvSpPr>
        <p:spPr bwMode="auto">
          <a:xfrm>
            <a:off x="4350756" y="476713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2" name="Oval 111"/>
          <p:cNvSpPr>
            <a:spLocks noChangeArrowheads="1"/>
          </p:cNvSpPr>
          <p:nvPr/>
        </p:nvSpPr>
        <p:spPr bwMode="auto">
          <a:xfrm>
            <a:off x="3938006" y="477348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3" name="Oval 112"/>
          <p:cNvSpPr>
            <a:spLocks noChangeArrowheads="1"/>
          </p:cNvSpPr>
          <p:nvPr/>
        </p:nvSpPr>
        <p:spPr bwMode="auto">
          <a:xfrm>
            <a:off x="3563356" y="467188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4" name="Oval 113"/>
          <p:cNvSpPr>
            <a:spLocks noChangeArrowheads="1"/>
          </p:cNvSpPr>
          <p:nvPr/>
        </p:nvSpPr>
        <p:spPr bwMode="auto">
          <a:xfrm>
            <a:off x="3271256" y="444328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5" name="Oval 114"/>
          <p:cNvSpPr>
            <a:spLocks noChangeArrowheads="1"/>
          </p:cNvSpPr>
          <p:nvPr/>
        </p:nvSpPr>
        <p:spPr bwMode="auto">
          <a:xfrm>
            <a:off x="3099806" y="406863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" name="Oval 115"/>
          <p:cNvSpPr>
            <a:spLocks noChangeArrowheads="1"/>
          </p:cNvSpPr>
          <p:nvPr/>
        </p:nvSpPr>
        <p:spPr bwMode="auto">
          <a:xfrm>
            <a:off x="3201406" y="365588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7" name="Oval 116"/>
          <p:cNvSpPr>
            <a:spLocks noChangeArrowheads="1"/>
          </p:cNvSpPr>
          <p:nvPr/>
        </p:nvSpPr>
        <p:spPr bwMode="auto">
          <a:xfrm>
            <a:off x="3499856" y="3319332"/>
            <a:ext cx="76200" cy="76200"/>
          </a:xfrm>
          <a:prstGeom prst="ellipse">
            <a:avLst/>
          </a:prstGeom>
          <a:solidFill>
            <a:srgbClr val="FFFF99">
              <a:alpha val="80000"/>
            </a:srgbClr>
          </a:solidFill>
          <a:ln w="2540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" name="Oval 117"/>
          <p:cNvSpPr>
            <a:spLocks noChangeArrowheads="1"/>
          </p:cNvSpPr>
          <p:nvPr/>
        </p:nvSpPr>
        <p:spPr bwMode="auto">
          <a:xfrm>
            <a:off x="3918956" y="3287582"/>
            <a:ext cx="76200" cy="76200"/>
          </a:xfrm>
          <a:prstGeom prst="ellipse">
            <a:avLst/>
          </a:prstGeom>
          <a:solidFill>
            <a:srgbClr val="FF6600">
              <a:alpha val="80000"/>
            </a:srgbClr>
          </a:solidFill>
          <a:ln w="2540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9" name="Oval 118"/>
          <p:cNvSpPr>
            <a:spLocks noChangeArrowheads="1"/>
          </p:cNvSpPr>
          <p:nvPr/>
        </p:nvSpPr>
        <p:spPr bwMode="auto">
          <a:xfrm>
            <a:off x="4280906" y="3395532"/>
            <a:ext cx="76200" cy="76200"/>
          </a:xfrm>
          <a:prstGeom prst="ellipse">
            <a:avLst/>
          </a:prstGeom>
          <a:solidFill>
            <a:srgbClr val="FF6600">
              <a:alpha val="80000"/>
            </a:srgbClr>
          </a:solidFill>
          <a:ln w="2540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0" name="Oval 119"/>
          <p:cNvSpPr>
            <a:spLocks noChangeArrowheads="1"/>
          </p:cNvSpPr>
          <p:nvPr/>
        </p:nvSpPr>
        <p:spPr bwMode="auto">
          <a:xfrm>
            <a:off x="4630156" y="3630482"/>
            <a:ext cx="76200" cy="76200"/>
          </a:xfrm>
          <a:prstGeom prst="ellipse">
            <a:avLst/>
          </a:prstGeom>
          <a:solidFill>
            <a:srgbClr val="FF6600">
              <a:alpha val="80000"/>
            </a:srgbClr>
          </a:solidFill>
          <a:ln w="2540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1" name="Oval 120"/>
          <p:cNvSpPr>
            <a:spLocks noChangeArrowheads="1"/>
          </p:cNvSpPr>
          <p:nvPr/>
        </p:nvSpPr>
        <p:spPr bwMode="auto">
          <a:xfrm>
            <a:off x="3880856" y="4011482"/>
            <a:ext cx="152400" cy="152400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 rot="1625493">
            <a:off x="4219944" y="180168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1929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 rot="1625493">
            <a:off x="4059590" y="2127704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1930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 rot="1275658">
            <a:off x="3976185" y="250624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1931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 rot="1170486">
            <a:off x="3919473" y="293629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99CC"/>
                </a:solidFill>
                <a:latin typeface="Times New Roman" pitchFamily="18" charset="0"/>
              </a:rPr>
              <a:t>1932</a:t>
            </a:r>
            <a:endParaRPr lang="en-US" sz="1600">
              <a:solidFill>
                <a:srgbClr val="0099CC"/>
              </a:solidFill>
              <a:latin typeface="Times New Roman" pitchFamily="18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 rot="1113764">
            <a:off x="3863177" y="3320405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996633"/>
                </a:solidFill>
                <a:latin typeface="Times New Roman" pitchFamily="18" charset="0"/>
              </a:rPr>
              <a:t>1933</a:t>
            </a:r>
            <a:endParaRPr lang="en-US" sz="12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228600" y="762008"/>
            <a:ext cx="87505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10.2 spiderweb </a:t>
            </a:r>
            <a:r>
              <a:rPr lang="nl-NL" b="1"/>
              <a:t>spiral: world imports in million US gold dollar, 1929-1933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838200" y="3490496"/>
            <a:ext cx="4518025" cy="2319337"/>
            <a:chOff x="432" y="1997"/>
            <a:chExt cx="2846" cy="1461"/>
          </a:xfrm>
        </p:grpSpPr>
        <p:sp>
          <p:nvSpPr>
            <p:cNvPr id="3" name="Arc 26"/>
            <p:cNvSpPr>
              <a:spLocks/>
            </p:cNvSpPr>
            <p:nvPr/>
          </p:nvSpPr>
          <p:spPr bwMode="auto">
            <a:xfrm flipV="1">
              <a:off x="432" y="2544"/>
              <a:ext cx="2715" cy="914"/>
            </a:xfrm>
            <a:custGeom>
              <a:avLst/>
              <a:gdLst>
                <a:gd name="G0" fmla="+- 0 0 0"/>
                <a:gd name="G1" fmla="+- 19576 0 0"/>
                <a:gd name="G2" fmla="+- 21600 0 0"/>
                <a:gd name="T0" fmla="*/ 9129 w 20564"/>
                <a:gd name="T1" fmla="*/ 0 h 19576"/>
                <a:gd name="T2" fmla="*/ 20564 w 20564"/>
                <a:gd name="T3" fmla="*/ 12966 h 19576"/>
                <a:gd name="T4" fmla="*/ 0 w 20564"/>
                <a:gd name="T5" fmla="*/ 19576 h 19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564" h="19576" fill="none" extrusionOk="0">
                  <a:moveTo>
                    <a:pt x="9129" y="-1"/>
                  </a:moveTo>
                  <a:cubicBezTo>
                    <a:pt x="14579" y="2541"/>
                    <a:pt x="18723" y="7240"/>
                    <a:pt x="20563" y="12966"/>
                  </a:cubicBezTo>
                </a:path>
                <a:path w="20564" h="19576" stroke="0" extrusionOk="0">
                  <a:moveTo>
                    <a:pt x="9129" y="-1"/>
                  </a:moveTo>
                  <a:cubicBezTo>
                    <a:pt x="14579" y="2541"/>
                    <a:pt x="18723" y="7240"/>
                    <a:pt x="20563" y="12966"/>
                  </a:cubicBezTo>
                  <a:lnTo>
                    <a:pt x="0" y="19576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Arc 23"/>
            <p:cNvSpPr>
              <a:spLocks/>
            </p:cNvSpPr>
            <p:nvPr/>
          </p:nvSpPr>
          <p:spPr bwMode="auto">
            <a:xfrm flipV="1">
              <a:off x="563" y="1997"/>
              <a:ext cx="2715" cy="914"/>
            </a:xfrm>
            <a:custGeom>
              <a:avLst/>
              <a:gdLst>
                <a:gd name="G0" fmla="+- 0 0 0"/>
                <a:gd name="G1" fmla="+- 19576 0 0"/>
                <a:gd name="G2" fmla="+- 21600 0 0"/>
                <a:gd name="T0" fmla="*/ 9129 w 20564"/>
                <a:gd name="T1" fmla="*/ 0 h 19576"/>
                <a:gd name="T2" fmla="*/ 20564 w 20564"/>
                <a:gd name="T3" fmla="*/ 12966 h 19576"/>
                <a:gd name="T4" fmla="*/ 0 w 20564"/>
                <a:gd name="T5" fmla="*/ 19576 h 19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564" h="19576" fill="none" extrusionOk="0">
                  <a:moveTo>
                    <a:pt x="9129" y="-1"/>
                  </a:moveTo>
                  <a:cubicBezTo>
                    <a:pt x="14579" y="2541"/>
                    <a:pt x="18723" y="7240"/>
                    <a:pt x="20563" y="12966"/>
                  </a:cubicBezTo>
                </a:path>
                <a:path w="20564" h="19576" stroke="0" extrusionOk="0">
                  <a:moveTo>
                    <a:pt x="9129" y="-1"/>
                  </a:moveTo>
                  <a:cubicBezTo>
                    <a:pt x="14579" y="2541"/>
                    <a:pt x="18723" y="7240"/>
                    <a:pt x="20563" y="12966"/>
                  </a:cubicBezTo>
                  <a:lnTo>
                    <a:pt x="0" y="19576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" name="Line 27"/>
            <p:cNvSpPr>
              <a:spLocks noChangeShapeType="1"/>
            </p:cNvSpPr>
            <p:nvPr/>
          </p:nvSpPr>
          <p:spPr bwMode="auto">
            <a:xfrm flipH="1" flipV="1">
              <a:off x="1968" y="2400"/>
              <a:ext cx="336" cy="816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Text Box 28"/>
            <p:cNvSpPr txBox="1">
              <a:spLocks noChangeArrowheads="1"/>
            </p:cNvSpPr>
            <p:nvPr/>
          </p:nvSpPr>
          <p:spPr bwMode="auto">
            <a:xfrm>
              <a:off x="989" y="2256"/>
              <a:ext cx="15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higher welfare for </a:t>
              </a:r>
              <a:r>
                <a:rPr lang="en-US" altLang="en-US" sz="1600" smtClean="0">
                  <a:solidFill>
                    <a:srgbClr val="0000FF"/>
                  </a:solidFill>
                  <a:latin typeface="Times New Roman" pitchFamily="18" charset="0"/>
                </a:rPr>
                <a:t>America</a:t>
              </a:r>
              <a:endParaRPr lang="en-US" altLang="en-US" sz="1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1066800" y="1691858"/>
            <a:ext cx="3886200" cy="4651375"/>
            <a:chOff x="576" y="864"/>
            <a:chExt cx="2448" cy="2930"/>
          </a:xfrm>
        </p:grpSpPr>
        <p:sp>
          <p:nvSpPr>
            <p:cNvPr id="8" name="Arc 8"/>
            <p:cNvSpPr>
              <a:spLocks/>
            </p:cNvSpPr>
            <p:nvPr/>
          </p:nvSpPr>
          <p:spPr bwMode="auto">
            <a:xfrm flipV="1">
              <a:off x="576" y="1038"/>
              <a:ext cx="2448" cy="275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5716"/>
                <a:gd name="T2" fmla="*/ 16349 w 21600"/>
                <a:gd name="T3" fmla="*/ 35716 h 35716"/>
                <a:gd name="T4" fmla="*/ 0 w 21600"/>
                <a:gd name="T5" fmla="*/ 21600 h 35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571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6782"/>
                    <a:pt x="19736" y="31793"/>
                    <a:pt x="16349" y="35716"/>
                  </a:cubicBezTo>
                </a:path>
                <a:path w="21600" h="3571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6782"/>
                    <a:pt x="19736" y="31793"/>
                    <a:pt x="16349" y="357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1758" y="864"/>
              <a:ext cx="116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0000FF"/>
                  </a:solidFill>
                  <a:latin typeface="Times New Roman" pitchFamily="18" charset="0"/>
                </a:rPr>
                <a:t>America </a:t>
              </a: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offer curve</a:t>
              </a:r>
            </a:p>
          </p:txBody>
        </p:sp>
      </p:grpSp>
      <p:sp>
        <p:nvSpPr>
          <p:cNvPr id="10" name="Line 19"/>
          <p:cNvSpPr>
            <a:spLocks noChangeShapeType="1"/>
          </p:cNvSpPr>
          <p:nvPr/>
        </p:nvSpPr>
        <p:spPr bwMode="auto">
          <a:xfrm flipV="1">
            <a:off x="1066800" y="5212298"/>
            <a:ext cx="4160520" cy="112776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 flipV="1">
            <a:off x="1066800" y="3901658"/>
            <a:ext cx="4663440" cy="24384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066800" y="1234658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1066800" y="6340058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52400" y="1234658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132139" y="6290846"/>
            <a:ext cx="1470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3676650" y="5527258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4741863" y="4304883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672840" y="5623778"/>
            <a:ext cx="3209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4809154" y="4358858"/>
            <a:ext cx="33214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20976" y="5095571"/>
            <a:ext cx="772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6600"/>
                </a:solidFill>
                <a:latin typeface="Times New Roman" pitchFamily="18" charset="0"/>
              </a:rPr>
              <a:t>s</a:t>
            </a: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lope </a:t>
            </a:r>
            <a:r>
              <a:rPr lang="en-US" sz="1600" i="1" smtClean="0">
                <a:solidFill>
                  <a:srgbClr val="006600"/>
                </a:solidFill>
                <a:latin typeface="Times New Roman" pitchFamily="18" charset="0"/>
              </a:rPr>
              <a:t>p</a:t>
            </a:r>
            <a:endParaRPr lang="en-US" sz="1600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75711" y="3639304"/>
            <a:ext cx="8162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6600"/>
                </a:solidFill>
                <a:latin typeface="Times New Roman" pitchFamily="18" charset="0"/>
              </a:rPr>
              <a:t>s</a:t>
            </a: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lope </a:t>
            </a:r>
            <a:r>
              <a:rPr lang="en-US" sz="1600" i="1" smtClean="0">
                <a:solidFill>
                  <a:srgbClr val="006600"/>
                </a:solidFill>
                <a:latin typeface="Times New Roman" pitchFamily="18" charset="0"/>
              </a:rPr>
              <a:t>p'</a:t>
            </a:r>
            <a:endParaRPr lang="en-US" sz="1600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44440" y="4663658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smtClean="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sz="1600" i="1" baseline="-25000" smtClean="0">
                <a:solidFill>
                  <a:srgbClr val="0000FF"/>
                </a:solidFill>
                <a:latin typeface="Times New Roman" pitchFamily="18" charset="0"/>
              </a:rPr>
              <a:t>p</a:t>
            </a:r>
            <a:endParaRPr lang="en-US" sz="1600" i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9974" y="4772194"/>
            <a:ext cx="4299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smtClean="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sz="1600" i="1" baseline="-25000" smtClean="0">
                <a:solidFill>
                  <a:srgbClr val="0000FF"/>
                </a:solidFill>
                <a:latin typeface="Times New Roman" pitchFamily="18" charset="0"/>
              </a:rPr>
              <a:t>p'</a:t>
            </a:r>
            <a:endParaRPr lang="en-US" sz="1600" i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10.11 America's offer curve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25065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990600" y="2148840"/>
            <a:ext cx="3962400" cy="4114800"/>
            <a:chOff x="528" y="1200"/>
            <a:chExt cx="2496" cy="2592"/>
          </a:xfrm>
        </p:grpSpPr>
        <p:sp>
          <p:nvSpPr>
            <p:cNvPr id="3" name="Line 14"/>
            <p:cNvSpPr>
              <a:spLocks noChangeShapeType="1"/>
            </p:cNvSpPr>
            <p:nvPr/>
          </p:nvSpPr>
          <p:spPr bwMode="auto">
            <a:xfrm flipV="1">
              <a:off x="576" y="1200"/>
              <a:ext cx="2448" cy="2592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Arc 16"/>
            <p:cNvSpPr>
              <a:spLocks/>
            </p:cNvSpPr>
            <p:nvPr/>
          </p:nvSpPr>
          <p:spPr bwMode="auto">
            <a:xfrm flipV="1">
              <a:off x="528" y="3600"/>
              <a:ext cx="288" cy="192"/>
            </a:xfrm>
            <a:custGeom>
              <a:avLst/>
              <a:gdLst>
                <a:gd name="G0" fmla="+- 0 0 0"/>
                <a:gd name="G1" fmla="+- 14101 0 0"/>
                <a:gd name="G2" fmla="+- 21600 0 0"/>
                <a:gd name="T0" fmla="*/ 16362 w 21600"/>
                <a:gd name="T1" fmla="*/ 0 h 27669"/>
                <a:gd name="T2" fmla="*/ 16807 w 21600"/>
                <a:gd name="T3" fmla="*/ 27669 h 27669"/>
                <a:gd name="T4" fmla="*/ 0 w 21600"/>
                <a:gd name="T5" fmla="*/ 14101 h 27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669" fill="none" extrusionOk="0">
                  <a:moveTo>
                    <a:pt x="16362" y="-1"/>
                  </a:moveTo>
                  <a:cubicBezTo>
                    <a:pt x="19741" y="3920"/>
                    <a:pt x="21600" y="8924"/>
                    <a:pt x="21600" y="14101"/>
                  </a:cubicBezTo>
                  <a:cubicBezTo>
                    <a:pt x="21600" y="19038"/>
                    <a:pt x="19908" y="23827"/>
                    <a:pt x="16806" y="27668"/>
                  </a:cubicBezTo>
                </a:path>
                <a:path w="21600" h="27669" stroke="0" extrusionOk="0">
                  <a:moveTo>
                    <a:pt x="16362" y="-1"/>
                  </a:moveTo>
                  <a:cubicBezTo>
                    <a:pt x="19741" y="3920"/>
                    <a:pt x="21600" y="8924"/>
                    <a:pt x="21600" y="14101"/>
                  </a:cubicBezTo>
                  <a:cubicBezTo>
                    <a:pt x="21600" y="19038"/>
                    <a:pt x="19908" y="23827"/>
                    <a:pt x="16806" y="27668"/>
                  </a:cubicBezTo>
                  <a:lnTo>
                    <a:pt x="0" y="14101"/>
                  </a:lnTo>
                  <a:close/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672" y="3504"/>
              <a:ext cx="816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8000"/>
                  </a:solidFill>
                  <a:latin typeface="Times New Roman" pitchFamily="18" charset="0"/>
                </a:rPr>
                <a:t>free </a:t>
              </a:r>
              <a:r>
                <a:rPr lang="en-US" altLang="en-US" sz="1400" smtClean="0">
                  <a:solidFill>
                    <a:srgbClr val="008000"/>
                  </a:solidFill>
                  <a:latin typeface="Times New Roman" pitchFamily="18" charset="0"/>
                </a:rPr>
                <a:t>trade</a:t>
              </a:r>
            </a:p>
            <a:p>
              <a:pPr algn="ctr" fontAlgn="base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 smtClean="0">
                  <a:solidFill>
                    <a:srgbClr val="008000"/>
                  </a:solidFill>
                  <a:latin typeface="Times New Roman" pitchFamily="18" charset="0"/>
                </a:rPr>
                <a:t>price </a:t>
              </a:r>
              <a:r>
                <a:rPr lang="en-US" altLang="en-US" sz="1400">
                  <a:solidFill>
                    <a:srgbClr val="008000"/>
                  </a:solidFill>
                  <a:latin typeface="Times New Roman" pitchFamily="18" charset="0"/>
                </a:rPr>
                <a:t>= </a:t>
              </a:r>
              <a:r>
                <a:rPr lang="en-US" altLang="en-US" sz="1400" i="1">
                  <a:solidFill>
                    <a:srgbClr val="008000"/>
                  </a:solidFill>
                  <a:latin typeface="Times New Roman" pitchFamily="18" charset="0"/>
                </a:rPr>
                <a:t>p</a:t>
              </a:r>
            </a:p>
          </p:txBody>
        </p:sp>
      </p:grp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066800" y="1158240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066800" y="6263640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52400" y="1158240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132139" y="6214428"/>
            <a:ext cx="1470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0" name="Arc 8"/>
          <p:cNvSpPr>
            <a:spLocks/>
          </p:cNvSpPr>
          <p:nvPr/>
        </p:nvSpPr>
        <p:spPr bwMode="auto">
          <a:xfrm flipV="1">
            <a:off x="1066800" y="1891665"/>
            <a:ext cx="3886200" cy="4375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35716"/>
              <a:gd name="T2" fmla="*/ 16349 w 21600"/>
              <a:gd name="T3" fmla="*/ 35716 h 35716"/>
              <a:gd name="T4" fmla="*/ 0 w 21600"/>
              <a:gd name="T5" fmla="*/ 21600 h 35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571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782"/>
                  <a:pt x="19736" y="31793"/>
                  <a:pt x="16349" y="35716"/>
                </a:cubicBezTo>
              </a:path>
              <a:path w="21600" h="3571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782"/>
                  <a:pt x="19736" y="31793"/>
                  <a:pt x="16349" y="35716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52400" y="1691640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188243" y="6443246"/>
            <a:ext cx="13580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13" name="Arc 11"/>
          <p:cNvSpPr>
            <a:spLocks/>
          </p:cNvSpPr>
          <p:nvPr/>
        </p:nvSpPr>
        <p:spPr bwMode="auto">
          <a:xfrm rot="10800000" flipV="1">
            <a:off x="1063625" y="2453640"/>
            <a:ext cx="4270375" cy="3810000"/>
          </a:xfrm>
          <a:custGeom>
            <a:avLst/>
            <a:gdLst>
              <a:gd name="G0" fmla="+- 9394 0 0"/>
              <a:gd name="G1" fmla="+- 21600 0 0"/>
              <a:gd name="G2" fmla="+- 21600 0 0"/>
              <a:gd name="T0" fmla="*/ 0 w 30994"/>
              <a:gd name="T1" fmla="*/ 2150 h 21600"/>
              <a:gd name="T2" fmla="*/ 30994 w 30994"/>
              <a:gd name="T3" fmla="*/ 21600 h 21600"/>
              <a:gd name="T4" fmla="*/ 9394 w 3099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994" h="21600" fill="none" extrusionOk="0">
                <a:moveTo>
                  <a:pt x="-1" y="2149"/>
                </a:moveTo>
                <a:cubicBezTo>
                  <a:pt x="2929" y="734"/>
                  <a:pt x="6140" y="-1"/>
                  <a:pt x="9394" y="0"/>
                </a:cubicBezTo>
                <a:cubicBezTo>
                  <a:pt x="21323" y="0"/>
                  <a:pt x="30994" y="9670"/>
                  <a:pt x="30994" y="21600"/>
                </a:cubicBezTo>
              </a:path>
              <a:path w="30994" h="21600" stroke="0" extrusionOk="0">
                <a:moveTo>
                  <a:pt x="-1" y="2149"/>
                </a:moveTo>
                <a:cubicBezTo>
                  <a:pt x="2929" y="734"/>
                  <a:pt x="6140" y="-1"/>
                  <a:pt x="9394" y="0"/>
                </a:cubicBezTo>
                <a:cubicBezTo>
                  <a:pt x="21323" y="0"/>
                  <a:pt x="30994" y="9670"/>
                  <a:pt x="30994" y="21600"/>
                </a:cubicBezTo>
                <a:lnTo>
                  <a:pt x="9394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>
            <a:off x="4495800" y="2453640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4648200" y="2300288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 flipV="1">
            <a:off x="4572000" y="2606040"/>
            <a:ext cx="0" cy="3657600"/>
          </a:xfrm>
          <a:prstGeom prst="line">
            <a:avLst/>
          </a:prstGeom>
          <a:noFill/>
          <a:ln w="28575" cap="rnd">
            <a:solidFill>
              <a:srgbClr val="006600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rot="16200000" flipV="1">
            <a:off x="2781300" y="815340"/>
            <a:ext cx="0" cy="3429000"/>
          </a:xfrm>
          <a:prstGeom prst="line">
            <a:avLst/>
          </a:prstGeom>
          <a:noFill/>
          <a:ln w="28575" cap="rnd">
            <a:solidFill>
              <a:srgbClr val="006600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3371560" y="1344686"/>
            <a:ext cx="10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offer curve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5082283" y="2758440"/>
            <a:ext cx="8082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offer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curve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10.12 free trade equilibrium with offer curves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25065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37"/>
          <p:cNvSpPr>
            <a:spLocks/>
          </p:cNvSpPr>
          <p:nvPr/>
        </p:nvSpPr>
        <p:spPr bwMode="auto">
          <a:xfrm flipV="1">
            <a:off x="1099756" y="1977926"/>
            <a:ext cx="1600200" cy="426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36369"/>
              <a:gd name="T2" fmla="*/ 15762 w 21600"/>
              <a:gd name="T3" fmla="*/ 36369 h 36369"/>
              <a:gd name="T4" fmla="*/ 0 w 21600"/>
              <a:gd name="T5" fmla="*/ 21600 h 36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636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085"/>
                  <a:pt x="19512" y="32365"/>
                  <a:pt x="15761" y="36368"/>
                </a:cubicBezTo>
              </a:path>
              <a:path w="21600" h="3636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085"/>
                  <a:pt x="19512" y="32365"/>
                  <a:pt x="15761" y="36368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Text Box 38"/>
          <p:cNvSpPr txBox="1">
            <a:spLocks noChangeArrowheads="1"/>
          </p:cNvSpPr>
          <p:nvPr/>
        </p:nvSpPr>
        <p:spPr bwMode="auto">
          <a:xfrm>
            <a:off x="1175956" y="1520726"/>
            <a:ext cx="2232025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offer with ‘optimal’ tariff</a:t>
            </a:r>
          </a:p>
        </p:txBody>
      </p:sp>
      <p:sp>
        <p:nvSpPr>
          <p:cNvPr id="4" name="AutoShape 39"/>
          <p:cNvSpPr>
            <a:spLocks noChangeArrowheads="1"/>
          </p:cNvSpPr>
          <p:nvPr/>
        </p:nvSpPr>
        <p:spPr bwMode="auto">
          <a:xfrm rot="5400000" flipH="1">
            <a:off x="2166556" y="5460266"/>
            <a:ext cx="762000" cy="533400"/>
          </a:xfrm>
          <a:custGeom>
            <a:avLst/>
            <a:gdLst>
              <a:gd name="G0" fmla="+- 0 0 0"/>
              <a:gd name="G1" fmla="+- -8719594 0 0"/>
              <a:gd name="G2" fmla="+- 0 0 -8719594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8719594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8719594"/>
              <a:gd name="G36" fmla="sin G34 -8719594"/>
              <a:gd name="G37" fmla="+/ -8719594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5102 w 21600"/>
              <a:gd name="T5" fmla="*/ 893 h 21600"/>
              <a:gd name="T6" fmla="*/ 5270 w 21600"/>
              <a:gd name="T7" fmla="*/ 4880 h 21600"/>
              <a:gd name="T8" fmla="*/ 12951 w 21600"/>
              <a:gd name="T9" fmla="*/ 5846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431" y="5399"/>
                  <a:pt x="8113" y="5919"/>
                  <a:pt x="7113" y="6853"/>
                </a:cubicBezTo>
                <a:lnTo>
                  <a:pt x="3427" y="2907"/>
                </a:lnTo>
                <a:cubicBezTo>
                  <a:pt x="5427" y="1039"/>
                  <a:pt x="8062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CC"/>
          </a:solidFill>
          <a:ln w="2857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Arc 30"/>
          <p:cNvSpPr>
            <a:spLocks/>
          </p:cNvSpPr>
          <p:nvPr/>
        </p:nvSpPr>
        <p:spPr bwMode="auto">
          <a:xfrm rot="20352944" flipV="1">
            <a:off x="871156" y="2206526"/>
            <a:ext cx="4310063" cy="1450975"/>
          </a:xfrm>
          <a:custGeom>
            <a:avLst/>
            <a:gdLst>
              <a:gd name="G0" fmla="+- 0 0 0"/>
              <a:gd name="G1" fmla="+- 19576 0 0"/>
              <a:gd name="G2" fmla="+- 21600 0 0"/>
              <a:gd name="T0" fmla="*/ 9129 w 20564"/>
              <a:gd name="T1" fmla="*/ 0 h 19576"/>
              <a:gd name="T2" fmla="*/ 20564 w 20564"/>
              <a:gd name="T3" fmla="*/ 12966 h 19576"/>
              <a:gd name="T4" fmla="*/ 0 w 20564"/>
              <a:gd name="T5" fmla="*/ 19576 h 19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4" h="19576" fill="none" extrusionOk="0">
                <a:moveTo>
                  <a:pt x="9129" y="-1"/>
                </a:moveTo>
                <a:cubicBezTo>
                  <a:pt x="14579" y="2541"/>
                  <a:pt x="18723" y="7240"/>
                  <a:pt x="20563" y="12966"/>
                </a:cubicBezTo>
              </a:path>
              <a:path w="20564" h="19576" stroke="0" extrusionOk="0">
                <a:moveTo>
                  <a:pt x="9129" y="-1"/>
                </a:moveTo>
                <a:cubicBezTo>
                  <a:pt x="14579" y="2541"/>
                  <a:pt x="18723" y="7240"/>
                  <a:pt x="20563" y="12966"/>
                </a:cubicBezTo>
                <a:lnTo>
                  <a:pt x="0" y="19576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prstDash val="lgDashDot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1099756" y="2130326"/>
            <a:ext cx="3886200" cy="4114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099756" y="1139726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1099756" y="6245126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85356" y="1139726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165095" y="6195914"/>
            <a:ext cx="1470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1" name="Arc 12"/>
          <p:cNvSpPr>
            <a:spLocks/>
          </p:cNvSpPr>
          <p:nvPr/>
        </p:nvSpPr>
        <p:spPr bwMode="auto">
          <a:xfrm flipV="1">
            <a:off x="1099756" y="1873151"/>
            <a:ext cx="3886200" cy="4375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35716"/>
              <a:gd name="T2" fmla="*/ 16349 w 21600"/>
              <a:gd name="T3" fmla="*/ 35716 h 35716"/>
              <a:gd name="T4" fmla="*/ 0 w 21600"/>
              <a:gd name="T5" fmla="*/ 21600 h 35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571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782"/>
                  <a:pt x="19736" y="31793"/>
                  <a:pt x="16349" y="35716"/>
                </a:cubicBezTo>
              </a:path>
              <a:path w="21600" h="3571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782"/>
                  <a:pt x="19736" y="31793"/>
                  <a:pt x="16349" y="35716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85356" y="1673126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4221199" y="6443246"/>
            <a:ext cx="13580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14" name="Arc 15"/>
          <p:cNvSpPr>
            <a:spLocks/>
          </p:cNvSpPr>
          <p:nvPr/>
        </p:nvSpPr>
        <p:spPr bwMode="auto">
          <a:xfrm rot="10800000" flipV="1">
            <a:off x="1096581" y="2435126"/>
            <a:ext cx="4270375" cy="3810000"/>
          </a:xfrm>
          <a:custGeom>
            <a:avLst/>
            <a:gdLst>
              <a:gd name="G0" fmla="+- 9394 0 0"/>
              <a:gd name="G1" fmla="+- 21600 0 0"/>
              <a:gd name="G2" fmla="+- 21600 0 0"/>
              <a:gd name="T0" fmla="*/ 0 w 30994"/>
              <a:gd name="T1" fmla="*/ 2150 h 21600"/>
              <a:gd name="T2" fmla="*/ 30994 w 30994"/>
              <a:gd name="T3" fmla="*/ 21600 h 21600"/>
              <a:gd name="T4" fmla="*/ 9394 w 3099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994" h="21600" fill="none" extrusionOk="0">
                <a:moveTo>
                  <a:pt x="-1" y="2149"/>
                </a:moveTo>
                <a:cubicBezTo>
                  <a:pt x="2929" y="734"/>
                  <a:pt x="6140" y="-1"/>
                  <a:pt x="9394" y="0"/>
                </a:cubicBezTo>
                <a:cubicBezTo>
                  <a:pt x="21323" y="0"/>
                  <a:pt x="30994" y="9670"/>
                  <a:pt x="30994" y="21600"/>
                </a:cubicBezTo>
              </a:path>
              <a:path w="30994" h="21600" stroke="0" extrusionOk="0">
                <a:moveTo>
                  <a:pt x="-1" y="2149"/>
                </a:moveTo>
                <a:cubicBezTo>
                  <a:pt x="2929" y="734"/>
                  <a:pt x="6140" y="-1"/>
                  <a:pt x="9394" y="0"/>
                </a:cubicBezTo>
                <a:cubicBezTo>
                  <a:pt x="21323" y="0"/>
                  <a:pt x="30994" y="9670"/>
                  <a:pt x="30994" y="21600"/>
                </a:cubicBezTo>
                <a:lnTo>
                  <a:pt x="9394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Oval 17"/>
          <p:cNvSpPr>
            <a:spLocks noChangeArrowheads="1"/>
          </p:cNvSpPr>
          <p:nvPr/>
        </p:nvSpPr>
        <p:spPr bwMode="auto">
          <a:xfrm>
            <a:off x="4528756" y="2435126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4437316" y="2556094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3822319" y="1366714"/>
            <a:ext cx="9444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offer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5160163" y="2511326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offer</a:t>
            </a:r>
          </a:p>
        </p:txBody>
      </p:sp>
      <p:sp>
        <p:nvSpPr>
          <p:cNvPr id="19" name="Arc 33"/>
          <p:cNvSpPr>
            <a:spLocks/>
          </p:cNvSpPr>
          <p:nvPr/>
        </p:nvSpPr>
        <p:spPr bwMode="auto">
          <a:xfrm rot="20352944" flipV="1">
            <a:off x="-417894" y="2012851"/>
            <a:ext cx="4114800" cy="1450975"/>
          </a:xfrm>
          <a:custGeom>
            <a:avLst/>
            <a:gdLst>
              <a:gd name="G0" fmla="+- 0 0 0"/>
              <a:gd name="G1" fmla="+- 19576 0 0"/>
              <a:gd name="G2" fmla="+- 21600 0 0"/>
              <a:gd name="T0" fmla="*/ 9129 w 19631"/>
              <a:gd name="T1" fmla="*/ 0 h 19576"/>
              <a:gd name="T2" fmla="*/ 19631 w 19631"/>
              <a:gd name="T3" fmla="*/ 10565 h 19576"/>
              <a:gd name="T4" fmla="*/ 0 w 19631"/>
              <a:gd name="T5" fmla="*/ 19576 h 19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631" h="19576" fill="none" extrusionOk="0">
                <a:moveTo>
                  <a:pt x="9129" y="-1"/>
                </a:moveTo>
                <a:cubicBezTo>
                  <a:pt x="13771" y="2164"/>
                  <a:pt x="17493" y="5909"/>
                  <a:pt x="19630" y="10565"/>
                </a:cubicBezTo>
              </a:path>
              <a:path w="19631" h="19576" stroke="0" extrusionOk="0">
                <a:moveTo>
                  <a:pt x="9129" y="-1"/>
                </a:moveTo>
                <a:cubicBezTo>
                  <a:pt x="13771" y="2164"/>
                  <a:pt x="17493" y="5909"/>
                  <a:pt x="19630" y="10565"/>
                </a:cubicBezTo>
                <a:lnTo>
                  <a:pt x="0" y="19576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prstDash val="lgDashDot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Oval 34"/>
          <p:cNvSpPr>
            <a:spLocks noChangeArrowheads="1"/>
          </p:cNvSpPr>
          <p:nvPr/>
        </p:nvSpPr>
        <p:spPr bwMode="auto">
          <a:xfrm>
            <a:off x="2547556" y="2816126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 Box 35"/>
          <p:cNvSpPr txBox="1">
            <a:spLocks noChangeArrowheads="1"/>
          </p:cNvSpPr>
          <p:nvPr/>
        </p:nvSpPr>
        <p:spPr bwMode="auto">
          <a:xfrm>
            <a:off x="2654236" y="2816126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6974" y="1678474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smtClean="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sz="1600" i="1" baseline="-25000" smtClean="0">
                <a:solidFill>
                  <a:srgbClr val="0000FF"/>
                </a:solidFill>
                <a:latin typeface="Times New Roman" pitchFamily="18" charset="0"/>
              </a:rPr>
              <a:t>p</a:t>
            </a:r>
            <a:endParaRPr lang="en-US" sz="1600" i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26489" y="1673126"/>
            <a:ext cx="4299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smtClean="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sz="1600" i="1" baseline="-25000" smtClean="0">
                <a:solidFill>
                  <a:srgbClr val="0000FF"/>
                </a:solidFill>
                <a:latin typeface="Times New Roman" pitchFamily="18" charset="0"/>
              </a:rPr>
              <a:t>p'</a:t>
            </a:r>
            <a:endParaRPr lang="en-US" sz="1600" i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10.13 the 'optimal' tariff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6585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37"/>
          <p:cNvSpPr>
            <a:spLocks/>
          </p:cNvSpPr>
          <p:nvPr/>
        </p:nvSpPr>
        <p:spPr bwMode="auto">
          <a:xfrm rot="9071233" flipV="1">
            <a:off x="3342894" y="1947446"/>
            <a:ext cx="4310062" cy="1450975"/>
          </a:xfrm>
          <a:custGeom>
            <a:avLst/>
            <a:gdLst>
              <a:gd name="G0" fmla="+- 0 0 0"/>
              <a:gd name="G1" fmla="+- 19576 0 0"/>
              <a:gd name="G2" fmla="+- 21600 0 0"/>
              <a:gd name="T0" fmla="*/ 9129 w 20564"/>
              <a:gd name="T1" fmla="*/ 0 h 19576"/>
              <a:gd name="T2" fmla="*/ 20564 w 20564"/>
              <a:gd name="T3" fmla="*/ 12966 h 19576"/>
              <a:gd name="T4" fmla="*/ 0 w 20564"/>
              <a:gd name="T5" fmla="*/ 19576 h 19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4" h="19576" fill="none" extrusionOk="0">
                <a:moveTo>
                  <a:pt x="9129" y="-1"/>
                </a:moveTo>
                <a:cubicBezTo>
                  <a:pt x="14579" y="2541"/>
                  <a:pt x="18723" y="7240"/>
                  <a:pt x="20563" y="12966"/>
                </a:cubicBezTo>
              </a:path>
              <a:path w="20564" h="19576" stroke="0" extrusionOk="0">
                <a:moveTo>
                  <a:pt x="9129" y="-1"/>
                </a:moveTo>
                <a:cubicBezTo>
                  <a:pt x="14579" y="2541"/>
                  <a:pt x="18723" y="7240"/>
                  <a:pt x="20563" y="12966"/>
                </a:cubicBezTo>
                <a:lnTo>
                  <a:pt x="0" y="19576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prstDash val="lgDashDot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Arc 2"/>
          <p:cNvSpPr>
            <a:spLocks/>
          </p:cNvSpPr>
          <p:nvPr/>
        </p:nvSpPr>
        <p:spPr bwMode="auto">
          <a:xfrm flipV="1">
            <a:off x="1099756" y="2023646"/>
            <a:ext cx="1600200" cy="426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36369"/>
              <a:gd name="T2" fmla="*/ 15762 w 21600"/>
              <a:gd name="T3" fmla="*/ 36369 h 36369"/>
              <a:gd name="T4" fmla="*/ 0 w 21600"/>
              <a:gd name="T5" fmla="*/ 21600 h 36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636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085"/>
                  <a:pt x="19512" y="32365"/>
                  <a:pt x="15761" y="36368"/>
                </a:cubicBezTo>
              </a:path>
              <a:path w="21600" h="3636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085"/>
                  <a:pt x="19512" y="32365"/>
                  <a:pt x="15761" y="36368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Arc 3"/>
          <p:cNvSpPr>
            <a:spLocks/>
          </p:cNvSpPr>
          <p:nvPr/>
        </p:nvSpPr>
        <p:spPr bwMode="auto">
          <a:xfrm rot="20352944" flipV="1">
            <a:off x="871156" y="2252246"/>
            <a:ext cx="4310063" cy="1450975"/>
          </a:xfrm>
          <a:custGeom>
            <a:avLst/>
            <a:gdLst>
              <a:gd name="G0" fmla="+- 0 0 0"/>
              <a:gd name="G1" fmla="+- 19576 0 0"/>
              <a:gd name="G2" fmla="+- 21600 0 0"/>
              <a:gd name="T0" fmla="*/ 9129 w 20564"/>
              <a:gd name="T1" fmla="*/ 0 h 19576"/>
              <a:gd name="T2" fmla="*/ 20564 w 20564"/>
              <a:gd name="T3" fmla="*/ 12966 h 19576"/>
              <a:gd name="T4" fmla="*/ 0 w 20564"/>
              <a:gd name="T5" fmla="*/ 19576 h 19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4" h="19576" fill="none" extrusionOk="0">
                <a:moveTo>
                  <a:pt x="9129" y="-1"/>
                </a:moveTo>
                <a:cubicBezTo>
                  <a:pt x="14579" y="2541"/>
                  <a:pt x="18723" y="7240"/>
                  <a:pt x="20563" y="12966"/>
                </a:cubicBezTo>
              </a:path>
              <a:path w="20564" h="19576" stroke="0" extrusionOk="0">
                <a:moveTo>
                  <a:pt x="9129" y="-1"/>
                </a:moveTo>
                <a:cubicBezTo>
                  <a:pt x="14579" y="2541"/>
                  <a:pt x="18723" y="7240"/>
                  <a:pt x="20563" y="12966"/>
                </a:cubicBezTo>
                <a:lnTo>
                  <a:pt x="0" y="19576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prstDash val="lgDashDot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099756" y="2176046"/>
            <a:ext cx="3886200" cy="4114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099756" y="1185446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099756" y="6290846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85356" y="1185446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165095" y="6241634"/>
            <a:ext cx="1470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America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0" name="Arc 11"/>
          <p:cNvSpPr>
            <a:spLocks/>
          </p:cNvSpPr>
          <p:nvPr/>
        </p:nvSpPr>
        <p:spPr bwMode="auto">
          <a:xfrm flipV="1">
            <a:off x="1099756" y="1918871"/>
            <a:ext cx="3886200" cy="4375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35716"/>
              <a:gd name="T2" fmla="*/ 16349 w 21600"/>
              <a:gd name="T3" fmla="*/ 35716 h 35716"/>
              <a:gd name="T4" fmla="*/ 0 w 21600"/>
              <a:gd name="T5" fmla="*/ 21600 h 35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571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782"/>
                  <a:pt x="19736" y="31793"/>
                  <a:pt x="16349" y="35716"/>
                </a:cubicBezTo>
              </a:path>
              <a:path w="21600" h="3571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782"/>
                  <a:pt x="19736" y="31793"/>
                  <a:pt x="16349" y="35716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85356" y="1718846"/>
            <a:ext cx="914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export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4221199" y="6443246"/>
            <a:ext cx="13580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import</a:t>
            </a:r>
          </a:p>
        </p:txBody>
      </p:sp>
      <p:sp>
        <p:nvSpPr>
          <p:cNvPr id="13" name="Arc 14"/>
          <p:cNvSpPr>
            <a:spLocks/>
          </p:cNvSpPr>
          <p:nvPr/>
        </p:nvSpPr>
        <p:spPr bwMode="auto">
          <a:xfrm rot="10800000" flipV="1">
            <a:off x="1096581" y="2480846"/>
            <a:ext cx="4270375" cy="3810000"/>
          </a:xfrm>
          <a:custGeom>
            <a:avLst/>
            <a:gdLst>
              <a:gd name="G0" fmla="+- 9394 0 0"/>
              <a:gd name="G1" fmla="+- 21600 0 0"/>
              <a:gd name="G2" fmla="+- 21600 0 0"/>
              <a:gd name="T0" fmla="*/ 0 w 30994"/>
              <a:gd name="T1" fmla="*/ 2150 h 21600"/>
              <a:gd name="T2" fmla="*/ 30994 w 30994"/>
              <a:gd name="T3" fmla="*/ 21600 h 21600"/>
              <a:gd name="T4" fmla="*/ 9394 w 3099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994" h="21600" fill="none" extrusionOk="0">
                <a:moveTo>
                  <a:pt x="-1" y="2149"/>
                </a:moveTo>
                <a:cubicBezTo>
                  <a:pt x="2929" y="734"/>
                  <a:pt x="6140" y="-1"/>
                  <a:pt x="9394" y="0"/>
                </a:cubicBezTo>
                <a:cubicBezTo>
                  <a:pt x="21323" y="0"/>
                  <a:pt x="30994" y="9670"/>
                  <a:pt x="30994" y="21600"/>
                </a:cubicBezTo>
              </a:path>
              <a:path w="30994" h="21600" stroke="0" extrusionOk="0">
                <a:moveTo>
                  <a:pt x="-1" y="2149"/>
                </a:moveTo>
                <a:cubicBezTo>
                  <a:pt x="2929" y="734"/>
                  <a:pt x="6140" y="-1"/>
                  <a:pt x="9394" y="0"/>
                </a:cubicBezTo>
                <a:cubicBezTo>
                  <a:pt x="21323" y="0"/>
                  <a:pt x="30994" y="9670"/>
                  <a:pt x="30994" y="21600"/>
                </a:cubicBezTo>
                <a:lnTo>
                  <a:pt x="9394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>
            <a:off x="4528756" y="2480846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466526" y="2601814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3812867" y="1469401"/>
            <a:ext cx="944489" cy="442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70000"/>
              </a:lnSpc>
              <a:defRPr>
                <a:solidFill>
                  <a:srgbClr val="FF0000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America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offer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5216269" y="2569458"/>
            <a:ext cx="838200" cy="442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>
              <a:lnSpc>
                <a:spcPct val="70000"/>
              </a:lnSpc>
              <a:defRPr>
                <a:solidFill>
                  <a:srgbClr val="FF0000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latin typeface="Times New Roman" pitchFamily="18" charset="0"/>
              </a:rPr>
              <a:t>Britain offer</a:t>
            </a:r>
          </a:p>
        </p:txBody>
      </p:sp>
      <p:sp>
        <p:nvSpPr>
          <p:cNvPr id="18" name="Arc 19"/>
          <p:cNvSpPr>
            <a:spLocks/>
          </p:cNvSpPr>
          <p:nvPr/>
        </p:nvSpPr>
        <p:spPr bwMode="auto">
          <a:xfrm rot="20352944" flipV="1">
            <a:off x="-417894" y="2058571"/>
            <a:ext cx="4114800" cy="1450975"/>
          </a:xfrm>
          <a:custGeom>
            <a:avLst/>
            <a:gdLst>
              <a:gd name="G0" fmla="+- 0 0 0"/>
              <a:gd name="G1" fmla="+- 19576 0 0"/>
              <a:gd name="G2" fmla="+- 21600 0 0"/>
              <a:gd name="T0" fmla="*/ 9129 w 19631"/>
              <a:gd name="T1" fmla="*/ 0 h 19576"/>
              <a:gd name="T2" fmla="*/ 19631 w 19631"/>
              <a:gd name="T3" fmla="*/ 10565 h 19576"/>
              <a:gd name="T4" fmla="*/ 0 w 19631"/>
              <a:gd name="T5" fmla="*/ 19576 h 19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631" h="19576" fill="none" extrusionOk="0">
                <a:moveTo>
                  <a:pt x="9129" y="-1"/>
                </a:moveTo>
                <a:cubicBezTo>
                  <a:pt x="13771" y="2164"/>
                  <a:pt x="17493" y="5909"/>
                  <a:pt x="19630" y="10565"/>
                </a:cubicBezTo>
              </a:path>
              <a:path w="19631" h="19576" stroke="0" extrusionOk="0">
                <a:moveTo>
                  <a:pt x="9129" y="-1"/>
                </a:moveTo>
                <a:cubicBezTo>
                  <a:pt x="13771" y="2164"/>
                  <a:pt x="17493" y="5909"/>
                  <a:pt x="19630" y="10565"/>
                </a:cubicBezTo>
                <a:lnTo>
                  <a:pt x="0" y="19576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prstDash val="lgDashDot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Oval 20"/>
          <p:cNvSpPr>
            <a:spLocks noChangeArrowheads="1"/>
          </p:cNvSpPr>
          <p:nvPr/>
        </p:nvSpPr>
        <p:spPr bwMode="auto">
          <a:xfrm>
            <a:off x="2547556" y="2861846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699956" y="2861846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F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1220882" y="1662803"/>
            <a:ext cx="1753394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70000"/>
              </a:lnSpc>
              <a:defRPr>
                <a:solidFill>
                  <a:srgbClr val="0000FF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latin typeface="Times New Roman" pitchFamily="18" charset="0"/>
              </a:rPr>
              <a:t>America offer with ‘optimal’ tariff</a:t>
            </a:r>
          </a:p>
        </p:txBody>
      </p:sp>
      <p:sp>
        <p:nvSpPr>
          <p:cNvPr id="22" name="AutoShape 23"/>
          <p:cNvSpPr>
            <a:spLocks noChangeArrowheads="1"/>
          </p:cNvSpPr>
          <p:nvPr/>
        </p:nvSpPr>
        <p:spPr bwMode="auto">
          <a:xfrm rot="5400000" flipH="1">
            <a:off x="2204656" y="5414546"/>
            <a:ext cx="762000" cy="533400"/>
          </a:xfrm>
          <a:custGeom>
            <a:avLst/>
            <a:gdLst>
              <a:gd name="G0" fmla="+- 0 0 0"/>
              <a:gd name="G1" fmla="+- -8719594 0 0"/>
              <a:gd name="G2" fmla="+- 0 0 -8719594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8719594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8719594"/>
              <a:gd name="G36" fmla="sin G34 -8719594"/>
              <a:gd name="G37" fmla="+/ -8719594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5102 w 21600"/>
              <a:gd name="T5" fmla="*/ 893 h 21600"/>
              <a:gd name="T6" fmla="*/ 5270 w 21600"/>
              <a:gd name="T7" fmla="*/ 4880 h 21600"/>
              <a:gd name="T8" fmla="*/ 12951 w 21600"/>
              <a:gd name="T9" fmla="*/ 5846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431" y="5399"/>
                  <a:pt x="8113" y="5919"/>
                  <a:pt x="7113" y="6853"/>
                </a:cubicBezTo>
                <a:lnTo>
                  <a:pt x="3427" y="2907"/>
                </a:lnTo>
                <a:cubicBezTo>
                  <a:pt x="5427" y="1039"/>
                  <a:pt x="8062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CC"/>
          </a:solidFill>
          <a:ln w="2857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Arc 25"/>
          <p:cNvSpPr>
            <a:spLocks/>
          </p:cNvSpPr>
          <p:nvPr/>
        </p:nvSpPr>
        <p:spPr bwMode="auto">
          <a:xfrm rot="10800000" flipV="1">
            <a:off x="1101344" y="4995446"/>
            <a:ext cx="3656012" cy="1296988"/>
          </a:xfrm>
          <a:custGeom>
            <a:avLst/>
            <a:gdLst>
              <a:gd name="G0" fmla="+- 7099 0 0"/>
              <a:gd name="G1" fmla="+- 21600 0 0"/>
              <a:gd name="G2" fmla="+- 21600 0 0"/>
              <a:gd name="T0" fmla="*/ 0 w 28699"/>
              <a:gd name="T1" fmla="*/ 1200 h 21600"/>
              <a:gd name="T2" fmla="*/ 28699 w 28699"/>
              <a:gd name="T3" fmla="*/ 21600 h 21600"/>
              <a:gd name="T4" fmla="*/ 7099 w 2869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99" h="21600" fill="none" extrusionOk="0">
                <a:moveTo>
                  <a:pt x="-1" y="1199"/>
                </a:moveTo>
                <a:cubicBezTo>
                  <a:pt x="2282" y="405"/>
                  <a:pt x="4682" y="-1"/>
                  <a:pt x="7099" y="0"/>
                </a:cubicBezTo>
                <a:cubicBezTo>
                  <a:pt x="19028" y="0"/>
                  <a:pt x="28699" y="9670"/>
                  <a:pt x="28699" y="21600"/>
                </a:cubicBezTo>
              </a:path>
              <a:path w="28699" h="21600" stroke="0" extrusionOk="0">
                <a:moveTo>
                  <a:pt x="-1" y="1199"/>
                </a:moveTo>
                <a:cubicBezTo>
                  <a:pt x="2282" y="405"/>
                  <a:pt x="4682" y="-1"/>
                  <a:pt x="7099" y="0"/>
                </a:cubicBezTo>
                <a:cubicBezTo>
                  <a:pt x="19028" y="0"/>
                  <a:pt x="28699" y="9670"/>
                  <a:pt x="28699" y="21600"/>
                </a:cubicBezTo>
                <a:lnTo>
                  <a:pt x="7099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AutoShape 26"/>
          <p:cNvSpPr>
            <a:spLocks noChangeArrowheads="1"/>
          </p:cNvSpPr>
          <p:nvPr/>
        </p:nvSpPr>
        <p:spPr bwMode="auto">
          <a:xfrm>
            <a:off x="1252156" y="4995446"/>
            <a:ext cx="533400" cy="457200"/>
          </a:xfrm>
          <a:custGeom>
            <a:avLst/>
            <a:gdLst>
              <a:gd name="G0" fmla="+- 0 0 0"/>
              <a:gd name="G1" fmla="+- -7953816 0 0"/>
              <a:gd name="G2" fmla="+- 0 0 -795381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95381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953816"/>
              <a:gd name="G36" fmla="sin G34 -7953816"/>
              <a:gd name="G37" fmla="+/ -795381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088 w 21600"/>
              <a:gd name="T5" fmla="*/ 1383 h 21600"/>
              <a:gd name="T6" fmla="*/ 6583 w 21600"/>
              <a:gd name="T7" fmla="*/ 3883 h 21600"/>
              <a:gd name="T8" fmla="*/ 13444 w 21600"/>
              <a:gd name="T9" fmla="*/ 6091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808" y="5399"/>
                  <a:pt x="8835" y="5673"/>
                  <a:pt x="7989" y="6189"/>
                </a:cubicBezTo>
                <a:lnTo>
                  <a:pt x="5178" y="1578"/>
                </a:lnTo>
                <a:cubicBezTo>
                  <a:pt x="6871" y="546"/>
                  <a:pt x="8816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CC"/>
          </a:solidFill>
          <a:ln w="285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4729436" y="4981159"/>
            <a:ext cx="1399520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Britain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offer </a:t>
            </a: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with ‘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optimal’ tariff</a:t>
            </a:r>
          </a:p>
        </p:txBody>
      </p:sp>
      <p:sp>
        <p:nvSpPr>
          <p:cNvPr id="26" name="Arc 29"/>
          <p:cNvSpPr>
            <a:spLocks/>
          </p:cNvSpPr>
          <p:nvPr/>
        </p:nvSpPr>
        <p:spPr bwMode="auto">
          <a:xfrm rot="9039610" flipV="1">
            <a:off x="3528631" y="4168359"/>
            <a:ext cx="4114800" cy="1450975"/>
          </a:xfrm>
          <a:custGeom>
            <a:avLst/>
            <a:gdLst>
              <a:gd name="G0" fmla="+- 0 0 0"/>
              <a:gd name="G1" fmla="+- 19576 0 0"/>
              <a:gd name="G2" fmla="+- 21600 0 0"/>
              <a:gd name="T0" fmla="*/ 9129 w 19631"/>
              <a:gd name="T1" fmla="*/ 0 h 19576"/>
              <a:gd name="T2" fmla="*/ 19631 w 19631"/>
              <a:gd name="T3" fmla="*/ 10565 h 19576"/>
              <a:gd name="T4" fmla="*/ 0 w 19631"/>
              <a:gd name="T5" fmla="*/ 19576 h 19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631" h="19576" fill="none" extrusionOk="0">
                <a:moveTo>
                  <a:pt x="9129" y="-1"/>
                </a:moveTo>
                <a:cubicBezTo>
                  <a:pt x="13771" y="2164"/>
                  <a:pt x="17493" y="5909"/>
                  <a:pt x="19630" y="10565"/>
                </a:cubicBezTo>
              </a:path>
              <a:path w="19631" h="19576" stroke="0" extrusionOk="0">
                <a:moveTo>
                  <a:pt x="9129" y="-1"/>
                </a:moveTo>
                <a:cubicBezTo>
                  <a:pt x="13771" y="2164"/>
                  <a:pt x="17493" y="5909"/>
                  <a:pt x="19630" y="10565"/>
                </a:cubicBezTo>
                <a:lnTo>
                  <a:pt x="0" y="19576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prstDash val="lgDashDot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Oval 30"/>
          <p:cNvSpPr>
            <a:spLocks noChangeArrowheads="1"/>
          </p:cNvSpPr>
          <p:nvPr/>
        </p:nvSpPr>
        <p:spPr bwMode="auto">
          <a:xfrm>
            <a:off x="4354131" y="4941471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4223956" y="4614446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G</a:t>
            </a:r>
          </a:p>
        </p:txBody>
      </p:sp>
      <p:sp>
        <p:nvSpPr>
          <p:cNvPr id="29" name="Oval 32"/>
          <p:cNvSpPr>
            <a:spLocks noChangeArrowheads="1"/>
          </p:cNvSpPr>
          <p:nvPr/>
        </p:nvSpPr>
        <p:spPr bwMode="auto">
          <a:xfrm>
            <a:off x="2364676" y="5104984"/>
            <a:ext cx="152400" cy="152400"/>
          </a:xfrm>
          <a:prstGeom prst="ellipse">
            <a:avLst/>
          </a:prstGeom>
          <a:solidFill>
            <a:srgbClr val="FFFF00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2466594" y="4854159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10.14 tariffs and retaliation 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6585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10.3 components </a:t>
            </a:r>
            <a:r>
              <a:rPr lang="nl-NL" b="1"/>
              <a:t>of world trade in services; USD billion, 2013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172341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794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1"/>
          <p:cNvSpPr/>
          <p:nvPr/>
        </p:nvSpPr>
        <p:spPr bwMode="auto">
          <a:xfrm>
            <a:off x="-3200400" y="2804160"/>
            <a:ext cx="7452360" cy="6720840"/>
          </a:xfrm>
          <a:prstGeom prst="arc">
            <a:avLst/>
          </a:prstGeom>
          <a:solidFill>
            <a:srgbClr val="CCFFFF">
              <a:alpha val="50196"/>
            </a:srgbClr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 flipH="1">
            <a:off x="525780" y="2278380"/>
            <a:ext cx="1" cy="38862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 flipH="1">
            <a:off x="525781" y="6164580"/>
            <a:ext cx="47658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0109" y="2004060"/>
                <a:ext cx="6913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𝑓𝑜𝑜𝑑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109" y="2004060"/>
                <a:ext cx="691343" cy="338554"/>
              </a:xfrm>
              <a:prstGeom prst="rect">
                <a:avLst/>
              </a:prstGeom>
              <a:blipFill rotWithShape="1">
                <a:blip r:embed="rId2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14617" y="6118860"/>
                <a:ext cx="15738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𝑚𝑎𝑛𝑢𝑓𝑎𝑐𝑡𝑢𝑟𝑒𝑠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617" y="6118860"/>
                <a:ext cx="1573892" cy="338554"/>
              </a:xfrm>
              <a:prstGeom prst="rect">
                <a:avLst/>
              </a:prstGeom>
              <a:blipFill rotWithShape="1">
                <a:blip r:embed="rId3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13397" y="2762786"/>
                <a:ext cx="5818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𝑝𝑝𝑓</m:t>
                      </m:r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97" y="2762786"/>
                <a:ext cx="58182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 bwMode="auto">
          <a:xfrm flipH="1" flipV="1">
            <a:off x="3234199" y="2205772"/>
            <a:ext cx="1162542" cy="39588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 flipV="1">
            <a:off x="2136919" y="2278380"/>
            <a:ext cx="2902210" cy="3886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Oval 9"/>
          <p:cNvSpPr/>
          <p:nvPr/>
        </p:nvSpPr>
        <p:spPr>
          <a:xfrm>
            <a:off x="3542304" y="4195653"/>
            <a:ext cx="91440" cy="9144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075704" y="5214828"/>
            <a:ext cx="91440" cy="91440"/>
          </a:xfrm>
          <a:prstGeom prst="ellipse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688417" y="2916556"/>
            <a:ext cx="700088" cy="785812"/>
          </a:xfrm>
          <a:custGeom>
            <a:avLst/>
            <a:gdLst>
              <a:gd name="connsiteX0" fmla="*/ 0 w 700088"/>
              <a:gd name="connsiteY0" fmla="*/ 0 h 785812"/>
              <a:gd name="connsiteX1" fmla="*/ 61913 w 700088"/>
              <a:gd name="connsiteY1" fmla="*/ 161925 h 785812"/>
              <a:gd name="connsiteX2" fmla="*/ 176213 w 700088"/>
              <a:gd name="connsiteY2" fmla="*/ 333375 h 785812"/>
              <a:gd name="connsiteX3" fmla="*/ 333375 w 700088"/>
              <a:gd name="connsiteY3" fmla="*/ 495300 h 785812"/>
              <a:gd name="connsiteX4" fmla="*/ 457200 w 700088"/>
              <a:gd name="connsiteY4" fmla="*/ 614362 h 785812"/>
              <a:gd name="connsiteX5" fmla="*/ 700088 w 700088"/>
              <a:gd name="connsiteY5" fmla="*/ 785812 h 78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0088" h="785812">
                <a:moveTo>
                  <a:pt x="0" y="0"/>
                </a:moveTo>
                <a:cubicBezTo>
                  <a:pt x="16272" y="53181"/>
                  <a:pt x="32544" y="106363"/>
                  <a:pt x="61913" y="161925"/>
                </a:cubicBezTo>
                <a:cubicBezTo>
                  <a:pt x="91282" y="217488"/>
                  <a:pt x="130969" y="277813"/>
                  <a:pt x="176213" y="333375"/>
                </a:cubicBezTo>
                <a:cubicBezTo>
                  <a:pt x="221457" y="388937"/>
                  <a:pt x="286544" y="448469"/>
                  <a:pt x="333375" y="495300"/>
                </a:cubicBezTo>
                <a:cubicBezTo>
                  <a:pt x="380206" y="542131"/>
                  <a:pt x="396081" y="565943"/>
                  <a:pt x="457200" y="614362"/>
                </a:cubicBezTo>
                <a:cubicBezTo>
                  <a:pt x="518319" y="662781"/>
                  <a:pt x="609203" y="724296"/>
                  <a:pt x="700088" y="785812"/>
                </a:cubicBezTo>
              </a:path>
            </a:pathLst>
          </a:custGeom>
          <a:noFill/>
          <a:ln w="19050" cmpd="sng">
            <a:solidFill>
              <a:srgbClr val="006600"/>
            </a:solidFill>
            <a:prstDash val="sysDot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378979" y="2549843"/>
            <a:ext cx="395288" cy="862012"/>
          </a:xfrm>
          <a:custGeom>
            <a:avLst/>
            <a:gdLst>
              <a:gd name="connsiteX0" fmla="*/ 0 w 395288"/>
              <a:gd name="connsiteY0" fmla="*/ 0 h 862012"/>
              <a:gd name="connsiteX1" fmla="*/ 42863 w 395288"/>
              <a:gd name="connsiteY1" fmla="*/ 228600 h 862012"/>
              <a:gd name="connsiteX2" fmla="*/ 109538 w 395288"/>
              <a:gd name="connsiteY2" fmla="*/ 447675 h 862012"/>
              <a:gd name="connsiteX3" fmla="*/ 266700 w 395288"/>
              <a:gd name="connsiteY3" fmla="*/ 719137 h 862012"/>
              <a:gd name="connsiteX4" fmla="*/ 395288 w 395288"/>
              <a:gd name="connsiteY4" fmla="*/ 862012 h 86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288" h="862012">
                <a:moveTo>
                  <a:pt x="0" y="0"/>
                </a:moveTo>
                <a:cubicBezTo>
                  <a:pt x="12303" y="76994"/>
                  <a:pt x="24607" y="153988"/>
                  <a:pt x="42863" y="228600"/>
                </a:cubicBezTo>
                <a:cubicBezTo>
                  <a:pt x="61119" y="303212"/>
                  <a:pt x="72232" y="365919"/>
                  <a:pt x="109538" y="447675"/>
                </a:cubicBezTo>
                <a:cubicBezTo>
                  <a:pt x="146844" y="529431"/>
                  <a:pt x="219075" y="650081"/>
                  <a:pt x="266700" y="719137"/>
                </a:cubicBezTo>
                <a:cubicBezTo>
                  <a:pt x="314325" y="788193"/>
                  <a:pt x="354806" y="825102"/>
                  <a:pt x="395288" y="862012"/>
                </a:cubicBezTo>
              </a:path>
            </a:pathLst>
          </a:custGeom>
          <a:noFill/>
          <a:ln w="19050" cmpd="sng">
            <a:solidFill>
              <a:srgbClr val="FF0000"/>
            </a:solidFill>
            <a:prstDash val="sysDot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776494" y="3147060"/>
            <a:ext cx="91440" cy="9144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78979" y="2749341"/>
            <a:ext cx="91440" cy="91440"/>
          </a:xfrm>
          <a:prstGeom prst="ellipse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103054" y="3309462"/>
                <a:ext cx="45961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054" y="3309462"/>
                <a:ext cx="45961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627988" y="3064996"/>
                <a:ext cx="45486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988" y="3064996"/>
                <a:ext cx="454868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/>
          <p:cNvSpPr/>
          <p:nvPr/>
        </p:nvSpPr>
        <p:spPr bwMode="auto">
          <a:xfrm rot="17888502">
            <a:off x="3618055" y="4302228"/>
            <a:ext cx="312420" cy="182880"/>
          </a:xfrm>
          <a:prstGeom prst="arc">
            <a:avLst/>
          </a:prstGeom>
          <a:noFill/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773668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10.4 impact </a:t>
            </a:r>
            <a:r>
              <a:rPr lang="nl-NL" b="1"/>
              <a:t>of a rise in export prices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49794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349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10.5 worldwide </a:t>
            </a:r>
            <a:r>
              <a:rPr lang="nl-NL" b="1"/>
              <a:t>applied tariff rates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15506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794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1999215"/>
              </p:ext>
            </p:extLst>
          </p:nvPr>
        </p:nvGraphicFramePr>
        <p:xfrm>
          <a:off x="0" y="772357"/>
          <a:ext cx="9144000" cy="6085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9340" y="762000"/>
            <a:ext cx="3582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10.6 USA </a:t>
            </a:r>
            <a:r>
              <a:rPr lang="nl-NL" b="1"/>
              <a:t>average tariffs, 1820-2014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25065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30395" y="4050268"/>
            <a:ext cx="1371600" cy="838200"/>
            <a:chOff x="576" y="2352"/>
            <a:chExt cx="864" cy="528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576" y="2352"/>
              <a:ext cx="384" cy="52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 rot="-16200000">
              <a:off x="936" y="2376"/>
              <a:ext cx="528" cy="480"/>
            </a:xfrm>
            <a:prstGeom prst="rtTriangle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1439995" y="4050268"/>
            <a:ext cx="3200400" cy="838200"/>
            <a:chOff x="960" y="2352"/>
            <a:chExt cx="2016" cy="528"/>
          </a:xfrm>
        </p:grpSpPr>
        <p:sp>
          <p:nvSpPr>
            <p:cNvPr id="6" name="AutoShape 5" descr="Solid diamond"/>
            <p:cNvSpPr>
              <a:spLocks noChangeArrowheads="1"/>
            </p:cNvSpPr>
            <p:nvPr/>
          </p:nvSpPr>
          <p:spPr bwMode="auto">
            <a:xfrm rot="-5400000">
              <a:off x="936" y="2376"/>
              <a:ext cx="528" cy="480"/>
            </a:xfrm>
            <a:prstGeom prst="rtTriangle">
              <a:avLst/>
            </a:prstGeom>
            <a:pattFill prst="solidDmnd">
              <a:fgClr>
                <a:srgbClr val="996633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AutoShape 6" descr="Solid diamond"/>
            <p:cNvSpPr>
              <a:spLocks noChangeArrowheads="1"/>
            </p:cNvSpPr>
            <p:nvPr/>
          </p:nvSpPr>
          <p:spPr bwMode="auto">
            <a:xfrm>
              <a:off x="2352" y="2352"/>
              <a:ext cx="624" cy="528"/>
            </a:xfrm>
            <a:prstGeom prst="rtTriangle">
              <a:avLst/>
            </a:prstGeom>
            <a:pattFill prst="solidDmnd">
              <a:fgClr>
                <a:srgbClr val="996633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8" name="Rectangle 7" descr="Dark vertical"/>
          <p:cNvSpPr>
            <a:spLocks noChangeArrowheads="1"/>
          </p:cNvSpPr>
          <p:nvPr/>
        </p:nvSpPr>
        <p:spPr bwMode="auto">
          <a:xfrm>
            <a:off x="2201995" y="4050268"/>
            <a:ext cx="1447800" cy="838200"/>
          </a:xfrm>
          <a:prstGeom prst="rect">
            <a:avLst/>
          </a:prstGeom>
          <a:pattFill prst="dkVert">
            <a:fgClr>
              <a:srgbClr val="008000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830395" y="1230868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830395" y="6325156"/>
            <a:ext cx="4800600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52400" y="1139428"/>
            <a:ext cx="65114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Price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4853755" y="6325156"/>
            <a:ext cx="941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Quantity</a:t>
            </a: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V="1">
            <a:off x="830395" y="1856342"/>
            <a:ext cx="3429000" cy="36417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830395" y="1764268"/>
            <a:ext cx="4114800" cy="3352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rot="16200000">
            <a:off x="2925895" y="1954768"/>
            <a:ext cx="0" cy="4191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06190" y="3821668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+T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967555" y="1688068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</a:rPr>
              <a:t>demand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4052702" y="1873276"/>
            <a:ext cx="769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</a:rPr>
              <a:t>supply</a:t>
            </a: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830395" y="4888468"/>
            <a:ext cx="41910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4411795" y="6336268"/>
            <a:ext cx="481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>
            <a:off x="4640395" y="4888468"/>
            <a:ext cx="0" cy="1447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24"/>
          <p:cNvSpPr>
            <a:spLocks noChangeArrowheads="1"/>
          </p:cNvSpPr>
          <p:nvPr/>
        </p:nvSpPr>
        <p:spPr bwMode="auto">
          <a:xfrm>
            <a:off x="4564195" y="4812268"/>
            <a:ext cx="152400" cy="152400"/>
          </a:xfrm>
          <a:prstGeom prst="ellipse">
            <a:avLst/>
          </a:prstGeom>
          <a:solidFill>
            <a:srgbClr val="FFCC99">
              <a:alpha val="60000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Line 25"/>
          <p:cNvSpPr>
            <a:spLocks noChangeShapeType="1"/>
          </p:cNvSpPr>
          <p:nvPr/>
        </p:nvSpPr>
        <p:spPr bwMode="auto">
          <a:xfrm>
            <a:off x="1420945" y="4878943"/>
            <a:ext cx="0" cy="1447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Oval 26"/>
          <p:cNvSpPr>
            <a:spLocks noChangeArrowheads="1"/>
          </p:cNvSpPr>
          <p:nvPr/>
        </p:nvSpPr>
        <p:spPr bwMode="auto">
          <a:xfrm>
            <a:off x="1344745" y="4802743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147922" y="6336268"/>
            <a:ext cx="4539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479240" y="4659868"/>
            <a:ext cx="39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>
            <a:off x="3649795" y="4050268"/>
            <a:ext cx="0" cy="2286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>
            <a:off x="2201995" y="4050268"/>
            <a:ext cx="0" cy="2286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Oval 32"/>
          <p:cNvSpPr>
            <a:spLocks noChangeArrowheads="1"/>
          </p:cNvSpPr>
          <p:nvPr/>
        </p:nvSpPr>
        <p:spPr bwMode="auto">
          <a:xfrm>
            <a:off x="2125795" y="3974068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Oval 33"/>
          <p:cNvSpPr>
            <a:spLocks noChangeArrowheads="1"/>
          </p:cNvSpPr>
          <p:nvPr/>
        </p:nvSpPr>
        <p:spPr bwMode="auto">
          <a:xfrm>
            <a:off x="3573595" y="3974068"/>
            <a:ext cx="152400" cy="152400"/>
          </a:xfrm>
          <a:prstGeom prst="ellipse">
            <a:avLst/>
          </a:prstGeom>
          <a:solidFill>
            <a:srgbClr val="FFCC99">
              <a:alpha val="60000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1940468" y="6336268"/>
            <a:ext cx="5389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tar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3383420" y="6336268"/>
            <a:ext cx="5565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tar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6"/>
          <p:cNvGrpSpPr>
            <a:grpSpLocks/>
          </p:cNvGrpSpPr>
          <p:nvPr/>
        </p:nvGrpSpPr>
        <p:grpSpPr bwMode="auto">
          <a:xfrm>
            <a:off x="4640395" y="4050268"/>
            <a:ext cx="323850" cy="838200"/>
            <a:chOff x="2976" y="2352"/>
            <a:chExt cx="204" cy="528"/>
          </a:xfrm>
        </p:grpSpPr>
        <p:sp>
          <p:nvSpPr>
            <p:cNvPr id="34" name="Line 37"/>
            <p:cNvSpPr>
              <a:spLocks noChangeShapeType="1"/>
            </p:cNvSpPr>
            <p:nvPr/>
          </p:nvSpPr>
          <p:spPr bwMode="auto">
            <a:xfrm flipV="1">
              <a:off x="3168" y="2352"/>
              <a:ext cx="0" cy="528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2976" y="24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i="1">
                  <a:solidFill>
                    <a:srgbClr val="000000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967555" y="4476988"/>
            <a:ext cx="332143" cy="338554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27334" y="4476988"/>
            <a:ext cx="320921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39448" y="4476988"/>
            <a:ext cx="401072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90515" y="4476988"/>
            <a:ext cx="401072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10.7 impact </a:t>
            </a:r>
            <a:r>
              <a:rPr lang="nl-NL" b="1"/>
              <a:t>of a </a:t>
            </a:r>
            <a:r>
              <a:rPr lang="nl-NL" b="1" smtClean="0"/>
              <a:t>tariff; partial equilibrium, small country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2626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7"/>
          <p:cNvSpPr>
            <a:spLocks noChangeShapeType="1"/>
          </p:cNvSpPr>
          <p:nvPr/>
        </p:nvSpPr>
        <p:spPr bwMode="auto">
          <a:xfrm flipV="1">
            <a:off x="4998720" y="3974068"/>
            <a:ext cx="0" cy="11430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883920" y="3974068"/>
            <a:ext cx="1371600" cy="838200"/>
            <a:chOff x="576" y="2352"/>
            <a:chExt cx="864" cy="528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576" y="2352"/>
              <a:ext cx="384" cy="52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 rot="-16200000">
              <a:off x="936" y="2376"/>
              <a:ext cx="528" cy="480"/>
            </a:xfrm>
            <a:prstGeom prst="rtTriangle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58"/>
          <p:cNvGrpSpPr>
            <a:grpSpLocks/>
          </p:cNvGrpSpPr>
          <p:nvPr/>
        </p:nvGrpSpPr>
        <p:grpSpPr bwMode="auto">
          <a:xfrm>
            <a:off x="1493520" y="3974068"/>
            <a:ext cx="3200400" cy="838200"/>
            <a:chOff x="960" y="2352"/>
            <a:chExt cx="2016" cy="528"/>
          </a:xfrm>
        </p:grpSpPr>
        <p:sp>
          <p:nvSpPr>
            <p:cNvPr id="7" name="AutoShape 5" descr="Solid diamond"/>
            <p:cNvSpPr>
              <a:spLocks noChangeArrowheads="1"/>
            </p:cNvSpPr>
            <p:nvPr/>
          </p:nvSpPr>
          <p:spPr bwMode="auto">
            <a:xfrm rot="-5400000">
              <a:off x="936" y="2376"/>
              <a:ext cx="528" cy="480"/>
            </a:xfrm>
            <a:prstGeom prst="rtTriangle">
              <a:avLst/>
            </a:prstGeom>
            <a:pattFill prst="solidDmnd">
              <a:fgClr>
                <a:srgbClr val="996633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AutoShape 6" descr="Solid diamond"/>
            <p:cNvSpPr>
              <a:spLocks noChangeArrowheads="1"/>
            </p:cNvSpPr>
            <p:nvPr/>
          </p:nvSpPr>
          <p:spPr bwMode="auto">
            <a:xfrm>
              <a:off x="2352" y="2352"/>
              <a:ext cx="624" cy="528"/>
            </a:xfrm>
            <a:prstGeom prst="rtTriangle">
              <a:avLst/>
            </a:prstGeom>
            <a:pattFill prst="solidDmnd">
              <a:fgClr>
                <a:srgbClr val="996633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9" name="Rectangle 7" descr="Dark vertical"/>
          <p:cNvSpPr>
            <a:spLocks noChangeArrowheads="1"/>
          </p:cNvSpPr>
          <p:nvPr/>
        </p:nvSpPr>
        <p:spPr bwMode="auto">
          <a:xfrm>
            <a:off x="2255520" y="3974068"/>
            <a:ext cx="1447800" cy="838200"/>
          </a:xfrm>
          <a:prstGeom prst="rect">
            <a:avLst/>
          </a:prstGeom>
          <a:pattFill prst="dkVert">
            <a:fgClr>
              <a:srgbClr val="008000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883920" y="1154668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883920" y="6248956"/>
            <a:ext cx="4800600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05925" y="1063228"/>
            <a:ext cx="65114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Price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907280" y="6248956"/>
            <a:ext cx="941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Quantity</a:t>
            </a: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V="1">
            <a:off x="883920" y="1780142"/>
            <a:ext cx="3429000" cy="36417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883920" y="1688068"/>
            <a:ext cx="4114800" cy="3352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rot="16200000">
            <a:off x="2979420" y="1878568"/>
            <a:ext cx="0" cy="4191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52400" y="3745468"/>
            <a:ext cx="7633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i="1" baseline="-25000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tar</a:t>
            </a:r>
            <a:r>
              <a:rPr lang="en-US" altLang="en-US" i="1" smtClean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+T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021080" y="1611868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</a:rPr>
              <a:t>demand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4106227" y="1823958"/>
            <a:ext cx="769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</a:rPr>
              <a:t>supply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883920" y="4812268"/>
            <a:ext cx="41910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4465320" y="6260068"/>
            <a:ext cx="481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4693920" y="4812268"/>
            <a:ext cx="0" cy="1447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Oval 24"/>
          <p:cNvSpPr>
            <a:spLocks noChangeArrowheads="1"/>
          </p:cNvSpPr>
          <p:nvPr/>
        </p:nvSpPr>
        <p:spPr bwMode="auto">
          <a:xfrm>
            <a:off x="4617720" y="4736068"/>
            <a:ext cx="152400" cy="152400"/>
          </a:xfrm>
          <a:prstGeom prst="ellipse">
            <a:avLst/>
          </a:prstGeom>
          <a:solidFill>
            <a:srgbClr val="FFCC99">
              <a:alpha val="60000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1474470" y="4802743"/>
            <a:ext cx="0" cy="1447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1398270" y="4726543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1201447" y="6260068"/>
            <a:ext cx="4539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532765" y="4583668"/>
            <a:ext cx="39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ft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>
            <a:off x="3703320" y="3974068"/>
            <a:ext cx="0" cy="2286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>
            <a:off x="2255520" y="3974068"/>
            <a:ext cx="0" cy="2286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Oval 32"/>
          <p:cNvSpPr>
            <a:spLocks noChangeArrowheads="1"/>
          </p:cNvSpPr>
          <p:nvPr/>
        </p:nvSpPr>
        <p:spPr bwMode="auto">
          <a:xfrm>
            <a:off x="2179320" y="3897868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Oval 33"/>
          <p:cNvSpPr>
            <a:spLocks noChangeArrowheads="1"/>
          </p:cNvSpPr>
          <p:nvPr/>
        </p:nvSpPr>
        <p:spPr bwMode="auto">
          <a:xfrm>
            <a:off x="3627120" y="3897868"/>
            <a:ext cx="152400" cy="152400"/>
          </a:xfrm>
          <a:prstGeom prst="ellipse">
            <a:avLst/>
          </a:prstGeom>
          <a:solidFill>
            <a:srgbClr val="FFCC99">
              <a:alpha val="60000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1993993" y="6260068"/>
            <a:ext cx="5389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tar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35"/>
          <p:cNvSpPr txBox="1">
            <a:spLocks noChangeArrowheads="1"/>
          </p:cNvSpPr>
          <p:nvPr/>
        </p:nvSpPr>
        <p:spPr bwMode="auto">
          <a:xfrm>
            <a:off x="3436945" y="6260068"/>
            <a:ext cx="5565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i="1" baseline="30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tar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4693920" y="4050268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21080" y="4400788"/>
            <a:ext cx="332143" cy="338554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746394" y="4400788"/>
            <a:ext cx="389851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92973" y="4400788"/>
            <a:ext cx="401072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44040" y="4400788"/>
            <a:ext cx="401072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Line 39"/>
          <p:cNvSpPr>
            <a:spLocks noChangeShapeType="1"/>
          </p:cNvSpPr>
          <p:nvPr/>
        </p:nvSpPr>
        <p:spPr bwMode="auto">
          <a:xfrm>
            <a:off x="883920" y="5117068"/>
            <a:ext cx="419100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" name="AutoShape 40"/>
          <p:cNvSpPr>
            <a:spLocks noChangeArrowheads="1"/>
          </p:cNvSpPr>
          <p:nvPr/>
        </p:nvSpPr>
        <p:spPr bwMode="auto">
          <a:xfrm>
            <a:off x="1798320" y="4812268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CC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" name="AutoShape 41"/>
          <p:cNvSpPr>
            <a:spLocks noChangeArrowheads="1"/>
          </p:cNvSpPr>
          <p:nvPr/>
        </p:nvSpPr>
        <p:spPr bwMode="auto">
          <a:xfrm>
            <a:off x="4084320" y="4812268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CC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Text Box 42"/>
          <p:cNvSpPr txBox="1">
            <a:spLocks noChangeArrowheads="1"/>
          </p:cNvSpPr>
          <p:nvPr/>
        </p:nvSpPr>
        <p:spPr bwMode="auto">
          <a:xfrm>
            <a:off x="385349" y="4888468"/>
            <a:ext cx="4796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i="1" baseline="-2500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tar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2255520" y="4812268"/>
            <a:ext cx="1447800" cy="304800"/>
          </a:xfrm>
          <a:prstGeom prst="rect">
            <a:avLst/>
          </a:prstGeom>
          <a:pattFill prst="lgConfetti">
            <a:fgClr>
              <a:srgbClr val="006600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58440" y="4815655"/>
            <a:ext cx="389851" cy="338554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10.8 impact </a:t>
            </a:r>
            <a:r>
              <a:rPr lang="nl-NL" b="1"/>
              <a:t>of a </a:t>
            </a:r>
            <a:r>
              <a:rPr lang="nl-NL" b="1" smtClean="0"/>
              <a:t>tariff; partial equilibrium, large country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8536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2"/>
          <p:cNvSpPr>
            <a:spLocks/>
          </p:cNvSpPr>
          <p:nvPr/>
        </p:nvSpPr>
        <p:spPr bwMode="auto">
          <a:xfrm>
            <a:off x="594360" y="2605087"/>
            <a:ext cx="4114800" cy="3659188"/>
          </a:xfrm>
          <a:custGeom>
            <a:avLst/>
            <a:gdLst>
              <a:gd name="G0" fmla="+- 0 0 0"/>
              <a:gd name="G1" fmla="+- 21599 0 0"/>
              <a:gd name="G2" fmla="+- 21600 0 0"/>
              <a:gd name="T0" fmla="*/ 163 w 21600"/>
              <a:gd name="T1" fmla="*/ 0 h 21599"/>
              <a:gd name="T2" fmla="*/ 21600 w 21600"/>
              <a:gd name="T3" fmla="*/ 21590 h 21599"/>
              <a:gd name="T4" fmla="*/ 0 w 21600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599" fill="none" extrusionOk="0">
                <a:moveTo>
                  <a:pt x="163" y="-1"/>
                </a:moveTo>
                <a:cubicBezTo>
                  <a:pt x="12024" y="89"/>
                  <a:pt x="21595" y="9727"/>
                  <a:pt x="21599" y="21590"/>
                </a:cubicBezTo>
              </a:path>
              <a:path w="21600" h="21599" stroke="0" extrusionOk="0">
                <a:moveTo>
                  <a:pt x="163" y="-1"/>
                </a:moveTo>
                <a:cubicBezTo>
                  <a:pt x="12024" y="89"/>
                  <a:pt x="21595" y="9727"/>
                  <a:pt x="21599" y="21590"/>
                </a:cubicBezTo>
                <a:lnTo>
                  <a:pt x="0" y="21599"/>
                </a:lnTo>
                <a:close/>
              </a:path>
            </a:pathLst>
          </a:custGeom>
          <a:solidFill>
            <a:srgbClr val="CCFFCC">
              <a:alpha val="50196"/>
            </a:srgbClr>
          </a:solidFill>
          <a:ln w="31750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594360" y="1538287"/>
            <a:ext cx="0" cy="472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594360" y="6262687"/>
            <a:ext cx="617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6240" y="6186487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" name="Arc 6"/>
          <p:cNvSpPr>
            <a:spLocks/>
          </p:cNvSpPr>
          <p:nvPr/>
        </p:nvSpPr>
        <p:spPr bwMode="auto">
          <a:xfrm rot="-10800000">
            <a:off x="5458460" y="3786187"/>
            <a:ext cx="1955800" cy="1593850"/>
          </a:xfrm>
          <a:custGeom>
            <a:avLst/>
            <a:gdLst>
              <a:gd name="G0" fmla="+- 0 0 0"/>
              <a:gd name="G1" fmla="+- 21508 0 0"/>
              <a:gd name="G2" fmla="+- 21600 0 0"/>
              <a:gd name="T0" fmla="*/ 1992 w 20527"/>
              <a:gd name="T1" fmla="*/ 0 h 21508"/>
              <a:gd name="T2" fmla="*/ 20527 w 20527"/>
              <a:gd name="T3" fmla="*/ 14784 h 21508"/>
              <a:gd name="T4" fmla="*/ 0 w 20527"/>
              <a:gd name="T5" fmla="*/ 21508 h 2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27" h="21508" fill="none" extrusionOk="0">
                <a:moveTo>
                  <a:pt x="1991" y="0"/>
                </a:moveTo>
                <a:cubicBezTo>
                  <a:pt x="10564" y="793"/>
                  <a:pt x="17846" y="6602"/>
                  <a:pt x="20526" y="14784"/>
                </a:cubicBezTo>
              </a:path>
              <a:path w="20527" h="21508" stroke="0" extrusionOk="0">
                <a:moveTo>
                  <a:pt x="1991" y="0"/>
                </a:moveTo>
                <a:cubicBezTo>
                  <a:pt x="10564" y="793"/>
                  <a:pt x="17846" y="6602"/>
                  <a:pt x="20526" y="14784"/>
                </a:cubicBezTo>
                <a:lnTo>
                  <a:pt x="0" y="21508"/>
                </a:lnTo>
                <a:close/>
              </a:path>
            </a:pathLst>
          </a:custGeom>
          <a:noFill/>
          <a:ln w="317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132320" y="5116413"/>
            <a:ext cx="609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FF"/>
                </a:solidFill>
                <a:latin typeface="Times New Roman" pitchFamily="18" charset="0"/>
              </a:rPr>
              <a:t>U*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080760" y="4704933"/>
            <a:ext cx="609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FF0000"/>
                </a:solidFill>
                <a:latin typeface="Times New Roman" pitchFamily="18" charset="0"/>
              </a:rPr>
              <a:t>C*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594360" y="1919287"/>
            <a:ext cx="6080760" cy="342572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90600" y="1870293"/>
            <a:ext cx="838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GB" altLang="en-US" sz="1600" i="1" baseline="-25000">
                <a:solidFill>
                  <a:srgbClr val="FF0000"/>
                </a:solidFill>
                <a:latin typeface="Times New Roman" pitchFamily="18" charset="0"/>
              </a:rPr>
              <a:t>world</a:t>
            </a: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2499360" y="2147887"/>
            <a:ext cx="2813050" cy="383540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718560" y="4205287"/>
            <a:ext cx="533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smtClean="0">
                <a:solidFill>
                  <a:srgbClr val="006600"/>
                </a:solidFill>
                <a:latin typeface="Times New Roman" pitchFamily="18" charset="0"/>
              </a:rPr>
              <a:t>Q</a:t>
            </a:r>
            <a:r>
              <a:rPr lang="en-GB" altLang="en-US" sz="1600" baseline="-25000" smtClean="0">
                <a:solidFill>
                  <a:srgbClr val="006600"/>
                </a:solidFill>
                <a:latin typeface="Times New Roman" pitchFamily="18" charset="0"/>
              </a:rPr>
              <a:t>2</a:t>
            </a:r>
            <a:endParaRPr lang="en-GB" altLang="en-US" sz="1600" baseline="-250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346960" y="1809333"/>
            <a:ext cx="1066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smtClean="0">
                <a:solidFill>
                  <a:srgbClr val="0000FF"/>
                </a:solidFill>
                <a:latin typeface="Times New Roman" pitchFamily="18" charset="0"/>
              </a:rPr>
              <a:t>(1+t)</a:t>
            </a:r>
            <a:r>
              <a:rPr lang="en-GB" altLang="en-US" sz="1600" i="1" smtClean="0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en-GB" altLang="en-US" sz="1600" i="1" baseline="-25000" smtClean="0">
                <a:solidFill>
                  <a:srgbClr val="0000FF"/>
                </a:solidFill>
                <a:latin typeface="Times New Roman" pitchFamily="18" charset="0"/>
              </a:rPr>
              <a:t>world</a:t>
            </a:r>
            <a:endParaRPr lang="en-GB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607060" y="2351087"/>
            <a:ext cx="5885180" cy="333248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685800" y="2346007"/>
            <a:ext cx="146050" cy="196850"/>
            <a:chOff x="4408" y="3312"/>
            <a:chExt cx="92" cy="124"/>
          </a:xfrm>
        </p:grpSpPr>
        <p:sp>
          <p:nvSpPr>
            <p:cNvPr id="16" name="Line 18"/>
            <p:cNvSpPr>
              <a:spLocks noChangeShapeType="1"/>
            </p:cNvSpPr>
            <p:nvPr/>
          </p:nvSpPr>
          <p:spPr bwMode="auto">
            <a:xfrm flipH="1">
              <a:off x="4408" y="3312"/>
              <a:ext cx="56" cy="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H="1">
              <a:off x="4444" y="3340"/>
              <a:ext cx="56" cy="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8" name="Group 20"/>
          <p:cNvGrpSpPr>
            <a:grpSpLocks/>
          </p:cNvGrpSpPr>
          <p:nvPr/>
        </p:nvGrpSpPr>
        <p:grpSpPr bwMode="auto">
          <a:xfrm>
            <a:off x="731520" y="1934527"/>
            <a:ext cx="146050" cy="196850"/>
            <a:chOff x="4408" y="3312"/>
            <a:chExt cx="92" cy="124"/>
          </a:xfrm>
        </p:grpSpPr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H="1">
              <a:off x="4408" y="3312"/>
              <a:ext cx="56" cy="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>
              <a:off x="4444" y="3340"/>
              <a:ext cx="56" cy="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1" name="Line 23"/>
          <p:cNvSpPr>
            <a:spLocks noChangeShapeType="1"/>
          </p:cNvSpPr>
          <p:nvPr/>
        </p:nvSpPr>
        <p:spPr bwMode="auto">
          <a:xfrm flipV="1">
            <a:off x="594360" y="4891087"/>
            <a:ext cx="6248400" cy="1371600"/>
          </a:xfrm>
          <a:prstGeom prst="line">
            <a:avLst/>
          </a:prstGeom>
          <a:noFill/>
          <a:ln w="28575">
            <a:solidFill>
              <a:srgbClr val="9966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Arc 24"/>
          <p:cNvSpPr>
            <a:spLocks/>
          </p:cNvSpPr>
          <p:nvPr/>
        </p:nvSpPr>
        <p:spPr bwMode="auto">
          <a:xfrm rot="-10800000">
            <a:off x="4972685" y="3959225"/>
            <a:ext cx="1955800" cy="1593850"/>
          </a:xfrm>
          <a:custGeom>
            <a:avLst/>
            <a:gdLst>
              <a:gd name="G0" fmla="+- 0 0 0"/>
              <a:gd name="G1" fmla="+- 21508 0 0"/>
              <a:gd name="G2" fmla="+- 21600 0 0"/>
              <a:gd name="T0" fmla="*/ 1992 w 20527"/>
              <a:gd name="T1" fmla="*/ 0 h 21508"/>
              <a:gd name="T2" fmla="*/ 20527 w 20527"/>
              <a:gd name="T3" fmla="*/ 14784 h 21508"/>
              <a:gd name="T4" fmla="*/ 0 w 20527"/>
              <a:gd name="T5" fmla="*/ 21508 h 2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27" h="21508" fill="none" extrusionOk="0">
                <a:moveTo>
                  <a:pt x="1991" y="0"/>
                </a:moveTo>
                <a:cubicBezTo>
                  <a:pt x="10564" y="793"/>
                  <a:pt x="17846" y="6602"/>
                  <a:pt x="20526" y="14784"/>
                </a:cubicBezTo>
              </a:path>
              <a:path w="20527" h="21508" stroke="0" extrusionOk="0">
                <a:moveTo>
                  <a:pt x="1991" y="0"/>
                </a:moveTo>
                <a:cubicBezTo>
                  <a:pt x="10564" y="793"/>
                  <a:pt x="17846" y="6602"/>
                  <a:pt x="20526" y="14784"/>
                </a:cubicBezTo>
                <a:lnTo>
                  <a:pt x="0" y="21508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6675120" y="5345013"/>
            <a:ext cx="533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smtClean="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GB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  <a:endParaRPr lang="en-GB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5467985" y="4818062"/>
            <a:ext cx="533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smtClean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GB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  <a:endParaRPr lang="en-GB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" name="Line 32"/>
          <p:cNvSpPr>
            <a:spLocks noChangeShapeType="1"/>
          </p:cNvSpPr>
          <p:nvPr/>
        </p:nvSpPr>
        <p:spPr bwMode="auto">
          <a:xfrm flipH="1">
            <a:off x="5001260" y="5595937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Line 33"/>
          <p:cNvSpPr>
            <a:spLocks noChangeShapeType="1"/>
          </p:cNvSpPr>
          <p:nvPr/>
        </p:nvSpPr>
        <p:spPr bwMode="auto">
          <a:xfrm flipH="1">
            <a:off x="5039360" y="5653087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Line 34"/>
          <p:cNvSpPr>
            <a:spLocks noChangeShapeType="1"/>
          </p:cNvSpPr>
          <p:nvPr/>
        </p:nvSpPr>
        <p:spPr bwMode="auto">
          <a:xfrm flipH="1">
            <a:off x="5077460" y="5710237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Text Box 40"/>
          <p:cNvSpPr txBox="1">
            <a:spLocks noChangeArrowheads="1"/>
          </p:cNvSpPr>
          <p:nvPr/>
        </p:nvSpPr>
        <p:spPr bwMode="auto">
          <a:xfrm>
            <a:off x="5699760" y="6262687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Manufactures</a:t>
            </a: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152400" y="1248727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Food</a:t>
            </a:r>
          </a:p>
        </p:txBody>
      </p:sp>
      <p:sp>
        <p:nvSpPr>
          <p:cNvPr id="30" name="Oval 42"/>
          <p:cNvSpPr>
            <a:spLocks noChangeArrowheads="1"/>
          </p:cNvSpPr>
          <p:nvPr/>
        </p:nvSpPr>
        <p:spPr bwMode="auto">
          <a:xfrm>
            <a:off x="2716848" y="3071812"/>
            <a:ext cx="152400" cy="152400"/>
          </a:xfrm>
          <a:prstGeom prst="ellipse">
            <a:avLst/>
          </a:prstGeom>
          <a:solidFill>
            <a:srgbClr val="FFCC99">
              <a:alpha val="60000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Oval 43"/>
          <p:cNvSpPr>
            <a:spLocks noChangeArrowheads="1"/>
          </p:cNvSpPr>
          <p:nvPr/>
        </p:nvSpPr>
        <p:spPr bwMode="auto">
          <a:xfrm>
            <a:off x="6080760" y="4967287"/>
            <a:ext cx="152400" cy="152400"/>
          </a:xfrm>
          <a:prstGeom prst="ellipse">
            <a:avLst/>
          </a:prstGeom>
          <a:solidFill>
            <a:srgbClr val="FFCC99">
              <a:alpha val="60000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Oval 44"/>
          <p:cNvSpPr>
            <a:spLocks noChangeArrowheads="1"/>
          </p:cNvSpPr>
          <p:nvPr/>
        </p:nvSpPr>
        <p:spPr bwMode="auto">
          <a:xfrm>
            <a:off x="3991610" y="4225925"/>
            <a:ext cx="152400" cy="152400"/>
          </a:xfrm>
          <a:prstGeom prst="ellipse">
            <a:avLst/>
          </a:prstGeom>
          <a:solidFill>
            <a:srgbClr val="CCFFCC">
              <a:alpha val="60000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Arc 27"/>
          <p:cNvSpPr>
            <a:spLocks/>
          </p:cNvSpPr>
          <p:nvPr/>
        </p:nvSpPr>
        <p:spPr bwMode="auto">
          <a:xfrm rot="10800000">
            <a:off x="4861560" y="4052887"/>
            <a:ext cx="1955800" cy="1593850"/>
          </a:xfrm>
          <a:custGeom>
            <a:avLst/>
            <a:gdLst>
              <a:gd name="G0" fmla="+- 0 0 0"/>
              <a:gd name="G1" fmla="+- 21508 0 0"/>
              <a:gd name="G2" fmla="+- 21600 0 0"/>
              <a:gd name="T0" fmla="*/ 1992 w 20527"/>
              <a:gd name="T1" fmla="*/ 0 h 21508"/>
              <a:gd name="T2" fmla="*/ 20527 w 20527"/>
              <a:gd name="T3" fmla="*/ 14784 h 21508"/>
              <a:gd name="T4" fmla="*/ 0 w 20527"/>
              <a:gd name="T5" fmla="*/ 21508 h 2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27" h="21508" fill="none" extrusionOk="0">
                <a:moveTo>
                  <a:pt x="1991" y="0"/>
                </a:moveTo>
                <a:cubicBezTo>
                  <a:pt x="10564" y="793"/>
                  <a:pt x="17846" y="6602"/>
                  <a:pt x="20526" y="14784"/>
                </a:cubicBezTo>
              </a:path>
              <a:path w="20527" h="21508" stroke="0" extrusionOk="0">
                <a:moveTo>
                  <a:pt x="1991" y="0"/>
                </a:moveTo>
                <a:cubicBezTo>
                  <a:pt x="10564" y="793"/>
                  <a:pt x="17846" y="6602"/>
                  <a:pt x="20526" y="14784"/>
                </a:cubicBezTo>
                <a:lnTo>
                  <a:pt x="0" y="21508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6553200" y="5546407"/>
            <a:ext cx="533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smtClean="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GB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GB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4731385" y="4814887"/>
            <a:ext cx="533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 smtClean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GB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GB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6" name="Line 31"/>
          <p:cNvSpPr>
            <a:spLocks noChangeShapeType="1"/>
          </p:cNvSpPr>
          <p:nvPr/>
        </p:nvSpPr>
        <p:spPr bwMode="auto">
          <a:xfrm>
            <a:off x="3032760" y="2147887"/>
            <a:ext cx="2813050" cy="383540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5547360" y="5653087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5585460" y="5710237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5623560" y="5767387"/>
            <a:ext cx="152400" cy="152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Oval 45"/>
          <p:cNvSpPr>
            <a:spLocks noChangeArrowheads="1"/>
          </p:cNvSpPr>
          <p:nvPr/>
        </p:nvSpPr>
        <p:spPr bwMode="auto">
          <a:xfrm>
            <a:off x="4948873" y="4781550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Oval 46"/>
          <p:cNvSpPr>
            <a:spLocks noChangeArrowheads="1"/>
          </p:cNvSpPr>
          <p:nvPr/>
        </p:nvSpPr>
        <p:spPr bwMode="auto">
          <a:xfrm>
            <a:off x="5526723" y="5097462"/>
            <a:ext cx="152400" cy="152400"/>
          </a:xfrm>
          <a:prstGeom prst="ellipse">
            <a:avLst/>
          </a:prstGeom>
          <a:solidFill>
            <a:srgbClr val="CCFFFF">
              <a:alpha val="60000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Text Box 49"/>
          <p:cNvSpPr txBox="1">
            <a:spLocks noChangeArrowheads="1"/>
          </p:cNvSpPr>
          <p:nvPr/>
        </p:nvSpPr>
        <p:spPr bwMode="auto">
          <a:xfrm>
            <a:off x="2514600" y="2802162"/>
            <a:ext cx="609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FF0000"/>
                </a:solidFill>
                <a:latin typeface="Times New Roman" pitchFamily="18" charset="0"/>
              </a:rPr>
              <a:t>Q*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28600" y="773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10.9 impact </a:t>
            </a:r>
            <a:r>
              <a:rPr lang="nl-NL" b="1"/>
              <a:t>of a </a:t>
            </a:r>
            <a:r>
              <a:rPr lang="nl-NL" b="1" smtClean="0"/>
              <a:t>tariff in general equilibrium, small country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25065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smtClean="0"/>
              <a:t>10.9 production </a:t>
            </a:r>
            <a:r>
              <a:rPr lang="nl-NL" b="1"/>
              <a:t>(square), consumption (circle), and relative price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943310"/>
              </p:ext>
            </p:extLst>
          </p:nvPr>
        </p:nvGraphicFramePr>
        <p:xfrm>
          <a:off x="0" y="762000"/>
          <a:ext cx="3048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9777309"/>
              </p:ext>
            </p:extLst>
          </p:nvPr>
        </p:nvGraphicFramePr>
        <p:xfrm>
          <a:off x="3039862" y="762000"/>
          <a:ext cx="3056138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904912"/>
              </p:ext>
            </p:extLst>
          </p:nvPr>
        </p:nvGraphicFramePr>
        <p:xfrm>
          <a:off x="6096000" y="762000"/>
          <a:ext cx="3048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008015"/>
              </p:ext>
            </p:extLst>
          </p:nvPr>
        </p:nvGraphicFramePr>
        <p:xfrm>
          <a:off x="0" y="3810000"/>
          <a:ext cx="3048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2487450"/>
              </p:ext>
            </p:extLst>
          </p:nvPr>
        </p:nvGraphicFramePr>
        <p:xfrm>
          <a:off x="3048000" y="3810000"/>
          <a:ext cx="3048000" cy="30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5528691"/>
              </p:ext>
            </p:extLst>
          </p:nvPr>
        </p:nvGraphicFramePr>
        <p:xfrm>
          <a:off x="6096000" y="3810000"/>
          <a:ext cx="3045041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Rectangle 8"/>
          <p:cNvSpPr/>
          <p:nvPr/>
        </p:nvSpPr>
        <p:spPr>
          <a:xfrm>
            <a:off x="3429000" y="0"/>
            <a:ext cx="5715000" cy="369332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r"/>
            <a:r>
              <a:rPr lang="nl-NL" b="1" smtClean="0">
                <a:solidFill>
                  <a:schemeClr val="bg1"/>
                </a:solidFill>
              </a:rPr>
              <a:t>10.10 production (square), consumption (circle), and price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60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373</Words>
  <Application>Microsoft Office PowerPoint</Application>
  <PresentationFormat>On-screen Show (4:3)</PresentationFormat>
  <Paragraphs>157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25</cp:revision>
  <dcterms:created xsi:type="dcterms:W3CDTF">2016-11-17T05:58:19Z</dcterms:created>
  <dcterms:modified xsi:type="dcterms:W3CDTF">2017-01-18T02:13:06Z</dcterms:modified>
</cp:coreProperties>
</file>