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0" r:id="rId2"/>
    <p:sldId id="257" r:id="rId3"/>
    <p:sldId id="275" r:id="rId4"/>
    <p:sldId id="276" r:id="rId5"/>
    <p:sldId id="258" r:id="rId6"/>
    <p:sldId id="259" r:id="rId7"/>
    <p:sldId id="261" r:id="rId8"/>
    <p:sldId id="274" r:id="rId9"/>
    <p:sldId id="272" r:id="rId10"/>
    <p:sldId id="273" r:id="rId11"/>
    <p:sldId id="262" r:id="rId12"/>
    <p:sldId id="277" r:id="rId13"/>
    <p:sldId id="281" r:id="rId14"/>
    <p:sldId id="278" r:id="rId15"/>
    <p:sldId id="279" r:id="rId16"/>
    <p:sldId id="28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516" y="-84"/>
      </p:cViewPr>
      <p:guideLst>
        <p:guide orient="horz" pos="480"/>
        <p:guide pos="1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8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8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8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8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8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8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8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8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books\OUP%20Trade\Website\Trade%20present\ch%2008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8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8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8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600"/>
              <a:t>a. N = 2</a:t>
            </a:r>
          </a:p>
        </c:rich>
      </c:tx>
      <c:layout>
        <c:manualLayout>
          <c:xMode val="edge"/>
          <c:yMode val="edge"/>
          <c:x val="0.39192790354330703"/>
          <c:y val="2.666666666666666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973999343832017"/>
          <c:y val="0.10787878787878788"/>
          <c:w val="0.77604289698162721"/>
          <c:h val="0.77454545454545454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'8-4a'!$B$5</c:f>
              <c:strCache>
                <c:ptCount val="1"/>
                <c:pt idx="0">
                  <c:v>assumption </c:v>
                </c:pt>
              </c:strCache>
            </c:strRef>
          </c:tx>
          <c:spPr>
            <a:ln w="38100">
              <a:solidFill>
                <a:srgbClr val="FF9900"/>
              </a:solidFill>
              <a:prstDash val="sysDash"/>
            </a:ln>
          </c:spPr>
          <c:marker>
            <c:symbol val="none"/>
          </c:marker>
          <c:xVal>
            <c:numRef>
              <c:f>'8-4a'!$A$6:$A$42</c:f>
              <c:numCache>
                <c:formatCode>General</c:formatCode>
                <c:ptCount val="37"/>
                <c:pt idx="0">
                  <c:v>0.5</c:v>
                </c:pt>
                <c:pt idx="1">
                  <c:v>0.52500000000000002</c:v>
                </c:pt>
                <c:pt idx="2">
                  <c:v>0.55000000000000004</c:v>
                </c:pt>
                <c:pt idx="3">
                  <c:v>0.57500000000000007</c:v>
                </c:pt>
                <c:pt idx="4">
                  <c:v>0.60000000000000009</c:v>
                </c:pt>
                <c:pt idx="5">
                  <c:v>0.62500000000000011</c:v>
                </c:pt>
                <c:pt idx="6">
                  <c:v>0.65000000000000013</c:v>
                </c:pt>
                <c:pt idx="7">
                  <c:v>0.67500000000000016</c:v>
                </c:pt>
                <c:pt idx="8">
                  <c:v>0.70000000000000018</c:v>
                </c:pt>
                <c:pt idx="9">
                  <c:v>0.7250000000000002</c:v>
                </c:pt>
                <c:pt idx="10">
                  <c:v>0.75000000000000022</c:v>
                </c:pt>
                <c:pt idx="11">
                  <c:v>0.77500000000000024</c:v>
                </c:pt>
                <c:pt idx="12">
                  <c:v>0.80000000000000027</c:v>
                </c:pt>
                <c:pt idx="13">
                  <c:v>0.82500000000000029</c:v>
                </c:pt>
                <c:pt idx="14">
                  <c:v>0.85000000000000031</c:v>
                </c:pt>
                <c:pt idx="15">
                  <c:v>0.87500000000000033</c:v>
                </c:pt>
                <c:pt idx="16">
                  <c:v>0.90000000000000036</c:v>
                </c:pt>
                <c:pt idx="17">
                  <c:v>0.92500000000000038</c:v>
                </c:pt>
                <c:pt idx="18">
                  <c:v>0.9500000000000004</c:v>
                </c:pt>
                <c:pt idx="19">
                  <c:v>0.97500000000000042</c:v>
                </c:pt>
                <c:pt idx="20">
                  <c:v>1.0000000000000004</c:v>
                </c:pt>
                <c:pt idx="21">
                  <c:v>1.0250000000000004</c:v>
                </c:pt>
                <c:pt idx="22">
                  <c:v>1.0500000000000003</c:v>
                </c:pt>
                <c:pt idx="23">
                  <c:v>1.0750000000000002</c:v>
                </c:pt>
                <c:pt idx="24">
                  <c:v>1.1000000000000001</c:v>
                </c:pt>
                <c:pt idx="25">
                  <c:v>1.125</c:v>
                </c:pt>
                <c:pt idx="26">
                  <c:v>1.1499999999999999</c:v>
                </c:pt>
                <c:pt idx="27">
                  <c:v>1.1749999999999998</c:v>
                </c:pt>
                <c:pt idx="28">
                  <c:v>1.1999999999999997</c:v>
                </c:pt>
                <c:pt idx="29">
                  <c:v>1.2249999999999996</c:v>
                </c:pt>
                <c:pt idx="30">
                  <c:v>1.2499999999999996</c:v>
                </c:pt>
                <c:pt idx="31">
                  <c:v>1.2749999999999995</c:v>
                </c:pt>
                <c:pt idx="32">
                  <c:v>1.2999999999999994</c:v>
                </c:pt>
                <c:pt idx="33">
                  <c:v>1.3249999999999993</c:v>
                </c:pt>
                <c:pt idx="34">
                  <c:v>1.3499999999999992</c:v>
                </c:pt>
                <c:pt idx="35">
                  <c:v>1.3749999999999991</c:v>
                </c:pt>
                <c:pt idx="36">
                  <c:v>1.399999999999999</c:v>
                </c:pt>
              </c:numCache>
            </c:numRef>
          </c:xVal>
          <c:yVal>
            <c:numRef>
              <c:f>'8-4a'!$B$6:$B$42</c:f>
              <c:numCache>
                <c:formatCode>General</c:formatCode>
                <c:ptCount val="37"/>
                <c:pt idx="0">
                  <c:v>1600</c:v>
                </c:pt>
                <c:pt idx="1">
                  <c:v>1253.6418663495344</c:v>
                </c:pt>
                <c:pt idx="2">
                  <c:v>993.47411689464786</c:v>
                </c:pt>
                <c:pt idx="3">
                  <c:v>795.48277647726331</c:v>
                </c:pt>
                <c:pt idx="4">
                  <c:v>643.00411522633703</c:v>
                </c:pt>
                <c:pt idx="5">
                  <c:v>524.28799999999956</c:v>
                </c:pt>
                <c:pt idx="6">
                  <c:v>430.92651894864662</c:v>
                </c:pt>
                <c:pt idx="7">
                  <c:v>356.82160320643197</c:v>
                </c:pt>
                <c:pt idx="8">
                  <c:v>297.49509133099264</c:v>
                </c:pt>
                <c:pt idx="9">
                  <c:v>249.62034062548088</c:v>
                </c:pt>
                <c:pt idx="10">
                  <c:v>210.69958847736592</c:v>
                </c:pt>
                <c:pt idx="11">
                  <c:v>178.83869486733963</c:v>
                </c:pt>
                <c:pt idx="12">
                  <c:v>152.58789062499974</c:v>
                </c:pt>
                <c:pt idx="13">
                  <c:v>130.82786724538553</c:v>
                </c:pt>
                <c:pt idx="14">
                  <c:v>112.68740443579863</c:v>
                </c:pt>
                <c:pt idx="15">
                  <c:v>97.483191527339613</c:v>
                </c:pt>
                <c:pt idx="16">
                  <c:v>84.675439042151268</c:v>
                </c:pt>
                <c:pt idx="17">
                  <c:v>73.834840431733497</c:v>
                </c:pt>
                <c:pt idx="18">
                  <c:v>64.617771744990677</c:v>
                </c:pt>
                <c:pt idx="19">
                  <c:v>56.747525129039822</c:v>
                </c:pt>
                <c:pt idx="20">
                  <c:v>49.999999999999886</c:v>
                </c:pt>
                <c:pt idx="21">
                  <c:v>44.192714380475763</c:v>
                </c:pt>
                <c:pt idx="22">
                  <c:v>39.176308323422909</c:v>
                </c:pt>
                <c:pt idx="23">
                  <c:v>34.827931617505783</c:v>
                </c:pt>
                <c:pt idx="24">
                  <c:v>31.046066152957746</c:v>
                </c:pt>
                <c:pt idx="25">
                  <c:v>27.746447865332179</c:v>
                </c:pt>
                <c:pt idx="26">
                  <c:v>24.858836764914493</c:v>
                </c:pt>
                <c:pt idx="27">
                  <c:v>22.324445022690224</c:v>
                </c:pt>
                <c:pt idx="28">
                  <c:v>20.093878600823068</c:v>
                </c:pt>
                <c:pt idx="29">
                  <c:v>18.125481854164175</c:v>
                </c:pt>
                <c:pt idx="30">
                  <c:v>16.384000000000029</c:v>
                </c:pt>
                <c:pt idx="31">
                  <c:v>14.839493588253374</c:v>
                </c:pt>
                <c:pt idx="32">
                  <c:v>13.466453717145249</c:v>
                </c:pt>
                <c:pt idx="33">
                  <c:v>12.243077904237513</c:v>
                </c:pt>
                <c:pt idx="34">
                  <c:v>11.150675100201045</c:v>
                </c:pt>
                <c:pt idx="35">
                  <c:v>10.173174957001232</c:v>
                </c:pt>
                <c:pt idx="36">
                  <c:v>9.2967216040935643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'8-4a'!$C$5</c:f>
              <c:strCache>
                <c:ptCount val="1"/>
                <c:pt idx="0">
                  <c:v>reality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'8-4a'!$A$6:$A$42</c:f>
              <c:numCache>
                <c:formatCode>General</c:formatCode>
                <c:ptCount val="37"/>
                <c:pt idx="0">
                  <c:v>0.5</c:v>
                </c:pt>
                <c:pt idx="1">
                  <c:v>0.52500000000000002</c:v>
                </c:pt>
                <c:pt idx="2">
                  <c:v>0.55000000000000004</c:v>
                </c:pt>
                <c:pt idx="3">
                  <c:v>0.57500000000000007</c:v>
                </c:pt>
                <c:pt idx="4">
                  <c:v>0.60000000000000009</c:v>
                </c:pt>
                <c:pt idx="5">
                  <c:v>0.62500000000000011</c:v>
                </c:pt>
                <c:pt idx="6">
                  <c:v>0.65000000000000013</c:v>
                </c:pt>
                <c:pt idx="7">
                  <c:v>0.67500000000000016</c:v>
                </c:pt>
                <c:pt idx="8">
                  <c:v>0.70000000000000018</c:v>
                </c:pt>
                <c:pt idx="9">
                  <c:v>0.7250000000000002</c:v>
                </c:pt>
                <c:pt idx="10">
                  <c:v>0.75000000000000022</c:v>
                </c:pt>
                <c:pt idx="11">
                  <c:v>0.77500000000000024</c:v>
                </c:pt>
                <c:pt idx="12">
                  <c:v>0.80000000000000027</c:v>
                </c:pt>
                <c:pt idx="13">
                  <c:v>0.82500000000000029</c:v>
                </c:pt>
                <c:pt idx="14">
                  <c:v>0.85000000000000031</c:v>
                </c:pt>
                <c:pt idx="15">
                  <c:v>0.87500000000000033</c:v>
                </c:pt>
                <c:pt idx="16">
                  <c:v>0.90000000000000036</c:v>
                </c:pt>
                <c:pt idx="17">
                  <c:v>0.92500000000000038</c:v>
                </c:pt>
                <c:pt idx="18">
                  <c:v>0.9500000000000004</c:v>
                </c:pt>
                <c:pt idx="19">
                  <c:v>0.97500000000000042</c:v>
                </c:pt>
                <c:pt idx="20">
                  <c:v>1.0000000000000004</c:v>
                </c:pt>
                <c:pt idx="21">
                  <c:v>1.0250000000000004</c:v>
                </c:pt>
                <c:pt idx="22">
                  <c:v>1.0500000000000003</c:v>
                </c:pt>
                <c:pt idx="23">
                  <c:v>1.0750000000000002</c:v>
                </c:pt>
                <c:pt idx="24">
                  <c:v>1.1000000000000001</c:v>
                </c:pt>
                <c:pt idx="25">
                  <c:v>1.125</c:v>
                </c:pt>
                <c:pt idx="26">
                  <c:v>1.1499999999999999</c:v>
                </c:pt>
                <c:pt idx="27">
                  <c:v>1.1749999999999998</c:v>
                </c:pt>
                <c:pt idx="28">
                  <c:v>1.1999999999999997</c:v>
                </c:pt>
                <c:pt idx="29">
                  <c:v>1.2249999999999996</c:v>
                </c:pt>
                <c:pt idx="30">
                  <c:v>1.2499999999999996</c:v>
                </c:pt>
                <c:pt idx="31">
                  <c:v>1.2749999999999995</c:v>
                </c:pt>
                <c:pt idx="32">
                  <c:v>1.2999999999999994</c:v>
                </c:pt>
                <c:pt idx="33">
                  <c:v>1.3249999999999993</c:v>
                </c:pt>
                <c:pt idx="34">
                  <c:v>1.3499999999999992</c:v>
                </c:pt>
                <c:pt idx="35">
                  <c:v>1.3749999999999991</c:v>
                </c:pt>
                <c:pt idx="36">
                  <c:v>1.399999999999999</c:v>
                </c:pt>
              </c:numCache>
            </c:numRef>
          </c:xVal>
          <c:yVal>
            <c:numRef>
              <c:f>'8-4a'!$C$6:$C$42</c:f>
              <c:numCache>
                <c:formatCode>General</c:formatCode>
                <c:ptCount val="37"/>
                <c:pt idx="0">
                  <c:v>188.23529411764707</c:v>
                </c:pt>
                <c:pt idx="1">
                  <c:v>177.0275589554067</c:v>
                </c:pt>
                <c:pt idx="2">
                  <c:v>166.57548394082195</c:v>
                </c:pt>
                <c:pt idx="3">
                  <c:v>156.77546429689122</c:v>
                </c:pt>
                <c:pt idx="4">
                  <c:v>147.54485363550521</c:v>
                </c:pt>
                <c:pt idx="5">
                  <c:v>138.81804702393558</c:v>
                </c:pt>
                <c:pt idx="6">
                  <c:v>130.54334997897024</c:v>
                </c:pt>
                <c:pt idx="7">
                  <c:v>122.68041319865368</c:v>
                </c:pt>
                <c:pt idx="8">
                  <c:v>115.19808310389709</c:v>
                </c:pt>
                <c:pt idx="9">
                  <c:v>108.07256806986048</c:v>
                </c:pt>
                <c:pt idx="10">
                  <c:v>101.28585558852615</c:v>
                </c:pt>
                <c:pt idx="11">
                  <c:v>94.824340270996231</c:v>
                </c:pt>
                <c:pt idx="12">
                  <c:v>88.677639046537962</c:v>
                </c:pt>
                <c:pt idx="13">
                  <c:v>82.837579944432903</c:v>
                </c:pt>
                <c:pt idx="14">
                  <c:v>77.297355923163465</c:v>
                </c:pt>
                <c:pt idx="15">
                  <c:v>72.050836649882299</c:v>
                </c:pt>
                <c:pt idx="16">
                  <c:v>67.092030137739869</c:v>
                </c:pt>
                <c:pt idx="17">
                  <c:v>62.41468380529178</c:v>
                </c:pt>
                <c:pt idx="18">
                  <c:v>58.012011749607765</c:v>
                </c:pt>
                <c:pt idx="19">
                  <c:v>53.876532528885079</c:v>
                </c:pt>
                <c:pt idx="20">
                  <c:v>49.999999999999929</c:v>
                </c:pt>
                <c:pt idx="21">
                  <c:v>46.373408987323302</c:v>
                </c:pt>
                <c:pt idx="22">
                  <c:v>42.987057805905621</c:v>
                </c:pt>
                <c:pt idx="23">
                  <c:v>39.830650808367906</c:v>
                </c:pt>
                <c:pt idx="24">
                  <c:v>36.893425960428104</c:v>
                </c:pt>
                <c:pt idx="25">
                  <c:v>34.164294725428249</c:v>
                </c:pt>
                <c:pt idx="26">
                  <c:v>31.631984008450491</c:v>
                </c:pt>
                <c:pt idx="27">
                  <c:v>29.285172364988771</c:v>
                </c:pt>
                <c:pt idx="28">
                  <c:v>27.112614957487441</c:v>
                </c:pt>
                <c:pt idx="29">
                  <c:v>25.103253739847347</c:v>
                </c:pt>
                <c:pt idx="30">
                  <c:v>23.246311010215695</c:v>
                </c:pt>
                <c:pt idx="31">
                  <c:v>21.53136578240947</c:v>
                </c:pt>
                <c:pt idx="32">
                  <c:v>19.94841340294003</c:v>
                </c:pt>
                <c:pt idx="33">
                  <c:v>18.487909520127516</c:v>
                </c:pt>
                <c:pt idx="34">
                  <c:v>17.140799940778578</c:v>
                </c:pt>
                <c:pt idx="35">
                  <c:v>15.898538137957511</c:v>
                </c:pt>
                <c:pt idx="36">
                  <c:v>14.75309224813525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1931008"/>
        <c:axId val="71932928"/>
      </c:scatterChart>
      <c:valAx>
        <c:axId val="71931008"/>
        <c:scaling>
          <c:orientation val="minMax"/>
          <c:max val="1.4"/>
          <c:min val="0.5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price</a:t>
                </a:r>
              </a:p>
            </c:rich>
          </c:tx>
          <c:layout>
            <c:manualLayout>
              <c:xMode val="edge"/>
              <c:yMode val="edge"/>
              <c:x val="0.41276123687664035"/>
              <c:y val="0.9030303030303030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932928"/>
        <c:crosses val="autoZero"/>
        <c:crossBetween val="midCat"/>
        <c:majorUnit val="0.9"/>
      </c:valAx>
      <c:valAx>
        <c:axId val="71932928"/>
        <c:scaling>
          <c:orientation val="minMax"/>
          <c:max val="16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demand</a:t>
                </a:r>
              </a:p>
            </c:rich>
          </c:tx>
          <c:layout>
            <c:manualLayout>
              <c:xMode val="edge"/>
              <c:yMode val="edge"/>
              <c:x val="2.0833333333333332E-2"/>
              <c:y val="0.36392727272727271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931008"/>
        <c:crosses val="autoZero"/>
        <c:crossBetween val="midCat"/>
        <c:majorUnit val="1600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5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/>
            </a:pPr>
            <a:r>
              <a:rPr lang="en-US" sz="1800" b="0"/>
              <a:t>b. China electrical</a:t>
            </a:r>
            <a:r>
              <a:rPr lang="en-US" sz="1800" b="0" baseline="0"/>
              <a:t>, electronic equipment, % total trade </a:t>
            </a:r>
            <a:endParaRPr lang="en-US" sz="1800" b="0"/>
          </a:p>
        </c:rich>
      </c:tx>
      <c:layout>
        <c:manualLayout>
          <c:xMode val="edge"/>
          <c:yMode val="edge"/>
          <c:x val="2.5545166229221334E-2"/>
          <c:y val="5.6250000000000001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8585739282589694E-2"/>
          <c:y val="0.13010425780110821"/>
          <c:w val="0.88102537182852159"/>
          <c:h val="0.75353200641586471"/>
        </c:manualLayout>
      </c:layout>
      <c:scatterChart>
        <c:scatterStyle val="lineMarker"/>
        <c:varyColors val="0"/>
        <c:ser>
          <c:idx val="2"/>
          <c:order val="0"/>
          <c:tx>
            <c:v>85 import</c:v>
          </c:tx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'8-13 8-14'!$D$2:$Y$2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'8-13 8-14'!$D$109:$Y$109</c:f>
              <c:numCache>
                <c:formatCode>0.00</c:formatCode>
                <c:ptCount val="22"/>
                <c:pt idx="0">
                  <c:v>11.49990559389399</c:v>
                </c:pt>
                <c:pt idx="1">
                  <c:v>13.035832903455175</c:v>
                </c:pt>
                <c:pt idx="2">
                  <c:v>13.993744655684146</c:v>
                </c:pt>
                <c:pt idx="3">
                  <c:v>13.82594479838966</c:v>
                </c:pt>
                <c:pt idx="4">
                  <c:v>13.072177291836812</c:v>
                </c:pt>
                <c:pt idx="5">
                  <c:v>13.525555999363617</c:v>
                </c:pt>
                <c:pt idx="6">
                  <c:v>16.272626004117768</c:v>
                </c:pt>
                <c:pt idx="7">
                  <c:v>19.542385532439773</c:v>
                </c:pt>
                <c:pt idx="8">
                  <c:v>21.39754467279824</c:v>
                </c:pt>
                <c:pt idx="9">
                  <c:v>21.92918565124214</c:v>
                </c:pt>
                <c:pt idx="10">
                  <c:v>23.598232691031019</c:v>
                </c:pt>
                <c:pt idx="11">
                  <c:v>24.423009760237427</c:v>
                </c:pt>
                <c:pt idx="12">
                  <c:v>24.652514529502046</c:v>
                </c:pt>
                <c:pt idx="13">
                  <c:v>24.591670728754028</c:v>
                </c:pt>
                <c:pt idx="14">
                  <c:v>24.876866866521834</c:v>
                </c:pt>
                <c:pt idx="15">
                  <c:v>23.603114013188254</c:v>
                </c:pt>
                <c:pt idx="16">
                  <c:v>20.79503290779596</c:v>
                </c:pt>
                <c:pt idx="17">
                  <c:v>22.087341459625275</c:v>
                </c:pt>
                <c:pt idx="18">
                  <c:v>21.137007451167001</c:v>
                </c:pt>
                <c:pt idx="19">
                  <c:v>19.273758110569698</c:v>
                </c:pt>
                <c:pt idx="20">
                  <c:v>19.732238338033145</c:v>
                </c:pt>
                <c:pt idx="21">
                  <c:v>21.130924751378991</c:v>
                </c:pt>
              </c:numCache>
            </c:numRef>
          </c:yVal>
          <c:smooth val="0"/>
        </c:ser>
        <c:ser>
          <c:idx val="3"/>
          <c:order val="1"/>
          <c:tx>
            <c:v>85 export</c:v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'8-13 8-14'!$D$2:$Y$2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'8-13 8-14'!$D$110:$Y$110</c:f>
              <c:numCache>
                <c:formatCode>0.00</c:formatCode>
                <c:ptCount val="22"/>
                <c:pt idx="0">
                  <c:v>9.8781079692477238</c:v>
                </c:pt>
                <c:pt idx="1">
                  <c:v>9.9086395905080522</c:v>
                </c:pt>
                <c:pt idx="2">
                  <c:v>11.927480019038279</c:v>
                </c:pt>
                <c:pt idx="3">
                  <c:v>13.527285715764513</c:v>
                </c:pt>
                <c:pt idx="4">
                  <c:v>13.914955955788599</c:v>
                </c:pt>
                <c:pt idx="5">
                  <c:v>15.101979280278702</c:v>
                </c:pt>
                <c:pt idx="6">
                  <c:v>16.634436287701455</c:v>
                </c:pt>
                <c:pt idx="7">
                  <c:v>18.273354040467019</c:v>
                </c:pt>
                <c:pt idx="8">
                  <c:v>19.425449364424605</c:v>
                </c:pt>
                <c:pt idx="9">
                  <c:v>20.131217045653575</c:v>
                </c:pt>
                <c:pt idx="10">
                  <c:v>20.978555827492468</c:v>
                </c:pt>
                <c:pt idx="11">
                  <c:v>20.906789495193859</c:v>
                </c:pt>
                <c:pt idx="12">
                  <c:v>22.459233728185815</c:v>
                </c:pt>
                <c:pt idx="13">
                  <c:v>24.237010782229699</c:v>
                </c:pt>
                <c:pt idx="14">
                  <c:v>25.843764182272164</c:v>
                </c:pt>
                <c:pt idx="15">
                  <c:v>27.599489797483379</c:v>
                </c:pt>
                <c:pt idx="16">
                  <c:v>26.691321645461382</c:v>
                </c:pt>
                <c:pt idx="17">
                  <c:v>27.28332380489574</c:v>
                </c:pt>
                <c:pt idx="18">
                  <c:v>26.145641518129374</c:v>
                </c:pt>
                <c:pt idx="19">
                  <c:v>24.480133393204856</c:v>
                </c:pt>
                <c:pt idx="20">
                  <c:v>25.204281865652181</c:v>
                </c:pt>
                <c:pt idx="21">
                  <c:v>26.991507325494627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561792"/>
        <c:axId val="76575872"/>
      </c:scatterChart>
      <c:valAx>
        <c:axId val="76561792"/>
        <c:scaling>
          <c:orientation val="minMax"/>
          <c:max val="2014"/>
          <c:min val="1992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6575872"/>
        <c:crosses val="autoZero"/>
        <c:crossBetween val="midCat"/>
        <c:majorUnit val="2"/>
      </c:valAx>
      <c:valAx>
        <c:axId val="76575872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6561792"/>
        <c:crosses val="autoZero"/>
        <c:crossBetween val="midCat"/>
      </c:valAx>
      <c:spPr>
        <a:ln>
          <a:noFill/>
        </a:ln>
      </c:spPr>
    </c:plotArea>
    <c:legend>
      <c:legendPos val="b"/>
      <c:layout>
        <c:manualLayout>
          <c:xMode val="edge"/>
          <c:yMode val="edge"/>
          <c:x val="0.45479943132108486"/>
          <c:y val="0.7866531787693205"/>
          <c:w val="0.47373425196850394"/>
          <c:h val="8.3717191601049873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585739282589694E-2"/>
          <c:y val="7.5937664041994757E-2"/>
          <c:w val="0.88102537182852159"/>
          <c:h val="0.85399491469816269"/>
        </c:manualLayout>
      </c:layout>
      <c:scatterChart>
        <c:scatterStyle val="lineMarker"/>
        <c:varyColors val="0"/>
        <c:ser>
          <c:idx val="2"/>
          <c:order val="0"/>
          <c:tx>
            <c:v>8517</c:v>
          </c:tx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'8-13 8-14'!$D$2:$Y$2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'8-13 8-14'!$D$191:$Y$191</c:f>
              <c:numCache>
                <c:formatCode>#,##0.00</c:formatCode>
                <c:ptCount val="22"/>
                <c:pt idx="0">
                  <c:v>-0.96928991999862868</c:v>
                </c:pt>
                <c:pt idx="1">
                  <c:v>-1.6523110611201604</c:v>
                </c:pt>
                <c:pt idx="2">
                  <c:v>-1.6284567321915731</c:v>
                </c:pt>
                <c:pt idx="3">
                  <c:v>-1.3617967171269341</c:v>
                </c:pt>
                <c:pt idx="4">
                  <c:v>-4.3697550051355304E-2</c:v>
                </c:pt>
                <c:pt idx="5">
                  <c:v>0.16619469540204501</c:v>
                </c:pt>
                <c:pt idx="6">
                  <c:v>-0.17496709632022323</c:v>
                </c:pt>
                <c:pt idx="7">
                  <c:v>-0.25918701867122484</c:v>
                </c:pt>
                <c:pt idx="8">
                  <c:v>-0.38145558809764074</c:v>
                </c:pt>
                <c:pt idx="9">
                  <c:v>-0.68578924013121401</c:v>
                </c:pt>
                <c:pt idx="10">
                  <c:v>0.26987192092223439</c:v>
                </c:pt>
                <c:pt idx="11">
                  <c:v>0.49553014045918087</c:v>
                </c:pt>
                <c:pt idx="12">
                  <c:v>0.71561361275472335</c:v>
                </c:pt>
                <c:pt idx="13">
                  <c:v>0.8670659877432989</c:v>
                </c:pt>
                <c:pt idx="14">
                  <c:v>0.92794060593354188</c:v>
                </c:pt>
                <c:pt idx="15">
                  <c:v>5.5092626799230091</c:v>
                </c:pt>
                <c:pt idx="16">
                  <c:v>5.5387400498252379</c:v>
                </c:pt>
                <c:pt idx="17">
                  <c:v>6.1065342116691692</c:v>
                </c:pt>
                <c:pt idx="18">
                  <c:v>5.6150514738803947</c:v>
                </c:pt>
                <c:pt idx="19">
                  <c:v>5.6319500192517733</c:v>
                </c:pt>
                <c:pt idx="20">
                  <c:v>5.8990648301520725</c:v>
                </c:pt>
                <c:pt idx="21">
                  <c:v>6.1551910742183154</c:v>
                </c:pt>
              </c:numCache>
            </c:numRef>
          </c:yVal>
          <c:smooth val="0"/>
        </c:ser>
        <c:ser>
          <c:idx val="3"/>
          <c:order val="1"/>
          <c:tx>
            <c:v>8528</c:v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'8-13 8-14'!$D$2:$Y$2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'8-13 8-14'!$D$202:$Y$202</c:f>
              <c:numCache>
                <c:formatCode>#,##0.00</c:formatCode>
                <c:ptCount val="22"/>
                <c:pt idx="0">
                  <c:v>0.79883970165649354</c:v>
                </c:pt>
                <c:pt idx="1">
                  <c:v>0.59432130596264621</c:v>
                </c:pt>
                <c:pt idx="2">
                  <c:v>0.32165052503386643</c:v>
                </c:pt>
                <c:pt idx="3">
                  <c:v>0.33645116494146377</c:v>
                </c:pt>
                <c:pt idx="4">
                  <c:v>0.37785114983080081</c:v>
                </c:pt>
                <c:pt idx="5">
                  <c:v>0.29764076837326953</c:v>
                </c:pt>
                <c:pt idx="6">
                  <c:v>0.34249385559551904</c:v>
                </c:pt>
                <c:pt idx="7">
                  <c:v>0.3656482007384983</c:v>
                </c:pt>
                <c:pt idx="8">
                  <c:v>0.52178189281382514</c:v>
                </c:pt>
                <c:pt idx="9">
                  <c:v>0.60852205865379272</c:v>
                </c:pt>
                <c:pt idx="10">
                  <c:v>0.76011949212130259</c:v>
                </c:pt>
                <c:pt idx="11">
                  <c:v>0.79573552309794393</c:v>
                </c:pt>
                <c:pt idx="12">
                  <c:v>0.92458961314838084</c:v>
                </c:pt>
                <c:pt idx="13">
                  <c:v>1.1667782484373184</c:v>
                </c:pt>
                <c:pt idx="14">
                  <c:v>1.4511545970379971</c:v>
                </c:pt>
                <c:pt idx="15">
                  <c:v>3.2198665975253444</c:v>
                </c:pt>
                <c:pt idx="16">
                  <c:v>2.625341462740562</c:v>
                </c:pt>
                <c:pt idx="17">
                  <c:v>2.3086369605439638</c:v>
                </c:pt>
                <c:pt idx="18">
                  <c:v>2.0798396239336405</c:v>
                </c:pt>
                <c:pt idx="19">
                  <c:v>1.6284512005790666</c:v>
                </c:pt>
                <c:pt idx="20">
                  <c:v>1.404338632458858</c:v>
                </c:pt>
                <c:pt idx="21">
                  <c:v>1.2645462106724545</c:v>
                </c:pt>
              </c:numCache>
            </c:numRef>
          </c:yVal>
          <c:smooth val="0"/>
        </c:ser>
        <c:ser>
          <c:idx val="0"/>
          <c:order val="2"/>
          <c:tx>
            <c:v>8542</c:v>
          </c:tx>
          <c:spPr>
            <a:ln w="44450">
              <a:solidFill>
                <a:srgbClr val="006600"/>
              </a:solidFill>
              <a:prstDash val="sysDot"/>
            </a:ln>
          </c:spPr>
          <c:marker>
            <c:symbol val="none"/>
          </c:marker>
          <c:xVal>
            <c:numRef>
              <c:f>'8-13 8-14'!$D$2:$Y$2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'8-13 8-14'!$D$216:$Y$216</c:f>
              <c:numCache>
                <c:formatCode>#,##0.00</c:formatCode>
                <c:ptCount val="22"/>
                <c:pt idx="0">
                  <c:v>-0.95358005598654494</c:v>
                </c:pt>
                <c:pt idx="1">
                  <c:v>-1.1143376696441027</c:v>
                </c:pt>
                <c:pt idx="2">
                  <c:v>-1.2477141447798392</c:v>
                </c:pt>
                <c:pt idx="3">
                  <c:v>-1.3756411986204655</c:v>
                </c:pt>
                <c:pt idx="4">
                  <c:v>-1.4697691197651166</c:v>
                </c:pt>
                <c:pt idx="5">
                  <c:v>-1.6668043710700609</c:v>
                </c:pt>
                <c:pt idx="6">
                  <c:v>-2.30112826529616</c:v>
                </c:pt>
                <c:pt idx="7">
                  <c:v>-3.2530467810176402</c:v>
                </c:pt>
                <c:pt idx="8">
                  <c:v>-4.580193545337325</c:v>
                </c:pt>
                <c:pt idx="9">
                  <c:v>-5.6399349658348195</c:v>
                </c:pt>
                <c:pt idx="10">
                  <c:v>-7.1070077964479355</c:v>
                </c:pt>
                <c:pt idx="11">
                  <c:v>-8.2834839438046917</c:v>
                </c:pt>
                <c:pt idx="12">
                  <c:v>-8.7450546077341329</c:v>
                </c:pt>
                <c:pt idx="13">
                  <c:v>-9.5084563527219572</c:v>
                </c:pt>
                <c:pt idx="14">
                  <c:v>-9.7247786982082918</c:v>
                </c:pt>
                <c:pt idx="15">
                  <c:v>-9.6305829574254513</c:v>
                </c:pt>
                <c:pt idx="16">
                  <c:v>-8.2621397078251881</c:v>
                </c:pt>
                <c:pt idx="17">
                  <c:v>-8.8017996273622803</c:v>
                </c:pt>
                <c:pt idx="18">
                  <c:v>-8.6356129492026117</c:v>
                </c:pt>
                <c:pt idx="19">
                  <c:v>-7.591987096843348</c:v>
                </c:pt>
                <c:pt idx="20">
                  <c:v>-7.2005453051961732</c:v>
                </c:pt>
                <c:pt idx="21">
                  <c:v>-6.9342378390997714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730176"/>
        <c:axId val="77731712"/>
      </c:scatterChart>
      <c:valAx>
        <c:axId val="77730176"/>
        <c:scaling>
          <c:orientation val="minMax"/>
          <c:max val="2014"/>
          <c:min val="1992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731712"/>
        <c:crosses val="autoZero"/>
        <c:crossBetween val="midCat"/>
        <c:majorUnit val="2"/>
      </c:valAx>
      <c:valAx>
        <c:axId val="77731712"/>
        <c:scaling>
          <c:orientation val="minMax"/>
          <c:min val="-10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730176"/>
        <c:crosses val="autoZero"/>
        <c:crossBetween val="midCat"/>
      </c:valAx>
      <c:spPr>
        <a:ln>
          <a:noFill/>
        </a:ln>
      </c:spPr>
    </c:plotArea>
    <c:legend>
      <c:legendPos val="b"/>
      <c:layout>
        <c:manualLayout>
          <c:xMode val="edge"/>
          <c:yMode val="edge"/>
          <c:x val="6.8688320209973758E-2"/>
          <c:y val="5.9801326917468652E-2"/>
          <c:w val="0.38863320209973751"/>
          <c:h val="8.3717191601049873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/>
            </a:pPr>
            <a:r>
              <a:rPr lang="en-US" sz="1800" b="0"/>
              <a:t>a. China; subsector 8542 imports</a:t>
            </a:r>
            <a:r>
              <a:rPr lang="en-US" sz="1800" b="0" baseline="0"/>
              <a:t>, % total trade </a:t>
            </a:r>
            <a:endParaRPr lang="en-US" sz="1800" b="0"/>
          </a:p>
        </c:rich>
      </c:tx>
      <c:layout>
        <c:manualLayout>
          <c:xMode val="edge"/>
          <c:yMode val="edge"/>
          <c:x val="2.4604111986001747E-2"/>
          <c:y val="4.9305610236220473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8585739282589694E-2"/>
          <c:y val="0.10232648002333042"/>
          <c:w val="0.88102537182852159"/>
          <c:h val="0.7813097841936425"/>
        </c:manualLayout>
      </c:layout>
      <c:scatterChart>
        <c:scatterStyle val="lineMarker"/>
        <c:varyColors val="0"/>
        <c:ser>
          <c:idx val="4"/>
          <c:order val="0"/>
          <c:tx>
            <c:strRef>
              <c:f>'8-15'!$A$297</c:f>
              <c:strCache>
                <c:ptCount val="1"/>
                <c:pt idx="0">
                  <c:v>PHL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'8-15'!$D$2:$Y$2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'8-15'!$D$297:$Y$297</c:f>
              <c:numCache>
                <c:formatCode>#,##0.00</c:formatCode>
                <c:ptCount val="22"/>
                <c:pt idx="0">
                  <c:v>2.2463029202318079E-5</c:v>
                </c:pt>
                <c:pt idx="1">
                  <c:v>2.1679649403817149E-3</c:v>
                </c:pt>
                <c:pt idx="2">
                  <c:v>3.8049781421434664E-3</c:v>
                </c:pt>
                <c:pt idx="3">
                  <c:v>2.7653717333436536E-3</c:v>
                </c:pt>
                <c:pt idx="4">
                  <c:v>5.9423058911235423E-3</c:v>
                </c:pt>
                <c:pt idx="5">
                  <c:v>1.425323899774017E-2</c:v>
                </c:pt>
                <c:pt idx="6">
                  <c:v>4.4036991653252471E-2</c:v>
                </c:pt>
                <c:pt idx="7">
                  <c:v>0.18435371309395168</c:v>
                </c:pt>
                <c:pt idx="8">
                  <c:v>0.26907864309990831</c:v>
                </c:pt>
                <c:pt idx="9">
                  <c:v>0.33546018917703968</c:v>
                </c:pt>
                <c:pt idx="10">
                  <c:v>0.5929197517229573</c:v>
                </c:pt>
                <c:pt idx="11">
                  <c:v>0.86438506639061019</c:v>
                </c:pt>
                <c:pt idx="12">
                  <c:v>0.9454571842847177</c:v>
                </c:pt>
                <c:pt idx="13">
                  <c:v>1.1179852889697528</c:v>
                </c:pt>
                <c:pt idx="14">
                  <c:v>1.2750028590148661</c:v>
                </c:pt>
                <c:pt idx="15">
                  <c:v>1.4222589825756569</c:v>
                </c:pt>
                <c:pt idx="16">
                  <c:v>0.93446250263404251</c:v>
                </c:pt>
                <c:pt idx="17">
                  <c:v>0.40989991339762616</c:v>
                </c:pt>
                <c:pt idx="18">
                  <c:v>0.3867534915937979</c:v>
                </c:pt>
                <c:pt idx="19">
                  <c:v>0.30588577998297017</c:v>
                </c:pt>
                <c:pt idx="20">
                  <c:v>0.28484935493159147</c:v>
                </c:pt>
                <c:pt idx="21">
                  <c:v>0.26674026728526345</c:v>
                </c:pt>
              </c:numCache>
            </c:numRef>
          </c:yVal>
          <c:smooth val="0"/>
        </c:ser>
        <c:ser>
          <c:idx val="2"/>
          <c:order val="1"/>
          <c:tx>
            <c:strRef>
              <c:f>'8-15'!$A$295</c:f>
              <c:strCache>
                <c:ptCount val="1"/>
                <c:pt idx="0">
                  <c:v>JPN</c:v>
                </c:pt>
              </c:strCache>
            </c:strRef>
          </c:tx>
          <c:spPr>
            <a:ln w="44450">
              <a:solidFill>
                <a:srgbClr val="FF6600"/>
              </a:solidFill>
              <a:prstDash val="dashDot"/>
            </a:ln>
          </c:spPr>
          <c:marker>
            <c:symbol val="none"/>
          </c:marker>
          <c:xVal>
            <c:numRef>
              <c:f>'8-15'!$D$2:$Y$2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'8-15'!$D$295:$Y$295</c:f>
              <c:numCache>
                <c:formatCode>#,##0.00</c:formatCode>
                <c:ptCount val="22"/>
                <c:pt idx="0">
                  <c:v>0.13177908714124945</c:v>
                </c:pt>
                <c:pt idx="1">
                  <c:v>0.55187943459718747</c:v>
                </c:pt>
                <c:pt idx="2">
                  <c:v>0.74275416307809428</c:v>
                </c:pt>
                <c:pt idx="3">
                  <c:v>0.94698892909036236</c:v>
                </c:pt>
                <c:pt idx="4">
                  <c:v>0.88123724349811305</c:v>
                </c:pt>
                <c:pt idx="5">
                  <c:v>0.95484287592203376</c:v>
                </c:pt>
                <c:pt idx="6">
                  <c:v>1.0345952437845278</c:v>
                </c:pt>
                <c:pt idx="7">
                  <c:v>1.4324638356843962</c:v>
                </c:pt>
                <c:pt idx="8">
                  <c:v>1.4787841932386361</c:v>
                </c:pt>
                <c:pt idx="9">
                  <c:v>1.569383034269487</c:v>
                </c:pt>
                <c:pt idx="10">
                  <c:v>1.8846506132285532</c:v>
                </c:pt>
                <c:pt idx="11">
                  <c:v>1.9183119992768285</c:v>
                </c:pt>
                <c:pt idx="12">
                  <c:v>1.5833634438957935</c:v>
                </c:pt>
                <c:pt idx="13">
                  <c:v>1.3061230127757988</c:v>
                </c:pt>
                <c:pt idx="14">
                  <c:v>1.3186751801992271</c:v>
                </c:pt>
                <c:pt idx="15">
                  <c:v>1.3344453502101916</c:v>
                </c:pt>
                <c:pt idx="16">
                  <c:v>1.1083072873497604</c:v>
                </c:pt>
                <c:pt idx="17">
                  <c:v>1.1001555480594889</c:v>
                </c:pt>
                <c:pt idx="18">
                  <c:v>0.94620931938458763</c:v>
                </c:pt>
                <c:pt idx="19">
                  <c:v>0.8485035850506577</c:v>
                </c:pt>
                <c:pt idx="20">
                  <c:v>0.75513188597118031</c:v>
                </c:pt>
                <c:pt idx="21">
                  <c:v>0.62545611299164272</c:v>
                </c:pt>
              </c:numCache>
            </c:numRef>
          </c:yVal>
          <c:smooth val="0"/>
        </c:ser>
        <c:ser>
          <c:idx val="3"/>
          <c:order val="2"/>
          <c:tx>
            <c:strRef>
              <c:f>'8-15'!$A$296</c:f>
              <c:strCache>
                <c:ptCount val="1"/>
                <c:pt idx="0">
                  <c:v>KOR</c:v>
                </c:pt>
              </c:strCache>
            </c:strRef>
          </c:tx>
          <c:spPr>
            <a:ln w="44450">
              <a:solidFill>
                <a:srgbClr val="006600"/>
              </a:solidFill>
              <a:prstDash val="sysDash"/>
            </a:ln>
          </c:spPr>
          <c:marker>
            <c:symbol val="none"/>
          </c:marker>
          <c:xVal>
            <c:numRef>
              <c:f>'8-15'!$D$2:$Y$2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'8-15'!$D$296:$Y$296</c:f>
              <c:numCache>
                <c:formatCode>#,##0.00</c:formatCode>
                <c:ptCount val="22"/>
                <c:pt idx="0">
                  <c:v>8.5059484354789681E-3</c:v>
                </c:pt>
                <c:pt idx="1">
                  <c:v>5.7197881503768526E-2</c:v>
                </c:pt>
                <c:pt idx="2">
                  <c:v>6.0548415188658125E-2</c:v>
                </c:pt>
                <c:pt idx="3">
                  <c:v>6.984538308301963E-2</c:v>
                </c:pt>
                <c:pt idx="4">
                  <c:v>0.11181067551253605</c:v>
                </c:pt>
                <c:pt idx="5">
                  <c:v>0.17586410659164115</c:v>
                </c:pt>
                <c:pt idx="6">
                  <c:v>0.23194810713274319</c:v>
                </c:pt>
                <c:pt idx="7">
                  <c:v>0.32606212766867554</c:v>
                </c:pt>
                <c:pt idx="8">
                  <c:v>0.51998960847135733</c:v>
                </c:pt>
                <c:pt idx="9">
                  <c:v>0.55804991301397111</c:v>
                </c:pt>
                <c:pt idx="10">
                  <c:v>0.68616006564458287</c:v>
                </c:pt>
                <c:pt idx="11">
                  <c:v>1.0438271112601485</c:v>
                </c:pt>
                <c:pt idx="12">
                  <c:v>1.4500442660300579</c:v>
                </c:pt>
                <c:pt idx="13">
                  <c:v>2.0481666004870949</c:v>
                </c:pt>
                <c:pt idx="14">
                  <c:v>2.1320978412460661</c:v>
                </c:pt>
                <c:pt idx="15">
                  <c:v>2.0226841289659423</c:v>
                </c:pt>
                <c:pt idx="16">
                  <c:v>1.791164887563111</c:v>
                </c:pt>
                <c:pt idx="17">
                  <c:v>1.9149186643569327</c:v>
                </c:pt>
                <c:pt idx="18">
                  <c:v>2.0865551949612433</c:v>
                </c:pt>
                <c:pt idx="19">
                  <c:v>1.8595081784435123</c:v>
                </c:pt>
                <c:pt idx="20">
                  <c:v>2.050706864174308</c:v>
                </c:pt>
                <c:pt idx="21">
                  <c:v>2.2906150287524762</c:v>
                </c:pt>
              </c:numCache>
            </c:numRef>
          </c:yVal>
          <c:smooth val="0"/>
        </c:ser>
        <c:ser>
          <c:idx val="8"/>
          <c:order val="3"/>
          <c:tx>
            <c:strRef>
              <c:f>'8-15'!$A$300</c:f>
              <c:strCache>
                <c:ptCount val="1"/>
                <c:pt idx="0">
                  <c:v>USA</c:v>
                </c:pt>
              </c:strCache>
            </c:strRef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'8-15'!$D$2:$Y$2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'8-15'!$D$300:$Y$300</c:f>
              <c:numCache>
                <c:formatCode>#,##0.00</c:formatCode>
                <c:ptCount val="22"/>
                <c:pt idx="0">
                  <c:v>3.1057900591599675E-2</c:v>
                </c:pt>
                <c:pt idx="1">
                  <c:v>0.12136768771274681</c:v>
                </c:pt>
                <c:pt idx="2">
                  <c:v>9.9398761697953544E-2</c:v>
                </c:pt>
                <c:pt idx="3">
                  <c:v>0.11779425003880549</c:v>
                </c:pt>
                <c:pt idx="4">
                  <c:v>0.1382134401362109</c:v>
                </c:pt>
                <c:pt idx="5">
                  <c:v>0.22105299249569604</c:v>
                </c:pt>
                <c:pt idx="6">
                  <c:v>0.38927540291491891</c:v>
                </c:pt>
                <c:pt idx="7">
                  <c:v>0.54345450398280926</c:v>
                </c:pt>
                <c:pt idx="8">
                  <c:v>0.45026553672149189</c:v>
                </c:pt>
                <c:pt idx="9">
                  <c:v>0.61089422899856494</c:v>
                </c:pt>
                <c:pt idx="10">
                  <c:v>0.52115985653098851</c:v>
                </c:pt>
                <c:pt idx="11">
                  <c:v>0.43883569690384205</c:v>
                </c:pt>
                <c:pt idx="12">
                  <c:v>0.6437063014361728</c:v>
                </c:pt>
                <c:pt idx="13">
                  <c:v>0.59732991172997429</c:v>
                </c:pt>
                <c:pt idx="14">
                  <c:v>0.72681473033537047</c:v>
                </c:pt>
                <c:pt idx="15">
                  <c:v>0.62400196556378962</c:v>
                </c:pt>
                <c:pt idx="16">
                  <c:v>0.56358725486598116</c:v>
                </c:pt>
                <c:pt idx="17">
                  <c:v>0.55157976479683524</c:v>
                </c:pt>
                <c:pt idx="18">
                  <c:v>0.53156630108547243</c:v>
                </c:pt>
                <c:pt idx="19">
                  <c:v>0.34972153038299097</c:v>
                </c:pt>
                <c:pt idx="20">
                  <c:v>0.36211635810708381</c:v>
                </c:pt>
                <c:pt idx="21">
                  <c:v>0.68301576971531008</c:v>
                </c:pt>
              </c:numCache>
            </c:numRef>
          </c:yVal>
          <c:smooth val="0"/>
        </c:ser>
        <c:ser>
          <c:idx val="10"/>
          <c:order val="4"/>
          <c:tx>
            <c:strRef>
              <c:f>'8-15'!$A$298</c:f>
              <c:strCache>
                <c:ptCount val="1"/>
                <c:pt idx="0">
                  <c:v>SGP</c:v>
                </c:pt>
              </c:strCache>
            </c:strRef>
          </c:tx>
          <c:spPr>
            <a:ln w="44450">
              <a:solidFill>
                <a:srgbClr val="996633"/>
              </a:solidFill>
              <a:prstDash val="dash"/>
            </a:ln>
          </c:spPr>
          <c:marker>
            <c:symbol val="none"/>
          </c:marker>
          <c:xVal>
            <c:numRef>
              <c:f>'8-15'!$D$2:$Y$2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'8-15'!$D$298:$Y$298</c:f>
              <c:numCache>
                <c:formatCode>#,##0.00</c:formatCode>
                <c:ptCount val="22"/>
                <c:pt idx="0">
                  <c:v>5.0157342794012539E-3</c:v>
                </c:pt>
                <c:pt idx="1">
                  <c:v>1.3298314736578472E-2</c:v>
                </c:pt>
                <c:pt idx="2">
                  <c:v>1.4218247709326875E-2</c:v>
                </c:pt>
                <c:pt idx="3">
                  <c:v>4.616799727649204E-2</c:v>
                </c:pt>
                <c:pt idx="4">
                  <c:v>9.3022020530904775E-2</c:v>
                </c:pt>
                <c:pt idx="5">
                  <c:v>0.10801146395868146</c:v>
                </c:pt>
                <c:pt idx="6">
                  <c:v>0.16623728703364712</c:v>
                </c:pt>
                <c:pt idx="7">
                  <c:v>0.19976757657544242</c:v>
                </c:pt>
                <c:pt idx="8">
                  <c:v>0.2552464136510223</c:v>
                </c:pt>
                <c:pt idx="9">
                  <c:v>0.28424112548276703</c:v>
                </c:pt>
                <c:pt idx="10">
                  <c:v>0.37901927682887099</c:v>
                </c:pt>
                <c:pt idx="11">
                  <c:v>0.52338400743605384</c:v>
                </c:pt>
                <c:pt idx="12">
                  <c:v>0.5482589824216807</c:v>
                </c:pt>
                <c:pt idx="13">
                  <c:v>0.57144774753815952</c:v>
                </c:pt>
                <c:pt idx="14">
                  <c:v>0.51272412889067387</c:v>
                </c:pt>
                <c:pt idx="15">
                  <c:v>0.36485205209794397</c:v>
                </c:pt>
                <c:pt idx="16">
                  <c:v>0.29693423917672179</c:v>
                </c:pt>
                <c:pt idx="17">
                  <c:v>0.32364365047212718</c:v>
                </c:pt>
                <c:pt idx="18">
                  <c:v>0.37995389174299143</c:v>
                </c:pt>
                <c:pt idx="19">
                  <c:v>0.29875320968648217</c:v>
                </c:pt>
                <c:pt idx="20">
                  <c:v>0.28598159170193749</c:v>
                </c:pt>
                <c:pt idx="21">
                  <c:v>0.30746943225202905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790208"/>
        <c:axId val="76227328"/>
      </c:scatterChart>
      <c:valAx>
        <c:axId val="77790208"/>
        <c:scaling>
          <c:orientation val="minMax"/>
          <c:max val="2014"/>
          <c:min val="1992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6227328"/>
        <c:crosses val="autoZero"/>
        <c:crossBetween val="midCat"/>
        <c:majorUnit val="2"/>
      </c:valAx>
      <c:valAx>
        <c:axId val="76227328"/>
        <c:scaling>
          <c:orientation val="minMax"/>
          <c:max val="2.5"/>
          <c:min val="0"/>
        </c:scaling>
        <c:delete val="0"/>
        <c:axPos val="l"/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790208"/>
        <c:crosses val="autoZero"/>
        <c:crossBetween val="midCat"/>
        <c:majorUnit val="1"/>
        <c:minorUnit val="0.5"/>
      </c:valAx>
      <c:spPr>
        <a:ln>
          <a:noFill/>
        </a:ln>
      </c:spPr>
    </c:plotArea>
    <c:legend>
      <c:legendPos val="b"/>
      <c:layout>
        <c:manualLayout>
          <c:xMode val="edge"/>
          <c:yMode val="edge"/>
          <c:x val="6.4521653543307092E-2"/>
          <c:y val="0.12438467847769029"/>
          <c:w val="0.35985104986876643"/>
          <c:h val="8.3717191601049873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/>
            </a:pPr>
            <a:r>
              <a:rPr lang="en-US" sz="1800" b="0"/>
              <a:t>b. China; subsector 8517 exports</a:t>
            </a:r>
            <a:r>
              <a:rPr lang="en-US" sz="1800" b="0" baseline="0"/>
              <a:t>, % total trade </a:t>
            </a:r>
            <a:endParaRPr lang="en-US" sz="1800" b="0"/>
          </a:p>
        </c:rich>
      </c:tx>
      <c:layout>
        <c:manualLayout>
          <c:xMode val="edge"/>
          <c:yMode val="edge"/>
          <c:x val="2.5715223097112858E-2"/>
          <c:y val="5.1388943569553806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8585739282589694E-2"/>
          <c:y val="0.12454872047244095"/>
          <c:w val="0.88102537182852159"/>
          <c:h val="0.7590875984251968"/>
        </c:manualLayout>
      </c:layout>
      <c:scatterChart>
        <c:scatterStyle val="lineMarker"/>
        <c:varyColors val="0"/>
        <c:ser>
          <c:idx val="4"/>
          <c:order val="0"/>
          <c:tx>
            <c:strRef>
              <c:f>'8-15'!$A$238</c:f>
              <c:strCache>
                <c:ptCount val="1"/>
                <c:pt idx="0">
                  <c:v>HKG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'8-15'!$D$2:$Y$2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'8-15'!$D$238:$Y$238</c:f>
              <c:numCache>
                <c:formatCode>#,##0.00</c:formatCode>
                <c:ptCount val="22"/>
                <c:pt idx="0">
                  <c:v>0.42132942571682586</c:v>
                </c:pt>
                <c:pt idx="1">
                  <c:v>0.10342766733195231</c:v>
                </c:pt>
                <c:pt idx="2">
                  <c:v>0.16009632328461754</c:v>
                </c:pt>
                <c:pt idx="3">
                  <c:v>0.19345901197344817</c:v>
                </c:pt>
                <c:pt idx="4">
                  <c:v>0.19630483098414864</c:v>
                </c:pt>
                <c:pt idx="5">
                  <c:v>0.1786760085244177</c:v>
                </c:pt>
                <c:pt idx="6">
                  <c:v>0.1886395755805779</c:v>
                </c:pt>
                <c:pt idx="7">
                  <c:v>0.1834178770710358</c:v>
                </c:pt>
                <c:pt idx="8">
                  <c:v>0.21200913017163309</c:v>
                </c:pt>
                <c:pt idx="9">
                  <c:v>0.25643757929193983</c:v>
                </c:pt>
                <c:pt idx="10">
                  <c:v>0.27778032024785321</c:v>
                </c:pt>
                <c:pt idx="11">
                  <c:v>0.26911955844286628</c:v>
                </c:pt>
                <c:pt idx="12">
                  <c:v>0.25343142591326118</c:v>
                </c:pt>
                <c:pt idx="13">
                  <c:v>0.25169436952700214</c:v>
                </c:pt>
                <c:pt idx="14">
                  <c:v>0.27978395759798041</c:v>
                </c:pt>
                <c:pt idx="15">
                  <c:v>1.7647177593155985</c:v>
                </c:pt>
                <c:pt idx="16">
                  <c:v>1.7982489147036915</c:v>
                </c:pt>
                <c:pt idx="17">
                  <c:v>2.2800109174910599</c:v>
                </c:pt>
                <c:pt idx="18">
                  <c:v>2.3851675031950519</c:v>
                </c:pt>
                <c:pt idx="19">
                  <c:v>2.5254013584240145</c:v>
                </c:pt>
                <c:pt idx="20">
                  <c:v>2.3684354913479919</c:v>
                </c:pt>
                <c:pt idx="21">
                  <c:v>2.5647254394340302</c:v>
                </c:pt>
              </c:numCache>
            </c:numRef>
          </c:yVal>
          <c:smooth val="0"/>
        </c:ser>
        <c:ser>
          <c:idx val="2"/>
          <c:order val="1"/>
          <c:tx>
            <c:strRef>
              <c:f>'8-15'!$A$241</c:f>
              <c:strCache>
                <c:ptCount val="1"/>
                <c:pt idx="0">
                  <c:v>JPN</c:v>
                </c:pt>
              </c:strCache>
            </c:strRef>
          </c:tx>
          <c:spPr>
            <a:ln w="44450">
              <a:solidFill>
                <a:srgbClr val="FF6600"/>
              </a:solidFill>
              <a:prstDash val="dashDot"/>
            </a:ln>
          </c:spPr>
          <c:marker>
            <c:symbol val="none"/>
          </c:marker>
          <c:xVal>
            <c:numRef>
              <c:f>'8-15'!$D$2:$Y$2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'8-15'!$D$241:$Y$241</c:f>
              <c:numCache>
                <c:formatCode>#,##0.00</c:formatCode>
                <c:ptCount val="22"/>
                <c:pt idx="0">
                  <c:v>2.2434707250594001E-3</c:v>
                </c:pt>
                <c:pt idx="1">
                  <c:v>2.9053123625170665E-2</c:v>
                </c:pt>
                <c:pt idx="2">
                  <c:v>7.4266354093045217E-2</c:v>
                </c:pt>
                <c:pt idx="3">
                  <c:v>9.1504453907390218E-2</c:v>
                </c:pt>
                <c:pt idx="4">
                  <c:v>0.12276530862373833</c:v>
                </c:pt>
                <c:pt idx="5">
                  <c:v>0.12081695219851568</c:v>
                </c:pt>
                <c:pt idx="6">
                  <c:v>0.11553678197777319</c:v>
                </c:pt>
                <c:pt idx="7">
                  <c:v>0.1093662217199322</c:v>
                </c:pt>
                <c:pt idx="8">
                  <c:v>0.12897499077211008</c:v>
                </c:pt>
                <c:pt idx="9">
                  <c:v>0.14448727680428178</c:v>
                </c:pt>
                <c:pt idx="10">
                  <c:v>0.15470824009518686</c:v>
                </c:pt>
                <c:pt idx="11">
                  <c:v>0.10463422920819902</c:v>
                </c:pt>
                <c:pt idx="12">
                  <c:v>0.11428003865867409</c:v>
                </c:pt>
                <c:pt idx="13">
                  <c:v>8.0107899150491754E-2</c:v>
                </c:pt>
                <c:pt idx="14">
                  <c:v>4.4518993866545349E-2</c:v>
                </c:pt>
                <c:pt idx="15">
                  <c:v>0.19140731962972632</c:v>
                </c:pt>
                <c:pt idx="16">
                  <c:v>0.19041414704217585</c:v>
                </c:pt>
                <c:pt idx="17">
                  <c:v>0.24846728308187568</c:v>
                </c:pt>
                <c:pt idx="18">
                  <c:v>0.24631901778628365</c:v>
                </c:pt>
                <c:pt idx="19">
                  <c:v>0.28225248484074783</c:v>
                </c:pt>
                <c:pt idx="20">
                  <c:v>0.44841131969282588</c:v>
                </c:pt>
                <c:pt idx="21">
                  <c:v>0.47034819781388615</c:v>
                </c:pt>
              </c:numCache>
            </c:numRef>
          </c:yVal>
          <c:smooth val="0"/>
        </c:ser>
        <c:ser>
          <c:idx val="3"/>
          <c:order val="2"/>
          <c:tx>
            <c:strRef>
              <c:f>'8-15'!$A$242</c:f>
              <c:strCache>
                <c:ptCount val="1"/>
                <c:pt idx="0">
                  <c:v>KOR</c:v>
                </c:pt>
              </c:strCache>
            </c:strRef>
          </c:tx>
          <c:spPr>
            <a:ln w="44450">
              <a:solidFill>
                <a:srgbClr val="006600"/>
              </a:solidFill>
              <a:prstDash val="sysDash"/>
            </a:ln>
          </c:spPr>
          <c:marker>
            <c:symbol val="none"/>
          </c:marker>
          <c:xVal>
            <c:numRef>
              <c:f>'8-15'!$D$2:$Y$2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'8-15'!$D$242:$Y$242</c:f>
              <c:numCache>
                <c:formatCode>#,##0.00</c:formatCode>
                <c:ptCount val="22"/>
                <c:pt idx="0">
                  <c:v>7.6712736944789083E-4</c:v>
                </c:pt>
                <c:pt idx="1">
                  <c:v>2.9408886387272196E-3</c:v>
                </c:pt>
                <c:pt idx="2">
                  <c:v>1.3918814687813377E-3</c:v>
                </c:pt>
                <c:pt idx="3">
                  <c:v>2.3910846248438489E-3</c:v>
                </c:pt>
                <c:pt idx="4">
                  <c:v>6.3094189303953378E-3</c:v>
                </c:pt>
                <c:pt idx="5">
                  <c:v>8.7957990220688138E-3</c:v>
                </c:pt>
                <c:pt idx="6">
                  <c:v>7.4648866648291201E-3</c:v>
                </c:pt>
                <c:pt idx="7">
                  <c:v>3.1860671421247572E-2</c:v>
                </c:pt>
                <c:pt idx="8">
                  <c:v>2.8232483590772777E-2</c:v>
                </c:pt>
                <c:pt idx="9">
                  <c:v>1.7595014687274094E-2</c:v>
                </c:pt>
                <c:pt idx="10">
                  <c:v>2.7152131711685672E-2</c:v>
                </c:pt>
                <c:pt idx="11">
                  <c:v>1.7617784135084059E-2</c:v>
                </c:pt>
                <c:pt idx="12">
                  <c:v>1.733442046854734E-2</c:v>
                </c:pt>
                <c:pt idx="13">
                  <c:v>1.9014472501111743E-2</c:v>
                </c:pt>
                <c:pt idx="14">
                  <c:v>1.9059409623600608E-2</c:v>
                </c:pt>
                <c:pt idx="15">
                  <c:v>0.29410089210745627</c:v>
                </c:pt>
                <c:pt idx="16">
                  <c:v>0.51427998415685905</c:v>
                </c:pt>
                <c:pt idx="17">
                  <c:v>0.63564454355521738</c:v>
                </c:pt>
                <c:pt idx="18">
                  <c:v>0.50662622158514425</c:v>
                </c:pt>
                <c:pt idx="19">
                  <c:v>0.5384635252138481</c:v>
                </c:pt>
                <c:pt idx="20">
                  <c:v>0.85689696687574302</c:v>
                </c:pt>
                <c:pt idx="21">
                  <c:v>0.92129953396476982</c:v>
                </c:pt>
              </c:numCache>
            </c:numRef>
          </c:yVal>
          <c:smooth val="0"/>
        </c:ser>
        <c:ser>
          <c:idx val="8"/>
          <c:order val="3"/>
          <c:tx>
            <c:strRef>
              <c:f>'8-15'!$A$246</c:f>
              <c:strCache>
                <c:ptCount val="1"/>
                <c:pt idx="0">
                  <c:v>USA</c:v>
                </c:pt>
              </c:strCache>
            </c:strRef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'8-15'!$D$2:$Y$2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'8-15'!$D$246:$Y$246</c:f>
              <c:numCache>
                <c:formatCode>#,##0.00</c:formatCode>
                <c:ptCount val="22"/>
                <c:pt idx="0">
                  <c:v>4.1082651144788457E-2</c:v>
                </c:pt>
                <c:pt idx="1">
                  <c:v>0.22821210993626079</c:v>
                </c:pt>
                <c:pt idx="2">
                  <c:v>0.40642018509209099</c:v>
                </c:pt>
                <c:pt idx="3">
                  <c:v>0.36942607019284479</c:v>
                </c:pt>
                <c:pt idx="4">
                  <c:v>0.41360520451070226</c:v>
                </c:pt>
                <c:pt idx="5">
                  <c:v>0.28804060822257482</c:v>
                </c:pt>
                <c:pt idx="6">
                  <c:v>0.43383922388118268</c:v>
                </c:pt>
                <c:pt idx="7">
                  <c:v>0.5345205822799457</c:v>
                </c:pt>
                <c:pt idx="8">
                  <c:v>0.52821267651478332</c:v>
                </c:pt>
                <c:pt idx="9">
                  <c:v>0.4733050255516133</c:v>
                </c:pt>
                <c:pt idx="10">
                  <c:v>0.41923595014698645</c:v>
                </c:pt>
                <c:pt idx="11">
                  <c:v>0.34277274547995612</c:v>
                </c:pt>
                <c:pt idx="12">
                  <c:v>0.28297998550079445</c:v>
                </c:pt>
                <c:pt idx="13">
                  <c:v>0.26890199341093773</c:v>
                </c:pt>
                <c:pt idx="14">
                  <c:v>0.28272509619464214</c:v>
                </c:pt>
                <c:pt idx="15">
                  <c:v>1.3590479422562829</c:v>
                </c:pt>
                <c:pt idx="16">
                  <c:v>1.009596039681846</c:v>
                </c:pt>
                <c:pt idx="17">
                  <c:v>1.098433492067884</c:v>
                </c:pt>
                <c:pt idx="18">
                  <c:v>0.94811566349628329</c:v>
                </c:pt>
                <c:pt idx="19">
                  <c:v>0.99769287460257305</c:v>
                </c:pt>
                <c:pt idx="20">
                  <c:v>1.3712211172850699</c:v>
                </c:pt>
                <c:pt idx="21">
                  <c:v>1.4547890069348206</c:v>
                </c:pt>
              </c:numCache>
            </c:numRef>
          </c:yVal>
          <c:smooth val="0"/>
        </c:ser>
        <c:ser>
          <c:idx val="10"/>
          <c:order val="4"/>
          <c:tx>
            <c:strRef>
              <c:f>'8-15'!$A$248</c:f>
              <c:strCache>
                <c:ptCount val="1"/>
                <c:pt idx="0">
                  <c:v>EU4</c:v>
                </c:pt>
              </c:strCache>
            </c:strRef>
          </c:tx>
          <c:spPr>
            <a:ln w="44450">
              <a:solidFill>
                <a:srgbClr val="996633"/>
              </a:solidFill>
              <a:prstDash val="dash"/>
            </a:ln>
          </c:spPr>
          <c:marker>
            <c:symbol val="none"/>
          </c:marker>
          <c:xVal>
            <c:numRef>
              <c:f>'8-15'!$D$2:$Y$2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'8-15'!$D$248:$Y$248</c:f>
              <c:numCache>
                <c:formatCode>#,##0.00</c:formatCode>
                <c:ptCount val="22"/>
                <c:pt idx="0">
                  <c:v>8.7675217170057208E-3</c:v>
                </c:pt>
                <c:pt idx="1">
                  <c:v>5.3061088183484643E-2</c:v>
                </c:pt>
                <c:pt idx="2">
                  <c:v>8.2874672048098189E-2</c:v>
                </c:pt>
                <c:pt idx="3">
                  <c:v>8.9287849367399336E-2</c:v>
                </c:pt>
                <c:pt idx="4">
                  <c:v>9.9311454653548958E-2</c:v>
                </c:pt>
                <c:pt idx="5">
                  <c:v>0.12508812530379132</c:v>
                </c:pt>
                <c:pt idx="6">
                  <c:v>0.13879691544248687</c:v>
                </c:pt>
                <c:pt idx="7">
                  <c:v>0.16118027941082003</c:v>
                </c:pt>
                <c:pt idx="8">
                  <c:v>0.13496340583569374</c:v>
                </c:pt>
                <c:pt idx="9">
                  <c:v>0.13113659014024709</c:v>
                </c:pt>
                <c:pt idx="10">
                  <c:v>9.9001573356560707E-2</c:v>
                </c:pt>
                <c:pt idx="11">
                  <c:v>0.11186665099917284</c:v>
                </c:pt>
                <c:pt idx="12">
                  <c:v>0.14779682276647713</c:v>
                </c:pt>
                <c:pt idx="13">
                  <c:v>0.13213340637095616</c:v>
                </c:pt>
                <c:pt idx="14">
                  <c:v>0.12875016986735319</c:v>
                </c:pt>
                <c:pt idx="15">
                  <c:v>0.66255100538273937</c:v>
                </c:pt>
                <c:pt idx="16">
                  <c:v>0.48902442228189763</c:v>
                </c:pt>
                <c:pt idx="17">
                  <c:v>0.47608122816000609</c:v>
                </c:pt>
                <c:pt idx="18">
                  <c:v>0.41780740284180512</c:v>
                </c:pt>
                <c:pt idx="19">
                  <c:v>0.41982584293768377</c:v>
                </c:pt>
                <c:pt idx="20">
                  <c:v>0.36673529522424664</c:v>
                </c:pt>
                <c:pt idx="21">
                  <c:v>0.37464569356696148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272384"/>
        <c:axId val="76273920"/>
      </c:scatterChart>
      <c:valAx>
        <c:axId val="76272384"/>
        <c:scaling>
          <c:orientation val="minMax"/>
          <c:max val="2014"/>
          <c:min val="1992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6273920"/>
        <c:crosses val="autoZero"/>
        <c:crossBetween val="midCat"/>
        <c:majorUnit val="2"/>
      </c:valAx>
      <c:valAx>
        <c:axId val="76273920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6272384"/>
        <c:crosses val="autoZero"/>
        <c:crossBetween val="midCat"/>
        <c:majorUnit val="1"/>
      </c:valAx>
      <c:spPr>
        <a:ln>
          <a:noFill/>
        </a:ln>
      </c:spPr>
    </c:plotArea>
    <c:legend>
      <c:legendPos val="b"/>
      <c:layout>
        <c:manualLayout>
          <c:xMode val="edge"/>
          <c:yMode val="edge"/>
          <c:x val="6.4521653543307092E-2"/>
          <c:y val="0.12461614173228347"/>
          <c:w val="0.37235104986876638"/>
          <c:h val="8.3717191601049873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600"/>
              <a:t>b. N = 20</a:t>
            </a:r>
          </a:p>
        </c:rich>
      </c:tx>
      <c:layout>
        <c:manualLayout>
          <c:xMode val="edge"/>
          <c:yMode val="edge"/>
          <c:x val="0.39192790354330703"/>
          <c:y val="2.666666666666666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973999343832017"/>
          <c:y val="0.10787878787878788"/>
          <c:w val="0.77604289698162721"/>
          <c:h val="0.77454545454545454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'8-4b'!$B$5</c:f>
              <c:strCache>
                <c:ptCount val="1"/>
                <c:pt idx="0">
                  <c:v>assumption </c:v>
                </c:pt>
              </c:strCache>
            </c:strRef>
          </c:tx>
          <c:spPr>
            <a:ln w="38100">
              <a:solidFill>
                <a:srgbClr val="FF9900"/>
              </a:solidFill>
              <a:prstDash val="sysDash"/>
            </a:ln>
          </c:spPr>
          <c:marker>
            <c:symbol val="none"/>
          </c:marker>
          <c:xVal>
            <c:numRef>
              <c:f>'8-4b'!$A$6:$A$42</c:f>
              <c:numCache>
                <c:formatCode>General</c:formatCode>
                <c:ptCount val="37"/>
                <c:pt idx="0">
                  <c:v>0.5</c:v>
                </c:pt>
                <c:pt idx="1">
                  <c:v>0.52500000000000002</c:v>
                </c:pt>
                <c:pt idx="2">
                  <c:v>0.55000000000000004</c:v>
                </c:pt>
                <c:pt idx="3">
                  <c:v>0.57500000000000007</c:v>
                </c:pt>
                <c:pt idx="4">
                  <c:v>0.60000000000000009</c:v>
                </c:pt>
                <c:pt idx="5">
                  <c:v>0.62500000000000011</c:v>
                </c:pt>
                <c:pt idx="6">
                  <c:v>0.65000000000000013</c:v>
                </c:pt>
                <c:pt idx="7">
                  <c:v>0.67500000000000016</c:v>
                </c:pt>
                <c:pt idx="8">
                  <c:v>0.70000000000000018</c:v>
                </c:pt>
                <c:pt idx="9">
                  <c:v>0.7250000000000002</c:v>
                </c:pt>
                <c:pt idx="10">
                  <c:v>0.75000000000000022</c:v>
                </c:pt>
                <c:pt idx="11">
                  <c:v>0.77500000000000024</c:v>
                </c:pt>
                <c:pt idx="12">
                  <c:v>0.80000000000000027</c:v>
                </c:pt>
                <c:pt idx="13">
                  <c:v>0.82500000000000029</c:v>
                </c:pt>
                <c:pt idx="14">
                  <c:v>0.85000000000000031</c:v>
                </c:pt>
                <c:pt idx="15">
                  <c:v>0.87500000000000033</c:v>
                </c:pt>
                <c:pt idx="16">
                  <c:v>0.90000000000000036</c:v>
                </c:pt>
                <c:pt idx="17">
                  <c:v>0.92500000000000038</c:v>
                </c:pt>
                <c:pt idx="18">
                  <c:v>0.9500000000000004</c:v>
                </c:pt>
                <c:pt idx="19">
                  <c:v>0.97500000000000042</c:v>
                </c:pt>
                <c:pt idx="20">
                  <c:v>1.0000000000000004</c:v>
                </c:pt>
                <c:pt idx="21">
                  <c:v>1.0250000000000004</c:v>
                </c:pt>
                <c:pt idx="22">
                  <c:v>1.0500000000000003</c:v>
                </c:pt>
                <c:pt idx="23">
                  <c:v>1.0750000000000002</c:v>
                </c:pt>
                <c:pt idx="24">
                  <c:v>1.1000000000000001</c:v>
                </c:pt>
                <c:pt idx="25">
                  <c:v>1.125</c:v>
                </c:pt>
                <c:pt idx="26">
                  <c:v>1.1499999999999999</c:v>
                </c:pt>
                <c:pt idx="27">
                  <c:v>1.1749999999999998</c:v>
                </c:pt>
                <c:pt idx="28">
                  <c:v>1.1999999999999997</c:v>
                </c:pt>
                <c:pt idx="29">
                  <c:v>1.2249999999999996</c:v>
                </c:pt>
                <c:pt idx="30">
                  <c:v>1.2499999999999996</c:v>
                </c:pt>
                <c:pt idx="31">
                  <c:v>1.2749999999999995</c:v>
                </c:pt>
                <c:pt idx="32">
                  <c:v>1.2999999999999994</c:v>
                </c:pt>
                <c:pt idx="33">
                  <c:v>1.3249999999999993</c:v>
                </c:pt>
                <c:pt idx="34">
                  <c:v>1.3499999999999992</c:v>
                </c:pt>
                <c:pt idx="35">
                  <c:v>1.3749999999999991</c:v>
                </c:pt>
                <c:pt idx="36">
                  <c:v>1.399999999999999</c:v>
                </c:pt>
              </c:numCache>
            </c:numRef>
          </c:xVal>
          <c:yVal>
            <c:numRef>
              <c:f>'8-4b'!$B$6:$B$42</c:f>
              <c:numCache>
                <c:formatCode>General</c:formatCode>
                <c:ptCount val="37"/>
                <c:pt idx="0">
                  <c:v>160</c:v>
                </c:pt>
                <c:pt idx="1">
                  <c:v>125.36418663495344</c:v>
                </c:pt>
                <c:pt idx="2">
                  <c:v>99.347411689464792</c:v>
                </c:pt>
                <c:pt idx="3">
                  <c:v>79.548277647726337</c:v>
                </c:pt>
                <c:pt idx="4">
                  <c:v>64.300411522633709</c:v>
                </c:pt>
                <c:pt idx="5">
                  <c:v>52.428799999999953</c:v>
                </c:pt>
                <c:pt idx="6">
                  <c:v>43.092651894864659</c:v>
                </c:pt>
                <c:pt idx="7">
                  <c:v>35.682160320643199</c:v>
                </c:pt>
                <c:pt idx="8">
                  <c:v>29.749509133099263</c:v>
                </c:pt>
                <c:pt idx="9">
                  <c:v>24.962034062548089</c:v>
                </c:pt>
                <c:pt idx="10">
                  <c:v>21.069958847736594</c:v>
                </c:pt>
                <c:pt idx="11">
                  <c:v>17.883869486733964</c:v>
                </c:pt>
                <c:pt idx="12">
                  <c:v>15.258789062499975</c:v>
                </c:pt>
                <c:pt idx="13">
                  <c:v>13.082786724538554</c:v>
                </c:pt>
                <c:pt idx="14">
                  <c:v>11.268740443579862</c:v>
                </c:pt>
                <c:pt idx="15">
                  <c:v>9.748319152733961</c:v>
                </c:pt>
                <c:pt idx="16">
                  <c:v>8.4675439042151268</c:v>
                </c:pt>
                <c:pt idx="17">
                  <c:v>7.3834840431733495</c:v>
                </c:pt>
                <c:pt idx="18">
                  <c:v>6.4617771744990673</c:v>
                </c:pt>
                <c:pt idx="19">
                  <c:v>5.6747525129039822</c:v>
                </c:pt>
                <c:pt idx="20">
                  <c:v>4.9999999999999885</c:v>
                </c:pt>
                <c:pt idx="21">
                  <c:v>4.4192714380475762</c:v>
                </c:pt>
                <c:pt idx="22">
                  <c:v>3.917630832342291</c:v>
                </c:pt>
                <c:pt idx="23">
                  <c:v>3.4827931617505783</c:v>
                </c:pt>
                <c:pt idx="24">
                  <c:v>3.1046066152957748</c:v>
                </c:pt>
                <c:pt idx="25">
                  <c:v>2.774644786533218</c:v>
                </c:pt>
                <c:pt idx="26">
                  <c:v>2.4858836764914494</c:v>
                </c:pt>
                <c:pt idx="27">
                  <c:v>2.2324445022690225</c:v>
                </c:pt>
                <c:pt idx="28">
                  <c:v>2.009387860082307</c:v>
                </c:pt>
                <c:pt idx="29">
                  <c:v>1.8125481854164174</c:v>
                </c:pt>
                <c:pt idx="30">
                  <c:v>1.638400000000003</c:v>
                </c:pt>
                <c:pt idx="31">
                  <c:v>1.4839493588253374</c:v>
                </c:pt>
                <c:pt idx="32">
                  <c:v>1.346645371714525</c:v>
                </c:pt>
                <c:pt idx="33">
                  <c:v>1.2243077904237514</c:v>
                </c:pt>
                <c:pt idx="34">
                  <c:v>1.1150675100201046</c:v>
                </c:pt>
                <c:pt idx="35">
                  <c:v>1.0173174957001232</c:v>
                </c:pt>
                <c:pt idx="36">
                  <c:v>0.92967216040935641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'8-4b'!$C$5</c:f>
              <c:strCache>
                <c:ptCount val="1"/>
                <c:pt idx="0">
                  <c:v>reality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'8-4b'!$A$6:$A$42</c:f>
              <c:numCache>
                <c:formatCode>General</c:formatCode>
                <c:ptCount val="37"/>
                <c:pt idx="0">
                  <c:v>0.5</c:v>
                </c:pt>
                <c:pt idx="1">
                  <c:v>0.52500000000000002</c:v>
                </c:pt>
                <c:pt idx="2">
                  <c:v>0.55000000000000004</c:v>
                </c:pt>
                <c:pt idx="3">
                  <c:v>0.57500000000000007</c:v>
                </c:pt>
                <c:pt idx="4">
                  <c:v>0.60000000000000009</c:v>
                </c:pt>
                <c:pt idx="5">
                  <c:v>0.62500000000000011</c:v>
                </c:pt>
                <c:pt idx="6">
                  <c:v>0.65000000000000013</c:v>
                </c:pt>
                <c:pt idx="7">
                  <c:v>0.67500000000000016</c:v>
                </c:pt>
                <c:pt idx="8">
                  <c:v>0.70000000000000018</c:v>
                </c:pt>
                <c:pt idx="9">
                  <c:v>0.7250000000000002</c:v>
                </c:pt>
                <c:pt idx="10">
                  <c:v>0.75000000000000022</c:v>
                </c:pt>
                <c:pt idx="11">
                  <c:v>0.77500000000000024</c:v>
                </c:pt>
                <c:pt idx="12">
                  <c:v>0.80000000000000027</c:v>
                </c:pt>
                <c:pt idx="13">
                  <c:v>0.82500000000000029</c:v>
                </c:pt>
                <c:pt idx="14">
                  <c:v>0.85000000000000031</c:v>
                </c:pt>
                <c:pt idx="15">
                  <c:v>0.87500000000000033</c:v>
                </c:pt>
                <c:pt idx="16">
                  <c:v>0.90000000000000036</c:v>
                </c:pt>
                <c:pt idx="17">
                  <c:v>0.92500000000000038</c:v>
                </c:pt>
                <c:pt idx="18">
                  <c:v>0.9500000000000004</c:v>
                </c:pt>
                <c:pt idx="19">
                  <c:v>0.97500000000000042</c:v>
                </c:pt>
                <c:pt idx="20">
                  <c:v>1.0000000000000004</c:v>
                </c:pt>
                <c:pt idx="21">
                  <c:v>1.0250000000000004</c:v>
                </c:pt>
                <c:pt idx="22">
                  <c:v>1.0500000000000003</c:v>
                </c:pt>
                <c:pt idx="23">
                  <c:v>1.0750000000000002</c:v>
                </c:pt>
                <c:pt idx="24">
                  <c:v>1.1000000000000001</c:v>
                </c:pt>
                <c:pt idx="25">
                  <c:v>1.125</c:v>
                </c:pt>
                <c:pt idx="26">
                  <c:v>1.1499999999999999</c:v>
                </c:pt>
                <c:pt idx="27">
                  <c:v>1.1749999999999998</c:v>
                </c:pt>
                <c:pt idx="28">
                  <c:v>1.1999999999999997</c:v>
                </c:pt>
                <c:pt idx="29">
                  <c:v>1.2249999999999996</c:v>
                </c:pt>
                <c:pt idx="30">
                  <c:v>1.2499999999999996</c:v>
                </c:pt>
                <c:pt idx="31">
                  <c:v>1.2749999999999995</c:v>
                </c:pt>
                <c:pt idx="32">
                  <c:v>1.2999999999999994</c:v>
                </c:pt>
                <c:pt idx="33">
                  <c:v>1.3249999999999993</c:v>
                </c:pt>
                <c:pt idx="34">
                  <c:v>1.3499999999999992</c:v>
                </c:pt>
                <c:pt idx="35">
                  <c:v>1.3749999999999991</c:v>
                </c:pt>
                <c:pt idx="36">
                  <c:v>1.399999999999999</c:v>
                </c:pt>
              </c:numCache>
            </c:numRef>
          </c:xVal>
          <c:yVal>
            <c:numRef>
              <c:f>'8-4b'!$C$6:$C$42</c:f>
              <c:numCache>
                <c:formatCode>General</c:formatCode>
                <c:ptCount val="37"/>
                <c:pt idx="0">
                  <c:v>91.428571428571431</c:v>
                </c:pt>
                <c:pt idx="1">
                  <c:v>77.954949941008124</c:v>
                </c:pt>
                <c:pt idx="2">
                  <c:v>66.390468486415557</c:v>
                </c:pt>
                <c:pt idx="3">
                  <c:v>56.521337851014678</c:v>
                </c:pt>
                <c:pt idx="4">
                  <c:v>48.136167590881065</c:v>
                </c:pt>
                <c:pt idx="5">
                  <c:v>41.034374804332828</c:v>
                </c:pt>
                <c:pt idx="6">
                  <c:v>35.031764505093648</c:v>
                </c:pt>
                <c:pt idx="7">
                  <c:v>29.963490803211226</c:v>
                </c:pt>
                <c:pt idx="8">
                  <c:v>25.684953497391664</c:v>
                </c:pt>
                <c:pt idx="9">
                  <c:v>22.071256789586819</c:v>
                </c:pt>
                <c:pt idx="10">
                  <c:v>19.015784586815201</c:v>
                </c:pt>
                <c:pt idx="11">
                  <c:v>16.428320480704695</c:v>
                </c:pt>
                <c:pt idx="12">
                  <c:v>14.233011477500433</c:v>
                </c:pt>
                <c:pt idx="13">
                  <c:v>12.366366152013388</c:v>
                </c:pt>
                <c:pt idx="14">
                  <c:v>10.775396523648292</c:v>
                </c:pt>
                <c:pt idx="15">
                  <c:v>9.4159566672892456</c:v>
                </c:pt>
                <c:pt idx="16">
                  <c:v>8.2512948344418788</c:v>
                </c:pt>
                <c:pt idx="17">
                  <c:v>7.2508142460823102</c:v>
                </c:pt>
                <c:pt idx="18">
                  <c:v>6.3890260810227018</c:v>
                </c:pt>
                <c:pt idx="19">
                  <c:v>5.6446729707201149</c:v>
                </c:pt>
                <c:pt idx="20">
                  <c:v>4.9999999999999885</c:v>
                </c:pt>
                <c:pt idx="21">
                  <c:v>4.4401511054706351</c:v>
                </c:pt>
                <c:pt idx="22">
                  <c:v>3.9526707696130337</c:v>
                </c:pt>
                <c:pt idx="23">
                  <c:v>3.5270933609353903</c:v>
                </c:pt>
                <c:pt idx="24">
                  <c:v>3.1546049819414623</c:v>
                </c:pt>
                <c:pt idx="25">
                  <c:v>2.8277650490380091</c:v>
                </c:pt>
                <c:pt idx="26">
                  <c:v>2.5402769443265845</c:v>
                </c:pt>
                <c:pt idx="27">
                  <c:v>2.2867989159714717</c:v>
                </c:pt>
                <c:pt idx="28">
                  <c:v>2.0627879651999441</c:v>
                </c:pt>
                <c:pt idx="29">
                  <c:v>1.8643707660698645</c:v>
                </c:pt>
                <c:pt idx="30">
                  <c:v>1.6882367488253265</c:v>
                </c:pt>
                <c:pt idx="31">
                  <c:v>1.5315493705972336</c:v>
                </c:pt>
                <c:pt idx="32">
                  <c:v>1.3918723285620445</c:v>
                </c:pt>
                <c:pt idx="33">
                  <c:v>1.2671080676144939</c:v>
                </c:pt>
                <c:pt idx="34">
                  <c:v>1.1554464207525028</c:v>
                </c:pt>
                <c:pt idx="35">
                  <c:v>1.0553216157679923</c:v>
                </c:pt>
                <c:pt idx="36">
                  <c:v>0.96537620324490303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029952"/>
        <c:axId val="76031872"/>
      </c:scatterChart>
      <c:valAx>
        <c:axId val="76029952"/>
        <c:scaling>
          <c:orientation val="minMax"/>
          <c:max val="1.4"/>
          <c:min val="0.5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price</a:t>
                </a:r>
              </a:p>
            </c:rich>
          </c:tx>
          <c:layout>
            <c:manualLayout>
              <c:xMode val="edge"/>
              <c:yMode val="edge"/>
              <c:x val="0.41276123687664035"/>
              <c:y val="0.9030303030303030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031872"/>
        <c:crosses val="autoZero"/>
        <c:crossBetween val="midCat"/>
        <c:majorUnit val="0.9"/>
      </c:valAx>
      <c:valAx>
        <c:axId val="76031872"/>
        <c:scaling>
          <c:orientation val="minMax"/>
          <c:max val="16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demand</a:t>
                </a:r>
              </a:p>
            </c:rich>
          </c:tx>
          <c:layout>
            <c:manualLayout>
              <c:xMode val="edge"/>
              <c:yMode val="edge"/>
              <c:x val="2.0833333333333332E-2"/>
              <c:y val="0.36392727272727271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029952"/>
        <c:crosses val="autoZero"/>
        <c:crossBetween val="midCat"/>
        <c:majorUnit val="160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5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600"/>
              <a:t>c. N = 200</a:t>
            </a:r>
          </a:p>
        </c:rich>
      </c:tx>
      <c:layout>
        <c:manualLayout>
          <c:xMode val="edge"/>
          <c:yMode val="edge"/>
          <c:x val="0.39192790354330703"/>
          <c:y val="2.666666666666666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973999343832017"/>
          <c:y val="0.10787878787878788"/>
          <c:w val="0.77604289698162721"/>
          <c:h val="0.77454545454545454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'8-4c'!$B$5</c:f>
              <c:strCache>
                <c:ptCount val="1"/>
                <c:pt idx="0">
                  <c:v>assumption </c:v>
                </c:pt>
              </c:strCache>
            </c:strRef>
          </c:tx>
          <c:spPr>
            <a:ln w="28575">
              <a:solidFill>
                <a:srgbClr val="FF9900"/>
              </a:solidFill>
              <a:prstDash val="sysDash"/>
            </a:ln>
          </c:spPr>
          <c:marker>
            <c:symbol val="none"/>
          </c:marker>
          <c:dPt>
            <c:idx val="1"/>
            <c:bubble3D val="0"/>
            <c:spPr>
              <a:ln w="38100">
                <a:solidFill>
                  <a:srgbClr val="FF9900"/>
                </a:solidFill>
                <a:prstDash val="sysDash"/>
              </a:ln>
            </c:spPr>
          </c:dPt>
          <c:xVal>
            <c:numRef>
              <c:f>'8-4c'!$A$6:$A$42</c:f>
              <c:numCache>
                <c:formatCode>General</c:formatCode>
                <c:ptCount val="37"/>
                <c:pt idx="0">
                  <c:v>0.5</c:v>
                </c:pt>
                <c:pt idx="1">
                  <c:v>0.52500000000000002</c:v>
                </c:pt>
                <c:pt idx="2">
                  <c:v>0.55000000000000004</c:v>
                </c:pt>
                <c:pt idx="3">
                  <c:v>0.57500000000000007</c:v>
                </c:pt>
                <c:pt idx="4">
                  <c:v>0.60000000000000009</c:v>
                </c:pt>
                <c:pt idx="5">
                  <c:v>0.62500000000000011</c:v>
                </c:pt>
                <c:pt idx="6">
                  <c:v>0.65000000000000013</c:v>
                </c:pt>
                <c:pt idx="7">
                  <c:v>0.67500000000000016</c:v>
                </c:pt>
                <c:pt idx="8">
                  <c:v>0.70000000000000018</c:v>
                </c:pt>
                <c:pt idx="9">
                  <c:v>0.7250000000000002</c:v>
                </c:pt>
                <c:pt idx="10">
                  <c:v>0.75000000000000022</c:v>
                </c:pt>
                <c:pt idx="11">
                  <c:v>0.77500000000000024</c:v>
                </c:pt>
                <c:pt idx="12">
                  <c:v>0.80000000000000027</c:v>
                </c:pt>
                <c:pt idx="13">
                  <c:v>0.82500000000000029</c:v>
                </c:pt>
                <c:pt idx="14">
                  <c:v>0.85000000000000031</c:v>
                </c:pt>
                <c:pt idx="15">
                  <c:v>0.87500000000000033</c:v>
                </c:pt>
                <c:pt idx="16">
                  <c:v>0.90000000000000036</c:v>
                </c:pt>
                <c:pt idx="17">
                  <c:v>0.92500000000000038</c:v>
                </c:pt>
                <c:pt idx="18">
                  <c:v>0.9500000000000004</c:v>
                </c:pt>
                <c:pt idx="19">
                  <c:v>0.97500000000000042</c:v>
                </c:pt>
                <c:pt idx="20">
                  <c:v>1.0000000000000004</c:v>
                </c:pt>
                <c:pt idx="21">
                  <c:v>1.0250000000000004</c:v>
                </c:pt>
                <c:pt idx="22">
                  <c:v>1.0500000000000003</c:v>
                </c:pt>
                <c:pt idx="23">
                  <c:v>1.0750000000000002</c:v>
                </c:pt>
                <c:pt idx="24">
                  <c:v>1.1000000000000001</c:v>
                </c:pt>
                <c:pt idx="25">
                  <c:v>1.125</c:v>
                </c:pt>
                <c:pt idx="26">
                  <c:v>1.1499999999999999</c:v>
                </c:pt>
                <c:pt idx="27">
                  <c:v>1.1749999999999998</c:v>
                </c:pt>
                <c:pt idx="28">
                  <c:v>1.1999999999999997</c:v>
                </c:pt>
                <c:pt idx="29">
                  <c:v>1.2249999999999996</c:v>
                </c:pt>
                <c:pt idx="30">
                  <c:v>1.2499999999999996</c:v>
                </c:pt>
                <c:pt idx="31">
                  <c:v>1.2749999999999995</c:v>
                </c:pt>
                <c:pt idx="32">
                  <c:v>1.2999999999999994</c:v>
                </c:pt>
                <c:pt idx="33">
                  <c:v>1.3249999999999993</c:v>
                </c:pt>
                <c:pt idx="34">
                  <c:v>1.3499999999999992</c:v>
                </c:pt>
                <c:pt idx="35">
                  <c:v>1.3749999999999991</c:v>
                </c:pt>
                <c:pt idx="36">
                  <c:v>1.399999999999999</c:v>
                </c:pt>
              </c:numCache>
            </c:numRef>
          </c:xVal>
          <c:yVal>
            <c:numRef>
              <c:f>'8-4c'!$B$6:$B$42</c:f>
              <c:numCache>
                <c:formatCode>General</c:formatCode>
                <c:ptCount val="37"/>
                <c:pt idx="0">
                  <c:v>16</c:v>
                </c:pt>
                <c:pt idx="1">
                  <c:v>12.536418663495345</c:v>
                </c:pt>
                <c:pt idx="2">
                  <c:v>9.9347411689464789</c:v>
                </c:pt>
                <c:pt idx="3">
                  <c:v>7.9548277647726335</c:v>
                </c:pt>
                <c:pt idx="4">
                  <c:v>6.43004115226337</c:v>
                </c:pt>
                <c:pt idx="5">
                  <c:v>5.242879999999996</c:v>
                </c:pt>
                <c:pt idx="6">
                  <c:v>4.3092651894864664</c:v>
                </c:pt>
                <c:pt idx="7">
                  <c:v>3.5682160320643197</c:v>
                </c:pt>
                <c:pt idx="8">
                  <c:v>2.9749509133099266</c:v>
                </c:pt>
                <c:pt idx="9">
                  <c:v>2.4962034062548089</c:v>
                </c:pt>
                <c:pt idx="10">
                  <c:v>2.1069958847736592</c:v>
                </c:pt>
                <c:pt idx="11">
                  <c:v>1.7883869486733963</c:v>
                </c:pt>
                <c:pt idx="12">
                  <c:v>1.5258789062499973</c:v>
                </c:pt>
                <c:pt idx="13">
                  <c:v>1.3082786724538553</c:v>
                </c:pt>
                <c:pt idx="14">
                  <c:v>1.1268740443579863</c:v>
                </c:pt>
                <c:pt idx="15">
                  <c:v>0.97483191527339619</c:v>
                </c:pt>
                <c:pt idx="16">
                  <c:v>0.84675439042151268</c:v>
                </c:pt>
                <c:pt idx="17">
                  <c:v>0.73834840431733495</c:v>
                </c:pt>
                <c:pt idx="18">
                  <c:v>0.64617771744990682</c:v>
                </c:pt>
                <c:pt idx="19">
                  <c:v>0.56747525129039822</c:v>
                </c:pt>
                <c:pt idx="20">
                  <c:v>0.49999999999999889</c:v>
                </c:pt>
                <c:pt idx="21">
                  <c:v>0.44192714380475762</c:v>
                </c:pt>
                <c:pt idx="22">
                  <c:v>0.39176308323422909</c:v>
                </c:pt>
                <c:pt idx="23">
                  <c:v>0.34827931617505781</c:v>
                </c:pt>
                <c:pt idx="24">
                  <c:v>0.31046066152957746</c:v>
                </c:pt>
                <c:pt idx="25">
                  <c:v>0.2774644786533218</c:v>
                </c:pt>
                <c:pt idx="26">
                  <c:v>0.24858836764914494</c:v>
                </c:pt>
                <c:pt idx="27">
                  <c:v>0.22324445022690223</c:v>
                </c:pt>
                <c:pt idx="28">
                  <c:v>0.20093878600823067</c:v>
                </c:pt>
                <c:pt idx="29">
                  <c:v>0.18125481854164174</c:v>
                </c:pt>
                <c:pt idx="30">
                  <c:v>0.16384000000000029</c:v>
                </c:pt>
                <c:pt idx="31">
                  <c:v>0.14839493588253375</c:v>
                </c:pt>
                <c:pt idx="32">
                  <c:v>0.13466453717145249</c:v>
                </c:pt>
                <c:pt idx="33">
                  <c:v>0.12243077904237513</c:v>
                </c:pt>
                <c:pt idx="34">
                  <c:v>0.11150675100201045</c:v>
                </c:pt>
                <c:pt idx="35">
                  <c:v>0.10173174957001231</c:v>
                </c:pt>
                <c:pt idx="36">
                  <c:v>9.2967216040935649E-2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'8-4c'!$C$5</c:f>
              <c:strCache>
                <c:ptCount val="1"/>
                <c:pt idx="0">
                  <c:v>reality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'8-4c'!$A$6:$A$42</c:f>
              <c:numCache>
                <c:formatCode>General</c:formatCode>
                <c:ptCount val="37"/>
                <c:pt idx="0">
                  <c:v>0.5</c:v>
                </c:pt>
                <c:pt idx="1">
                  <c:v>0.52500000000000002</c:v>
                </c:pt>
                <c:pt idx="2">
                  <c:v>0.55000000000000004</c:v>
                </c:pt>
                <c:pt idx="3">
                  <c:v>0.57500000000000007</c:v>
                </c:pt>
                <c:pt idx="4">
                  <c:v>0.60000000000000009</c:v>
                </c:pt>
                <c:pt idx="5">
                  <c:v>0.62500000000000011</c:v>
                </c:pt>
                <c:pt idx="6">
                  <c:v>0.65000000000000013</c:v>
                </c:pt>
                <c:pt idx="7">
                  <c:v>0.67500000000000016</c:v>
                </c:pt>
                <c:pt idx="8">
                  <c:v>0.70000000000000018</c:v>
                </c:pt>
                <c:pt idx="9">
                  <c:v>0.7250000000000002</c:v>
                </c:pt>
                <c:pt idx="10">
                  <c:v>0.75000000000000022</c:v>
                </c:pt>
                <c:pt idx="11">
                  <c:v>0.77500000000000024</c:v>
                </c:pt>
                <c:pt idx="12">
                  <c:v>0.80000000000000027</c:v>
                </c:pt>
                <c:pt idx="13">
                  <c:v>0.82500000000000029</c:v>
                </c:pt>
                <c:pt idx="14">
                  <c:v>0.85000000000000031</c:v>
                </c:pt>
                <c:pt idx="15">
                  <c:v>0.87500000000000033</c:v>
                </c:pt>
                <c:pt idx="16">
                  <c:v>0.90000000000000036</c:v>
                </c:pt>
                <c:pt idx="17">
                  <c:v>0.92500000000000038</c:v>
                </c:pt>
                <c:pt idx="18">
                  <c:v>0.9500000000000004</c:v>
                </c:pt>
                <c:pt idx="19">
                  <c:v>0.97500000000000042</c:v>
                </c:pt>
                <c:pt idx="20">
                  <c:v>1.0000000000000004</c:v>
                </c:pt>
                <c:pt idx="21">
                  <c:v>1.0250000000000004</c:v>
                </c:pt>
                <c:pt idx="22">
                  <c:v>1.0500000000000003</c:v>
                </c:pt>
                <c:pt idx="23">
                  <c:v>1.0750000000000002</c:v>
                </c:pt>
                <c:pt idx="24">
                  <c:v>1.1000000000000001</c:v>
                </c:pt>
                <c:pt idx="25">
                  <c:v>1.125</c:v>
                </c:pt>
                <c:pt idx="26">
                  <c:v>1.1499999999999999</c:v>
                </c:pt>
                <c:pt idx="27">
                  <c:v>1.1749999999999998</c:v>
                </c:pt>
                <c:pt idx="28">
                  <c:v>1.1999999999999997</c:v>
                </c:pt>
                <c:pt idx="29">
                  <c:v>1.2249999999999996</c:v>
                </c:pt>
                <c:pt idx="30">
                  <c:v>1.2499999999999996</c:v>
                </c:pt>
                <c:pt idx="31">
                  <c:v>1.2749999999999995</c:v>
                </c:pt>
                <c:pt idx="32">
                  <c:v>1.2999999999999994</c:v>
                </c:pt>
                <c:pt idx="33">
                  <c:v>1.3249999999999993</c:v>
                </c:pt>
                <c:pt idx="34">
                  <c:v>1.3499999999999992</c:v>
                </c:pt>
                <c:pt idx="35">
                  <c:v>1.3749999999999991</c:v>
                </c:pt>
                <c:pt idx="36">
                  <c:v>1.399999999999999</c:v>
                </c:pt>
              </c:numCache>
            </c:numRef>
          </c:xVal>
          <c:yVal>
            <c:numRef>
              <c:f>'8-4c'!$C$6:$C$42</c:f>
              <c:numCache>
                <c:formatCode>General</c:formatCode>
                <c:ptCount val="37"/>
                <c:pt idx="0">
                  <c:v>14.883720930232558</c:v>
                </c:pt>
                <c:pt idx="1">
                  <c:v>11.817710445341543</c:v>
                </c:pt>
                <c:pt idx="2">
                  <c:v>9.4648936594056199</c:v>
                </c:pt>
                <c:pt idx="3">
                  <c:v>7.6434323463833147</c:v>
                </c:pt>
                <c:pt idx="4">
                  <c:v>6.2211339385252389</c:v>
                </c:pt>
                <c:pt idx="5">
                  <c:v>5.1012290711522406</c:v>
                </c:pt>
                <c:pt idx="6">
                  <c:v>4.2123383418080058</c:v>
                </c:pt>
                <c:pt idx="7">
                  <c:v>3.5013903920376608</c:v>
                </c:pt>
                <c:pt idx="8">
                  <c:v>2.9286067182823801</c:v>
                </c:pt>
                <c:pt idx="9">
                  <c:v>2.4639321176922802</c:v>
                </c:pt>
                <c:pt idx="10">
                  <c:v>2.0844783715012691</c:v>
                </c:pt>
                <c:pt idx="11">
                  <c:v>1.7726809970739708</c:v>
                </c:pt>
                <c:pt idx="12">
                  <c:v>1.5149605383078957</c:v>
                </c:pt>
                <c:pt idx="13">
                  <c:v>1.3007430788140022</c:v>
                </c:pt>
                <c:pt idx="14">
                  <c:v>1.1217382450236177</c:v>
                </c:pt>
                <c:pt idx="15">
                  <c:v>0.97140307684098159</c:v>
                </c:pt>
                <c:pt idx="16">
                  <c:v>0.84454102615619397</c:v>
                </c:pt>
                <c:pt idx="17">
                  <c:v>0.73699989884309169</c:v>
                </c:pt>
                <c:pt idx="18">
                  <c:v>0.64544275932136652</c:v>
                </c:pt>
                <c:pt idx="19">
                  <c:v>0.56717301403609244</c:v>
                </c:pt>
                <c:pt idx="20">
                  <c:v>0.49999999999999889</c:v>
                </c:pt>
                <c:pt idx="21">
                  <c:v>0.44213505638958195</c:v>
                </c:pt>
                <c:pt idx="22">
                  <c:v>0.39211068450408026</c:v>
                </c:pt>
                <c:pt idx="23">
                  <c:v>0.34871730418540375</c:v>
                </c:pt>
                <c:pt idx="24">
                  <c:v>0.3109535019101406</c:v>
                </c:pt>
                <c:pt idx="25">
                  <c:v>0.27798668348092465</c:v>
                </c:pt>
                <c:pt idx="26">
                  <c:v>0.24912179565134354</c:v>
                </c:pt>
                <c:pt idx="27">
                  <c:v>0.22377633921958148</c:v>
                </c:pt>
                <c:pt idx="28">
                  <c:v>0.20146031328529254</c:v>
                </c:pt>
                <c:pt idx="29">
                  <c:v>0.18176004393499262</c:v>
                </c:pt>
                <c:pt idx="30">
                  <c:v>0.16432508765876896</c:v>
                </c:pt>
                <c:pt idx="31">
                  <c:v>0.14885757996667362</c:v>
                </c:pt>
                <c:pt idx="32">
                  <c:v>0.13510353733890942</c:v>
                </c:pt>
                <c:pt idx="33">
                  <c:v>0.12284572637599042</c:v>
                </c:pt>
                <c:pt idx="34">
                  <c:v>0.11189779562507089</c:v>
                </c:pt>
                <c:pt idx="35">
                  <c:v>0.10209942885327773</c:v>
                </c:pt>
                <c:pt idx="36">
                  <c:v>9.3312327857417887E-2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069888"/>
        <c:axId val="76072064"/>
      </c:scatterChart>
      <c:valAx>
        <c:axId val="76069888"/>
        <c:scaling>
          <c:orientation val="minMax"/>
          <c:max val="1.4"/>
          <c:min val="0.5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price</a:t>
                </a:r>
              </a:p>
            </c:rich>
          </c:tx>
          <c:layout>
            <c:manualLayout>
              <c:xMode val="edge"/>
              <c:yMode val="edge"/>
              <c:x val="0.41276123687664035"/>
              <c:y val="0.9030303030303030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072064"/>
        <c:crosses val="autoZero"/>
        <c:crossBetween val="midCat"/>
        <c:majorUnit val="0.9"/>
      </c:valAx>
      <c:valAx>
        <c:axId val="76072064"/>
        <c:scaling>
          <c:orientation val="minMax"/>
          <c:max val="16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demand</a:t>
                </a:r>
              </a:p>
            </c:rich>
          </c:tx>
          <c:layout>
            <c:manualLayout>
              <c:xMode val="edge"/>
              <c:yMode val="edge"/>
              <c:x val="2.0833333333333332E-2"/>
              <c:y val="0.36392727272727271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069888"/>
        <c:crosses val="autoZero"/>
        <c:crossBetween val="midCat"/>
        <c:majorUnit val="16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5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600"/>
              <a:t>d. N = 2000</a:t>
            </a:r>
          </a:p>
        </c:rich>
      </c:tx>
      <c:layout>
        <c:manualLayout>
          <c:xMode val="edge"/>
          <c:yMode val="edge"/>
          <c:x val="0.39192790354330703"/>
          <c:y val="2.666666666666666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973999343832017"/>
          <c:y val="0.10787878787878788"/>
          <c:w val="0.77604289698162721"/>
          <c:h val="0.77454545454545454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'8-4d'!$B$5</c:f>
              <c:strCache>
                <c:ptCount val="1"/>
                <c:pt idx="0">
                  <c:v>assumption </c:v>
                </c:pt>
              </c:strCache>
            </c:strRef>
          </c:tx>
          <c:spPr>
            <a:ln w="28575">
              <a:solidFill>
                <a:srgbClr val="FF9900"/>
              </a:solidFill>
              <a:prstDash val="sysDash"/>
            </a:ln>
          </c:spPr>
          <c:marker>
            <c:symbol val="none"/>
          </c:marker>
          <c:xVal>
            <c:numRef>
              <c:f>'8-4d'!$A$6:$A$42</c:f>
              <c:numCache>
                <c:formatCode>General</c:formatCode>
                <c:ptCount val="37"/>
                <c:pt idx="0">
                  <c:v>0.5</c:v>
                </c:pt>
                <c:pt idx="1">
                  <c:v>0.52500000000000002</c:v>
                </c:pt>
                <c:pt idx="2">
                  <c:v>0.55000000000000004</c:v>
                </c:pt>
                <c:pt idx="3">
                  <c:v>0.57500000000000007</c:v>
                </c:pt>
                <c:pt idx="4">
                  <c:v>0.60000000000000009</c:v>
                </c:pt>
                <c:pt idx="5">
                  <c:v>0.62500000000000011</c:v>
                </c:pt>
                <c:pt idx="6">
                  <c:v>0.65000000000000013</c:v>
                </c:pt>
                <c:pt idx="7">
                  <c:v>0.67500000000000016</c:v>
                </c:pt>
                <c:pt idx="8">
                  <c:v>0.70000000000000018</c:v>
                </c:pt>
                <c:pt idx="9">
                  <c:v>0.7250000000000002</c:v>
                </c:pt>
                <c:pt idx="10">
                  <c:v>0.75000000000000022</c:v>
                </c:pt>
                <c:pt idx="11">
                  <c:v>0.77500000000000024</c:v>
                </c:pt>
                <c:pt idx="12">
                  <c:v>0.80000000000000027</c:v>
                </c:pt>
                <c:pt idx="13">
                  <c:v>0.82500000000000029</c:v>
                </c:pt>
                <c:pt idx="14">
                  <c:v>0.85000000000000031</c:v>
                </c:pt>
                <c:pt idx="15">
                  <c:v>0.87500000000000033</c:v>
                </c:pt>
                <c:pt idx="16">
                  <c:v>0.90000000000000036</c:v>
                </c:pt>
                <c:pt idx="17">
                  <c:v>0.92500000000000038</c:v>
                </c:pt>
                <c:pt idx="18">
                  <c:v>0.9500000000000004</c:v>
                </c:pt>
                <c:pt idx="19">
                  <c:v>0.97500000000000042</c:v>
                </c:pt>
                <c:pt idx="20">
                  <c:v>1.0000000000000004</c:v>
                </c:pt>
                <c:pt idx="21">
                  <c:v>1.0250000000000004</c:v>
                </c:pt>
                <c:pt idx="22">
                  <c:v>1.0500000000000003</c:v>
                </c:pt>
                <c:pt idx="23">
                  <c:v>1.0750000000000002</c:v>
                </c:pt>
                <c:pt idx="24">
                  <c:v>1.1000000000000001</c:v>
                </c:pt>
                <c:pt idx="25">
                  <c:v>1.125</c:v>
                </c:pt>
                <c:pt idx="26">
                  <c:v>1.1499999999999999</c:v>
                </c:pt>
                <c:pt idx="27">
                  <c:v>1.1749999999999998</c:v>
                </c:pt>
                <c:pt idx="28">
                  <c:v>1.1999999999999997</c:v>
                </c:pt>
                <c:pt idx="29">
                  <c:v>1.2249999999999996</c:v>
                </c:pt>
                <c:pt idx="30">
                  <c:v>1.2499999999999996</c:v>
                </c:pt>
                <c:pt idx="31">
                  <c:v>1.2749999999999995</c:v>
                </c:pt>
                <c:pt idx="32">
                  <c:v>1.2999999999999994</c:v>
                </c:pt>
                <c:pt idx="33">
                  <c:v>1.3249999999999993</c:v>
                </c:pt>
                <c:pt idx="34">
                  <c:v>1.3499999999999992</c:v>
                </c:pt>
                <c:pt idx="35">
                  <c:v>1.3749999999999991</c:v>
                </c:pt>
                <c:pt idx="36">
                  <c:v>1.399999999999999</c:v>
                </c:pt>
              </c:numCache>
            </c:numRef>
          </c:xVal>
          <c:yVal>
            <c:numRef>
              <c:f>'8-4d'!$B$6:$B$42</c:f>
              <c:numCache>
                <c:formatCode>General</c:formatCode>
                <c:ptCount val="37"/>
                <c:pt idx="0">
                  <c:v>1.6</c:v>
                </c:pt>
                <c:pt idx="1">
                  <c:v>1.2536418663495343</c:v>
                </c:pt>
                <c:pt idx="2">
                  <c:v>0.99347411689464782</c:v>
                </c:pt>
                <c:pt idx="3">
                  <c:v>0.79548277647726329</c:v>
                </c:pt>
                <c:pt idx="4">
                  <c:v>0.64300411522633705</c:v>
                </c:pt>
                <c:pt idx="5">
                  <c:v>0.52428799999999953</c:v>
                </c:pt>
                <c:pt idx="6">
                  <c:v>0.43092651894864664</c:v>
                </c:pt>
                <c:pt idx="7">
                  <c:v>0.35682160320643197</c:v>
                </c:pt>
                <c:pt idx="8">
                  <c:v>0.29749509133099261</c:v>
                </c:pt>
                <c:pt idx="9">
                  <c:v>0.24962034062548089</c:v>
                </c:pt>
                <c:pt idx="10">
                  <c:v>0.21069958847736592</c:v>
                </c:pt>
                <c:pt idx="11">
                  <c:v>0.17883869486733964</c:v>
                </c:pt>
                <c:pt idx="12">
                  <c:v>0.15258789062499975</c:v>
                </c:pt>
                <c:pt idx="13">
                  <c:v>0.13082786724538553</c:v>
                </c:pt>
                <c:pt idx="14">
                  <c:v>0.11268740443579862</c:v>
                </c:pt>
                <c:pt idx="15">
                  <c:v>9.7483191527339613E-2</c:v>
                </c:pt>
                <c:pt idx="16">
                  <c:v>8.4675439042151274E-2</c:v>
                </c:pt>
                <c:pt idx="17">
                  <c:v>7.3834840431733495E-2</c:v>
                </c:pt>
                <c:pt idx="18">
                  <c:v>6.4617771744990671E-2</c:v>
                </c:pt>
                <c:pt idx="19">
                  <c:v>5.6747525129039821E-2</c:v>
                </c:pt>
                <c:pt idx="20">
                  <c:v>4.9999999999999885E-2</c:v>
                </c:pt>
                <c:pt idx="21">
                  <c:v>4.4192714380475763E-2</c:v>
                </c:pt>
                <c:pt idx="22">
                  <c:v>3.9176308323422906E-2</c:v>
                </c:pt>
                <c:pt idx="23">
                  <c:v>3.4827931617505782E-2</c:v>
                </c:pt>
                <c:pt idx="24">
                  <c:v>3.1046066152957744E-2</c:v>
                </c:pt>
                <c:pt idx="25">
                  <c:v>2.7746447865332178E-2</c:v>
                </c:pt>
                <c:pt idx="26">
                  <c:v>2.4858836764914492E-2</c:v>
                </c:pt>
                <c:pt idx="27">
                  <c:v>2.2324445022690223E-2</c:v>
                </c:pt>
                <c:pt idx="28">
                  <c:v>2.0093878600823067E-2</c:v>
                </c:pt>
                <c:pt idx="29">
                  <c:v>1.8125481854164176E-2</c:v>
                </c:pt>
                <c:pt idx="30">
                  <c:v>1.638400000000003E-2</c:v>
                </c:pt>
                <c:pt idx="31">
                  <c:v>1.4839493588253374E-2</c:v>
                </c:pt>
                <c:pt idx="32">
                  <c:v>1.3466453717145249E-2</c:v>
                </c:pt>
                <c:pt idx="33">
                  <c:v>1.2243077904237513E-2</c:v>
                </c:pt>
                <c:pt idx="34">
                  <c:v>1.1150675100201046E-2</c:v>
                </c:pt>
                <c:pt idx="35">
                  <c:v>1.0173174957001232E-2</c:v>
                </c:pt>
                <c:pt idx="36">
                  <c:v>9.2967216040935642E-3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'8-4d'!$C$5</c:f>
              <c:strCache>
                <c:ptCount val="1"/>
                <c:pt idx="0">
                  <c:v>reality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'8-4d'!$A$6:$A$42</c:f>
              <c:numCache>
                <c:formatCode>General</c:formatCode>
                <c:ptCount val="37"/>
                <c:pt idx="0">
                  <c:v>0.5</c:v>
                </c:pt>
                <c:pt idx="1">
                  <c:v>0.52500000000000002</c:v>
                </c:pt>
                <c:pt idx="2">
                  <c:v>0.55000000000000004</c:v>
                </c:pt>
                <c:pt idx="3">
                  <c:v>0.57500000000000007</c:v>
                </c:pt>
                <c:pt idx="4">
                  <c:v>0.60000000000000009</c:v>
                </c:pt>
                <c:pt idx="5">
                  <c:v>0.62500000000000011</c:v>
                </c:pt>
                <c:pt idx="6">
                  <c:v>0.65000000000000013</c:v>
                </c:pt>
                <c:pt idx="7">
                  <c:v>0.67500000000000016</c:v>
                </c:pt>
                <c:pt idx="8">
                  <c:v>0.70000000000000018</c:v>
                </c:pt>
                <c:pt idx="9">
                  <c:v>0.7250000000000002</c:v>
                </c:pt>
                <c:pt idx="10">
                  <c:v>0.75000000000000022</c:v>
                </c:pt>
                <c:pt idx="11">
                  <c:v>0.77500000000000024</c:v>
                </c:pt>
                <c:pt idx="12">
                  <c:v>0.80000000000000027</c:v>
                </c:pt>
                <c:pt idx="13">
                  <c:v>0.82500000000000029</c:v>
                </c:pt>
                <c:pt idx="14">
                  <c:v>0.85000000000000031</c:v>
                </c:pt>
                <c:pt idx="15">
                  <c:v>0.87500000000000033</c:v>
                </c:pt>
                <c:pt idx="16">
                  <c:v>0.90000000000000036</c:v>
                </c:pt>
                <c:pt idx="17">
                  <c:v>0.92500000000000038</c:v>
                </c:pt>
                <c:pt idx="18">
                  <c:v>0.9500000000000004</c:v>
                </c:pt>
                <c:pt idx="19">
                  <c:v>0.97500000000000042</c:v>
                </c:pt>
                <c:pt idx="20">
                  <c:v>1.0000000000000004</c:v>
                </c:pt>
                <c:pt idx="21">
                  <c:v>1.0250000000000004</c:v>
                </c:pt>
                <c:pt idx="22">
                  <c:v>1.0500000000000003</c:v>
                </c:pt>
                <c:pt idx="23">
                  <c:v>1.0750000000000002</c:v>
                </c:pt>
                <c:pt idx="24">
                  <c:v>1.1000000000000001</c:v>
                </c:pt>
                <c:pt idx="25">
                  <c:v>1.125</c:v>
                </c:pt>
                <c:pt idx="26">
                  <c:v>1.1499999999999999</c:v>
                </c:pt>
                <c:pt idx="27">
                  <c:v>1.1749999999999998</c:v>
                </c:pt>
                <c:pt idx="28">
                  <c:v>1.1999999999999997</c:v>
                </c:pt>
                <c:pt idx="29">
                  <c:v>1.2249999999999996</c:v>
                </c:pt>
                <c:pt idx="30">
                  <c:v>1.2499999999999996</c:v>
                </c:pt>
                <c:pt idx="31">
                  <c:v>1.2749999999999995</c:v>
                </c:pt>
                <c:pt idx="32">
                  <c:v>1.2999999999999994</c:v>
                </c:pt>
                <c:pt idx="33">
                  <c:v>1.3249999999999993</c:v>
                </c:pt>
                <c:pt idx="34">
                  <c:v>1.3499999999999992</c:v>
                </c:pt>
                <c:pt idx="35">
                  <c:v>1.3749999999999991</c:v>
                </c:pt>
                <c:pt idx="36">
                  <c:v>1.399999999999999</c:v>
                </c:pt>
              </c:numCache>
            </c:numRef>
          </c:xVal>
          <c:yVal>
            <c:numRef>
              <c:f>'8-4d'!$C$6:$C$42</c:f>
              <c:numCache>
                <c:formatCode>General</c:formatCode>
                <c:ptCount val="37"/>
                <c:pt idx="0">
                  <c:v>1.588089330024814</c:v>
                </c:pt>
                <c:pt idx="1">
                  <c:v>1.2460637801939189</c:v>
                </c:pt>
                <c:pt idx="2">
                  <c:v>0.98856676506067287</c:v>
                </c:pt>
                <c:pt idx="3">
                  <c:v>0.79225510859414949</c:v>
                </c:pt>
                <c:pt idx="4">
                  <c:v>0.64085211799061548</c:v>
                </c:pt>
                <c:pt idx="5">
                  <c:v>0.52283618847185098</c:v>
                </c:pt>
                <c:pt idx="6">
                  <c:v>0.42993722377767718</c:v>
                </c:pt>
                <c:pt idx="7">
                  <c:v>0.35614189009018815</c:v>
                </c:pt>
                <c:pt idx="8">
                  <c:v>0.29702505938050688</c:v>
                </c:pt>
                <c:pt idx="9">
                  <c:v>0.24929382866421729</c:v>
                </c:pt>
                <c:pt idx="10">
                  <c:v>0.21047222650429029</c:v>
                </c:pt>
                <c:pt idx="11">
                  <c:v>0.17868038406756437</c:v>
                </c:pt>
                <c:pt idx="12">
                  <c:v>0.15247799925444333</c:v>
                </c:pt>
                <c:pt idx="13">
                  <c:v>0.13075211863294886</c:v>
                </c:pt>
                <c:pt idx="14">
                  <c:v>0.11263583491425071</c:v>
                </c:pt>
                <c:pt idx="15">
                  <c:v>9.7448794254065843E-2</c:v>
                </c:pt>
                <c:pt idx="16">
                  <c:v>8.4653253206320098E-2</c:v>
                </c:pt>
                <c:pt idx="17">
                  <c:v>7.3821333174533321E-2</c:v>
                </c:pt>
                <c:pt idx="18">
                  <c:v>6.4610414632568738E-2</c:v>
                </c:pt>
                <c:pt idx="19">
                  <c:v>5.674450130705825E-2</c:v>
                </c:pt>
                <c:pt idx="20">
                  <c:v>4.9999999999999885E-2</c:v>
                </c:pt>
                <c:pt idx="21">
                  <c:v>4.4194792626350621E-2</c:v>
                </c:pt>
                <c:pt idx="22">
                  <c:v>3.917978156257753E-2</c:v>
                </c:pt>
                <c:pt idx="23">
                  <c:v>3.4832306545981288E-2</c:v>
                </c:pt>
                <c:pt idx="24">
                  <c:v>3.1050987525579367E-2</c:v>
                </c:pt>
                <c:pt idx="25">
                  <c:v>2.7751661083177784E-2</c:v>
                </c:pt>
                <c:pt idx="26">
                  <c:v>2.4864160762988394E-2</c:v>
                </c:pt>
                <c:pt idx="27">
                  <c:v>2.2329752531796115E-2</c:v>
                </c:pt>
                <c:pt idx="28">
                  <c:v>2.0099081719586125E-2</c:v>
                </c:pt>
                <c:pt idx="29">
                  <c:v>1.8130521465533525E-2</c:v>
                </c:pt>
                <c:pt idx="30">
                  <c:v>1.6388837984973193E-2</c:v>
                </c:pt>
                <c:pt idx="31">
                  <c:v>1.484410708413874E-2</c:v>
                </c:pt>
                <c:pt idx="32">
                  <c:v>1.3470830876416585E-2</c:v>
                </c:pt>
                <c:pt idx="33">
                  <c:v>1.2247214758858607E-2</c:v>
                </c:pt>
                <c:pt idx="34">
                  <c:v>1.1154573243024013E-2</c:v>
                </c:pt>
                <c:pt idx="35">
                  <c:v>1.0176839828799425E-2</c:v>
                </c:pt>
                <c:pt idx="36">
                  <c:v>9.300161230571178E-3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128256"/>
        <c:axId val="76130176"/>
      </c:scatterChart>
      <c:valAx>
        <c:axId val="76128256"/>
        <c:scaling>
          <c:orientation val="minMax"/>
          <c:max val="1.4"/>
          <c:min val="0.5"/>
        </c:scaling>
        <c:delete val="0"/>
        <c:axPos val="b"/>
        <c:title>
          <c:tx>
            <c:rich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000"/>
                  <a:t>price</a:t>
                </a:r>
              </a:p>
            </c:rich>
          </c:tx>
          <c:layout>
            <c:manualLayout>
              <c:xMode val="edge"/>
              <c:yMode val="edge"/>
              <c:x val="0.41276123687664035"/>
              <c:y val="0.9030303030303030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130176"/>
        <c:crosses val="autoZero"/>
        <c:crossBetween val="midCat"/>
        <c:majorUnit val="0.9"/>
      </c:valAx>
      <c:valAx>
        <c:axId val="76130176"/>
        <c:scaling>
          <c:orientation val="minMax"/>
          <c:max val="1.6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000"/>
                </a:pPr>
                <a:r>
                  <a:rPr lang="en-US" sz="1000"/>
                  <a:t>demand</a:t>
                </a:r>
              </a:p>
            </c:rich>
          </c:tx>
          <c:layout>
            <c:manualLayout>
              <c:xMode val="edge"/>
              <c:yMode val="edge"/>
              <c:x val="2.0833333333333332E-2"/>
              <c:y val="0.36392727272727271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128256"/>
        <c:crosses val="autoZero"/>
        <c:crossBetween val="midCat"/>
        <c:majorUnit val="1.6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5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815342837746092E-2"/>
          <c:y val="3.1515151515151517E-2"/>
          <c:w val="0.89748811948404617"/>
          <c:h val="0.87776129801956571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'8-5'!$B$4</c:f>
              <c:strCache>
                <c:ptCount val="1"/>
                <c:pt idx="0">
                  <c:v>total labor 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'8-5'!$A$5:$A$30</c:f>
              <c:numCache>
                <c:formatCode>General</c:formatCode>
                <c:ptCount val="26"/>
                <c:pt idx="0">
                  <c:v>0.01</c:v>
                </c:pt>
                <c:pt idx="1">
                  <c:v>0.2</c:v>
                </c:pt>
                <c:pt idx="2">
                  <c:v>0.4</c:v>
                </c:pt>
                <c:pt idx="3">
                  <c:v>0.60000000000000009</c:v>
                </c:pt>
                <c:pt idx="4">
                  <c:v>0.8</c:v>
                </c:pt>
                <c:pt idx="5">
                  <c:v>1</c:v>
                </c:pt>
                <c:pt idx="6">
                  <c:v>1.2</c:v>
                </c:pt>
                <c:pt idx="7">
                  <c:v>1.4</c:v>
                </c:pt>
                <c:pt idx="8">
                  <c:v>1.5999999999999999</c:v>
                </c:pt>
                <c:pt idx="9">
                  <c:v>1.7999999999999998</c:v>
                </c:pt>
                <c:pt idx="10">
                  <c:v>1.9999999999999998</c:v>
                </c:pt>
                <c:pt idx="11">
                  <c:v>2.1999999999999997</c:v>
                </c:pt>
                <c:pt idx="12">
                  <c:v>2.4</c:v>
                </c:pt>
                <c:pt idx="13">
                  <c:v>2.6</c:v>
                </c:pt>
                <c:pt idx="14">
                  <c:v>2.8000000000000003</c:v>
                </c:pt>
                <c:pt idx="15">
                  <c:v>3.0000000000000004</c:v>
                </c:pt>
                <c:pt idx="16">
                  <c:v>3.2000000000000006</c:v>
                </c:pt>
                <c:pt idx="17">
                  <c:v>3.4000000000000008</c:v>
                </c:pt>
                <c:pt idx="18">
                  <c:v>3.600000000000001</c:v>
                </c:pt>
                <c:pt idx="19">
                  <c:v>3.8000000000000012</c:v>
                </c:pt>
                <c:pt idx="20">
                  <c:v>4.0000000000000009</c:v>
                </c:pt>
                <c:pt idx="21">
                  <c:v>4.2000000000000011</c:v>
                </c:pt>
                <c:pt idx="22">
                  <c:v>4.4000000000000012</c:v>
                </c:pt>
                <c:pt idx="23">
                  <c:v>4.6000000000000014</c:v>
                </c:pt>
                <c:pt idx="24">
                  <c:v>4.8000000000000016</c:v>
                </c:pt>
                <c:pt idx="25">
                  <c:v>5.0000000000000018</c:v>
                </c:pt>
              </c:numCache>
            </c:numRef>
          </c:xVal>
          <c:yVal>
            <c:numRef>
              <c:f>'8-5'!$B$5:$B$30</c:f>
              <c:numCache>
                <c:formatCode>General</c:formatCode>
                <c:ptCount val="26"/>
                <c:pt idx="0">
                  <c:v>3.01</c:v>
                </c:pt>
                <c:pt idx="1">
                  <c:v>3.2</c:v>
                </c:pt>
                <c:pt idx="2">
                  <c:v>3.4</c:v>
                </c:pt>
                <c:pt idx="3">
                  <c:v>3.6</c:v>
                </c:pt>
                <c:pt idx="4">
                  <c:v>3.8</c:v>
                </c:pt>
                <c:pt idx="5">
                  <c:v>4</c:v>
                </c:pt>
                <c:pt idx="6">
                  <c:v>4.2</c:v>
                </c:pt>
                <c:pt idx="7">
                  <c:v>4.4000000000000004</c:v>
                </c:pt>
                <c:pt idx="8">
                  <c:v>4.5999999999999996</c:v>
                </c:pt>
                <c:pt idx="9">
                  <c:v>4.8</c:v>
                </c:pt>
                <c:pt idx="10">
                  <c:v>5</c:v>
                </c:pt>
                <c:pt idx="11">
                  <c:v>5.1999999999999993</c:v>
                </c:pt>
                <c:pt idx="12">
                  <c:v>5.4</c:v>
                </c:pt>
                <c:pt idx="13">
                  <c:v>5.6</c:v>
                </c:pt>
                <c:pt idx="14">
                  <c:v>5.8000000000000007</c:v>
                </c:pt>
                <c:pt idx="15">
                  <c:v>6</c:v>
                </c:pt>
                <c:pt idx="16">
                  <c:v>6.2000000000000011</c:v>
                </c:pt>
                <c:pt idx="17">
                  <c:v>6.4</c:v>
                </c:pt>
                <c:pt idx="18">
                  <c:v>6.6000000000000014</c:v>
                </c:pt>
                <c:pt idx="19">
                  <c:v>6.8000000000000007</c:v>
                </c:pt>
                <c:pt idx="20">
                  <c:v>7.0000000000000009</c:v>
                </c:pt>
                <c:pt idx="21">
                  <c:v>7.2000000000000011</c:v>
                </c:pt>
                <c:pt idx="22">
                  <c:v>7.4000000000000012</c:v>
                </c:pt>
                <c:pt idx="23">
                  <c:v>7.6000000000000014</c:v>
                </c:pt>
                <c:pt idx="24">
                  <c:v>7.8000000000000016</c:v>
                </c:pt>
                <c:pt idx="25">
                  <c:v>8.0000000000000018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'8-5'!$C$4</c:f>
              <c:strCache>
                <c:ptCount val="1"/>
                <c:pt idx="0">
                  <c:v>average labor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'8-5'!$A$5:$A$30</c:f>
              <c:numCache>
                <c:formatCode>General</c:formatCode>
                <c:ptCount val="26"/>
                <c:pt idx="0">
                  <c:v>0.01</c:v>
                </c:pt>
                <c:pt idx="1">
                  <c:v>0.2</c:v>
                </c:pt>
                <c:pt idx="2">
                  <c:v>0.4</c:v>
                </c:pt>
                <c:pt idx="3">
                  <c:v>0.60000000000000009</c:v>
                </c:pt>
                <c:pt idx="4">
                  <c:v>0.8</c:v>
                </c:pt>
                <c:pt idx="5">
                  <c:v>1</c:v>
                </c:pt>
                <c:pt idx="6">
                  <c:v>1.2</c:v>
                </c:pt>
                <c:pt idx="7">
                  <c:v>1.4</c:v>
                </c:pt>
                <c:pt idx="8">
                  <c:v>1.5999999999999999</c:v>
                </c:pt>
                <c:pt idx="9">
                  <c:v>1.7999999999999998</c:v>
                </c:pt>
                <c:pt idx="10">
                  <c:v>1.9999999999999998</c:v>
                </c:pt>
                <c:pt idx="11">
                  <c:v>2.1999999999999997</c:v>
                </c:pt>
                <c:pt idx="12">
                  <c:v>2.4</c:v>
                </c:pt>
                <c:pt idx="13">
                  <c:v>2.6</c:v>
                </c:pt>
                <c:pt idx="14">
                  <c:v>2.8000000000000003</c:v>
                </c:pt>
                <c:pt idx="15">
                  <c:v>3.0000000000000004</c:v>
                </c:pt>
                <c:pt idx="16">
                  <c:v>3.2000000000000006</c:v>
                </c:pt>
                <c:pt idx="17">
                  <c:v>3.4000000000000008</c:v>
                </c:pt>
                <c:pt idx="18">
                  <c:v>3.600000000000001</c:v>
                </c:pt>
                <c:pt idx="19">
                  <c:v>3.8000000000000012</c:v>
                </c:pt>
                <c:pt idx="20">
                  <c:v>4.0000000000000009</c:v>
                </c:pt>
                <c:pt idx="21">
                  <c:v>4.2000000000000011</c:v>
                </c:pt>
                <c:pt idx="22">
                  <c:v>4.4000000000000012</c:v>
                </c:pt>
                <c:pt idx="23">
                  <c:v>4.6000000000000014</c:v>
                </c:pt>
                <c:pt idx="24">
                  <c:v>4.8000000000000016</c:v>
                </c:pt>
                <c:pt idx="25">
                  <c:v>5.0000000000000018</c:v>
                </c:pt>
              </c:numCache>
            </c:numRef>
          </c:xVal>
          <c:yVal>
            <c:numRef>
              <c:f>'8-5'!$C$5:$C$30</c:f>
              <c:numCache>
                <c:formatCode>General</c:formatCode>
                <c:ptCount val="26"/>
                <c:pt idx="0">
                  <c:v>301</c:v>
                </c:pt>
                <c:pt idx="1">
                  <c:v>16</c:v>
                </c:pt>
                <c:pt idx="2">
                  <c:v>8.5</c:v>
                </c:pt>
                <c:pt idx="3">
                  <c:v>5.9999999999999991</c:v>
                </c:pt>
                <c:pt idx="4">
                  <c:v>4.75</c:v>
                </c:pt>
                <c:pt idx="5">
                  <c:v>4</c:v>
                </c:pt>
                <c:pt idx="6">
                  <c:v>3.5</c:v>
                </c:pt>
                <c:pt idx="7">
                  <c:v>3.1428571428571428</c:v>
                </c:pt>
                <c:pt idx="8">
                  <c:v>2.875</c:v>
                </c:pt>
                <c:pt idx="9">
                  <c:v>2.666666666666667</c:v>
                </c:pt>
                <c:pt idx="10">
                  <c:v>2.5</c:v>
                </c:pt>
                <c:pt idx="11">
                  <c:v>2.3636363636363638</c:v>
                </c:pt>
                <c:pt idx="12">
                  <c:v>2.25</c:v>
                </c:pt>
                <c:pt idx="13">
                  <c:v>2.1538461538461537</c:v>
                </c:pt>
                <c:pt idx="14">
                  <c:v>2.0714285714285712</c:v>
                </c:pt>
                <c:pt idx="15">
                  <c:v>2</c:v>
                </c:pt>
                <c:pt idx="16">
                  <c:v>1.9374999999999998</c:v>
                </c:pt>
                <c:pt idx="17">
                  <c:v>1.8823529411764703</c:v>
                </c:pt>
                <c:pt idx="18">
                  <c:v>1.833333333333333</c:v>
                </c:pt>
                <c:pt idx="19">
                  <c:v>1.7894736842105261</c:v>
                </c:pt>
                <c:pt idx="20">
                  <c:v>1.7499999999999998</c:v>
                </c:pt>
                <c:pt idx="21">
                  <c:v>1.714285714285714</c:v>
                </c:pt>
                <c:pt idx="22">
                  <c:v>1.6818181818181817</c:v>
                </c:pt>
                <c:pt idx="23">
                  <c:v>1.652173913043478</c:v>
                </c:pt>
                <c:pt idx="24">
                  <c:v>1.6249999999999998</c:v>
                </c:pt>
                <c:pt idx="25">
                  <c:v>1.5999999999999996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730112"/>
        <c:axId val="74740480"/>
      </c:scatterChart>
      <c:valAx>
        <c:axId val="74730112"/>
        <c:scaling>
          <c:orientation val="minMax"/>
          <c:max val="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output</a:t>
                </a:r>
              </a:p>
            </c:rich>
          </c:tx>
          <c:layout>
            <c:manualLayout>
              <c:xMode val="edge"/>
              <c:yMode val="edge"/>
              <c:x val="0.4989816272965879"/>
              <c:y val="0.9117045603674540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740480"/>
        <c:crosses val="autoZero"/>
        <c:crossBetween val="midCat"/>
        <c:majorUnit val="6"/>
        <c:minorUnit val="1"/>
      </c:valAx>
      <c:valAx>
        <c:axId val="74740480"/>
        <c:scaling>
          <c:orientation val="minMax"/>
          <c:max val="9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labour input</a:t>
                </a:r>
              </a:p>
            </c:rich>
          </c:tx>
          <c:layout>
            <c:manualLayout>
              <c:xMode val="edge"/>
              <c:yMode val="edge"/>
              <c:x val="1.6293279022403257E-2"/>
              <c:y val="0.2763636363636363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730112"/>
        <c:crosses val="autoZero"/>
        <c:crossBetween val="midCat"/>
        <c:majorUnit val="10"/>
        <c:minorUnit val="3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/>
            </a:pPr>
            <a:r>
              <a:rPr lang="en-US" sz="1800" b="0"/>
              <a:t>a.</a:t>
            </a:r>
            <a:r>
              <a:rPr lang="en-US" sz="1800" b="0" baseline="0"/>
              <a:t> Top 10 absolute , % of total</a:t>
            </a:r>
            <a:endParaRPr lang="en-US" sz="1800" b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4125105957086105"/>
          <c:y val="0.11375840547982424"/>
          <c:w val="0.57537669658996904"/>
          <c:h val="0.79064118071193823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00FF"/>
            </a:solidFill>
          </c:spPr>
          <c:invertIfNegative val="0"/>
          <c:cat>
            <c:strRef>
              <c:f>'8-8'!$Z$480:$Z$489</c:f>
              <c:strCache>
                <c:ptCount val="10"/>
                <c:pt idx="0">
                  <c:v>France</c:v>
                </c:pt>
                <c:pt idx="1">
                  <c:v>Spain</c:v>
                </c:pt>
                <c:pt idx="2">
                  <c:v>UK</c:v>
                </c:pt>
                <c:pt idx="3">
                  <c:v>Canada</c:v>
                </c:pt>
                <c:pt idx="4">
                  <c:v>China</c:v>
                </c:pt>
                <c:pt idx="5">
                  <c:v>S Korea</c:v>
                </c:pt>
                <c:pt idx="6">
                  <c:v>Mexico</c:v>
                </c:pt>
                <c:pt idx="7">
                  <c:v>USA</c:v>
                </c:pt>
                <c:pt idx="8">
                  <c:v>Japan</c:v>
                </c:pt>
                <c:pt idx="9">
                  <c:v>Germany</c:v>
                </c:pt>
              </c:strCache>
            </c:strRef>
          </c:cat>
          <c:val>
            <c:numRef>
              <c:f>'8-8'!$AC$480:$AC$489</c:f>
              <c:numCache>
                <c:formatCode>0.0</c:formatCode>
                <c:ptCount val="10"/>
                <c:pt idx="0">
                  <c:v>3.4240147792969093</c:v>
                </c:pt>
                <c:pt idx="1">
                  <c:v>3.7131414220267405</c:v>
                </c:pt>
                <c:pt idx="2">
                  <c:v>3.9398788684505459</c:v>
                </c:pt>
                <c:pt idx="3">
                  <c:v>4.2927611267786139</c:v>
                </c:pt>
                <c:pt idx="4">
                  <c:v>4.6194761284910202</c:v>
                </c:pt>
                <c:pt idx="5">
                  <c:v>5.2737996290544453</c:v>
                </c:pt>
                <c:pt idx="6">
                  <c:v>6.1806864974797264</c:v>
                </c:pt>
                <c:pt idx="7">
                  <c:v>9.7646095090837797</c:v>
                </c:pt>
                <c:pt idx="8">
                  <c:v>10.261839084800876</c:v>
                </c:pt>
                <c:pt idx="9">
                  <c:v>19.238747240159121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9"/>
        <c:axId val="74758016"/>
        <c:axId val="74759552"/>
      </c:barChart>
      <c:catAx>
        <c:axId val="7475801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759552"/>
        <c:crosses val="autoZero"/>
        <c:auto val="1"/>
        <c:lblAlgn val="ctr"/>
        <c:lblOffset val="100"/>
        <c:noMultiLvlLbl val="0"/>
      </c:catAx>
      <c:valAx>
        <c:axId val="74759552"/>
        <c:scaling>
          <c:orientation val="minMax"/>
        </c:scaling>
        <c:delete val="0"/>
        <c:axPos val="b"/>
        <c:majorGridlines>
          <c:spPr>
            <a:ln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758016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/>
            </a:pPr>
            <a:r>
              <a:rPr lang="en-US" sz="1800" b="0"/>
              <a:t>b.</a:t>
            </a:r>
            <a:r>
              <a:rPr lang="en-US" sz="1800" b="0" baseline="0"/>
              <a:t> Top 10 relative , Balassa index</a:t>
            </a:r>
            <a:endParaRPr lang="en-US" sz="1800" b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0049858553673009"/>
          <c:y val="0.11173343175853018"/>
          <c:w val="0.62928112585148643"/>
          <c:h val="0.79681348425196852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wdUpDiag">
              <a:fgClr>
                <a:srgbClr val="FF0000"/>
              </a:fgClr>
              <a:bgClr>
                <a:schemeClr val="bg1"/>
              </a:bgClr>
            </a:pattFill>
            <a:ln>
              <a:solidFill>
                <a:srgbClr val="FF0000"/>
              </a:solidFill>
            </a:ln>
          </c:spPr>
          <c:invertIfNegative val="0"/>
          <c:cat>
            <c:strRef>
              <c:f>'8-8'!$Z$493:$Z$502</c:f>
              <c:strCache>
                <c:ptCount val="10"/>
                <c:pt idx="0">
                  <c:v>Serbia</c:v>
                </c:pt>
                <c:pt idx="1">
                  <c:v>Romania</c:v>
                </c:pt>
                <c:pt idx="2">
                  <c:v>Hungary</c:v>
                </c:pt>
                <c:pt idx="3">
                  <c:v>Spain</c:v>
                </c:pt>
                <c:pt idx="4">
                  <c:v>Germany</c:v>
                </c:pt>
                <c:pt idx="5">
                  <c:v>Czech R</c:v>
                </c:pt>
                <c:pt idx="6">
                  <c:v>Georgia</c:v>
                </c:pt>
                <c:pt idx="7">
                  <c:v>Japan</c:v>
                </c:pt>
                <c:pt idx="8">
                  <c:v>Mexico</c:v>
                </c:pt>
                <c:pt idx="9">
                  <c:v>Slovakia</c:v>
                </c:pt>
              </c:strCache>
            </c:strRef>
          </c:cat>
          <c:val>
            <c:numRef>
              <c:f>'8-8'!$AE$493:$AE$502</c:f>
              <c:numCache>
                <c:formatCode>0.00</c:formatCode>
                <c:ptCount val="10"/>
                <c:pt idx="0">
                  <c:v>1.8679513159786956</c:v>
                </c:pt>
                <c:pt idx="1">
                  <c:v>1.9037849987185007</c:v>
                </c:pt>
                <c:pt idx="2">
                  <c:v>2.125841237275099</c:v>
                </c:pt>
                <c:pt idx="3">
                  <c:v>2.1770189212831501</c:v>
                </c:pt>
                <c:pt idx="4">
                  <c:v>2.3829204787003433</c:v>
                </c:pt>
                <c:pt idx="5">
                  <c:v>2.5536179429274655</c:v>
                </c:pt>
                <c:pt idx="6">
                  <c:v>2.6376336155757074</c:v>
                </c:pt>
                <c:pt idx="7">
                  <c:v>2.8035017332161907</c:v>
                </c:pt>
                <c:pt idx="8">
                  <c:v>2.9048730546222004</c:v>
                </c:pt>
                <c:pt idx="9">
                  <c:v>3.359124155482291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9"/>
        <c:axId val="74792320"/>
        <c:axId val="74802304"/>
      </c:barChart>
      <c:catAx>
        <c:axId val="7479232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802304"/>
        <c:crosses val="autoZero"/>
        <c:auto val="1"/>
        <c:lblAlgn val="ctr"/>
        <c:lblOffset val="100"/>
        <c:noMultiLvlLbl val="0"/>
      </c:catAx>
      <c:valAx>
        <c:axId val="74802304"/>
        <c:scaling>
          <c:orientation val="minMax"/>
          <c:min val="0"/>
        </c:scaling>
        <c:delete val="0"/>
        <c:axPos val="b"/>
        <c:majorGridlines>
          <c:spPr>
            <a:ln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792320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988407699037624E-2"/>
          <c:y val="6.0463117839746984E-2"/>
          <c:w val="0.87116557305336828"/>
          <c:h val="0.85214319783354509"/>
        </c:manualLayout>
      </c:layout>
      <c:barChart>
        <c:barDir val="bar"/>
        <c:grouping val="clustered"/>
        <c:varyColors val="0"/>
        <c:ser>
          <c:idx val="0"/>
          <c:order val="0"/>
          <c:tx>
            <c:v>Export</c:v>
          </c:tx>
          <c:spPr>
            <a:solidFill>
              <a:srgbClr val="0000FF"/>
            </a:solidFill>
            <a:ln w="19050">
              <a:solidFill>
                <a:srgbClr val="0000FF"/>
              </a:solidFill>
            </a:ln>
          </c:spPr>
          <c:invertIfNegative val="0"/>
          <c:cat>
            <c:numRef>
              <c:f>'8-12'!$B$90:$B$99</c:f>
              <c:numCache>
                <c:formatCode>General</c:formatCode>
                <c:ptCount val="10"/>
                <c:pt idx="0">
                  <c:v>64</c:v>
                </c:pt>
                <c:pt idx="1">
                  <c:v>73</c:v>
                </c:pt>
                <c:pt idx="2">
                  <c:v>87</c:v>
                </c:pt>
                <c:pt idx="3">
                  <c:v>39</c:v>
                </c:pt>
                <c:pt idx="4">
                  <c:v>62</c:v>
                </c:pt>
                <c:pt idx="5">
                  <c:v>90</c:v>
                </c:pt>
                <c:pt idx="6">
                  <c:v>94</c:v>
                </c:pt>
                <c:pt idx="7">
                  <c:v>61</c:v>
                </c:pt>
                <c:pt idx="8">
                  <c:v>84</c:v>
                </c:pt>
                <c:pt idx="9">
                  <c:v>85</c:v>
                </c:pt>
              </c:numCache>
            </c:numRef>
          </c:cat>
          <c:val>
            <c:numRef>
              <c:f>'8-12'!$E$90:$E$99</c:f>
              <c:numCache>
                <c:formatCode>#,##0</c:formatCode>
                <c:ptCount val="10"/>
                <c:pt idx="0">
                  <c:v>50.761328292000002</c:v>
                </c:pt>
                <c:pt idx="1">
                  <c:v>57.347766120999999</c:v>
                </c:pt>
                <c:pt idx="2">
                  <c:v>58.549754177000004</c:v>
                </c:pt>
                <c:pt idx="3">
                  <c:v>61.753142324999999</c:v>
                </c:pt>
                <c:pt idx="4">
                  <c:v>68.251873806000006</c:v>
                </c:pt>
                <c:pt idx="5">
                  <c:v>74.530411651000009</c:v>
                </c:pt>
                <c:pt idx="6">
                  <c:v>86.414579367000002</c:v>
                </c:pt>
                <c:pt idx="7">
                  <c:v>96.792726985999991</c:v>
                </c:pt>
                <c:pt idx="8">
                  <c:v>383.15255793699998</c:v>
                </c:pt>
                <c:pt idx="9">
                  <c:v>561.28834017099996</c:v>
                </c:pt>
              </c:numCache>
            </c:numRef>
          </c:val>
        </c:ser>
        <c:ser>
          <c:idx val="1"/>
          <c:order val="1"/>
          <c:tx>
            <c:v>Import</c:v>
          </c:tx>
          <c:spPr>
            <a:pattFill prst="wdUpDiag">
              <a:fgClr>
                <a:srgbClr val="FF0000"/>
              </a:fgClr>
              <a:bgClr>
                <a:schemeClr val="bg1"/>
              </a:bgClr>
            </a:pattFill>
            <a:ln w="19050">
              <a:solidFill>
                <a:srgbClr val="FF0000"/>
              </a:solidFill>
            </a:ln>
          </c:spPr>
          <c:invertIfNegative val="0"/>
          <c:cat>
            <c:numRef>
              <c:f>'8-12'!$B$90:$B$99</c:f>
              <c:numCache>
                <c:formatCode>General</c:formatCode>
                <c:ptCount val="10"/>
                <c:pt idx="0">
                  <c:v>64</c:v>
                </c:pt>
                <c:pt idx="1">
                  <c:v>73</c:v>
                </c:pt>
                <c:pt idx="2">
                  <c:v>87</c:v>
                </c:pt>
                <c:pt idx="3">
                  <c:v>39</c:v>
                </c:pt>
                <c:pt idx="4">
                  <c:v>62</c:v>
                </c:pt>
                <c:pt idx="5">
                  <c:v>90</c:v>
                </c:pt>
                <c:pt idx="6">
                  <c:v>94</c:v>
                </c:pt>
                <c:pt idx="7">
                  <c:v>61</c:v>
                </c:pt>
                <c:pt idx="8">
                  <c:v>84</c:v>
                </c:pt>
                <c:pt idx="9">
                  <c:v>85</c:v>
                </c:pt>
              </c:numCache>
            </c:numRef>
          </c:cat>
          <c:val>
            <c:numRef>
              <c:f>'8-12'!$F$90:$F$99</c:f>
              <c:numCache>
                <c:formatCode>#,##0</c:formatCode>
                <c:ptCount val="10"/>
                <c:pt idx="0">
                  <c:v>1.9552580800000001</c:v>
                </c:pt>
                <c:pt idx="1">
                  <c:v>10.429877182</c:v>
                </c:pt>
                <c:pt idx="2">
                  <c:v>74.147799378000002</c:v>
                </c:pt>
                <c:pt idx="3">
                  <c:v>72.390786160999994</c:v>
                </c:pt>
                <c:pt idx="4">
                  <c:v>3.1487934860000002</c:v>
                </c:pt>
                <c:pt idx="5">
                  <c:v>107.588269493</c:v>
                </c:pt>
                <c:pt idx="6">
                  <c:v>3.0637361900000002</c:v>
                </c:pt>
                <c:pt idx="7">
                  <c:v>1.667713904</c:v>
                </c:pt>
                <c:pt idx="8">
                  <c:v>170.57090276400001</c:v>
                </c:pt>
                <c:pt idx="9">
                  <c:v>439.41753741100001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8"/>
        <c:axId val="76486912"/>
        <c:axId val="76500992"/>
      </c:barChart>
      <c:catAx>
        <c:axId val="764869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6500992"/>
        <c:crosses val="autoZero"/>
        <c:auto val="1"/>
        <c:lblAlgn val="ctr"/>
        <c:lblOffset val="100"/>
        <c:noMultiLvlLbl val="0"/>
      </c:catAx>
      <c:valAx>
        <c:axId val="76500992"/>
        <c:scaling>
          <c:orientation val="minMax"/>
        </c:scaling>
        <c:delete val="0"/>
        <c:axPos val="b"/>
        <c:majorGridlines>
          <c:spPr>
            <a:ln>
              <a:prstDash val="dash"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6486912"/>
        <c:crosses val="autoZero"/>
        <c:crossBetween val="between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087233158355206"/>
          <c:y val="0.74516361068621528"/>
          <c:w val="0.12461001749781277"/>
          <c:h val="0.14769094826768467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/>
            </a:pPr>
            <a:r>
              <a:rPr lang="en-US" sz="1800" b="0"/>
              <a:t>a. China trade; sector 85 and total, constant 2013 US $ bn</a:t>
            </a:r>
          </a:p>
        </c:rich>
      </c:tx>
      <c:layout>
        <c:manualLayout>
          <c:xMode val="edge"/>
          <c:yMode val="edge"/>
          <c:x val="2.519094488188978E-2"/>
          <c:y val="5.6250000000000001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9.9141294838145239E-2"/>
          <c:y val="0.13010425780110821"/>
          <c:w val="0.84213648293963261"/>
          <c:h val="0.75816163604549436"/>
        </c:manualLayout>
      </c:layout>
      <c:scatterChart>
        <c:scatterStyle val="lineMarker"/>
        <c:varyColors val="0"/>
        <c:ser>
          <c:idx val="0"/>
          <c:order val="0"/>
          <c:tx>
            <c:v>sector 85 import</c:v>
          </c:tx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'8-13 8-14'!$D$2:$Y$2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'8-13 8-14'!$D$113:$Y$113</c:f>
              <c:numCache>
                <c:formatCode>#,##0</c:formatCode>
                <c:ptCount val="22"/>
                <c:pt idx="0">
                  <c:v>14.383028142351112</c:v>
                </c:pt>
                <c:pt idx="1">
                  <c:v>18.82785145280933</c:v>
                </c:pt>
                <c:pt idx="2">
                  <c:v>23.928853680616808</c:v>
                </c:pt>
                <c:pt idx="3">
                  <c:v>27.488526313831571</c:v>
                </c:pt>
                <c:pt idx="4">
                  <c:v>26.344201626636025</c:v>
                </c:pt>
                <c:pt idx="5">
                  <c:v>30.05824538449718</c:v>
                </c:pt>
                <c:pt idx="6">
                  <c:v>35.652295224100378</c:v>
                </c:pt>
                <c:pt idx="7">
                  <c:v>46.977474798320664</c:v>
                </c:pt>
                <c:pt idx="8">
                  <c:v>66.141787092251064</c:v>
                </c:pt>
                <c:pt idx="9">
                  <c:v>71.216045121077798</c:v>
                </c:pt>
                <c:pt idx="10">
                  <c:v>91.93424960234411</c:v>
                </c:pt>
                <c:pt idx="11">
                  <c:v>127.88545343528999</c:v>
                </c:pt>
                <c:pt idx="12">
                  <c:v>170.45247052233634</c:v>
                </c:pt>
                <c:pt idx="13">
                  <c:v>202.87806583005531</c:v>
                </c:pt>
                <c:pt idx="14">
                  <c:v>246.51082601125825</c:v>
                </c:pt>
                <c:pt idx="15">
                  <c:v>281.62093518920949</c:v>
                </c:pt>
                <c:pt idx="16">
                  <c:v>286.7174525512051</c:v>
                </c:pt>
                <c:pt idx="17">
                  <c:v>260.18284426074945</c:v>
                </c:pt>
                <c:pt idx="18">
                  <c:v>331.39904350909808</c:v>
                </c:pt>
                <c:pt idx="19">
                  <c:v>362.58535473249981</c:v>
                </c:pt>
                <c:pt idx="20">
                  <c:v>387.19807108682141</c:v>
                </c:pt>
                <c:pt idx="21">
                  <c:v>439.41753741100001</c:v>
                </c:pt>
              </c:numCache>
            </c:numRef>
          </c:yVal>
          <c:smooth val="0"/>
        </c:ser>
        <c:ser>
          <c:idx val="1"/>
          <c:order val="1"/>
          <c:tx>
            <c:v>sector 85 export</c:v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'8-13 8-14'!$D$2:$Y$2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'8-13 8-14'!$D$114:$Y$114</c:f>
              <c:numCache>
                <c:formatCode>#,##0</c:formatCode>
                <c:ptCount val="22"/>
                <c:pt idx="0">
                  <c:v>12.354632284138949</c:v>
                </c:pt>
                <c:pt idx="1">
                  <c:v>14.311198654599464</c:v>
                </c:pt>
                <c:pt idx="2">
                  <c:v>20.395607550128901</c:v>
                </c:pt>
                <c:pt idx="3">
                  <c:v>26.894737016151005</c:v>
                </c:pt>
                <c:pt idx="4">
                  <c:v>28.042643328741573</c:v>
                </c:pt>
                <c:pt idx="5">
                  <c:v>33.56157772882441</c:v>
                </c:pt>
                <c:pt idx="6">
                  <c:v>36.444998690779748</c:v>
                </c:pt>
                <c:pt idx="7">
                  <c:v>43.92688024150646</c:v>
                </c:pt>
                <c:pt idx="8">
                  <c:v>60.045858330018092</c:v>
                </c:pt>
                <c:pt idx="9">
                  <c:v>65.377058877891727</c:v>
                </c:pt>
                <c:pt idx="10">
                  <c:v>81.728484204430458</c:v>
                </c:pt>
                <c:pt idx="11">
                  <c:v>109.47357761048664</c:v>
                </c:pt>
                <c:pt idx="12">
                  <c:v>155.2876835515724</c:v>
                </c:pt>
                <c:pt idx="13">
                  <c:v>199.9521676764941</c:v>
                </c:pt>
                <c:pt idx="14">
                  <c:v>256.09204286033196</c:v>
                </c:pt>
                <c:pt idx="15">
                  <c:v>329.30375725717261</c:v>
                </c:pt>
                <c:pt idx="16">
                  <c:v>368.01421672877012</c:v>
                </c:pt>
                <c:pt idx="17">
                  <c:v>321.39009583479401</c:v>
                </c:pt>
                <c:pt idx="18">
                  <c:v>409.92749853818367</c:v>
                </c:pt>
                <c:pt idx="19">
                  <c:v>460.52969012859182</c:v>
                </c:pt>
                <c:pt idx="20">
                  <c:v>494.57386203869623</c:v>
                </c:pt>
                <c:pt idx="21">
                  <c:v>561.28834017100007</c:v>
                </c:pt>
              </c:numCache>
            </c:numRef>
          </c:yVal>
          <c:smooth val="0"/>
        </c:ser>
        <c:ser>
          <c:idx val="2"/>
          <c:order val="2"/>
          <c:tx>
            <c:v>total import</c:v>
          </c:tx>
          <c:spPr>
            <a:ln w="444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'8-13 8-14'!$D$2:$Y$2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'8-13 8-14'!$D$115:$Y$115</c:f>
              <c:numCache>
                <c:formatCode>#,##0</c:formatCode>
                <c:ptCount val="22"/>
                <c:pt idx="0">
                  <c:v>121.78041670240856</c:v>
                </c:pt>
                <c:pt idx="1">
                  <c:v>153.44635641141048</c:v>
                </c:pt>
                <c:pt idx="2">
                  <c:v>167.0997040371891</c:v>
                </c:pt>
                <c:pt idx="3">
                  <c:v>186.99959763149619</c:v>
                </c:pt>
                <c:pt idx="4">
                  <c:v>193.03694666484935</c:v>
                </c:pt>
                <c:pt idx="5">
                  <c:v>194.60693090463133</c:v>
                </c:pt>
                <c:pt idx="6">
                  <c:v>189.63365170806898</c:v>
                </c:pt>
                <c:pt idx="7">
                  <c:v>220.90242512028695</c:v>
                </c:pt>
                <c:pt idx="8">
                  <c:v>293.39699299561897</c:v>
                </c:pt>
                <c:pt idx="9">
                  <c:v>310.38852515413726</c:v>
                </c:pt>
                <c:pt idx="10">
                  <c:v>370.48637985180414</c:v>
                </c:pt>
                <c:pt idx="11">
                  <c:v>507.95604898468804</c:v>
                </c:pt>
                <c:pt idx="12">
                  <c:v>672.1986055793999</c:v>
                </c:pt>
                <c:pt idx="13">
                  <c:v>765.8063583825641</c:v>
                </c:pt>
                <c:pt idx="14">
                  <c:v>891.02372667427346</c:v>
                </c:pt>
                <c:pt idx="15">
                  <c:v>1048.4364778783658</c:v>
                </c:pt>
                <c:pt idx="16">
                  <c:v>1218.4135192218969</c:v>
                </c:pt>
                <c:pt idx="17">
                  <c:v>1073.3195918326358</c:v>
                </c:pt>
                <c:pt idx="18">
                  <c:v>1472.0310105513859</c:v>
                </c:pt>
                <c:pt idx="19">
                  <c:v>1801.1733498593655</c:v>
                </c:pt>
                <c:pt idx="20">
                  <c:v>1845.2542201656408</c:v>
                </c:pt>
                <c:pt idx="21">
                  <c:v>1949.9923147050001</c:v>
                </c:pt>
              </c:numCache>
            </c:numRef>
          </c:yVal>
          <c:smooth val="0"/>
        </c:ser>
        <c:ser>
          <c:idx val="3"/>
          <c:order val="3"/>
          <c:tx>
            <c:v>total export</c:v>
          </c:tx>
          <c:spPr>
            <a:ln w="44450">
              <a:solidFill>
                <a:srgbClr val="0000FF"/>
              </a:solidFill>
              <a:prstDash val="dash"/>
            </a:ln>
          </c:spPr>
          <c:marker>
            <c:symbol val="none"/>
          </c:marker>
          <c:xVal>
            <c:numRef>
              <c:f>'8-13 8-14'!$D$2:$Y$2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xVal>
          <c:yVal>
            <c:numRef>
              <c:f>'8-13 8-14'!$D$116:$Y$116</c:f>
              <c:numCache>
                <c:formatCode>#,##0</c:formatCode>
                <c:ptCount val="22"/>
                <c:pt idx="0">
                  <c:v>128.36125663424821</c:v>
                </c:pt>
                <c:pt idx="1">
                  <c:v>135.4166812210982</c:v>
                </c:pt>
                <c:pt idx="2">
                  <c:v>174.89386908259908</c:v>
                </c:pt>
                <c:pt idx="3">
                  <c:v>210.63726139940675</c:v>
                </c:pt>
                <c:pt idx="4">
                  <c:v>210.02064716211314</c:v>
                </c:pt>
                <c:pt idx="5">
                  <c:v>249.85901764360489</c:v>
                </c:pt>
                <c:pt idx="6">
                  <c:v>248.55370926340058</c:v>
                </c:pt>
                <c:pt idx="7">
                  <c:v>259.87280797845085</c:v>
                </c:pt>
                <c:pt idx="8">
                  <c:v>324.82148116729957</c:v>
                </c:pt>
                <c:pt idx="9">
                  <c:v>339.12072934974719</c:v>
                </c:pt>
                <c:pt idx="10">
                  <c:v>408.67577865412136</c:v>
                </c:pt>
                <c:pt idx="11">
                  <c:v>539.29778820205797</c:v>
                </c:pt>
                <c:pt idx="12">
                  <c:v>710.64183707283507</c:v>
                </c:pt>
                <c:pt idx="13">
                  <c:v>884.16747273935596</c:v>
                </c:pt>
                <c:pt idx="14">
                  <c:v>1090.8241268671338</c:v>
                </c:pt>
                <c:pt idx="15">
                  <c:v>1337.8667449239611</c:v>
                </c:pt>
                <c:pt idx="16">
                  <c:v>1539.1435745561671</c:v>
                </c:pt>
                <c:pt idx="17">
                  <c:v>1282.6257331070153</c:v>
                </c:pt>
                <c:pt idx="18">
                  <c:v>1663.6923814636089</c:v>
                </c:pt>
                <c:pt idx="19">
                  <c:v>1961.3036165155377</c:v>
                </c:pt>
                <c:pt idx="20">
                  <c:v>2079.2683246539377</c:v>
                </c:pt>
                <c:pt idx="21">
                  <c:v>2209.0072802590003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535680"/>
        <c:axId val="76537216"/>
      </c:scatterChart>
      <c:valAx>
        <c:axId val="76535680"/>
        <c:scaling>
          <c:orientation val="minMax"/>
          <c:max val="2014"/>
          <c:min val="1992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6537216"/>
        <c:crosses val="autoZero"/>
        <c:crossBetween val="midCat"/>
        <c:majorUnit val="2"/>
      </c:valAx>
      <c:valAx>
        <c:axId val="76537216"/>
        <c:scaling>
          <c:orientation val="minMax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6535680"/>
        <c:crosses val="autoZero"/>
        <c:crossBetween val="midCat"/>
      </c:valAx>
      <c:spPr>
        <a:ln>
          <a:noFill/>
        </a:ln>
      </c:spPr>
    </c:plotArea>
    <c:legend>
      <c:legendPos val="b"/>
      <c:layout>
        <c:manualLayout>
          <c:xMode val="edge"/>
          <c:yMode val="edge"/>
          <c:x val="0.10833333333333334"/>
          <c:y val="0.14776428988043161"/>
          <c:w val="0.24861111111111112"/>
          <c:h val="0.38001348789734618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0.57999</cdr:x>
      <cdr:y>0.21044</cdr:y>
    </cdr:from>
    <cdr:to>
      <cdr:x>0.82235</cdr:x>
      <cdr:y>0.3159</cdr:y>
    </cdr:to>
    <cdr:sp macro="" textlink="">
      <cdr:nvSpPr>
        <cdr:cNvPr id="2" name="TextBox 1"/>
        <cdr:cNvSpPr txBox="1"/>
      </cdr:nvSpPr>
      <cdr:spPr>
        <a:xfrm xmlns:a="http://schemas.openxmlformats.org/drawingml/2006/main" rot="20440321">
          <a:off x="5303474" y="1282838"/>
          <a:ext cx="2216140" cy="6428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>
              <a:solidFill>
                <a:srgbClr val="FF0000"/>
              </a:solidFill>
            </a:rPr>
            <a:t>total labour input</a:t>
          </a:r>
        </a:p>
      </cdr:txBody>
    </cdr:sp>
  </cdr:relSizeAnchor>
  <cdr:relSizeAnchor xmlns:cdr="http://schemas.openxmlformats.org/drawingml/2006/chartDrawing">
    <cdr:from>
      <cdr:x>0.5945</cdr:x>
      <cdr:y>0.68165</cdr:y>
    </cdr:from>
    <cdr:to>
      <cdr:x>0.85655</cdr:x>
      <cdr:y>0.7871</cdr:y>
    </cdr:to>
    <cdr:sp macro="" textlink="">
      <cdr:nvSpPr>
        <cdr:cNvPr id="5" name="TextBox 1"/>
        <cdr:cNvSpPr txBox="1"/>
      </cdr:nvSpPr>
      <cdr:spPr>
        <a:xfrm xmlns:a="http://schemas.openxmlformats.org/drawingml/2006/main" rot="340028">
          <a:off x="5436082" y="4155339"/>
          <a:ext cx="2396186" cy="6428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>
              <a:solidFill>
                <a:srgbClr val="0000FF"/>
              </a:solidFill>
            </a:rPr>
            <a:t>average labour input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E8C358-59DB-4F57-99B8-810F793B8B69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974E8-A6B8-4682-B8D1-11984428C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99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8	INTRA-INDUSTRY TRADE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1"/>
          <p:cNvGrpSpPr>
            <a:grpSpLocks/>
          </p:cNvGrpSpPr>
          <p:nvPr/>
        </p:nvGrpSpPr>
        <p:grpSpPr bwMode="auto">
          <a:xfrm>
            <a:off x="4710907" y="4433887"/>
            <a:ext cx="1778000" cy="533400"/>
            <a:chOff x="1480" y="2736"/>
            <a:chExt cx="1120" cy="336"/>
          </a:xfrm>
        </p:grpSpPr>
        <p:sp>
          <p:nvSpPr>
            <p:cNvPr id="3" name="AutoShape 140"/>
            <p:cNvSpPr>
              <a:spLocks noChangeArrowheads="1"/>
            </p:cNvSpPr>
            <p:nvPr/>
          </p:nvSpPr>
          <p:spPr bwMode="auto">
            <a:xfrm rot="10800000" flipH="1">
              <a:off x="2496" y="2928"/>
              <a:ext cx="104" cy="144"/>
            </a:xfrm>
            <a:prstGeom prst="rtTriangle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" name="AutoShape 139"/>
            <p:cNvSpPr>
              <a:spLocks noChangeArrowheads="1"/>
            </p:cNvSpPr>
            <p:nvPr/>
          </p:nvSpPr>
          <p:spPr bwMode="auto">
            <a:xfrm rot="-10800000">
              <a:off x="1480" y="2924"/>
              <a:ext cx="104" cy="144"/>
            </a:xfrm>
            <a:prstGeom prst="rtTriangle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" name="Rectangle 115"/>
            <p:cNvSpPr>
              <a:spLocks noChangeArrowheads="1"/>
            </p:cNvSpPr>
            <p:nvPr/>
          </p:nvSpPr>
          <p:spPr bwMode="auto">
            <a:xfrm>
              <a:off x="1584" y="2736"/>
              <a:ext cx="912" cy="336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 smtClean="0">
                  <a:solidFill>
                    <a:srgbClr val="000000"/>
                  </a:solidFill>
                  <a:latin typeface="Times New Roman" pitchFamily="18" charset="0"/>
                </a:rPr>
                <a:t>2,935</a:t>
              </a:r>
              <a:endParaRPr lang="en-US" altLang="en-US" sz="1600">
                <a:solidFill>
                  <a:srgbClr val="000000"/>
                </a:solidFill>
                <a:latin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 smtClean="0">
                  <a:solidFill>
                    <a:srgbClr val="000000"/>
                  </a:solidFill>
                  <a:latin typeface="Times New Roman" pitchFamily="18" charset="0"/>
                </a:rPr>
                <a:t>EU </a:t>
              </a: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exports</a:t>
              </a:r>
            </a:p>
          </p:txBody>
        </p:sp>
        <p:sp>
          <p:nvSpPr>
            <p:cNvPr id="6" name="Line 86"/>
            <p:cNvSpPr>
              <a:spLocks noChangeShapeType="1"/>
            </p:cNvSpPr>
            <p:nvPr/>
          </p:nvSpPr>
          <p:spPr bwMode="auto">
            <a:xfrm>
              <a:off x="2496" y="2736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Line 88"/>
            <p:cNvSpPr>
              <a:spLocks noChangeShapeType="1"/>
            </p:cNvSpPr>
            <p:nvPr/>
          </p:nvSpPr>
          <p:spPr bwMode="auto">
            <a:xfrm>
              <a:off x="1584" y="2736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8" name="Group 133"/>
            <p:cNvGrpSpPr>
              <a:grpSpLocks/>
            </p:cNvGrpSpPr>
            <p:nvPr/>
          </p:nvGrpSpPr>
          <p:grpSpPr bwMode="auto">
            <a:xfrm>
              <a:off x="1488" y="2928"/>
              <a:ext cx="96" cy="144"/>
              <a:chOff x="1488" y="1824"/>
              <a:chExt cx="96" cy="144"/>
            </a:xfrm>
          </p:grpSpPr>
          <p:sp>
            <p:nvSpPr>
              <p:cNvPr id="12" name="Line 134"/>
              <p:cNvSpPr>
                <a:spLocks noChangeShapeType="1"/>
              </p:cNvSpPr>
              <p:nvPr/>
            </p:nvSpPr>
            <p:spPr bwMode="auto">
              <a:xfrm flipH="1">
                <a:off x="1488" y="1824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" name="Line 135"/>
              <p:cNvSpPr>
                <a:spLocks noChangeShapeType="1"/>
              </p:cNvSpPr>
              <p:nvPr/>
            </p:nvSpPr>
            <p:spPr bwMode="auto">
              <a:xfrm>
                <a:off x="1488" y="1824"/>
                <a:ext cx="96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9" name="Group 136"/>
            <p:cNvGrpSpPr>
              <a:grpSpLocks/>
            </p:cNvGrpSpPr>
            <p:nvPr/>
          </p:nvGrpSpPr>
          <p:grpSpPr bwMode="auto">
            <a:xfrm flipH="1">
              <a:off x="2496" y="2928"/>
              <a:ext cx="96" cy="144"/>
              <a:chOff x="1488" y="1824"/>
              <a:chExt cx="96" cy="144"/>
            </a:xfrm>
          </p:grpSpPr>
          <p:sp>
            <p:nvSpPr>
              <p:cNvPr id="10" name="Line 137"/>
              <p:cNvSpPr>
                <a:spLocks noChangeShapeType="1"/>
              </p:cNvSpPr>
              <p:nvPr/>
            </p:nvSpPr>
            <p:spPr bwMode="auto">
              <a:xfrm flipH="1">
                <a:off x="1488" y="1824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" name="Line 138"/>
              <p:cNvSpPr>
                <a:spLocks noChangeShapeType="1"/>
              </p:cNvSpPr>
              <p:nvPr/>
            </p:nvSpPr>
            <p:spPr bwMode="auto">
              <a:xfrm>
                <a:off x="1488" y="1824"/>
                <a:ext cx="96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14" name="Group 142"/>
          <p:cNvGrpSpPr>
            <a:grpSpLocks/>
          </p:cNvGrpSpPr>
          <p:nvPr/>
        </p:nvGrpSpPr>
        <p:grpSpPr bwMode="auto">
          <a:xfrm>
            <a:off x="4717257" y="2681287"/>
            <a:ext cx="1841500" cy="539750"/>
            <a:chOff x="1484" y="1632"/>
            <a:chExt cx="1160" cy="340"/>
          </a:xfrm>
        </p:grpSpPr>
        <p:sp>
          <p:nvSpPr>
            <p:cNvPr id="15" name="AutoShape 130"/>
            <p:cNvSpPr>
              <a:spLocks noChangeArrowheads="1"/>
            </p:cNvSpPr>
            <p:nvPr/>
          </p:nvSpPr>
          <p:spPr bwMode="auto">
            <a:xfrm rot="10800000" flipH="1">
              <a:off x="2544" y="1824"/>
              <a:ext cx="100" cy="148"/>
            </a:xfrm>
            <a:prstGeom prst="rtTriangle">
              <a:avLst/>
            </a:prstGeom>
            <a:solidFill>
              <a:srgbClr val="66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" name="AutoShape 129"/>
            <p:cNvSpPr>
              <a:spLocks noChangeArrowheads="1"/>
            </p:cNvSpPr>
            <p:nvPr/>
          </p:nvSpPr>
          <p:spPr bwMode="auto">
            <a:xfrm rot="-10800000">
              <a:off x="1484" y="1820"/>
              <a:ext cx="100" cy="148"/>
            </a:xfrm>
            <a:prstGeom prst="rtTriangle">
              <a:avLst/>
            </a:prstGeom>
            <a:solidFill>
              <a:srgbClr val="66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" name="Rectangle 127"/>
            <p:cNvSpPr>
              <a:spLocks noChangeArrowheads="1"/>
            </p:cNvSpPr>
            <p:nvPr/>
          </p:nvSpPr>
          <p:spPr bwMode="auto">
            <a:xfrm>
              <a:off x="1584" y="1632"/>
              <a:ext cx="960" cy="336"/>
            </a:xfrm>
            <a:prstGeom prst="rect">
              <a:avLst/>
            </a:prstGeom>
            <a:solidFill>
              <a:srgbClr val="66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 smtClean="0">
                  <a:solidFill>
                    <a:srgbClr val="000000"/>
                  </a:solidFill>
                  <a:latin typeface="Times New Roman" pitchFamily="18" charset="0"/>
                </a:rPr>
                <a:t>2,851</a:t>
              </a:r>
              <a:endParaRPr lang="en-US" altLang="en-US" sz="1600">
                <a:solidFill>
                  <a:srgbClr val="000000"/>
                </a:solidFill>
                <a:latin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 smtClean="0">
                  <a:solidFill>
                    <a:srgbClr val="000000"/>
                  </a:solidFill>
                  <a:latin typeface="Times New Roman" pitchFamily="18" charset="0"/>
                </a:rPr>
                <a:t>EU </a:t>
              </a: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imports</a:t>
              </a:r>
            </a:p>
          </p:txBody>
        </p:sp>
        <p:sp>
          <p:nvSpPr>
            <p:cNvPr id="18" name="Line 96"/>
            <p:cNvSpPr>
              <a:spLocks noChangeShapeType="1"/>
            </p:cNvSpPr>
            <p:nvPr/>
          </p:nvSpPr>
          <p:spPr bwMode="auto">
            <a:xfrm>
              <a:off x="1584" y="1632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9" name="Line 100"/>
            <p:cNvSpPr>
              <a:spLocks noChangeShapeType="1"/>
            </p:cNvSpPr>
            <p:nvPr/>
          </p:nvSpPr>
          <p:spPr bwMode="auto">
            <a:xfrm>
              <a:off x="2544" y="1632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20" name="Group 104"/>
            <p:cNvGrpSpPr>
              <a:grpSpLocks/>
            </p:cNvGrpSpPr>
            <p:nvPr/>
          </p:nvGrpSpPr>
          <p:grpSpPr bwMode="auto">
            <a:xfrm>
              <a:off x="1488" y="1824"/>
              <a:ext cx="96" cy="144"/>
              <a:chOff x="1488" y="1824"/>
              <a:chExt cx="96" cy="144"/>
            </a:xfrm>
          </p:grpSpPr>
          <p:sp>
            <p:nvSpPr>
              <p:cNvPr id="24" name="Line 102"/>
              <p:cNvSpPr>
                <a:spLocks noChangeShapeType="1"/>
              </p:cNvSpPr>
              <p:nvPr/>
            </p:nvSpPr>
            <p:spPr bwMode="auto">
              <a:xfrm flipH="1">
                <a:off x="1488" y="1824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" name="Line 103"/>
              <p:cNvSpPr>
                <a:spLocks noChangeShapeType="1"/>
              </p:cNvSpPr>
              <p:nvPr/>
            </p:nvSpPr>
            <p:spPr bwMode="auto">
              <a:xfrm>
                <a:off x="1488" y="1824"/>
                <a:ext cx="96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" name="Group 108"/>
            <p:cNvGrpSpPr>
              <a:grpSpLocks/>
            </p:cNvGrpSpPr>
            <p:nvPr/>
          </p:nvGrpSpPr>
          <p:grpSpPr bwMode="auto">
            <a:xfrm flipH="1">
              <a:off x="2544" y="1824"/>
              <a:ext cx="96" cy="144"/>
              <a:chOff x="1488" y="1824"/>
              <a:chExt cx="96" cy="144"/>
            </a:xfrm>
          </p:grpSpPr>
          <p:sp>
            <p:nvSpPr>
              <p:cNvPr id="22" name="Line 109"/>
              <p:cNvSpPr>
                <a:spLocks noChangeShapeType="1"/>
              </p:cNvSpPr>
              <p:nvPr/>
            </p:nvSpPr>
            <p:spPr bwMode="auto">
              <a:xfrm flipH="1">
                <a:off x="1488" y="1824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" name="Line 110"/>
              <p:cNvSpPr>
                <a:spLocks noChangeShapeType="1"/>
              </p:cNvSpPr>
              <p:nvPr/>
            </p:nvSpPr>
            <p:spPr bwMode="auto">
              <a:xfrm>
                <a:off x="1488" y="1824"/>
                <a:ext cx="96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26" name="Rectangle 80"/>
          <p:cNvSpPr>
            <a:spLocks noChangeArrowheads="1"/>
          </p:cNvSpPr>
          <p:nvPr/>
        </p:nvSpPr>
        <p:spPr bwMode="auto">
          <a:xfrm>
            <a:off x="4495007" y="3227387"/>
            <a:ext cx="2133600" cy="1219200"/>
          </a:xfrm>
          <a:prstGeom prst="rect">
            <a:avLst/>
          </a:prstGeom>
          <a:solidFill>
            <a:srgbClr val="FFCC99"/>
          </a:solidFill>
          <a:ln w="2857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EU-28</a:t>
            </a:r>
            <a:endParaRPr lang="en-US" alt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grpSp>
        <p:nvGrpSpPr>
          <p:cNvPr id="27" name="Group 153"/>
          <p:cNvGrpSpPr>
            <a:grpSpLocks/>
          </p:cNvGrpSpPr>
          <p:nvPr/>
        </p:nvGrpSpPr>
        <p:grpSpPr bwMode="auto">
          <a:xfrm>
            <a:off x="5409407" y="4967287"/>
            <a:ext cx="1568450" cy="1662113"/>
            <a:chOff x="1920" y="3072"/>
            <a:chExt cx="988" cy="1047"/>
          </a:xfrm>
        </p:grpSpPr>
        <p:grpSp>
          <p:nvGrpSpPr>
            <p:cNvPr id="28" name="Group 123"/>
            <p:cNvGrpSpPr>
              <a:grpSpLocks/>
            </p:cNvGrpSpPr>
            <p:nvPr/>
          </p:nvGrpSpPr>
          <p:grpSpPr bwMode="auto">
            <a:xfrm>
              <a:off x="2112" y="3072"/>
              <a:ext cx="480" cy="816"/>
              <a:chOff x="2112" y="3072"/>
              <a:chExt cx="480" cy="816"/>
            </a:xfrm>
          </p:grpSpPr>
          <p:sp>
            <p:nvSpPr>
              <p:cNvPr id="30" name="AutoShape 118"/>
              <p:cNvSpPr>
                <a:spLocks noChangeArrowheads="1"/>
              </p:cNvSpPr>
              <p:nvPr/>
            </p:nvSpPr>
            <p:spPr bwMode="auto">
              <a:xfrm rot="16200000" flipH="1">
                <a:off x="2088" y="3768"/>
                <a:ext cx="144" cy="96"/>
              </a:xfrm>
              <a:prstGeom prst="rtTriangle">
                <a:avLst/>
              </a:pr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" name="AutoShape 117"/>
              <p:cNvSpPr>
                <a:spLocks noChangeArrowheads="1"/>
              </p:cNvSpPr>
              <p:nvPr/>
            </p:nvSpPr>
            <p:spPr bwMode="auto">
              <a:xfrm rot="-16200000">
                <a:off x="2472" y="3768"/>
                <a:ext cx="144" cy="96"/>
              </a:xfrm>
              <a:prstGeom prst="rtTriangle">
                <a:avLst/>
              </a:pr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32" name="Group 122"/>
              <p:cNvGrpSpPr>
                <a:grpSpLocks/>
              </p:cNvGrpSpPr>
              <p:nvPr/>
            </p:nvGrpSpPr>
            <p:grpSpPr bwMode="auto">
              <a:xfrm>
                <a:off x="2112" y="3072"/>
                <a:ext cx="480" cy="816"/>
                <a:chOff x="2112" y="3072"/>
                <a:chExt cx="480" cy="816"/>
              </a:xfrm>
            </p:grpSpPr>
            <p:sp>
              <p:nvSpPr>
                <p:cNvPr id="33" name="Rectangle 116"/>
                <p:cNvSpPr>
                  <a:spLocks noChangeArrowheads="1"/>
                </p:cNvSpPr>
                <p:nvPr/>
              </p:nvSpPr>
              <p:spPr bwMode="auto">
                <a:xfrm>
                  <a:off x="2208" y="3072"/>
                  <a:ext cx="288" cy="816"/>
                </a:xfrm>
                <a:prstGeom prst="rect">
                  <a:avLst/>
                </a:prstGeom>
                <a:solidFill>
                  <a:srgbClr val="FFFF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857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sz="1600" smtClean="0">
                      <a:solidFill>
                        <a:srgbClr val="000000"/>
                      </a:solidFill>
                      <a:latin typeface="Times New Roman" pitchFamily="18" charset="0"/>
                    </a:rPr>
                    <a:t>1,077</a:t>
                  </a:r>
                  <a:endParaRPr lang="en-US" altLang="en-US" sz="16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4" name="Line 87"/>
                <p:cNvSpPr>
                  <a:spLocks noChangeShapeType="1"/>
                </p:cNvSpPr>
                <p:nvPr/>
              </p:nvSpPr>
              <p:spPr bwMode="auto">
                <a:xfrm>
                  <a:off x="2200" y="3072"/>
                  <a:ext cx="4" cy="67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6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grpSp>
              <p:nvGrpSpPr>
                <p:cNvPr id="35" name="Group 105"/>
                <p:cNvGrpSpPr>
                  <a:grpSpLocks/>
                </p:cNvGrpSpPr>
                <p:nvPr/>
              </p:nvGrpSpPr>
              <p:grpSpPr bwMode="auto">
                <a:xfrm>
                  <a:off x="2112" y="3744"/>
                  <a:ext cx="96" cy="144"/>
                  <a:chOff x="1488" y="1824"/>
                  <a:chExt cx="96" cy="144"/>
                </a:xfrm>
              </p:grpSpPr>
              <p:sp>
                <p:nvSpPr>
                  <p:cNvPr id="40" name="Line 10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488" y="1824"/>
                    <a:ext cx="9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" name="Line 107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1824"/>
                    <a:ext cx="96" cy="14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36" name="Group 111"/>
                <p:cNvGrpSpPr>
                  <a:grpSpLocks/>
                </p:cNvGrpSpPr>
                <p:nvPr/>
              </p:nvGrpSpPr>
              <p:grpSpPr bwMode="auto">
                <a:xfrm flipH="1">
                  <a:off x="2496" y="3744"/>
                  <a:ext cx="96" cy="144"/>
                  <a:chOff x="1488" y="1824"/>
                  <a:chExt cx="96" cy="144"/>
                </a:xfrm>
              </p:grpSpPr>
              <p:sp>
                <p:nvSpPr>
                  <p:cNvPr id="38" name="Line 11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488" y="1824"/>
                    <a:ext cx="9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39" name="Line 113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1824"/>
                    <a:ext cx="96" cy="14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sp>
              <p:nvSpPr>
                <p:cNvPr id="37" name="Line 119"/>
                <p:cNvSpPr>
                  <a:spLocks noChangeShapeType="1"/>
                </p:cNvSpPr>
                <p:nvPr/>
              </p:nvSpPr>
              <p:spPr bwMode="auto">
                <a:xfrm>
                  <a:off x="2496" y="3072"/>
                  <a:ext cx="0" cy="67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6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29" name="Text Box 125"/>
            <p:cNvSpPr txBox="1">
              <a:spLocks noChangeArrowheads="1"/>
            </p:cNvSpPr>
            <p:nvPr/>
          </p:nvSpPr>
          <p:spPr bwMode="auto">
            <a:xfrm>
              <a:off x="1920" y="3888"/>
              <a:ext cx="9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Rest of World</a:t>
              </a:r>
            </a:p>
          </p:txBody>
        </p:sp>
      </p:grpSp>
      <p:sp>
        <p:nvSpPr>
          <p:cNvPr id="42" name="Freeform 151"/>
          <p:cNvSpPr>
            <a:spLocks/>
          </p:cNvSpPr>
          <p:nvPr/>
        </p:nvSpPr>
        <p:spPr bwMode="auto">
          <a:xfrm>
            <a:off x="3110707" y="1301750"/>
            <a:ext cx="2767013" cy="1266825"/>
          </a:xfrm>
          <a:custGeom>
            <a:avLst/>
            <a:gdLst>
              <a:gd name="T0" fmla="*/ 8 w 1743"/>
              <a:gd name="T1" fmla="*/ 773 h 798"/>
              <a:gd name="T2" fmla="*/ 8 w 1743"/>
              <a:gd name="T3" fmla="*/ 721 h 798"/>
              <a:gd name="T4" fmla="*/ 44 w 1743"/>
              <a:gd name="T5" fmla="*/ 561 h 798"/>
              <a:gd name="T6" fmla="*/ 96 w 1743"/>
              <a:gd name="T7" fmla="*/ 429 h 798"/>
              <a:gd name="T8" fmla="*/ 180 w 1743"/>
              <a:gd name="T9" fmla="*/ 309 h 798"/>
              <a:gd name="T10" fmla="*/ 292 w 1743"/>
              <a:gd name="T11" fmla="*/ 197 h 798"/>
              <a:gd name="T12" fmla="*/ 424 w 1743"/>
              <a:gd name="T13" fmla="*/ 117 h 798"/>
              <a:gd name="T14" fmla="*/ 576 w 1743"/>
              <a:gd name="T15" fmla="*/ 53 h 798"/>
              <a:gd name="T16" fmla="*/ 708 w 1743"/>
              <a:gd name="T17" fmla="*/ 17 h 798"/>
              <a:gd name="T18" fmla="*/ 852 w 1743"/>
              <a:gd name="T19" fmla="*/ 1 h 798"/>
              <a:gd name="T20" fmla="*/ 1068 w 1743"/>
              <a:gd name="T21" fmla="*/ 25 h 798"/>
              <a:gd name="T22" fmla="*/ 1220 w 1743"/>
              <a:gd name="T23" fmla="*/ 69 h 798"/>
              <a:gd name="T24" fmla="*/ 1352 w 1743"/>
              <a:gd name="T25" fmla="*/ 137 h 798"/>
              <a:gd name="T26" fmla="*/ 1464 w 1743"/>
              <a:gd name="T27" fmla="*/ 217 h 798"/>
              <a:gd name="T28" fmla="*/ 1552 w 1743"/>
              <a:gd name="T29" fmla="*/ 309 h 798"/>
              <a:gd name="T30" fmla="*/ 1632 w 1743"/>
              <a:gd name="T31" fmla="*/ 417 h 798"/>
              <a:gd name="T32" fmla="*/ 1688 w 1743"/>
              <a:gd name="T33" fmla="*/ 545 h 798"/>
              <a:gd name="T34" fmla="*/ 1724 w 1743"/>
              <a:gd name="T35" fmla="*/ 645 h 798"/>
              <a:gd name="T36" fmla="*/ 1740 w 1743"/>
              <a:gd name="T37" fmla="*/ 729 h 798"/>
              <a:gd name="T38" fmla="*/ 1740 w 1743"/>
              <a:gd name="T39" fmla="*/ 773 h 798"/>
              <a:gd name="T40" fmla="*/ 1728 w 1743"/>
              <a:gd name="T41" fmla="*/ 797 h 798"/>
              <a:gd name="T42" fmla="*/ 1680 w 1743"/>
              <a:gd name="T43" fmla="*/ 781 h 798"/>
              <a:gd name="T44" fmla="*/ 1580 w 1743"/>
              <a:gd name="T45" fmla="*/ 781 h 798"/>
              <a:gd name="T46" fmla="*/ 1384 w 1743"/>
              <a:gd name="T47" fmla="*/ 789 h 798"/>
              <a:gd name="T48" fmla="*/ 1236 w 1743"/>
              <a:gd name="T49" fmla="*/ 789 h 798"/>
              <a:gd name="T50" fmla="*/ 1136 w 1743"/>
              <a:gd name="T51" fmla="*/ 789 h 798"/>
              <a:gd name="T52" fmla="*/ 1116 w 1743"/>
              <a:gd name="T53" fmla="*/ 773 h 798"/>
              <a:gd name="T54" fmla="*/ 1108 w 1743"/>
              <a:gd name="T55" fmla="*/ 741 h 798"/>
              <a:gd name="T56" fmla="*/ 1084 w 1743"/>
              <a:gd name="T57" fmla="*/ 685 h 798"/>
              <a:gd name="T58" fmla="*/ 1032 w 1743"/>
              <a:gd name="T59" fmla="*/ 629 h 798"/>
              <a:gd name="T60" fmla="*/ 952 w 1743"/>
              <a:gd name="T61" fmla="*/ 593 h 798"/>
              <a:gd name="T62" fmla="*/ 860 w 1743"/>
              <a:gd name="T63" fmla="*/ 581 h 798"/>
              <a:gd name="T64" fmla="*/ 764 w 1743"/>
              <a:gd name="T65" fmla="*/ 597 h 798"/>
              <a:gd name="T66" fmla="*/ 676 w 1743"/>
              <a:gd name="T67" fmla="*/ 637 h 798"/>
              <a:gd name="T68" fmla="*/ 632 w 1743"/>
              <a:gd name="T69" fmla="*/ 689 h 798"/>
              <a:gd name="T70" fmla="*/ 612 w 1743"/>
              <a:gd name="T71" fmla="*/ 737 h 798"/>
              <a:gd name="T72" fmla="*/ 604 w 1743"/>
              <a:gd name="T73" fmla="*/ 773 h 798"/>
              <a:gd name="T74" fmla="*/ 572 w 1743"/>
              <a:gd name="T75" fmla="*/ 785 h 798"/>
              <a:gd name="T76" fmla="*/ 480 w 1743"/>
              <a:gd name="T77" fmla="*/ 793 h 798"/>
              <a:gd name="T78" fmla="*/ 332 w 1743"/>
              <a:gd name="T79" fmla="*/ 789 h 798"/>
              <a:gd name="T80" fmla="*/ 152 w 1743"/>
              <a:gd name="T81" fmla="*/ 789 h 798"/>
              <a:gd name="T82" fmla="*/ 56 w 1743"/>
              <a:gd name="T83" fmla="*/ 789 h 798"/>
              <a:gd name="T84" fmla="*/ 8 w 1743"/>
              <a:gd name="T85" fmla="*/ 773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743" h="798">
                <a:moveTo>
                  <a:pt x="8" y="773"/>
                </a:moveTo>
                <a:cubicBezTo>
                  <a:pt x="0" y="762"/>
                  <a:pt x="2" y="756"/>
                  <a:pt x="8" y="721"/>
                </a:cubicBezTo>
                <a:cubicBezTo>
                  <a:pt x="14" y="686"/>
                  <a:pt x="29" y="610"/>
                  <a:pt x="44" y="561"/>
                </a:cubicBezTo>
                <a:cubicBezTo>
                  <a:pt x="59" y="512"/>
                  <a:pt x="73" y="471"/>
                  <a:pt x="96" y="429"/>
                </a:cubicBezTo>
                <a:cubicBezTo>
                  <a:pt x="119" y="387"/>
                  <a:pt x="147" y="348"/>
                  <a:pt x="180" y="309"/>
                </a:cubicBezTo>
                <a:cubicBezTo>
                  <a:pt x="213" y="270"/>
                  <a:pt x="251" y="229"/>
                  <a:pt x="292" y="197"/>
                </a:cubicBezTo>
                <a:cubicBezTo>
                  <a:pt x="333" y="165"/>
                  <a:pt x="377" y="141"/>
                  <a:pt x="424" y="117"/>
                </a:cubicBezTo>
                <a:cubicBezTo>
                  <a:pt x="471" y="93"/>
                  <a:pt x="529" y="70"/>
                  <a:pt x="576" y="53"/>
                </a:cubicBezTo>
                <a:cubicBezTo>
                  <a:pt x="623" y="36"/>
                  <a:pt x="662" y="26"/>
                  <a:pt x="708" y="17"/>
                </a:cubicBezTo>
                <a:cubicBezTo>
                  <a:pt x="754" y="8"/>
                  <a:pt x="792" y="0"/>
                  <a:pt x="852" y="1"/>
                </a:cubicBezTo>
                <a:cubicBezTo>
                  <a:pt x="912" y="2"/>
                  <a:pt x="1007" y="14"/>
                  <a:pt x="1068" y="25"/>
                </a:cubicBezTo>
                <a:cubicBezTo>
                  <a:pt x="1129" y="36"/>
                  <a:pt x="1173" y="50"/>
                  <a:pt x="1220" y="69"/>
                </a:cubicBezTo>
                <a:cubicBezTo>
                  <a:pt x="1267" y="88"/>
                  <a:pt x="1311" y="112"/>
                  <a:pt x="1352" y="137"/>
                </a:cubicBezTo>
                <a:cubicBezTo>
                  <a:pt x="1393" y="162"/>
                  <a:pt x="1431" y="188"/>
                  <a:pt x="1464" y="217"/>
                </a:cubicBezTo>
                <a:cubicBezTo>
                  <a:pt x="1497" y="246"/>
                  <a:pt x="1524" y="276"/>
                  <a:pt x="1552" y="309"/>
                </a:cubicBezTo>
                <a:cubicBezTo>
                  <a:pt x="1580" y="342"/>
                  <a:pt x="1609" y="378"/>
                  <a:pt x="1632" y="417"/>
                </a:cubicBezTo>
                <a:cubicBezTo>
                  <a:pt x="1655" y="456"/>
                  <a:pt x="1673" y="507"/>
                  <a:pt x="1688" y="545"/>
                </a:cubicBezTo>
                <a:cubicBezTo>
                  <a:pt x="1703" y="583"/>
                  <a:pt x="1715" y="614"/>
                  <a:pt x="1724" y="645"/>
                </a:cubicBezTo>
                <a:cubicBezTo>
                  <a:pt x="1733" y="676"/>
                  <a:pt x="1737" y="708"/>
                  <a:pt x="1740" y="729"/>
                </a:cubicBezTo>
                <a:cubicBezTo>
                  <a:pt x="1743" y="750"/>
                  <a:pt x="1742" y="762"/>
                  <a:pt x="1740" y="773"/>
                </a:cubicBezTo>
                <a:cubicBezTo>
                  <a:pt x="1738" y="784"/>
                  <a:pt x="1738" y="796"/>
                  <a:pt x="1728" y="797"/>
                </a:cubicBezTo>
                <a:cubicBezTo>
                  <a:pt x="1718" y="798"/>
                  <a:pt x="1705" y="784"/>
                  <a:pt x="1680" y="781"/>
                </a:cubicBezTo>
                <a:cubicBezTo>
                  <a:pt x="1655" y="778"/>
                  <a:pt x="1629" y="780"/>
                  <a:pt x="1580" y="781"/>
                </a:cubicBezTo>
                <a:cubicBezTo>
                  <a:pt x="1531" y="782"/>
                  <a:pt x="1441" y="788"/>
                  <a:pt x="1384" y="789"/>
                </a:cubicBezTo>
                <a:cubicBezTo>
                  <a:pt x="1327" y="790"/>
                  <a:pt x="1277" y="789"/>
                  <a:pt x="1236" y="789"/>
                </a:cubicBezTo>
                <a:cubicBezTo>
                  <a:pt x="1195" y="789"/>
                  <a:pt x="1156" y="792"/>
                  <a:pt x="1136" y="789"/>
                </a:cubicBezTo>
                <a:cubicBezTo>
                  <a:pt x="1116" y="786"/>
                  <a:pt x="1121" y="781"/>
                  <a:pt x="1116" y="773"/>
                </a:cubicBezTo>
                <a:cubicBezTo>
                  <a:pt x="1111" y="765"/>
                  <a:pt x="1113" y="756"/>
                  <a:pt x="1108" y="741"/>
                </a:cubicBezTo>
                <a:cubicBezTo>
                  <a:pt x="1103" y="726"/>
                  <a:pt x="1097" y="704"/>
                  <a:pt x="1084" y="685"/>
                </a:cubicBezTo>
                <a:cubicBezTo>
                  <a:pt x="1071" y="666"/>
                  <a:pt x="1054" y="644"/>
                  <a:pt x="1032" y="629"/>
                </a:cubicBezTo>
                <a:cubicBezTo>
                  <a:pt x="1010" y="614"/>
                  <a:pt x="981" y="601"/>
                  <a:pt x="952" y="593"/>
                </a:cubicBezTo>
                <a:cubicBezTo>
                  <a:pt x="923" y="585"/>
                  <a:pt x="891" y="580"/>
                  <a:pt x="860" y="581"/>
                </a:cubicBezTo>
                <a:cubicBezTo>
                  <a:pt x="829" y="582"/>
                  <a:pt x="795" y="588"/>
                  <a:pt x="764" y="597"/>
                </a:cubicBezTo>
                <a:cubicBezTo>
                  <a:pt x="733" y="606"/>
                  <a:pt x="698" y="622"/>
                  <a:pt x="676" y="637"/>
                </a:cubicBezTo>
                <a:cubicBezTo>
                  <a:pt x="654" y="652"/>
                  <a:pt x="643" y="672"/>
                  <a:pt x="632" y="689"/>
                </a:cubicBezTo>
                <a:cubicBezTo>
                  <a:pt x="621" y="706"/>
                  <a:pt x="617" y="723"/>
                  <a:pt x="612" y="737"/>
                </a:cubicBezTo>
                <a:cubicBezTo>
                  <a:pt x="607" y="751"/>
                  <a:pt x="611" y="765"/>
                  <a:pt x="604" y="773"/>
                </a:cubicBezTo>
                <a:cubicBezTo>
                  <a:pt x="597" y="781"/>
                  <a:pt x="593" y="782"/>
                  <a:pt x="572" y="785"/>
                </a:cubicBezTo>
                <a:cubicBezTo>
                  <a:pt x="551" y="788"/>
                  <a:pt x="520" y="792"/>
                  <a:pt x="480" y="793"/>
                </a:cubicBezTo>
                <a:cubicBezTo>
                  <a:pt x="440" y="794"/>
                  <a:pt x="387" y="790"/>
                  <a:pt x="332" y="789"/>
                </a:cubicBezTo>
                <a:cubicBezTo>
                  <a:pt x="277" y="788"/>
                  <a:pt x="198" y="789"/>
                  <a:pt x="152" y="789"/>
                </a:cubicBezTo>
                <a:cubicBezTo>
                  <a:pt x="106" y="789"/>
                  <a:pt x="79" y="790"/>
                  <a:pt x="56" y="789"/>
                </a:cubicBezTo>
                <a:cubicBezTo>
                  <a:pt x="33" y="788"/>
                  <a:pt x="16" y="784"/>
                  <a:pt x="8" y="773"/>
                </a:cubicBezTo>
                <a:close/>
              </a:path>
            </a:pathLst>
          </a:custGeom>
          <a:gradFill rotWithShape="1">
            <a:gsLst>
              <a:gs pos="0">
                <a:srgbClr val="99FF99"/>
              </a:gs>
              <a:gs pos="100000">
                <a:srgbClr val="66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" name="Freeform 149"/>
          <p:cNvSpPr>
            <a:spLocks/>
          </p:cNvSpPr>
          <p:nvPr/>
        </p:nvSpPr>
        <p:spPr bwMode="auto">
          <a:xfrm>
            <a:off x="3112295" y="5014913"/>
            <a:ext cx="2765425" cy="1379538"/>
          </a:xfrm>
          <a:custGeom>
            <a:avLst/>
            <a:gdLst>
              <a:gd name="T0" fmla="*/ 7 w 1742"/>
              <a:gd name="T1" fmla="*/ 18 h 869"/>
              <a:gd name="T2" fmla="*/ 3 w 1742"/>
              <a:gd name="T3" fmla="*/ 122 h 869"/>
              <a:gd name="T4" fmla="*/ 15 w 1742"/>
              <a:gd name="T5" fmla="*/ 230 h 869"/>
              <a:gd name="T6" fmla="*/ 47 w 1742"/>
              <a:gd name="T7" fmla="*/ 346 h 869"/>
              <a:gd name="T8" fmla="*/ 123 w 1742"/>
              <a:gd name="T9" fmla="*/ 486 h 869"/>
              <a:gd name="T10" fmla="*/ 239 w 1742"/>
              <a:gd name="T11" fmla="*/ 622 h 869"/>
              <a:gd name="T12" fmla="*/ 359 w 1742"/>
              <a:gd name="T13" fmla="*/ 718 h 869"/>
              <a:gd name="T14" fmla="*/ 491 w 1742"/>
              <a:gd name="T15" fmla="*/ 794 h 869"/>
              <a:gd name="T16" fmla="*/ 711 w 1742"/>
              <a:gd name="T17" fmla="*/ 854 h 869"/>
              <a:gd name="T18" fmla="*/ 919 w 1742"/>
              <a:gd name="T19" fmla="*/ 866 h 869"/>
              <a:gd name="T20" fmla="*/ 1115 w 1742"/>
              <a:gd name="T21" fmla="*/ 834 h 869"/>
              <a:gd name="T22" fmla="*/ 1311 w 1742"/>
              <a:gd name="T23" fmla="*/ 762 h 869"/>
              <a:gd name="T24" fmla="*/ 1479 w 1742"/>
              <a:gd name="T25" fmla="*/ 630 h 869"/>
              <a:gd name="T26" fmla="*/ 1615 w 1742"/>
              <a:gd name="T27" fmla="*/ 470 h 869"/>
              <a:gd name="T28" fmla="*/ 1691 w 1742"/>
              <a:gd name="T29" fmla="*/ 310 h 869"/>
              <a:gd name="T30" fmla="*/ 1711 w 1742"/>
              <a:gd name="T31" fmla="*/ 190 h 869"/>
              <a:gd name="T32" fmla="*/ 1731 w 1742"/>
              <a:gd name="T33" fmla="*/ 66 h 869"/>
              <a:gd name="T34" fmla="*/ 1727 w 1742"/>
              <a:gd name="T35" fmla="*/ 10 h 869"/>
              <a:gd name="T36" fmla="*/ 1639 w 1742"/>
              <a:gd name="T37" fmla="*/ 18 h 869"/>
              <a:gd name="T38" fmla="*/ 1443 w 1742"/>
              <a:gd name="T39" fmla="*/ 14 h 869"/>
              <a:gd name="T40" fmla="*/ 1251 w 1742"/>
              <a:gd name="T41" fmla="*/ 18 h 869"/>
              <a:gd name="T42" fmla="*/ 1139 w 1742"/>
              <a:gd name="T43" fmla="*/ 14 h 869"/>
              <a:gd name="T44" fmla="*/ 1107 w 1742"/>
              <a:gd name="T45" fmla="*/ 18 h 869"/>
              <a:gd name="T46" fmla="*/ 1107 w 1742"/>
              <a:gd name="T47" fmla="*/ 62 h 869"/>
              <a:gd name="T48" fmla="*/ 1107 w 1742"/>
              <a:gd name="T49" fmla="*/ 110 h 869"/>
              <a:gd name="T50" fmla="*/ 1063 w 1742"/>
              <a:gd name="T51" fmla="*/ 190 h 869"/>
              <a:gd name="T52" fmla="*/ 979 w 1742"/>
              <a:gd name="T53" fmla="*/ 246 h 869"/>
              <a:gd name="T54" fmla="*/ 879 w 1742"/>
              <a:gd name="T55" fmla="*/ 266 h 869"/>
              <a:gd name="T56" fmla="*/ 779 w 1742"/>
              <a:gd name="T57" fmla="*/ 258 h 869"/>
              <a:gd name="T58" fmla="*/ 711 w 1742"/>
              <a:gd name="T59" fmla="*/ 234 h 869"/>
              <a:gd name="T60" fmla="*/ 647 w 1742"/>
              <a:gd name="T61" fmla="*/ 182 h 869"/>
              <a:gd name="T62" fmla="*/ 619 w 1742"/>
              <a:gd name="T63" fmla="*/ 134 h 869"/>
              <a:gd name="T64" fmla="*/ 607 w 1742"/>
              <a:gd name="T65" fmla="*/ 94 h 869"/>
              <a:gd name="T66" fmla="*/ 607 w 1742"/>
              <a:gd name="T67" fmla="*/ 34 h 869"/>
              <a:gd name="T68" fmla="*/ 487 w 1742"/>
              <a:gd name="T69" fmla="*/ 18 h 869"/>
              <a:gd name="T70" fmla="*/ 371 w 1742"/>
              <a:gd name="T71" fmla="*/ 10 h 869"/>
              <a:gd name="T72" fmla="*/ 163 w 1742"/>
              <a:gd name="T73" fmla="*/ 18 h 869"/>
              <a:gd name="T74" fmla="*/ 43 w 1742"/>
              <a:gd name="T75" fmla="*/ 10 h 869"/>
              <a:gd name="T76" fmla="*/ 7 w 1742"/>
              <a:gd name="T77" fmla="*/ 18 h 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42" h="869">
                <a:moveTo>
                  <a:pt x="7" y="18"/>
                </a:moveTo>
                <a:cubicBezTo>
                  <a:pt x="0" y="36"/>
                  <a:pt x="2" y="87"/>
                  <a:pt x="3" y="122"/>
                </a:cubicBezTo>
                <a:cubicBezTo>
                  <a:pt x="4" y="157"/>
                  <a:pt x="8" y="193"/>
                  <a:pt x="15" y="230"/>
                </a:cubicBezTo>
                <a:cubicBezTo>
                  <a:pt x="22" y="267"/>
                  <a:pt x="29" y="303"/>
                  <a:pt x="47" y="346"/>
                </a:cubicBezTo>
                <a:cubicBezTo>
                  <a:pt x="65" y="389"/>
                  <a:pt x="91" y="440"/>
                  <a:pt x="123" y="486"/>
                </a:cubicBezTo>
                <a:cubicBezTo>
                  <a:pt x="155" y="532"/>
                  <a:pt x="200" y="583"/>
                  <a:pt x="239" y="622"/>
                </a:cubicBezTo>
                <a:cubicBezTo>
                  <a:pt x="278" y="661"/>
                  <a:pt x="317" y="689"/>
                  <a:pt x="359" y="718"/>
                </a:cubicBezTo>
                <a:cubicBezTo>
                  <a:pt x="401" y="747"/>
                  <a:pt x="432" y="771"/>
                  <a:pt x="491" y="794"/>
                </a:cubicBezTo>
                <a:cubicBezTo>
                  <a:pt x="550" y="817"/>
                  <a:pt x="640" y="842"/>
                  <a:pt x="711" y="854"/>
                </a:cubicBezTo>
                <a:cubicBezTo>
                  <a:pt x="782" y="866"/>
                  <a:pt x="852" y="869"/>
                  <a:pt x="919" y="866"/>
                </a:cubicBezTo>
                <a:cubicBezTo>
                  <a:pt x="986" y="863"/>
                  <a:pt x="1050" y="851"/>
                  <a:pt x="1115" y="834"/>
                </a:cubicBezTo>
                <a:cubicBezTo>
                  <a:pt x="1180" y="817"/>
                  <a:pt x="1250" y="796"/>
                  <a:pt x="1311" y="762"/>
                </a:cubicBezTo>
                <a:cubicBezTo>
                  <a:pt x="1372" y="728"/>
                  <a:pt x="1428" y="679"/>
                  <a:pt x="1479" y="630"/>
                </a:cubicBezTo>
                <a:cubicBezTo>
                  <a:pt x="1530" y="581"/>
                  <a:pt x="1580" y="523"/>
                  <a:pt x="1615" y="470"/>
                </a:cubicBezTo>
                <a:cubicBezTo>
                  <a:pt x="1650" y="417"/>
                  <a:pt x="1675" y="357"/>
                  <a:pt x="1691" y="310"/>
                </a:cubicBezTo>
                <a:cubicBezTo>
                  <a:pt x="1707" y="263"/>
                  <a:pt x="1704" y="231"/>
                  <a:pt x="1711" y="190"/>
                </a:cubicBezTo>
                <a:cubicBezTo>
                  <a:pt x="1718" y="149"/>
                  <a:pt x="1728" y="96"/>
                  <a:pt x="1731" y="66"/>
                </a:cubicBezTo>
                <a:cubicBezTo>
                  <a:pt x="1734" y="36"/>
                  <a:pt x="1742" y="18"/>
                  <a:pt x="1727" y="10"/>
                </a:cubicBezTo>
                <a:cubicBezTo>
                  <a:pt x="1712" y="2"/>
                  <a:pt x="1686" y="17"/>
                  <a:pt x="1639" y="18"/>
                </a:cubicBezTo>
                <a:cubicBezTo>
                  <a:pt x="1592" y="19"/>
                  <a:pt x="1508" y="14"/>
                  <a:pt x="1443" y="14"/>
                </a:cubicBezTo>
                <a:cubicBezTo>
                  <a:pt x="1378" y="14"/>
                  <a:pt x="1302" y="18"/>
                  <a:pt x="1251" y="18"/>
                </a:cubicBezTo>
                <a:cubicBezTo>
                  <a:pt x="1200" y="18"/>
                  <a:pt x="1163" y="14"/>
                  <a:pt x="1139" y="14"/>
                </a:cubicBezTo>
                <a:cubicBezTo>
                  <a:pt x="1115" y="14"/>
                  <a:pt x="1112" y="10"/>
                  <a:pt x="1107" y="18"/>
                </a:cubicBezTo>
                <a:cubicBezTo>
                  <a:pt x="1102" y="26"/>
                  <a:pt x="1107" y="47"/>
                  <a:pt x="1107" y="62"/>
                </a:cubicBezTo>
                <a:cubicBezTo>
                  <a:pt x="1107" y="77"/>
                  <a:pt x="1114" y="89"/>
                  <a:pt x="1107" y="110"/>
                </a:cubicBezTo>
                <a:cubicBezTo>
                  <a:pt x="1100" y="131"/>
                  <a:pt x="1084" y="167"/>
                  <a:pt x="1063" y="190"/>
                </a:cubicBezTo>
                <a:cubicBezTo>
                  <a:pt x="1042" y="213"/>
                  <a:pt x="1010" y="233"/>
                  <a:pt x="979" y="246"/>
                </a:cubicBezTo>
                <a:cubicBezTo>
                  <a:pt x="948" y="259"/>
                  <a:pt x="912" y="264"/>
                  <a:pt x="879" y="266"/>
                </a:cubicBezTo>
                <a:cubicBezTo>
                  <a:pt x="846" y="268"/>
                  <a:pt x="807" y="263"/>
                  <a:pt x="779" y="258"/>
                </a:cubicBezTo>
                <a:cubicBezTo>
                  <a:pt x="751" y="253"/>
                  <a:pt x="733" y="247"/>
                  <a:pt x="711" y="234"/>
                </a:cubicBezTo>
                <a:cubicBezTo>
                  <a:pt x="689" y="221"/>
                  <a:pt x="662" y="199"/>
                  <a:pt x="647" y="182"/>
                </a:cubicBezTo>
                <a:cubicBezTo>
                  <a:pt x="632" y="165"/>
                  <a:pt x="626" y="149"/>
                  <a:pt x="619" y="134"/>
                </a:cubicBezTo>
                <a:cubicBezTo>
                  <a:pt x="612" y="119"/>
                  <a:pt x="609" y="111"/>
                  <a:pt x="607" y="94"/>
                </a:cubicBezTo>
                <a:cubicBezTo>
                  <a:pt x="605" y="77"/>
                  <a:pt x="627" y="47"/>
                  <a:pt x="607" y="34"/>
                </a:cubicBezTo>
                <a:cubicBezTo>
                  <a:pt x="587" y="21"/>
                  <a:pt x="526" y="22"/>
                  <a:pt x="487" y="18"/>
                </a:cubicBezTo>
                <a:cubicBezTo>
                  <a:pt x="448" y="14"/>
                  <a:pt x="425" y="10"/>
                  <a:pt x="371" y="10"/>
                </a:cubicBezTo>
                <a:cubicBezTo>
                  <a:pt x="317" y="10"/>
                  <a:pt x="218" y="18"/>
                  <a:pt x="163" y="18"/>
                </a:cubicBezTo>
                <a:cubicBezTo>
                  <a:pt x="108" y="18"/>
                  <a:pt x="69" y="10"/>
                  <a:pt x="43" y="10"/>
                </a:cubicBezTo>
                <a:cubicBezTo>
                  <a:pt x="17" y="10"/>
                  <a:pt x="14" y="0"/>
                  <a:pt x="7" y="18"/>
                </a:cubicBezTo>
                <a:close/>
              </a:path>
            </a:pathLst>
          </a:custGeom>
          <a:gradFill rotWithShape="1">
            <a:gsLst>
              <a:gs pos="0">
                <a:srgbClr val="99FF99"/>
              </a:gs>
              <a:gs pos="100000">
                <a:srgbClr val="FFFF99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" name="Rectangle 146"/>
          <p:cNvSpPr>
            <a:spLocks noChangeArrowheads="1"/>
          </p:cNvSpPr>
          <p:nvPr/>
        </p:nvSpPr>
        <p:spPr bwMode="auto">
          <a:xfrm>
            <a:off x="4876007" y="4967288"/>
            <a:ext cx="990600" cy="1524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5" name="Rectangle 145"/>
          <p:cNvSpPr>
            <a:spLocks noChangeArrowheads="1"/>
          </p:cNvSpPr>
          <p:nvPr/>
        </p:nvSpPr>
        <p:spPr bwMode="auto">
          <a:xfrm>
            <a:off x="4876007" y="2528888"/>
            <a:ext cx="990600" cy="152400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" name="Rectangle 144"/>
          <p:cNvSpPr>
            <a:spLocks noChangeArrowheads="1"/>
          </p:cNvSpPr>
          <p:nvPr/>
        </p:nvSpPr>
        <p:spPr bwMode="auto">
          <a:xfrm>
            <a:off x="3123407" y="2528888"/>
            <a:ext cx="965200" cy="2590800"/>
          </a:xfrm>
          <a:prstGeom prst="rect">
            <a:avLst/>
          </a:prstGeom>
          <a:solidFill>
            <a:srgbClr val="99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" name="Line 92"/>
          <p:cNvSpPr>
            <a:spLocks noChangeShapeType="1"/>
          </p:cNvSpPr>
          <p:nvPr/>
        </p:nvSpPr>
        <p:spPr bwMode="auto">
          <a:xfrm flipH="1">
            <a:off x="3114940" y="2528888"/>
            <a:ext cx="8467" cy="259079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8" name="Line 93"/>
          <p:cNvSpPr>
            <a:spLocks noChangeShapeType="1"/>
          </p:cNvSpPr>
          <p:nvPr/>
        </p:nvSpPr>
        <p:spPr bwMode="auto">
          <a:xfrm>
            <a:off x="4082257" y="2528888"/>
            <a:ext cx="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9" name="Arc 94"/>
          <p:cNvSpPr>
            <a:spLocks/>
          </p:cNvSpPr>
          <p:nvPr/>
        </p:nvSpPr>
        <p:spPr bwMode="auto">
          <a:xfrm rot="10800000">
            <a:off x="4082257" y="5103813"/>
            <a:ext cx="793750" cy="33813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42 w 43200"/>
              <a:gd name="T1" fmla="*/ 22947 h 23910"/>
              <a:gd name="T2" fmla="*/ 43076 w 43200"/>
              <a:gd name="T3" fmla="*/ 23910 h 23910"/>
              <a:gd name="T4" fmla="*/ 21600 w 43200"/>
              <a:gd name="T5" fmla="*/ 21600 h 2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3910" fill="none" extrusionOk="0">
                <a:moveTo>
                  <a:pt x="42" y="22946"/>
                </a:moveTo>
                <a:cubicBezTo>
                  <a:pt x="14" y="22498"/>
                  <a:pt x="0" y="2204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371"/>
                  <a:pt x="43158" y="23142"/>
                  <a:pt x="43076" y="23910"/>
                </a:cubicBezTo>
              </a:path>
              <a:path w="43200" h="23910" stroke="0" extrusionOk="0">
                <a:moveTo>
                  <a:pt x="42" y="22946"/>
                </a:moveTo>
                <a:cubicBezTo>
                  <a:pt x="14" y="22498"/>
                  <a:pt x="0" y="2204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371"/>
                  <a:pt x="43158" y="23142"/>
                  <a:pt x="43076" y="23910"/>
                </a:cubicBezTo>
                <a:lnTo>
                  <a:pt x="2160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" name="Arc 95"/>
          <p:cNvSpPr>
            <a:spLocks/>
          </p:cNvSpPr>
          <p:nvPr/>
        </p:nvSpPr>
        <p:spPr bwMode="auto">
          <a:xfrm rot="10800000">
            <a:off x="3117057" y="5084763"/>
            <a:ext cx="2736850" cy="130333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14 w 43200"/>
              <a:gd name="T1" fmla="*/ 22364 h 22890"/>
              <a:gd name="T2" fmla="*/ 43161 w 43200"/>
              <a:gd name="T3" fmla="*/ 22890 h 22890"/>
              <a:gd name="T4" fmla="*/ 21600 w 43200"/>
              <a:gd name="T5" fmla="*/ 21600 h 228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2890" fill="none" extrusionOk="0">
                <a:moveTo>
                  <a:pt x="13" y="22364"/>
                </a:moveTo>
                <a:cubicBezTo>
                  <a:pt x="4" y="22109"/>
                  <a:pt x="0" y="2185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030"/>
                  <a:pt x="43187" y="22460"/>
                  <a:pt x="43161" y="22890"/>
                </a:cubicBezTo>
              </a:path>
              <a:path w="43200" h="22890" stroke="0" extrusionOk="0">
                <a:moveTo>
                  <a:pt x="13" y="22364"/>
                </a:moveTo>
                <a:cubicBezTo>
                  <a:pt x="4" y="22109"/>
                  <a:pt x="0" y="2185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030"/>
                  <a:pt x="43187" y="22460"/>
                  <a:pt x="43161" y="22890"/>
                </a:cubicBezTo>
                <a:lnTo>
                  <a:pt x="2160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1" name="Arc 97"/>
          <p:cNvSpPr>
            <a:spLocks/>
          </p:cNvSpPr>
          <p:nvPr/>
        </p:nvSpPr>
        <p:spPr bwMode="auto">
          <a:xfrm>
            <a:off x="4082257" y="2224088"/>
            <a:ext cx="793750" cy="33813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42 w 43200"/>
              <a:gd name="T1" fmla="*/ 22947 h 23910"/>
              <a:gd name="T2" fmla="*/ 43076 w 43200"/>
              <a:gd name="T3" fmla="*/ 23910 h 23910"/>
              <a:gd name="T4" fmla="*/ 21600 w 43200"/>
              <a:gd name="T5" fmla="*/ 21600 h 2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3910" fill="none" extrusionOk="0">
                <a:moveTo>
                  <a:pt x="42" y="22946"/>
                </a:moveTo>
                <a:cubicBezTo>
                  <a:pt x="14" y="22498"/>
                  <a:pt x="0" y="2204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371"/>
                  <a:pt x="43158" y="23142"/>
                  <a:pt x="43076" y="23910"/>
                </a:cubicBezTo>
              </a:path>
              <a:path w="43200" h="23910" stroke="0" extrusionOk="0">
                <a:moveTo>
                  <a:pt x="42" y="22946"/>
                </a:moveTo>
                <a:cubicBezTo>
                  <a:pt x="14" y="22498"/>
                  <a:pt x="0" y="2204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371"/>
                  <a:pt x="43158" y="23142"/>
                  <a:pt x="43076" y="23910"/>
                </a:cubicBezTo>
                <a:lnTo>
                  <a:pt x="2160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2" name="Arc 98"/>
          <p:cNvSpPr>
            <a:spLocks/>
          </p:cNvSpPr>
          <p:nvPr/>
        </p:nvSpPr>
        <p:spPr bwMode="auto">
          <a:xfrm>
            <a:off x="3123407" y="1309688"/>
            <a:ext cx="2736850" cy="130333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14 w 43200"/>
              <a:gd name="T1" fmla="*/ 22364 h 22890"/>
              <a:gd name="T2" fmla="*/ 43161 w 43200"/>
              <a:gd name="T3" fmla="*/ 22890 h 22890"/>
              <a:gd name="T4" fmla="*/ 21600 w 43200"/>
              <a:gd name="T5" fmla="*/ 21600 h 228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2890" fill="none" extrusionOk="0">
                <a:moveTo>
                  <a:pt x="13" y="22364"/>
                </a:moveTo>
                <a:cubicBezTo>
                  <a:pt x="4" y="22109"/>
                  <a:pt x="0" y="2185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030"/>
                  <a:pt x="43187" y="22460"/>
                  <a:pt x="43161" y="22890"/>
                </a:cubicBezTo>
              </a:path>
              <a:path w="43200" h="22890" stroke="0" extrusionOk="0">
                <a:moveTo>
                  <a:pt x="13" y="22364"/>
                </a:moveTo>
                <a:cubicBezTo>
                  <a:pt x="4" y="22109"/>
                  <a:pt x="0" y="2185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030"/>
                  <a:pt x="43187" y="22460"/>
                  <a:pt x="43161" y="22890"/>
                </a:cubicBezTo>
                <a:lnTo>
                  <a:pt x="2160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3" name="Line 121"/>
          <p:cNvSpPr>
            <a:spLocks noChangeShapeType="1"/>
          </p:cNvSpPr>
          <p:nvPr/>
        </p:nvSpPr>
        <p:spPr bwMode="auto">
          <a:xfrm>
            <a:off x="4876007" y="49672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4" name="Line 132"/>
          <p:cNvSpPr>
            <a:spLocks noChangeShapeType="1"/>
          </p:cNvSpPr>
          <p:nvPr/>
        </p:nvSpPr>
        <p:spPr bwMode="auto">
          <a:xfrm flipV="1">
            <a:off x="4876007" y="25288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5" name="Text Box 152"/>
          <p:cNvSpPr txBox="1">
            <a:spLocks noChangeArrowheads="1"/>
          </p:cNvSpPr>
          <p:nvPr/>
        </p:nvSpPr>
        <p:spPr bwMode="auto">
          <a:xfrm rot="16200000">
            <a:off x="1354932" y="3687762"/>
            <a:ext cx="2990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Intra-EU merchandise trade</a:t>
            </a:r>
          </a:p>
        </p:txBody>
      </p:sp>
      <p:grpSp>
        <p:nvGrpSpPr>
          <p:cNvPr id="56" name="Group 154"/>
          <p:cNvGrpSpPr>
            <a:grpSpLocks/>
          </p:cNvGrpSpPr>
          <p:nvPr/>
        </p:nvGrpSpPr>
        <p:grpSpPr bwMode="auto">
          <a:xfrm>
            <a:off x="5333207" y="928687"/>
            <a:ext cx="1568450" cy="1752600"/>
            <a:chOff x="1872" y="528"/>
            <a:chExt cx="988" cy="1104"/>
          </a:xfrm>
        </p:grpSpPr>
        <p:sp>
          <p:nvSpPr>
            <p:cNvPr id="57" name="Text Box 126"/>
            <p:cNvSpPr txBox="1">
              <a:spLocks noChangeArrowheads="1"/>
            </p:cNvSpPr>
            <p:nvPr/>
          </p:nvSpPr>
          <p:spPr bwMode="auto">
            <a:xfrm>
              <a:off x="1872" y="528"/>
              <a:ext cx="9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Rest of World</a:t>
              </a:r>
            </a:p>
          </p:txBody>
        </p:sp>
        <p:grpSp>
          <p:nvGrpSpPr>
            <p:cNvPr id="58" name="Group 143"/>
            <p:cNvGrpSpPr>
              <a:grpSpLocks/>
            </p:cNvGrpSpPr>
            <p:nvPr/>
          </p:nvGrpSpPr>
          <p:grpSpPr bwMode="auto">
            <a:xfrm>
              <a:off x="2208" y="720"/>
              <a:ext cx="336" cy="912"/>
              <a:chOff x="2208" y="720"/>
              <a:chExt cx="336" cy="912"/>
            </a:xfrm>
          </p:grpSpPr>
          <p:sp>
            <p:nvSpPr>
              <p:cNvPr id="59" name="Rectangle 128"/>
              <p:cNvSpPr>
                <a:spLocks noChangeArrowheads="1"/>
              </p:cNvSpPr>
              <p:nvPr/>
            </p:nvSpPr>
            <p:spPr bwMode="auto">
              <a:xfrm>
                <a:off x="2208" y="720"/>
                <a:ext cx="336" cy="912"/>
              </a:xfrm>
              <a:prstGeom prst="rect">
                <a:avLst/>
              </a:prstGeom>
              <a:solidFill>
                <a:srgbClr val="66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smtClean="0">
                    <a:solidFill>
                      <a:srgbClr val="000000"/>
                    </a:solidFill>
                    <a:latin typeface="Times New Roman" pitchFamily="18" charset="0"/>
                  </a:rPr>
                  <a:t>1,058</a:t>
                </a:r>
                <a:endParaRPr lang="en-US" alt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0" name="Line 101"/>
              <p:cNvSpPr>
                <a:spLocks noChangeShapeType="1"/>
              </p:cNvSpPr>
              <p:nvPr/>
            </p:nvSpPr>
            <p:spPr bwMode="auto">
              <a:xfrm flipV="1">
                <a:off x="2208" y="720"/>
                <a:ext cx="0" cy="91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1" name="Line 131"/>
              <p:cNvSpPr>
                <a:spLocks noChangeShapeType="1"/>
              </p:cNvSpPr>
              <p:nvPr/>
            </p:nvSpPr>
            <p:spPr bwMode="auto">
              <a:xfrm flipV="1">
                <a:off x="2544" y="720"/>
                <a:ext cx="0" cy="91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62" name="TextBox 61"/>
          <p:cNvSpPr txBox="1"/>
          <p:nvPr/>
        </p:nvSpPr>
        <p:spPr>
          <a:xfrm>
            <a:off x="4876007" y="5245655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1,858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876260" y="2023825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1,793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58601" y="762000"/>
            <a:ext cx="4072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8.1 EU </a:t>
            </a:r>
            <a:r>
              <a:rPr lang="nl-NL" b="1"/>
              <a:t>merchandise trade flows in 2014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76890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33400" y="1295400"/>
            <a:ext cx="2160588" cy="3421063"/>
            <a:chOff x="336" y="624"/>
            <a:chExt cx="1361" cy="2155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336" y="624"/>
              <a:ext cx="1361" cy="2155"/>
              <a:chOff x="336" y="624"/>
              <a:chExt cx="1361" cy="2155"/>
            </a:xfrm>
          </p:grpSpPr>
          <p:sp>
            <p:nvSpPr>
              <p:cNvPr id="5" name="Rectangle 4"/>
              <p:cNvSpPr>
                <a:spLocks noChangeArrowheads="1"/>
              </p:cNvSpPr>
              <p:nvPr/>
            </p:nvSpPr>
            <p:spPr bwMode="auto">
              <a:xfrm>
                <a:off x="1035" y="1247"/>
                <a:ext cx="74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GB" altLang="en-US" sz="3800">
                    <a:solidFill>
                      <a:srgbClr val="0000FF"/>
                    </a:solidFill>
                    <a:latin typeface="Times New Roman" pitchFamily="18" charset="0"/>
                  </a:rPr>
                  <a:t>.</a:t>
                </a:r>
                <a:endParaRPr lang="en-GB" altLang="en-US" sz="24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6" name="Group 5"/>
              <p:cNvGrpSpPr>
                <a:grpSpLocks/>
              </p:cNvGrpSpPr>
              <p:nvPr/>
            </p:nvGrpSpPr>
            <p:grpSpPr bwMode="auto">
              <a:xfrm>
                <a:off x="336" y="624"/>
                <a:ext cx="1361" cy="2155"/>
                <a:chOff x="336" y="624"/>
                <a:chExt cx="1361" cy="2155"/>
              </a:xfrm>
            </p:grpSpPr>
            <p:sp>
              <p:nvSpPr>
                <p:cNvPr id="7" name="Rectangle 6"/>
                <p:cNvSpPr>
                  <a:spLocks noChangeArrowheads="1"/>
                </p:cNvSpPr>
                <p:nvPr/>
              </p:nvSpPr>
              <p:spPr bwMode="auto">
                <a:xfrm>
                  <a:off x="1033" y="1578"/>
                  <a:ext cx="74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GB" altLang="en-US" sz="3800">
                      <a:solidFill>
                        <a:srgbClr val="0000FF"/>
                      </a:solidFill>
                      <a:latin typeface="Times New Roman" pitchFamily="18" charset="0"/>
                    </a:rPr>
                    <a:t>.</a:t>
                  </a:r>
                  <a:endParaRPr lang="en-GB" altLang="en-US" sz="2400">
                    <a:solidFill>
                      <a:srgbClr val="0000FF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" name="Rectangle 7"/>
                <p:cNvSpPr>
                  <a:spLocks noChangeArrowheads="1"/>
                </p:cNvSpPr>
                <p:nvPr/>
              </p:nvSpPr>
              <p:spPr bwMode="auto">
                <a:xfrm>
                  <a:off x="336" y="624"/>
                  <a:ext cx="1078" cy="279"/>
                </a:xfrm>
                <a:prstGeom prst="rect">
                  <a:avLst/>
                </a:prstGeom>
                <a:solidFill>
                  <a:srgbClr val="CCFFFF"/>
                </a:solidFill>
                <a:ln w="20638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6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9" name="Rectangle 8"/>
                <p:cNvSpPr>
                  <a:spLocks noChangeArrowheads="1"/>
                </p:cNvSpPr>
                <p:nvPr/>
              </p:nvSpPr>
              <p:spPr bwMode="auto">
                <a:xfrm>
                  <a:off x="444" y="688"/>
                  <a:ext cx="880" cy="18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GB" altLang="en-US" sz="1900">
                      <a:solidFill>
                        <a:srgbClr val="0000FF"/>
                      </a:solidFill>
                      <a:latin typeface="Times New Roman" pitchFamily="18" charset="0"/>
                    </a:rPr>
                    <a:t>Intermediate</a:t>
                  </a:r>
                  <a:r>
                    <a:rPr lang="en-GB" altLang="en-US" sz="1900">
                      <a:solidFill>
                        <a:srgbClr val="000000"/>
                      </a:solidFill>
                      <a:latin typeface="Times New Roman" pitchFamily="18" charset="0"/>
                    </a:rPr>
                    <a:t> </a:t>
                  </a:r>
                  <a:r>
                    <a:rPr lang="en-GB" altLang="en-US" sz="1900">
                      <a:solidFill>
                        <a:srgbClr val="0000FF"/>
                      </a:solidFill>
                      <a:latin typeface="Times New Roman" pitchFamily="18" charset="0"/>
                    </a:rPr>
                    <a:t>1</a:t>
                  </a:r>
                  <a:endParaRPr lang="en-GB" altLang="en-US" sz="2400">
                    <a:solidFill>
                      <a:srgbClr val="0000FF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" name="Rectangle 9"/>
                <p:cNvSpPr>
                  <a:spLocks noChangeArrowheads="1"/>
                </p:cNvSpPr>
                <p:nvPr/>
              </p:nvSpPr>
              <p:spPr bwMode="auto">
                <a:xfrm>
                  <a:off x="1307" y="763"/>
                  <a:ext cx="75" cy="1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GB" altLang="en-US" sz="1300">
                      <a:solidFill>
                        <a:srgbClr val="0000FF"/>
                      </a:solidFill>
                      <a:latin typeface="Times New Roman" pitchFamily="18" charset="0"/>
                    </a:rPr>
                    <a:t>A</a:t>
                  </a:r>
                  <a:endParaRPr lang="en-GB" altLang="en-US" sz="2400">
                    <a:solidFill>
                      <a:srgbClr val="0000FF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1" name="Rectangle 10"/>
                <p:cNvSpPr>
                  <a:spLocks noChangeArrowheads="1"/>
                </p:cNvSpPr>
                <p:nvPr/>
              </p:nvSpPr>
              <p:spPr bwMode="auto">
                <a:xfrm>
                  <a:off x="336" y="1944"/>
                  <a:ext cx="1078" cy="280"/>
                </a:xfrm>
                <a:prstGeom prst="rect">
                  <a:avLst/>
                </a:prstGeom>
                <a:solidFill>
                  <a:srgbClr val="CCFFFF"/>
                </a:solidFill>
                <a:ln w="20638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6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2" name="Rectangle 11"/>
                <p:cNvSpPr>
                  <a:spLocks noChangeArrowheads="1"/>
                </p:cNvSpPr>
                <p:nvPr/>
              </p:nvSpPr>
              <p:spPr bwMode="auto">
                <a:xfrm>
                  <a:off x="428" y="2008"/>
                  <a:ext cx="914" cy="18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GB" altLang="en-US" sz="1900">
                      <a:solidFill>
                        <a:srgbClr val="0000FF"/>
                      </a:solidFill>
                      <a:latin typeface="Times New Roman" pitchFamily="18" charset="0"/>
                    </a:rPr>
                    <a:t>Intermediate N</a:t>
                  </a:r>
                  <a:endParaRPr lang="en-GB" altLang="en-US" sz="2400">
                    <a:solidFill>
                      <a:srgbClr val="0000FF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3" name="Rectangle 12"/>
                <p:cNvSpPr>
                  <a:spLocks noChangeArrowheads="1"/>
                </p:cNvSpPr>
                <p:nvPr/>
              </p:nvSpPr>
              <p:spPr bwMode="auto">
                <a:xfrm>
                  <a:off x="1325" y="2084"/>
                  <a:ext cx="73" cy="1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GB" altLang="en-US" sz="1300">
                      <a:solidFill>
                        <a:srgbClr val="0000FF"/>
                      </a:solidFill>
                      <a:latin typeface="Times New Roman" pitchFamily="18" charset="0"/>
                    </a:rPr>
                    <a:t>A</a:t>
                  </a:r>
                  <a:endParaRPr lang="en-GB" altLang="en-US" sz="2400">
                    <a:solidFill>
                      <a:srgbClr val="0000FF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4" name="Rectangle 13"/>
                <p:cNvSpPr>
                  <a:spLocks noChangeArrowheads="1"/>
                </p:cNvSpPr>
                <p:nvPr/>
              </p:nvSpPr>
              <p:spPr bwMode="auto">
                <a:xfrm>
                  <a:off x="336" y="1041"/>
                  <a:ext cx="1078" cy="279"/>
                </a:xfrm>
                <a:prstGeom prst="rect">
                  <a:avLst/>
                </a:prstGeom>
                <a:solidFill>
                  <a:srgbClr val="CCFFFF"/>
                </a:solidFill>
                <a:ln w="20638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6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5" name="Rectangle 14"/>
                <p:cNvSpPr>
                  <a:spLocks noChangeArrowheads="1"/>
                </p:cNvSpPr>
                <p:nvPr/>
              </p:nvSpPr>
              <p:spPr bwMode="auto">
                <a:xfrm>
                  <a:off x="444" y="1105"/>
                  <a:ext cx="880" cy="18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GB" altLang="en-US" sz="1900">
                      <a:solidFill>
                        <a:srgbClr val="0000FF"/>
                      </a:solidFill>
                      <a:latin typeface="Times New Roman" pitchFamily="18" charset="0"/>
                    </a:rPr>
                    <a:t>Intermediate</a:t>
                  </a:r>
                  <a:r>
                    <a:rPr lang="en-GB" altLang="en-US" sz="1900">
                      <a:solidFill>
                        <a:srgbClr val="000000"/>
                      </a:solidFill>
                      <a:latin typeface="Times New Roman" pitchFamily="18" charset="0"/>
                    </a:rPr>
                    <a:t> </a:t>
                  </a:r>
                  <a:r>
                    <a:rPr lang="en-GB" altLang="en-US" sz="1900">
                      <a:solidFill>
                        <a:srgbClr val="0000FF"/>
                      </a:solidFill>
                      <a:latin typeface="Times New Roman" pitchFamily="18" charset="0"/>
                    </a:rPr>
                    <a:t>2</a:t>
                  </a:r>
                  <a:endParaRPr lang="en-GB" altLang="en-US" sz="2400">
                    <a:solidFill>
                      <a:srgbClr val="0000FF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6" name="Rectangle 15"/>
                <p:cNvSpPr>
                  <a:spLocks noChangeArrowheads="1"/>
                </p:cNvSpPr>
                <p:nvPr/>
              </p:nvSpPr>
              <p:spPr bwMode="auto">
                <a:xfrm>
                  <a:off x="1307" y="1180"/>
                  <a:ext cx="75" cy="1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GB" altLang="en-US" sz="1300">
                      <a:solidFill>
                        <a:srgbClr val="0000FF"/>
                      </a:solidFill>
                      <a:latin typeface="Times New Roman" pitchFamily="18" charset="0"/>
                    </a:rPr>
                    <a:t>A</a:t>
                  </a:r>
                  <a:endParaRPr lang="en-GB" altLang="en-US" sz="2400">
                    <a:solidFill>
                      <a:srgbClr val="0000FF"/>
                    </a:solidFill>
                    <a:latin typeface="Times New Roman" pitchFamily="18" charset="0"/>
                  </a:endParaRPr>
                </a:p>
              </p:txBody>
            </p:sp>
            <p:grpSp>
              <p:nvGrpSpPr>
                <p:cNvPr id="17" name="Group 16"/>
                <p:cNvGrpSpPr>
                  <a:grpSpLocks/>
                </p:cNvGrpSpPr>
                <p:nvPr/>
              </p:nvGrpSpPr>
              <p:grpSpPr bwMode="auto">
                <a:xfrm>
                  <a:off x="1413" y="784"/>
                  <a:ext cx="231" cy="97"/>
                  <a:chOff x="1506" y="690"/>
                  <a:chExt cx="238" cy="107"/>
                </a:xfrm>
              </p:grpSpPr>
              <p:sp>
                <p:nvSpPr>
                  <p:cNvPr id="27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1506" y="743"/>
                    <a:ext cx="131" cy="1"/>
                  </a:xfrm>
                  <a:prstGeom prst="line">
                    <a:avLst/>
                  </a:prstGeom>
                  <a:noFill/>
                  <a:ln w="20638">
                    <a:solidFill>
                      <a:srgbClr val="0000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8" name="Freeform 18"/>
                  <p:cNvSpPr>
                    <a:spLocks/>
                  </p:cNvSpPr>
                  <p:nvPr/>
                </p:nvSpPr>
                <p:spPr bwMode="auto">
                  <a:xfrm>
                    <a:off x="1633" y="690"/>
                    <a:ext cx="111" cy="107"/>
                  </a:xfrm>
                  <a:custGeom>
                    <a:avLst/>
                    <a:gdLst>
                      <a:gd name="T0" fmla="*/ 0 w 111"/>
                      <a:gd name="T1" fmla="*/ 107 h 107"/>
                      <a:gd name="T2" fmla="*/ 111 w 111"/>
                      <a:gd name="T3" fmla="*/ 53 h 107"/>
                      <a:gd name="T4" fmla="*/ 0 w 111"/>
                      <a:gd name="T5" fmla="*/ 0 h 107"/>
                      <a:gd name="T6" fmla="*/ 0 w 111"/>
                      <a:gd name="T7" fmla="*/ 107 h 1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11" h="107">
                        <a:moveTo>
                          <a:pt x="0" y="107"/>
                        </a:moveTo>
                        <a:lnTo>
                          <a:pt x="111" y="53"/>
                        </a:lnTo>
                        <a:lnTo>
                          <a:pt x="0" y="0"/>
                        </a:lnTo>
                        <a:lnTo>
                          <a:pt x="0" y="107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8" name="Group 19"/>
                <p:cNvGrpSpPr>
                  <a:grpSpLocks/>
                </p:cNvGrpSpPr>
                <p:nvPr/>
              </p:nvGrpSpPr>
              <p:grpSpPr bwMode="auto">
                <a:xfrm>
                  <a:off x="1413" y="1202"/>
                  <a:ext cx="231" cy="96"/>
                  <a:chOff x="1506" y="1150"/>
                  <a:chExt cx="238" cy="106"/>
                </a:xfrm>
              </p:grpSpPr>
              <p:sp>
                <p:nvSpPr>
                  <p:cNvPr id="25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1506" y="1202"/>
                    <a:ext cx="131" cy="1"/>
                  </a:xfrm>
                  <a:prstGeom prst="line">
                    <a:avLst/>
                  </a:prstGeom>
                  <a:noFill/>
                  <a:ln w="20638">
                    <a:solidFill>
                      <a:srgbClr val="0000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" name="Freeform 21"/>
                  <p:cNvSpPr>
                    <a:spLocks/>
                  </p:cNvSpPr>
                  <p:nvPr/>
                </p:nvSpPr>
                <p:spPr bwMode="auto">
                  <a:xfrm>
                    <a:off x="1633" y="1150"/>
                    <a:ext cx="111" cy="106"/>
                  </a:xfrm>
                  <a:custGeom>
                    <a:avLst/>
                    <a:gdLst>
                      <a:gd name="T0" fmla="*/ 0 w 111"/>
                      <a:gd name="T1" fmla="*/ 106 h 106"/>
                      <a:gd name="T2" fmla="*/ 111 w 111"/>
                      <a:gd name="T3" fmla="*/ 52 h 106"/>
                      <a:gd name="T4" fmla="*/ 0 w 111"/>
                      <a:gd name="T5" fmla="*/ 0 h 106"/>
                      <a:gd name="T6" fmla="*/ 0 w 111"/>
                      <a:gd name="T7" fmla="*/ 106 h 10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11" h="106">
                        <a:moveTo>
                          <a:pt x="0" y="106"/>
                        </a:moveTo>
                        <a:lnTo>
                          <a:pt x="111" y="52"/>
                        </a:lnTo>
                        <a:lnTo>
                          <a:pt x="0" y="0"/>
                        </a:lnTo>
                        <a:lnTo>
                          <a:pt x="0" y="106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9" name="Group 22"/>
                <p:cNvGrpSpPr>
                  <a:grpSpLocks/>
                </p:cNvGrpSpPr>
                <p:nvPr/>
              </p:nvGrpSpPr>
              <p:grpSpPr bwMode="auto">
                <a:xfrm>
                  <a:off x="1413" y="2105"/>
                  <a:ext cx="231" cy="98"/>
                  <a:chOff x="1506" y="2144"/>
                  <a:chExt cx="238" cy="107"/>
                </a:xfrm>
              </p:grpSpPr>
              <p:sp>
                <p:nvSpPr>
                  <p:cNvPr id="23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1506" y="2197"/>
                    <a:ext cx="131" cy="1"/>
                  </a:xfrm>
                  <a:prstGeom prst="line">
                    <a:avLst/>
                  </a:prstGeom>
                  <a:noFill/>
                  <a:ln w="20638">
                    <a:solidFill>
                      <a:srgbClr val="0000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4" name="Freeform 24"/>
                  <p:cNvSpPr>
                    <a:spLocks/>
                  </p:cNvSpPr>
                  <p:nvPr/>
                </p:nvSpPr>
                <p:spPr bwMode="auto">
                  <a:xfrm>
                    <a:off x="1633" y="2144"/>
                    <a:ext cx="111" cy="107"/>
                  </a:xfrm>
                  <a:custGeom>
                    <a:avLst/>
                    <a:gdLst>
                      <a:gd name="T0" fmla="*/ 0 w 111"/>
                      <a:gd name="T1" fmla="*/ 107 h 107"/>
                      <a:gd name="T2" fmla="*/ 111 w 111"/>
                      <a:gd name="T3" fmla="*/ 53 h 107"/>
                      <a:gd name="T4" fmla="*/ 0 w 111"/>
                      <a:gd name="T5" fmla="*/ 0 h 107"/>
                      <a:gd name="T6" fmla="*/ 0 w 111"/>
                      <a:gd name="T7" fmla="*/ 107 h 1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11" h="107">
                        <a:moveTo>
                          <a:pt x="0" y="107"/>
                        </a:moveTo>
                        <a:lnTo>
                          <a:pt x="111" y="53"/>
                        </a:lnTo>
                        <a:lnTo>
                          <a:pt x="0" y="0"/>
                        </a:lnTo>
                        <a:lnTo>
                          <a:pt x="0" y="107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20" name="Group 25"/>
                <p:cNvGrpSpPr>
                  <a:grpSpLocks/>
                </p:cNvGrpSpPr>
                <p:nvPr/>
              </p:nvGrpSpPr>
              <p:grpSpPr bwMode="auto">
                <a:xfrm>
                  <a:off x="1589" y="832"/>
                  <a:ext cx="108" cy="1947"/>
                  <a:chOff x="1688" y="743"/>
                  <a:chExt cx="111" cy="2142"/>
                </a:xfrm>
              </p:grpSpPr>
              <p:sp>
                <p:nvSpPr>
                  <p:cNvPr id="21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1744" y="743"/>
                    <a:ext cx="1" cy="2039"/>
                  </a:xfrm>
                  <a:prstGeom prst="line">
                    <a:avLst/>
                  </a:prstGeom>
                  <a:noFill/>
                  <a:ln w="20638">
                    <a:solidFill>
                      <a:srgbClr val="0000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2" name="Freeform 27"/>
                  <p:cNvSpPr>
                    <a:spLocks/>
                  </p:cNvSpPr>
                  <p:nvPr/>
                </p:nvSpPr>
                <p:spPr bwMode="auto">
                  <a:xfrm>
                    <a:off x="1688" y="2779"/>
                    <a:ext cx="111" cy="106"/>
                  </a:xfrm>
                  <a:custGeom>
                    <a:avLst/>
                    <a:gdLst>
                      <a:gd name="T0" fmla="*/ 0 w 111"/>
                      <a:gd name="T1" fmla="*/ 0 h 106"/>
                      <a:gd name="T2" fmla="*/ 56 w 111"/>
                      <a:gd name="T3" fmla="*/ 106 h 106"/>
                      <a:gd name="T4" fmla="*/ 111 w 111"/>
                      <a:gd name="T5" fmla="*/ 0 h 106"/>
                      <a:gd name="T6" fmla="*/ 0 w 111"/>
                      <a:gd name="T7" fmla="*/ 0 h 10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11" h="106">
                        <a:moveTo>
                          <a:pt x="0" y="0"/>
                        </a:moveTo>
                        <a:lnTo>
                          <a:pt x="56" y="106"/>
                        </a:lnTo>
                        <a:lnTo>
                          <a:pt x="111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</p:grpSp>
        </p:grpSp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1033" y="1412"/>
              <a:ext cx="7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3800">
                  <a:solidFill>
                    <a:srgbClr val="0000FF"/>
                  </a:solidFill>
                  <a:latin typeface="Times New Roman" pitchFamily="18" charset="0"/>
                </a:rPr>
                <a:t>.</a:t>
              </a:r>
              <a:endParaRPr lang="en-GB" altLang="en-US" sz="24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</p:grp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3398838" y="3549650"/>
            <a:ext cx="2382837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30" name="Group 30"/>
          <p:cNvGrpSpPr>
            <a:grpSpLocks/>
          </p:cNvGrpSpPr>
          <p:nvPr/>
        </p:nvGrpSpPr>
        <p:grpSpPr bwMode="auto">
          <a:xfrm>
            <a:off x="2743200" y="1295400"/>
            <a:ext cx="3505200" cy="3435350"/>
            <a:chOff x="2062" y="536"/>
            <a:chExt cx="2144" cy="2348"/>
          </a:xfrm>
        </p:grpSpPr>
        <p:sp>
          <p:nvSpPr>
            <p:cNvPr id="31" name="Line 31"/>
            <p:cNvSpPr>
              <a:spLocks noChangeShapeType="1"/>
            </p:cNvSpPr>
            <p:nvPr/>
          </p:nvSpPr>
          <p:spPr bwMode="auto">
            <a:xfrm flipH="1" flipV="1">
              <a:off x="4027" y="1048"/>
              <a:ext cx="179" cy="1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3910" y="973"/>
              <a:ext cx="117" cy="82"/>
            </a:xfrm>
            <a:custGeom>
              <a:avLst/>
              <a:gdLst>
                <a:gd name="T0" fmla="*/ 0 w 117"/>
                <a:gd name="T1" fmla="*/ 82 h 82"/>
                <a:gd name="T2" fmla="*/ 5 w 117"/>
                <a:gd name="T3" fmla="*/ 63 h 82"/>
                <a:gd name="T4" fmla="*/ 12 w 117"/>
                <a:gd name="T5" fmla="*/ 47 h 82"/>
                <a:gd name="T6" fmla="*/ 18 w 117"/>
                <a:gd name="T7" fmla="*/ 33 h 82"/>
                <a:gd name="T8" fmla="*/ 25 w 117"/>
                <a:gd name="T9" fmla="*/ 22 h 82"/>
                <a:gd name="T10" fmla="*/ 33 w 117"/>
                <a:gd name="T11" fmla="*/ 12 h 82"/>
                <a:gd name="T12" fmla="*/ 41 w 117"/>
                <a:gd name="T13" fmla="*/ 6 h 82"/>
                <a:gd name="T14" fmla="*/ 51 w 117"/>
                <a:gd name="T15" fmla="*/ 1 h 82"/>
                <a:gd name="T16" fmla="*/ 60 w 117"/>
                <a:gd name="T17" fmla="*/ 0 h 82"/>
                <a:gd name="T18" fmla="*/ 68 w 117"/>
                <a:gd name="T19" fmla="*/ 1 h 82"/>
                <a:gd name="T20" fmla="*/ 76 w 117"/>
                <a:gd name="T21" fmla="*/ 4 h 82"/>
                <a:gd name="T22" fmla="*/ 84 w 117"/>
                <a:gd name="T23" fmla="*/ 12 h 82"/>
                <a:gd name="T24" fmla="*/ 93 w 117"/>
                <a:gd name="T25" fmla="*/ 20 h 82"/>
                <a:gd name="T26" fmla="*/ 99 w 117"/>
                <a:gd name="T27" fmla="*/ 33 h 82"/>
                <a:gd name="T28" fmla="*/ 106 w 117"/>
                <a:gd name="T29" fmla="*/ 46 h 82"/>
                <a:gd name="T30" fmla="*/ 113 w 117"/>
                <a:gd name="T31" fmla="*/ 62 h 82"/>
                <a:gd name="T32" fmla="*/ 117 w 117"/>
                <a:gd name="T33" fmla="*/ 79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82">
                  <a:moveTo>
                    <a:pt x="0" y="82"/>
                  </a:moveTo>
                  <a:lnTo>
                    <a:pt x="5" y="63"/>
                  </a:lnTo>
                  <a:lnTo>
                    <a:pt x="12" y="47"/>
                  </a:lnTo>
                  <a:lnTo>
                    <a:pt x="18" y="33"/>
                  </a:lnTo>
                  <a:lnTo>
                    <a:pt x="25" y="22"/>
                  </a:lnTo>
                  <a:lnTo>
                    <a:pt x="33" y="12"/>
                  </a:lnTo>
                  <a:lnTo>
                    <a:pt x="41" y="6"/>
                  </a:lnTo>
                  <a:lnTo>
                    <a:pt x="51" y="1"/>
                  </a:lnTo>
                  <a:lnTo>
                    <a:pt x="60" y="0"/>
                  </a:lnTo>
                  <a:lnTo>
                    <a:pt x="68" y="1"/>
                  </a:lnTo>
                  <a:lnTo>
                    <a:pt x="76" y="4"/>
                  </a:lnTo>
                  <a:lnTo>
                    <a:pt x="84" y="12"/>
                  </a:lnTo>
                  <a:lnTo>
                    <a:pt x="93" y="20"/>
                  </a:lnTo>
                  <a:lnTo>
                    <a:pt x="99" y="33"/>
                  </a:lnTo>
                  <a:lnTo>
                    <a:pt x="106" y="46"/>
                  </a:lnTo>
                  <a:lnTo>
                    <a:pt x="113" y="62"/>
                  </a:lnTo>
                  <a:lnTo>
                    <a:pt x="117" y="79"/>
                  </a:lnTo>
                </a:path>
              </a:pathLst>
            </a:custGeom>
            <a:noFill/>
            <a:ln w="20638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 flipH="1">
              <a:off x="3837" y="1051"/>
              <a:ext cx="81" cy="1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4" name="Freeform 34"/>
            <p:cNvSpPr>
              <a:spLocks/>
            </p:cNvSpPr>
            <p:nvPr/>
          </p:nvSpPr>
          <p:spPr bwMode="auto">
            <a:xfrm>
              <a:off x="3730" y="997"/>
              <a:ext cx="110" cy="106"/>
            </a:xfrm>
            <a:custGeom>
              <a:avLst/>
              <a:gdLst>
                <a:gd name="T0" fmla="*/ 110 w 110"/>
                <a:gd name="T1" fmla="*/ 0 h 106"/>
                <a:gd name="T2" fmla="*/ 0 w 110"/>
                <a:gd name="T3" fmla="*/ 52 h 106"/>
                <a:gd name="T4" fmla="*/ 110 w 110"/>
                <a:gd name="T5" fmla="*/ 106 h 106"/>
                <a:gd name="T6" fmla="*/ 110 w 110"/>
                <a:gd name="T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" h="106">
                  <a:moveTo>
                    <a:pt x="110" y="0"/>
                  </a:moveTo>
                  <a:lnTo>
                    <a:pt x="0" y="52"/>
                  </a:lnTo>
                  <a:lnTo>
                    <a:pt x="110" y="106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5" name="Line 35"/>
            <p:cNvSpPr>
              <a:spLocks noChangeShapeType="1"/>
            </p:cNvSpPr>
            <p:nvPr/>
          </p:nvSpPr>
          <p:spPr bwMode="auto">
            <a:xfrm flipH="1" flipV="1">
              <a:off x="4027" y="2042"/>
              <a:ext cx="179" cy="2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6" name="Freeform 36"/>
            <p:cNvSpPr>
              <a:spLocks/>
            </p:cNvSpPr>
            <p:nvPr/>
          </p:nvSpPr>
          <p:spPr bwMode="auto">
            <a:xfrm>
              <a:off x="3910" y="1967"/>
              <a:ext cx="117" cy="83"/>
            </a:xfrm>
            <a:custGeom>
              <a:avLst/>
              <a:gdLst>
                <a:gd name="T0" fmla="*/ 0 w 117"/>
                <a:gd name="T1" fmla="*/ 83 h 83"/>
                <a:gd name="T2" fmla="*/ 5 w 117"/>
                <a:gd name="T3" fmla="*/ 64 h 83"/>
                <a:gd name="T4" fmla="*/ 12 w 117"/>
                <a:gd name="T5" fmla="*/ 48 h 83"/>
                <a:gd name="T6" fmla="*/ 18 w 117"/>
                <a:gd name="T7" fmla="*/ 34 h 83"/>
                <a:gd name="T8" fmla="*/ 25 w 117"/>
                <a:gd name="T9" fmla="*/ 23 h 83"/>
                <a:gd name="T10" fmla="*/ 33 w 117"/>
                <a:gd name="T11" fmla="*/ 13 h 83"/>
                <a:gd name="T12" fmla="*/ 41 w 117"/>
                <a:gd name="T13" fmla="*/ 7 h 83"/>
                <a:gd name="T14" fmla="*/ 51 w 117"/>
                <a:gd name="T15" fmla="*/ 2 h 83"/>
                <a:gd name="T16" fmla="*/ 60 w 117"/>
                <a:gd name="T17" fmla="*/ 0 h 83"/>
                <a:gd name="T18" fmla="*/ 68 w 117"/>
                <a:gd name="T19" fmla="*/ 2 h 83"/>
                <a:gd name="T20" fmla="*/ 76 w 117"/>
                <a:gd name="T21" fmla="*/ 5 h 83"/>
                <a:gd name="T22" fmla="*/ 84 w 117"/>
                <a:gd name="T23" fmla="*/ 13 h 83"/>
                <a:gd name="T24" fmla="*/ 93 w 117"/>
                <a:gd name="T25" fmla="*/ 21 h 83"/>
                <a:gd name="T26" fmla="*/ 99 w 117"/>
                <a:gd name="T27" fmla="*/ 34 h 83"/>
                <a:gd name="T28" fmla="*/ 106 w 117"/>
                <a:gd name="T29" fmla="*/ 46 h 83"/>
                <a:gd name="T30" fmla="*/ 113 w 117"/>
                <a:gd name="T31" fmla="*/ 62 h 83"/>
                <a:gd name="T32" fmla="*/ 117 w 117"/>
                <a:gd name="T33" fmla="*/ 8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83">
                  <a:moveTo>
                    <a:pt x="0" y="83"/>
                  </a:moveTo>
                  <a:lnTo>
                    <a:pt x="5" y="64"/>
                  </a:lnTo>
                  <a:lnTo>
                    <a:pt x="12" y="48"/>
                  </a:lnTo>
                  <a:lnTo>
                    <a:pt x="18" y="34"/>
                  </a:lnTo>
                  <a:lnTo>
                    <a:pt x="25" y="23"/>
                  </a:lnTo>
                  <a:lnTo>
                    <a:pt x="33" y="13"/>
                  </a:lnTo>
                  <a:lnTo>
                    <a:pt x="41" y="7"/>
                  </a:lnTo>
                  <a:lnTo>
                    <a:pt x="51" y="2"/>
                  </a:lnTo>
                  <a:lnTo>
                    <a:pt x="60" y="0"/>
                  </a:lnTo>
                  <a:lnTo>
                    <a:pt x="68" y="2"/>
                  </a:lnTo>
                  <a:lnTo>
                    <a:pt x="76" y="5"/>
                  </a:lnTo>
                  <a:lnTo>
                    <a:pt x="84" y="13"/>
                  </a:lnTo>
                  <a:lnTo>
                    <a:pt x="93" y="21"/>
                  </a:lnTo>
                  <a:lnTo>
                    <a:pt x="99" y="34"/>
                  </a:lnTo>
                  <a:lnTo>
                    <a:pt x="106" y="46"/>
                  </a:lnTo>
                  <a:lnTo>
                    <a:pt x="113" y="62"/>
                  </a:lnTo>
                  <a:lnTo>
                    <a:pt x="117" y="80"/>
                  </a:lnTo>
                </a:path>
              </a:pathLst>
            </a:custGeom>
            <a:noFill/>
            <a:ln w="20638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7" name="Line 37"/>
            <p:cNvSpPr>
              <a:spLocks noChangeShapeType="1"/>
            </p:cNvSpPr>
            <p:nvPr/>
          </p:nvSpPr>
          <p:spPr bwMode="auto">
            <a:xfrm flipH="1">
              <a:off x="3837" y="2045"/>
              <a:ext cx="81" cy="1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8" name="Freeform 38"/>
            <p:cNvSpPr>
              <a:spLocks/>
            </p:cNvSpPr>
            <p:nvPr/>
          </p:nvSpPr>
          <p:spPr bwMode="auto">
            <a:xfrm>
              <a:off x="3730" y="1991"/>
              <a:ext cx="110" cy="107"/>
            </a:xfrm>
            <a:custGeom>
              <a:avLst/>
              <a:gdLst>
                <a:gd name="T0" fmla="*/ 110 w 110"/>
                <a:gd name="T1" fmla="*/ 0 h 107"/>
                <a:gd name="T2" fmla="*/ 0 w 110"/>
                <a:gd name="T3" fmla="*/ 53 h 107"/>
                <a:gd name="T4" fmla="*/ 110 w 110"/>
                <a:gd name="T5" fmla="*/ 107 h 107"/>
                <a:gd name="T6" fmla="*/ 110 w 110"/>
                <a:gd name="T7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" h="107">
                  <a:moveTo>
                    <a:pt x="110" y="0"/>
                  </a:moveTo>
                  <a:lnTo>
                    <a:pt x="0" y="53"/>
                  </a:lnTo>
                  <a:lnTo>
                    <a:pt x="110" y="107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9" name="Line 39"/>
            <p:cNvSpPr>
              <a:spLocks noChangeShapeType="1"/>
            </p:cNvSpPr>
            <p:nvPr/>
          </p:nvSpPr>
          <p:spPr bwMode="auto">
            <a:xfrm flipH="1">
              <a:off x="3837" y="590"/>
              <a:ext cx="369" cy="1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0" name="Freeform 40"/>
            <p:cNvSpPr>
              <a:spLocks/>
            </p:cNvSpPr>
            <p:nvPr/>
          </p:nvSpPr>
          <p:spPr bwMode="auto">
            <a:xfrm>
              <a:off x="3730" y="536"/>
              <a:ext cx="110" cy="107"/>
            </a:xfrm>
            <a:custGeom>
              <a:avLst/>
              <a:gdLst>
                <a:gd name="T0" fmla="*/ 110 w 110"/>
                <a:gd name="T1" fmla="*/ 0 h 107"/>
                <a:gd name="T2" fmla="*/ 0 w 110"/>
                <a:gd name="T3" fmla="*/ 54 h 107"/>
                <a:gd name="T4" fmla="*/ 110 w 110"/>
                <a:gd name="T5" fmla="*/ 107 h 107"/>
                <a:gd name="T6" fmla="*/ 110 w 110"/>
                <a:gd name="T7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" h="107">
                  <a:moveTo>
                    <a:pt x="110" y="0"/>
                  </a:moveTo>
                  <a:lnTo>
                    <a:pt x="0" y="54"/>
                  </a:lnTo>
                  <a:lnTo>
                    <a:pt x="110" y="107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" name="Line 41"/>
            <p:cNvSpPr>
              <a:spLocks noChangeShapeType="1"/>
            </p:cNvSpPr>
            <p:nvPr/>
          </p:nvSpPr>
          <p:spPr bwMode="auto">
            <a:xfrm>
              <a:off x="3730" y="590"/>
              <a:ext cx="1" cy="1683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2" name="Line 42"/>
            <p:cNvSpPr>
              <a:spLocks noChangeShapeType="1"/>
            </p:cNvSpPr>
            <p:nvPr/>
          </p:nvSpPr>
          <p:spPr bwMode="auto">
            <a:xfrm flipH="1">
              <a:off x="2141" y="2273"/>
              <a:ext cx="1589" cy="1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3" name="Line 43"/>
            <p:cNvSpPr>
              <a:spLocks noChangeShapeType="1"/>
            </p:cNvSpPr>
            <p:nvPr/>
          </p:nvSpPr>
          <p:spPr bwMode="auto">
            <a:xfrm flipH="1">
              <a:off x="2140" y="2425"/>
              <a:ext cx="1" cy="172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4" name="Freeform 44"/>
            <p:cNvSpPr>
              <a:spLocks/>
            </p:cNvSpPr>
            <p:nvPr/>
          </p:nvSpPr>
          <p:spPr bwMode="auto">
            <a:xfrm>
              <a:off x="2062" y="2595"/>
              <a:ext cx="86" cy="113"/>
            </a:xfrm>
            <a:custGeom>
              <a:avLst/>
              <a:gdLst>
                <a:gd name="T0" fmla="*/ 86 w 86"/>
                <a:gd name="T1" fmla="*/ 113 h 113"/>
                <a:gd name="T2" fmla="*/ 66 w 86"/>
                <a:gd name="T3" fmla="*/ 109 h 113"/>
                <a:gd name="T4" fmla="*/ 49 w 86"/>
                <a:gd name="T5" fmla="*/ 102 h 113"/>
                <a:gd name="T6" fmla="*/ 35 w 86"/>
                <a:gd name="T7" fmla="*/ 96 h 113"/>
                <a:gd name="T8" fmla="*/ 23 w 86"/>
                <a:gd name="T9" fmla="*/ 89 h 113"/>
                <a:gd name="T10" fmla="*/ 13 w 86"/>
                <a:gd name="T11" fmla="*/ 81 h 113"/>
                <a:gd name="T12" fmla="*/ 6 w 86"/>
                <a:gd name="T13" fmla="*/ 74 h 113"/>
                <a:gd name="T14" fmla="*/ 1 w 86"/>
                <a:gd name="T15" fmla="*/ 66 h 113"/>
                <a:gd name="T16" fmla="*/ 0 w 86"/>
                <a:gd name="T17" fmla="*/ 56 h 113"/>
                <a:gd name="T18" fmla="*/ 1 w 86"/>
                <a:gd name="T19" fmla="*/ 48 h 113"/>
                <a:gd name="T20" fmla="*/ 5 w 86"/>
                <a:gd name="T21" fmla="*/ 40 h 113"/>
                <a:gd name="T22" fmla="*/ 13 w 86"/>
                <a:gd name="T23" fmla="*/ 32 h 113"/>
                <a:gd name="T24" fmla="*/ 21 w 86"/>
                <a:gd name="T25" fmla="*/ 24 h 113"/>
                <a:gd name="T26" fmla="*/ 35 w 86"/>
                <a:gd name="T27" fmla="*/ 18 h 113"/>
                <a:gd name="T28" fmla="*/ 48 w 86"/>
                <a:gd name="T29" fmla="*/ 11 h 113"/>
                <a:gd name="T30" fmla="*/ 64 w 86"/>
                <a:gd name="T31" fmla="*/ 5 h 113"/>
                <a:gd name="T32" fmla="*/ 83 w 86"/>
                <a:gd name="T3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6" h="113">
                  <a:moveTo>
                    <a:pt x="86" y="113"/>
                  </a:moveTo>
                  <a:lnTo>
                    <a:pt x="66" y="109"/>
                  </a:lnTo>
                  <a:lnTo>
                    <a:pt x="49" y="102"/>
                  </a:lnTo>
                  <a:lnTo>
                    <a:pt x="35" y="96"/>
                  </a:lnTo>
                  <a:lnTo>
                    <a:pt x="23" y="89"/>
                  </a:lnTo>
                  <a:lnTo>
                    <a:pt x="13" y="81"/>
                  </a:lnTo>
                  <a:lnTo>
                    <a:pt x="6" y="74"/>
                  </a:lnTo>
                  <a:lnTo>
                    <a:pt x="1" y="66"/>
                  </a:lnTo>
                  <a:lnTo>
                    <a:pt x="0" y="56"/>
                  </a:lnTo>
                  <a:lnTo>
                    <a:pt x="1" y="48"/>
                  </a:lnTo>
                  <a:lnTo>
                    <a:pt x="5" y="40"/>
                  </a:lnTo>
                  <a:lnTo>
                    <a:pt x="13" y="32"/>
                  </a:lnTo>
                  <a:lnTo>
                    <a:pt x="21" y="24"/>
                  </a:lnTo>
                  <a:lnTo>
                    <a:pt x="35" y="18"/>
                  </a:lnTo>
                  <a:lnTo>
                    <a:pt x="48" y="11"/>
                  </a:lnTo>
                  <a:lnTo>
                    <a:pt x="64" y="5"/>
                  </a:lnTo>
                  <a:lnTo>
                    <a:pt x="83" y="0"/>
                  </a:lnTo>
                </a:path>
              </a:pathLst>
            </a:custGeom>
            <a:noFill/>
            <a:ln w="20638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5" name="Line 45"/>
            <p:cNvSpPr>
              <a:spLocks noChangeShapeType="1"/>
            </p:cNvSpPr>
            <p:nvPr/>
          </p:nvSpPr>
          <p:spPr bwMode="auto">
            <a:xfrm>
              <a:off x="2143" y="2702"/>
              <a:ext cx="1" cy="78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6" name="Freeform 46"/>
            <p:cNvSpPr>
              <a:spLocks/>
            </p:cNvSpPr>
            <p:nvPr/>
          </p:nvSpPr>
          <p:spPr bwMode="auto">
            <a:xfrm>
              <a:off x="2087" y="2777"/>
              <a:ext cx="110" cy="107"/>
            </a:xfrm>
            <a:custGeom>
              <a:avLst/>
              <a:gdLst>
                <a:gd name="T0" fmla="*/ 0 w 110"/>
                <a:gd name="T1" fmla="*/ 0 h 107"/>
                <a:gd name="T2" fmla="*/ 54 w 110"/>
                <a:gd name="T3" fmla="*/ 107 h 107"/>
                <a:gd name="T4" fmla="*/ 110 w 110"/>
                <a:gd name="T5" fmla="*/ 0 h 107"/>
                <a:gd name="T6" fmla="*/ 0 w 110"/>
                <a:gd name="T7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" h="107">
                  <a:moveTo>
                    <a:pt x="0" y="0"/>
                  </a:moveTo>
                  <a:lnTo>
                    <a:pt x="54" y="107"/>
                  </a:lnTo>
                  <a:lnTo>
                    <a:pt x="1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7" name="Line 47"/>
            <p:cNvSpPr>
              <a:spLocks noChangeShapeType="1"/>
            </p:cNvSpPr>
            <p:nvPr/>
          </p:nvSpPr>
          <p:spPr bwMode="auto">
            <a:xfrm>
              <a:off x="2141" y="2273"/>
              <a:ext cx="1" cy="230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8" name="Rectangle 48"/>
            <p:cNvSpPr>
              <a:spLocks noChangeArrowheads="1"/>
            </p:cNvSpPr>
            <p:nvPr/>
          </p:nvSpPr>
          <p:spPr bwMode="auto">
            <a:xfrm>
              <a:off x="2306" y="2100"/>
              <a:ext cx="1287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1900" b="1">
                  <a:solidFill>
                    <a:srgbClr val="FF0000"/>
                  </a:solidFill>
                  <a:latin typeface="Times New Roman" pitchFamily="18" charset="0"/>
                </a:rPr>
                <a:t>Exports from B to A</a:t>
              </a:r>
              <a:endParaRPr lang="en-GB" altLang="en-US" sz="2400" b="1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3398838" y="4521200"/>
            <a:ext cx="2382837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GB" altLang="en-US" sz="2400">
              <a:solidFill>
                <a:srgbClr val="808080"/>
              </a:solidFill>
              <a:latin typeface="Times New Roman" pitchFamily="18" charset="0"/>
            </a:endParaRPr>
          </a:p>
        </p:txBody>
      </p:sp>
      <p:grpSp>
        <p:nvGrpSpPr>
          <p:cNvPr id="50" name="Group 50"/>
          <p:cNvGrpSpPr>
            <a:grpSpLocks/>
          </p:cNvGrpSpPr>
          <p:nvPr/>
        </p:nvGrpSpPr>
        <p:grpSpPr bwMode="auto">
          <a:xfrm>
            <a:off x="2249488" y="1371600"/>
            <a:ext cx="3490912" cy="3336925"/>
            <a:chOff x="1417" y="672"/>
            <a:chExt cx="2199" cy="2102"/>
          </a:xfrm>
        </p:grpSpPr>
        <p:sp>
          <p:nvSpPr>
            <p:cNvPr id="51" name="Line 51"/>
            <p:cNvSpPr>
              <a:spLocks noChangeShapeType="1"/>
            </p:cNvSpPr>
            <p:nvPr/>
          </p:nvSpPr>
          <p:spPr bwMode="auto">
            <a:xfrm flipV="1">
              <a:off x="1417" y="1128"/>
              <a:ext cx="179" cy="1"/>
            </a:xfrm>
            <a:prstGeom prst="line">
              <a:avLst/>
            </a:prstGeom>
            <a:noFill/>
            <a:ln w="206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2" name="Freeform 52"/>
            <p:cNvSpPr>
              <a:spLocks/>
            </p:cNvSpPr>
            <p:nvPr/>
          </p:nvSpPr>
          <p:spPr bwMode="auto">
            <a:xfrm>
              <a:off x="1596" y="1061"/>
              <a:ext cx="117" cy="73"/>
            </a:xfrm>
            <a:custGeom>
              <a:avLst/>
              <a:gdLst>
                <a:gd name="T0" fmla="*/ 117 w 117"/>
                <a:gd name="T1" fmla="*/ 82 h 82"/>
                <a:gd name="T2" fmla="*/ 112 w 117"/>
                <a:gd name="T3" fmla="*/ 63 h 82"/>
                <a:gd name="T4" fmla="*/ 105 w 117"/>
                <a:gd name="T5" fmla="*/ 47 h 82"/>
                <a:gd name="T6" fmla="*/ 99 w 117"/>
                <a:gd name="T7" fmla="*/ 33 h 82"/>
                <a:gd name="T8" fmla="*/ 92 w 117"/>
                <a:gd name="T9" fmla="*/ 22 h 82"/>
                <a:gd name="T10" fmla="*/ 84 w 117"/>
                <a:gd name="T11" fmla="*/ 12 h 82"/>
                <a:gd name="T12" fmla="*/ 76 w 117"/>
                <a:gd name="T13" fmla="*/ 6 h 82"/>
                <a:gd name="T14" fmla="*/ 67 w 117"/>
                <a:gd name="T15" fmla="*/ 1 h 82"/>
                <a:gd name="T16" fmla="*/ 57 w 117"/>
                <a:gd name="T17" fmla="*/ 0 h 82"/>
                <a:gd name="T18" fmla="*/ 49 w 117"/>
                <a:gd name="T19" fmla="*/ 1 h 82"/>
                <a:gd name="T20" fmla="*/ 41 w 117"/>
                <a:gd name="T21" fmla="*/ 4 h 82"/>
                <a:gd name="T22" fmla="*/ 33 w 117"/>
                <a:gd name="T23" fmla="*/ 12 h 82"/>
                <a:gd name="T24" fmla="*/ 24 w 117"/>
                <a:gd name="T25" fmla="*/ 20 h 82"/>
                <a:gd name="T26" fmla="*/ 18 w 117"/>
                <a:gd name="T27" fmla="*/ 33 h 82"/>
                <a:gd name="T28" fmla="*/ 11 w 117"/>
                <a:gd name="T29" fmla="*/ 46 h 82"/>
                <a:gd name="T30" fmla="*/ 4 w 117"/>
                <a:gd name="T31" fmla="*/ 62 h 82"/>
                <a:gd name="T32" fmla="*/ 0 w 117"/>
                <a:gd name="T33" fmla="*/ 79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82">
                  <a:moveTo>
                    <a:pt x="117" y="82"/>
                  </a:moveTo>
                  <a:lnTo>
                    <a:pt x="112" y="63"/>
                  </a:lnTo>
                  <a:lnTo>
                    <a:pt x="105" y="47"/>
                  </a:lnTo>
                  <a:lnTo>
                    <a:pt x="99" y="33"/>
                  </a:lnTo>
                  <a:lnTo>
                    <a:pt x="92" y="22"/>
                  </a:lnTo>
                  <a:lnTo>
                    <a:pt x="84" y="12"/>
                  </a:lnTo>
                  <a:lnTo>
                    <a:pt x="76" y="6"/>
                  </a:lnTo>
                  <a:lnTo>
                    <a:pt x="67" y="1"/>
                  </a:lnTo>
                  <a:lnTo>
                    <a:pt x="57" y="0"/>
                  </a:lnTo>
                  <a:lnTo>
                    <a:pt x="49" y="1"/>
                  </a:lnTo>
                  <a:lnTo>
                    <a:pt x="41" y="4"/>
                  </a:lnTo>
                  <a:lnTo>
                    <a:pt x="33" y="12"/>
                  </a:lnTo>
                  <a:lnTo>
                    <a:pt x="24" y="20"/>
                  </a:lnTo>
                  <a:lnTo>
                    <a:pt x="18" y="33"/>
                  </a:lnTo>
                  <a:lnTo>
                    <a:pt x="11" y="46"/>
                  </a:lnTo>
                  <a:lnTo>
                    <a:pt x="4" y="62"/>
                  </a:lnTo>
                  <a:lnTo>
                    <a:pt x="0" y="79"/>
                  </a:lnTo>
                </a:path>
              </a:pathLst>
            </a:custGeom>
            <a:noFill/>
            <a:ln w="20638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3" name="Line 53"/>
            <p:cNvSpPr>
              <a:spLocks noChangeShapeType="1"/>
            </p:cNvSpPr>
            <p:nvPr/>
          </p:nvSpPr>
          <p:spPr bwMode="auto">
            <a:xfrm>
              <a:off x="1705" y="1130"/>
              <a:ext cx="81" cy="1"/>
            </a:xfrm>
            <a:prstGeom prst="line">
              <a:avLst/>
            </a:prstGeom>
            <a:noFill/>
            <a:ln w="206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1783" y="1083"/>
              <a:ext cx="110" cy="96"/>
            </a:xfrm>
            <a:custGeom>
              <a:avLst/>
              <a:gdLst>
                <a:gd name="T0" fmla="*/ 1 w 110"/>
                <a:gd name="T1" fmla="*/ 107 h 107"/>
                <a:gd name="T2" fmla="*/ 110 w 110"/>
                <a:gd name="T3" fmla="*/ 51 h 107"/>
                <a:gd name="T4" fmla="*/ 0 w 110"/>
                <a:gd name="T5" fmla="*/ 0 h 107"/>
                <a:gd name="T6" fmla="*/ 1 w 110"/>
                <a:gd name="T7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" h="107">
                  <a:moveTo>
                    <a:pt x="1" y="107"/>
                  </a:moveTo>
                  <a:lnTo>
                    <a:pt x="110" y="51"/>
                  </a:lnTo>
                  <a:lnTo>
                    <a:pt x="0" y="0"/>
                  </a:lnTo>
                  <a:lnTo>
                    <a:pt x="1" y="107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5" name="Line 55"/>
            <p:cNvSpPr>
              <a:spLocks noChangeShapeType="1"/>
            </p:cNvSpPr>
            <p:nvPr/>
          </p:nvSpPr>
          <p:spPr bwMode="auto">
            <a:xfrm flipV="1">
              <a:off x="1417" y="2014"/>
              <a:ext cx="179" cy="2"/>
            </a:xfrm>
            <a:prstGeom prst="line">
              <a:avLst/>
            </a:prstGeom>
            <a:noFill/>
            <a:ln w="206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6" name="Freeform 56"/>
            <p:cNvSpPr>
              <a:spLocks/>
            </p:cNvSpPr>
            <p:nvPr/>
          </p:nvSpPr>
          <p:spPr bwMode="auto">
            <a:xfrm>
              <a:off x="1596" y="1948"/>
              <a:ext cx="117" cy="74"/>
            </a:xfrm>
            <a:custGeom>
              <a:avLst/>
              <a:gdLst>
                <a:gd name="T0" fmla="*/ 117 w 117"/>
                <a:gd name="T1" fmla="*/ 83 h 83"/>
                <a:gd name="T2" fmla="*/ 112 w 117"/>
                <a:gd name="T3" fmla="*/ 64 h 83"/>
                <a:gd name="T4" fmla="*/ 105 w 117"/>
                <a:gd name="T5" fmla="*/ 48 h 83"/>
                <a:gd name="T6" fmla="*/ 99 w 117"/>
                <a:gd name="T7" fmla="*/ 34 h 83"/>
                <a:gd name="T8" fmla="*/ 92 w 117"/>
                <a:gd name="T9" fmla="*/ 23 h 83"/>
                <a:gd name="T10" fmla="*/ 84 w 117"/>
                <a:gd name="T11" fmla="*/ 13 h 83"/>
                <a:gd name="T12" fmla="*/ 76 w 117"/>
                <a:gd name="T13" fmla="*/ 7 h 83"/>
                <a:gd name="T14" fmla="*/ 67 w 117"/>
                <a:gd name="T15" fmla="*/ 2 h 83"/>
                <a:gd name="T16" fmla="*/ 57 w 117"/>
                <a:gd name="T17" fmla="*/ 0 h 83"/>
                <a:gd name="T18" fmla="*/ 49 w 117"/>
                <a:gd name="T19" fmla="*/ 2 h 83"/>
                <a:gd name="T20" fmla="*/ 41 w 117"/>
                <a:gd name="T21" fmla="*/ 5 h 83"/>
                <a:gd name="T22" fmla="*/ 33 w 117"/>
                <a:gd name="T23" fmla="*/ 13 h 83"/>
                <a:gd name="T24" fmla="*/ 24 w 117"/>
                <a:gd name="T25" fmla="*/ 21 h 83"/>
                <a:gd name="T26" fmla="*/ 18 w 117"/>
                <a:gd name="T27" fmla="*/ 34 h 83"/>
                <a:gd name="T28" fmla="*/ 11 w 117"/>
                <a:gd name="T29" fmla="*/ 46 h 83"/>
                <a:gd name="T30" fmla="*/ 4 w 117"/>
                <a:gd name="T31" fmla="*/ 62 h 83"/>
                <a:gd name="T32" fmla="*/ 0 w 117"/>
                <a:gd name="T33" fmla="*/ 8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83">
                  <a:moveTo>
                    <a:pt x="117" y="83"/>
                  </a:moveTo>
                  <a:lnTo>
                    <a:pt x="112" y="64"/>
                  </a:lnTo>
                  <a:lnTo>
                    <a:pt x="105" y="48"/>
                  </a:lnTo>
                  <a:lnTo>
                    <a:pt x="99" y="34"/>
                  </a:lnTo>
                  <a:lnTo>
                    <a:pt x="92" y="23"/>
                  </a:lnTo>
                  <a:lnTo>
                    <a:pt x="84" y="13"/>
                  </a:lnTo>
                  <a:lnTo>
                    <a:pt x="76" y="7"/>
                  </a:lnTo>
                  <a:lnTo>
                    <a:pt x="67" y="2"/>
                  </a:lnTo>
                  <a:lnTo>
                    <a:pt x="57" y="0"/>
                  </a:lnTo>
                  <a:lnTo>
                    <a:pt x="49" y="2"/>
                  </a:lnTo>
                  <a:lnTo>
                    <a:pt x="41" y="5"/>
                  </a:lnTo>
                  <a:lnTo>
                    <a:pt x="33" y="13"/>
                  </a:lnTo>
                  <a:lnTo>
                    <a:pt x="24" y="21"/>
                  </a:lnTo>
                  <a:lnTo>
                    <a:pt x="18" y="34"/>
                  </a:lnTo>
                  <a:lnTo>
                    <a:pt x="11" y="46"/>
                  </a:lnTo>
                  <a:lnTo>
                    <a:pt x="4" y="62"/>
                  </a:lnTo>
                  <a:lnTo>
                    <a:pt x="0" y="80"/>
                  </a:lnTo>
                </a:path>
              </a:pathLst>
            </a:custGeom>
            <a:noFill/>
            <a:ln w="20638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7" name="Line 57"/>
            <p:cNvSpPr>
              <a:spLocks noChangeShapeType="1"/>
            </p:cNvSpPr>
            <p:nvPr/>
          </p:nvSpPr>
          <p:spPr bwMode="auto">
            <a:xfrm>
              <a:off x="1705" y="2017"/>
              <a:ext cx="81" cy="1"/>
            </a:xfrm>
            <a:prstGeom prst="line">
              <a:avLst/>
            </a:prstGeom>
            <a:noFill/>
            <a:ln w="206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1783" y="1971"/>
              <a:ext cx="110" cy="95"/>
            </a:xfrm>
            <a:custGeom>
              <a:avLst/>
              <a:gdLst>
                <a:gd name="T0" fmla="*/ 1 w 110"/>
                <a:gd name="T1" fmla="*/ 107 h 107"/>
                <a:gd name="T2" fmla="*/ 110 w 110"/>
                <a:gd name="T3" fmla="*/ 51 h 107"/>
                <a:gd name="T4" fmla="*/ 0 w 110"/>
                <a:gd name="T5" fmla="*/ 0 h 107"/>
                <a:gd name="T6" fmla="*/ 1 w 110"/>
                <a:gd name="T7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" h="107">
                  <a:moveTo>
                    <a:pt x="1" y="107"/>
                  </a:moveTo>
                  <a:lnTo>
                    <a:pt x="110" y="51"/>
                  </a:lnTo>
                  <a:lnTo>
                    <a:pt x="0" y="0"/>
                  </a:lnTo>
                  <a:lnTo>
                    <a:pt x="1" y="107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9" name="Line 59"/>
            <p:cNvSpPr>
              <a:spLocks noChangeShapeType="1"/>
            </p:cNvSpPr>
            <p:nvPr/>
          </p:nvSpPr>
          <p:spPr bwMode="auto">
            <a:xfrm>
              <a:off x="1417" y="719"/>
              <a:ext cx="369" cy="1"/>
            </a:xfrm>
            <a:prstGeom prst="line">
              <a:avLst/>
            </a:prstGeom>
            <a:noFill/>
            <a:ln w="206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0" name="Freeform 60"/>
            <p:cNvSpPr>
              <a:spLocks/>
            </p:cNvSpPr>
            <p:nvPr/>
          </p:nvSpPr>
          <p:spPr bwMode="auto">
            <a:xfrm>
              <a:off x="1783" y="672"/>
              <a:ext cx="110" cy="95"/>
            </a:xfrm>
            <a:custGeom>
              <a:avLst/>
              <a:gdLst>
                <a:gd name="T0" fmla="*/ 0 w 110"/>
                <a:gd name="T1" fmla="*/ 107 h 107"/>
                <a:gd name="T2" fmla="*/ 110 w 110"/>
                <a:gd name="T3" fmla="*/ 53 h 107"/>
                <a:gd name="T4" fmla="*/ 0 w 110"/>
                <a:gd name="T5" fmla="*/ 0 h 107"/>
                <a:gd name="T6" fmla="*/ 0 w 110"/>
                <a:gd name="T7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" h="107">
                  <a:moveTo>
                    <a:pt x="0" y="107"/>
                  </a:moveTo>
                  <a:lnTo>
                    <a:pt x="110" y="53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1" name="Line 61"/>
            <p:cNvSpPr>
              <a:spLocks noChangeShapeType="1"/>
            </p:cNvSpPr>
            <p:nvPr/>
          </p:nvSpPr>
          <p:spPr bwMode="auto">
            <a:xfrm>
              <a:off x="1893" y="719"/>
              <a:ext cx="1" cy="1843"/>
            </a:xfrm>
            <a:prstGeom prst="line">
              <a:avLst/>
            </a:prstGeom>
            <a:noFill/>
            <a:ln w="206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2" name="Line 62"/>
            <p:cNvSpPr>
              <a:spLocks noChangeShapeType="1"/>
            </p:cNvSpPr>
            <p:nvPr/>
          </p:nvSpPr>
          <p:spPr bwMode="auto">
            <a:xfrm>
              <a:off x="1893" y="2562"/>
              <a:ext cx="1668" cy="1"/>
            </a:xfrm>
            <a:prstGeom prst="line">
              <a:avLst/>
            </a:prstGeom>
            <a:noFill/>
            <a:ln w="206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3" name="Line 63"/>
            <p:cNvSpPr>
              <a:spLocks noChangeShapeType="1"/>
            </p:cNvSpPr>
            <p:nvPr/>
          </p:nvSpPr>
          <p:spPr bwMode="auto">
            <a:xfrm>
              <a:off x="3561" y="2562"/>
              <a:ext cx="1" cy="112"/>
            </a:xfrm>
            <a:prstGeom prst="line">
              <a:avLst/>
            </a:prstGeom>
            <a:noFill/>
            <a:ln w="206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4" name="Freeform 64"/>
            <p:cNvSpPr>
              <a:spLocks/>
            </p:cNvSpPr>
            <p:nvPr/>
          </p:nvSpPr>
          <p:spPr bwMode="auto">
            <a:xfrm>
              <a:off x="3505" y="2672"/>
              <a:ext cx="111" cy="94"/>
            </a:xfrm>
            <a:custGeom>
              <a:avLst/>
              <a:gdLst>
                <a:gd name="T0" fmla="*/ 0 w 111"/>
                <a:gd name="T1" fmla="*/ 0 h 106"/>
                <a:gd name="T2" fmla="*/ 56 w 111"/>
                <a:gd name="T3" fmla="*/ 106 h 106"/>
                <a:gd name="T4" fmla="*/ 111 w 111"/>
                <a:gd name="T5" fmla="*/ 0 h 106"/>
                <a:gd name="T6" fmla="*/ 0 w 111"/>
                <a:gd name="T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1" h="106">
                  <a:moveTo>
                    <a:pt x="0" y="0"/>
                  </a:moveTo>
                  <a:lnTo>
                    <a:pt x="56" y="106"/>
                  </a:lnTo>
                  <a:lnTo>
                    <a:pt x="11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5" name="Rectangle 65"/>
            <p:cNvSpPr>
              <a:spLocks noChangeArrowheads="1"/>
            </p:cNvSpPr>
            <p:nvPr/>
          </p:nvSpPr>
          <p:spPr bwMode="auto">
            <a:xfrm>
              <a:off x="2112" y="2592"/>
              <a:ext cx="1326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1900" b="1">
                  <a:solidFill>
                    <a:srgbClr val="0000FF"/>
                  </a:solidFill>
                  <a:latin typeface="Times New Roman" pitchFamily="18" charset="0"/>
                </a:rPr>
                <a:t>Exports from A to B</a:t>
              </a:r>
              <a:endParaRPr lang="en-GB" altLang="en-US" sz="2400" b="1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66" name="Group 66"/>
          <p:cNvGrpSpPr>
            <a:grpSpLocks/>
          </p:cNvGrpSpPr>
          <p:nvPr/>
        </p:nvGrpSpPr>
        <p:grpSpPr bwMode="auto">
          <a:xfrm>
            <a:off x="990600" y="4716463"/>
            <a:ext cx="2232025" cy="1968500"/>
            <a:chOff x="624" y="2779"/>
            <a:chExt cx="1406" cy="1240"/>
          </a:xfrm>
        </p:grpSpPr>
        <p:sp>
          <p:nvSpPr>
            <p:cNvPr id="67" name="Rectangle 67"/>
            <p:cNvSpPr>
              <a:spLocks noChangeArrowheads="1"/>
            </p:cNvSpPr>
            <p:nvPr/>
          </p:nvSpPr>
          <p:spPr bwMode="auto">
            <a:xfrm>
              <a:off x="644" y="2779"/>
              <a:ext cx="1386" cy="419"/>
            </a:xfrm>
            <a:prstGeom prst="rect">
              <a:avLst/>
            </a:prstGeom>
            <a:solidFill>
              <a:srgbClr val="CCFFFF"/>
            </a:solidFill>
            <a:ln w="2063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" name="Rectangle 68"/>
            <p:cNvSpPr>
              <a:spLocks noChangeArrowheads="1"/>
            </p:cNvSpPr>
            <p:nvPr/>
          </p:nvSpPr>
          <p:spPr bwMode="auto">
            <a:xfrm>
              <a:off x="702" y="2919"/>
              <a:ext cx="125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1900">
                  <a:solidFill>
                    <a:srgbClr val="0000FF"/>
                  </a:solidFill>
                  <a:latin typeface="Times New Roman" pitchFamily="18" charset="0"/>
                </a:rPr>
                <a:t>Producers country A</a:t>
              </a:r>
              <a:endParaRPr lang="en-GB" altLang="en-US" sz="24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69" name="Rectangle 69"/>
            <p:cNvSpPr>
              <a:spLocks noChangeArrowheads="1"/>
            </p:cNvSpPr>
            <p:nvPr/>
          </p:nvSpPr>
          <p:spPr bwMode="auto">
            <a:xfrm>
              <a:off x="624" y="3600"/>
              <a:ext cx="1386" cy="419"/>
            </a:xfrm>
            <a:prstGeom prst="rect">
              <a:avLst/>
            </a:prstGeom>
            <a:solidFill>
              <a:srgbClr val="CCFFFF"/>
            </a:solidFill>
            <a:ln w="2063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0" name="Rectangle 70"/>
            <p:cNvSpPr>
              <a:spLocks noChangeArrowheads="1"/>
            </p:cNvSpPr>
            <p:nvPr/>
          </p:nvSpPr>
          <p:spPr bwMode="auto">
            <a:xfrm>
              <a:off x="652" y="3737"/>
              <a:ext cx="134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1900">
                  <a:solidFill>
                    <a:srgbClr val="0000FF"/>
                  </a:solidFill>
                  <a:latin typeface="Times New Roman" pitchFamily="18" charset="0"/>
                </a:rPr>
                <a:t>Consumers country A</a:t>
              </a:r>
              <a:endParaRPr lang="en-GB" altLang="en-US" sz="24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grpSp>
          <p:nvGrpSpPr>
            <p:cNvPr id="71" name="Group 71"/>
            <p:cNvGrpSpPr>
              <a:grpSpLocks/>
            </p:cNvGrpSpPr>
            <p:nvPr/>
          </p:nvGrpSpPr>
          <p:grpSpPr bwMode="auto">
            <a:xfrm>
              <a:off x="1281" y="3196"/>
              <a:ext cx="108" cy="417"/>
              <a:chOff x="1370" y="3344"/>
              <a:chExt cx="111" cy="459"/>
            </a:xfrm>
          </p:grpSpPr>
          <p:sp>
            <p:nvSpPr>
              <p:cNvPr id="72" name="Line 72"/>
              <p:cNvSpPr>
                <a:spLocks noChangeShapeType="1"/>
              </p:cNvSpPr>
              <p:nvPr/>
            </p:nvSpPr>
            <p:spPr bwMode="auto">
              <a:xfrm>
                <a:off x="1426" y="3344"/>
                <a:ext cx="1" cy="356"/>
              </a:xfrm>
              <a:prstGeom prst="line">
                <a:avLst/>
              </a:prstGeom>
              <a:noFill/>
              <a:ln w="20638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" name="Freeform 73"/>
              <p:cNvSpPr>
                <a:spLocks/>
              </p:cNvSpPr>
              <p:nvPr/>
            </p:nvSpPr>
            <p:spPr bwMode="auto">
              <a:xfrm>
                <a:off x="1370" y="3697"/>
                <a:ext cx="111" cy="106"/>
              </a:xfrm>
              <a:custGeom>
                <a:avLst/>
                <a:gdLst>
                  <a:gd name="T0" fmla="*/ 0 w 111"/>
                  <a:gd name="T1" fmla="*/ 0 h 106"/>
                  <a:gd name="T2" fmla="*/ 56 w 111"/>
                  <a:gd name="T3" fmla="*/ 106 h 106"/>
                  <a:gd name="T4" fmla="*/ 111 w 111"/>
                  <a:gd name="T5" fmla="*/ 0 h 106"/>
                  <a:gd name="T6" fmla="*/ 0 w 111"/>
                  <a:gd name="T7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1" h="106">
                    <a:moveTo>
                      <a:pt x="0" y="0"/>
                    </a:moveTo>
                    <a:lnTo>
                      <a:pt x="56" y="106"/>
                    </a:lnTo>
                    <a:lnTo>
                      <a:pt x="11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4" name="Group 74"/>
          <p:cNvGrpSpPr>
            <a:grpSpLocks/>
          </p:cNvGrpSpPr>
          <p:nvPr/>
        </p:nvGrpSpPr>
        <p:grpSpPr bwMode="auto">
          <a:xfrm>
            <a:off x="5792788" y="1219200"/>
            <a:ext cx="2208212" cy="3468688"/>
            <a:chOff x="3649" y="576"/>
            <a:chExt cx="1391" cy="2185"/>
          </a:xfrm>
        </p:grpSpPr>
        <p:sp>
          <p:nvSpPr>
            <p:cNvPr id="75" name="Rectangle 75"/>
            <p:cNvSpPr>
              <a:spLocks noChangeArrowheads="1"/>
            </p:cNvSpPr>
            <p:nvPr/>
          </p:nvSpPr>
          <p:spPr bwMode="auto">
            <a:xfrm>
              <a:off x="4375" y="1544"/>
              <a:ext cx="7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3800">
                  <a:solidFill>
                    <a:srgbClr val="FF0000"/>
                  </a:solidFill>
                  <a:latin typeface="Times New Roman" pitchFamily="18" charset="0"/>
                </a:rPr>
                <a:t>.</a:t>
              </a:r>
              <a:endParaRPr lang="en-GB" altLang="en-US" sz="240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76" name="Rectangle 76"/>
            <p:cNvSpPr>
              <a:spLocks noChangeArrowheads="1"/>
            </p:cNvSpPr>
            <p:nvPr/>
          </p:nvSpPr>
          <p:spPr bwMode="auto">
            <a:xfrm>
              <a:off x="4382" y="1375"/>
              <a:ext cx="7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3800">
                  <a:solidFill>
                    <a:srgbClr val="FF0000"/>
                  </a:solidFill>
                  <a:latin typeface="Times New Roman" pitchFamily="18" charset="0"/>
                </a:rPr>
                <a:t>.</a:t>
              </a:r>
              <a:endParaRPr lang="en-GB" altLang="en-US" sz="240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77" name="Rectangle 77"/>
            <p:cNvSpPr>
              <a:spLocks noChangeArrowheads="1"/>
            </p:cNvSpPr>
            <p:nvPr/>
          </p:nvSpPr>
          <p:spPr bwMode="auto">
            <a:xfrm>
              <a:off x="4375" y="1206"/>
              <a:ext cx="7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3800">
                  <a:solidFill>
                    <a:srgbClr val="FF0000"/>
                  </a:solidFill>
                  <a:latin typeface="Times New Roman" pitchFamily="18" charset="0"/>
                </a:rPr>
                <a:t>.</a:t>
              </a:r>
              <a:endParaRPr lang="en-GB" altLang="en-US" sz="240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grpSp>
          <p:nvGrpSpPr>
            <p:cNvPr id="78" name="Group 78"/>
            <p:cNvGrpSpPr>
              <a:grpSpLocks/>
            </p:cNvGrpSpPr>
            <p:nvPr/>
          </p:nvGrpSpPr>
          <p:grpSpPr bwMode="auto">
            <a:xfrm>
              <a:off x="3649" y="576"/>
              <a:ext cx="1391" cy="2185"/>
              <a:chOff x="3649" y="576"/>
              <a:chExt cx="1391" cy="2185"/>
            </a:xfrm>
          </p:grpSpPr>
          <p:sp>
            <p:nvSpPr>
              <p:cNvPr id="79" name="Rectangle 79"/>
              <p:cNvSpPr>
                <a:spLocks noChangeArrowheads="1"/>
              </p:cNvSpPr>
              <p:nvPr/>
            </p:nvSpPr>
            <p:spPr bwMode="auto">
              <a:xfrm>
                <a:off x="3939" y="999"/>
                <a:ext cx="1101" cy="283"/>
              </a:xfrm>
              <a:prstGeom prst="rect">
                <a:avLst/>
              </a:prstGeom>
              <a:solidFill>
                <a:srgbClr val="FFCC99"/>
              </a:solidFill>
              <a:ln w="20638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0" name="Rectangle 80"/>
              <p:cNvSpPr>
                <a:spLocks noChangeArrowheads="1"/>
              </p:cNvSpPr>
              <p:nvPr/>
            </p:nvSpPr>
            <p:spPr bwMode="auto">
              <a:xfrm>
                <a:off x="4060" y="1064"/>
                <a:ext cx="880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GB" altLang="en-US" sz="1900">
                    <a:solidFill>
                      <a:srgbClr val="FF0000"/>
                    </a:solidFill>
                    <a:latin typeface="Times New Roman" pitchFamily="18" charset="0"/>
                  </a:rPr>
                  <a:t>Intermediate 2</a:t>
                </a:r>
                <a:endParaRPr lang="en-GB" altLang="en-US" sz="24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1" name="Rectangle 81"/>
              <p:cNvSpPr>
                <a:spLocks noChangeArrowheads="1"/>
              </p:cNvSpPr>
              <p:nvPr/>
            </p:nvSpPr>
            <p:spPr bwMode="auto">
              <a:xfrm>
                <a:off x="4933" y="1140"/>
                <a:ext cx="69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GB" altLang="en-US" sz="1300">
                    <a:solidFill>
                      <a:srgbClr val="FF0000"/>
                    </a:solidFill>
                    <a:latin typeface="Times New Roman" pitchFamily="18" charset="0"/>
                  </a:rPr>
                  <a:t>B</a:t>
                </a:r>
                <a:endParaRPr lang="en-GB" altLang="en-US" sz="24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" name="Rectangle 82"/>
              <p:cNvSpPr>
                <a:spLocks noChangeArrowheads="1"/>
              </p:cNvSpPr>
              <p:nvPr/>
            </p:nvSpPr>
            <p:spPr bwMode="auto">
              <a:xfrm>
                <a:off x="3939" y="576"/>
                <a:ext cx="1101" cy="283"/>
              </a:xfrm>
              <a:prstGeom prst="rect">
                <a:avLst/>
              </a:prstGeom>
              <a:solidFill>
                <a:srgbClr val="FFCC99"/>
              </a:solidFill>
              <a:ln w="20638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3" name="Rectangle 83"/>
              <p:cNvSpPr>
                <a:spLocks noChangeArrowheads="1"/>
              </p:cNvSpPr>
              <p:nvPr/>
            </p:nvSpPr>
            <p:spPr bwMode="auto">
              <a:xfrm>
                <a:off x="4060" y="641"/>
                <a:ext cx="880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GB" altLang="en-US" sz="1900">
                    <a:solidFill>
                      <a:srgbClr val="FF0000"/>
                    </a:solidFill>
                    <a:latin typeface="Times New Roman" pitchFamily="18" charset="0"/>
                  </a:rPr>
                  <a:t>Intermediate 1</a:t>
                </a:r>
                <a:endParaRPr lang="en-GB" altLang="en-US" sz="24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4" name="Rectangle 84"/>
              <p:cNvSpPr>
                <a:spLocks noChangeArrowheads="1"/>
              </p:cNvSpPr>
              <p:nvPr/>
            </p:nvSpPr>
            <p:spPr bwMode="auto">
              <a:xfrm>
                <a:off x="4933" y="717"/>
                <a:ext cx="69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GB" altLang="en-US" sz="1300">
                    <a:solidFill>
                      <a:srgbClr val="FF0000"/>
                    </a:solidFill>
                    <a:latin typeface="Times New Roman" pitchFamily="18" charset="0"/>
                  </a:rPr>
                  <a:t>B</a:t>
                </a:r>
                <a:endParaRPr lang="en-GB" altLang="en-US" sz="24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5" name="Rectangle 85"/>
              <p:cNvSpPr>
                <a:spLocks noChangeArrowheads="1"/>
              </p:cNvSpPr>
              <p:nvPr/>
            </p:nvSpPr>
            <p:spPr bwMode="auto">
              <a:xfrm>
                <a:off x="3939" y="1915"/>
                <a:ext cx="1101" cy="284"/>
              </a:xfrm>
              <a:prstGeom prst="rect">
                <a:avLst/>
              </a:prstGeom>
              <a:solidFill>
                <a:srgbClr val="FFCC99"/>
              </a:solidFill>
              <a:ln w="20638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6" name="Rectangle 86"/>
              <p:cNvSpPr>
                <a:spLocks noChangeArrowheads="1"/>
              </p:cNvSpPr>
              <p:nvPr/>
            </p:nvSpPr>
            <p:spPr bwMode="auto">
              <a:xfrm>
                <a:off x="4043" y="1980"/>
                <a:ext cx="914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GB" altLang="en-US" sz="1900">
                    <a:solidFill>
                      <a:srgbClr val="FF0000"/>
                    </a:solidFill>
                    <a:latin typeface="Times New Roman" pitchFamily="18" charset="0"/>
                  </a:rPr>
                  <a:t>Intermediate N</a:t>
                </a:r>
                <a:endParaRPr lang="en-GB" altLang="en-US" sz="24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7" name="Rectangle 87"/>
              <p:cNvSpPr>
                <a:spLocks noChangeArrowheads="1"/>
              </p:cNvSpPr>
              <p:nvPr/>
            </p:nvSpPr>
            <p:spPr bwMode="auto">
              <a:xfrm>
                <a:off x="4949" y="2057"/>
                <a:ext cx="69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GB" altLang="en-US" sz="1300">
                    <a:solidFill>
                      <a:srgbClr val="FF0000"/>
                    </a:solidFill>
                    <a:latin typeface="Times New Roman" pitchFamily="18" charset="0"/>
                  </a:rPr>
                  <a:t>B</a:t>
                </a:r>
                <a:endParaRPr lang="en-GB" altLang="en-US" sz="24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8" name="Line 88"/>
              <p:cNvSpPr>
                <a:spLocks noChangeShapeType="1"/>
              </p:cNvSpPr>
              <p:nvPr/>
            </p:nvSpPr>
            <p:spPr bwMode="auto">
              <a:xfrm flipH="1">
                <a:off x="3704" y="787"/>
                <a:ext cx="235" cy="1"/>
              </a:xfrm>
              <a:prstGeom prst="line">
                <a:avLst/>
              </a:prstGeom>
              <a:noFill/>
              <a:ln w="20638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9" name="Line 89"/>
              <p:cNvSpPr>
                <a:spLocks noChangeShapeType="1"/>
              </p:cNvSpPr>
              <p:nvPr/>
            </p:nvSpPr>
            <p:spPr bwMode="auto">
              <a:xfrm flipH="1">
                <a:off x="3704" y="1210"/>
                <a:ext cx="235" cy="1"/>
              </a:xfrm>
              <a:prstGeom prst="line">
                <a:avLst/>
              </a:prstGeom>
              <a:noFill/>
              <a:ln w="20638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0" name="Line 90"/>
              <p:cNvSpPr>
                <a:spLocks noChangeShapeType="1"/>
              </p:cNvSpPr>
              <p:nvPr/>
            </p:nvSpPr>
            <p:spPr bwMode="auto">
              <a:xfrm flipH="1">
                <a:off x="3704" y="2127"/>
                <a:ext cx="235" cy="1"/>
              </a:xfrm>
              <a:prstGeom prst="line">
                <a:avLst/>
              </a:prstGeom>
              <a:noFill/>
              <a:ln w="20638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91" name="Group 91"/>
              <p:cNvGrpSpPr>
                <a:grpSpLocks/>
              </p:cNvGrpSpPr>
              <p:nvPr/>
            </p:nvGrpSpPr>
            <p:grpSpPr bwMode="auto">
              <a:xfrm>
                <a:off x="3649" y="787"/>
                <a:ext cx="110" cy="1974"/>
                <a:chOff x="3912" y="743"/>
                <a:chExt cx="111" cy="2142"/>
              </a:xfrm>
            </p:grpSpPr>
            <p:sp>
              <p:nvSpPr>
                <p:cNvPr id="92" name="Line 92"/>
                <p:cNvSpPr>
                  <a:spLocks noChangeShapeType="1"/>
                </p:cNvSpPr>
                <p:nvPr/>
              </p:nvSpPr>
              <p:spPr bwMode="auto">
                <a:xfrm>
                  <a:off x="3968" y="743"/>
                  <a:ext cx="1" cy="2039"/>
                </a:xfrm>
                <a:prstGeom prst="line">
                  <a:avLst/>
                </a:prstGeom>
                <a:noFill/>
                <a:ln w="20638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6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93" name="Freeform 93"/>
                <p:cNvSpPr>
                  <a:spLocks/>
                </p:cNvSpPr>
                <p:nvPr/>
              </p:nvSpPr>
              <p:spPr bwMode="auto">
                <a:xfrm>
                  <a:off x="3912" y="2779"/>
                  <a:ext cx="111" cy="106"/>
                </a:xfrm>
                <a:custGeom>
                  <a:avLst/>
                  <a:gdLst>
                    <a:gd name="T0" fmla="*/ 0 w 111"/>
                    <a:gd name="T1" fmla="*/ 0 h 106"/>
                    <a:gd name="T2" fmla="*/ 56 w 111"/>
                    <a:gd name="T3" fmla="*/ 106 h 106"/>
                    <a:gd name="T4" fmla="*/ 111 w 111"/>
                    <a:gd name="T5" fmla="*/ 0 h 106"/>
                    <a:gd name="T6" fmla="*/ 0 w 111"/>
                    <a:gd name="T7" fmla="*/ 0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1" h="106">
                      <a:moveTo>
                        <a:pt x="0" y="0"/>
                      </a:moveTo>
                      <a:lnTo>
                        <a:pt x="56" y="106"/>
                      </a:lnTo>
                      <a:lnTo>
                        <a:pt x="111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6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</p:grpSp>
      </p:grpSp>
      <p:grpSp>
        <p:nvGrpSpPr>
          <p:cNvPr id="94" name="Group 94"/>
          <p:cNvGrpSpPr>
            <a:grpSpLocks/>
          </p:cNvGrpSpPr>
          <p:nvPr/>
        </p:nvGrpSpPr>
        <p:grpSpPr bwMode="auto">
          <a:xfrm>
            <a:off x="5257800" y="4724400"/>
            <a:ext cx="2244725" cy="1981200"/>
            <a:chOff x="3312" y="2784"/>
            <a:chExt cx="1414" cy="1248"/>
          </a:xfrm>
        </p:grpSpPr>
        <p:sp>
          <p:nvSpPr>
            <p:cNvPr id="95" name="Rectangle 95"/>
            <p:cNvSpPr>
              <a:spLocks noChangeArrowheads="1"/>
            </p:cNvSpPr>
            <p:nvPr/>
          </p:nvSpPr>
          <p:spPr bwMode="auto">
            <a:xfrm>
              <a:off x="3312" y="2784"/>
              <a:ext cx="1414" cy="425"/>
            </a:xfrm>
            <a:prstGeom prst="rect">
              <a:avLst/>
            </a:prstGeom>
            <a:solidFill>
              <a:srgbClr val="FFCC99"/>
            </a:solidFill>
            <a:ln w="20638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6" name="Rectangle 96"/>
            <p:cNvSpPr>
              <a:spLocks noChangeArrowheads="1"/>
            </p:cNvSpPr>
            <p:nvPr/>
          </p:nvSpPr>
          <p:spPr bwMode="auto">
            <a:xfrm>
              <a:off x="3408" y="2880"/>
              <a:ext cx="124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1900">
                  <a:solidFill>
                    <a:srgbClr val="FF0000"/>
                  </a:solidFill>
                  <a:latin typeface="Times New Roman" pitchFamily="18" charset="0"/>
                </a:rPr>
                <a:t>Producers country B</a:t>
              </a:r>
              <a:endParaRPr lang="en-GB" altLang="en-US" sz="240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97" name="Rectangle 97"/>
            <p:cNvSpPr>
              <a:spLocks noChangeArrowheads="1"/>
            </p:cNvSpPr>
            <p:nvPr/>
          </p:nvSpPr>
          <p:spPr bwMode="auto">
            <a:xfrm>
              <a:off x="3312" y="3607"/>
              <a:ext cx="1414" cy="425"/>
            </a:xfrm>
            <a:prstGeom prst="rect">
              <a:avLst/>
            </a:prstGeom>
            <a:solidFill>
              <a:srgbClr val="FFCC99"/>
            </a:solidFill>
            <a:ln w="20638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8" name="Rectangle 98"/>
            <p:cNvSpPr>
              <a:spLocks noChangeArrowheads="1"/>
            </p:cNvSpPr>
            <p:nvPr/>
          </p:nvSpPr>
          <p:spPr bwMode="auto">
            <a:xfrm>
              <a:off x="3360" y="3744"/>
              <a:ext cx="1324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1900">
                  <a:solidFill>
                    <a:srgbClr val="FF0000"/>
                  </a:solidFill>
                  <a:latin typeface="Times New Roman" pitchFamily="18" charset="0"/>
                </a:rPr>
                <a:t>Consumers country B</a:t>
              </a:r>
              <a:endParaRPr lang="en-GB" altLang="en-US" sz="240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grpSp>
          <p:nvGrpSpPr>
            <p:cNvPr id="99" name="Group 99"/>
            <p:cNvGrpSpPr>
              <a:grpSpLocks/>
            </p:cNvGrpSpPr>
            <p:nvPr/>
          </p:nvGrpSpPr>
          <p:grpSpPr bwMode="auto">
            <a:xfrm>
              <a:off x="3962" y="3216"/>
              <a:ext cx="70" cy="391"/>
              <a:chOff x="4229" y="3344"/>
              <a:chExt cx="111" cy="459"/>
            </a:xfrm>
          </p:grpSpPr>
          <p:sp>
            <p:nvSpPr>
              <p:cNvPr id="100" name="Line 100"/>
              <p:cNvSpPr>
                <a:spLocks noChangeShapeType="1"/>
              </p:cNvSpPr>
              <p:nvPr/>
            </p:nvSpPr>
            <p:spPr bwMode="auto">
              <a:xfrm>
                <a:off x="4286" y="3344"/>
                <a:ext cx="1" cy="356"/>
              </a:xfrm>
              <a:prstGeom prst="line">
                <a:avLst/>
              </a:prstGeom>
              <a:noFill/>
              <a:ln w="20638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1" name="Freeform 101"/>
              <p:cNvSpPr>
                <a:spLocks/>
              </p:cNvSpPr>
              <p:nvPr/>
            </p:nvSpPr>
            <p:spPr bwMode="auto">
              <a:xfrm>
                <a:off x="4229" y="3697"/>
                <a:ext cx="111" cy="106"/>
              </a:xfrm>
              <a:custGeom>
                <a:avLst/>
                <a:gdLst>
                  <a:gd name="T0" fmla="*/ 0 w 111"/>
                  <a:gd name="T1" fmla="*/ 0 h 106"/>
                  <a:gd name="T2" fmla="*/ 57 w 111"/>
                  <a:gd name="T3" fmla="*/ 106 h 106"/>
                  <a:gd name="T4" fmla="*/ 111 w 111"/>
                  <a:gd name="T5" fmla="*/ 0 h 106"/>
                  <a:gd name="T6" fmla="*/ 0 w 111"/>
                  <a:gd name="T7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1" h="106">
                    <a:moveTo>
                      <a:pt x="0" y="0"/>
                    </a:moveTo>
                    <a:lnTo>
                      <a:pt x="57" y="106"/>
                    </a:lnTo>
                    <a:lnTo>
                      <a:pt x="11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102" name="Text Box 102"/>
          <p:cNvSpPr txBox="1">
            <a:spLocks noChangeArrowheads="1"/>
          </p:cNvSpPr>
          <p:nvPr/>
        </p:nvSpPr>
        <p:spPr bwMode="auto">
          <a:xfrm>
            <a:off x="152400" y="4038600"/>
            <a:ext cx="1981200" cy="495300"/>
          </a:xfrm>
          <a:prstGeom prst="rect">
            <a:avLst/>
          </a:prstGeom>
          <a:solidFill>
            <a:srgbClr val="CCFFFF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2400" b="1">
                <a:solidFill>
                  <a:srgbClr val="0000FF"/>
                </a:solidFill>
                <a:latin typeface="Times New Roman" pitchFamily="18" charset="0"/>
              </a:rPr>
              <a:t>Country A</a:t>
            </a:r>
          </a:p>
        </p:txBody>
      </p:sp>
      <p:sp>
        <p:nvSpPr>
          <p:cNvPr id="103" name="Text Box 103"/>
          <p:cNvSpPr txBox="1">
            <a:spLocks noChangeArrowheads="1"/>
          </p:cNvSpPr>
          <p:nvPr/>
        </p:nvSpPr>
        <p:spPr bwMode="auto">
          <a:xfrm>
            <a:off x="7010400" y="4038600"/>
            <a:ext cx="1981200" cy="495300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2400" b="1">
                <a:solidFill>
                  <a:srgbClr val="FF0000"/>
                </a:solidFill>
                <a:latin typeface="Times New Roman" pitchFamily="18" charset="0"/>
              </a:rPr>
              <a:t>Country B</a:t>
            </a:r>
          </a:p>
        </p:txBody>
      </p:sp>
      <p:sp>
        <p:nvSpPr>
          <p:cNvPr id="104" name="Text Box 105"/>
          <p:cNvSpPr txBox="1">
            <a:spLocks noChangeArrowheads="1"/>
          </p:cNvSpPr>
          <p:nvPr/>
        </p:nvSpPr>
        <p:spPr bwMode="auto">
          <a:xfrm>
            <a:off x="3124200" y="5257800"/>
            <a:ext cx="2192338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Trade extents the market: </a:t>
            </a: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production externality gains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217503" y="775602"/>
            <a:ext cx="2981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8.11 the </a:t>
            </a:r>
            <a:r>
              <a:rPr lang="nl-NL" b="1"/>
              <a:t>Ethier interpretation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46025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0336107"/>
              </p:ext>
            </p:extLst>
          </p:nvPr>
        </p:nvGraphicFramePr>
        <p:xfrm>
          <a:off x="0" y="769528"/>
          <a:ext cx="9144000" cy="608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" y="769528"/>
            <a:ext cx="670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8.12 top </a:t>
            </a:r>
            <a:r>
              <a:rPr lang="nl-NL" b="1"/>
              <a:t>ten export sectors in China; 2-digit hs</a:t>
            </a:r>
            <a:r>
              <a:rPr lang="nl-NL" b="1" smtClean="0"/>
              <a:t>, billion USD, </a:t>
            </a:r>
            <a:r>
              <a:rPr lang="nl-NL" b="1"/>
              <a:t>2013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76890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0633639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41176" y="762000"/>
            <a:ext cx="57786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8.13a China </a:t>
            </a:r>
            <a:r>
              <a:rPr lang="nl-NL" b="1"/>
              <a:t>total trade and sector 85 trade, 1992-2013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37053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1653336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41176" y="762000"/>
            <a:ext cx="57024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8.13b China </a:t>
            </a:r>
            <a:r>
              <a:rPr lang="nl-NL" b="1"/>
              <a:t>total trade and sector 85 trade, 1992-2013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84347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6369852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" y="762000"/>
            <a:ext cx="75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8.14 China</a:t>
            </a:r>
            <a:r>
              <a:rPr lang="nl-NL" b="1"/>
              <a:t>; net exports in sub-sectors of electronics, </a:t>
            </a:r>
            <a:r>
              <a:rPr lang="nl-NL" b="1" smtClean="0"/>
              <a:t>per cent </a:t>
            </a:r>
            <a:r>
              <a:rPr lang="nl-NL" b="1"/>
              <a:t>of total trade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37053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0431067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" y="762000"/>
            <a:ext cx="75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8.15a China</a:t>
            </a:r>
            <a:r>
              <a:rPr lang="nl-NL" b="1"/>
              <a:t>; imports of chips and exports of telephones, % of total trade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37053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2203401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" y="762000"/>
            <a:ext cx="75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8.15b China</a:t>
            </a:r>
            <a:r>
              <a:rPr lang="nl-NL" b="1"/>
              <a:t>; imports of chips and exports of telephones, % of total trade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83351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>
            <a:spLocks noChangeShapeType="1"/>
          </p:cNvSpPr>
          <p:nvPr/>
        </p:nvSpPr>
        <p:spPr bwMode="auto">
          <a:xfrm>
            <a:off x="1066800" y="1186011"/>
            <a:ext cx="0" cy="502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Line 4"/>
          <p:cNvSpPr>
            <a:spLocks noChangeShapeType="1"/>
          </p:cNvSpPr>
          <p:nvPr/>
        </p:nvSpPr>
        <p:spPr bwMode="auto">
          <a:xfrm rot="-5400000">
            <a:off x="4876800" y="2405211"/>
            <a:ext cx="0" cy="7620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rot="-5400000">
            <a:off x="1058863" y="5096024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 rot="-5400000">
            <a:off x="1058863" y="4194324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 rot="-5400000">
            <a:off x="1074738" y="3295799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rot="-5400000">
            <a:off x="1066800" y="2381399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rot="-5400000">
            <a:off x="1066800" y="1490811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rot="-10800000">
            <a:off x="1219200" y="6139011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 rot="-10800000">
            <a:off x="3854450" y="6139011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 rot="-10800000">
            <a:off x="3182938" y="6131074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 rot="-10800000">
            <a:off x="2530475" y="6146949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 rot="-10800000">
            <a:off x="1873250" y="6139011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 rot="-10800000">
            <a:off x="4495800" y="6139011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 rot="-10800000">
            <a:off x="5181600" y="6139011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 rot="-10800000">
            <a:off x="5843588" y="6139011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rot="-10800000">
            <a:off x="6492875" y="6131074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 rot="-10800000">
            <a:off x="8489950" y="6139011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 rot="-10800000">
            <a:off x="7796213" y="6139011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 rot="-10800000">
            <a:off x="7162800" y="6139011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Freeform 23"/>
          <p:cNvSpPr>
            <a:spLocks/>
          </p:cNvSpPr>
          <p:nvPr/>
        </p:nvSpPr>
        <p:spPr bwMode="auto">
          <a:xfrm>
            <a:off x="1219200" y="2678261"/>
            <a:ext cx="7280275" cy="2470150"/>
          </a:xfrm>
          <a:custGeom>
            <a:avLst/>
            <a:gdLst>
              <a:gd name="T0" fmla="*/ 0 w 4586"/>
              <a:gd name="T1" fmla="*/ 1556 h 1556"/>
              <a:gd name="T2" fmla="*/ 73 w 4586"/>
              <a:gd name="T3" fmla="*/ 1407 h 1556"/>
              <a:gd name="T4" fmla="*/ 214 w 4586"/>
              <a:gd name="T5" fmla="*/ 1327 h 1556"/>
              <a:gd name="T6" fmla="*/ 309 w 4586"/>
              <a:gd name="T7" fmla="*/ 1252 h 1556"/>
              <a:gd name="T8" fmla="*/ 409 w 4586"/>
              <a:gd name="T9" fmla="*/ 1192 h 1556"/>
              <a:gd name="T10" fmla="*/ 504 w 4586"/>
              <a:gd name="T11" fmla="*/ 1132 h 1556"/>
              <a:gd name="T12" fmla="*/ 619 w 4586"/>
              <a:gd name="T13" fmla="*/ 1056 h 1556"/>
              <a:gd name="T14" fmla="*/ 700 w 4586"/>
              <a:gd name="T15" fmla="*/ 996 h 1556"/>
              <a:gd name="T16" fmla="*/ 815 w 4586"/>
              <a:gd name="T17" fmla="*/ 986 h 1556"/>
              <a:gd name="T18" fmla="*/ 920 w 4586"/>
              <a:gd name="T19" fmla="*/ 901 h 1556"/>
              <a:gd name="T20" fmla="*/ 1020 w 4586"/>
              <a:gd name="T21" fmla="*/ 861 h 1556"/>
              <a:gd name="T22" fmla="*/ 1120 w 4586"/>
              <a:gd name="T23" fmla="*/ 766 h 1556"/>
              <a:gd name="T24" fmla="*/ 1225 w 4586"/>
              <a:gd name="T25" fmla="*/ 896 h 1556"/>
              <a:gd name="T26" fmla="*/ 1351 w 4586"/>
              <a:gd name="T27" fmla="*/ 991 h 1556"/>
              <a:gd name="T28" fmla="*/ 1436 w 4586"/>
              <a:gd name="T29" fmla="*/ 831 h 1556"/>
              <a:gd name="T30" fmla="*/ 1546 w 4586"/>
              <a:gd name="T31" fmla="*/ 781 h 1556"/>
              <a:gd name="T32" fmla="*/ 1641 w 4586"/>
              <a:gd name="T33" fmla="*/ 711 h 1556"/>
              <a:gd name="T34" fmla="*/ 1751 w 4586"/>
              <a:gd name="T35" fmla="*/ 671 h 1556"/>
              <a:gd name="T36" fmla="*/ 1872 w 4586"/>
              <a:gd name="T37" fmla="*/ 701 h 1556"/>
              <a:gd name="T38" fmla="*/ 1967 w 4586"/>
              <a:gd name="T39" fmla="*/ 786 h 1556"/>
              <a:gd name="T40" fmla="*/ 2072 w 4586"/>
              <a:gd name="T41" fmla="*/ 786 h 1556"/>
              <a:gd name="T42" fmla="*/ 2162 w 4586"/>
              <a:gd name="T43" fmla="*/ 741 h 1556"/>
              <a:gd name="T44" fmla="*/ 2287 w 4586"/>
              <a:gd name="T45" fmla="*/ 746 h 1556"/>
              <a:gd name="T46" fmla="*/ 2377 w 4586"/>
              <a:gd name="T47" fmla="*/ 671 h 1556"/>
              <a:gd name="T48" fmla="*/ 2478 w 4586"/>
              <a:gd name="T49" fmla="*/ 540 h 1556"/>
              <a:gd name="T50" fmla="*/ 2588 w 4586"/>
              <a:gd name="T51" fmla="*/ 480 h 1556"/>
              <a:gd name="T52" fmla="*/ 2698 w 4586"/>
              <a:gd name="T53" fmla="*/ 415 h 1556"/>
              <a:gd name="T54" fmla="*/ 2803 w 4586"/>
              <a:gd name="T55" fmla="*/ 385 h 1556"/>
              <a:gd name="T56" fmla="*/ 2893 w 4586"/>
              <a:gd name="T57" fmla="*/ 245 h 1556"/>
              <a:gd name="T58" fmla="*/ 3014 w 4586"/>
              <a:gd name="T59" fmla="*/ 220 h 1556"/>
              <a:gd name="T60" fmla="*/ 3109 w 4586"/>
              <a:gd name="T61" fmla="*/ 190 h 1556"/>
              <a:gd name="T62" fmla="*/ 3219 w 4586"/>
              <a:gd name="T63" fmla="*/ 270 h 1556"/>
              <a:gd name="T64" fmla="*/ 3314 w 4586"/>
              <a:gd name="T65" fmla="*/ 210 h 1556"/>
              <a:gd name="T66" fmla="*/ 3419 w 4586"/>
              <a:gd name="T67" fmla="*/ 165 h 1556"/>
              <a:gd name="T68" fmla="*/ 3534 w 4586"/>
              <a:gd name="T69" fmla="*/ 105 h 1556"/>
              <a:gd name="T70" fmla="*/ 3635 w 4586"/>
              <a:gd name="T71" fmla="*/ 75 h 1556"/>
              <a:gd name="T72" fmla="*/ 3740 w 4586"/>
              <a:gd name="T73" fmla="*/ 10 h 1556"/>
              <a:gd name="T74" fmla="*/ 3830 w 4586"/>
              <a:gd name="T75" fmla="*/ 15 h 1556"/>
              <a:gd name="T76" fmla="*/ 3950 w 4586"/>
              <a:gd name="T77" fmla="*/ 65 h 1556"/>
              <a:gd name="T78" fmla="*/ 4060 w 4586"/>
              <a:gd name="T79" fmla="*/ 40 h 1556"/>
              <a:gd name="T80" fmla="*/ 4161 w 4586"/>
              <a:gd name="T81" fmla="*/ 40 h 1556"/>
              <a:gd name="T82" fmla="*/ 4261 w 4586"/>
              <a:gd name="T83" fmla="*/ 75 h 1556"/>
              <a:gd name="T84" fmla="*/ 4366 w 4586"/>
              <a:gd name="T85" fmla="*/ 90 h 1556"/>
              <a:gd name="T86" fmla="*/ 4466 w 4586"/>
              <a:gd name="T87" fmla="*/ 100 h 1556"/>
              <a:gd name="T88" fmla="*/ 4586 w 4586"/>
              <a:gd name="T89" fmla="*/ 105 h 15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586" h="1556">
                <a:moveTo>
                  <a:pt x="0" y="1556"/>
                </a:moveTo>
                <a:cubicBezTo>
                  <a:pt x="18" y="1500"/>
                  <a:pt x="37" y="1445"/>
                  <a:pt x="73" y="1407"/>
                </a:cubicBezTo>
                <a:cubicBezTo>
                  <a:pt x="109" y="1369"/>
                  <a:pt x="175" y="1353"/>
                  <a:pt x="214" y="1327"/>
                </a:cubicBezTo>
                <a:cubicBezTo>
                  <a:pt x="253" y="1301"/>
                  <a:pt x="276" y="1275"/>
                  <a:pt x="309" y="1252"/>
                </a:cubicBezTo>
                <a:cubicBezTo>
                  <a:pt x="342" y="1229"/>
                  <a:pt x="377" y="1212"/>
                  <a:pt x="409" y="1192"/>
                </a:cubicBezTo>
                <a:cubicBezTo>
                  <a:pt x="441" y="1172"/>
                  <a:pt x="469" y="1155"/>
                  <a:pt x="504" y="1132"/>
                </a:cubicBezTo>
                <a:cubicBezTo>
                  <a:pt x="539" y="1109"/>
                  <a:pt x="586" y="1079"/>
                  <a:pt x="619" y="1056"/>
                </a:cubicBezTo>
                <a:cubicBezTo>
                  <a:pt x="652" y="1033"/>
                  <a:pt x="667" y="1008"/>
                  <a:pt x="700" y="996"/>
                </a:cubicBezTo>
                <a:cubicBezTo>
                  <a:pt x="733" y="984"/>
                  <a:pt x="778" y="1002"/>
                  <a:pt x="815" y="986"/>
                </a:cubicBezTo>
                <a:cubicBezTo>
                  <a:pt x="852" y="970"/>
                  <a:pt x="886" y="922"/>
                  <a:pt x="920" y="901"/>
                </a:cubicBezTo>
                <a:cubicBezTo>
                  <a:pt x="954" y="880"/>
                  <a:pt x="987" y="883"/>
                  <a:pt x="1020" y="861"/>
                </a:cubicBezTo>
                <a:cubicBezTo>
                  <a:pt x="1053" y="839"/>
                  <a:pt x="1086" y="760"/>
                  <a:pt x="1120" y="766"/>
                </a:cubicBezTo>
                <a:cubicBezTo>
                  <a:pt x="1154" y="772"/>
                  <a:pt x="1187" y="859"/>
                  <a:pt x="1225" y="896"/>
                </a:cubicBezTo>
                <a:cubicBezTo>
                  <a:pt x="1263" y="933"/>
                  <a:pt x="1316" y="1002"/>
                  <a:pt x="1351" y="991"/>
                </a:cubicBezTo>
                <a:cubicBezTo>
                  <a:pt x="1386" y="980"/>
                  <a:pt x="1404" y="866"/>
                  <a:pt x="1436" y="831"/>
                </a:cubicBezTo>
                <a:cubicBezTo>
                  <a:pt x="1468" y="796"/>
                  <a:pt x="1512" y="801"/>
                  <a:pt x="1546" y="781"/>
                </a:cubicBezTo>
                <a:cubicBezTo>
                  <a:pt x="1580" y="761"/>
                  <a:pt x="1607" y="729"/>
                  <a:pt x="1641" y="711"/>
                </a:cubicBezTo>
                <a:cubicBezTo>
                  <a:pt x="1675" y="693"/>
                  <a:pt x="1713" y="673"/>
                  <a:pt x="1751" y="671"/>
                </a:cubicBezTo>
                <a:cubicBezTo>
                  <a:pt x="1789" y="669"/>
                  <a:pt x="1836" y="682"/>
                  <a:pt x="1872" y="701"/>
                </a:cubicBezTo>
                <a:cubicBezTo>
                  <a:pt x="1908" y="720"/>
                  <a:pt x="1934" y="772"/>
                  <a:pt x="1967" y="786"/>
                </a:cubicBezTo>
                <a:cubicBezTo>
                  <a:pt x="2000" y="800"/>
                  <a:pt x="2040" y="793"/>
                  <a:pt x="2072" y="786"/>
                </a:cubicBezTo>
                <a:cubicBezTo>
                  <a:pt x="2104" y="779"/>
                  <a:pt x="2126" y="748"/>
                  <a:pt x="2162" y="741"/>
                </a:cubicBezTo>
                <a:cubicBezTo>
                  <a:pt x="2198" y="734"/>
                  <a:pt x="2251" y="758"/>
                  <a:pt x="2287" y="746"/>
                </a:cubicBezTo>
                <a:cubicBezTo>
                  <a:pt x="2323" y="734"/>
                  <a:pt x="2345" y="705"/>
                  <a:pt x="2377" y="671"/>
                </a:cubicBezTo>
                <a:cubicBezTo>
                  <a:pt x="2409" y="637"/>
                  <a:pt x="2443" y="572"/>
                  <a:pt x="2478" y="540"/>
                </a:cubicBezTo>
                <a:cubicBezTo>
                  <a:pt x="2513" y="508"/>
                  <a:pt x="2551" y="501"/>
                  <a:pt x="2588" y="480"/>
                </a:cubicBezTo>
                <a:cubicBezTo>
                  <a:pt x="2625" y="459"/>
                  <a:pt x="2662" y="431"/>
                  <a:pt x="2698" y="415"/>
                </a:cubicBezTo>
                <a:cubicBezTo>
                  <a:pt x="2734" y="399"/>
                  <a:pt x="2770" y="413"/>
                  <a:pt x="2803" y="385"/>
                </a:cubicBezTo>
                <a:cubicBezTo>
                  <a:pt x="2836" y="357"/>
                  <a:pt x="2858" y="272"/>
                  <a:pt x="2893" y="245"/>
                </a:cubicBezTo>
                <a:cubicBezTo>
                  <a:pt x="2928" y="218"/>
                  <a:pt x="2978" y="229"/>
                  <a:pt x="3014" y="220"/>
                </a:cubicBezTo>
                <a:cubicBezTo>
                  <a:pt x="3050" y="211"/>
                  <a:pt x="3075" y="182"/>
                  <a:pt x="3109" y="190"/>
                </a:cubicBezTo>
                <a:cubicBezTo>
                  <a:pt x="3143" y="198"/>
                  <a:pt x="3185" y="267"/>
                  <a:pt x="3219" y="270"/>
                </a:cubicBezTo>
                <a:cubicBezTo>
                  <a:pt x="3253" y="273"/>
                  <a:pt x="3281" y="227"/>
                  <a:pt x="3314" y="210"/>
                </a:cubicBezTo>
                <a:cubicBezTo>
                  <a:pt x="3347" y="193"/>
                  <a:pt x="3382" y="182"/>
                  <a:pt x="3419" y="165"/>
                </a:cubicBezTo>
                <a:cubicBezTo>
                  <a:pt x="3456" y="148"/>
                  <a:pt x="3498" y="120"/>
                  <a:pt x="3534" y="105"/>
                </a:cubicBezTo>
                <a:cubicBezTo>
                  <a:pt x="3570" y="90"/>
                  <a:pt x="3601" y="91"/>
                  <a:pt x="3635" y="75"/>
                </a:cubicBezTo>
                <a:cubicBezTo>
                  <a:pt x="3669" y="59"/>
                  <a:pt x="3708" y="20"/>
                  <a:pt x="3740" y="10"/>
                </a:cubicBezTo>
                <a:cubicBezTo>
                  <a:pt x="3772" y="0"/>
                  <a:pt x="3795" y="6"/>
                  <a:pt x="3830" y="15"/>
                </a:cubicBezTo>
                <a:cubicBezTo>
                  <a:pt x="3865" y="24"/>
                  <a:pt x="3912" y="61"/>
                  <a:pt x="3950" y="65"/>
                </a:cubicBezTo>
                <a:cubicBezTo>
                  <a:pt x="3988" y="69"/>
                  <a:pt x="4025" y="44"/>
                  <a:pt x="4060" y="40"/>
                </a:cubicBezTo>
                <a:cubicBezTo>
                  <a:pt x="4095" y="36"/>
                  <a:pt x="4128" y="34"/>
                  <a:pt x="4161" y="40"/>
                </a:cubicBezTo>
                <a:cubicBezTo>
                  <a:pt x="4194" y="46"/>
                  <a:pt x="4227" y="67"/>
                  <a:pt x="4261" y="75"/>
                </a:cubicBezTo>
                <a:cubicBezTo>
                  <a:pt x="4295" y="83"/>
                  <a:pt x="4332" y="86"/>
                  <a:pt x="4366" y="90"/>
                </a:cubicBezTo>
                <a:cubicBezTo>
                  <a:pt x="4400" y="94"/>
                  <a:pt x="4429" y="98"/>
                  <a:pt x="4466" y="100"/>
                </a:cubicBezTo>
                <a:cubicBezTo>
                  <a:pt x="4503" y="102"/>
                  <a:pt x="4544" y="103"/>
                  <a:pt x="4586" y="105"/>
                </a:cubicBezTo>
              </a:path>
            </a:pathLst>
          </a:custGeom>
          <a:noFill/>
          <a:ln w="38100" cmpd="sng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Freeform 24"/>
          <p:cNvSpPr>
            <a:spLocks/>
          </p:cNvSpPr>
          <p:nvPr/>
        </p:nvSpPr>
        <p:spPr bwMode="auto">
          <a:xfrm>
            <a:off x="1219200" y="1362224"/>
            <a:ext cx="7256463" cy="2490787"/>
          </a:xfrm>
          <a:custGeom>
            <a:avLst/>
            <a:gdLst>
              <a:gd name="T0" fmla="*/ 0 w 4571"/>
              <a:gd name="T1" fmla="*/ 1569 h 1569"/>
              <a:gd name="T2" fmla="*/ 88 w 4571"/>
              <a:gd name="T3" fmla="*/ 1324 h 1569"/>
              <a:gd name="T4" fmla="*/ 204 w 4571"/>
              <a:gd name="T5" fmla="*/ 1259 h 1569"/>
              <a:gd name="T6" fmla="*/ 289 w 4571"/>
              <a:gd name="T7" fmla="*/ 1144 h 1569"/>
              <a:gd name="T8" fmla="*/ 399 w 4571"/>
              <a:gd name="T9" fmla="*/ 1089 h 1569"/>
              <a:gd name="T10" fmla="*/ 509 w 4571"/>
              <a:gd name="T11" fmla="*/ 984 h 1569"/>
              <a:gd name="T12" fmla="*/ 604 w 4571"/>
              <a:gd name="T13" fmla="*/ 899 h 1569"/>
              <a:gd name="T14" fmla="*/ 715 w 4571"/>
              <a:gd name="T15" fmla="*/ 804 h 1569"/>
              <a:gd name="T16" fmla="*/ 820 w 4571"/>
              <a:gd name="T17" fmla="*/ 728 h 1569"/>
              <a:gd name="T18" fmla="*/ 910 w 4571"/>
              <a:gd name="T19" fmla="*/ 653 h 1569"/>
              <a:gd name="T20" fmla="*/ 1025 w 4571"/>
              <a:gd name="T21" fmla="*/ 623 h 1569"/>
              <a:gd name="T22" fmla="*/ 1125 w 4571"/>
              <a:gd name="T23" fmla="*/ 513 h 1569"/>
              <a:gd name="T24" fmla="*/ 1225 w 4571"/>
              <a:gd name="T25" fmla="*/ 708 h 1569"/>
              <a:gd name="T26" fmla="*/ 1336 w 4571"/>
              <a:gd name="T27" fmla="*/ 899 h 1569"/>
              <a:gd name="T28" fmla="*/ 1436 w 4571"/>
              <a:gd name="T29" fmla="*/ 618 h 1569"/>
              <a:gd name="T30" fmla="*/ 1551 w 4571"/>
              <a:gd name="T31" fmla="*/ 608 h 1569"/>
              <a:gd name="T32" fmla="*/ 1641 w 4571"/>
              <a:gd name="T33" fmla="*/ 483 h 1569"/>
              <a:gd name="T34" fmla="*/ 1761 w 4571"/>
              <a:gd name="T35" fmla="*/ 428 h 1569"/>
              <a:gd name="T36" fmla="*/ 1867 w 4571"/>
              <a:gd name="T37" fmla="*/ 453 h 1569"/>
              <a:gd name="T38" fmla="*/ 1957 w 4571"/>
              <a:gd name="T39" fmla="*/ 548 h 1569"/>
              <a:gd name="T40" fmla="*/ 2067 w 4571"/>
              <a:gd name="T41" fmla="*/ 533 h 1569"/>
              <a:gd name="T42" fmla="*/ 2177 w 4571"/>
              <a:gd name="T43" fmla="*/ 468 h 1569"/>
              <a:gd name="T44" fmla="*/ 2277 w 4571"/>
              <a:gd name="T45" fmla="*/ 543 h 1569"/>
              <a:gd name="T46" fmla="*/ 2377 w 4571"/>
              <a:gd name="T47" fmla="*/ 418 h 1569"/>
              <a:gd name="T48" fmla="*/ 2488 w 4571"/>
              <a:gd name="T49" fmla="*/ 408 h 1569"/>
              <a:gd name="T50" fmla="*/ 2598 w 4571"/>
              <a:gd name="T51" fmla="*/ 373 h 1569"/>
              <a:gd name="T52" fmla="*/ 2693 w 4571"/>
              <a:gd name="T53" fmla="*/ 333 h 1569"/>
              <a:gd name="T54" fmla="*/ 2793 w 4571"/>
              <a:gd name="T55" fmla="*/ 338 h 1569"/>
              <a:gd name="T56" fmla="*/ 2888 w 4571"/>
              <a:gd name="T57" fmla="*/ 197 h 1569"/>
              <a:gd name="T58" fmla="*/ 2999 w 4571"/>
              <a:gd name="T59" fmla="*/ 147 h 1569"/>
              <a:gd name="T60" fmla="*/ 3124 w 4571"/>
              <a:gd name="T61" fmla="*/ 147 h 1569"/>
              <a:gd name="T62" fmla="*/ 3219 w 4571"/>
              <a:gd name="T63" fmla="*/ 253 h 1569"/>
              <a:gd name="T64" fmla="*/ 3319 w 4571"/>
              <a:gd name="T65" fmla="*/ 167 h 1569"/>
              <a:gd name="T66" fmla="*/ 3439 w 4571"/>
              <a:gd name="T67" fmla="*/ 127 h 1569"/>
              <a:gd name="T68" fmla="*/ 3529 w 4571"/>
              <a:gd name="T69" fmla="*/ 67 h 1569"/>
              <a:gd name="T70" fmla="*/ 3640 w 4571"/>
              <a:gd name="T71" fmla="*/ 67 h 1569"/>
              <a:gd name="T72" fmla="*/ 3730 w 4571"/>
              <a:gd name="T73" fmla="*/ 7 h 1569"/>
              <a:gd name="T74" fmla="*/ 3845 w 4571"/>
              <a:gd name="T75" fmla="*/ 27 h 1569"/>
              <a:gd name="T76" fmla="*/ 3950 w 4571"/>
              <a:gd name="T77" fmla="*/ 82 h 1569"/>
              <a:gd name="T78" fmla="*/ 4045 w 4571"/>
              <a:gd name="T79" fmla="*/ 62 h 1569"/>
              <a:gd name="T80" fmla="*/ 4146 w 4571"/>
              <a:gd name="T81" fmla="*/ 42 h 1569"/>
              <a:gd name="T82" fmla="*/ 4261 w 4571"/>
              <a:gd name="T83" fmla="*/ 62 h 1569"/>
              <a:gd name="T84" fmla="*/ 4366 w 4571"/>
              <a:gd name="T85" fmla="*/ 62 h 1569"/>
              <a:gd name="T86" fmla="*/ 4456 w 4571"/>
              <a:gd name="T87" fmla="*/ 82 h 1569"/>
              <a:gd name="T88" fmla="*/ 4571 w 4571"/>
              <a:gd name="T89" fmla="*/ 22 h 1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571" h="1569">
                <a:moveTo>
                  <a:pt x="0" y="1569"/>
                </a:moveTo>
                <a:cubicBezTo>
                  <a:pt x="27" y="1472"/>
                  <a:pt x="54" y="1376"/>
                  <a:pt x="88" y="1324"/>
                </a:cubicBezTo>
                <a:cubicBezTo>
                  <a:pt x="122" y="1272"/>
                  <a:pt x="170" y="1289"/>
                  <a:pt x="204" y="1259"/>
                </a:cubicBezTo>
                <a:cubicBezTo>
                  <a:pt x="238" y="1229"/>
                  <a:pt x="256" y="1172"/>
                  <a:pt x="289" y="1144"/>
                </a:cubicBezTo>
                <a:cubicBezTo>
                  <a:pt x="322" y="1116"/>
                  <a:pt x="362" y="1116"/>
                  <a:pt x="399" y="1089"/>
                </a:cubicBezTo>
                <a:cubicBezTo>
                  <a:pt x="436" y="1062"/>
                  <a:pt x="475" y="1016"/>
                  <a:pt x="509" y="984"/>
                </a:cubicBezTo>
                <a:cubicBezTo>
                  <a:pt x="543" y="952"/>
                  <a:pt x="570" y="929"/>
                  <a:pt x="604" y="899"/>
                </a:cubicBezTo>
                <a:cubicBezTo>
                  <a:pt x="638" y="869"/>
                  <a:pt x="679" y="832"/>
                  <a:pt x="715" y="804"/>
                </a:cubicBezTo>
                <a:cubicBezTo>
                  <a:pt x="751" y="776"/>
                  <a:pt x="788" y="753"/>
                  <a:pt x="820" y="728"/>
                </a:cubicBezTo>
                <a:cubicBezTo>
                  <a:pt x="852" y="703"/>
                  <a:pt x="876" y="671"/>
                  <a:pt x="910" y="653"/>
                </a:cubicBezTo>
                <a:cubicBezTo>
                  <a:pt x="944" y="635"/>
                  <a:pt x="989" y="646"/>
                  <a:pt x="1025" y="623"/>
                </a:cubicBezTo>
                <a:cubicBezTo>
                  <a:pt x="1061" y="600"/>
                  <a:pt x="1092" y="499"/>
                  <a:pt x="1125" y="513"/>
                </a:cubicBezTo>
                <a:cubicBezTo>
                  <a:pt x="1158" y="527"/>
                  <a:pt x="1190" y="644"/>
                  <a:pt x="1225" y="708"/>
                </a:cubicBezTo>
                <a:cubicBezTo>
                  <a:pt x="1260" y="772"/>
                  <a:pt x="1301" y="914"/>
                  <a:pt x="1336" y="899"/>
                </a:cubicBezTo>
                <a:cubicBezTo>
                  <a:pt x="1371" y="884"/>
                  <a:pt x="1400" y="666"/>
                  <a:pt x="1436" y="618"/>
                </a:cubicBezTo>
                <a:cubicBezTo>
                  <a:pt x="1472" y="570"/>
                  <a:pt x="1517" y="630"/>
                  <a:pt x="1551" y="608"/>
                </a:cubicBezTo>
                <a:cubicBezTo>
                  <a:pt x="1585" y="586"/>
                  <a:pt x="1606" y="513"/>
                  <a:pt x="1641" y="483"/>
                </a:cubicBezTo>
                <a:cubicBezTo>
                  <a:pt x="1676" y="453"/>
                  <a:pt x="1723" y="433"/>
                  <a:pt x="1761" y="428"/>
                </a:cubicBezTo>
                <a:cubicBezTo>
                  <a:pt x="1799" y="423"/>
                  <a:pt x="1834" y="433"/>
                  <a:pt x="1867" y="453"/>
                </a:cubicBezTo>
                <a:cubicBezTo>
                  <a:pt x="1900" y="473"/>
                  <a:pt x="1924" y="535"/>
                  <a:pt x="1957" y="548"/>
                </a:cubicBezTo>
                <a:cubicBezTo>
                  <a:pt x="1990" y="561"/>
                  <a:pt x="2030" y="546"/>
                  <a:pt x="2067" y="533"/>
                </a:cubicBezTo>
                <a:cubicBezTo>
                  <a:pt x="2104" y="520"/>
                  <a:pt x="2142" y="466"/>
                  <a:pt x="2177" y="468"/>
                </a:cubicBezTo>
                <a:cubicBezTo>
                  <a:pt x="2212" y="470"/>
                  <a:pt x="2244" y="551"/>
                  <a:pt x="2277" y="543"/>
                </a:cubicBezTo>
                <a:cubicBezTo>
                  <a:pt x="2310" y="535"/>
                  <a:pt x="2342" y="440"/>
                  <a:pt x="2377" y="418"/>
                </a:cubicBezTo>
                <a:cubicBezTo>
                  <a:pt x="2412" y="396"/>
                  <a:pt x="2451" y="415"/>
                  <a:pt x="2488" y="408"/>
                </a:cubicBezTo>
                <a:cubicBezTo>
                  <a:pt x="2525" y="401"/>
                  <a:pt x="2564" y="386"/>
                  <a:pt x="2598" y="373"/>
                </a:cubicBezTo>
                <a:cubicBezTo>
                  <a:pt x="2632" y="360"/>
                  <a:pt x="2661" y="339"/>
                  <a:pt x="2693" y="333"/>
                </a:cubicBezTo>
                <a:cubicBezTo>
                  <a:pt x="2725" y="327"/>
                  <a:pt x="2761" y="361"/>
                  <a:pt x="2793" y="338"/>
                </a:cubicBezTo>
                <a:cubicBezTo>
                  <a:pt x="2825" y="315"/>
                  <a:pt x="2854" y="229"/>
                  <a:pt x="2888" y="197"/>
                </a:cubicBezTo>
                <a:cubicBezTo>
                  <a:pt x="2922" y="165"/>
                  <a:pt x="2960" y="155"/>
                  <a:pt x="2999" y="147"/>
                </a:cubicBezTo>
                <a:cubicBezTo>
                  <a:pt x="3038" y="139"/>
                  <a:pt x="3087" y="129"/>
                  <a:pt x="3124" y="147"/>
                </a:cubicBezTo>
                <a:cubicBezTo>
                  <a:pt x="3161" y="165"/>
                  <a:pt x="3187" y="250"/>
                  <a:pt x="3219" y="253"/>
                </a:cubicBezTo>
                <a:cubicBezTo>
                  <a:pt x="3251" y="256"/>
                  <a:pt x="3282" y="188"/>
                  <a:pt x="3319" y="167"/>
                </a:cubicBezTo>
                <a:cubicBezTo>
                  <a:pt x="3356" y="146"/>
                  <a:pt x="3404" y="144"/>
                  <a:pt x="3439" y="127"/>
                </a:cubicBezTo>
                <a:cubicBezTo>
                  <a:pt x="3474" y="110"/>
                  <a:pt x="3496" y="77"/>
                  <a:pt x="3529" y="67"/>
                </a:cubicBezTo>
                <a:cubicBezTo>
                  <a:pt x="3562" y="57"/>
                  <a:pt x="3607" y="77"/>
                  <a:pt x="3640" y="67"/>
                </a:cubicBezTo>
                <a:cubicBezTo>
                  <a:pt x="3673" y="57"/>
                  <a:pt x="3696" y="14"/>
                  <a:pt x="3730" y="7"/>
                </a:cubicBezTo>
                <a:cubicBezTo>
                  <a:pt x="3764" y="0"/>
                  <a:pt x="3808" y="15"/>
                  <a:pt x="3845" y="27"/>
                </a:cubicBezTo>
                <a:cubicBezTo>
                  <a:pt x="3882" y="39"/>
                  <a:pt x="3917" y="76"/>
                  <a:pt x="3950" y="82"/>
                </a:cubicBezTo>
                <a:cubicBezTo>
                  <a:pt x="3983" y="88"/>
                  <a:pt x="4012" y="69"/>
                  <a:pt x="4045" y="62"/>
                </a:cubicBezTo>
                <a:cubicBezTo>
                  <a:pt x="4078" y="55"/>
                  <a:pt x="4110" y="42"/>
                  <a:pt x="4146" y="42"/>
                </a:cubicBezTo>
                <a:cubicBezTo>
                  <a:pt x="4182" y="42"/>
                  <a:pt x="4224" y="59"/>
                  <a:pt x="4261" y="62"/>
                </a:cubicBezTo>
                <a:cubicBezTo>
                  <a:pt x="4298" y="65"/>
                  <a:pt x="4334" y="59"/>
                  <a:pt x="4366" y="62"/>
                </a:cubicBezTo>
                <a:cubicBezTo>
                  <a:pt x="4398" y="65"/>
                  <a:pt x="4422" y="89"/>
                  <a:pt x="4456" y="82"/>
                </a:cubicBezTo>
                <a:cubicBezTo>
                  <a:pt x="4490" y="75"/>
                  <a:pt x="4552" y="32"/>
                  <a:pt x="4571" y="22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609600" y="4996011"/>
            <a:ext cx="46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0.1</a:t>
            </a:r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609600" y="3167211"/>
            <a:ext cx="46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0.3</a:t>
            </a:r>
          </a:p>
        </p:txBody>
      </p:sp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609600" y="2252811"/>
            <a:ext cx="46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0.4</a:t>
            </a:r>
          </a:p>
        </p:txBody>
      </p: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609600" y="1338411"/>
            <a:ext cx="46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0.5</a:t>
            </a:r>
          </a:p>
        </p:txBody>
      </p:sp>
      <p:sp>
        <p:nvSpPr>
          <p:cNvPr id="27" name="Text Box 29"/>
          <p:cNvSpPr txBox="1">
            <a:spLocks noChangeArrowheads="1"/>
          </p:cNvSpPr>
          <p:nvPr/>
        </p:nvSpPr>
        <p:spPr bwMode="auto">
          <a:xfrm>
            <a:off x="609600" y="4081611"/>
            <a:ext cx="46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0.2</a:t>
            </a:r>
          </a:p>
        </p:txBody>
      </p:sp>
      <p:sp>
        <p:nvSpPr>
          <p:cNvPr id="28" name="Text Box 30"/>
          <p:cNvSpPr txBox="1">
            <a:spLocks noChangeArrowheads="1"/>
          </p:cNvSpPr>
          <p:nvPr/>
        </p:nvSpPr>
        <p:spPr bwMode="auto">
          <a:xfrm>
            <a:off x="914400" y="6215211"/>
            <a:ext cx="577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1962</a:t>
            </a:r>
          </a:p>
        </p:txBody>
      </p:sp>
      <p:sp>
        <p:nvSpPr>
          <p:cNvPr id="29" name="Text Box 31"/>
          <p:cNvSpPr txBox="1">
            <a:spLocks noChangeArrowheads="1"/>
          </p:cNvSpPr>
          <p:nvPr/>
        </p:nvSpPr>
        <p:spPr bwMode="auto">
          <a:xfrm>
            <a:off x="3581400" y="6215211"/>
            <a:ext cx="577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1978</a:t>
            </a:r>
          </a:p>
        </p:txBody>
      </p:sp>
      <p:sp>
        <p:nvSpPr>
          <p:cNvPr id="30" name="Text Box 32"/>
          <p:cNvSpPr txBox="1">
            <a:spLocks noChangeArrowheads="1"/>
          </p:cNvSpPr>
          <p:nvPr/>
        </p:nvSpPr>
        <p:spPr bwMode="auto">
          <a:xfrm>
            <a:off x="1600200" y="6215211"/>
            <a:ext cx="577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1966</a:t>
            </a:r>
          </a:p>
        </p:txBody>
      </p:sp>
      <p:sp>
        <p:nvSpPr>
          <p:cNvPr id="31" name="Text Box 33"/>
          <p:cNvSpPr txBox="1">
            <a:spLocks noChangeArrowheads="1"/>
          </p:cNvSpPr>
          <p:nvPr/>
        </p:nvSpPr>
        <p:spPr bwMode="auto">
          <a:xfrm>
            <a:off x="2209800" y="6215211"/>
            <a:ext cx="577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1970</a:t>
            </a:r>
          </a:p>
        </p:txBody>
      </p:sp>
      <p:sp>
        <p:nvSpPr>
          <p:cNvPr id="32" name="Text Box 34"/>
          <p:cNvSpPr txBox="1">
            <a:spLocks noChangeArrowheads="1"/>
          </p:cNvSpPr>
          <p:nvPr/>
        </p:nvSpPr>
        <p:spPr bwMode="auto">
          <a:xfrm>
            <a:off x="2895600" y="6215211"/>
            <a:ext cx="577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1974</a:t>
            </a:r>
          </a:p>
        </p:txBody>
      </p:sp>
      <p:sp>
        <p:nvSpPr>
          <p:cNvPr id="33" name="Text Box 35"/>
          <p:cNvSpPr txBox="1">
            <a:spLocks noChangeArrowheads="1"/>
          </p:cNvSpPr>
          <p:nvPr/>
        </p:nvSpPr>
        <p:spPr bwMode="auto">
          <a:xfrm>
            <a:off x="4191000" y="6215211"/>
            <a:ext cx="577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1982</a:t>
            </a:r>
          </a:p>
        </p:txBody>
      </p:sp>
      <p:sp>
        <p:nvSpPr>
          <p:cNvPr id="34" name="Text Box 36"/>
          <p:cNvSpPr txBox="1">
            <a:spLocks noChangeArrowheads="1"/>
          </p:cNvSpPr>
          <p:nvPr/>
        </p:nvSpPr>
        <p:spPr bwMode="auto">
          <a:xfrm>
            <a:off x="6248400" y="6215211"/>
            <a:ext cx="577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1994</a:t>
            </a:r>
          </a:p>
        </p:txBody>
      </p:sp>
      <p:sp>
        <p:nvSpPr>
          <p:cNvPr id="35" name="Text Box 37"/>
          <p:cNvSpPr txBox="1">
            <a:spLocks noChangeArrowheads="1"/>
          </p:cNvSpPr>
          <p:nvPr/>
        </p:nvSpPr>
        <p:spPr bwMode="auto">
          <a:xfrm>
            <a:off x="6934200" y="6215211"/>
            <a:ext cx="577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1998</a:t>
            </a:r>
          </a:p>
        </p:txBody>
      </p:sp>
      <p:sp>
        <p:nvSpPr>
          <p:cNvPr id="36" name="Text Box 38"/>
          <p:cNvSpPr txBox="1">
            <a:spLocks noChangeArrowheads="1"/>
          </p:cNvSpPr>
          <p:nvPr/>
        </p:nvSpPr>
        <p:spPr bwMode="auto">
          <a:xfrm>
            <a:off x="7543800" y="6215211"/>
            <a:ext cx="577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2002</a:t>
            </a:r>
          </a:p>
        </p:txBody>
      </p:sp>
      <p:sp>
        <p:nvSpPr>
          <p:cNvPr id="37" name="Text Box 39"/>
          <p:cNvSpPr txBox="1">
            <a:spLocks noChangeArrowheads="1"/>
          </p:cNvSpPr>
          <p:nvPr/>
        </p:nvSpPr>
        <p:spPr bwMode="auto">
          <a:xfrm>
            <a:off x="8153400" y="6215211"/>
            <a:ext cx="577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2006</a:t>
            </a:r>
          </a:p>
        </p:txBody>
      </p:sp>
      <p:sp>
        <p:nvSpPr>
          <p:cNvPr id="38" name="Text Box 40"/>
          <p:cNvSpPr txBox="1">
            <a:spLocks noChangeArrowheads="1"/>
          </p:cNvSpPr>
          <p:nvPr/>
        </p:nvSpPr>
        <p:spPr bwMode="auto">
          <a:xfrm>
            <a:off x="4876800" y="6215211"/>
            <a:ext cx="577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1986</a:t>
            </a:r>
          </a:p>
        </p:txBody>
      </p:sp>
      <p:sp>
        <p:nvSpPr>
          <p:cNvPr id="39" name="Text Box 41"/>
          <p:cNvSpPr txBox="1">
            <a:spLocks noChangeArrowheads="1"/>
          </p:cNvSpPr>
          <p:nvPr/>
        </p:nvSpPr>
        <p:spPr bwMode="auto">
          <a:xfrm>
            <a:off x="5562600" y="6215211"/>
            <a:ext cx="577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1990</a:t>
            </a:r>
          </a:p>
        </p:txBody>
      </p:sp>
      <p:sp>
        <p:nvSpPr>
          <p:cNvPr id="40" name="Text Box 42"/>
          <p:cNvSpPr txBox="1">
            <a:spLocks noChangeArrowheads="1"/>
          </p:cNvSpPr>
          <p:nvPr/>
        </p:nvSpPr>
        <p:spPr bwMode="auto">
          <a:xfrm rot="-5400000">
            <a:off x="-777690" y="3183850"/>
            <a:ext cx="22268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 err="1">
                <a:solidFill>
                  <a:srgbClr val="000000"/>
                </a:solidFill>
                <a:latin typeface="Times New Roman" pitchFamily="18" charset="0"/>
              </a:rPr>
              <a:t>Grubel</a:t>
            </a:r>
            <a:r>
              <a:rPr lang="en-US" altLang="en-US" sz="2000" dirty="0">
                <a:solidFill>
                  <a:srgbClr val="000000"/>
                </a:solidFill>
                <a:latin typeface="Times New Roman" pitchFamily="18" charset="0"/>
              </a:rPr>
              <a:t>-Lloyd index</a:t>
            </a:r>
          </a:p>
        </p:txBody>
      </p:sp>
      <p:sp>
        <p:nvSpPr>
          <p:cNvPr id="41" name="Text Box 43"/>
          <p:cNvSpPr txBox="1">
            <a:spLocks noChangeArrowheads="1"/>
          </p:cNvSpPr>
          <p:nvPr/>
        </p:nvSpPr>
        <p:spPr bwMode="auto">
          <a:xfrm rot="-21600000">
            <a:off x="7816936" y="5815100"/>
            <a:ext cx="6896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smtClean="0">
                <a:solidFill>
                  <a:srgbClr val="000000"/>
                </a:solidFill>
                <a:latin typeface="Times New Roman" pitchFamily="18" charset="0"/>
              </a:rPr>
              <a:t>year </a:t>
            </a:r>
            <a:endParaRPr lang="en-US" altLang="en-US" sz="2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" name="Text Box 44"/>
          <p:cNvSpPr txBox="1">
            <a:spLocks noChangeArrowheads="1"/>
          </p:cNvSpPr>
          <p:nvPr/>
        </p:nvSpPr>
        <p:spPr bwMode="auto">
          <a:xfrm rot="-21600000">
            <a:off x="5105400" y="3460074"/>
            <a:ext cx="126361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FF"/>
                </a:solidFill>
                <a:latin typeface="Times New Roman" pitchFamily="18" charset="0"/>
              </a:rPr>
              <a:t>GL 5-digit</a:t>
            </a:r>
          </a:p>
        </p:txBody>
      </p:sp>
      <p:sp>
        <p:nvSpPr>
          <p:cNvPr id="43" name="Text Box 45"/>
          <p:cNvSpPr txBox="1">
            <a:spLocks noChangeArrowheads="1"/>
          </p:cNvSpPr>
          <p:nvPr/>
        </p:nvSpPr>
        <p:spPr bwMode="auto">
          <a:xfrm rot="-21600000">
            <a:off x="3917984" y="2209800"/>
            <a:ext cx="126361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FF0000"/>
                </a:solidFill>
                <a:latin typeface="Times New Roman" pitchFamily="18" charset="0"/>
              </a:rPr>
              <a:t>GL 3-digit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52400" y="767713"/>
            <a:ext cx="7167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smtClean="0"/>
              <a:t>8.3 evolution of intra-industry trade; global weighted average, 1962-2006</a:t>
            </a:r>
          </a:p>
        </p:txBody>
      </p:sp>
    </p:spTree>
    <p:extLst>
      <p:ext uri="{BB962C8B-B14F-4D97-AF65-F5344CB8AC3E}">
        <p14:creationId xmlns:p14="http://schemas.microsoft.com/office/powerpoint/2010/main" val="301920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4410733"/>
              </p:ext>
            </p:extLst>
          </p:nvPr>
        </p:nvGraphicFramePr>
        <p:xfrm>
          <a:off x="0" y="762000"/>
          <a:ext cx="4572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0279614"/>
              </p:ext>
            </p:extLst>
          </p:nvPr>
        </p:nvGraphicFramePr>
        <p:xfrm>
          <a:off x="4572000" y="762001"/>
          <a:ext cx="4572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3018215"/>
              </p:ext>
            </p:extLst>
          </p:nvPr>
        </p:nvGraphicFramePr>
        <p:xfrm>
          <a:off x="0" y="3810000"/>
          <a:ext cx="4572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1247314"/>
              </p:ext>
            </p:extLst>
          </p:nvPr>
        </p:nvGraphicFramePr>
        <p:xfrm>
          <a:off x="4572000" y="3810000"/>
          <a:ext cx="4572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77854" y="1524000"/>
            <a:ext cx="10350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smtClean="0">
                <a:solidFill>
                  <a:srgbClr val="FF9900"/>
                </a:solidFill>
              </a:rPr>
              <a:t>assumption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38800" y="5410200"/>
            <a:ext cx="10350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smtClean="0">
                <a:solidFill>
                  <a:srgbClr val="FF9900"/>
                </a:solidFill>
              </a:rPr>
              <a:t>assumption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0" y="1522529"/>
            <a:ext cx="10350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smtClean="0">
                <a:solidFill>
                  <a:srgbClr val="FF9900"/>
                </a:solidFill>
              </a:rPr>
              <a:t>assumption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114800"/>
            <a:ext cx="10350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smtClean="0">
                <a:solidFill>
                  <a:srgbClr val="FF9900"/>
                </a:solidFill>
              </a:rPr>
              <a:t>assumption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96435" y="5791200"/>
            <a:ext cx="6471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smtClean="0">
                <a:solidFill>
                  <a:srgbClr val="0000FF"/>
                </a:solidFill>
              </a:rPr>
              <a:t>reality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20235" y="2816423"/>
            <a:ext cx="6471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smtClean="0">
                <a:solidFill>
                  <a:srgbClr val="0000FF"/>
                </a:solidFill>
              </a:rPr>
              <a:t>reality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8235" y="3197423"/>
            <a:ext cx="6471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smtClean="0">
                <a:solidFill>
                  <a:srgbClr val="0000FF"/>
                </a:solidFill>
              </a:rPr>
              <a:t>reality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8235" y="5725375"/>
            <a:ext cx="6471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smtClean="0">
                <a:solidFill>
                  <a:srgbClr val="0000FF"/>
                </a:solidFill>
              </a:rPr>
              <a:t>reality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43200" y="1093113"/>
            <a:ext cx="147982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8.4 deviation </a:t>
            </a:r>
            <a:r>
              <a:rPr lang="nl-NL" b="1"/>
              <a:t>between assumed demand and reality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02084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9374221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81200" y="762000"/>
            <a:ext cx="526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smtClean="0"/>
              <a:t>8.5 production function for a variety of manufactures</a:t>
            </a:r>
          </a:p>
        </p:txBody>
      </p:sp>
    </p:spTree>
    <p:extLst>
      <p:ext uri="{BB962C8B-B14F-4D97-AF65-F5344CB8AC3E}">
        <p14:creationId xmlns:p14="http://schemas.microsoft.com/office/powerpoint/2010/main" val="202084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66"/>
          <p:cNvSpPr>
            <a:spLocks noChangeShapeType="1"/>
          </p:cNvSpPr>
          <p:nvPr/>
        </p:nvSpPr>
        <p:spPr bwMode="auto">
          <a:xfrm>
            <a:off x="914400" y="1157287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Line 67"/>
          <p:cNvSpPr>
            <a:spLocks noChangeShapeType="1"/>
          </p:cNvSpPr>
          <p:nvPr/>
        </p:nvSpPr>
        <p:spPr bwMode="auto">
          <a:xfrm>
            <a:off x="914400" y="6262687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Text Box 68"/>
          <p:cNvSpPr txBox="1">
            <a:spLocks noChangeArrowheads="1"/>
          </p:cNvSpPr>
          <p:nvPr/>
        </p:nvSpPr>
        <p:spPr bwMode="auto">
          <a:xfrm>
            <a:off x="95250" y="1309687"/>
            <a:ext cx="704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Price</a:t>
            </a:r>
          </a:p>
        </p:txBody>
      </p:sp>
      <p:sp>
        <p:nvSpPr>
          <p:cNvPr id="5" name="Text Box 69"/>
          <p:cNvSpPr txBox="1">
            <a:spLocks noChangeArrowheads="1"/>
          </p:cNvSpPr>
          <p:nvPr/>
        </p:nvSpPr>
        <p:spPr bwMode="auto">
          <a:xfrm>
            <a:off x="3733800" y="6338887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Quantity</a:t>
            </a:r>
          </a:p>
        </p:txBody>
      </p:sp>
      <p:sp>
        <p:nvSpPr>
          <p:cNvPr id="6" name="Freeform 72"/>
          <p:cNvSpPr>
            <a:spLocks/>
          </p:cNvSpPr>
          <p:nvPr/>
        </p:nvSpPr>
        <p:spPr bwMode="auto">
          <a:xfrm>
            <a:off x="1260475" y="1352550"/>
            <a:ext cx="3768725" cy="3538537"/>
          </a:xfrm>
          <a:custGeom>
            <a:avLst/>
            <a:gdLst>
              <a:gd name="T0" fmla="*/ 2374 w 2374"/>
              <a:gd name="T1" fmla="*/ 2229 h 2229"/>
              <a:gd name="T2" fmla="*/ 2108 w 2374"/>
              <a:gd name="T3" fmla="*/ 2170 h 2229"/>
              <a:gd name="T4" fmla="*/ 1695 w 2374"/>
              <a:gd name="T5" fmla="*/ 2075 h 2229"/>
              <a:gd name="T6" fmla="*/ 1331 w 2374"/>
              <a:gd name="T7" fmla="*/ 1968 h 2229"/>
              <a:gd name="T8" fmla="*/ 1029 w 2374"/>
              <a:gd name="T9" fmla="*/ 1834 h 2229"/>
              <a:gd name="T10" fmla="*/ 666 w 2374"/>
              <a:gd name="T11" fmla="*/ 1594 h 2229"/>
              <a:gd name="T12" fmla="*/ 431 w 2374"/>
              <a:gd name="T13" fmla="*/ 1342 h 2229"/>
              <a:gd name="T14" fmla="*/ 252 w 2374"/>
              <a:gd name="T15" fmla="*/ 1007 h 2229"/>
              <a:gd name="T16" fmla="*/ 123 w 2374"/>
              <a:gd name="T17" fmla="*/ 643 h 2229"/>
              <a:gd name="T18" fmla="*/ 22 w 2374"/>
              <a:gd name="T19" fmla="*/ 218 h 2229"/>
              <a:gd name="T20" fmla="*/ 0 w 2374"/>
              <a:gd name="T21" fmla="*/ 0 h 2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74" h="2229">
                <a:moveTo>
                  <a:pt x="2374" y="2229"/>
                </a:moveTo>
                <a:cubicBezTo>
                  <a:pt x="2297" y="2212"/>
                  <a:pt x="2221" y="2196"/>
                  <a:pt x="2108" y="2170"/>
                </a:cubicBezTo>
                <a:cubicBezTo>
                  <a:pt x="1995" y="2144"/>
                  <a:pt x="1824" y="2109"/>
                  <a:pt x="1695" y="2075"/>
                </a:cubicBezTo>
                <a:cubicBezTo>
                  <a:pt x="1566" y="2041"/>
                  <a:pt x="1442" y="2008"/>
                  <a:pt x="1331" y="1968"/>
                </a:cubicBezTo>
                <a:cubicBezTo>
                  <a:pt x="1220" y="1928"/>
                  <a:pt x="1140" y="1896"/>
                  <a:pt x="1029" y="1834"/>
                </a:cubicBezTo>
                <a:cubicBezTo>
                  <a:pt x="918" y="1772"/>
                  <a:pt x="766" y="1676"/>
                  <a:pt x="666" y="1594"/>
                </a:cubicBezTo>
                <a:cubicBezTo>
                  <a:pt x="566" y="1512"/>
                  <a:pt x="500" y="1440"/>
                  <a:pt x="431" y="1342"/>
                </a:cubicBezTo>
                <a:cubicBezTo>
                  <a:pt x="362" y="1244"/>
                  <a:pt x="303" y="1124"/>
                  <a:pt x="252" y="1007"/>
                </a:cubicBezTo>
                <a:cubicBezTo>
                  <a:pt x="201" y="890"/>
                  <a:pt x="161" y="774"/>
                  <a:pt x="123" y="643"/>
                </a:cubicBezTo>
                <a:cubicBezTo>
                  <a:pt x="85" y="512"/>
                  <a:pt x="42" y="325"/>
                  <a:pt x="22" y="218"/>
                </a:cubicBezTo>
                <a:cubicBezTo>
                  <a:pt x="2" y="111"/>
                  <a:pt x="1" y="55"/>
                  <a:pt x="0" y="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7" name="Group 75"/>
          <p:cNvGrpSpPr>
            <a:grpSpLocks/>
          </p:cNvGrpSpPr>
          <p:nvPr/>
        </p:nvGrpSpPr>
        <p:grpSpPr bwMode="auto">
          <a:xfrm>
            <a:off x="914400" y="4891087"/>
            <a:ext cx="3892550" cy="366713"/>
            <a:chOff x="576" y="2832"/>
            <a:chExt cx="2452" cy="231"/>
          </a:xfrm>
        </p:grpSpPr>
        <p:sp>
          <p:nvSpPr>
            <p:cNvPr id="8" name="Line 76"/>
            <p:cNvSpPr>
              <a:spLocks noChangeShapeType="1"/>
            </p:cNvSpPr>
            <p:nvPr/>
          </p:nvSpPr>
          <p:spPr bwMode="auto">
            <a:xfrm>
              <a:off x="576" y="3024"/>
              <a:ext cx="240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Text Box 77"/>
            <p:cNvSpPr txBox="1">
              <a:spLocks noChangeArrowheads="1"/>
            </p:cNvSpPr>
            <p:nvPr/>
          </p:nvSpPr>
          <p:spPr bwMode="auto">
            <a:xfrm>
              <a:off x="2688" y="2832"/>
              <a:ext cx="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FF"/>
                  </a:solidFill>
                  <a:latin typeface="Times New Roman" pitchFamily="18" charset="0"/>
                </a:rPr>
                <a:t>MC</a:t>
              </a:r>
            </a:p>
          </p:txBody>
        </p:sp>
      </p:grpSp>
      <p:sp>
        <p:nvSpPr>
          <p:cNvPr id="10" name="Text Box 78"/>
          <p:cNvSpPr txBox="1">
            <a:spLocks noChangeArrowheads="1"/>
          </p:cNvSpPr>
          <p:nvPr/>
        </p:nvSpPr>
        <p:spPr bwMode="auto">
          <a:xfrm>
            <a:off x="1295400" y="1614487"/>
            <a:ext cx="100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demand</a:t>
            </a:r>
          </a:p>
        </p:txBody>
      </p:sp>
      <p:grpSp>
        <p:nvGrpSpPr>
          <p:cNvPr id="11" name="Group 93"/>
          <p:cNvGrpSpPr>
            <a:grpSpLocks/>
          </p:cNvGrpSpPr>
          <p:nvPr/>
        </p:nvGrpSpPr>
        <p:grpSpPr bwMode="auto">
          <a:xfrm>
            <a:off x="1020763" y="1619250"/>
            <a:ext cx="4014787" cy="4324350"/>
            <a:chOff x="643" y="867"/>
            <a:chExt cx="2529" cy="2724"/>
          </a:xfrm>
        </p:grpSpPr>
        <p:sp>
          <p:nvSpPr>
            <p:cNvPr id="12" name="Freeform 74"/>
            <p:cNvSpPr>
              <a:spLocks/>
            </p:cNvSpPr>
            <p:nvPr/>
          </p:nvSpPr>
          <p:spPr bwMode="auto">
            <a:xfrm>
              <a:off x="643" y="867"/>
              <a:ext cx="2477" cy="2493"/>
            </a:xfrm>
            <a:custGeom>
              <a:avLst/>
              <a:gdLst>
                <a:gd name="T0" fmla="*/ 2477 w 2477"/>
                <a:gd name="T1" fmla="*/ 2493 h 2493"/>
                <a:gd name="T2" fmla="*/ 1879 w 2477"/>
                <a:gd name="T3" fmla="*/ 2421 h 2493"/>
                <a:gd name="T4" fmla="*/ 1348 w 2477"/>
                <a:gd name="T5" fmla="*/ 2337 h 2493"/>
                <a:gd name="T6" fmla="*/ 906 w 2477"/>
                <a:gd name="T7" fmla="*/ 2214 h 2493"/>
                <a:gd name="T8" fmla="*/ 604 w 2477"/>
                <a:gd name="T9" fmla="*/ 2058 h 2493"/>
                <a:gd name="T10" fmla="*/ 352 w 2477"/>
                <a:gd name="T11" fmla="*/ 1840 h 2493"/>
                <a:gd name="T12" fmla="*/ 196 w 2477"/>
                <a:gd name="T13" fmla="*/ 1526 h 2493"/>
                <a:gd name="T14" fmla="*/ 90 w 2477"/>
                <a:gd name="T15" fmla="*/ 1085 h 2493"/>
                <a:gd name="T16" fmla="*/ 39 w 2477"/>
                <a:gd name="T17" fmla="*/ 637 h 2493"/>
                <a:gd name="T18" fmla="*/ 0 w 2477"/>
                <a:gd name="T19" fmla="*/ 0 h 2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77" h="2493">
                  <a:moveTo>
                    <a:pt x="2477" y="2493"/>
                  </a:moveTo>
                  <a:cubicBezTo>
                    <a:pt x="2272" y="2470"/>
                    <a:pt x="2067" y="2447"/>
                    <a:pt x="1879" y="2421"/>
                  </a:cubicBezTo>
                  <a:cubicBezTo>
                    <a:pt x="1691" y="2395"/>
                    <a:pt x="1510" y="2371"/>
                    <a:pt x="1348" y="2337"/>
                  </a:cubicBezTo>
                  <a:cubicBezTo>
                    <a:pt x="1186" y="2303"/>
                    <a:pt x="1030" y="2260"/>
                    <a:pt x="906" y="2214"/>
                  </a:cubicBezTo>
                  <a:cubicBezTo>
                    <a:pt x="782" y="2168"/>
                    <a:pt x="696" y="2120"/>
                    <a:pt x="604" y="2058"/>
                  </a:cubicBezTo>
                  <a:cubicBezTo>
                    <a:pt x="512" y="1996"/>
                    <a:pt x="420" y="1929"/>
                    <a:pt x="352" y="1840"/>
                  </a:cubicBezTo>
                  <a:cubicBezTo>
                    <a:pt x="284" y="1751"/>
                    <a:pt x="240" y="1652"/>
                    <a:pt x="196" y="1526"/>
                  </a:cubicBezTo>
                  <a:cubicBezTo>
                    <a:pt x="152" y="1400"/>
                    <a:pt x="116" y="1233"/>
                    <a:pt x="90" y="1085"/>
                  </a:cubicBezTo>
                  <a:cubicBezTo>
                    <a:pt x="64" y="937"/>
                    <a:pt x="54" y="818"/>
                    <a:pt x="39" y="637"/>
                  </a:cubicBezTo>
                  <a:cubicBezTo>
                    <a:pt x="24" y="456"/>
                    <a:pt x="12" y="228"/>
                    <a:pt x="0" y="0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" name="Text Box 79"/>
            <p:cNvSpPr txBox="1">
              <a:spLocks noChangeArrowheads="1"/>
            </p:cNvSpPr>
            <p:nvPr/>
          </p:nvSpPr>
          <p:spPr bwMode="auto">
            <a:xfrm>
              <a:off x="2832" y="3360"/>
              <a:ext cx="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MR</a:t>
              </a:r>
            </a:p>
          </p:txBody>
        </p:sp>
      </p:grpSp>
      <p:sp>
        <p:nvSpPr>
          <p:cNvPr id="14" name="Rectangle 80"/>
          <p:cNvSpPr>
            <a:spLocks noChangeArrowheads="1"/>
          </p:cNvSpPr>
          <p:nvPr/>
        </p:nvSpPr>
        <p:spPr bwMode="auto">
          <a:xfrm>
            <a:off x="914400" y="4129087"/>
            <a:ext cx="1752600" cy="1066800"/>
          </a:xfrm>
          <a:prstGeom prst="rect">
            <a:avLst/>
          </a:prstGeom>
          <a:solidFill>
            <a:srgbClr val="CCFFCC">
              <a:alpha val="49804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8000"/>
                </a:solidFill>
                <a:latin typeface="Times New Roman" pitchFamily="18" charset="0"/>
              </a:rPr>
              <a:t>operating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8000"/>
                </a:solidFill>
                <a:latin typeface="Times New Roman" pitchFamily="18" charset="0"/>
              </a:rPr>
              <a:t>profits, op</a:t>
            </a:r>
          </a:p>
        </p:txBody>
      </p:sp>
      <p:sp>
        <p:nvSpPr>
          <p:cNvPr id="15" name="Line 82"/>
          <p:cNvSpPr>
            <a:spLocks noChangeShapeType="1"/>
          </p:cNvSpPr>
          <p:nvPr/>
        </p:nvSpPr>
        <p:spPr bwMode="auto">
          <a:xfrm>
            <a:off x="2667000" y="4129087"/>
            <a:ext cx="0" cy="21336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Line 83"/>
          <p:cNvSpPr>
            <a:spLocks noChangeShapeType="1"/>
          </p:cNvSpPr>
          <p:nvPr/>
        </p:nvSpPr>
        <p:spPr bwMode="auto">
          <a:xfrm rot="16200000">
            <a:off x="1790700" y="3252787"/>
            <a:ext cx="0" cy="17526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Text Box 84"/>
          <p:cNvSpPr txBox="1">
            <a:spLocks noChangeArrowheads="1"/>
          </p:cNvSpPr>
          <p:nvPr/>
        </p:nvSpPr>
        <p:spPr bwMode="auto">
          <a:xfrm>
            <a:off x="2508250" y="6262687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18" name="Text Box 85"/>
          <p:cNvSpPr txBox="1">
            <a:spLocks noChangeArrowheads="1"/>
          </p:cNvSpPr>
          <p:nvPr/>
        </p:nvSpPr>
        <p:spPr bwMode="auto">
          <a:xfrm>
            <a:off x="609600" y="3900487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8000"/>
                </a:solidFill>
                <a:latin typeface="Times New Roman" pitchFamily="18" charset="0"/>
              </a:rPr>
              <a:t>p</a:t>
            </a:r>
          </a:p>
        </p:txBody>
      </p:sp>
      <p:sp>
        <p:nvSpPr>
          <p:cNvPr id="19" name="Oval 86"/>
          <p:cNvSpPr>
            <a:spLocks noChangeArrowheads="1"/>
          </p:cNvSpPr>
          <p:nvPr/>
        </p:nvSpPr>
        <p:spPr bwMode="auto">
          <a:xfrm>
            <a:off x="2590800" y="4052887"/>
            <a:ext cx="152400" cy="152400"/>
          </a:xfrm>
          <a:prstGeom prst="ellipse">
            <a:avLst/>
          </a:prstGeom>
          <a:solidFill>
            <a:srgbClr val="FFFFCC">
              <a:alpha val="50196"/>
            </a:srgbClr>
          </a:solidFill>
          <a:ln w="28575" algn="ctr">
            <a:solidFill>
              <a:srgbClr val="008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Oval 87"/>
          <p:cNvSpPr>
            <a:spLocks noChangeArrowheads="1"/>
          </p:cNvSpPr>
          <p:nvPr/>
        </p:nvSpPr>
        <p:spPr bwMode="auto">
          <a:xfrm>
            <a:off x="2590800" y="5119687"/>
            <a:ext cx="152400" cy="152400"/>
          </a:xfrm>
          <a:prstGeom prst="ellipse">
            <a:avLst/>
          </a:prstGeom>
          <a:solidFill>
            <a:srgbClr val="FFFFCC">
              <a:alpha val="50196"/>
            </a:srgbClr>
          </a:solidFill>
          <a:ln w="28575" algn="ctr">
            <a:solidFill>
              <a:srgbClr val="008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Text Box 88"/>
          <p:cNvSpPr txBox="1">
            <a:spLocks noChangeArrowheads="1"/>
          </p:cNvSpPr>
          <p:nvPr/>
        </p:nvSpPr>
        <p:spPr bwMode="auto">
          <a:xfrm>
            <a:off x="2362200" y="5195887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6600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22" name="Text Box 88"/>
          <p:cNvSpPr txBox="1">
            <a:spLocks noChangeArrowheads="1"/>
          </p:cNvSpPr>
          <p:nvPr/>
        </p:nvSpPr>
        <p:spPr bwMode="auto">
          <a:xfrm>
            <a:off x="2635779" y="3762374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6600"/>
                </a:solidFill>
                <a:latin typeface="Times New Roman" pitchFamily="18" charset="0"/>
              </a:rPr>
              <a:t>A</a:t>
            </a:r>
            <a:endParaRPr lang="en-US" alt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8600" y="762000"/>
            <a:ext cx="3221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8.6 Dixit–Stiglitz </a:t>
            </a:r>
            <a:r>
              <a:rPr lang="nl-NL" b="1"/>
              <a:t>optimal pricing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76890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914400" y="4205287"/>
            <a:ext cx="1752600" cy="1066800"/>
          </a:xfrm>
          <a:prstGeom prst="rect">
            <a:avLst/>
          </a:prstGeom>
          <a:solidFill>
            <a:srgbClr val="FFFFCC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Freeform 14"/>
          <p:cNvSpPr>
            <a:spLocks/>
          </p:cNvSpPr>
          <p:nvPr/>
        </p:nvSpPr>
        <p:spPr bwMode="auto">
          <a:xfrm>
            <a:off x="1020763" y="1695450"/>
            <a:ext cx="3932237" cy="3957637"/>
          </a:xfrm>
          <a:custGeom>
            <a:avLst/>
            <a:gdLst>
              <a:gd name="T0" fmla="*/ 2477 w 2477"/>
              <a:gd name="T1" fmla="*/ 2493 h 2493"/>
              <a:gd name="T2" fmla="*/ 1879 w 2477"/>
              <a:gd name="T3" fmla="*/ 2421 h 2493"/>
              <a:gd name="T4" fmla="*/ 1348 w 2477"/>
              <a:gd name="T5" fmla="*/ 2337 h 2493"/>
              <a:gd name="T6" fmla="*/ 906 w 2477"/>
              <a:gd name="T7" fmla="*/ 2214 h 2493"/>
              <a:gd name="T8" fmla="*/ 604 w 2477"/>
              <a:gd name="T9" fmla="*/ 2058 h 2493"/>
              <a:gd name="T10" fmla="*/ 352 w 2477"/>
              <a:gd name="T11" fmla="*/ 1840 h 2493"/>
              <a:gd name="T12" fmla="*/ 196 w 2477"/>
              <a:gd name="T13" fmla="*/ 1526 h 2493"/>
              <a:gd name="T14" fmla="*/ 90 w 2477"/>
              <a:gd name="T15" fmla="*/ 1085 h 2493"/>
              <a:gd name="T16" fmla="*/ 39 w 2477"/>
              <a:gd name="T17" fmla="*/ 637 h 2493"/>
              <a:gd name="T18" fmla="*/ 0 w 2477"/>
              <a:gd name="T19" fmla="*/ 0 h 2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477" h="2493">
                <a:moveTo>
                  <a:pt x="2477" y="2493"/>
                </a:moveTo>
                <a:cubicBezTo>
                  <a:pt x="2272" y="2470"/>
                  <a:pt x="2067" y="2447"/>
                  <a:pt x="1879" y="2421"/>
                </a:cubicBezTo>
                <a:cubicBezTo>
                  <a:pt x="1691" y="2395"/>
                  <a:pt x="1510" y="2371"/>
                  <a:pt x="1348" y="2337"/>
                </a:cubicBezTo>
                <a:cubicBezTo>
                  <a:pt x="1186" y="2303"/>
                  <a:pt x="1030" y="2260"/>
                  <a:pt x="906" y="2214"/>
                </a:cubicBezTo>
                <a:cubicBezTo>
                  <a:pt x="782" y="2168"/>
                  <a:pt x="696" y="2120"/>
                  <a:pt x="604" y="2058"/>
                </a:cubicBezTo>
                <a:cubicBezTo>
                  <a:pt x="512" y="1996"/>
                  <a:pt x="420" y="1929"/>
                  <a:pt x="352" y="1840"/>
                </a:cubicBezTo>
                <a:cubicBezTo>
                  <a:pt x="284" y="1751"/>
                  <a:pt x="240" y="1652"/>
                  <a:pt x="196" y="1526"/>
                </a:cubicBezTo>
                <a:cubicBezTo>
                  <a:pt x="152" y="1400"/>
                  <a:pt x="116" y="1233"/>
                  <a:pt x="90" y="1085"/>
                </a:cubicBezTo>
                <a:cubicBezTo>
                  <a:pt x="64" y="937"/>
                  <a:pt x="54" y="818"/>
                  <a:pt x="39" y="637"/>
                </a:cubicBezTo>
                <a:cubicBezTo>
                  <a:pt x="24" y="456"/>
                  <a:pt x="12" y="228"/>
                  <a:pt x="0" y="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914400" y="1233487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914400" y="6338887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95250" y="1385887"/>
            <a:ext cx="704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Price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733800" y="6415087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Quantity</a:t>
            </a:r>
          </a:p>
        </p:txBody>
      </p:sp>
      <p:sp>
        <p:nvSpPr>
          <p:cNvPr id="8" name="Freeform 8"/>
          <p:cNvSpPr>
            <a:spLocks/>
          </p:cNvSpPr>
          <p:nvPr/>
        </p:nvSpPr>
        <p:spPr bwMode="auto">
          <a:xfrm>
            <a:off x="1260475" y="1428750"/>
            <a:ext cx="3768725" cy="3538537"/>
          </a:xfrm>
          <a:custGeom>
            <a:avLst/>
            <a:gdLst>
              <a:gd name="T0" fmla="*/ 2374 w 2374"/>
              <a:gd name="T1" fmla="*/ 2229 h 2229"/>
              <a:gd name="T2" fmla="*/ 2108 w 2374"/>
              <a:gd name="T3" fmla="*/ 2170 h 2229"/>
              <a:gd name="T4" fmla="*/ 1695 w 2374"/>
              <a:gd name="T5" fmla="*/ 2075 h 2229"/>
              <a:gd name="T6" fmla="*/ 1331 w 2374"/>
              <a:gd name="T7" fmla="*/ 1968 h 2229"/>
              <a:gd name="T8" fmla="*/ 1029 w 2374"/>
              <a:gd name="T9" fmla="*/ 1834 h 2229"/>
              <a:gd name="T10" fmla="*/ 666 w 2374"/>
              <a:gd name="T11" fmla="*/ 1594 h 2229"/>
              <a:gd name="T12" fmla="*/ 431 w 2374"/>
              <a:gd name="T13" fmla="*/ 1342 h 2229"/>
              <a:gd name="T14" fmla="*/ 252 w 2374"/>
              <a:gd name="T15" fmla="*/ 1007 h 2229"/>
              <a:gd name="T16" fmla="*/ 123 w 2374"/>
              <a:gd name="T17" fmla="*/ 643 h 2229"/>
              <a:gd name="T18" fmla="*/ 22 w 2374"/>
              <a:gd name="T19" fmla="*/ 218 h 2229"/>
              <a:gd name="T20" fmla="*/ 0 w 2374"/>
              <a:gd name="T21" fmla="*/ 0 h 2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74" h="2229">
                <a:moveTo>
                  <a:pt x="2374" y="2229"/>
                </a:moveTo>
                <a:cubicBezTo>
                  <a:pt x="2297" y="2212"/>
                  <a:pt x="2221" y="2196"/>
                  <a:pt x="2108" y="2170"/>
                </a:cubicBezTo>
                <a:cubicBezTo>
                  <a:pt x="1995" y="2144"/>
                  <a:pt x="1824" y="2109"/>
                  <a:pt x="1695" y="2075"/>
                </a:cubicBezTo>
                <a:cubicBezTo>
                  <a:pt x="1566" y="2041"/>
                  <a:pt x="1442" y="2008"/>
                  <a:pt x="1331" y="1968"/>
                </a:cubicBezTo>
                <a:cubicBezTo>
                  <a:pt x="1220" y="1928"/>
                  <a:pt x="1140" y="1896"/>
                  <a:pt x="1029" y="1834"/>
                </a:cubicBezTo>
                <a:cubicBezTo>
                  <a:pt x="918" y="1772"/>
                  <a:pt x="766" y="1676"/>
                  <a:pt x="666" y="1594"/>
                </a:cubicBezTo>
                <a:cubicBezTo>
                  <a:pt x="566" y="1512"/>
                  <a:pt x="500" y="1440"/>
                  <a:pt x="431" y="1342"/>
                </a:cubicBezTo>
                <a:cubicBezTo>
                  <a:pt x="362" y="1244"/>
                  <a:pt x="303" y="1124"/>
                  <a:pt x="252" y="1007"/>
                </a:cubicBezTo>
                <a:cubicBezTo>
                  <a:pt x="201" y="890"/>
                  <a:pt x="161" y="774"/>
                  <a:pt x="123" y="643"/>
                </a:cubicBezTo>
                <a:cubicBezTo>
                  <a:pt x="85" y="512"/>
                  <a:pt x="42" y="325"/>
                  <a:pt x="22" y="218"/>
                </a:cubicBezTo>
                <a:cubicBezTo>
                  <a:pt x="2" y="111"/>
                  <a:pt x="1" y="55"/>
                  <a:pt x="0" y="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914400" y="5272087"/>
            <a:ext cx="3810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4648200" y="5119687"/>
            <a:ext cx="53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MC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1295400" y="1690687"/>
            <a:ext cx="100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demand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4953000" y="5576887"/>
            <a:ext cx="53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MR</a:t>
            </a:r>
          </a:p>
        </p:txBody>
      </p:sp>
      <p:sp>
        <p:nvSpPr>
          <p:cNvPr id="13" name="Line 18"/>
          <p:cNvSpPr>
            <a:spLocks noChangeShapeType="1"/>
          </p:cNvSpPr>
          <p:nvPr/>
        </p:nvSpPr>
        <p:spPr bwMode="auto">
          <a:xfrm>
            <a:off x="2667000" y="4205287"/>
            <a:ext cx="0" cy="21336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Line 19"/>
          <p:cNvSpPr>
            <a:spLocks noChangeShapeType="1"/>
          </p:cNvSpPr>
          <p:nvPr/>
        </p:nvSpPr>
        <p:spPr bwMode="auto">
          <a:xfrm rot="-5400000">
            <a:off x="1790700" y="3328987"/>
            <a:ext cx="0" cy="17526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2508250" y="6338887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16" name="Oval 22"/>
          <p:cNvSpPr>
            <a:spLocks noChangeArrowheads="1"/>
          </p:cNvSpPr>
          <p:nvPr/>
        </p:nvSpPr>
        <p:spPr bwMode="auto">
          <a:xfrm>
            <a:off x="2590800" y="4129087"/>
            <a:ext cx="152400" cy="152400"/>
          </a:xfrm>
          <a:prstGeom prst="ellipse">
            <a:avLst/>
          </a:prstGeom>
          <a:solidFill>
            <a:srgbClr val="FFFFCC">
              <a:alpha val="50196"/>
            </a:srgbClr>
          </a:solidFill>
          <a:ln w="28575" algn="ctr">
            <a:solidFill>
              <a:srgbClr val="008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Oval 23"/>
          <p:cNvSpPr>
            <a:spLocks noChangeArrowheads="1"/>
          </p:cNvSpPr>
          <p:nvPr/>
        </p:nvSpPr>
        <p:spPr bwMode="auto">
          <a:xfrm>
            <a:off x="2590800" y="5195887"/>
            <a:ext cx="152400" cy="152400"/>
          </a:xfrm>
          <a:prstGeom prst="ellipse">
            <a:avLst/>
          </a:prstGeom>
          <a:solidFill>
            <a:srgbClr val="FFFFCC">
              <a:alpha val="50196"/>
            </a:srgbClr>
          </a:solidFill>
          <a:ln w="28575" algn="ctr">
            <a:solidFill>
              <a:srgbClr val="008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2667000" y="4891087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6600"/>
                </a:solidFill>
                <a:latin typeface="Times New Roman" pitchFamily="18" charset="0"/>
              </a:rPr>
              <a:t>C</a:t>
            </a:r>
          </a:p>
        </p:txBody>
      </p:sp>
      <p:grpSp>
        <p:nvGrpSpPr>
          <p:cNvPr id="19" name="Group 41"/>
          <p:cNvGrpSpPr>
            <a:grpSpLocks/>
          </p:cNvGrpSpPr>
          <p:nvPr/>
        </p:nvGrpSpPr>
        <p:grpSpPr bwMode="auto">
          <a:xfrm>
            <a:off x="946150" y="1635125"/>
            <a:ext cx="3944938" cy="4176712"/>
            <a:chOff x="596" y="829"/>
            <a:chExt cx="2485" cy="2631"/>
          </a:xfrm>
        </p:grpSpPr>
        <p:sp>
          <p:nvSpPr>
            <p:cNvPr id="20" name="Freeform 26"/>
            <p:cNvSpPr>
              <a:spLocks/>
            </p:cNvSpPr>
            <p:nvPr/>
          </p:nvSpPr>
          <p:spPr bwMode="auto">
            <a:xfrm>
              <a:off x="707" y="829"/>
              <a:ext cx="2374" cy="2229"/>
            </a:xfrm>
            <a:custGeom>
              <a:avLst/>
              <a:gdLst>
                <a:gd name="T0" fmla="*/ 2374 w 2374"/>
                <a:gd name="T1" fmla="*/ 2229 h 2229"/>
                <a:gd name="T2" fmla="*/ 2108 w 2374"/>
                <a:gd name="T3" fmla="*/ 2170 h 2229"/>
                <a:gd name="T4" fmla="*/ 1695 w 2374"/>
                <a:gd name="T5" fmla="*/ 2075 h 2229"/>
                <a:gd name="T6" fmla="*/ 1331 w 2374"/>
                <a:gd name="T7" fmla="*/ 1968 h 2229"/>
                <a:gd name="T8" fmla="*/ 1029 w 2374"/>
                <a:gd name="T9" fmla="*/ 1834 h 2229"/>
                <a:gd name="T10" fmla="*/ 666 w 2374"/>
                <a:gd name="T11" fmla="*/ 1594 h 2229"/>
                <a:gd name="T12" fmla="*/ 431 w 2374"/>
                <a:gd name="T13" fmla="*/ 1342 h 2229"/>
                <a:gd name="T14" fmla="*/ 252 w 2374"/>
                <a:gd name="T15" fmla="*/ 1007 h 2229"/>
                <a:gd name="T16" fmla="*/ 123 w 2374"/>
                <a:gd name="T17" fmla="*/ 643 h 2229"/>
                <a:gd name="T18" fmla="*/ 22 w 2374"/>
                <a:gd name="T19" fmla="*/ 218 h 2229"/>
                <a:gd name="T20" fmla="*/ 0 w 2374"/>
                <a:gd name="T21" fmla="*/ 0 h 2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74" h="2229">
                  <a:moveTo>
                    <a:pt x="2374" y="2229"/>
                  </a:moveTo>
                  <a:cubicBezTo>
                    <a:pt x="2297" y="2212"/>
                    <a:pt x="2221" y="2196"/>
                    <a:pt x="2108" y="2170"/>
                  </a:cubicBezTo>
                  <a:cubicBezTo>
                    <a:pt x="1995" y="2144"/>
                    <a:pt x="1824" y="2109"/>
                    <a:pt x="1695" y="2075"/>
                  </a:cubicBezTo>
                  <a:cubicBezTo>
                    <a:pt x="1566" y="2041"/>
                    <a:pt x="1442" y="2008"/>
                    <a:pt x="1331" y="1968"/>
                  </a:cubicBezTo>
                  <a:cubicBezTo>
                    <a:pt x="1220" y="1928"/>
                    <a:pt x="1140" y="1896"/>
                    <a:pt x="1029" y="1834"/>
                  </a:cubicBezTo>
                  <a:cubicBezTo>
                    <a:pt x="918" y="1772"/>
                    <a:pt x="766" y="1676"/>
                    <a:pt x="666" y="1594"/>
                  </a:cubicBezTo>
                  <a:cubicBezTo>
                    <a:pt x="566" y="1512"/>
                    <a:pt x="500" y="1440"/>
                    <a:pt x="431" y="1342"/>
                  </a:cubicBezTo>
                  <a:cubicBezTo>
                    <a:pt x="362" y="1244"/>
                    <a:pt x="303" y="1124"/>
                    <a:pt x="252" y="1007"/>
                  </a:cubicBezTo>
                  <a:cubicBezTo>
                    <a:pt x="201" y="890"/>
                    <a:pt x="161" y="774"/>
                    <a:pt x="123" y="643"/>
                  </a:cubicBezTo>
                  <a:cubicBezTo>
                    <a:pt x="85" y="512"/>
                    <a:pt x="42" y="325"/>
                    <a:pt x="22" y="218"/>
                  </a:cubicBezTo>
                  <a:cubicBezTo>
                    <a:pt x="2" y="111"/>
                    <a:pt x="1" y="55"/>
                    <a:pt x="0" y="0"/>
                  </a:cubicBezTo>
                </a:path>
              </a:pathLst>
            </a:custGeom>
            <a:noFill/>
            <a:ln w="28575" cap="flat" cmpd="sng">
              <a:solidFill>
                <a:srgbClr val="FF993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" name="Freeform 27"/>
            <p:cNvSpPr>
              <a:spLocks/>
            </p:cNvSpPr>
            <p:nvPr/>
          </p:nvSpPr>
          <p:spPr bwMode="auto">
            <a:xfrm>
              <a:off x="596" y="967"/>
              <a:ext cx="2477" cy="2493"/>
            </a:xfrm>
            <a:custGeom>
              <a:avLst/>
              <a:gdLst>
                <a:gd name="T0" fmla="*/ 2477 w 2477"/>
                <a:gd name="T1" fmla="*/ 2493 h 2493"/>
                <a:gd name="T2" fmla="*/ 1879 w 2477"/>
                <a:gd name="T3" fmla="*/ 2421 h 2493"/>
                <a:gd name="T4" fmla="*/ 1348 w 2477"/>
                <a:gd name="T5" fmla="*/ 2337 h 2493"/>
                <a:gd name="T6" fmla="*/ 906 w 2477"/>
                <a:gd name="T7" fmla="*/ 2214 h 2493"/>
                <a:gd name="T8" fmla="*/ 604 w 2477"/>
                <a:gd name="T9" fmla="*/ 2058 h 2493"/>
                <a:gd name="T10" fmla="*/ 352 w 2477"/>
                <a:gd name="T11" fmla="*/ 1840 h 2493"/>
                <a:gd name="T12" fmla="*/ 196 w 2477"/>
                <a:gd name="T13" fmla="*/ 1526 h 2493"/>
                <a:gd name="T14" fmla="*/ 90 w 2477"/>
                <a:gd name="T15" fmla="*/ 1085 h 2493"/>
                <a:gd name="T16" fmla="*/ 39 w 2477"/>
                <a:gd name="T17" fmla="*/ 637 h 2493"/>
                <a:gd name="T18" fmla="*/ 0 w 2477"/>
                <a:gd name="T19" fmla="*/ 0 h 2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77" h="2493">
                  <a:moveTo>
                    <a:pt x="2477" y="2493"/>
                  </a:moveTo>
                  <a:cubicBezTo>
                    <a:pt x="2272" y="2470"/>
                    <a:pt x="2067" y="2447"/>
                    <a:pt x="1879" y="2421"/>
                  </a:cubicBezTo>
                  <a:cubicBezTo>
                    <a:pt x="1691" y="2395"/>
                    <a:pt x="1510" y="2371"/>
                    <a:pt x="1348" y="2337"/>
                  </a:cubicBezTo>
                  <a:cubicBezTo>
                    <a:pt x="1186" y="2303"/>
                    <a:pt x="1030" y="2260"/>
                    <a:pt x="906" y="2214"/>
                  </a:cubicBezTo>
                  <a:cubicBezTo>
                    <a:pt x="782" y="2168"/>
                    <a:pt x="696" y="2120"/>
                    <a:pt x="604" y="2058"/>
                  </a:cubicBezTo>
                  <a:cubicBezTo>
                    <a:pt x="512" y="1996"/>
                    <a:pt x="420" y="1929"/>
                    <a:pt x="352" y="1840"/>
                  </a:cubicBezTo>
                  <a:cubicBezTo>
                    <a:pt x="284" y="1751"/>
                    <a:pt x="240" y="1652"/>
                    <a:pt x="196" y="1526"/>
                  </a:cubicBezTo>
                  <a:cubicBezTo>
                    <a:pt x="152" y="1400"/>
                    <a:pt x="116" y="1233"/>
                    <a:pt x="90" y="1085"/>
                  </a:cubicBezTo>
                  <a:cubicBezTo>
                    <a:pt x="64" y="937"/>
                    <a:pt x="54" y="818"/>
                    <a:pt x="39" y="637"/>
                  </a:cubicBezTo>
                  <a:cubicBezTo>
                    <a:pt x="24" y="456"/>
                    <a:pt x="12" y="228"/>
                    <a:pt x="0" y="0"/>
                  </a:cubicBezTo>
                </a:path>
              </a:pathLst>
            </a:custGeom>
            <a:noFill/>
            <a:ln w="28575" cap="flat" cmpd="sng">
              <a:solidFill>
                <a:srgbClr val="FF9933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22" name="Group 40"/>
            <p:cNvGrpSpPr>
              <a:grpSpLocks/>
            </p:cNvGrpSpPr>
            <p:nvPr/>
          </p:nvGrpSpPr>
          <p:grpSpPr bwMode="auto">
            <a:xfrm>
              <a:off x="701" y="1728"/>
              <a:ext cx="1926" cy="1649"/>
              <a:chOff x="701" y="1728"/>
              <a:chExt cx="1926" cy="1649"/>
            </a:xfrm>
          </p:grpSpPr>
          <p:sp>
            <p:nvSpPr>
              <p:cNvPr id="23" name="AutoShape 33"/>
              <p:cNvSpPr>
                <a:spLocks noChangeArrowheads="1"/>
              </p:cNvSpPr>
              <p:nvPr/>
            </p:nvSpPr>
            <p:spPr bwMode="auto">
              <a:xfrm rot="-1622954">
                <a:off x="960" y="1728"/>
                <a:ext cx="96" cy="96"/>
              </a:xfrm>
              <a:prstGeom prst="leftArrow">
                <a:avLst>
                  <a:gd name="adj1" fmla="val 50000"/>
                  <a:gd name="adj2" fmla="val 25000"/>
                </a:avLst>
              </a:prstGeom>
              <a:solidFill>
                <a:srgbClr val="FFFFCC"/>
              </a:solidFill>
              <a:ln w="28575" algn="ctr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" name="AutoShape 34"/>
              <p:cNvSpPr>
                <a:spLocks noChangeArrowheads="1"/>
              </p:cNvSpPr>
              <p:nvPr/>
            </p:nvSpPr>
            <p:spPr bwMode="auto">
              <a:xfrm rot="-4571632">
                <a:off x="2523" y="2811"/>
                <a:ext cx="96" cy="96"/>
              </a:xfrm>
              <a:prstGeom prst="leftArrow">
                <a:avLst>
                  <a:gd name="adj1" fmla="val 50000"/>
                  <a:gd name="adj2" fmla="val 25000"/>
                </a:avLst>
              </a:prstGeom>
              <a:solidFill>
                <a:srgbClr val="FFFFCC"/>
              </a:solidFill>
              <a:ln w="28575" algn="ctr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" name="AutoShape 35"/>
              <p:cNvSpPr>
                <a:spLocks noChangeArrowheads="1"/>
              </p:cNvSpPr>
              <p:nvPr/>
            </p:nvSpPr>
            <p:spPr bwMode="auto">
              <a:xfrm rot="16458929">
                <a:off x="2543" y="3293"/>
                <a:ext cx="72" cy="96"/>
              </a:xfrm>
              <a:prstGeom prst="leftArrow">
                <a:avLst>
                  <a:gd name="adj1" fmla="val 50000"/>
                  <a:gd name="adj2" fmla="val 25000"/>
                </a:avLst>
              </a:prstGeom>
              <a:solidFill>
                <a:srgbClr val="FFFFCC"/>
              </a:solidFill>
              <a:ln w="28575" algn="ctr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" name="AutoShape 36"/>
              <p:cNvSpPr>
                <a:spLocks noChangeArrowheads="1"/>
              </p:cNvSpPr>
              <p:nvPr/>
            </p:nvSpPr>
            <p:spPr bwMode="auto">
              <a:xfrm rot="-832602">
                <a:off x="701" y="2060"/>
                <a:ext cx="65" cy="96"/>
              </a:xfrm>
              <a:prstGeom prst="leftArrow">
                <a:avLst>
                  <a:gd name="adj1" fmla="val 50000"/>
                  <a:gd name="adj2" fmla="val 25000"/>
                </a:avLst>
              </a:prstGeom>
              <a:solidFill>
                <a:srgbClr val="FFFFCC"/>
              </a:solidFill>
              <a:ln w="28575" algn="ctr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27" name="Text Box 21"/>
          <p:cNvSpPr txBox="1">
            <a:spLocks noChangeArrowheads="1"/>
          </p:cNvSpPr>
          <p:nvPr/>
        </p:nvSpPr>
        <p:spPr bwMode="auto">
          <a:xfrm>
            <a:off x="609600" y="3976687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8000"/>
                </a:solidFill>
                <a:latin typeface="Times New Roman" pitchFamily="18" charset="0"/>
              </a:rPr>
              <a:t>p</a:t>
            </a:r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 flipV="1">
            <a:off x="2209800" y="4205287"/>
            <a:ext cx="0" cy="2133600"/>
          </a:xfrm>
          <a:prstGeom prst="line">
            <a:avLst/>
          </a:prstGeom>
          <a:noFill/>
          <a:ln w="28575" cap="rnd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" name="Oval 29"/>
          <p:cNvSpPr>
            <a:spLocks noChangeArrowheads="1"/>
          </p:cNvSpPr>
          <p:nvPr/>
        </p:nvSpPr>
        <p:spPr bwMode="auto">
          <a:xfrm>
            <a:off x="2133600" y="4129087"/>
            <a:ext cx="152400" cy="152400"/>
          </a:xfrm>
          <a:prstGeom prst="ellipse">
            <a:avLst/>
          </a:prstGeom>
          <a:solidFill>
            <a:srgbClr val="FFFFCC">
              <a:alpha val="50196"/>
            </a:srgbClr>
          </a:solidFill>
          <a:ln w="28575" algn="ctr">
            <a:solidFill>
              <a:srgbClr val="008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" name="Oval 30"/>
          <p:cNvSpPr>
            <a:spLocks noChangeArrowheads="1"/>
          </p:cNvSpPr>
          <p:nvPr/>
        </p:nvSpPr>
        <p:spPr bwMode="auto">
          <a:xfrm>
            <a:off x="2133600" y="5195887"/>
            <a:ext cx="152400" cy="152400"/>
          </a:xfrm>
          <a:prstGeom prst="ellipse">
            <a:avLst/>
          </a:prstGeom>
          <a:solidFill>
            <a:srgbClr val="FFFFCC">
              <a:alpha val="50196"/>
            </a:srgbClr>
          </a:solidFill>
          <a:ln w="28575" algn="ctr">
            <a:solidFill>
              <a:srgbClr val="008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" name="Text Box 32"/>
          <p:cNvSpPr txBox="1">
            <a:spLocks noChangeArrowheads="1"/>
          </p:cNvSpPr>
          <p:nvPr/>
        </p:nvSpPr>
        <p:spPr bwMode="auto">
          <a:xfrm>
            <a:off x="1831495" y="5272087"/>
            <a:ext cx="3946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6600"/>
                </a:solidFill>
                <a:latin typeface="Times New Roman" pitchFamily="18" charset="0"/>
              </a:rPr>
              <a:t>C'</a:t>
            </a:r>
            <a:endParaRPr lang="en-US" alt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32" name="Text Box 38"/>
          <p:cNvSpPr txBox="1">
            <a:spLocks noChangeArrowheads="1"/>
          </p:cNvSpPr>
          <p:nvPr/>
        </p:nvSpPr>
        <p:spPr bwMode="auto">
          <a:xfrm>
            <a:off x="2033588" y="6338887"/>
            <a:ext cx="361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q’</a:t>
            </a:r>
          </a:p>
        </p:txBody>
      </p:sp>
      <p:sp>
        <p:nvSpPr>
          <p:cNvPr id="33" name="AutoShape 39"/>
          <p:cNvSpPr>
            <a:spLocks noChangeArrowheads="1"/>
          </p:cNvSpPr>
          <p:nvPr/>
        </p:nvSpPr>
        <p:spPr bwMode="auto">
          <a:xfrm>
            <a:off x="2286000" y="5881687"/>
            <a:ext cx="381000" cy="152400"/>
          </a:xfrm>
          <a:prstGeom prst="leftArrow">
            <a:avLst>
              <a:gd name="adj1" fmla="val 50000"/>
              <a:gd name="adj2" fmla="val 62500"/>
            </a:avLst>
          </a:prstGeom>
          <a:solidFill>
            <a:srgbClr val="FFFFCC"/>
          </a:solidFill>
          <a:ln w="28575" algn="ctr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4" name="Text Box 88"/>
          <p:cNvSpPr txBox="1">
            <a:spLocks noChangeArrowheads="1"/>
          </p:cNvSpPr>
          <p:nvPr/>
        </p:nvSpPr>
        <p:spPr bwMode="auto">
          <a:xfrm>
            <a:off x="2635779" y="3838574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6600"/>
                </a:solidFill>
                <a:latin typeface="Times New Roman" pitchFamily="18" charset="0"/>
              </a:rPr>
              <a:t>A</a:t>
            </a:r>
            <a:endParaRPr lang="en-US" alt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35" name="Text Box 88"/>
          <p:cNvSpPr txBox="1">
            <a:spLocks noChangeArrowheads="1"/>
          </p:cNvSpPr>
          <p:nvPr/>
        </p:nvSpPr>
        <p:spPr bwMode="auto">
          <a:xfrm>
            <a:off x="1751764" y="3912155"/>
            <a:ext cx="3818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6600"/>
                </a:solidFill>
                <a:latin typeface="Times New Roman" pitchFamily="18" charset="0"/>
              </a:rPr>
              <a:t>A'</a:t>
            </a:r>
            <a:endParaRPr lang="en-US" alt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914400" y="4205287"/>
            <a:ext cx="1295400" cy="1066800"/>
          </a:xfrm>
          <a:prstGeom prst="rect">
            <a:avLst/>
          </a:prstGeom>
          <a:solidFill>
            <a:srgbClr val="99FF99">
              <a:alpha val="50196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8000"/>
                </a:solidFill>
                <a:latin typeface="Times New Roman" pitchFamily="18" charset="0"/>
              </a:rPr>
              <a:t>op </a:t>
            </a:r>
            <a:r>
              <a:rPr lang="en-US" altLang="en-US" sz="1600">
                <a:solidFill>
                  <a:srgbClr val="008000"/>
                </a:solidFill>
                <a:latin typeface="Times New Roman" pitchFamily="18" charset="0"/>
                <a:cs typeface="Arial" charset="0"/>
              </a:rPr>
              <a:t>↓</a:t>
            </a:r>
          </a:p>
        </p:txBody>
      </p:sp>
      <p:sp>
        <p:nvSpPr>
          <p:cNvPr id="37" name="Rectangle 31"/>
          <p:cNvSpPr>
            <a:spLocks noChangeArrowheads="1"/>
          </p:cNvSpPr>
          <p:nvPr/>
        </p:nvSpPr>
        <p:spPr bwMode="auto">
          <a:xfrm>
            <a:off x="2226154" y="4205287"/>
            <a:ext cx="443491" cy="1066800"/>
          </a:xfrm>
          <a:prstGeom prst="rect">
            <a:avLst/>
          </a:prstGeom>
          <a:solidFill>
            <a:srgbClr val="CCFFCC">
              <a:alpha val="50196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28600" y="762000"/>
            <a:ext cx="35948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8.7 entry </a:t>
            </a:r>
            <a:r>
              <a:rPr lang="nl-NL" b="1"/>
              <a:t>in the Dixit–Stiglitz model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76890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6"/>
          <p:cNvSpPr>
            <a:spLocks noChangeArrowheads="1"/>
          </p:cNvSpPr>
          <p:nvPr/>
        </p:nvSpPr>
        <p:spPr bwMode="auto">
          <a:xfrm>
            <a:off x="723900" y="1219200"/>
            <a:ext cx="2514600" cy="2514600"/>
          </a:xfrm>
          <a:prstGeom prst="ellipse">
            <a:avLst/>
          </a:prstGeom>
          <a:solidFill>
            <a:srgbClr val="CCFFFF"/>
          </a:solidFill>
          <a:ln w="28575" algn="ctr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00"/>
                </a:solidFill>
                <a:latin typeface="Times New Roman" pitchFamily="18" charset="0"/>
              </a:rPr>
              <a:t>Autarky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FF"/>
                </a:solidFill>
                <a:latin typeface="Times New Roman" pitchFamily="18" charset="0"/>
              </a:rPr>
              <a:t>Netherlands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7 mln labourers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Production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N = 14,000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8000"/>
                </a:solidFill>
                <a:latin typeface="Times New Roman" pitchFamily="18" charset="0"/>
              </a:rPr>
              <a:t>Consumption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8000"/>
                </a:solidFill>
                <a:latin typeface="Times New Roman" pitchFamily="18" charset="0"/>
              </a:rPr>
              <a:t>N = 14,000</a:t>
            </a:r>
          </a:p>
        </p:txBody>
      </p:sp>
      <p:sp>
        <p:nvSpPr>
          <p:cNvPr id="3" name="Oval 27"/>
          <p:cNvSpPr>
            <a:spLocks noChangeArrowheads="1"/>
          </p:cNvSpPr>
          <p:nvPr/>
        </p:nvSpPr>
        <p:spPr bwMode="auto">
          <a:xfrm>
            <a:off x="914400" y="4343400"/>
            <a:ext cx="2133600" cy="2133600"/>
          </a:xfrm>
          <a:prstGeom prst="ellipse">
            <a:avLst/>
          </a:prstGeom>
          <a:solidFill>
            <a:srgbClr val="FFCC99"/>
          </a:solidFill>
          <a:ln w="28575" algn="ctr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00"/>
                </a:solidFill>
                <a:latin typeface="Times New Roman" pitchFamily="18" charset="0"/>
              </a:rPr>
              <a:t>Autarky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FF0000"/>
                </a:solidFill>
                <a:latin typeface="Times New Roman" pitchFamily="18" charset="0"/>
              </a:rPr>
              <a:t>Belgium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5 mln labourers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Production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N = 10,000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8000"/>
                </a:solidFill>
                <a:latin typeface="Times New Roman" pitchFamily="18" charset="0"/>
              </a:rPr>
              <a:t>Consumption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8000"/>
                </a:solidFill>
                <a:latin typeface="Times New Roman" pitchFamily="18" charset="0"/>
              </a:rPr>
              <a:t>N = 10,000</a:t>
            </a:r>
          </a:p>
        </p:txBody>
      </p: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5524500" y="1219200"/>
            <a:ext cx="2514600" cy="5257800"/>
            <a:chOff x="456" y="624"/>
            <a:chExt cx="1584" cy="331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456" y="624"/>
              <a:ext cx="1584" cy="1584"/>
            </a:xfrm>
            <a:prstGeom prst="ellipse">
              <a:avLst/>
            </a:prstGeom>
            <a:solidFill>
              <a:srgbClr val="CCFFFF"/>
            </a:solidFill>
            <a:ln w="28575" algn="ctr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 b="1">
                  <a:solidFill>
                    <a:srgbClr val="000000"/>
                  </a:solidFill>
                  <a:latin typeface="Times New Roman" pitchFamily="18" charset="0"/>
                </a:rPr>
                <a:t>Trade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 b="1">
                  <a:solidFill>
                    <a:srgbClr val="0000FF"/>
                  </a:solidFill>
                  <a:latin typeface="Times New Roman" pitchFamily="18" charset="0"/>
                </a:rPr>
                <a:t>Netherlands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7 mln labourers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FF"/>
                  </a:solidFill>
                  <a:latin typeface="Times New Roman" pitchFamily="18" charset="0"/>
                </a:rPr>
                <a:t>Production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FF"/>
                  </a:solidFill>
                  <a:latin typeface="Times New Roman" pitchFamily="18" charset="0"/>
                </a:rPr>
                <a:t>N = 14,000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8000"/>
                  </a:solidFill>
                  <a:latin typeface="Times New Roman" pitchFamily="18" charset="0"/>
                </a:rPr>
                <a:t>Consumption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8000"/>
                  </a:solidFill>
                  <a:latin typeface="Times New Roman" pitchFamily="18" charset="0"/>
                </a:rPr>
                <a:t>N = 24,000</a:t>
              </a: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576" y="2592"/>
              <a:ext cx="1344" cy="1344"/>
            </a:xfrm>
            <a:prstGeom prst="ellipse">
              <a:avLst/>
            </a:prstGeom>
            <a:solidFill>
              <a:srgbClr val="FFCC99"/>
            </a:solidFill>
            <a:ln w="2857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 b="1">
                  <a:solidFill>
                    <a:srgbClr val="000000"/>
                  </a:solidFill>
                  <a:latin typeface="Times New Roman" pitchFamily="18" charset="0"/>
                </a:rPr>
                <a:t>Trade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 b="1">
                  <a:solidFill>
                    <a:srgbClr val="FF0000"/>
                  </a:solidFill>
                  <a:latin typeface="Times New Roman" pitchFamily="18" charset="0"/>
                </a:rPr>
                <a:t>Belgium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5 mln labourers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Production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N = 10,000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8000"/>
                  </a:solidFill>
                  <a:latin typeface="Times New Roman" pitchFamily="18" charset="0"/>
                </a:rPr>
                <a:t>Consumption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8000"/>
                  </a:solidFill>
                  <a:latin typeface="Times New Roman" pitchFamily="18" charset="0"/>
                </a:rPr>
                <a:t>N = 24,000</a:t>
              </a:r>
            </a:p>
          </p:txBody>
        </p:sp>
      </p:grpSp>
      <p:cxnSp>
        <p:nvCxnSpPr>
          <p:cNvPr id="9" name="AutoShape 7"/>
          <p:cNvCxnSpPr>
            <a:cxnSpLocks noChangeShapeType="1"/>
          </p:cNvCxnSpPr>
          <p:nvPr/>
        </p:nvCxnSpPr>
        <p:spPr bwMode="auto">
          <a:xfrm rot="10800000">
            <a:off x="5524500" y="2552700"/>
            <a:ext cx="190500" cy="2933700"/>
          </a:xfrm>
          <a:prstGeom prst="curvedConnector3">
            <a:avLst>
              <a:gd name="adj1" fmla="val 220000"/>
            </a:avLst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241925" y="3425825"/>
            <a:ext cx="1387475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Belgium exports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7/12</a:t>
            </a:r>
            <a:r>
              <a:rPr lang="en-US" altLang="en-US" sz="1600" baseline="30000">
                <a:solidFill>
                  <a:srgbClr val="FF0000"/>
                </a:solidFill>
                <a:latin typeface="Times New Roman" pitchFamily="18" charset="0"/>
              </a:rPr>
              <a:t>th</a:t>
            </a: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 of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production</a:t>
            </a:r>
          </a:p>
        </p:txBody>
      </p:sp>
      <p:cxnSp>
        <p:nvCxnSpPr>
          <p:cNvPr id="12" name="AutoShape 6"/>
          <p:cNvCxnSpPr>
            <a:cxnSpLocks noChangeShapeType="1"/>
            <a:stCxn id="6" idx="6"/>
            <a:endCxn id="7" idx="6"/>
          </p:cNvCxnSpPr>
          <p:nvPr/>
        </p:nvCxnSpPr>
        <p:spPr bwMode="auto">
          <a:xfrm flipH="1">
            <a:off x="7848600" y="2552700"/>
            <a:ext cx="190500" cy="2933700"/>
          </a:xfrm>
          <a:prstGeom prst="curvedConnector3">
            <a:avLst>
              <a:gd name="adj1" fmla="val -120000"/>
            </a:avLst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7070725" y="3429000"/>
            <a:ext cx="1235075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Dutch exports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5/12</a:t>
            </a:r>
            <a:r>
              <a:rPr lang="en-US" altLang="en-US" sz="1600" baseline="30000">
                <a:solidFill>
                  <a:srgbClr val="0000FF"/>
                </a:solidFill>
                <a:latin typeface="Times New Roman" pitchFamily="18" charset="0"/>
              </a:rPr>
              <a:t>th</a:t>
            </a: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 of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production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762000"/>
            <a:ext cx="46968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8.8 intra-industry </a:t>
            </a:r>
            <a:r>
              <a:rPr lang="nl-NL" b="1"/>
              <a:t>trade in the Krugman model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76890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6715301"/>
              </p:ext>
            </p:extLst>
          </p:nvPr>
        </p:nvGraphicFramePr>
        <p:xfrm>
          <a:off x="0" y="763480"/>
          <a:ext cx="4572000" cy="6094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6541629"/>
              </p:ext>
            </p:extLst>
          </p:nvPr>
        </p:nvGraphicFramePr>
        <p:xfrm>
          <a:off x="4572001" y="762000"/>
          <a:ext cx="4587536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10668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b="1" smtClean="0"/>
              <a:t>8.9 sector </a:t>
            </a:r>
            <a:r>
              <a:rPr lang="nl-NL" b="1"/>
              <a:t>87 exports; vehicles other than railway, tramway, 2014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46025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2"/>
          <p:cNvGrpSpPr>
            <a:grpSpLocks/>
          </p:cNvGrpSpPr>
          <p:nvPr/>
        </p:nvGrpSpPr>
        <p:grpSpPr bwMode="auto">
          <a:xfrm>
            <a:off x="533400" y="1903412"/>
            <a:ext cx="2160588" cy="3421063"/>
            <a:chOff x="336" y="624"/>
            <a:chExt cx="1361" cy="2155"/>
          </a:xfrm>
        </p:grpSpPr>
        <p:grpSp>
          <p:nvGrpSpPr>
            <p:cNvPr id="3" name="Group 106"/>
            <p:cNvGrpSpPr>
              <a:grpSpLocks/>
            </p:cNvGrpSpPr>
            <p:nvPr/>
          </p:nvGrpSpPr>
          <p:grpSpPr bwMode="auto">
            <a:xfrm>
              <a:off x="336" y="624"/>
              <a:ext cx="1361" cy="2155"/>
              <a:chOff x="336" y="624"/>
              <a:chExt cx="1361" cy="2155"/>
            </a:xfrm>
          </p:grpSpPr>
          <p:sp>
            <p:nvSpPr>
              <p:cNvPr id="5" name="Rectangle 41"/>
              <p:cNvSpPr>
                <a:spLocks noChangeArrowheads="1"/>
              </p:cNvSpPr>
              <p:nvPr/>
            </p:nvSpPr>
            <p:spPr bwMode="auto">
              <a:xfrm>
                <a:off x="1035" y="1247"/>
                <a:ext cx="74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GB" altLang="en-US" sz="3800">
                    <a:solidFill>
                      <a:srgbClr val="0000FF"/>
                    </a:solidFill>
                    <a:latin typeface="Times New Roman" pitchFamily="18" charset="0"/>
                  </a:rPr>
                  <a:t>.</a:t>
                </a:r>
                <a:endParaRPr lang="en-GB" altLang="en-US" sz="24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6" name="Group 105"/>
              <p:cNvGrpSpPr>
                <a:grpSpLocks/>
              </p:cNvGrpSpPr>
              <p:nvPr/>
            </p:nvGrpSpPr>
            <p:grpSpPr bwMode="auto">
              <a:xfrm>
                <a:off x="336" y="624"/>
                <a:ext cx="1361" cy="2155"/>
                <a:chOff x="336" y="624"/>
                <a:chExt cx="1361" cy="2155"/>
              </a:xfrm>
            </p:grpSpPr>
            <p:sp>
              <p:nvSpPr>
                <p:cNvPr id="7" name="Rectangle 44"/>
                <p:cNvSpPr>
                  <a:spLocks noChangeArrowheads="1"/>
                </p:cNvSpPr>
                <p:nvPr/>
              </p:nvSpPr>
              <p:spPr bwMode="auto">
                <a:xfrm>
                  <a:off x="1033" y="1578"/>
                  <a:ext cx="74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GB" altLang="en-US" sz="3800">
                      <a:solidFill>
                        <a:srgbClr val="0000FF"/>
                      </a:solidFill>
                      <a:latin typeface="Times New Roman" pitchFamily="18" charset="0"/>
                    </a:rPr>
                    <a:t>.</a:t>
                  </a:r>
                  <a:endParaRPr lang="en-GB" altLang="en-US" sz="2400">
                    <a:solidFill>
                      <a:srgbClr val="0000FF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" name="Rectangle 46"/>
                <p:cNvSpPr>
                  <a:spLocks noChangeArrowheads="1"/>
                </p:cNvSpPr>
                <p:nvPr/>
              </p:nvSpPr>
              <p:spPr bwMode="auto">
                <a:xfrm>
                  <a:off x="336" y="624"/>
                  <a:ext cx="1078" cy="279"/>
                </a:xfrm>
                <a:prstGeom prst="rect">
                  <a:avLst/>
                </a:prstGeom>
                <a:solidFill>
                  <a:srgbClr val="CCFFFF"/>
                </a:solidFill>
                <a:ln w="20638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6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9" name="Rectangle 47"/>
                <p:cNvSpPr>
                  <a:spLocks noChangeArrowheads="1"/>
                </p:cNvSpPr>
                <p:nvPr/>
              </p:nvSpPr>
              <p:spPr bwMode="auto">
                <a:xfrm>
                  <a:off x="460" y="688"/>
                  <a:ext cx="844" cy="18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GB" altLang="en-US" sz="1900">
                      <a:solidFill>
                        <a:srgbClr val="0000FF"/>
                      </a:solidFill>
                      <a:latin typeface="Times New Roman" pitchFamily="18" charset="0"/>
                    </a:rPr>
                    <a:t>Final good  </a:t>
                  </a:r>
                  <a:r>
                    <a:rPr lang="en-GB" altLang="en-US" sz="1900">
                      <a:solidFill>
                        <a:srgbClr val="000000"/>
                      </a:solidFill>
                      <a:latin typeface="Times New Roman" pitchFamily="18" charset="0"/>
                    </a:rPr>
                    <a:t> </a:t>
                  </a:r>
                  <a:r>
                    <a:rPr lang="en-GB" altLang="en-US" sz="1900">
                      <a:solidFill>
                        <a:srgbClr val="0000FF"/>
                      </a:solidFill>
                      <a:latin typeface="Times New Roman" pitchFamily="18" charset="0"/>
                    </a:rPr>
                    <a:t>1</a:t>
                  </a:r>
                  <a:endParaRPr lang="en-GB" altLang="en-US" sz="2400">
                    <a:solidFill>
                      <a:srgbClr val="0000FF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" name="Rectangle 48"/>
                <p:cNvSpPr>
                  <a:spLocks noChangeArrowheads="1"/>
                </p:cNvSpPr>
                <p:nvPr/>
              </p:nvSpPr>
              <p:spPr bwMode="auto">
                <a:xfrm>
                  <a:off x="1307" y="763"/>
                  <a:ext cx="75" cy="1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GB" altLang="en-US" sz="1300">
                      <a:solidFill>
                        <a:srgbClr val="0000FF"/>
                      </a:solidFill>
                      <a:latin typeface="Times New Roman" pitchFamily="18" charset="0"/>
                    </a:rPr>
                    <a:t>A</a:t>
                  </a:r>
                  <a:endParaRPr lang="en-GB" altLang="en-US" sz="2400">
                    <a:solidFill>
                      <a:srgbClr val="0000FF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1" name="Rectangle 49"/>
                <p:cNvSpPr>
                  <a:spLocks noChangeArrowheads="1"/>
                </p:cNvSpPr>
                <p:nvPr/>
              </p:nvSpPr>
              <p:spPr bwMode="auto">
                <a:xfrm>
                  <a:off x="336" y="1944"/>
                  <a:ext cx="1078" cy="280"/>
                </a:xfrm>
                <a:prstGeom prst="rect">
                  <a:avLst/>
                </a:prstGeom>
                <a:solidFill>
                  <a:srgbClr val="CCFFFF"/>
                </a:solidFill>
                <a:ln w="20638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6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2" name="Rectangle 50"/>
                <p:cNvSpPr>
                  <a:spLocks noChangeArrowheads="1"/>
                </p:cNvSpPr>
                <p:nvPr/>
              </p:nvSpPr>
              <p:spPr bwMode="auto">
                <a:xfrm>
                  <a:off x="444" y="2008"/>
                  <a:ext cx="878" cy="18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GB" altLang="en-US" sz="1900">
                      <a:solidFill>
                        <a:srgbClr val="0000FF"/>
                      </a:solidFill>
                      <a:latin typeface="Times New Roman" pitchFamily="18" charset="0"/>
                    </a:rPr>
                    <a:t>Final good   N</a:t>
                  </a:r>
                  <a:endParaRPr lang="en-GB" altLang="en-US" sz="2400">
                    <a:solidFill>
                      <a:srgbClr val="0000FF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3" name="Rectangle 51"/>
                <p:cNvSpPr>
                  <a:spLocks noChangeArrowheads="1"/>
                </p:cNvSpPr>
                <p:nvPr/>
              </p:nvSpPr>
              <p:spPr bwMode="auto">
                <a:xfrm>
                  <a:off x="1325" y="2084"/>
                  <a:ext cx="73" cy="1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GB" altLang="en-US" sz="1300">
                      <a:solidFill>
                        <a:srgbClr val="0000FF"/>
                      </a:solidFill>
                      <a:latin typeface="Times New Roman" pitchFamily="18" charset="0"/>
                    </a:rPr>
                    <a:t>A</a:t>
                  </a:r>
                  <a:endParaRPr lang="en-GB" altLang="en-US" sz="2400">
                    <a:solidFill>
                      <a:srgbClr val="0000FF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4" name="Rectangle 52"/>
                <p:cNvSpPr>
                  <a:spLocks noChangeArrowheads="1"/>
                </p:cNvSpPr>
                <p:nvPr/>
              </p:nvSpPr>
              <p:spPr bwMode="auto">
                <a:xfrm>
                  <a:off x="336" y="1041"/>
                  <a:ext cx="1078" cy="279"/>
                </a:xfrm>
                <a:prstGeom prst="rect">
                  <a:avLst/>
                </a:prstGeom>
                <a:solidFill>
                  <a:srgbClr val="CCFFFF"/>
                </a:solidFill>
                <a:ln w="20638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6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5" name="Rectangle 53"/>
                <p:cNvSpPr>
                  <a:spLocks noChangeArrowheads="1"/>
                </p:cNvSpPr>
                <p:nvPr/>
              </p:nvSpPr>
              <p:spPr bwMode="auto">
                <a:xfrm>
                  <a:off x="460" y="1105"/>
                  <a:ext cx="844" cy="18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GB" altLang="en-US" sz="1900">
                      <a:solidFill>
                        <a:srgbClr val="0000FF"/>
                      </a:solidFill>
                      <a:latin typeface="Times New Roman" pitchFamily="18" charset="0"/>
                    </a:rPr>
                    <a:t>Final good  </a:t>
                  </a:r>
                  <a:r>
                    <a:rPr lang="en-GB" altLang="en-US" sz="1900">
                      <a:solidFill>
                        <a:srgbClr val="000000"/>
                      </a:solidFill>
                      <a:latin typeface="Times New Roman" pitchFamily="18" charset="0"/>
                    </a:rPr>
                    <a:t> </a:t>
                  </a:r>
                  <a:r>
                    <a:rPr lang="en-GB" altLang="en-US" sz="1900">
                      <a:solidFill>
                        <a:srgbClr val="0000FF"/>
                      </a:solidFill>
                      <a:latin typeface="Times New Roman" pitchFamily="18" charset="0"/>
                    </a:rPr>
                    <a:t>2</a:t>
                  </a:r>
                  <a:endParaRPr lang="en-GB" altLang="en-US" sz="2400">
                    <a:solidFill>
                      <a:srgbClr val="0000FF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6" name="Rectangle 54"/>
                <p:cNvSpPr>
                  <a:spLocks noChangeArrowheads="1"/>
                </p:cNvSpPr>
                <p:nvPr/>
              </p:nvSpPr>
              <p:spPr bwMode="auto">
                <a:xfrm>
                  <a:off x="1307" y="1180"/>
                  <a:ext cx="75" cy="1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GB" altLang="en-US" sz="1300">
                      <a:solidFill>
                        <a:srgbClr val="0000FF"/>
                      </a:solidFill>
                      <a:latin typeface="Times New Roman" pitchFamily="18" charset="0"/>
                    </a:rPr>
                    <a:t>A</a:t>
                  </a:r>
                  <a:endParaRPr lang="en-GB" altLang="en-US" sz="2400">
                    <a:solidFill>
                      <a:srgbClr val="0000FF"/>
                    </a:solidFill>
                    <a:latin typeface="Times New Roman" pitchFamily="18" charset="0"/>
                  </a:endParaRPr>
                </a:p>
              </p:txBody>
            </p:sp>
            <p:grpSp>
              <p:nvGrpSpPr>
                <p:cNvPr id="17" name="Group 57"/>
                <p:cNvGrpSpPr>
                  <a:grpSpLocks/>
                </p:cNvGrpSpPr>
                <p:nvPr/>
              </p:nvGrpSpPr>
              <p:grpSpPr bwMode="auto">
                <a:xfrm>
                  <a:off x="1413" y="784"/>
                  <a:ext cx="231" cy="97"/>
                  <a:chOff x="1506" y="690"/>
                  <a:chExt cx="238" cy="107"/>
                </a:xfrm>
              </p:grpSpPr>
              <p:sp>
                <p:nvSpPr>
                  <p:cNvPr id="27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1506" y="743"/>
                    <a:ext cx="131" cy="1"/>
                  </a:xfrm>
                  <a:prstGeom prst="line">
                    <a:avLst/>
                  </a:prstGeom>
                  <a:noFill/>
                  <a:ln w="20638">
                    <a:solidFill>
                      <a:srgbClr val="0000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8" name="Freeform 59"/>
                  <p:cNvSpPr>
                    <a:spLocks/>
                  </p:cNvSpPr>
                  <p:nvPr/>
                </p:nvSpPr>
                <p:spPr bwMode="auto">
                  <a:xfrm>
                    <a:off x="1633" y="690"/>
                    <a:ext cx="111" cy="107"/>
                  </a:xfrm>
                  <a:custGeom>
                    <a:avLst/>
                    <a:gdLst>
                      <a:gd name="T0" fmla="*/ 0 w 111"/>
                      <a:gd name="T1" fmla="*/ 107 h 107"/>
                      <a:gd name="T2" fmla="*/ 111 w 111"/>
                      <a:gd name="T3" fmla="*/ 53 h 107"/>
                      <a:gd name="T4" fmla="*/ 0 w 111"/>
                      <a:gd name="T5" fmla="*/ 0 h 107"/>
                      <a:gd name="T6" fmla="*/ 0 w 111"/>
                      <a:gd name="T7" fmla="*/ 107 h 1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11" h="107">
                        <a:moveTo>
                          <a:pt x="0" y="107"/>
                        </a:moveTo>
                        <a:lnTo>
                          <a:pt x="111" y="53"/>
                        </a:lnTo>
                        <a:lnTo>
                          <a:pt x="0" y="0"/>
                        </a:lnTo>
                        <a:lnTo>
                          <a:pt x="0" y="107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8" name="Group 60"/>
                <p:cNvGrpSpPr>
                  <a:grpSpLocks/>
                </p:cNvGrpSpPr>
                <p:nvPr/>
              </p:nvGrpSpPr>
              <p:grpSpPr bwMode="auto">
                <a:xfrm>
                  <a:off x="1413" y="1202"/>
                  <a:ext cx="231" cy="96"/>
                  <a:chOff x="1506" y="1150"/>
                  <a:chExt cx="238" cy="106"/>
                </a:xfrm>
              </p:grpSpPr>
              <p:sp>
                <p:nvSpPr>
                  <p:cNvPr id="25" name="Line 61"/>
                  <p:cNvSpPr>
                    <a:spLocks noChangeShapeType="1"/>
                  </p:cNvSpPr>
                  <p:nvPr/>
                </p:nvSpPr>
                <p:spPr bwMode="auto">
                  <a:xfrm>
                    <a:off x="1506" y="1202"/>
                    <a:ext cx="131" cy="1"/>
                  </a:xfrm>
                  <a:prstGeom prst="line">
                    <a:avLst/>
                  </a:prstGeom>
                  <a:noFill/>
                  <a:ln w="20638">
                    <a:solidFill>
                      <a:srgbClr val="0000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" name="Freeform 62"/>
                  <p:cNvSpPr>
                    <a:spLocks/>
                  </p:cNvSpPr>
                  <p:nvPr/>
                </p:nvSpPr>
                <p:spPr bwMode="auto">
                  <a:xfrm>
                    <a:off x="1633" y="1150"/>
                    <a:ext cx="111" cy="106"/>
                  </a:xfrm>
                  <a:custGeom>
                    <a:avLst/>
                    <a:gdLst>
                      <a:gd name="T0" fmla="*/ 0 w 111"/>
                      <a:gd name="T1" fmla="*/ 106 h 106"/>
                      <a:gd name="T2" fmla="*/ 111 w 111"/>
                      <a:gd name="T3" fmla="*/ 52 h 106"/>
                      <a:gd name="T4" fmla="*/ 0 w 111"/>
                      <a:gd name="T5" fmla="*/ 0 h 106"/>
                      <a:gd name="T6" fmla="*/ 0 w 111"/>
                      <a:gd name="T7" fmla="*/ 106 h 10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11" h="106">
                        <a:moveTo>
                          <a:pt x="0" y="106"/>
                        </a:moveTo>
                        <a:lnTo>
                          <a:pt x="111" y="52"/>
                        </a:lnTo>
                        <a:lnTo>
                          <a:pt x="0" y="0"/>
                        </a:lnTo>
                        <a:lnTo>
                          <a:pt x="0" y="106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9" name="Group 63"/>
                <p:cNvGrpSpPr>
                  <a:grpSpLocks/>
                </p:cNvGrpSpPr>
                <p:nvPr/>
              </p:nvGrpSpPr>
              <p:grpSpPr bwMode="auto">
                <a:xfrm>
                  <a:off x="1413" y="2105"/>
                  <a:ext cx="231" cy="98"/>
                  <a:chOff x="1506" y="2144"/>
                  <a:chExt cx="238" cy="107"/>
                </a:xfrm>
              </p:grpSpPr>
              <p:sp>
                <p:nvSpPr>
                  <p:cNvPr id="23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1506" y="2197"/>
                    <a:ext cx="131" cy="1"/>
                  </a:xfrm>
                  <a:prstGeom prst="line">
                    <a:avLst/>
                  </a:prstGeom>
                  <a:noFill/>
                  <a:ln w="20638">
                    <a:solidFill>
                      <a:srgbClr val="0000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4" name="Freeform 65"/>
                  <p:cNvSpPr>
                    <a:spLocks/>
                  </p:cNvSpPr>
                  <p:nvPr/>
                </p:nvSpPr>
                <p:spPr bwMode="auto">
                  <a:xfrm>
                    <a:off x="1633" y="2144"/>
                    <a:ext cx="111" cy="107"/>
                  </a:xfrm>
                  <a:custGeom>
                    <a:avLst/>
                    <a:gdLst>
                      <a:gd name="T0" fmla="*/ 0 w 111"/>
                      <a:gd name="T1" fmla="*/ 107 h 107"/>
                      <a:gd name="T2" fmla="*/ 111 w 111"/>
                      <a:gd name="T3" fmla="*/ 53 h 107"/>
                      <a:gd name="T4" fmla="*/ 0 w 111"/>
                      <a:gd name="T5" fmla="*/ 0 h 107"/>
                      <a:gd name="T6" fmla="*/ 0 w 111"/>
                      <a:gd name="T7" fmla="*/ 107 h 1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11" h="107">
                        <a:moveTo>
                          <a:pt x="0" y="107"/>
                        </a:moveTo>
                        <a:lnTo>
                          <a:pt x="111" y="53"/>
                        </a:lnTo>
                        <a:lnTo>
                          <a:pt x="0" y="0"/>
                        </a:lnTo>
                        <a:lnTo>
                          <a:pt x="0" y="107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20" name="Group 66"/>
                <p:cNvGrpSpPr>
                  <a:grpSpLocks/>
                </p:cNvGrpSpPr>
                <p:nvPr/>
              </p:nvGrpSpPr>
              <p:grpSpPr bwMode="auto">
                <a:xfrm>
                  <a:off x="1589" y="832"/>
                  <a:ext cx="108" cy="1947"/>
                  <a:chOff x="1688" y="743"/>
                  <a:chExt cx="111" cy="2142"/>
                </a:xfrm>
              </p:grpSpPr>
              <p:sp>
                <p:nvSpPr>
                  <p:cNvPr id="21" name="Line 67"/>
                  <p:cNvSpPr>
                    <a:spLocks noChangeShapeType="1"/>
                  </p:cNvSpPr>
                  <p:nvPr/>
                </p:nvSpPr>
                <p:spPr bwMode="auto">
                  <a:xfrm>
                    <a:off x="1744" y="743"/>
                    <a:ext cx="1" cy="2039"/>
                  </a:xfrm>
                  <a:prstGeom prst="line">
                    <a:avLst/>
                  </a:prstGeom>
                  <a:noFill/>
                  <a:ln w="20638">
                    <a:solidFill>
                      <a:srgbClr val="0000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2" name="Freeform 68"/>
                  <p:cNvSpPr>
                    <a:spLocks/>
                  </p:cNvSpPr>
                  <p:nvPr/>
                </p:nvSpPr>
                <p:spPr bwMode="auto">
                  <a:xfrm>
                    <a:off x="1688" y="2779"/>
                    <a:ext cx="111" cy="106"/>
                  </a:xfrm>
                  <a:custGeom>
                    <a:avLst/>
                    <a:gdLst>
                      <a:gd name="T0" fmla="*/ 0 w 111"/>
                      <a:gd name="T1" fmla="*/ 0 h 106"/>
                      <a:gd name="T2" fmla="*/ 56 w 111"/>
                      <a:gd name="T3" fmla="*/ 106 h 106"/>
                      <a:gd name="T4" fmla="*/ 111 w 111"/>
                      <a:gd name="T5" fmla="*/ 0 h 106"/>
                      <a:gd name="T6" fmla="*/ 0 w 111"/>
                      <a:gd name="T7" fmla="*/ 0 h 10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11" h="106">
                        <a:moveTo>
                          <a:pt x="0" y="0"/>
                        </a:moveTo>
                        <a:lnTo>
                          <a:pt x="56" y="106"/>
                        </a:lnTo>
                        <a:lnTo>
                          <a:pt x="111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16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</p:grpSp>
        </p:grpSp>
        <p:sp>
          <p:nvSpPr>
            <p:cNvPr id="4" name="Rectangle 43"/>
            <p:cNvSpPr>
              <a:spLocks noChangeArrowheads="1"/>
            </p:cNvSpPr>
            <p:nvPr/>
          </p:nvSpPr>
          <p:spPr bwMode="auto">
            <a:xfrm>
              <a:off x="1033" y="1412"/>
              <a:ext cx="7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3800">
                  <a:solidFill>
                    <a:srgbClr val="0000FF"/>
                  </a:solidFill>
                  <a:latin typeface="Times New Roman" pitchFamily="18" charset="0"/>
                </a:rPr>
                <a:t>.</a:t>
              </a:r>
              <a:endParaRPr lang="en-GB" altLang="en-US" sz="24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</p:grp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3398838" y="4157662"/>
            <a:ext cx="2382837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30" name="Group 4"/>
          <p:cNvGrpSpPr>
            <a:grpSpLocks/>
          </p:cNvGrpSpPr>
          <p:nvPr/>
        </p:nvGrpSpPr>
        <p:grpSpPr bwMode="auto">
          <a:xfrm>
            <a:off x="2743200" y="1903412"/>
            <a:ext cx="3505200" cy="3435350"/>
            <a:chOff x="2062" y="536"/>
            <a:chExt cx="2144" cy="2348"/>
          </a:xfrm>
        </p:grpSpPr>
        <p:sp>
          <p:nvSpPr>
            <p:cNvPr id="31" name="Line 5"/>
            <p:cNvSpPr>
              <a:spLocks noChangeShapeType="1"/>
            </p:cNvSpPr>
            <p:nvPr/>
          </p:nvSpPr>
          <p:spPr bwMode="auto">
            <a:xfrm flipH="1" flipV="1">
              <a:off x="4027" y="1048"/>
              <a:ext cx="179" cy="1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2" name="Freeform 6"/>
            <p:cNvSpPr>
              <a:spLocks/>
            </p:cNvSpPr>
            <p:nvPr/>
          </p:nvSpPr>
          <p:spPr bwMode="auto">
            <a:xfrm>
              <a:off x="3910" y="973"/>
              <a:ext cx="117" cy="82"/>
            </a:xfrm>
            <a:custGeom>
              <a:avLst/>
              <a:gdLst>
                <a:gd name="T0" fmla="*/ 0 w 117"/>
                <a:gd name="T1" fmla="*/ 82 h 82"/>
                <a:gd name="T2" fmla="*/ 5 w 117"/>
                <a:gd name="T3" fmla="*/ 63 h 82"/>
                <a:gd name="T4" fmla="*/ 12 w 117"/>
                <a:gd name="T5" fmla="*/ 47 h 82"/>
                <a:gd name="T6" fmla="*/ 18 w 117"/>
                <a:gd name="T7" fmla="*/ 33 h 82"/>
                <a:gd name="T8" fmla="*/ 25 w 117"/>
                <a:gd name="T9" fmla="*/ 22 h 82"/>
                <a:gd name="T10" fmla="*/ 33 w 117"/>
                <a:gd name="T11" fmla="*/ 12 h 82"/>
                <a:gd name="T12" fmla="*/ 41 w 117"/>
                <a:gd name="T13" fmla="*/ 6 h 82"/>
                <a:gd name="T14" fmla="*/ 51 w 117"/>
                <a:gd name="T15" fmla="*/ 1 h 82"/>
                <a:gd name="T16" fmla="*/ 60 w 117"/>
                <a:gd name="T17" fmla="*/ 0 h 82"/>
                <a:gd name="T18" fmla="*/ 68 w 117"/>
                <a:gd name="T19" fmla="*/ 1 h 82"/>
                <a:gd name="T20" fmla="*/ 76 w 117"/>
                <a:gd name="T21" fmla="*/ 4 h 82"/>
                <a:gd name="T22" fmla="*/ 84 w 117"/>
                <a:gd name="T23" fmla="*/ 12 h 82"/>
                <a:gd name="T24" fmla="*/ 93 w 117"/>
                <a:gd name="T25" fmla="*/ 20 h 82"/>
                <a:gd name="T26" fmla="*/ 99 w 117"/>
                <a:gd name="T27" fmla="*/ 33 h 82"/>
                <a:gd name="T28" fmla="*/ 106 w 117"/>
                <a:gd name="T29" fmla="*/ 46 h 82"/>
                <a:gd name="T30" fmla="*/ 113 w 117"/>
                <a:gd name="T31" fmla="*/ 62 h 82"/>
                <a:gd name="T32" fmla="*/ 117 w 117"/>
                <a:gd name="T33" fmla="*/ 79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82">
                  <a:moveTo>
                    <a:pt x="0" y="82"/>
                  </a:moveTo>
                  <a:lnTo>
                    <a:pt x="5" y="63"/>
                  </a:lnTo>
                  <a:lnTo>
                    <a:pt x="12" y="47"/>
                  </a:lnTo>
                  <a:lnTo>
                    <a:pt x="18" y="33"/>
                  </a:lnTo>
                  <a:lnTo>
                    <a:pt x="25" y="22"/>
                  </a:lnTo>
                  <a:lnTo>
                    <a:pt x="33" y="12"/>
                  </a:lnTo>
                  <a:lnTo>
                    <a:pt x="41" y="6"/>
                  </a:lnTo>
                  <a:lnTo>
                    <a:pt x="51" y="1"/>
                  </a:lnTo>
                  <a:lnTo>
                    <a:pt x="60" y="0"/>
                  </a:lnTo>
                  <a:lnTo>
                    <a:pt x="68" y="1"/>
                  </a:lnTo>
                  <a:lnTo>
                    <a:pt x="76" y="4"/>
                  </a:lnTo>
                  <a:lnTo>
                    <a:pt x="84" y="12"/>
                  </a:lnTo>
                  <a:lnTo>
                    <a:pt x="93" y="20"/>
                  </a:lnTo>
                  <a:lnTo>
                    <a:pt x="99" y="33"/>
                  </a:lnTo>
                  <a:lnTo>
                    <a:pt x="106" y="46"/>
                  </a:lnTo>
                  <a:lnTo>
                    <a:pt x="113" y="62"/>
                  </a:lnTo>
                  <a:lnTo>
                    <a:pt x="117" y="79"/>
                  </a:lnTo>
                </a:path>
              </a:pathLst>
            </a:custGeom>
            <a:noFill/>
            <a:ln w="20638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" name="Line 7"/>
            <p:cNvSpPr>
              <a:spLocks noChangeShapeType="1"/>
            </p:cNvSpPr>
            <p:nvPr/>
          </p:nvSpPr>
          <p:spPr bwMode="auto">
            <a:xfrm flipH="1">
              <a:off x="3837" y="1051"/>
              <a:ext cx="81" cy="1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4" name="Freeform 8"/>
            <p:cNvSpPr>
              <a:spLocks/>
            </p:cNvSpPr>
            <p:nvPr/>
          </p:nvSpPr>
          <p:spPr bwMode="auto">
            <a:xfrm>
              <a:off x="3730" y="997"/>
              <a:ext cx="110" cy="106"/>
            </a:xfrm>
            <a:custGeom>
              <a:avLst/>
              <a:gdLst>
                <a:gd name="T0" fmla="*/ 110 w 110"/>
                <a:gd name="T1" fmla="*/ 0 h 106"/>
                <a:gd name="T2" fmla="*/ 0 w 110"/>
                <a:gd name="T3" fmla="*/ 52 h 106"/>
                <a:gd name="T4" fmla="*/ 110 w 110"/>
                <a:gd name="T5" fmla="*/ 106 h 106"/>
                <a:gd name="T6" fmla="*/ 110 w 110"/>
                <a:gd name="T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" h="106">
                  <a:moveTo>
                    <a:pt x="110" y="0"/>
                  </a:moveTo>
                  <a:lnTo>
                    <a:pt x="0" y="52"/>
                  </a:lnTo>
                  <a:lnTo>
                    <a:pt x="110" y="106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5" name="Line 9"/>
            <p:cNvSpPr>
              <a:spLocks noChangeShapeType="1"/>
            </p:cNvSpPr>
            <p:nvPr/>
          </p:nvSpPr>
          <p:spPr bwMode="auto">
            <a:xfrm flipH="1" flipV="1">
              <a:off x="4027" y="2042"/>
              <a:ext cx="179" cy="2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6" name="Freeform 10"/>
            <p:cNvSpPr>
              <a:spLocks/>
            </p:cNvSpPr>
            <p:nvPr/>
          </p:nvSpPr>
          <p:spPr bwMode="auto">
            <a:xfrm>
              <a:off x="3910" y="1967"/>
              <a:ext cx="117" cy="83"/>
            </a:xfrm>
            <a:custGeom>
              <a:avLst/>
              <a:gdLst>
                <a:gd name="T0" fmla="*/ 0 w 117"/>
                <a:gd name="T1" fmla="*/ 83 h 83"/>
                <a:gd name="T2" fmla="*/ 5 w 117"/>
                <a:gd name="T3" fmla="*/ 64 h 83"/>
                <a:gd name="T4" fmla="*/ 12 w 117"/>
                <a:gd name="T5" fmla="*/ 48 h 83"/>
                <a:gd name="T6" fmla="*/ 18 w 117"/>
                <a:gd name="T7" fmla="*/ 34 h 83"/>
                <a:gd name="T8" fmla="*/ 25 w 117"/>
                <a:gd name="T9" fmla="*/ 23 h 83"/>
                <a:gd name="T10" fmla="*/ 33 w 117"/>
                <a:gd name="T11" fmla="*/ 13 h 83"/>
                <a:gd name="T12" fmla="*/ 41 w 117"/>
                <a:gd name="T13" fmla="*/ 7 h 83"/>
                <a:gd name="T14" fmla="*/ 51 w 117"/>
                <a:gd name="T15" fmla="*/ 2 h 83"/>
                <a:gd name="T16" fmla="*/ 60 w 117"/>
                <a:gd name="T17" fmla="*/ 0 h 83"/>
                <a:gd name="T18" fmla="*/ 68 w 117"/>
                <a:gd name="T19" fmla="*/ 2 h 83"/>
                <a:gd name="T20" fmla="*/ 76 w 117"/>
                <a:gd name="T21" fmla="*/ 5 h 83"/>
                <a:gd name="T22" fmla="*/ 84 w 117"/>
                <a:gd name="T23" fmla="*/ 13 h 83"/>
                <a:gd name="T24" fmla="*/ 93 w 117"/>
                <a:gd name="T25" fmla="*/ 21 h 83"/>
                <a:gd name="T26" fmla="*/ 99 w 117"/>
                <a:gd name="T27" fmla="*/ 34 h 83"/>
                <a:gd name="T28" fmla="*/ 106 w 117"/>
                <a:gd name="T29" fmla="*/ 46 h 83"/>
                <a:gd name="T30" fmla="*/ 113 w 117"/>
                <a:gd name="T31" fmla="*/ 62 h 83"/>
                <a:gd name="T32" fmla="*/ 117 w 117"/>
                <a:gd name="T33" fmla="*/ 8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83">
                  <a:moveTo>
                    <a:pt x="0" y="83"/>
                  </a:moveTo>
                  <a:lnTo>
                    <a:pt x="5" y="64"/>
                  </a:lnTo>
                  <a:lnTo>
                    <a:pt x="12" y="48"/>
                  </a:lnTo>
                  <a:lnTo>
                    <a:pt x="18" y="34"/>
                  </a:lnTo>
                  <a:lnTo>
                    <a:pt x="25" y="23"/>
                  </a:lnTo>
                  <a:lnTo>
                    <a:pt x="33" y="13"/>
                  </a:lnTo>
                  <a:lnTo>
                    <a:pt x="41" y="7"/>
                  </a:lnTo>
                  <a:lnTo>
                    <a:pt x="51" y="2"/>
                  </a:lnTo>
                  <a:lnTo>
                    <a:pt x="60" y="0"/>
                  </a:lnTo>
                  <a:lnTo>
                    <a:pt x="68" y="2"/>
                  </a:lnTo>
                  <a:lnTo>
                    <a:pt x="76" y="5"/>
                  </a:lnTo>
                  <a:lnTo>
                    <a:pt x="84" y="13"/>
                  </a:lnTo>
                  <a:lnTo>
                    <a:pt x="93" y="21"/>
                  </a:lnTo>
                  <a:lnTo>
                    <a:pt x="99" y="34"/>
                  </a:lnTo>
                  <a:lnTo>
                    <a:pt x="106" y="46"/>
                  </a:lnTo>
                  <a:lnTo>
                    <a:pt x="113" y="62"/>
                  </a:lnTo>
                  <a:lnTo>
                    <a:pt x="117" y="80"/>
                  </a:lnTo>
                </a:path>
              </a:pathLst>
            </a:custGeom>
            <a:noFill/>
            <a:ln w="20638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7" name="Line 11"/>
            <p:cNvSpPr>
              <a:spLocks noChangeShapeType="1"/>
            </p:cNvSpPr>
            <p:nvPr/>
          </p:nvSpPr>
          <p:spPr bwMode="auto">
            <a:xfrm flipH="1">
              <a:off x="3837" y="2045"/>
              <a:ext cx="81" cy="1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8" name="Freeform 12"/>
            <p:cNvSpPr>
              <a:spLocks/>
            </p:cNvSpPr>
            <p:nvPr/>
          </p:nvSpPr>
          <p:spPr bwMode="auto">
            <a:xfrm>
              <a:off x="3730" y="1991"/>
              <a:ext cx="110" cy="107"/>
            </a:xfrm>
            <a:custGeom>
              <a:avLst/>
              <a:gdLst>
                <a:gd name="T0" fmla="*/ 110 w 110"/>
                <a:gd name="T1" fmla="*/ 0 h 107"/>
                <a:gd name="T2" fmla="*/ 0 w 110"/>
                <a:gd name="T3" fmla="*/ 53 h 107"/>
                <a:gd name="T4" fmla="*/ 110 w 110"/>
                <a:gd name="T5" fmla="*/ 107 h 107"/>
                <a:gd name="T6" fmla="*/ 110 w 110"/>
                <a:gd name="T7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" h="107">
                  <a:moveTo>
                    <a:pt x="110" y="0"/>
                  </a:moveTo>
                  <a:lnTo>
                    <a:pt x="0" y="53"/>
                  </a:lnTo>
                  <a:lnTo>
                    <a:pt x="110" y="107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9" name="Line 13"/>
            <p:cNvSpPr>
              <a:spLocks noChangeShapeType="1"/>
            </p:cNvSpPr>
            <p:nvPr/>
          </p:nvSpPr>
          <p:spPr bwMode="auto">
            <a:xfrm flipH="1">
              <a:off x="3837" y="590"/>
              <a:ext cx="369" cy="1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0" name="Freeform 14"/>
            <p:cNvSpPr>
              <a:spLocks/>
            </p:cNvSpPr>
            <p:nvPr/>
          </p:nvSpPr>
          <p:spPr bwMode="auto">
            <a:xfrm>
              <a:off x="3730" y="536"/>
              <a:ext cx="110" cy="107"/>
            </a:xfrm>
            <a:custGeom>
              <a:avLst/>
              <a:gdLst>
                <a:gd name="T0" fmla="*/ 110 w 110"/>
                <a:gd name="T1" fmla="*/ 0 h 107"/>
                <a:gd name="T2" fmla="*/ 0 w 110"/>
                <a:gd name="T3" fmla="*/ 54 h 107"/>
                <a:gd name="T4" fmla="*/ 110 w 110"/>
                <a:gd name="T5" fmla="*/ 107 h 107"/>
                <a:gd name="T6" fmla="*/ 110 w 110"/>
                <a:gd name="T7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" h="107">
                  <a:moveTo>
                    <a:pt x="110" y="0"/>
                  </a:moveTo>
                  <a:lnTo>
                    <a:pt x="0" y="54"/>
                  </a:lnTo>
                  <a:lnTo>
                    <a:pt x="110" y="107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" name="Line 15"/>
            <p:cNvSpPr>
              <a:spLocks noChangeShapeType="1"/>
            </p:cNvSpPr>
            <p:nvPr/>
          </p:nvSpPr>
          <p:spPr bwMode="auto">
            <a:xfrm>
              <a:off x="3730" y="590"/>
              <a:ext cx="1" cy="1683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2" name="Line 16"/>
            <p:cNvSpPr>
              <a:spLocks noChangeShapeType="1"/>
            </p:cNvSpPr>
            <p:nvPr/>
          </p:nvSpPr>
          <p:spPr bwMode="auto">
            <a:xfrm flipH="1">
              <a:off x="2141" y="2273"/>
              <a:ext cx="1589" cy="1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3" name="Line 17"/>
            <p:cNvSpPr>
              <a:spLocks noChangeShapeType="1"/>
            </p:cNvSpPr>
            <p:nvPr/>
          </p:nvSpPr>
          <p:spPr bwMode="auto">
            <a:xfrm flipH="1">
              <a:off x="2140" y="2425"/>
              <a:ext cx="1" cy="172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4" name="Freeform 18"/>
            <p:cNvSpPr>
              <a:spLocks/>
            </p:cNvSpPr>
            <p:nvPr/>
          </p:nvSpPr>
          <p:spPr bwMode="auto">
            <a:xfrm>
              <a:off x="2062" y="2595"/>
              <a:ext cx="86" cy="113"/>
            </a:xfrm>
            <a:custGeom>
              <a:avLst/>
              <a:gdLst>
                <a:gd name="T0" fmla="*/ 86 w 86"/>
                <a:gd name="T1" fmla="*/ 113 h 113"/>
                <a:gd name="T2" fmla="*/ 66 w 86"/>
                <a:gd name="T3" fmla="*/ 109 h 113"/>
                <a:gd name="T4" fmla="*/ 49 w 86"/>
                <a:gd name="T5" fmla="*/ 102 h 113"/>
                <a:gd name="T6" fmla="*/ 35 w 86"/>
                <a:gd name="T7" fmla="*/ 96 h 113"/>
                <a:gd name="T8" fmla="*/ 23 w 86"/>
                <a:gd name="T9" fmla="*/ 89 h 113"/>
                <a:gd name="T10" fmla="*/ 13 w 86"/>
                <a:gd name="T11" fmla="*/ 81 h 113"/>
                <a:gd name="T12" fmla="*/ 6 w 86"/>
                <a:gd name="T13" fmla="*/ 74 h 113"/>
                <a:gd name="T14" fmla="*/ 1 w 86"/>
                <a:gd name="T15" fmla="*/ 66 h 113"/>
                <a:gd name="T16" fmla="*/ 0 w 86"/>
                <a:gd name="T17" fmla="*/ 56 h 113"/>
                <a:gd name="T18" fmla="*/ 1 w 86"/>
                <a:gd name="T19" fmla="*/ 48 h 113"/>
                <a:gd name="T20" fmla="*/ 5 w 86"/>
                <a:gd name="T21" fmla="*/ 40 h 113"/>
                <a:gd name="T22" fmla="*/ 13 w 86"/>
                <a:gd name="T23" fmla="*/ 32 h 113"/>
                <a:gd name="T24" fmla="*/ 21 w 86"/>
                <a:gd name="T25" fmla="*/ 24 h 113"/>
                <a:gd name="T26" fmla="*/ 35 w 86"/>
                <a:gd name="T27" fmla="*/ 18 h 113"/>
                <a:gd name="T28" fmla="*/ 48 w 86"/>
                <a:gd name="T29" fmla="*/ 11 h 113"/>
                <a:gd name="T30" fmla="*/ 64 w 86"/>
                <a:gd name="T31" fmla="*/ 5 h 113"/>
                <a:gd name="T32" fmla="*/ 83 w 86"/>
                <a:gd name="T3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6" h="113">
                  <a:moveTo>
                    <a:pt x="86" y="113"/>
                  </a:moveTo>
                  <a:lnTo>
                    <a:pt x="66" y="109"/>
                  </a:lnTo>
                  <a:lnTo>
                    <a:pt x="49" y="102"/>
                  </a:lnTo>
                  <a:lnTo>
                    <a:pt x="35" y="96"/>
                  </a:lnTo>
                  <a:lnTo>
                    <a:pt x="23" y="89"/>
                  </a:lnTo>
                  <a:lnTo>
                    <a:pt x="13" y="81"/>
                  </a:lnTo>
                  <a:lnTo>
                    <a:pt x="6" y="74"/>
                  </a:lnTo>
                  <a:lnTo>
                    <a:pt x="1" y="66"/>
                  </a:lnTo>
                  <a:lnTo>
                    <a:pt x="0" y="56"/>
                  </a:lnTo>
                  <a:lnTo>
                    <a:pt x="1" y="48"/>
                  </a:lnTo>
                  <a:lnTo>
                    <a:pt x="5" y="40"/>
                  </a:lnTo>
                  <a:lnTo>
                    <a:pt x="13" y="32"/>
                  </a:lnTo>
                  <a:lnTo>
                    <a:pt x="21" y="24"/>
                  </a:lnTo>
                  <a:lnTo>
                    <a:pt x="35" y="18"/>
                  </a:lnTo>
                  <a:lnTo>
                    <a:pt x="48" y="11"/>
                  </a:lnTo>
                  <a:lnTo>
                    <a:pt x="64" y="5"/>
                  </a:lnTo>
                  <a:lnTo>
                    <a:pt x="83" y="0"/>
                  </a:lnTo>
                </a:path>
              </a:pathLst>
            </a:custGeom>
            <a:noFill/>
            <a:ln w="20638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5" name="Line 19"/>
            <p:cNvSpPr>
              <a:spLocks noChangeShapeType="1"/>
            </p:cNvSpPr>
            <p:nvPr/>
          </p:nvSpPr>
          <p:spPr bwMode="auto">
            <a:xfrm>
              <a:off x="2143" y="2702"/>
              <a:ext cx="1" cy="78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6" name="Freeform 20"/>
            <p:cNvSpPr>
              <a:spLocks/>
            </p:cNvSpPr>
            <p:nvPr/>
          </p:nvSpPr>
          <p:spPr bwMode="auto">
            <a:xfrm>
              <a:off x="2087" y="2777"/>
              <a:ext cx="110" cy="107"/>
            </a:xfrm>
            <a:custGeom>
              <a:avLst/>
              <a:gdLst>
                <a:gd name="T0" fmla="*/ 0 w 110"/>
                <a:gd name="T1" fmla="*/ 0 h 107"/>
                <a:gd name="T2" fmla="*/ 54 w 110"/>
                <a:gd name="T3" fmla="*/ 107 h 107"/>
                <a:gd name="T4" fmla="*/ 110 w 110"/>
                <a:gd name="T5" fmla="*/ 0 h 107"/>
                <a:gd name="T6" fmla="*/ 0 w 110"/>
                <a:gd name="T7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" h="107">
                  <a:moveTo>
                    <a:pt x="0" y="0"/>
                  </a:moveTo>
                  <a:lnTo>
                    <a:pt x="54" y="107"/>
                  </a:lnTo>
                  <a:lnTo>
                    <a:pt x="1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7" name="Line 21"/>
            <p:cNvSpPr>
              <a:spLocks noChangeShapeType="1"/>
            </p:cNvSpPr>
            <p:nvPr/>
          </p:nvSpPr>
          <p:spPr bwMode="auto">
            <a:xfrm>
              <a:off x="2141" y="2273"/>
              <a:ext cx="1" cy="230"/>
            </a:xfrm>
            <a:prstGeom prst="line">
              <a:avLst/>
            </a:prstGeom>
            <a:noFill/>
            <a:ln w="206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8" name="Rectangle 22"/>
            <p:cNvSpPr>
              <a:spLocks noChangeArrowheads="1"/>
            </p:cNvSpPr>
            <p:nvPr/>
          </p:nvSpPr>
          <p:spPr bwMode="auto">
            <a:xfrm>
              <a:off x="2306" y="2100"/>
              <a:ext cx="1287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1900" b="1">
                  <a:solidFill>
                    <a:srgbClr val="FF0000"/>
                  </a:solidFill>
                  <a:latin typeface="Times New Roman" pitchFamily="18" charset="0"/>
                </a:rPr>
                <a:t>Exports from B to A</a:t>
              </a:r>
              <a:endParaRPr lang="en-GB" altLang="en-US" sz="2400" b="1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49" name="Rectangle 23"/>
          <p:cNvSpPr>
            <a:spLocks noChangeArrowheads="1"/>
          </p:cNvSpPr>
          <p:nvPr/>
        </p:nvSpPr>
        <p:spPr bwMode="auto">
          <a:xfrm>
            <a:off x="3398838" y="5129212"/>
            <a:ext cx="2382837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GB" altLang="en-US" sz="2400">
              <a:solidFill>
                <a:srgbClr val="808080"/>
              </a:solidFill>
              <a:latin typeface="Times New Roman" pitchFamily="18" charset="0"/>
            </a:endParaRPr>
          </a:p>
        </p:txBody>
      </p:sp>
      <p:grpSp>
        <p:nvGrpSpPr>
          <p:cNvPr id="50" name="Group 108"/>
          <p:cNvGrpSpPr>
            <a:grpSpLocks/>
          </p:cNvGrpSpPr>
          <p:nvPr/>
        </p:nvGrpSpPr>
        <p:grpSpPr bwMode="auto">
          <a:xfrm>
            <a:off x="2249488" y="1979612"/>
            <a:ext cx="3490912" cy="3336925"/>
            <a:chOff x="1417" y="672"/>
            <a:chExt cx="2199" cy="2102"/>
          </a:xfrm>
        </p:grpSpPr>
        <p:sp>
          <p:nvSpPr>
            <p:cNvPr id="51" name="Line 25"/>
            <p:cNvSpPr>
              <a:spLocks noChangeShapeType="1"/>
            </p:cNvSpPr>
            <p:nvPr/>
          </p:nvSpPr>
          <p:spPr bwMode="auto">
            <a:xfrm flipV="1">
              <a:off x="1417" y="1128"/>
              <a:ext cx="179" cy="1"/>
            </a:xfrm>
            <a:prstGeom prst="line">
              <a:avLst/>
            </a:prstGeom>
            <a:noFill/>
            <a:ln w="206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2" name="Freeform 26"/>
            <p:cNvSpPr>
              <a:spLocks/>
            </p:cNvSpPr>
            <p:nvPr/>
          </p:nvSpPr>
          <p:spPr bwMode="auto">
            <a:xfrm>
              <a:off x="1596" y="1061"/>
              <a:ext cx="117" cy="73"/>
            </a:xfrm>
            <a:custGeom>
              <a:avLst/>
              <a:gdLst>
                <a:gd name="T0" fmla="*/ 117 w 117"/>
                <a:gd name="T1" fmla="*/ 82 h 82"/>
                <a:gd name="T2" fmla="*/ 112 w 117"/>
                <a:gd name="T3" fmla="*/ 63 h 82"/>
                <a:gd name="T4" fmla="*/ 105 w 117"/>
                <a:gd name="T5" fmla="*/ 47 h 82"/>
                <a:gd name="T6" fmla="*/ 99 w 117"/>
                <a:gd name="T7" fmla="*/ 33 h 82"/>
                <a:gd name="T8" fmla="*/ 92 w 117"/>
                <a:gd name="T9" fmla="*/ 22 h 82"/>
                <a:gd name="T10" fmla="*/ 84 w 117"/>
                <a:gd name="T11" fmla="*/ 12 h 82"/>
                <a:gd name="T12" fmla="*/ 76 w 117"/>
                <a:gd name="T13" fmla="*/ 6 h 82"/>
                <a:gd name="T14" fmla="*/ 67 w 117"/>
                <a:gd name="T15" fmla="*/ 1 h 82"/>
                <a:gd name="T16" fmla="*/ 57 w 117"/>
                <a:gd name="T17" fmla="*/ 0 h 82"/>
                <a:gd name="T18" fmla="*/ 49 w 117"/>
                <a:gd name="T19" fmla="*/ 1 h 82"/>
                <a:gd name="T20" fmla="*/ 41 w 117"/>
                <a:gd name="T21" fmla="*/ 4 h 82"/>
                <a:gd name="T22" fmla="*/ 33 w 117"/>
                <a:gd name="T23" fmla="*/ 12 h 82"/>
                <a:gd name="T24" fmla="*/ 24 w 117"/>
                <a:gd name="T25" fmla="*/ 20 h 82"/>
                <a:gd name="T26" fmla="*/ 18 w 117"/>
                <a:gd name="T27" fmla="*/ 33 h 82"/>
                <a:gd name="T28" fmla="*/ 11 w 117"/>
                <a:gd name="T29" fmla="*/ 46 h 82"/>
                <a:gd name="T30" fmla="*/ 4 w 117"/>
                <a:gd name="T31" fmla="*/ 62 h 82"/>
                <a:gd name="T32" fmla="*/ 0 w 117"/>
                <a:gd name="T33" fmla="*/ 79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82">
                  <a:moveTo>
                    <a:pt x="117" y="82"/>
                  </a:moveTo>
                  <a:lnTo>
                    <a:pt x="112" y="63"/>
                  </a:lnTo>
                  <a:lnTo>
                    <a:pt x="105" y="47"/>
                  </a:lnTo>
                  <a:lnTo>
                    <a:pt x="99" y="33"/>
                  </a:lnTo>
                  <a:lnTo>
                    <a:pt x="92" y="22"/>
                  </a:lnTo>
                  <a:lnTo>
                    <a:pt x="84" y="12"/>
                  </a:lnTo>
                  <a:lnTo>
                    <a:pt x="76" y="6"/>
                  </a:lnTo>
                  <a:lnTo>
                    <a:pt x="67" y="1"/>
                  </a:lnTo>
                  <a:lnTo>
                    <a:pt x="57" y="0"/>
                  </a:lnTo>
                  <a:lnTo>
                    <a:pt x="49" y="1"/>
                  </a:lnTo>
                  <a:lnTo>
                    <a:pt x="41" y="4"/>
                  </a:lnTo>
                  <a:lnTo>
                    <a:pt x="33" y="12"/>
                  </a:lnTo>
                  <a:lnTo>
                    <a:pt x="24" y="20"/>
                  </a:lnTo>
                  <a:lnTo>
                    <a:pt x="18" y="33"/>
                  </a:lnTo>
                  <a:lnTo>
                    <a:pt x="11" y="46"/>
                  </a:lnTo>
                  <a:lnTo>
                    <a:pt x="4" y="62"/>
                  </a:lnTo>
                  <a:lnTo>
                    <a:pt x="0" y="79"/>
                  </a:lnTo>
                </a:path>
              </a:pathLst>
            </a:custGeom>
            <a:noFill/>
            <a:ln w="20638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3" name="Line 27"/>
            <p:cNvSpPr>
              <a:spLocks noChangeShapeType="1"/>
            </p:cNvSpPr>
            <p:nvPr/>
          </p:nvSpPr>
          <p:spPr bwMode="auto">
            <a:xfrm>
              <a:off x="1705" y="1130"/>
              <a:ext cx="81" cy="1"/>
            </a:xfrm>
            <a:prstGeom prst="line">
              <a:avLst/>
            </a:prstGeom>
            <a:noFill/>
            <a:ln w="206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4" name="Freeform 28"/>
            <p:cNvSpPr>
              <a:spLocks/>
            </p:cNvSpPr>
            <p:nvPr/>
          </p:nvSpPr>
          <p:spPr bwMode="auto">
            <a:xfrm>
              <a:off x="1783" y="1083"/>
              <a:ext cx="110" cy="96"/>
            </a:xfrm>
            <a:custGeom>
              <a:avLst/>
              <a:gdLst>
                <a:gd name="T0" fmla="*/ 1 w 110"/>
                <a:gd name="T1" fmla="*/ 107 h 107"/>
                <a:gd name="T2" fmla="*/ 110 w 110"/>
                <a:gd name="T3" fmla="*/ 51 h 107"/>
                <a:gd name="T4" fmla="*/ 0 w 110"/>
                <a:gd name="T5" fmla="*/ 0 h 107"/>
                <a:gd name="T6" fmla="*/ 1 w 110"/>
                <a:gd name="T7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" h="107">
                  <a:moveTo>
                    <a:pt x="1" y="107"/>
                  </a:moveTo>
                  <a:lnTo>
                    <a:pt x="110" y="51"/>
                  </a:lnTo>
                  <a:lnTo>
                    <a:pt x="0" y="0"/>
                  </a:lnTo>
                  <a:lnTo>
                    <a:pt x="1" y="107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5" name="Line 29"/>
            <p:cNvSpPr>
              <a:spLocks noChangeShapeType="1"/>
            </p:cNvSpPr>
            <p:nvPr/>
          </p:nvSpPr>
          <p:spPr bwMode="auto">
            <a:xfrm flipV="1">
              <a:off x="1417" y="2014"/>
              <a:ext cx="179" cy="2"/>
            </a:xfrm>
            <a:prstGeom prst="line">
              <a:avLst/>
            </a:prstGeom>
            <a:noFill/>
            <a:ln w="206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6" name="Freeform 30"/>
            <p:cNvSpPr>
              <a:spLocks/>
            </p:cNvSpPr>
            <p:nvPr/>
          </p:nvSpPr>
          <p:spPr bwMode="auto">
            <a:xfrm>
              <a:off x="1596" y="1948"/>
              <a:ext cx="117" cy="74"/>
            </a:xfrm>
            <a:custGeom>
              <a:avLst/>
              <a:gdLst>
                <a:gd name="T0" fmla="*/ 117 w 117"/>
                <a:gd name="T1" fmla="*/ 83 h 83"/>
                <a:gd name="T2" fmla="*/ 112 w 117"/>
                <a:gd name="T3" fmla="*/ 64 h 83"/>
                <a:gd name="T4" fmla="*/ 105 w 117"/>
                <a:gd name="T5" fmla="*/ 48 h 83"/>
                <a:gd name="T6" fmla="*/ 99 w 117"/>
                <a:gd name="T7" fmla="*/ 34 h 83"/>
                <a:gd name="T8" fmla="*/ 92 w 117"/>
                <a:gd name="T9" fmla="*/ 23 h 83"/>
                <a:gd name="T10" fmla="*/ 84 w 117"/>
                <a:gd name="T11" fmla="*/ 13 h 83"/>
                <a:gd name="T12" fmla="*/ 76 w 117"/>
                <a:gd name="T13" fmla="*/ 7 h 83"/>
                <a:gd name="T14" fmla="*/ 67 w 117"/>
                <a:gd name="T15" fmla="*/ 2 h 83"/>
                <a:gd name="T16" fmla="*/ 57 w 117"/>
                <a:gd name="T17" fmla="*/ 0 h 83"/>
                <a:gd name="T18" fmla="*/ 49 w 117"/>
                <a:gd name="T19" fmla="*/ 2 h 83"/>
                <a:gd name="T20" fmla="*/ 41 w 117"/>
                <a:gd name="T21" fmla="*/ 5 h 83"/>
                <a:gd name="T22" fmla="*/ 33 w 117"/>
                <a:gd name="T23" fmla="*/ 13 h 83"/>
                <a:gd name="T24" fmla="*/ 24 w 117"/>
                <a:gd name="T25" fmla="*/ 21 h 83"/>
                <a:gd name="T26" fmla="*/ 18 w 117"/>
                <a:gd name="T27" fmla="*/ 34 h 83"/>
                <a:gd name="T28" fmla="*/ 11 w 117"/>
                <a:gd name="T29" fmla="*/ 46 h 83"/>
                <a:gd name="T30" fmla="*/ 4 w 117"/>
                <a:gd name="T31" fmla="*/ 62 h 83"/>
                <a:gd name="T32" fmla="*/ 0 w 117"/>
                <a:gd name="T33" fmla="*/ 8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83">
                  <a:moveTo>
                    <a:pt x="117" y="83"/>
                  </a:moveTo>
                  <a:lnTo>
                    <a:pt x="112" y="64"/>
                  </a:lnTo>
                  <a:lnTo>
                    <a:pt x="105" y="48"/>
                  </a:lnTo>
                  <a:lnTo>
                    <a:pt x="99" y="34"/>
                  </a:lnTo>
                  <a:lnTo>
                    <a:pt x="92" y="23"/>
                  </a:lnTo>
                  <a:lnTo>
                    <a:pt x="84" y="13"/>
                  </a:lnTo>
                  <a:lnTo>
                    <a:pt x="76" y="7"/>
                  </a:lnTo>
                  <a:lnTo>
                    <a:pt x="67" y="2"/>
                  </a:lnTo>
                  <a:lnTo>
                    <a:pt x="57" y="0"/>
                  </a:lnTo>
                  <a:lnTo>
                    <a:pt x="49" y="2"/>
                  </a:lnTo>
                  <a:lnTo>
                    <a:pt x="41" y="5"/>
                  </a:lnTo>
                  <a:lnTo>
                    <a:pt x="33" y="13"/>
                  </a:lnTo>
                  <a:lnTo>
                    <a:pt x="24" y="21"/>
                  </a:lnTo>
                  <a:lnTo>
                    <a:pt x="18" y="34"/>
                  </a:lnTo>
                  <a:lnTo>
                    <a:pt x="11" y="46"/>
                  </a:lnTo>
                  <a:lnTo>
                    <a:pt x="4" y="62"/>
                  </a:lnTo>
                  <a:lnTo>
                    <a:pt x="0" y="80"/>
                  </a:lnTo>
                </a:path>
              </a:pathLst>
            </a:custGeom>
            <a:noFill/>
            <a:ln w="20638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7" name="Line 31"/>
            <p:cNvSpPr>
              <a:spLocks noChangeShapeType="1"/>
            </p:cNvSpPr>
            <p:nvPr/>
          </p:nvSpPr>
          <p:spPr bwMode="auto">
            <a:xfrm>
              <a:off x="1705" y="2017"/>
              <a:ext cx="81" cy="1"/>
            </a:xfrm>
            <a:prstGeom prst="line">
              <a:avLst/>
            </a:prstGeom>
            <a:noFill/>
            <a:ln w="206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8" name="Freeform 32"/>
            <p:cNvSpPr>
              <a:spLocks/>
            </p:cNvSpPr>
            <p:nvPr/>
          </p:nvSpPr>
          <p:spPr bwMode="auto">
            <a:xfrm>
              <a:off x="1783" y="1971"/>
              <a:ext cx="110" cy="95"/>
            </a:xfrm>
            <a:custGeom>
              <a:avLst/>
              <a:gdLst>
                <a:gd name="T0" fmla="*/ 1 w 110"/>
                <a:gd name="T1" fmla="*/ 107 h 107"/>
                <a:gd name="T2" fmla="*/ 110 w 110"/>
                <a:gd name="T3" fmla="*/ 51 h 107"/>
                <a:gd name="T4" fmla="*/ 0 w 110"/>
                <a:gd name="T5" fmla="*/ 0 h 107"/>
                <a:gd name="T6" fmla="*/ 1 w 110"/>
                <a:gd name="T7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" h="107">
                  <a:moveTo>
                    <a:pt x="1" y="107"/>
                  </a:moveTo>
                  <a:lnTo>
                    <a:pt x="110" y="51"/>
                  </a:lnTo>
                  <a:lnTo>
                    <a:pt x="0" y="0"/>
                  </a:lnTo>
                  <a:lnTo>
                    <a:pt x="1" y="107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9" name="Line 33"/>
            <p:cNvSpPr>
              <a:spLocks noChangeShapeType="1"/>
            </p:cNvSpPr>
            <p:nvPr/>
          </p:nvSpPr>
          <p:spPr bwMode="auto">
            <a:xfrm>
              <a:off x="1417" y="719"/>
              <a:ext cx="369" cy="1"/>
            </a:xfrm>
            <a:prstGeom prst="line">
              <a:avLst/>
            </a:prstGeom>
            <a:noFill/>
            <a:ln w="206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0" name="Freeform 34"/>
            <p:cNvSpPr>
              <a:spLocks/>
            </p:cNvSpPr>
            <p:nvPr/>
          </p:nvSpPr>
          <p:spPr bwMode="auto">
            <a:xfrm>
              <a:off x="1783" y="672"/>
              <a:ext cx="110" cy="95"/>
            </a:xfrm>
            <a:custGeom>
              <a:avLst/>
              <a:gdLst>
                <a:gd name="T0" fmla="*/ 0 w 110"/>
                <a:gd name="T1" fmla="*/ 107 h 107"/>
                <a:gd name="T2" fmla="*/ 110 w 110"/>
                <a:gd name="T3" fmla="*/ 53 h 107"/>
                <a:gd name="T4" fmla="*/ 0 w 110"/>
                <a:gd name="T5" fmla="*/ 0 h 107"/>
                <a:gd name="T6" fmla="*/ 0 w 110"/>
                <a:gd name="T7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" h="107">
                  <a:moveTo>
                    <a:pt x="0" y="107"/>
                  </a:moveTo>
                  <a:lnTo>
                    <a:pt x="110" y="53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1" name="Line 35"/>
            <p:cNvSpPr>
              <a:spLocks noChangeShapeType="1"/>
            </p:cNvSpPr>
            <p:nvPr/>
          </p:nvSpPr>
          <p:spPr bwMode="auto">
            <a:xfrm>
              <a:off x="1893" y="719"/>
              <a:ext cx="1" cy="1843"/>
            </a:xfrm>
            <a:prstGeom prst="line">
              <a:avLst/>
            </a:prstGeom>
            <a:noFill/>
            <a:ln w="206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2" name="Line 36"/>
            <p:cNvSpPr>
              <a:spLocks noChangeShapeType="1"/>
            </p:cNvSpPr>
            <p:nvPr/>
          </p:nvSpPr>
          <p:spPr bwMode="auto">
            <a:xfrm>
              <a:off x="1893" y="2562"/>
              <a:ext cx="1668" cy="1"/>
            </a:xfrm>
            <a:prstGeom prst="line">
              <a:avLst/>
            </a:prstGeom>
            <a:noFill/>
            <a:ln w="206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3" name="Line 37"/>
            <p:cNvSpPr>
              <a:spLocks noChangeShapeType="1"/>
            </p:cNvSpPr>
            <p:nvPr/>
          </p:nvSpPr>
          <p:spPr bwMode="auto">
            <a:xfrm>
              <a:off x="3561" y="2562"/>
              <a:ext cx="1" cy="112"/>
            </a:xfrm>
            <a:prstGeom prst="line">
              <a:avLst/>
            </a:prstGeom>
            <a:noFill/>
            <a:ln w="206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4" name="Freeform 38"/>
            <p:cNvSpPr>
              <a:spLocks/>
            </p:cNvSpPr>
            <p:nvPr/>
          </p:nvSpPr>
          <p:spPr bwMode="auto">
            <a:xfrm>
              <a:off x="3505" y="2672"/>
              <a:ext cx="111" cy="94"/>
            </a:xfrm>
            <a:custGeom>
              <a:avLst/>
              <a:gdLst>
                <a:gd name="T0" fmla="*/ 0 w 111"/>
                <a:gd name="T1" fmla="*/ 0 h 106"/>
                <a:gd name="T2" fmla="*/ 56 w 111"/>
                <a:gd name="T3" fmla="*/ 106 h 106"/>
                <a:gd name="T4" fmla="*/ 111 w 111"/>
                <a:gd name="T5" fmla="*/ 0 h 106"/>
                <a:gd name="T6" fmla="*/ 0 w 111"/>
                <a:gd name="T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1" h="106">
                  <a:moveTo>
                    <a:pt x="0" y="0"/>
                  </a:moveTo>
                  <a:lnTo>
                    <a:pt x="56" y="106"/>
                  </a:lnTo>
                  <a:lnTo>
                    <a:pt x="11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5" name="Rectangle 39"/>
            <p:cNvSpPr>
              <a:spLocks noChangeArrowheads="1"/>
            </p:cNvSpPr>
            <p:nvPr/>
          </p:nvSpPr>
          <p:spPr bwMode="auto">
            <a:xfrm>
              <a:off x="2112" y="2592"/>
              <a:ext cx="1326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1900" b="1">
                  <a:solidFill>
                    <a:srgbClr val="0000FF"/>
                  </a:solidFill>
                  <a:latin typeface="Times New Roman" pitchFamily="18" charset="0"/>
                </a:rPr>
                <a:t>Exports from A to B</a:t>
              </a:r>
              <a:endParaRPr lang="en-GB" altLang="en-US" sz="2400" b="1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66" name="Group 113"/>
          <p:cNvGrpSpPr>
            <a:grpSpLocks/>
          </p:cNvGrpSpPr>
          <p:nvPr/>
        </p:nvGrpSpPr>
        <p:grpSpPr bwMode="auto">
          <a:xfrm>
            <a:off x="1022350" y="5324475"/>
            <a:ext cx="2200275" cy="665162"/>
            <a:chOff x="644" y="2779"/>
            <a:chExt cx="1386" cy="419"/>
          </a:xfrm>
        </p:grpSpPr>
        <p:sp>
          <p:nvSpPr>
            <p:cNvPr id="67" name="Rectangle 55"/>
            <p:cNvSpPr>
              <a:spLocks noChangeArrowheads="1"/>
            </p:cNvSpPr>
            <p:nvPr/>
          </p:nvSpPr>
          <p:spPr bwMode="auto">
            <a:xfrm>
              <a:off x="644" y="2779"/>
              <a:ext cx="1386" cy="419"/>
            </a:xfrm>
            <a:prstGeom prst="rect">
              <a:avLst/>
            </a:prstGeom>
            <a:solidFill>
              <a:srgbClr val="CCFFFF"/>
            </a:solidFill>
            <a:ln w="2063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" name="Rectangle 56"/>
            <p:cNvSpPr>
              <a:spLocks noChangeArrowheads="1"/>
            </p:cNvSpPr>
            <p:nvPr/>
          </p:nvSpPr>
          <p:spPr bwMode="auto">
            <a:xfrm>
              <a:off x="664" y="2919"/>
              <a:ext cx="1333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1900">
                  <a:solidFill>
                    <a:srgbClr val="0000FF"/>
                  </a:solidFill>
                  <a:latin typeface="Times New Roman" pitchFamily="18" charset="0"/>
                </a:rPr>
                <a:t>Consumers country A</a:t>
              </a:r>
              <a:endParaRPr lang="en-GB" altLang="en-US" sz="24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69" name="Group 110"/>
          <p:cNvGrpSpPr>
            <a:grpSpLocks/>
          </p:cNvGrpSpPr>
          <p:nvPr/>
        </p:nvGrpSpPr>
        <p:grpSpPr bwMode="auto">
          <a:xfrm>
            <a:off x="5792788" y="1827212"/>
            <a:ext cx="2208212" cy="3468688"/>
            <a:chOff x="3649" y="576"/>
            <a:chExt cx="1391" cy="2185"/>
          </a:xfrm>
        </p:grpSpPr>
        <p:sp>
          <p:nvSpPr>
            <p:cNvPr id="70" name="Rectangle 75"/>
            <p:cNvSpPr>
              <a:spLocks noChangeArrowheads="1"/>
            </p:cNvSpPr>
            <p:nvPr/>
          </p:nvSpPr>
          <p:spPr bwMode="auto">
            <a:xfrm>
              <a:off x="4375" y="1544"/>
              <a:ext cx="7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3800">
                  <a:solidFill>
                    <a:srgbClr val="FF0000"/>
                  </a:solidFill>
                  <a:latin typeface="Times New Roman" pitchFamily="18" charset="0"/>
                </a:rPr>
                <a:t>.</a:t>
              </a:r>
              <a:endParaRPr lang="en-GB" altLang="en-US" sz="240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71" name="Rectangle 90"/>
            <p:cNvSpPr>
              <a:spLocks noChangeArrowheads="1"/>
            </p:cNvSpPr>
            <p:nvPr/>
          </p:nvSpPr>
          <p:spPr bwMode="auto">
            <a:xfrm>
              <a:off x="4382" y="1375"/>
              <a:ext cx="7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3800">
                  <a:solidFill>
                    <a:srgbClr val="FF0000"/>
                  </a:solidFill>
                  <a:latin typeface="Times New Roman" pitchFamily="18" charset="0"/>
                </a:rPr>
                <a:t>.</a:t>
              </a:r>
              <a:endParaRPr lang="en-GB" altLang="en-US" sz="240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72" name="Rectangle 77"/>
            <p:cNvSpPr>
              <a:spLocks noChangeArrowheads="1"/>
            </p:cNvSpPr>
            <p:nvPr/>
          </p:nvSpPr>
          <p:spPr bwMode="auto">
            <a:xfrm>
              <a:off x="4375" y="1206"/>
              <a:ext cx="7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3800">
                  <a:solidFill>
                    <a:srgbClr val="FF0000"/>
                  </a:solidFill>
                  <a:latin typeface="Times New Roman" pitchFamily="18" charset="0"/>
                </a:rPr>
                <a:t>.</a:t>
              </a:r>
              <a:endParaRPr lang="en-GB" altLang="en-US" sz="240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grpSp>
          <p:nvGrpSpPr>
            <p:cNvPr id="73" name="Group 109"/>
            <p:cNvGrpSpPr>
              <a:grpSpLocks/>
            </p:cNvGrpSpPr>
            <p:nvPr/>
          </p:nvGrpSpPr>
          <p:grpSpPr bwMode="auto">
            <a:xfrm>
              <a:off x="3649" y="576"/>
              <a:ext cx="1391" cy="2185"/>
              <a:chOff x="3649" y="576"/>
              <a:chExt cx="1391" cy="2185"/>
            </a:xfrm>
          </p:grpSpPr>
          <p:sp>
            <p:nvSpPr>
              <p:cNvPr id="74" name="Rectangle 79"/>
              <p:cNvSpPr>
                <a:spLocks noChangeArrowheads="1"/>
              </p:cNvSpPr>
              <p:nvPr/>
            </p:nvSpPr>
            <p:spPr bwMode="auto">
              <a:xfrm>
                <a:off x="3939" y="999"/>
                <a:ext cx="1101" cy="283"/>
              </a:xfrm>
              <a:prstGeom prst="rect">
                <a:avLst/>
              </a:prstGeom>
              <a:solidFill>
                <a:srgbClr val="FFCC99"/>
              </a:solidFill>
              <a:ln w="20638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5" name="Rectangle 80"/>
              <p:cNvSpPr>
                <a:spLocks noChangeArrowheads="1"/>
              </p:cNvSpPr>
              <p:nvPr/>
            </p:nvSpPr>
            <p:spPr bwMode="auto">
              <a:xfrm>
                <a:off x="4076" y="1064"/>
                <a:ext cx="844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GB" altLang="en-US" sz="1900">
                    <a:solidFill>
                      <a:srgbClr val="FF0000"/>
                    </a:solidFill>
                    <a:latin typeface="Times New Roman" pitchFamily="18" charset="0"/>
                  </a:rPr>
                  <a:t>Final good   2</a:t>
                </a:r>
                <a:endParaRPr lang="en-GB" altLang="en-US" sz="24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" name="Rectangle 81"/>
              <p:cNvSpPr>
                <a:spLocks noChangeArrowheads="1"/>
              </p:cNvSpPr>
              <p:nvPr/>
            </p:nvSpPr>
            <p:spPr bwMode="auto">
              <a:xfrm>
                <a:off x="4933" y="1140"/>
                <a:ext cx="69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GB" altLang="en-US" sz="1300">
                    <a:solidFill>
                      <a:srgbClr val="FF0000"/>
                    </a:solidFill>
                    <a:latin typeface="Times New Roman" pitchFamily="18" charset="0"/>
                  </a:rPr>
                  <a:t>B</a:t>
                </a:r>
                <a:endParaRPr lang="en-GB" altLang="en-US" sz="24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" name="Rectangle 82"/>
              <p:cNvSpPr>
                <a:spLocks noChangeArrowheads="1"/>
              </p:cNvSpPr>
              <p:nvPr/>
            </p:nvSpPr>
            <p:spPr bwMode="auto">
              <a:xfrm>
                <a:off x="3939" y="576"/>
                <a:ext cx="1101" cy="283"/>
              </a:xfrm>
              <a:prstGeom prst="rect">
                <a:avLst/>
              </a:prstGeom>
              <a:solidFill>
                <a:srgbClr val="FFCC99"/>
              </a:solidFill>
              <a:ln w="20638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" name="Rectangle 83"/>
              <p:cNvSpPr>
                <a:spLocks noChangeArrowheads="1"/>
              </p:cNvSpPr>
              <p:nvPr/>
            </p:nvSpPr>
            <p:spPr bwMode="auto">
              <a:xfrm>
                <a:off x="4076" y="641"/>
                <a:ext cx="844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GB" altLang="en-US" sz="1900">
                    <a:solidFill>
                      <a:srgbClr val="FF0000"/>
                    </a:solidFill>
                    <a:latin typeface="Times New Roman" pitchFamily="18" charset="0"/>
                  </a:rPr>
                  <a:t>Final good   1</a:t>
                </a:r>
                <a:endParaRPr lang="en-GB" altLang="en-US" sz="24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" name="Rectangle 84"/>
              <p:cNvSpPr>
                <a:spLocks noChangeArrowheads="1"/>
              </p:cNvSpPr>
              <p:nvPr/>
            </p:nvSpPr>
            <p:spPr bwMode="auto">
              <a:xfrm>
                <a:off x="4933" y="717"/>
                <a:ext cx="69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GB" altLang="en-US" sz="1300">
                    <a:solidFill>
                      <a:srgbClr val="FF0000"/>
                    </a:solidFill>
                    <a:latin typeface="Times New Roman" pitchFamily="18" charset="0"/>
                  </a:rPr>
                  <a:t>B</a:t>
                </a:r>
                <a:endParaRPr lang="en-GB" altLang="en-US" sz="24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0" name="Rectangle 85"/>
              <p:cNvSpPr>
                <a:spLocks noChangeArrowheads="1"/>
              </p:cNvSpPr>
              <p:nvPr/>
            </p:nvSpPr>
            <p:spPr bwMode="auto">
              <a:xfrm>
                <a:off x="3939" y="1915"/>
                <a:ext cx="1101" cy="284"/>
              </a:xfrm>
              <a:prstGeom prst="rect">
                <a:avLst/>
              </a:prstGeom>
              <a:solidFill>
                <a:srgbClr val="FFCC99"/>
              </a:solidFill>
              <a:ln w="20638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1" name="Rectangle 86"/>
              <p:cNvSpPr>
                <a:spLocks noChangeArrowheads="1"/>
              </p:cNvSpPr>
              <p:nvPr/>
            </p:nvSpPr>
            <p:spPr bwMode="auto">
              <a:xfrm>
                <a:off x="4059" y="1980"/>
                <a:ext cx="878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GB" altLang="en-US" sz="1900">
                    <a:solidFill>
                      <a:srgbClr val="FF0000"/>
                    </a:solidFill>
                    <a:latin typeface="Times New Roman" pitchFamily="18" charset="0"/>
                  </a:rPr>
                  <a:t>Final good   N</a:t>
                </a:r>
                <a:endParaRPr lang="en-GB" altLang="en-US" sz="24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" name="Rectangle 87"/>
              <p:cNvSpPr>
                <a:spLocks noChangeArrowheads="1"/>
              </p:cNvSpPr>
              <p:nvPr/>
            </p:nvSpPr>
            <p:spPr bwMode="auto">
              <a:xfrm>
                <a:off x="4949" y="2057"/>
                <a:ext cx="69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GB" altLang="en-US" sz="1300">
                    <a:solidFill>
                      <a:srgbClr val="FF0000"/>
                    </a:solidFill>
                    <a:latin typeface="Times New Roman" pitchFamily="18" charset="0"/>
                  </a:rPr>
                  <a:t>B</a:t>
                </a:r>
                <a:endParaRPr lang="en-GB" altLang="en-US" sz="24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3" name="Line 91"/>
              <p:cNvSpPr>
                <a:spLocks noChangeShapeType="1"/>
              </p:cNvSpPr>
              <p:nvPr/>
            </p:nvSpPr>
            <p:spPr bwMode="auto">
              <a:xfrm flipH="1">
                <a:off x="3704" y="787"/>
                <a:ext cx="235" cy="1"/>
              </a:xfrm>
              <a:prstGeom prst="line">
                <a:avLst/>
              </a:prstGeom>
              <a:noFill/>
              <a:ln w="20638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4" name="Line 92"/>
              <p:cNvSpPr>
                <a:spLocks noChangeShapeType="1"/>
              </p:cNvSpPr>
              <p:nvPr/>
            </p:nvSpPr>
            <p:spPr bwMode="auto">
              <a:xfrm flipH="1">
                <a:off x="3704" y="1210"/>
                <a:ext cx="235" cy="1"/>
              </a:xfrm>
              <a:prstGeom prst="line">
                <a:avLst/>
              </a:prstGeom>
              <a:noFill/>
              <a:ln w="20638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5" name="Line 93"/>
              <p:cNvSpPr>
                <a:spLocks noChangeShapeType="1"/>
              </p:cNvSpPr>
              <p:nvPr/>
            </p:nvSpPr>
            <p:spPr bwMode="auto">
              <a:xfrm flipH="1">
                <a:off x="3704" y="2127"/>
                <a:ext cx="235" cy="1"/>
              </a:xfrm>
              <a:prstGeom prst="line">
                <a:avLst/>
              </a:prstGeom>
              <a:noFill/>
              <a:ln w="20638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86" name="Group 94"/>
              <p:cNvGrpSpPr>
                <a:grpSpLocks/>
              </p:cNvGrpSpPr>
              <p:nvPr/>
            </p:nvGrpSpPr>
            <p:grpSpPr bwMode="auto">
              <a:xfrm>
                <a:off x="3649" y="787"/>
                <a:ext cx="110" cy="1974"/>
                <a:chOff x="3912" y="743"/>
                <a:chExt cx="111" cy="2142"/>
              </a:xfrm>
            </p:grpSpPr>
            <p:sp>
              <p:nvSpPr>
                <p:cNvPr id="87" name="Line 95"/>
                <p:cNvSpPr>
                  <a:spLocks noChangeShapeType="1"/>
                </p:cNvSpPr>
                <p:nvPr/>
              </p:nvSpPr>
              <p:spPr bwMode="auto">
                <a:xfrm>
                  <a:off x="3968" y="743"/>
                  <a:ext cx="1" cy="2039"/>
                </a:xfrm>
                <a:prstGeom prst="line">
                  <a:avLst/>
                </a:prstGeom>
                <a:noFill/>
                <a:ln w="20638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6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8" name="Freeform 96"/>
                <p:cNvSpPr>
                  <a:spLocks/>
                </p:cNvSpPr>
                <p:nvPr/>
              </p:nvSpPr>
              <p:spPr bwMode="auto">
                <a:xfrm>
                  <a:off x="3912" y="2779"/>
                  <a:ext cx="111" cy="106"/>
                </a:xfrm>
                <a:custGeom>
                  <a:avLst/>
                  <a:gdLst>
                    <a:gd name="T0" fmla="*/ 0 w 111"/>
                    <a:gd name="T1" fmla="*/ 0 h 106"/>
                    <a:gd name="T2" fmla="*/ 56 w 111"/>
                    <a:gd name="T3" fmla="*/ 106 h 106"/>
                    <a:gd name="T4" fmla="*/ 111 w 111"/>
                    <a:gd name="T5" fmla="*/ 0 h 106"/>
                    <a:gd name="T6" fmla="*/ 0 w 111"/>
                    <a:gd name="T7" fmla="*/ 0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1" h="106">
                      <a:moveTo>
                        <a:pt x="0" y="0"/>
                      </a:moveTo>
                      <a:lnTo>
                        <a:pt x="56" y="106"/>
                      </a:lnTo>
                      <a:lnTo>
                        <a:pt x="111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6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</p:grpSp>
      </p:grpSp>
      <p:grpSp>
        <p:nvGrpSpPr>
          <p:cNvPr id="89" name="Group 114"/>
          <p:cNvGrpSpPr>
            <a:grpSpLocks/>
          </p:cNvGrpSpPr>
          <p:nvPr/>
        </p:nvGrpSpPr>
        <p:grpSpPr bwMode="auto">
          <a:xfrm>
            <a:off x="5257800" y="5332412"/>
            <a:ext cx="2244725" cy="674688"/>
            <a:chOff x="3312" y="2784"/>
            <a:chExt cx="1414" cy="425"/>
          </a:xfrm>
        </p:grpSpPr>
        <p:sp>
          <p:nvSpPr>
            <p:cNvPr id="90" name="Rectangle 88"/>
            <p:cNvSpPr>
              <a:spLocks noChangeArrowheads="1"/>
            </p:cNvSpPr>
            <p:nvPr/>
          </p:nvSpPr>
          <p:spPr bwMode="auto">
            <a:xfrm>
              <a:off x="3312" y="2784"/>
              <a:ext cx="1414" cy="425"/>
            </a:xfrm>
            <a:prstGeom prst="rect">
              <a:avLst/>
            </a:prstGeom>
            <a:solidFill>
              <a:srgbClr val="FFCC99"/>
            </a:solidFill>
            <a:ln w="20638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1" name="Rectangle 89"/>
            <p:cNvSpPr>
              <a:spLocks noChangeArrowheads="1"/>
            </p:cNvSpPr>
            <p:nvPr/>
          </p:nvSpPr>
          <p:spPr bwMode="auto">
            <a:xfrm>
              <a:off x="3370" y="2880"/>
              <a:ext cx="1324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altLang="en-US" sz="1900">
                  <a:solidFill>
                    <a:srgbClr val="FF0000"/>
                  </a:solidFill>
                  <a:latin typeface="Times New Roman" pitchFamily="18" charset="0"/>
                </a:rPr>
                <a:t>Consumers country B</a:t>
              </a:r>
              <a:endParaRPr lang="en-GB" altLang="en-US" sz="240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92" name="Text Box 102"/>
          <p:cNvSpPr txBox="1">
            <a:spLocks noChangeArrowheads="1"/>
          </p:cNvSpPr>
          <p:nvPr/>
        </p:nvSpPr>
        <p:spPr bwMode="auto">
          <a:xfrm>
            <a:off x="152400" y="4646612"/>
            <a:ext cx="1981200" cy="495300"/>
          </a:xfrm>
          <a:prstGeom prst="rect">
            <a:avLst/>
          </a:prstGeom>
          <a:solidFill>
            <a:srgbClr val="CCFFFF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2400" b="1">
                <a:solidFill>
                  <a:srgbClr val="0000FF"/>
                </a:solidFill>
                <a:latin typeface="Times New Roman" pitchFamily="18" charset="0"/>
              </a:rPr>
              <a:t>Country A</a:t>
            </a:r>
          </a:p>
        </p:txBody>
      </p:sp>
      <p:sp>
        <p:nvSpPr>
          <p:cNvPr id="93" name="Text Box 103"/>
          <p:cNvSpPr txBox="1">
            <a:spLocks noChangeArrowheads="1"/>
          </p:cNvSpPr>
          <p:nvPr/>
        </p:nvSpPr>
        <p:spPr bwMode="auto">
          <a:xfrm>
            <a:off x="7010400" y="4646612"/>
            <a:ext cx="1981200" cy="495300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2400" b="1">
                <a:solidFill>
                  <a:srgbClr val="FF0000"/>
                </a:solidFill>
                <a:latin typeface="Times New Roman" pitchFamily="18" charset="0"/>
              </a:rPr>
              <a:t>Country B</a:t>
            </a:r>
          </a:p>
        </p:txBody>
      </p:sp>
      <p:sp>
        <p:nvSpPr>
          <p:cNvPr id="94" name="Text Box 115"/>
          <p:cNvSpPr txBox="1">
            <a:spLocks noChangeArrowheads="1"/>
          </p:cNvSpPr>
          <p:nvPr/>
        </p:nvSpPr>
        <p:spPr bwMode="auto">
          <a:xfrm>
            <a:off x="3124200" y="5865812"/>
            <a:ext cx="2192338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Trade extents the market: </a:t>
            </a: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love-of-variety gains</a:t>
            </a:r>
          </a:p>
        </p:txBody>
      </p:sp>
      <p:sp>
        <p:nvSpPr>
          <p:cNvPr id="96" name="Rectangle 95"/>
          <p:cNvSpPr/>
          <p:nvPr/>
        </p:nvSpPr>
        <p:spPr>
          <a:xfrm>
            <a:off x="228600" y="762000"/>
            <a:ext cx="3334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8.10 the </a:t>
            </a:r>
            <a:r>
              <a:rPr lang="nl-NL" b="1"/>
              <a:t>Krugman interpretation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46025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512</Words>
  <Application>Microsoft Office PowerPoint</Application>
  <PresentationFormat>On-screen Show (4:3)</PresentationFormat>
  <Paragraphs>191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International Trade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24</cp:revision>
  <dcterms:created xsi:type="dcterms:W3CDTF">2016-11-17T05:58:19Z</dcterms:created>
  <dcterms:modified xsi:type="dcterms:W3CDTF">2017-01-18T02:11:07Z</dcterms:modified>
</cp:coreProperties>
</file>