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ppt/drawings/drawing2.xml" ContentType="application/vnd.openxmlformats-officedocument.drawingml.chartshapes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drawings/drawing3.xml" ContentType="application/vnd.openxmlformats-officedocument.drawingml.chartshapes+xml"/>
  <Override PartName="/ppt/charts/chart6.xml" ContentType="application/vnd.openxmlformats-officedocument.drawingml.chart+xml"/>
  <Override PartName="/ppt/drawings/drawing4.xml" ContentType="application/vnd.openxmlformats-officedocument.drawingml.chartshapes+xml"/>
  <Override PartName="/ppt/charts/chart7.xml" ContentType="application/vnd.openxmlformats-officedocument.drawingml.chart+xml"/>
  <Override PartName="/ppt/drawings/drawing5.xml" ContentType="application/vnd.openxmlformats-officedocument.drawingml.chartshapes+xml"/>
  <Override PartName="/ppt/charts/chart8.xml" ContentType="application/vnd.openxmlformats-officedocument.drawingml.chart+xml"/>
  <Override PartName="/ppt/drawings/drawing6.xml" ContentType="application/vnd.openxmlformats-officedocument.drawingml.chartshapes+xml"/>
  <Override PartName="/ppt/charts/chart9.xml" ContentType="application/vnd.openxmlformats-officedocument.drawingml.chart+xml"/>
  <Override PartName="/ppt/drawings/drawing7.xml" ContentType="application/vnd.openxmlformats-officedocument.drawingml.chartshapes+xml"/>
  <Override PartName="/ppt/charts/chart10.xml" ContentType="application/vnd.openxmlformats-officedocument.drawingml.chart+xml"/>
  <Override PartName="/ppt/drawings/drawing8.xml" ContentType="application/vnd.openxmlformats-officedocument.drawingml.chartshapes+xml"/>
  <Override PartName="/ppt/charts/chart11.xml" ContentType="application/vnd.openxmlformats-officedocument.drawingml.chart+xml"/>
  <Override PartName="/ppt/drawings/drawing9.xml" ContentType="application/vnd.openxmlformats-officedocument.drawingml.chartshapes+xml"/>
  <Override PartName="/ppt/charts/chart12.xml" ContentType="application/vnd.openxmlformats-officedocument.drawingml.chart+xml"/>
  <Override PartName="/ppt/drawings/drawing10.xml" ContentType="application/vnd.openxmlformats-officedocument.drawingml.chartshapes+xml"/>
  <Override PartName="/ppt/charts/chart13.xml" ContentType="application/vnd.openxmlformats-officedocument.drawingml.chart+xml"/>
  <Override PartName="/ppt/drawings/drawing11.xml" ContentType="application/vnd.openxmlformats-officedocument.drawingml.chartshapes+xml"/>
  <Override PartName="/ppt/charts/chart14.xml" ContentType="application/vnd.openxmlformats-officedocument.drawingml.chart+xml"/>
  <Override PartName="/ppt/drawings/drawing12.xml" ContentType="application/vnd.openxmlformats-officedocument.drawingml.chartshapes+xml"/>
  <Override PartName="/ppt/charts/chart15.xml" ContentType="application/vnd.openxmlformats-officedocument.drawingml.chart+xml"/>
  <Override PartName="/ppt/charts/chart16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60" r:id="rId3"/>
    <p:sldId id="265" r:id="rId4"/>
    <p:sldId id="257" r:id="rId5"/>
    <p:sldId id="261" r:id="rId6"/>
    <p:sldId id="262" r:id="rId7"/>
    <p:sldId id="264" r:id="rId8"/>
    <p:sldId id="266" r:id="rId9"/>
    <p:sldId id="267" r:id="rId10"/>
    <p:sldId id="268" r:id="rId11"/>
    <p:sldId id="269" r:id="rId12"/>
    <p:sldId id="270" r:id="rId13"/>
    <p:sldId id="272" r:id="rId14"/>
    <p:sldId id="271" r:id="rId15"/>
    <p:sldId id="273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00"/>
    <a:srgbClr val="0000FF"/>
    <a:srgbClr val="CCFFCC"/>
    <a:srgbClr val="FFCC66"/>
    <a:srgbClr val="3366FF"/>
    <a:srgbClr val="66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107" d="100"/>
          <a:sy n="107" d="100"/>
        </p:scale>
        <p:origin x="-516" y="-84"/>
      </p:cViewPr>
      <p:guideLst>
        <p:guide orient="horz" pos="48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G:\books\OUP%20Trade\Website\Trade%20present\ch%2005.xlsx" TargetMode="External"/></Relationships>
</file>

<file path=ppt/charts/_rels/chart10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8.xml"/><Relationship Id="rId1" Type="http://schemas.openxmlformats.org/officeDocument/2006/relationships/oleObject" Target="file:///G:\books\OUP%20Trade\Website\Trade%20present\ch%2005.xlsx" TargetMode="External"/></Relationships>
</file>

<file path=ppt/charts/_rels/chart1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9.xml"/><Relationship Id="rId1" Type="http://schemas.openxmlformats.org/officeDocument/2006/relationships/oleObject" Target="file:///G:\books\OUP%20Trade\Website\Trade%20present\ch%2005.xlsx" TargetMode="External"/></Relationships>
</file>

<file path=ppt/charts/_rels/chart1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0.xml"/><Relationship Id="rId1" Type="http://schemas.openxmlformats.org/officeDocument/2006/relationships/oleObject" Target="file:///G:\books\OUP%20Trade\Website\Trade%20present\ch%2005.xlsx" TargetMode="External"/></Relationships>
</file>

<file path=ppt/charts/_rels/chart13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1.xml"/><Relationship Id="rId1" Type="http://schemas.openxmlformats.org/officeDocument/2006/relationships/oleObject" Target="file:///G:\books\OUP%20Trade\Website\Trade%20present\ch%2005.xlsx" TargetMode="External"/></Relationships>
</file>

<file path=ppt/charts/_rels/chart14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2.xml"/><Relationship Id="rId1" Type="http://schemas.openxmlformats.org/officeDocument/2006/relationships/oleObject" Target="file:///G:\books\OUP%20Trade\Website\Trade%20present\ch%2005.xlsx" TargetMode="External"/></Relationships>
</file>

<file path=ppt/charts/_rels/chart15.xml.rels><?xml version="1.0" encoding="UTF-8" standalone="yes"?>
<Relationships xmlns="http://schemas.openxmlformats.org/package/2006/relationships"><Relationship Id="rId1" Type="http://schemas.openxmlformats.org/officeDocument/2006/relationships/oleObject" Target="file:///G:\books\OUP%20Trade\Website\Trade%20present\ch%2005.xlsx" TargetMode="External"/></Relationships>
</file>

<file path=ppt/charts/_rels/chart16.xml.rels><?xml version="1.0" encoding="UTF-8" standalone="yes"?>
<Relationships xmlns="http://schemas.openxmlformats.org/package/2006/relationships"><Relationship Id="rId1" Type="http://schemas.openxmlformats.org/officeDocument/2006/relationships/oleObject" Target="file:///G:\books\OUP%20Trade\Website\Trade%20present\ch%2005.xlsx" TargetMode="Externa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oleObject" Target="file:///G:\books\OUP%20Trade\Website\Trade%20present\ch%2005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G:\books\OUP%20Trade\Website\Trade%20present\ch%2005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G:\books\OUP%20Trade\Website\Trade%20present\ch%2005.xlsx" TargetMode="External"/></Relationships>
</file>

<file path=ppt/charts/_rels/chart5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3.xml"/><Relationship Id="rId1" Type="http://schemas.openxmlformats.org/officeDocument/2006/relationships/oleObject" Target="file:///G:\books\OUP%20Trade\Website\Trade%20present\ch%2005.xlsx" TargetMode="External"/></Relationships>
</file>

<file path=ppt/charts/_rels/chart6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4.xml"/><Relationship Id="rId1" Type="http://schemas.openxmlformats.org/officeDocument/2006/relationships/oleObject" Target="file:///G:\books\OUP%20Trade\Website\Trade%20present\ch%2005.xlsx" TargetMode="External"/></Relationships>
</file>

<file path=ppt/charts/_rels/chart7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5.xml"/><Relationship Id="rId1" Type="http://schemas.openxmlformats.org/officeDocument/2006/relationships/oleObject" Target="file:///G:\books\OUP%20Trade\Website\Trade%20present\ch%2005.xlsx" TargetMode="External"/></Relationships>
</file>

<file path=ppt/charts/_rels/chart8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6.xml"/><Relationship Id="rId1" Type="http://schemas.openxmlformats.org/officeDocument/2006/relationships/oleObject" Target="file:///G:\books\OUP%20Trade\Website\Trade%20present\ch%2005.xlsx" TargetMode="External"/></Relationships>
</file>

<file path=ppt/charts/_rels/chart9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7.xml"/><Relationship Id="rId1" Type="http://schemas.openxmlformats.org/officeDocument/2006/relationships/oleObject" Target="file:///G:\books\OUP%20Trade\Website\Trade%20present\ch%2005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4.6951354381673166E-2"/>
          <c:y val="4.3861799341024695E-2"/>
          <c:w val="0.91782544657645948"/>
          <c:h val="0.91227640131795062"/>
        </c:manualLayout>
      </c:layout>
      <c:bubbleChart>
        <c:varyColors val="0"/>
        <c:ser>
          <c:idx val="0"/>
          <c:order val="0"/>
          <c:tx>
            <c:v>SSA</c:v>
          </c:tx>
          <c:spPr>
            <a:solidFill>
              <a:srgbClr val="CCFFCC">
                <a:alpha val="50000"/>
              </a:srgbClr>
            </a:solidFill>
            <a:ln w="19050">
              <a:solidFill>
                <a:srgbClr val="0000FF"/>
              </a:solidFill>
            </a:ln>
          </c:spPr>
          <c:invertIfNegative val="0"/>
          <c:xVal>
            <c:numRef>
              <c:f>'5-3'!$I$128:$I$168</c:f>
              <c:numCache>
                <c:formatCode>0.00</c:formatCode>
                <c:ptCount val="41"/>
                <c:pt idx="0">
                  <c:v>24</c:v>
                </c:pt>
                <c:pt idx="1">
                  <c:v>18.5</c:v>
                </c:pt>
                <c:pt idx="2">
                  <c:v>30</c:v>
                </c:pt>
                <c:pt idx="3">
                  <c:v>12</c:v>
                </c:pt>
                <c:pt idx="4">
                  <c:v>-24</c:v>
                </c:pt>
                <c:pt idx="5">
                  <c:v>21</c:v>
                </c:pt>
                <c:pt idx="6">
                  <c:v>19</c:v>
                </c:pt>
                <c:pt idx="7">
                  <c:v>44.25</c:v>
                </c:pt>
                <c:pt idx="8">
                  <c:v>15</c:v>
                </c:pt>
                <c:pt idx="9">
                  <c:v>25</c:v>
                </c:pt>
                <c:pt idx="10">
                  <c:v>2.25</c:v>
                </c:pt>
                <c:pt idx="11">
                  <c:v>10</c:v>
                </c:pt>
                <c:pt idx="12">
                  <c:v>38</c:v>
                </c:pt>
                <c:pt idx="13">
                  <c:v>11.75</c:v>
                </c:pt>
                <c:pt idx="14">
                  <c:v>-16.566666666666666</c:v>
                </c:pt>
                <c:pt idx="15">
                  <c:v>-2</c:v>
                </c:pt>
                <c:pt idx="16">
                  <c:v>-15</c:v>
                </c:pt>
                <c:pt idx="17">
                  <c:v>-10</c:v>
                </c:pt>
                <c:pt idx="18">
                  <c:v>-5</c:v>
                </c:pt>
                <c:pt idx="19">
                  <c:v>38</c:v>
                </c:pt>
                <c:pt idx="20">
                  <c:v>-9.5</c:v>
                </c:pt>
                <c:pt idx="21">
                  <c:v>47</c:v>
                </c:pt>
                <c:pt idx="22">
                  <c:v>34</c:v>
                </c:pt>
                <c:pt idx="23">
                  <c:v>-4</c:v>
                </c:pt>
                <c:pt idx="24">
                  <c:v>-12</c:v>
                </c:pt>
                <c:pt idx="25">
                  <c:v>57.55</c:v>
                </c:pt>
                <c:pt idx="26">
                  <c:v>35</c:v>
                </c:pt>
                <c:pt idx="27">
                  <c:v>8</c:v>
                </c:pt>
                <c:pt idx="28">
                  <c:v>8</c:v>
                </c:pt>
                <c:pt idx="29">
                  <c:v>30</c:v>
                </c:pt>
                <c:pt idx="30">
                  <c:v>30</c:v>
                </c:pt>
                <c:pt idx="31">
                  <c:v>7</c:v>
                </c:pt>
                <c:pt idx="32">
                  <c:v>55.666666666666664</c:v>
                </c:pt>
                <c:pt idx="33">
                  <c:v>-14</c:v>
                </c:pt>
                <c:pt idx="34">
                  <c:v>-11.5</c:v>
                </c:pt>
                <c:pt idx="35">
                  <c:v>30</c:v>
                </c:pt>
                <c:pt idx="36">
                  <c:v>35</c:v>
                </c:pt>
                <c:pt idx="37">
                  <c:v>1.1666666666666667</c:v>
                </c:pt>
                <c:pt idx="38">
                  <c:v>32</c:v>
                </c:pt>
                <c:pt idx="39">
                  <c:v>-2</c:v>
                </c:pt>
                <c:pt idx="40">
                  <c:v>30</c:v>
                </c:pt>
              </c:numCache>
            </c:numRef>
          </c:xVal>
          <c:yVal>
            <c:numRef>
              <c:f>'5-3'!$J$128:$J$168</c:f>
              <c:numCache>
                <c:formatCode>0.00</c:formatCode>
                <c:ptCount val="41"/>
                <c:pt idx="0">
                  <c:v>-29</c:v>
                </c:pt>
                <c:pt idx="1">
                  <c:v>-12.5</c:v>
                </c:pt>
                <c:pt idx="2">
                  <c:v>-3</c:v>
                </c:pt>
                <c:pt idx="3">
                  <c:v>6</c:v>
                </c:pt>
                <c:pt idx="4">
                  <c:v>16</c:v>
                </c:pt>
                <c:pt idx="5">
                  <c:v>7</c:v>
                </c:pt>
                <c:pt idx="6">
                  <c:v>15</c:v>
                </c:pt>
                <c:pt idx="7">
                  <c:v>-12.166666666666666</c:v>
                </c:pt>
                <c:pt idx="8">
                  <c:v>-1</c:v>
                </c:pt>
                <c:pt idx="9">
                  <c:v>0</c:v>
                </c:pt>
                <c:pt idx="10">
                  <c:v>9</c:v>
                </c:pt>
                <c:pt idx="11">
                  <c:v>2</c:v>
                </c:pt>
                <c:pt idx="12">
                  <c:v>8</c:v>
                </c:pt>
                <c:pt idx="13">
                  <c:v>-1</c:v>
                </c:pt>
                <c:pt idx="14">
                  <c:v>13.466666666666667</c:v>
                </c:pt>
                <c:pt idx="15">
                  <c:v>8</c:v>
                </c:pt>
                <c:pt idx="16">
                  <c:v>12</c:v>
                </c:pt>
                <c:pt idx="17">
                  <c:v>11</c:v>
                </c:pt>
                <c:pt idx="18">
                  <c:v>8</c:v>
                </c:pt>
                <c:pt idx="19">
                  <c:v>1</c:v>
                </c:pt>
                <c:pt idx="20">
                  <c:v>6</c:v>
                </c:pt>
                <c:pt idx="21">
                  <c:v>-20</c:v>
                </c:pt>
                <c:pt idx="22">
                  <c:v>-13.5</c:v>
                </c:pt>
                <c:pt idx="23">
                  <c:v>17</c:v>
                </c:pt>
                <c:pt idx="24">
                  <c:v>20</c:v>
                </c:pt>
                <c:pt idx="25">
                  <c:v>-20.283333333333335</c:v>
                </c:pt>
                <c:pt idx="26">
                  <c:v>-18.25</c:v>
                </c:pt>
                <c:pt idx="27">
                  <c:v>16</c:v>
                </c:pt>
                <c:pt idx="28">
                  <c:v>10</c:v>
                </c:pt>
                <c:pt idx="29">
                  <c:v>-20</c:v>
                </c:pt>
                <c:pt idx="30">
                  <c:v>-2</c:v>
                </c:pt>
                <c:pt idx="31">
                  <c:v>1</c:v>
                </c:pt>
                <c:pt idx="32">
                  <c:v>-4.083333333333333</c:v>
                </c:pt>
                <c:pt idx="33">
                  <c:v>14</c:v>
                </c:pt>
                <c:pt idx="34">
                  <c:v>8</c:v>
                </c:pt>
                <c:pt idx="35">
                  <c:v>15</c:v>
                </c:pt>
                <c:pt idx="36">
                  <c:v>-6</c:v>
                </c:pt>
                <c:pt idx="37">
                  <c:v>8</c:v>
                </c:pt>
                <c:pt idx="38">
                  <c:v>1</c:v>
                </c:pt>
                <c:pt idx="39">
                  <c:v>13</c:v>
                </c:pt>
                <c:pt idx="40">
                  <c:v>-15</c:v>
                </c:pt>
              </c:numCache>
            </c:numRef>
          </c:yVal>
          <c:bubbleSize>
            <c:numRef>
              <c:f>'5-3'!$M$128:$M$168</c:f>
              <c:numCache>
                <c:formatCode>#,##0</c:formatCode>
                <c:ptCount val="41"/>
                <c:pt idx="0">
                  <c:v>112.44166571962896</c:v>
                </c:pt>
                <c:pt idx="1">
                  <c:v>37.536499177913015</c:v>
                </c:pt>
                <c:pt idx="2">
                  <c:v>0.34880627528601077</c:v>
                </c:pt>
                <c:pt idx="3">
                  <c:v>4.3776058296325759</c:v>
                </c:pt>
                <c:pt idx="4">
                  <c:v>0.44059502237760495</c:v>
                </c:pt>
                <c:pt idx="5">
                  <c:v>0.39267433146595765</c:v>
                </c:pt>
                <c:pt idx="6">
                  <c:v>2.2004013759826657</c:v>
                </c:pt>
                <c:pt idx="7">
                  <c:v>9.2171552558731065E-2</c:v>
                </c:pt>
                <c:pt idx="8">
                  <c:v>7.44412537742393</c:v>
                </c:pt>
                <c:pt idx="9">
                  <c:v>5.2578039625193638</c:v>
                </c:pt>
                <c:pt idx="10">
                  <c:v>5.3621137769742644</c:v>
                </c:pt>
                <c:pt idx="11">
                  <c:v>6.8834622189480523</c:v>
                </c:pt>
                <c:pt idx="12">
                  <c:v>3.3970854483031148</c:v>
                </c:pt>
                <c:pt idx="13">
                  <c:v>6.0270738379838757</c:v>
                </c:pt>
                <c:pt idx="14">
                  <c:v>0.48425253539321145</c:v>
                </c:pt>
                <c:pt idx="15">
                  <c:v>12.12553650868411</c:v>
                </c:pt>
                <c:pt idx="16">
                  <c:v>0.30723200205297568</c:v>
                </c:pt>
                <c:pt idx="17">
                  <c:v>2.1451643642009666</c:v>
                </c:pt>
                <c:pt idx="18">
                  <c:v>7.7952666813677327</c:v>
                </c:pt>
                <c:pt idx="19">
                  <c:v>9.621252415505035</c:v>
                </c:pt>
                <c:pt idx="20">
                  <c:v>9.6524645712015751</c:v>
                </c:pt>
                <c:pt idx="21">
                  <c:v>1.7000375477872314</c:v>
                </c:pt>
                <c:pt idx="22">
                  <c:v>0.95974868872212216</c:v>
                </c:pt>
                <c:pt idx="23">
                  <c:v>1.4500545141322814</c:v>
                </c:pt>
                <c:pt idx="24">
                  <c:v>2.7189838755562672</c:v>
                </c:pt>
                <c:pt idx="25">
                  <c:v>3.3104842311474316</c:v>
                </c:pt>
                <c:pt idx="26">
                  <c:v>4.6368891036651307</c:v>
                </c:pt>
                <c:pt idx="27">
                  <c:v>0.77251124175541963</c:v>
                </c:pt>
                <c:pt idx="28">
                  <c:v>81.037541445271103</c:v>
                </c:pt>
                <c:pt idx="29">
                  <c:v>3.1431543307729974</c:v>
                </c:pt>
                <c:pt idx="30">
                  <c:v>0.52995318158645821</c:v>
                </c:pt>
                <c:pt idx="31">
                  <c:v>4.3846617035665517E-2</c:v>
                </c:pt>
                <c:pt idx="32">
                  <c:v>0.44623341511909098</c:v>
                </c:pt>
                <c:pt idx="33">
                  <c:v>3.2372612909607317</c:v>
                </c:pt>
                <c:pt idx="34">
                  <c:v>0.65865875811700292</c:v>
                </c:pt>
                <c:pt idx="35">
                  <c:v>10.782937516236444</c:v>
                </c:pt>
                <c:pt idx="36">
                  <c:v>5.8648747930110634</c:v>
                </c:pt>
                <c:pt idx="37">
                  <c:v>2.3294140127436167</c:v>
                </c:pt>
                <c:pt idx="38">
                  <c:v>2.6783701963802899</c:v>
                </c:pt>
                <c:pt idx="39">
                  <c:v>1.2042620033711853</c:v>
                </c:pt>
                <c:pt idx="40">
                  <c:v>6.6435819320412595</c:v>
                </c:pt>
              </c:numCache>
            </c:numRef>
          </c:bubbleSize>
          <c:bubble3D val="0"/>
        </c:ser>
        <c:ser>
          <c:idx val="1"/>
          <c:order val="1"/>
          <c:tx>
            <c:v>CAS</c:v>
          </c:tx>
          <c:spPr>
            <a:solidFill>
              <a:srgbClr val="666633">
                <a:alpha val="38824"/>
              </a:srgbClr>
            </a:solidFill>
            <a:ln w="19050">
              <a:solidFill>
                <a:srgbClr val="666633"/>
              </a:solidFill>
            </a:ln>
          </c:spPr>
          <c:invertIfNegative val="0"/>
          <c:xVal>
            <c:numRef>
              <c:f>'5-3'!$I$3:$I$14</c:f>
              <c:numCache>
                <c:formatCode>0.00</c:formatCode>
                <c:ptCount val="12"/>
                <c:pt idx="0">
                  <c:v>35</c:v>
                </c:pt>
                <c:pt idx="1">
                  <c:v>45</c:v>
                </c:pt>
                <c:pt idx="2">
                  <c:v>47.5</c:v>
                </c:pt>
                <c:pt idx="3">
                  <c:v>28</c:v>
                </c:pt>
                <c:pt idx="4">
                  <c:v>43.5</c:v>
                </c:pt>
                <c:pt idx="5">
                  <c:v>68</c:v>
                </c:pt>
                <c:pt idx="6">
                  <c:v>75</c:v>
                </c:pt>
                <c:pt idx="7">
                  <c:v>100</c:v>
                </c:pt>
                <c:pt idx="8">
                  <c:v>71</c:v>
                </c:pt>
                <c:pt idx="9">
                  <c:v>60</c:v>
                </c:pt>
                <c:pt idx="10">
                  <c:v>32</c:v>
                </c:pt>
                <c:pt idx="11">
                  <c:v>64</c:v>
                </c:pt>
              </c:numCache>
            </c:numRef>
          </c:xVal>
          <c:yVal>
            <c:numRef>
              <c:f>'5-3'!$J$3:$J$14</c:f>
              <c:numCache>
                <c:formatCode>0.00</c:formatCode>
                <c:ptCount val="12"/>
                <c:pt idx="0">
                  <c:v>39</c:v>
                </c:pt>
                <c:pt idx="1">
                  <c:v>40</c:v>
                </c:pt>
                <c:pt idx="2">
                  <c:v>40.5</c:v>
                </c:pt>
                <c:pt idx="3">
                  <c:v>53</c:v>
                </c:pt>
                <c:pt idx="4">
                  <c:v>42</c:v>
                </c:pt>
                <c:pt idx="5">
                  <c:v>48</c:v>
                </c:pt>
                <c:pt idx="6">
                  <c:v>41</c:v>
                </c:pt>
                <c:pt idx="7">
                  <c:v>60</c:v>
                </c:pt>
                <c:pt idx="8">
                  <c:v>39</c:v>
                </c:pt>
                <c:pt idx="9">
                  <c:v>40</c:v>
                </c:pt>
                <c:pt idx="10">
                  <c:v>49</c:v>
                </c:pt>
                <c:pt idx="11">
                  <c:v>41</c:v>
                </c:pt>
              </c:numCache>
            </c:numRef>
          </c:yVal>
          <c:bubbleSize>
            <c:numRef>
              <c:f>'5-3'!$M$3:$M$14</c:f>
              <c:numCache>
                <c:formatCode>#,##0</c:formatCode>
                <c:ptCount val="12"/>
                <c:pt idx="0">
                  <c:v>171.43887002101565</c:v>
                </c:pt>
                <c:pt idx="1">
                  <c:v>2.2535121848459512</c:v>
                </c:pt>
                <c:pt idx="2">
                  <c:v>19.417700497503006</c:v>
                </c:pt>
                <c:pt idx="3">
                  <c:v>30.739012932849857</c:v>
                </c:pt>
                <c:pt idx="4">
                  <c:v>4.4337343427523201</c:v>
                </c:pt>
                <c:pt idx="5">
                  <c:v>42.591159380655142</c:v>
                </c:pt>
                <c:pt idx="6">
                  <c:v>4.8602228314257374</c:v>
                </c:pt>
                <c:pt idx="7">
                  <c:v>371.71408208551634</c:v>
                </c:pt>
                <c:pt idx="8">
                  <c:v>2.3268485977530355</c:v>
                </c:pt>
                <c:pt idx="9">
                  <c:v>6.8705270675184327</c:v>
                </c:pt>
                <c:pt idx="10">
                  <c:v>74.672445408132816</c:v>
                </c:pt>
                <c:pt idx="11">
                  <c:v>7.8073481462076115</c:v>
                </c:pt>
              </c:numCache>
            </c:numRef>
          </c:bubbleSize>
          <c:bubble3D val="0"/>
        </c:ser>
        <c:ser>
          <c:idx val="2"/>
          <c:order val="2"/>
          <c:tx>
            <c:v>EAS</c:v>
          </c:tx>
          <c:spPr>
            <a:solidFill>
              <a:srgbClr val="FFCC99">
                <a:alpha val="50196"/>
              </a:srgbClr>
            </a:solidFill>
            <a:ln w="19050">
              <a:solidFill>
                <a:srgbClr val="FF0000"/>
              </a:solidFill>
            </a:ln>
          </c:spPr>
          <c:invertIfNegative val="0"/>
          <c:xVal>
            <c:numRef>
              <c:f>'5-3'!$I$15:$I$19</c:f>
              <c:numCache>
                <c:formatCode>0.00</c:formatCode>
                <c:ptCount val="5"/>
                <c:pt idx="0">
                  <c:v>138</c:v>
                </c:pt>
                <c:pt idx="1">
                  <c:v>114.16666666666667</c:v>
                </c:pt>
                <c:pt idx="2">
                  <c:v>127.5</c:v>
                </c:pt>
                <c:pt idx="3">
                  <c:v>105</c:v>
                </c:pt>
                <c:pt idx="4">
                  <c:v>105</c:v>
                </c:pt>
              </c:numCache>
            </c:numRef>
          </c:xVal>
          <c:yVal>
            <c:numRef>
              <c:f>'5-3'!$J$15:$J$19</c:f>
              <c:numCache>
                <c:formatCode>0.00</c:formatCode>
                <c:ptCount val="5"/>
                <c:pt idx="0">
                  <c:v>36</c:v>
                </c:pt>
                <c:pt idx="1">
                  <c:v>22.25</c:v>
                </c:pt>
                <c:pt idx="2">
                  <c:v>37</c:v>
                </c:pt>
                <c:pt idx="3">
                  <c:v>35</c:v>
                </c:pt>
                <c:pt idx="4">
                  <c:v>46</c:v>
                </c:pt>
              </c:numCache>
            </c:numRef>
          </c:yVal>
          <c:bubbleSize>
            <c:numRef>
              <c:f>'5-3'!$M$15:$M$19</c:f>
              <c:numCache>
                <c:formatCode>#,##0</c:formatCode>
                <c:ptCount val="5"/>
                <c:pt idx="0">
                  <c:v>807.79560196117063</c:v>
                </c:pt>
                <c:pt idx="1">
                  <c:v>266.95998419110612</c:v>
                </c:pt>
                <c:pt idx="2">
                  <c:v>512.39003779099608</c:v>
                </c:pt>
                <c:pt idx="3">
                  <c:v>1711.1814884109995</c:v>
                </c:pt>
                <c:pt idx="4">
                  <c:v>5.1319872972612082</c:v>
                </c:pt>
              </c:numCache>
            </c:numRef>
          </c:bubbleSize>
          <c:bubble3D val="0"/>
        </c:ser>
        <c:ser>
          <c:idx val="3"/>
          <c:order val="3"/>
          <c:tx>
            <c:v>EUR</c:v>
          </c:tx>
          <c:spPr>
            <a:solidFill>
              <a:srgbClr val="CCFFCC">
                <a:alpha val="50000"/>
              </a:srgbClr>
            </a:solidFill>
            <a:ln w="19050">
              <a:solidFill>
                <a:srgbClr val="006600"/>
              </a:solidFill>
            </a:ln>
          </c:spPr>
          <c:invertIfNegative val="0"/>
          <c:xVal>
            <c:numRef>
              <c:f>'5-3'!$I$20:$I$53</c:f>
              <c:numCache>
                <c:formatCode>0.00</c:formatCode>
                <c:ptCount val="34"/>
                <c:pt idx="0">
                  <c:v>-2</c:v>
                </c:pt>
                <c:pt idx="1">
                  <c:v>13.333333333333334</c:v>
                </c:pt>
                <c:pt idx="2">
                  <c:v>4</c:v>
                </c:pt>
                <c:pt idx="3">
                  <c:v>10</c:v>
                </c:pt>
                <c:pt idx="4">
                  <c:v>2</c:v>
                </c:pt>
                <c:pt idx="5">
                  <c:v>9</c:v>
                </c:pt>
                <c:pt idx="6">
                  <c:v>12.833333333333334</c:v>
                </c:pt>
                <c:pt idx="7">
                  <c:v>6.166666666666667</c:v>
                </c:pt>
                <c:pt idx="8">
                  <c:v>5.75</c:v>
                </c:pt>
                <c:pt idx="9">
                  <c:v>10</c:v>
                </c:pt>
                <c:pt idx="10">
                  <c:v>15</c:v>
                </c:pt>
                <c:pt idx="11">
                  <c:v>8</c:v>
                </c:pt>
                <c:pt idx="12">
                  <c:v>26</c:v>
                </c:pt>
                <c:pt idx="13">
                  <c:v>22</c:v>
                </c:pt>
                <c:pt idx="14">
                  <c:v>-18</c:v>
                </c:pt>
                <c:pt idx="15">
                  <c:v>-8</c:v>
                </c:pt>
                <c:pt idx="16">
                  <c:v>-8</c:v>
                </c:pt>
                <c:pt idx="17">
                  <c:v>-4</c:v>
                </c:pt>
                <c:pt idx="18">
                  <c:v>33</c:v>
                </c:pt>
                <c:pt idx="19">
                  <c:v>20</c:v>
                </c:pt>
                <c:pt idx="20">
                  <c:v>25</c:v>
                </c:pt>
                <c:pt idx="21">
                  <c:v>29</c:v>
                </c:pt>
                <c:pt idx="22">
                  <c:v>15.5</c:v>
                </c:pt>
                <c:pt idx="23">
                  <c:v>19.5</c:v>
                </c:pt>
                <c:pt idx="24">
                  <c:v>26</c:v>
                </c:pt>
                <c:pt idx="25">
                  <c:v>25</c:v>
                </c:pt>
                <c:pt idx="26">
                  <c:v>20</c:v>
                </c:pt>
                <c:pt idx="27">
                  <c:v>24</c:v>
                </c:pt>
                <c:pt idx="28">
                  <c:v>15.5</c:v>
                </c:pt>
                <c:pt idx="29">
                  <c:v>14.816666666666666</c:v>
                </c:pt>
                <c:pt idx="30">
                  <c:v>22</c:v>
                </c:pt>
                <c:pt idx="31">
                  <c:v>18</c:v>
                </c:pt>
                <c:pt idx="32">
                  <c:v>20</c:v>
                </c:pt>
                <c:pt idx="33">
                  <c:v>25</c:v>
                </c:pt>
              </c:numCache>
            </c:numRef>
          </c:xVal>
          <c:yVal>
            <c:numRef>
              <c:f>'5-3'!$J$20:$J$53</c:f>
              <c:numCache>
                <c:formatCode>0.00</c:formatCode>
                <c:ptCount val="34"/>
                <c:pt idx="0">
                  <c:v>54</c:v>
                </c:pt>
                <c:pt idx="1">
                  <c:v>47.333333333333336</c:v>
                </c:pt>
                <c:pt idx="2">
                  <c:v>50.833333333333336</c:v>
                </c:pt>
                <c:pt idx="3">
                  <c:v>56</c:v>
                </c:pt>
                <c:pt idx="4">
                  <c:v>46</c:v>
                </c:pt>
                <c:pt idx="5">
                  <c:v>51</c:v>
                </c:pt>
                <c:pt idx="6">
                  <c:v>42.833333333333336</c:v>
                </c:pt>
                <c:pt idx="7">
                  <c:v>49.75</c:v>
                </c:pt>
                <c:pt idx="8">
                  <c:v>52.5</c:v>
                </c:pt>
                <c:pt idx="9">
                  <c:v>62</c:v>
                </c:pt>
                <c:pt idx="10">
                  <c:v>62</c:v>
                </c:pt>
                <c:pt idx="11">
                  <c:v>47</c:v>
                </c:pt>
                <c:pt idx="12">
                  <c:v>64</c:v>
                </c:pt>
                <c:pt idx="13">
                  <c:v>39</c:v>
                </c:pt>
                <c:pt idx="14">
                  <c:v>65</c:v>
                </c:pt>
                <c:pt idx="15">
                  <c:v>53</c:v>
                </c:pt>
                <c:pt idx="16">
                  <c:v>39.5</c:v>
                </c:pt>
                <c:pt idx="17">
                  <c:v>40</c:v>
                </c:pt>
                <c:pt idx="18">
                  <c:v>35</c:v>
                </c:pt>
                <c:pt idx="19">
                  <c:v>41</c:v>
                </c:pt>
                <c:pt idx="20">
                  <c:v>43</c:v>
                </c:pt>
                <c:pt idx="21">
                  <c:v>47</c:v>
                </c:pt>
                <c:pt idx="22">
                  <c:v>49.75</c:v>
                </c:pt>
                <c:pt idx="23">
                  <c:v>48.666666666666664</c:v>
                </c:pt>
                <c:pt idx="24">
                  <c:v>59</c:v>
                </c:pt>
                <c:pt idx="25">
                  <c:v>57</c:v>
                </c:pt>
                <c:pt idx="26">
                  <c:v>47</c:v>
                </c:pt>
                <c:pt idx="27">
                  <c:v>56</c:v>
                </c:pt>
                <c:pt idx="28">
                  <c:v>45.166666666666664</c:v>
                </c:pt>
                <c:pt idx="29">
                  <c:v>46.116666666666667</c:v>
                </c:pt>
                <c:pt idx="30">
                  <c:v>41.833333333333336</c:v>
                </c:pt>
                <c:pt idx="31">
                  <c:v>44</c:v>
                </c:pt>
                <c:pt idx="32">
                  <c:v>52</c:v>
                </c:pt>
                <c:pt idx="33">
                  <c:v>46</c:v>
                </c:pt>
              </c:numCache>
            </c:numRef>
          </c:yVal>
          <c:bubbleSize>
            <c:numRef>
              <c:f>'5-3'!$M$20:$M$53</c:f>
              <c:numCache>
                <c:formatCode>#,##0</c:formatCode>
                <c:ptCount val="34"/>
                <c:pt idx="0">
                  <c:v>503.47998144550002</c:v>
                </c:pt>
                <c:pt idx="1">
                  <c:v>179.60717113237502</c:v>
                </c:pt>
                <c:pt idx="2">
                  <c:v>438.38023086199996</c:v>
                </c:pt>
                <c:pt idx="3">
                  <c:v>97.203016404749945</c:v>
                </c:pt>
                <c:pt idx="4">
                  <c:v>642.0829107269999</c:v>
                </c:pt>
                <c:pt idx="5">
                  <c:v>1317.448689761</c:v>
                </c:pt>
                <c:pt idx="6">
                  <c:v>501.11115187200028</c:v>
                </c:pt>
                <c:pt idx="7">
                  <c:v>24.169346500271729</c:v>
                </c:pt>
                <c:pt idx="8">
                  <c:v>594.79958729500004</c:v>
                </c:pt>
                <c:pt idx="9">
                  <c:v>117.31920257118549</c:v>
                </c:pt>
                <c:pt idx="10">
                  <c:v>168.50856599024996</c:v>
                </c:pt>
                <c:pt idx="11">
                  <c:v>248.8775998215539</c:v>
                </c:pt>
                <c:pt idx="12">
                  <c:v>79.547560159500023</c:v>
                </c:pt>
                <c:pt idx="13">
                  <c:v>41.596748441890639</c:v>
                </c:pt>
                <c:pt idx="14">
                  <c:v>4.5911054942514262</c:v>
                </c:pt>
                <c:pt idx="15">
                  <c:v>108.62608560456493</c:v>
                </c:pt>
                <c:pt idx="16">
                  <c:v>66.621876336035172</c:v>
                </c:pt>
                <c:pt idx="17">
                  <c:v>316.90174258190621</c:v>
                </c:pt>
                <c:pt idx="18">
                  <c:v>5.1779407034719238</c:v>
                </c:pt>
                <c:pt idx="19">
                  <c:v>3.2616524428845297</c:v>
                </c:pt>
                <c:pt idx="20">
                  <c:v>25.884079965848631</c:v>
                </c:pt>
                <c:pt idx="21">
                  <c:v>3.2616452294526743</c:v>
                </c:pt>
                <c:pt idx="22">
                  <c:v>150.41131976131248</c:v>
                </c:pt>
                <c:pt idx="23">
                  <c:v>73.654757783951183</c:v>
                </c:pt>
                <c:pt idx="24">
                  <c:v>14.252949841586668</c:v>
                </c:pt>
                <c:pt idx="25">
                  <c:v>12.708786339473816</c:v>
                </c:pt>
                <c:pt idx="26">
                  <c:v>100.51626233893748</c:v>
                </c:pt>
                <c:pt idx="27">
                  <c:v>24.949537585439451</c:v>
                </c:pt>
                <c:pt idx="28">
                  <c:v>13.831043063594969</c:v>
                </c:pt>
                <c:pt idx="29">
                  <c:v>29.311004683462187</c:v>
                </c:pt>
                <c:pt idx="30">
                  <c:v>3.9407452461572454</c:v>
                </c:pt>
                <c:pt idx="31">
                  <c:v>5.959740787207755</c:v>
                </c:pt>
                <c:pt idx="32">
                  <c:v>183.56472370293753</c:v>
                </c:pt>
                <c:pt idx="33">
                  <c:v>64.947610566232669</c:v>
                </c:pt>
              </c:numCache>
            </c:numRef>
          </c:bubbleSize>
          <c:bubble3D val="0"/>
        </c:ser>
        <c:ser>
          <c:idx val="4"/>
          <c:order val="4"/>
          <c:tx>
            <c:v>LAC</c:v>
          </c:tx>
          <c:spPr>
            <a:solidFill>
              <a:srgbClr val="FFFF99">
                <a:alpha val="50196"/>
              </a:srgbClr>
            </a:solidFill>
            <a:ln w="19050">
              <a:solidFill>
                <a:srgbClr val="996633"/>
              </a:solidFill>
            </a:ln>
          </c:spPr>
          <c:invertIfNegative val="0"/>
          <c:xVal>
            <c:numRef>
              <c:f>'5-3'!$I$54:$I$84</c:f>
              <c:numCache>
                <c:formatCode>0.00</c:formatCode>
                <c:ptCount val="31"/>
                <c:pt idx="0">
                  <c:v>-65</c:v>
                </c:pt>
                <c:pt idx="1">
                  <c:v>-55</c:v>
                </c:pt>
                <c:pt idx="2">
                  <c:v>-71</c:v>
                </c:pt>
                <c:pt idx="3">
                  <c:v>-72</c:v>
                </c:pt>
                <c:pt idx="4">
                  <c:v>-84</c:v>
                </c:pt>
                <c:pt idx="5">
                  <c:v>-70.666666666666671</c:v>
                </c:pt>
                <c:pt idx="6">
                  <c:v>-77.5</c:v>
                </c:pt>
                <c:pt idx="7">
                  <c:v>-88.916666666666671</c:v>
                </c:pt>
                <c:pt idx="8">
                  <c:v>-90.25</c:v>
                </c:pt>
                <c:pt idx="9">
                  <c:v>-72.416666666666671</c:v>
                </c:pt>
                <c:pt idx="10">
                  <c:v>-86.5</c:v>
                </c:pt>
                <c:pt idx="11">
                  <c:v>-102</c:v>
                </c:pt>
                <c:pt idx="12">
                  <c:v>-85</c:v>
                </c:pt>
                <c:pt idx="13">
                  <c:v>-80</c:v>
                </c:pt>
                <c:pt idx="14">
                  <c:v>-58</c:v>
                </c:pt>
                <c:pt idx="15">
                  <c:v>-76</c:v>
                </c:pt>
                <c:pt idx="16">
                  <c:v>-56</c:v>
                </c:pt>
                <c:pt idx="17">
                  <c:v>-66</c:v>
                </c:pt>
                <c:pt idx="18">
                  <c:v>-76</c:v>
                </c:pt>
                <c:pt idx="19">
                  <c:v>-59.533333333333331</c:v>
                </c:pt>
                <c:pt idx="20">
                  <c:v>-61.333333333333336</c:v>
                </c:pt>
                <c:pt idx="21">
                  <c:v>-61.666666666666664</c:v>
                </c:pt>
                <c:pt idx="22">
                  <c:v>-59</c:v>
                </c:pt>
                <c:pt idx="23">
                  <c:v>-88.75</c:v>
                </c:pt>
                <c:pt idx="24">
                  <c:v>-77.5</c:v>
                </c:pt>
                <c:pt idx="25">
                  <c:v>-62.75</c:v>
                </c:pt>
                <c:pt idx="26">
                  <c:v>-60.966666666666669</c:v>
                </c:pt>
                <c:pt idx="27">
                  <c:v>-61.2</c:v>
                </c:pt>
                <c:pt idx="28">
                  <c:v>-56</c:v>
                </c:pt>
                <c:pt idx="29">
                  <c:v>-61</c:v>
                </c:pt>
                <c:pt idx="30">
                  <c:v>-80</c:v>
                </c:pt>
              </c:numCache>
            </c:numRef>
          </c:xVal>
          <c:yVal>
            <c:numRef>
              <c:f>'5-3'!$J$54:$J$84</c:f>
              <c:numCache>
                <c:formatCode>0.00</c:formatCode>
                <c:ptCount val="31"/>
                <c:pt idx="0">
                  <c:v>-17</c:v>
                </c:pt>
                <c:pt idx="1">
                  <c:v>-10</c:v>
                </c:pt>
                <c:pt idx="2">
                  <c:v>-30</c:v>
                </c:pt>
                <c:pt idx="3">
                  <c:v>4</c:v>
                </c:pt>
                <c:pt idx="4">
                  <c:v>10</c:v>
                </c:pt>
                <c:pt idx="5">
                  <c:v>19</c:v>
                </c:pt>
                <c:pt idx="6">
                  <c:v>-2</c:v>
                </c:pt>
                <c:pt idx="7">
                  <c:v>13.833333333333334</c:v>
                </c:pt>
                <c:pt idx="8">
                  <c:v>15.5</c:v>
                </c:pt>
                <c:pt idx="9">
                  <c:v>19</c:v>
                </c:pt>
                <c:pt idx="10">
                  <c:v>15</c:v>
                </c:pt>
                <c:pt idx="11">
                  <c:v>23</c:v>
                </c:pt>
                <c:pt idx="12">
                  <c:v>13</c:v>
                </c:pt>
                <c:pt idx="13">
                  <c:v>9</c:v>
                </c:pt>
                <c:pt idx="14">
                  <c:v>-23</c:v>
                </c:pt>
                <c:pt idx="15">
                  <c:v>-10</c:v>
                </c:pt>
                <c:pt idx="16">
                  <c:v>-33</c:v>
                </c:pt>
                <c:pt idx="17">
                  <c:v>8</c:v>
                </c:pt>
                <c:pt idx="18">
                  <c:v>24.25</c:v>
                </c:pt>
                <c:pt idx="19">
                  <c:v>13.166666666666666</c:v>
                </c:pt>
                <c:pt idx="20">
                  <c:v>15.416666666666666</c:v>
                </c:pt>
                <c:pt idx="21">
                  <c:v>12.116666666666667</c:v>
                </c:pt>
                <c:pt idx="22">
                  <c:v>5</c:v>
                </c:pt>
                <c:pt idx="23">
                  <c:v>17.25</c:v>
                </c:pt>
                <c:pt idx="24">
                  <c:v>18.25</c:v>
                </c:pt>
                <c:pt idx="25">
                  <c:v>17.333333333333332</c:v>
                </c:pt>
                <c:pt idx="26">
                  <c:v>13.883333333333333</c:v>
                </c:pt>
                <c:pt idx="27">
                  <c:v>13.25</c:v>
                </c:pt>
                <c:pt idx="28">
                  <c:v>4</c:v>
                </c:pt>
                <c:pt idx="29">
                  <c:v>11</c:v>
                </c:pt>
                <c:pt idx="30">
                  <c:v>21.5</c:v>
                </c:pt>
              </c:numCache>
            </c:numRef>
          </c:yVal>
          <c:bubbleSize>
            <c:numRef>
              <c:f>'5-3'!$M$54:$M$84</c:f>
              <c:numCache>
                <c:formatCode>#,##0</c:formatCode>
                <c:ptCount val="31"/>
                <c:pt idx="0">
                  <c:v>6.2522271571563497</c:v>
                </c:pt>
                <c:pt idx="1">
                  <c:v>232.60509314447171</c:v>
                </c:pt>
                <c:pt idx="2">
                  <c:v>72.802675839953793</c:v>
                </c:pt>
                <c:pt idx="3">
                  <c:v>52.519693573546391</c:v>
                </c:pt>
                <c:pt idx="4">
                  <c:v>24.393204760670884</c:v>
                </c:pt>
                <c:pt idx="5">
                  <c:v>12.924956144182339</c:v>
                </c:pt>
                <c:pt idx="6">
                  <c:v>22.375393089163666</c:v>
                </c:pt>
                <c:pt idx="7">
                  <c:v>7.480951012528787</c:v>
                </c:pt>
                <c:pt idx="8">
                  <c:v>12.433752707338865</c:v>
                </c:pt>
                <c:pt idx="9">
                  <c:v>1.9414006292696464</c:v>
                </c:pt>
                <c:pt idx="10">
                  <c:v>8.4500152754272921</c:v>
                </c:pt>
                <c:pt idx="11">
                  <c:v>370.22122097621673</c:v>
                </c:pt>
                <c:pt idx="12">
                  <c:v>4.7811969605035323</c:v>
                </c:pt>
                <c:pt idx="13">
                  <c:v>7.0731048832141115</c:v>
                </c:pt>
                <c:pt idx="14">
                  <c:v>7.6466222770613248</c:v>
                </c:pt>
                <c:pt idx="15">
                  <c:v>38.717476596610055</c:v>
                </c:pt>
                <c:pt idx="16">
                  <c:v>9.12377480094489</c:v>
                </c:pt>
                <c:pt idx="17">
                  <c:v>56.559131438112288</c:v>
                </c:pt>
                <c:pt idx="18">
                  <c:v>7.5877248012556961</c:v>
                </c:pt>
                <c:pt idx="19">
                  <c:v>1.4038502629132494</c:v>
                </c:pt>
                <c:pt idx="20">
                  <c:v>0.29009662798323532</c:v>
                </c:pt>
                <c:pt idx="21">
                  <c:v>0.19045889661842533</c:v>
                </c:pt>
                <c:pt idx="22">
                  <c:v>0.91593419809251053</c:v>
                </c:pt>
                <c:pt idx="23">
                  <c:v>0.59718095440665708</c:v>
                </c:pt>
                <c:pt idx="24">
                  <c:v>3.4930054035115572</c:v>
                </c:pt>
                <c:pt idx="25">
                  <c:v>0.45529786989888771</c:v>
                </c:pt>
                <c:pt idx="26">
                  <c:v>1.8948816317143053</c:v>
                </c:pt>
                <c:pt idx="27">
                  <c:v>0.29488555615619849</c:v>
                </c:pt>
                <c:pt idx="28">
                  <c:v>0.83336387002584278</c:v>
                </c:pt>
                <c:pt idx="29">
                  <c:v>13.303938616350422</c:v>
                </c:pt>
                <c:pt idx="30">
                  <c:v>6.7611794861111605</c:v>
                </c:pt>
              </c:numCache>
            </c:numRef>
          </c:bubbleSize>
          <c:bubble3D val="0"/>
        </c:ser>
        <c:ser>
          <c:idx val="5"/>
          <c:order val="5"/>
          <c:tx>
            <c:v>MNA</c:v>
          </c:tx>
          <c:spPr>
            <a:solidFill>
              <a:srgbClr val="FFCCFF">
                <a:alpha val="50196"/>
              </a:srgbClr>
            </a:solidFill>
            <a:ln w="19050">
              <a:solidFill>
                <a:srgbClr val="800080"/>
              </a:solidFill>
            </a:ln>
          </c:spPr>
          <c:invertIfNegative val="0"/>
          <c:xVal>
            <c:numRef>
              <c:f>'5-3'!$I$85:$I$100</c:f>
              <c:numCache>
                <c:formatCode>0.00</c:formatCode>
                <c:ptCount val="16"/>
                <c:pt idx="0">
                  <c:v>14.583333333333334</c:v>
                </c:pt>
                <c:pt idx="1">
                  <c:v>50.55</c:v>
                </c:pt>
                <c:pt idx="2">
                  <c:v>44</c:v>
                </c:pt>
                <c:pt idx="3">
                  <c:v>34.75</c:v>
                </c:pt>
                <c:pt idx="4">
                  <c:v>36</c:v>
                </c:pt>
                <c:pt idx="5">
                  <c:v>45.75</c:v>
                </c:pt>
                <c:pt idx="6">
                  <c:v>35.833333333333336</c:v>
                </c:pt>
                <c:pt idx="7">
                  <c:v>57</c:v>
                </c:pt>
                <c:pt idx="8">
                  <c:v>51.25</c:v>
                </c:pt>
                <c:pt idx="9">
                  <c:v>45</c:v>
                </c:pt>
                <c:pt idx="10">
                  <c:v>54</c:v>
                </c:pt>
                <c:pt idx="11">
                  <c:v>30</c:v>
                </c:pt>
                <c:pt idx="12">
                  <c:v>48</c:v>
                </c:pt>
                <c:pt idx="13">
                  <c:v>3</c:v>
                </c:pt>
                <c:pt idx="14">
                  <c:v>-5</c:v>
                </c:pt>
                <c:pt idx="15">
                  <c:v>9</c:v>
                </c:pt>
              </c:numCache>
            </c:numRef>
          </c:xVal>
          <c:yVal>
            <c:numRef>
              <c:f>'5-3'!$J$85:$J$100</c:f>
              <c:numCache>
                <c:formatCode>0.00</c:formatCode>
                <c:ptCount val="16"/>
                <c:pt idx="0">
                  <c:v>35.833333333333336</c:v>
                </c:pt>
                <c:pt idx="1">
                  <c:v>26</c:v>
                </c:pt>
                <c:pt idx="2">
                  <c:v>33</c:v>
                </c:pt>
                <c:pt idx="3">
                  <c:v>31.5</c:v>
                </c:pt>
                <c:pt idx="4">
                  <c:v>31</c:v>
                </c:pt>
                <c:pt idx="5">
                  <c:v>29.5</c:v>
                </c:pt>
                <c:pt idx="6">
                  <c:v>33.833333333333336</c:v>
                </c:pt>
                <c:pt idx="7">
                  <c:v>21</c:v>
                </c:pt>
                <c:pt idx="8">
                  <c:v>25.5</c:v>
                </c:pt>
                <c:pt idx="9">
                  <c:v>25</c:v>
                </c:pt>
                <c:pt idx="10">
                  <c:v>24</c:v>
                </c:pt>
                <c:pt idx="11">
                  <c:v>27</c:v>
                </c:pt>
                <c:pt idx="12">
                  <c:v>15</c:v>
                </c:pt>
                <c:pt idx="13">
                  <c:v>28</c:v>
                </c:pt>
                <c:pt idx="14">
                  <c:v>32</c:v>
                </c:pt>
                <c:pt idx="15">
                  <c:v>34</c:v>
                </c:pt>
              </c:numCache>
            </c:numRef>
          </c:yVal>
          <c:bubbleSize>
            <c:numRef>
              <c:f>'5-3'!$M$85:$M$100</c:f>
              <c:numCache>
                <c:formatCode>#,##0</c:formatCode>
                <c:ptCount val="16"/>
                <c:pt idx="0">
                  <c:v>4.7705949676257333</c:v>
                </c:pt>
                <c:pt idx="1">
                  <c:v>10.879073632777605</c:v>
                </c:pt>
                <c:pt idx="2">
                  <c:v>52.587091627624005</c:v>
                </c:pt>
                <c:pt idx="3">
                  <c:v>40.421766491414061</c:v>
                </c:pt>
                <c:pt idx="4">
                  <c:v>12.197940291424743</c:v>
                </c:pt>
                <c:pt idx="5">
                  <c:v>54.466283098241348</c:v>
                </c:pt>
                <c:pt idx="6">
                  <c:v>11.052908580229877</c:v>
                </c:pt>
                <c:pt idx="7">
                  <c:v>34.900613930159935</c:v>
                </c:pt>
                <c:pt idx="8">
                  <c:v>64.023207357781374</c:v>
                </c:pt>
                <c:pt idx="9">
                  <c:v>231.1269772216942</c:v>
                </c:pt>
                <c:pt idx="10">
                  <c:v>199.61262547586864</c:v>
                </c:pt>
                <c:pt idx="11">
                  <c:v>45.904669084777538</c:v>
                </c:pt>
                <c:pt idx="12">
                  <c:v>9.5229315802971861</c:v>
                </c:pt>
                <c:pt idx="13">
                  <c:v>54.988449586265645</c:v>
                </c:pt>
                <c:pt idx="14">
                  <c:v>30.859563063523062</c:v>
                </c:pt>
                <c:pt idx="15">
                  <c:v>20.007232996358983</c:v>
                </c:pt>
              </c:numCache>
            </c:numRef>
          </c:bubbleSize>
          <c:bubble3D val="0"/>
        </c:ser>
        <c:ser>
          <c:idx val="6"/>
          <c:order val="6"/>
          <c:tx>
            <c:v>NAM</c:v>
          </c:tx>
          <c:spPr>
            <a:solidFill>
              <a:schemeClr val="bg1">
                <a:lumMod val="75000"/>
                <a:alpha val="50000"/>
              </a:schemeClr>
            </a:solidFill>
            <a:ln w="19050">
              <a:solidFill>
                <a:schemeClr val="tx1"/>
              </a:solidFill>
            </a:ln>
          </c:spPr>
          <c:invertIfNegative val="0"/>
          <c:xVal>
            <c:numRef>
              <c:f>'5-3'!$I$101:$I$103</c:f>
              <c:numCache>
                <c:formatCode>0.00</c:formatCode>
                <c:ptCount val="3"/>
                <c:pt idx="0">
                  <c:v>-97</c:v>
                </c:pt>
                <c:pt idx="1">
                  <c:v>-95</c:v>
                </c:pt>
                <c:pt idx="2">
                  <c:v>-64.75</c:v>
                </c:pt>
              </c:numCache>
            </c:numRef>
          </c:xVal>
          <c:yVal>
            <c:numRef>
              <c:f>'5-3'!$J$101:$J$103</c:f>
              <c:numCache>
                <c:formatCode>0.00</c:formatCode>
                <c:ptCount val="3"/>
                <c:pt idx="0">
                  <c:v>38</c:v>
                </c:pt>
                <c:pt idx="1">
                  <c:v>60</c:v>
                </c:pt>
                <c:pt idx="2">
                  <c:v>32.333333333333336</c:v>
                </c:pt>
              </c:numCache>
            </c:numRef>
          </c:yVal>
          <c:bubbleSize>
            <c:numRef>
              <c:f>'5-3'!$M$101:$M$103</c:f>
              <c:numCache>
                <c:formatCode>#,##0</c:formatCode>
                <c:ptCount val="3"/>
                <c:pt idx="0">
                  <c:v>1771.5401745670003</c:v>
                </c:pt>
                <c:pt idx="1">
                  <c:v>466.68017190770638</c:v>
                </c:pt>
                <c:pt idx="2">
                  <c:v>2.0113544223508142</c:v>
                </c:pt>
              </c:numCache>
            </c:numRef>
          </c:bubbleSize>
          <c:bubble3D val="0"/>
        </c:ser>
        <c:ser>
          <c:idx val="7"/>
          <c:order val="7"/>
          <c:tx>
            <c:v>PAC</c:v>
          </c:tx>
          <c:spPr>
            <a:solidFill>
              <a:srgbClr val="9999FF">
                <a:alpha val="49804"/>
              </a:srgbClr>
            </a:solidFill>
            <a:ln w="19050">
              <a:solidFill>
                <a:srgbClr val="333399"/>
              </a:solidFill>
            </a:ln>
          </c:spPr>
          <c:invertIfNegative val="0"/>
          <c:xVal>
            <c:numRef>
              <c:f>'5-3'!$I$104:$I$110</c:f>
              <c:numCache>
                <c:formatCode>0.00</c:formatCode>
                <c:ptCount val="7"/>
                <c:pt idx="0">
                  <c:v>133</c:v>
                </c:pt>
                <c:pt idx="1">
                  <c:v>174</c:v>
                </c:pt>
                <c:pt idx="2">
                  <c:v>159</c:v>
                </c:pt>
                <c:pt idx="3">
                  <c:v>175</c:v>
                </c:pt>
                <c:pt idx="4">
                  <c:v>167</c:v>
                </c:pt>
                <c:pt idx="5">
                  <c:v>-172.33333333333334</c:v>
                </c:pt>
                <c:pt idx="6">
                  <c:v>-175</c:v>
                </c:pt>
              </c:numCache>
            </c:numRef>
          </c:xVal>
          <c:yVal>
            <c:numRef>
              <c:f>'5-3'!$J$104:$J$110</c:f>
              <c:numCache>
                <c:formatCode>0.00</c:formatCode>
                <c:ptCount val="7"/>
                <c:pt idx="0">
                  <c:v>-27</c:v>
                </c:pt>
                <c:pt idx="1">
                  <c:v>-41</c:v>
                </c:pt>
                <c:pt idx="2">
                  <c:v>-8</c:v>
                </c:pt>
                <c:pt idx="3">
                  <c:v>-18</c:v>
                </c:pt>
                <c:pt idx="4">
                  <c:v>-16</c:v>
                </c:pt>
                <c:pt idx="5">
                  <c:v>-13.583333333333334</c:v>
                </c:pt>
                <c:pt idx="6">
                  <c:v>-20</c:v>
                </c:pt>
              </c:numCache>
            </c:numRef>
          </c:yVal>
          <c:bubbleSize>
            <c:numRef>
              <c:f>'5-3'!$M$104:$M$110</c:f>
              <c:numCache>
                <c:formatCode>#,##0</c:formatCode>
                <c:ptCount val="7"/>
                <c:pt idx="0">
                  <c:v>250.56202644075074</c:v>
                </c:pt>
                <c:pt idx="1">
                  <c:v>36.263574685598911</c:v>
                </c:pt>
                <c:pt idx="2">
                  <c:v>0.48189348284002975</c:v>
                </c:pt>
                <c:pt idx="3">
                  <c:v>1.3428166450309438</c:v>
                </c:pt>
                <c:pt idx="4">
                  <c:v>0.35005512286489104</c:v>
                </c:pt>
                <c:pt idx="5">
                  <c:v>0.23751701642521</c:v>
                </c:pt>
                <c:pt idx="6">
                  <c:v>9.4584286422439573E-2</c:v>
                </c:pt>
              </c:numCache>
            </c:numRef>
          </c:bubbleSize>
          <c:bubble3D val="0"/>
        </c:ser>
        <c:ser>
          <c:idx val="8"/>
          <c:order val="8"/>
          <c:tx>
            <c:v>SAS</c:v>
          </c:tx>
          <c:spPr>
            <a:solidFill>
              <a:srgbClr val="CC9900">
                <a:alpha val="50196"/>
              </a:srgbClr>
            </a:solidFill>
            <a:ln w="19050">
              <a:solidFill>
                <a:srgbClr val="663300"/>
              </a:solidFill>
            </a:ln>
          </c:spPr>
          <c:invertIfNegative val="0"/>
          <c:xVal>
            <c:numRef>
              <c:f>'5-3'!$I$111:$I$117</c:f>
              <c:numCache>
                <c:formatCode>0.00</c:formatCode>
                <c:ptCount val="7"/>
                <c:pt idx="0">
                  <c:v>65</c:v>
                </c:pt>
                <c:pt idx="1">
                  <c:v>90</c:v>
                </c:pt>
                <c:pt idx="2">
                  <c:v>81</c:v>
                </c:pt>
                <c:pt idx="3">
                  <c:v>77</c:v>
                </c:pt>
                <c:pt idx="4">
                  <c:v>73</c:v>
                </c:pt>
                <c:pt idx="5">
                  <c:v>84</c:v>
                </c:pt>
                <c:pt idx="6">
                  <c:v>70</c:v>
                </c:pt>
              </c:numCache>
            </c:numRef>
          </c:xVal>
          <c:yVal>
            <c:numRef>
              <c:f>'5-3'!$J$111:$J$117</c:f>
              <c:numCache>
                <c:formatCode>0.00</c:formatCode>
                <c:ptCount val="7"/>
                <c:pt idx="0">
                  <c:v>33</c:v>
                </c:pt>
                <c:pt idx="1">
                  <c:v>24</c:v>
                </c:pt>
                <c:pt idx="2">
                  <c:v>7</c:v>
                </c:pt>
                <c:pt idx="3">
                  <c:v>20</c:v>
                </c:pt>
                <c:pt idx="4">
                  <c:v>3.0833333333333335</c:v>
                </c:pt>
                <c:pt idx="5">
                  <c:v>28</c:v>
                </c:pt>
                <c:pt idx="6">
                  <c:v>30</c:v>
                </c:pt>
              </c:numCache>
            </c:numRef>
          </c:yVal>
          <c:bubbleSize>
            <c:numRef>
              <c:f>'5-3'!$M$111:$M$117</c:f>
              <c:numCache>
                <c:formatCode>#,##0</c:formatCode>
                <c:ptCount val="7"/>
                <c:pt idx="0">
                  <c:v>5.2768650479010502</c:v>
                </c:pt>
                <c:pt idx="1">
                  <c:v>27.672345566222646</c:v>
                </c:pt>
                <c:pt idx="2">
                  <c:v>13.177137418641403</c:v>
                </c:pt>
                <c:pt idx="3">
                  <c:v>365.76940526146882</c:v>
                </c:pt>
                <c:pt idx="4">
                  <c:v>0.70210020354909042</c:v>
                </c:pt>
                <c:pt idx="5">
                  <c:v>2.7645355775104159</c:v>
                </c:pt>
                <c:pt idx="6">
                  <c:v>36.887270949207583</c:v>
                </c:pt>
              </c:numCache>
            </c:numRef>
          </c:bubbleSize>
          <c:bubble3D val="0"/>
        </c:ser>
        <c:ser>
          <c:idx val="9"/>
          <c:order val="9"/>
          <c:tx>
            <c:v>SEA</c:v>
          </c:tx>
          <c:spPr>
            <a:solidFill>
              <a:srgbClr val="00CC99">
                <a:alpha val="49804"/>
              </a:srgbClr>
            </a:solidFill>
            <a:ln w="19050">
              <a:solidFill>
                <a:srgbClr val="006666"/>
              </a:solidFill>
            </a:ln>
          </c:spPr>
          <c:invertIfNegative val="0"/>
          <c:dPt>
            <c:idx val="3"/>
            <c:invertIfNegative val="0"/>
            <c:bubble3D val="0"/>
            <c:spPr>
              <a:solidFill>
                <a:srgbClr val="FFCC99">
                  <a:alpha val="50000"/>
                </a:srgbClr>
              </a:solidFill>
              <a:ln w="19050">
                <a:solidFill>
                  <a:srgbClr val="FF0000"/>
                </a:solidFill>
              </a:ln>
            </c:spPr>
          </c:dPt>
          <c:xVal>
            <c:numRef>
              <c:f>'5-3'!$I$118:$I$127</c:f>
              <c:numCache>
                <c:formatCode>0.00</c:formatCode>
                <c:ptCount val="10"/>
                <c:pt idx="0">
                  <c:v>105</c:v>
                </c:pt>
                <c:pt idx="1">
                  <c:v>120</c:v>
                </c:pt>
                <c:pt idx="2">
                  <c:v>105</c:v>
                </c:pt>
                <c:pt idx="3">
                  <c:v>113.55</c:v>
                </c:pt>
                <c:pt idx="4">
                  <c:v>112.5</c:v>
                </c:pt>
                <c:pt idx="5">
                  <c:v>122</c:v>
                </c:pt>
                <c:pt idx="6">
                  <c:v>103.8</c:v>
                </c:pt>
                <c:pt idx="7">
                  <c:v>100</c:v>
                </c:pt>
                <c:pt idx="8">
                  <c:v>107.83333333333333</c:v>
                </c:pt>
                <c:pt idx="9">
                  <c:v>147</c:v>
                </c:pt>
              </c:numCache>
            </c:numRef>
          </c:xVal>
          <c:yVal>
            <c:numRef>
              <c:f>'5-3'!$J$118:$J$127</c:f>
              <c:numCache>
                <c:formatCode>0.00</c:formatCode>
                <c:ptCount val="10"/>
                <c:pt idx="0">
                  <c:v>13</c:v>
                </c:pt>
                <c:pt idx="1">
                  <c:v>-5</c:v>
                </c:pt>
                <c:pt idx="2">
                  <c:v>18</c:v>
                </c:pt>
                <c:pt idx="3">
                  <c:v>22.166666666666668</c:v>
                </c:pt>
                <c:pt idx="4">
                  <c:v>2</c:v>
                </c:pt>
                <c:pt idx="5">
                  <c:v>13</c:v>
                </c:pt>
                <c:pt idx="6">
                  <c:v>1.0333333333333334</c:v>
                </c:pt>
                <c:pt idx="7">
                  <c:v>15</c:v>
                </c:pt>
                <c:pt idx="8">
                  <c:v>16.166666666666668</c:v>
                </c:pt>
                <c:pt idx="9">
                  <c:v>-6</c:v>
                </c:pt>
              </c:numCache>
            </c:numRef>
          </c:yVal>
          <c:bubbleSize>
            <c:numRef>
              <c:f>'5-3'!$M$118:$M$127</c:f>
              <c:numCache>
                <c:formatCode>#,##0</c:formatCode>
                <c:ptCount val="10"/>
                <c:pt idx="0">
                  <c:v>8.9449757303962869</c:v>
                </c:pt>
                <c:pt idx="1">
                  <c:v>191.0268208717969</c:v>
                </c:pt>
                <c:pt idx="2">
                  <c:v>3.3111617485530394</c:v>
                </c:pt>
                <c:pt idx="3">
                  <c:v>5.2721465800807712</c:v>
                </c:pt>
                <c:pt idx="4">
                  <c:v>233.91871318166093</c:v>
                </c:pt>
                <c:pt idx="5">
                  <c:v>61.742872600275632</c:v>
                </c:pt>
                <c:pt idx="6">
                  <c:v>291.84996747926164</c:v>
                </c:pt>
                <c:pt idx="7">
                  <c:v>221.71753911393006</c:v>
                </c:pt>
                <c:pt idx="8">
                  <c:v>88.767908996968742</c:v>
                </c:pt>
                <c:pt idx="9">
                  <c:v>7.0774471579378799</c:v>
                </c:pt>
              </c:numCache>
            </c:numRef>
          </c:bubbleSize>
          <c:bubble3D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bubbleScale val="40"/>
        <c:showNegBubbles val="0"/>
        <c:axId val="75879168"/>
        <c:axId val="75880704"/>
      </c:bubbleChart>
      <c:valAx>
        <c:axId val="75879168"/>
        <c:scaling>
          <c:orientation val="minMax"/>
          <c:max val="180"/>
          <c:min val="-120"/>
        </c:scaling>
        <c:delete val="1"/>
        <c:axPos val="b"/>
        <c:numFmt formatCode="0" sourceLinked="0"/>
        <c:majorTickMark val="out"/>
        <c:minorTickMark val="none"/>
        <c:tickLblPos val="nextTo"/>
        <c:crossAx val="75880704"/>
        <c:crosses val="autoZero"/>
        <c:crossBetween val="midCat"/>
      </c:valAx>
      <c:valAx>
        <c:axId val="75880704"/>
        <c:scaling>
          <c:orientation val="minMax"/>
          <c:max val="75"/>
          <c:min val="-45"/>
        </c:scaling>
        <c:delete val="1"/>
        <c:axPos val="l"/>
        <c:numFmt formatCode="0" sourceLinked="0"/>
        <c:majorTickMark val="out"/>
        <c:minorTickMark val="none"/>
        <c:tickLblPos val="nextTo"/>
        <c:crossAx val="75879168"/>
        <c:crosses val="autoZero"/>
        <c:crossBetween val="midCat"/>
      </c:valAx>
    </c:plotArea>
    <c:legend>
      <c:legendPos val="r"/>
      <c:layout>
        <c:manualLayout>
          <c:xMode val="edge"/>
          <c:yMode val="edge"/>
          <c:x val="0.89981989144560814"/>
          <c:y val="2.5598440657382614E-2"/>
          <c:w val="8.2975435319349505E-2"/>
          <c:h val="0.62462567826690063"/>
        </c:manualLayout>
      </c:layout>
      <c:overlay val="0"/>
      <c:txPr>
        <a:bodyPr/>
        <a:lstStyle/>
        <a:p>
          <a:pPr>
            <a:defRPr sz="1600"/>
          </a:pPr>
          <a:endParaRPr lang="en-US"/>
        </a:p>
      </c:txPr>
    </c:legend>
    <c:plotVisOnly val="1"/>
    <c:dispBlanksAs val="gap"/>
    <c:showDLblsOverMax val="0"/>
  </c:chart>
  <c:spPr>
    <a:ln>
      <a:solidFill>
        <a:schemeClr val="tx1"/>
      </a:solidFill>
    </a:ln>
  </c:spPr>
  <c:externalData r:id="rId1">
    <c:autoUpdate val="0"/>
  </c:externalData>
  <c:userShapes r:id="rId2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8.7502405949256346E-2"/>
          <c:y val="2.8252405949256341E-2"/>
          <c:w val="0.86990726159230103"/>
          <c:h val="0.85576771653543304"/>
        </c:manualLayout>
      </c:layout>
      <c:scatterChart>
        <c:scatterStyle val="lineMarker"/>
        <c:varyColors val="0"/>
        <c:ser>
          <c:idx val="0"/>
          <c:order val="0"/>
          <c:spPr>
            <a:ln w="44450">
              <a:solidFill>
                <a:srgbClr val="0000FF"/>
              </a:solidFill>
            </a:ln>
          </c:spPr>
          <c:marker>
            <c:symbol val="circle"/>
            <c:size val="9"/>
            <c:spPr>
              <a:solidFill>
                <a:srgbClr val="CCFFFF">
                  <a:alpha val="50000"/>
                </a:srgbClr>
              </a:solidFill>
              <a:ln w="25400">
                <a:solidFill>
                  <a:srgbClr val="0000FF"/>
                </a:solidFill>
              </a:ln>
            </c:spPr>
          </c:marker>
          <c:xVal>
            <c:numRef>
              <c:f>'5-11'!$A$4:$A$5</c:f>
              <c:numCache>
                <c:formatCode>General</c:formatCode>
                <c:ptCount val="2"/>
                <c:pt idx="0">
                  <c:v>0</c:v>
                </c:pt>
                <c:pt idx="1">
                  <c:v>4</c:v>
                </c:pt>
              </c:numCache>
            </c:numRef>
          </c:xVal>
          <c:yVal>
            <c:numRef>
              <c:f>'5-11'!$B$4:$B$5</c:f>
              <c:numCache>
                <c:formatCode>General</c:formatCode>
                <c:ptCount val="2"/>
                <c:pt idx="0">
                  <c:v>4</c:v>
                </c:pt>
                <c:pt idx="1">
                  <c:v>0</c:v>
                </c:pt>
              </c:numCache>
            </c:numRef>
          </c:yVal>
          <c:smooth val="0"/>
        </c:ser>
        <c:ser>
          <c:idx val="1"/>
          <c:order val="1"/>
          <c:spPr>
            <a:ln w="44450">
              <a:solidFill>
                <a:srgbClr val="FF0000"/>
              </a:solidFill>
              <a:prstDash val="sysDash"/>
            </a:ln>
          </c:spPr>
          <c:marker>
            <c:symbol val="none"/>
          </c:marker>
          <c:dPt>
            <c:idx val="0"/>
            <c:marker>
              <c:symbol val="circle"/>
              <c:size val="9"/>
              <c:spPr>
                <a:solidFill>
                  <a:srgbClr val="FFC000">
                    <a:alpha val="50000"/>
                  </a:srgbClr>
                </a:solidFill>
                <a:ln w="25400">
                  <a:solidFill>
                    <a:srgbClr val="FF0000"/>
                  </a:solidFill>
                </a:ln>
              </c:spPr>
            </c:marker>
            <c:bubble3D val="0"/>
          </c:dPt>
          <c:xVal>
            <c:numRef>
              <c:f>'5-11'!$A$4:$A$5</c:f>
              <c:numCache>
                <c:formatCode>General</c:formatCode>
                <c:ptCount val="2"/>
                <c:pt idx="0">
                  <c:v>0</c:v>
                </c:pt>
                <c:pt idx="1">
                  <c:v>4</c:v>
                </c:pt>
              </c:numCache>
            </c:numRef>
          </c:xVal>
          <c:yVal>
            <c:numRef>
              <c:f>'5-11'!$C$4:$C$5</c:f>
              <c:numCache>
                <c:formatCode>General</c:formatCode>
                <c:ptCount val="2"/>
                <c:pt idx="0">
                  <c:v>2.5</c:v>
                </c:pt>
                <c:pt idx="1">
                  <c:v>0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80530816"/>
        <c:axId val="80553088"/>
      </c:scatterChart>
      <c:valAx>
        <c:axId val="80530816"/>
        <c:scaling>
          <c:orientation val="minMax"/>
          <c:max val="5.5"/>
          <c:min val="0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80553088"/>
        <c:crosses val="autoZero"/>
        <c:crossBetween val="midCat"/>
        <c:majorUnit val="7"/>
      </c:valAx>
      <c:valAx>
        <c:axId val="80553088"/>
        <c:scaling>
          <c:orientation val="minMax"/>
          <c:max val="5.9"/>
          <c:min val="0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80530816"/>
        <c:crosses val="autoZero"/>
        <c:crossBetween val="midCat"/>
        <c:majorUnit val="6"/>
      </c:valAx>
    </c:plotArea>
    <c:plotVisOnly val="1"/>
    <c:dispBlanksAs val="gap"/>
    <c:showDLblsOverMax val="0"/>
  </c:chart>
  <c:spPr>
    <a:ln>
      <a:noFill/>
    </a:ln>
  </c:spPr>
  <c:externalData r:id="rId1">
    <c:autoUpdate val="0"/>
  </c:externalData>
  <c:userShapes r:id="rId2"/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5.7905074365704287E-2"/>
          <c:y val="2.8252405949256341E-2"/>
          <c:w val="0.91005336832895889"/>
          <c:h val="0.87891586468358118"/>
        </c:manualLayout>
      </c:layout>
      <c:scatterChart>
        <c:scatterStyle val="lineMarker"/>
        <c:varyColors val="0"/>
        <c:ser>
          <c:idx val="0"/>
          <c:order val="0"/>
          <c:spPr>
            <a:ln w="44450">
              <a:solidFill>
                <a:srgbClr val="0000FF"/>
              </a:solidFill>
            </a:ln>
          </c:spPr>
          <c:marker>
            <c:symbol val="none"/>
          </c:marker>
          <c:xVal>
            <c:numRef>
              <c:f>'5-12'!$A$5:$A$27</c:f>
              <c:numCache>
                <c:formatCode>0.000</c:formatCode>
                <c:ptCount val="23"/>
                <c:pt idx="0">
                  <c:v>0.01</c:v>
                </c:pt>
                <c:pt idx="1">
                  <c:v>0.05</c:v>
                </c:pt>
                <c:pt idx="2">
                  <c:v>0.1</c:v>
                </c:pt>
                <c:pt idx="3">
                  <c:v>0.15000000000000002</c:v>
                </c:pt>
                <c:pt idx="4">
                  <c:v>0.2</c:v>
                </c:pt>
                <c:pt idx="5">
                  <c:v>0.25</c:v>
                </c:pt>
                <c:pt idx="6">
                  <c:v>0.3</c:v>
                </c:pt>
                <c:pt idx="7">
                  <c:v>0.35</c:v>
                </c:pt>
                <c:pt idx="8">
                  <c:v>0.39999999999999997</c:v>
                </c:pt>
                <c:pt idx="9">
                  <c:v>0.44999999999999996</c:v>
                </c:pt>
                <c:pt idx="10">
                  <c:v>0.49999999999999994</c:v>
                </c:pt>
                <c:pt idx="11">
                  <c:v>0.54999999999999993</c:v>
                </c:pt>
                <c:pt idx="12">
                  <c:v>0.6</c:v>
                </c:pt>
                <c:pt idx="13">
                  <c:v>0.65</c:v>
                </c:pt>
                <c:pt idx="14">
                  <c:v>0.70000000000000007</c:v>
                </c:pt>
                <c:pt idx="15">
                  <c:v>0.75000000000000011</c:v>
                </c:pt>
                <c:pt idx="16">
                  <c:v>0.80000000000000016</c:v>
                </c:pt>
                <c:pt idx="17">
                  <c:v>0.8500000000000002</c:v>
                </c:pt>
                <c:pt idx="18">
                  <c:v>0.90000000000000024</c:v>
                </c:pt>
                <c:pt idx="19">
                  <c:v>0.95000000000000029</c:v>
                </c:pt>
                <c:pt idx="20">
                  <c:v>1.0000000000000002</c:v>
                </c:pt>
                <c:pt idx="21">
                  <c:v>1.0500000000000003</c:v>
                </c:pt>
                <c:pt idx="22">
                  <c:v>1.1000000000000003</c:v>
                </c:pt>
              </c:numCache>
            </c:numRef>
          </c:xVal>
          <c:yVal>
            <c:numRef>
              <c:f>'5-12'!$B$5:$B$27</c:f>
              <c:numCache>
                <c:formatCode>0.000</c:formatCode>
                <c:ptCount val="23"/>
                <c:pt idx="0">
                  <c:v>21.544346900318835</c:v>
                </c:pt>
                <c:pt idx="1">
                  <c:v>7.3680629972807736</c:v>
                </c:pt>
                <c:pt idx="2">
                  <c:v>4.6415888336127784</c:v>
                </c:pt>
                <c:pt idx="3">
                  <c:v>3.5421952306087037</c:v>
                </c:pt>
                <c:pt idx="4">
                  <c:v>2.924017738212866</c:v>
                </c:pt>
                <c:pt idx="5">
                  <c:v>2.5198420997897464</c:v>
                </c:pt>
                <c:pt idx="6">
                  <c:v>2.2314431669405654</c:v>
                </c:pt>
                <c:pt idx="7">
                  <c:v>2.0135139234471122</c:v>
                </c:pt>
                <c:pt idx="8">
                  <c:v>1.8420157493201934</c:v>
                </c:pt>
                <c:pt idx="9">
                  <c:v>1.7029098497634516</c:v>
                </c:pt>
                <c:pt idx="10">
                  <c:v>1.5874010519681998</c:v>
                </c:pt>
                <c:pt idx="11">
                  <c:v>1.4896750374557197</c:v>
                </c:pt>
                <c:pt idx="12">
                  <c:v>1.4057211088362489</c:v>
                </c:pt>
                <c:pt idx="13">
                  <c:v>1.332675546678312</c:v>
                </c:pt>
                <c:pt idx="14">
                  <c:v>1.2684342882037152</c:v>
                </c:pt>
                <c:pt idx="15">
                  <c:v>1.2114137285547597</c:v>
                </c:pt>
                <c:pt idx="16">
                  <c:v>1.1603972084031946</c:v>
                </c:pt>
                <c:pt idx="17">
                  <c:v>1.114433220218717</c:v>
                </c:pt>
                <c:pt idx="18">
                  <c:v>1.0727659828951439</c:v>
                </c:pt>
                <c:pt idx="19">
                  <c:v>1.0347869184121667</c:v>
                </c:pt>
                <c:pt idx="20">
                  <c:v>0.99999999999999978</c:v>
                </c:pt>
                <c:pt idx="21">
                  <c:v>0.9679965302998601</c:v>
                </c:pt>
                <c:pt idx="22">
                  <c:v>0.93843646859669727</c:v>
                </c:pt>
              </c:numCache>
            </c:numRef>
          </c:yVal>
          <c:smooth val="1"/>
        </c:ser>
        <c:ser>
          <c:idx val="1"/>
          <c:order val="1"/>
          <c:spPr>
            <a:ln w="31750">
              <a:solidFill>
                <a:srgbClr val="0000FF"/>
              </a:solidFill>
            </a:ln>
          </c:spPr>
          <c:marker>
            <c:symbol val="none"/>
          </c:marker>
          <c:xVal>
            <c:numRef>
              <c:f>'5-12'!$A$5:$A$27</c:f>
              <c:numCache>
                <c:formatCode>0.000</c:formatCode>
                <c:ptCount val="23"/>
                <c:pt idx="0">
                  <c:v>0.01</c:v>
                </c:pt>
                <c:pt idx="1">
                  <c:v>0.05</c:v>
                </c:pt>
                <c:pt idx="2">
                  <c:v>0.1</c:v>
                </c:pt>
                <c:pt idx="3">
                  <c:v>0.15000000000000002</c:v>
                </c:pt>
                <c:pt idx="4">
                  <c:v>0.2</c:v>
                </c:pt>
                <c:pt idx="5">
                  <c:v>0.25</c:v>
                </c:pt>
                <c:pt idx="6">
                  <c:v>0.3</c:v>
                </c:pt>
                <c:pt idx="7">
                  <c:v>0.35</c:v>
                </c:pt>
                <c:pt idx="8">
                  <c:v>0.39999999999999997</c:v>
                </c:pt>
                <c:pt idx="9">
                  <c:v>0.44999999999999996</c:v>
                </c:pt>
                <c:pt idx="10">
                  <c:v>0.49999999999999994</c:v>
                </c:pt>
                <c:pt idx="11">
                  <c:v>0.54999999999999993</c:v>
                </c:pt>
                <c:pt idx="12">
                  <c:v>0.6</c:v>
                </c:pt>
                <c:pt idx="13">
                  <c:v>0.65</c:v>
                </c:pt>
                <c:pt idx="14">
                  <c:v>0.70000000000000007</c:v>
                </c:pt>
                <c:pt idx="15">
                  <c:v>0.75000000000000011</c:v>
                </c:pt>
                <c:pt idx="16">
                  <c:v>0.80000000000000016</c:v>
                </c:pt>
                <c:pt idx="17">
                  <c:v>0.8500000000000002</c:v>
                </c:pt>
                <c:pt idx="18">
                  <c:v>0.90000000000000024</c:v>
                </c:pt>
                <c:pt idx="19">
                  <c:v>0.95000000000000029</c:v>
                </c:pt>
                <c:pt idx="20">
                  <c:v>1.0000000000000002</c:v>
                </c:pt>
                <c:pt idx="21">
                  <c:v>1.0500000000000003</c:v>
                </c:pt>
                <c:pt idx="22">
                  <c:v>1.1000000000000003</c:v>
                </c:pt>
              </c:numCache>
            </c:numRef>
          </c:xVal>
          <c:yVal>
            <c:numRef>
              <c:f>'5-12'!$C$5:$C$27</c:f>
              <c:numCache>
                <c:formatCode>0.000</c:formatCode>
                <c:ptCount val="23"/>
                <c:pt idx="0">
                  <c:v>12.9266081401913</c:v>
                </c:pt>
                <c:pt idx="1">
                  <c:v>4.4208377983684644</c:v>
                </c:pt>
                <c:pt idx="2">
                  <c:v>2.784953300167667</c:v>
                </c:pt>
                <c:pt idx="3">
                  <c:v>2.1253171383652223</c:v>
                </c:pt>
                <c:pt idx="4">
                  <c:v>1.7544106429277195</c:v>
                </c:pt>
                <c:pt idx="5">
                  <c:v>1.5119052598738478</c:v>
                </c:pt>
                <c:pt idx="6">
                  <c:v>1.3388659001643393</c:v>
                </c:pt>
                <c:pt idx="7">
                  <c:v>1.2081083540682673</c:v>
                </c:pt>
                <c:pt idx="8">
                  <c:v>1.1052094495921161</c:v>
                </c:pt>
                <c:pt idx="9">
                  <c:v>1.021745909858071</c:v>
                </c:pt>
                <c:pt idx="10">
                  <c:v>0.95244063118091982</c:v>
                </c:pt>
                <c:pt idx="11">
                  <c:v>0.89380502247343185</c:v>
                </c:pt>
                <c:pt idx="12">
                  <c:v>0.84343266530174932</c:v>
                </c:pt>
                <c:pt idx="13">
                  <c:v>0.79960532800698714</c:v>
                </c:pt>
                <c:pt idx="14">
                  <c:v>0.76106057292222906</c:v>
                </c:pt>
                <c:pt idx="15">
                  <c:v>0.72684823713285585</c:v>
                </c:pt>
                <c:pt idx="16">
                  <c:v>0.69623832504191674</c:v>
                </c:pt>
                <c:pt idx="17">
                  <c:v>0.66865993213123021</c:v>
                </c:pt>
                <c:pt idx="18">
                  <c:v>0.64365958973708637</c:v>
                </c:pt>
                <c:pt idx="19">
                  <c:v>0.62087215104729998</c:v>
                </c:pt>
                <c:pt idx="20">
                  <c:v>0.59999999999999987</c:v>
                </c:pt>
                <c:pt idx="21">
                  <c:v>0.580797918179916</c:v>
                </c:pt>
                <c:pt idx="22">
                  <c:v>0.56306188115801836</c:v>
                </c:pt>
              </c:numCache>
            </c:numRef>
          </c:yVal>
          <c:smooth val="1"/>
        </c:ser>
        <c:ser>
          <c:idx val="2"/>
          <c:order val="2"/>
          <c:spPr>
            <a:ln w="44450">
              <a:solidFill>
                <a:srgbClr val="FF0000"/>
              </a:solidFill>
              <a:prstDash val="sysDash"/>
            </a:ln>
          </c:spPr>
          <c:marker>
            <c:symbol val="none"/>
          </c:marker>
          <c:xVal>
            <c:numRef>
              <c:f>'5-12'!$A$5:$A$27</c:f>
              <c:numCache>
                <c:formatCode>0.000</c:formatCode>
                <c:ptCount val="23"/>
                <c:pt idx="0">
                  <c:v>0.01</c:v>
                </c:pt>
                <c:pt idx="1">
                  <c:v>0.05</c:v>
                </c:pt>
                <c:pt idx="2">
                  <c:v>0.1</c:v>
                </c:pt>
                <c:pt idx="3">
                  <c:v>0.15000000000000002</c:v>
                </c:pt>
                <c:pt idx="4">
                  <c:v>0.2</c:v>
                </c:pt>
                <c:pt idx="5">
                  <c:v>0.25</c:v>
                </c:pt>
                <c:pt idx="6">
                  <c:v>0.3</c:v>
                </c:pt>
                <c:pt idx="7">
                  <c:v>0.35</c:v>
                </c:pt>
                <c:pt idx="8">
                  <c:v>0.39999999999999997</c:v>
                </c:pt>
                <c:pt idx="9">
                  <c:v>0.44999999999999996</c:v>
                </c:pt>
                <c:pt idx="10">
                  <c:v>0.49999999999999994</c:v>
                </c:pt>
                <c:pt idx="11">
                  <c:v>0.54999999999999993</c:v>
                </c:pt>
                <c:pt idx="12">
                  <c:v>0.6</c:v>
                </c:pt>
                <c:pt idx="13">
                  <c:v>0.65</c:v>
                </c:pt>
                <c:pt idx="14">
                  <c:v>0.70000000000000007</c:v>
                </c:pt>
                <c:pt idx="15">
                  <c:v>0.75000000000000011</c:v>
                </c:pt>
                <c:pt idx="16">
                  <c:v>0.80000000000000016</c:v>
                </c:pt>
                <c:pt idx="17">
                  <c:v>0.8500000000000002</c:v>
                </c:pt>
                <c:pt idx="18">
                  <c:v>0.90000000000000024</c:v>
                </c:pt>
                <c:pt idx="19">
                  <c:v>0.95000000000000029</c:v>
                </c:pt>
                <c:pt idx="20">
                  <c:v>1.0000000000000002</c:v>
                </c:pt>
                <c:pt idx="21">
                  <c:v>1.0500000000000003</c:v>
                </c:pt>
                <c:pt idx="22">
                  <c:v>1.1000000000000003</c:v>
                </c:pt>
              </c:numCache>
            </c:numRef>
          </c:xVal>
          <c:yVal>
            <c:numRef>
              <c:f>'5-12'!$D$5:$D$27</c:f>
              <c:numCache>
                <c:formatCode>0.000</c:formatCode>
                <c:ptCount val="23"/>
                <c:pt idx="0">
                  <c:v>399.99999999999926</c:v>
                </c:pt>
                <c:pt idx="1">
                  <c:v>35.777087639996601</c:v>
                </c:pt>
                <c:pt idx="2">
                  <c:v>12.649110640673506</c:v>
                </c:pt>
                <c:pt idx="3">
                  <c:v>6.8853037265909585</c:v>
                </c:pt>
                <c:pt idx="4">
                  <c:v>4.4721359549995769</c:v>
                </c:pt>
                <c:pt idx="5">
                  <c:v>3.1999999999999993</c:v>
                </c:pt>
                <c:pt idx="6">
                  <c:v>2.434322477800738</c:v>
                </c:pt>
                <c:pt idx="7">
                  <c:v>1.931781153665181</c:v>
                </c:pt>
                <c:pt idx="8">
                  <c:v>1.5811388300841895</c:v>
                </c:pt>
                <c:pt idx="9">
                  <c:v>1.3250773199998755</c:v>
                </c:pt>
                <c:pt idx="10">
                  <c:v>1.131370849898476</c:v>
                </c:pt>
                <c:pt idx="11">
                  <c:v>0.98065434540107932</c:v>
                </c:pt>
                <c:pt idx="12">
                  <c:v>0.86066296582387047</c:v>
                </c:pt>
                <c:pt idx="13">
                  <c:v>0.76329067439512899</c:v>
                </c:pt>
                <c:pt idx="14">
                  <c:v>0.68298777676251055</c:v>
                </c:pt>
                <c:pt idx="15">
                  <c:v>0.61584028713560068</c:v>
                </c:pt>
                <c:pt idx="16">
                  <c:v>0.55901699437494734</c:v>
                </c:pt>
                <c:pt idx="17">
                  <c:v>0.51042460663213196</c:v>
                </c:pt>
                <c:pt idx="18">
                  <c:v>0.4684855792842042</c:v>
                </c:pt>
                <c:pt idx="19">
                  <c:v>0.43199088508848577</c:v>
                </c:pt>
                <c:pt idx="20">
                  <c:v>0.39999999999999986</c:v>
                </c:pt>
                <c:pt idx="21">
                  <c:v>0.37177145636134584</c:v>
                </c:pt>
                <c:pt idx="22">
                  <c:v>0.34671366881657889</c:v>
                </c:pt>
              </c:numCache>
            </c:numRef>
          </c:yVal>
          <c:smooth val="0"/>
        </c:ser>
        <c:ser>
          <c:idx val="3"/>
          <c:order val="3"/>
          <c:spPr>
            <a:ln>
              <a:noFill/>
            </a:ln>
          </c:spPr>
          <c:marker>
            <c:symbol val="circle"/>
            <c:size val="8"/>
            <c:spPr>
              <a:solidFill>
                <a:srgbClr val="FFC000">
                  <a:alpha val="50000"/>
                </a:srgbClr>
              </a:solidFill>
              <a:ln w="19050">
                <a:solidFill>
                  <a:srgbClr val="FF0000"/>
                </a:solidFill>
              </a:ln>
            </c:spPr>
          </c:marker>
          <c:dPt>
            <c:idx val="0"/>
            <c:marker>
              <c:symbol val="circle"/>
              <c:size val="9"/>
              <c:spPr>
                <a:solidFill>
                  <a:srgbClr val="FFC000">
                    <a:alpha val="50000"/>
                  </a:srgbClr>
                </a:solidFill>
                <a:ln w="25400">
                  <a:solidFill>
                    <a:srgbClr val="FF0000"/>
                  </a:solidFill>
                </a:ln>
              </c:spPr>
            </c:marker>
            <c:bubble3D val="0"/>
          </c:dPt>
          <c:dPt>
            <c:idx val="1"/>
            <c:marker>
              <c:symbol val="circle"/>
              <c:size val="9"/>
              <c:spPr>
                <a:solidFill>
                  <a:srgbClr val="FFC000">
                    <a:alpha val="50000"/>
                  </a:srgbClr>
                </a:solidFill>
                <a:ln w="25400">
                  <a:solidFill>
                    <a:srgbClr val="FF0000"/>
                  </a:solidFill>
                </a:ln>
              </c:spPr>
            </c:marker>
            <c:bubble3D val="0"/>
          </c:dPt>
          <c:xVal>
            <c:numRef>
              <c:f>'5-12'!$G$1:$G$2</c:f>
              <c:numCache>
                <c:formatCode>0.0000</c:formatCode>
                <c:ptCount val="2"/>
                <c:pt idx="0">
                  <c:v>0.33302128296074923</c:v>
                </c:pt>
                <c:pt idx="1">
                  <c:v>0.61473860765448518</c:v>
                </c:pt>
              </c:numCache>
            </c:numRef>
          </c:xVal>
          <c:yVal>
            <c:numRef>
              <c:f>'5-12'!$H$1:$H$2</c:f>
              <c:numCache>
                <c:formatCode>0.000</c:formatCode>
                <c:ptCount val="2"/>
                <c:pt idx="0">
                  <c:v>2.0813830185046829</c:v>
                </c:pt>
                <c:pt idx="1">
                  <c:v>0.82989712033355489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90580096"/>
        <c:axId val="90581632"/>
      </c:scatterChart>
      <c:valAx>
        <c:axId val="90580096"/>
        <c:scaling>
          <c:orientation val="minMax"/>
          <c:max val="1.2"/>
          <c:min val="0"/>
        </c:scaling>
        <c:delete val="0"/>
        <c:axPos val="b"/>
        <c:numFmt formatCode="0" sourceLinked="0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90581632"/>
        <c:crosses val="autoZero"/>
        <c:crossBetween val="midCat"/>
        <c:majorUnit val="3"/>
        <c:minorUnit val="1"/>
      </c:valAx>
      <c:valAx>
        <c:axId val="90581632"/>
        <c:scaling>
          <c:orientation val="minMax"/>
          <c:max val="4"/>
          <c:min val="0"/>
        </c:scaling>
        <c:delete val="0"/>
        <c:axPos val="l"/>
        <c:numFmt formatCode="0" sourceLinked="0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90580096"/>
        <c:crosses val="autoZero"/>
        <c:crossBetween val="midCat"/>
        <c:majorUnit val="5"/>
        <c:minorUnit val="1"/>
      </c:valAx>
      <c:spPr>
        <a:noFill/>
        <a:ln w="25400">
          <a:noFill/>
        </a:ln>
      </c:spPr>
    </c:plotArea>
    <c:plotVisOnly val="1"/>
    <c:dispBlanksAs val="gap"/>
    <c:showDLblsOverMax val="0"/>
  </c:chart>
  <c:spPr>
    <a:ln>
      <a:noFill/>
    </a:ln>
  </c:spPr>
  <c:externalData r:id="rId1">
    <c:autoUpdate val="0"/>
  </c:externalData>
  <c:userShapes r:id="rId2"/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6.6238407699037619E-2"/>
          <c:y val="2.8252405949256341E-2"/>
          <c:w val="0.90172003499562559"/>
          <c:h val="0.87891586468358118"/>
        </c:manualLayout>
      </c:layout>
      <c:scatterChart>
        <c:scatterStyle val="lineMarker"/>
        <c:varyColors val="0"/>
        <c:ser>
          <c:idx val="0"/>
          <c:order val="0"/>
          <c:spPr>
            <a:ln w="44450">
              <a:solidFill>
                <a:srgbClr val="0000FF"/>
              </a:solidFill>
            </a:ln>
          </c:spPr>
          <c:marker>
            <c:symbol val="none"/>
          </c:marker>
          <c:xVal>
            <c:numRef>
              <c:f>'5-13'!$A$8:$A$39</c:f>
              <c:numCache>
                <c:formatCode>0.000</c:formatCode>
                <c:ptCount val="32"/>
                <c:pt idx="0">
                  <c:v>0.01</c:v>
                </c:pt>
                <c:pt idx="1">
                  <c:v>0.05</c:v>
                </c:pt>
                <c:pt idx="2">
                  <c:v>0.1</c:v>
                </c:pt>
                <c:pt idx="3">
                  <c:v>0.15000000000000002</c:v>
                </c:pt>
                <c:pt idx="4">
                  <c:v>0.2</c:v>
                </c:pt>
                <c:pt idx="5">
                  <c:v>0.25</c:v>
                </c:pt>
                <c:pt idx="6">
                  <c:v>0.3</c:v>
                </c:pt>
                <c:pt idx="7">
                  <c:v>0.35</c:v>
                </c:pt>
                <c:pt idx="8">
                  <c:v>0.39999999999999997</c:v>
                </c:pt>
                <c:pt idx="9">
                  <c:v>0.44999999999999996</c:v>
                </c:pt>
                <c:pt idx="10">
                  <c:v>0.49999999999999994</c:v>
                </c:pt>
                <c:pt idx="11">
                  <c:v>0.54999999999999993</c:v>
                </c:pt>
                <c:pt idx="12">
                  <c:v>0.6</c:v>
                </c:pt>
                <c:pt idx="13">
                  <c:v>0.65</c:v>
                </c:pt>
                <c:pt idx="14">
                  <c:v>0.70000000000000007</c:v>
                </c:pt>
                <c:pt idx="15">
                  <c:v>0.75000000000000011</c:v>
                </c:pt>
                <c:pt idx="16">
                  <c:v>0.80000000000000016</c:v>
                </c:pt>
                <c:pt idx="17">
                  <c:v>0.8500000000000002</c:v>
                </c:pt>
                <c:pt idx="18">
                  <c:v>0.90000000000000024</c:v>
                </c:pt>
                <c:pt idx="19">
                  <c:v>0.95000000000000029</c:v>
                </c:pt>
                <c:pt idx="20">
                  <c:v>1.0000000000000002</c:v>
                </c:pt>
                <c:pt idx="21">
                  <c:v>1.0500000000000003</c:v>
                </c:pt>
                <c:pt idx="22">
                  <c:v>1.1000000000000003</c:v>
                </c:pt>
                <c:pt idx="23">
                  <c:v>1.1500000000000004</c:v>
                </c:pt>
                <c:pt idx="24">
                  <c:v>1.2000000000000004</c:v>
                </c:pt>
                <c:pt idx="25">
                  <c:v>1.2500000000000004</c:v>
                </c:pt>
                <c:pt idx="26">
                  <c:v>1.3000000000000005</c:v>
                </c:pt>
                <c:pt idx="27">
                  <c:v>1.3500000000000005</c:v>
                </c:pt>
                <c:pt idx="28">
                  <c:v>1.4000000000000006</c:v>
                </c:pt>
                <c:pt idx="29">
                  <c:v>1.4500000000000006</c:v>
                </c:pt>
                <c:pt idx="30">
                  <c:v>1.5000000000000007</c:v>
                </c:pt>
                <c:pt idx="31">
                  <c:v>1.5500000000000007</c:v>
                </c:pt>
              </c:numCache>
            </c:numRef>
          </c:xVal>
          <c:yVal>
            <c:numRef>
              <c:f>'5-13'!$B$8:$B$39</c:f>
              <c:numCache>
                <c:formatCode>0.000</c:formatCode>
                <c:ptCount val="32"/>
                <c:pt idx="0">
                  <c:v>3.0071147877019224</c:v>
                </c:pt>
                <c:pt idx="1">
                  <c:v>1.5086601988779031</c:v>
                </c:pt>
                <c:pt idx="2">
                  <c:v>1.1209302198903881</c:v>
                </c:pt>
                <c:pt idx="3">
                  <c:v>0.94213013484264929</c:v>
                </c:pt>
                <c:pt idx="4">
                  <c:v>0.8328479526390703</c:v>
                </c:pt>
                <c:pt idx="5">
                  <c:v>0.75689016095647776</c:v>
                </c:pt>
                <c:pt idx="6">
                  <c:v>0.70000000000000007</c:v>
                </c:pt>
                <c:pt idx="7">
                  <c:v>0.655249289559375</c:v>
                </c:pt>
                <c:pt idx="8">
                  <c:v>0.618803650670529</c:v>
                </c:pt>
                <c:pt idx="9">
                  <c:v>0.58834268421663571</c:v>
                </c:pt>
                <c:pt idx="10">
                  <c:v>0.56236722834263597</c:v>
                </c:pt>
                <c:pt idx="11">
                  <c:v>0.53985892088216647</c:v>
                </c:pt>
                <c:pt idx="12">
                  <c:v>0.52009800119793204</c:v>
                </c:pt>
                <c:pt idx="13">
                  <c:v>0.50255909755173855</c:v>
                </c:pt>
                <c:pt idx="14">
                  <c:v>0.48684835112313679</c:v>
                </c:pt>
                <c:pt idx="15">
                  <c:v>0.47266377805510856</c:v>
                </c:pt>
                <c:pt idx="16">
                  <c:v>0.45976934549675058</c:v>
                </c:pt>
                <c:pt idx="17">
                  <c:v>0.44797747857663156</c:v>
                </c:pt>
                <c:pt idx="18">
                  <c:v>0.43713693440071172</c:v>
                </c:pt>
                <c:pt idx="19">
                  <c:v>0.4271241971546676</c:v>
                </c:pt>
                <c:pt idx="20">
                  <c:v>0.41783724485746554</c:v>
                </c:pt>
                <c:pt idx="21">
                  <c:v>0.40919095100889907</c:v>
                </c:pt>
                <c:pt idx="22">
                  <c:v>0.40111363668526751</c:v>
                </c:pt>
                <c:pt idx="23">
                  <c:v>0.39354444722191068</c:v>
                </c:pt>
                <c:pt idx="24">
                  <c:v>0.38643132978583428</c:v>
                </c:pt>
                <c:pt idx="25">
                  <c:v>0.37972945543258591</c:v>
                </c:pt>
                <c:pt idx="26">
                  <c:v>0.373399974457851</c:v>
                </c:pt>
                <c:pt idx="27">
                  <c:v>0.36740902479363718</c:v>
                </c:pt>
                <c:pt idx="28">
                  <c:v>0.3617269347223605</c:v>
                </c:pt>
                <c:pt idx="29">
                  <c:v>0.35632757638367668</c:v>
                </c:pt>
                <c:pt idx="30">
                  <c:v>0.3511878374358926</c:v>
                </c:pt>
                <c:pt idx="31">
                  <c:v>0.34628718613151654</c:v>
                </c:pt>
              </c:numCache>
            </c:numRef>
          </c:yVal>
          <c:smooth val="1"/>
        </c:ser>
        <c:ser>
          <c:idx val="2"/>
          <c:order val="1"/>
          <c:spPr>
            <a:ln w="44450">
              <a:solidFill>
                <a:srgbClr val="FF0000"/>
              </a:solidFill>
              <a:prstDash val="sysDash"/>
            </a:ln>
          </c:spPr>
          <c:marker>
            <c:symbol val="none"/>
          </c:marker>
          <c:xVal>
            <c:numRef>
              <c:f>'5-13'!$A$8:$A$39</c:f>
              <c:numCache>
                <c:formatCode>0.000</c:formatCode>
                <c:ptCount val="32"/>
                <c:pt idx="0">
                  <c:v>0.01</c:v>
                </c:pt>
                <c:pt idx="1">
                  <c:v>0.05</c:v>
                </c:pt>
                <c:pt idx="2">
                  <c:v>0.1</c:v>
                </c:pt>
                <c:pt idx="3">
                  <c:v>0.15000000000000002</c:v>
                </c:pt>
                <c:pt idx="4">
                  <c:v>0.2</c:v>
                </c:pt>
                <c:pt idx="5">
                  <c:v>0.25</c:v>
                </c:pt>
                <c:pt idx="6">
                  <c:v>0.3</c:v>
                </c:pt>
                <c:pt idx="7">
                  <c:v>0.35</c:v>
                </c:pt>
                <c:pt idx="8">
                  <c:v>0.39999999999999997</c:v>
                </c:pt>
                <c:pt idx="9">
                  <c:v>0.44999999999999996</c:v>
                </c:pt>
                <c:pt idx="10">
                  <c:v>0.49999999999999994</c:v>
                </c:pt>
                <c:pt idx="11">
                  <c:v>0.54999999999999993</c:v>
                </c:pt>
                <c:pt idx="12">
                  <c:v>0.6</c:v>
                </c:pt>
                <c:pt idx="13">
                  <c:v>0.65</c:v>
                </c:pt>
                <c:pt idx="14">
                  <c:v>0.70000000000000007</c:v>
                </c:pt>
                <c:pt idx="15">
                  <c:v>0.75000000000000011</c:v>
                </c:pt>
                <c:pt idx="16">
                  <c:v>0.80000000000000016</c:v>
                </c:pt>
                <c:pt idx="17">
                  <c:v>0.8500000000000002</c:v>
                </c:pt>
                <c:pt idx="18">
                  <c:v>0.90000000000000024</c:v>
                </c:pt>
                <c:pt idx="19">
                  <c:v>0.95000000000000029</c:v>
                </c:pt>
                <c:pt idx="20">
                  <c:v>1.0000000000000002</c:v>
                </c:pt>
                <c:pt idx="21">
                  <c:v>1.0500000000000003</c:v>
                </c:pt>
                <c:pt idx="22">
                  <c:v>1.1000000000000003</c:v>
                </c:pt>
                <c:pt idx="23">
                  <c:v>1.1500000000000004</c:v>
                </c:pt>
                <c:pt idx="24">
                  <c:v>1.2000000000000004</c:v>
                </c:pt>
                <c:pt idx="25">
                  <c:v>1.2500000000000004</c:v>
                </c:pt>
                <c:pt idx="26">
                  <c:v>1.3000000000000005</c:v>
                </c:pt>
                <c:pt idx="27">
                  <c:v>1.3500000000000005</c:v>
                </c:pt>
                <c:pt idx="28">
                  <c:v>1.4000000000000006</c:v>
                </c:pt>
                <c:pt idx="29">
                  <c:v>1.4500000000000006</c:v>
                </c:pt>
                <c:pt idx="30">
                  <c:v>1.5000000000000007</c:v>
                </c:pt>
                <c:pt idx="31">
                  <c:v>1.5500000000000007</c:v>
                </c:pt>
              </c:numCache>
            </c:numRef>
          </c:xVal>
          <c:yVal>
            <c:numRef>
              <c:f>'5-13'!$C$8:$C$39</c:f>
              <c:numCache>
                <c:formatCode>0.000</c:formatCode>
                <c:ptCount val="32"/>
                <c:pt idx="0">
                  <c:v>814.53009526723156</c:v>
                </c:pt>
                <c:pt idx="1">
                  <c:v>41.003410806399941</c:v>
                </c:pt>
                <c:pt idx="2">
                  <c:v>11.317858974051406</c:v>
                </c:pt>
                <c:pt idx="3">
                  <c:v>5.3301281922899744</c:v>
                </c:pt>
                <c:pt idx="4">
                  <c:v>3.1239823526223032</c:v>
                </c:pt>
                <c:pt idx="5">
                  <c:v>2.0641099789036019</c:v>
                </c:pt>
                <c:pt idx="6">
                  <c:v>1.4712346609111298</c:v>
                </c:pt>
                <c:pt idx="7">
                  <c:v>1.1049743474073928</c:v>
                </c:pt>
                <c:pt idx="8">
                  <c:v>0.86228903910808263</c:v>
                </c:pt>
                <c:pt idx="9">
                  <c:v>0.69287568979042258</c:v>
                </c:pt>
                <c:pt idx="10">
                  <c:v>0.56974054569423527</c:v>
                </c:pt>
                <c:pt idx="11">
                  <c:v>0.47731490657922238</c:v>
                </c:pt>
                <c:pt idx="12">
                  <c:v>0.40609369031635617</c:v>
                </c:pt>
                <c:pt idx="13">
                  <c:v>0.35000000000000003</c:v>
                </c:pt>
                <c:pt idx="14">
                  <c:v>0.30499764746276642</c:v>
                </c:pt>
                <c:pt idx="15">
                  <c:v>0.26831842947133394</c:v>
                </c:pt>
                <c:pt idx="16">
                  <c:v>0.23801107145877537</c:v>
                </c:pt>
                <c:pt idx="17">
                  <c:v>0.21266722242362157</c:v>
                </c:pt>
                <c:pt idx="18">
                  <c:v>0.1912491958442786</c:v>
                </c:pt>
                <c:pt idx="19">
                  <c:v>0.17297839705296669</c:v>
                </c:pt>
                <c:pt idx="20">
                  <c:v>0.15726114050395001</c:v>
                </c:pt>
                <c:pt idx="21">
                  <c:v>0.14363817070442544</c:v>
                </c:pt>
                <c:pt idx="22">
                  <c:v>0.13174959576857859</c:v>
                </c:pt>
                <c:pt idx="23">
                  <c:v>0.12131007195115633</c:v>
                </c:pt>
                <c:pt idx="24">
                  <c:v>0.11209094626184726</c:v>
                </c:pt>
                <c:pt idx="25">
                  <c:v>0.10390720969838013</c:v>
                </c:pt>
                <c:pt idx="26">
                  <c:v>9.66078324464585E-2</c:v>
                </c:pt>
                <c:pt idx="27">
                  <c:v>9.006851321080489E-2</c:v>
                </c:pt>
                <c:pt idx="28">
                  <c:v>8.4186176064705576E-2</c:v>
                </c:pt>
                <c:pt idx="29">
                  <c:v>7.887474864301966E-2</c:v>
                </c:pt>
                <c:pt idx="30">
                  <c:v>7.406189107618151E-2</c:v>
                </c:pt>
                <c:pt idx="31">
                  <c:v>6.968643815472636E-2</c:v>
                </c:pt>
              </c:numCache>
            </c:numRef>
          </c:yVal>
          <c:smooth val="0"/>
        </c:ser>
        <c:ser>
          <c:idx val="1"/>
          <c:order val="2"/>
          <c:spPr>
            <a:ln w="44450">
              <a:solidFill>
                <a:srgbClr val="006600"/>
              </a:solidFill>
              <a:prstDash val="dash"/>
            </a:ln>
          </c:spPr>
          <c:marker>
            <c:symbol val="none"/>
          </c:marker>
          <c:dPt>
            <c:idx val="1"/>
            <c:marker>
              <c:symbol val="circle"/>
              <c:size val="9"/>
              <c:spPr>
                <a:solidFill>
                  <a:srgbClr val="CCFFFF">
                    <a:alpha val="50000"/>
                  </a:srgbClr>
                </a:solidFill>
                <a:ln w="25400">
                  <a:solidFill>
                    <a:srgbClr val="0000FF"/>
                  </a:solidFill>
                </a:ln>
              </c:spPr>
            </c:marker>
            <c:bubble3D val="0"/>
          </c:dPt>
          <c:dPt>
            <c:idx val="2"/>
            <c:marker>
              <c:symbol val="circle"/>
              <c:size val="9"/>
              <c:spPr>
                <a:solidFill>
                  <a:srgbClr val="FFCC99">
                    <a:alpha val="50000"/>
                  </a:srgbClr>
                </a:solidFill>
                <a:ln w="25400">
                  <a:solidFill>
                    <a:srgbClr val="FF0000"/>
                  </a:solidFill>
                </a:ln>
              </c:spPr>
            </c:marker>
            <c:bubble3D val="0"/>
          </c:dPt>
          <c:xVal>
            <c:numRef>
              <c:f>'5-13'!$F$2:$F$5</c:f>
              <c:numCache>
                <c:formatCode>0.0000</c:formatCode>
                <c:ptCount val="4"/>
                <c:pt idx="0">
                  <c:v>0</c:v>
                </c:pt>
                <c:pt idx="1">
                  <c:v>0.30000000000000004</c:v>
                </c:pt>
                <c:pt idx="2">
                  <c:v>0.65</c:v>
                </c:pt>
                <c:pt idx="3">
                  <c:v>1</c:v>
                </c:pt>
              </c:numCache>
            </c:numRef>
          </c:xVal>
          <c:yVal>
            <c:numRef>
              <c:f>'5-13'!$G$2:$G$5</c:f>
              <c:numCache>
                <c:formatCode>0.0000</c:formatCode>
                <c:ptCount val="4"/>
                <c:pt idx="0" formatCode="0.000">
                  <c:v>1</c:v>
                </c:pt>
                <c:pt idx="1">
                  <c:v>0.70000000000000007</c:v>
                </c:pt>
                <c:pt idx="2">
                  <c:v>0.35000000000000003</c:v>
                </c:pt>
                <c:pt idx="3" formatCode="0.000">
                  <c:v>0</c:v>
                </c:pt>
              </c:numCache>
            </c:numRef>
          </c:yVal>
          <c:smooth val="0"/>
        </c:ser>
        <c:ser>
          <c:idx val="3"/>
          <c:order val="3"/>
          <c:spPr>
            <a:ln w="19050">
              <a:solidFill>
                <a:srgbClr val="0000FF"/>
              </a:solidFill>
              <a:prstDash val="sysDot"/>
            </a:ln>
          </c:spPr>
          <c:marker>
            <c:symbol val="none"/>
          </c:marker>
          <c:dPt>
            <c:idx val="1"/>
            <c:bubble3D val="0"/>
            <c:spPr>
              <a:ln w="28575">
                <a:solidFill>
                  <a:srgbClr val="0000FF"/>
                </a:solidFill>
                <a:prstDash val="sysDot"/>
              </a:ln>
            </c:spPr>
          </c:dPt>
          <c:xVal>
            <c:numRef>
              <c:f>'5-13'!$I$1:$I$2</c:f>
              <c:numCache>
                <c:formatCode>0.00</c:formatCode>
                <c:ptCount val="2"/>
                <c:pt idx="0">
                  <c:v>0</c:v>
                </c:pt>
                <c:pt idx="1">
                  <c:v>0.30000000000000004</c:v>
                </c:pt>
              </c:numCache>
            </c:numRef>
          </c:xVal>
          <c:yVal>
            <c:numRef>
              <c:f>'5-13'!$J$1:$J$2</c:f>
              <c:numCache>
                <c:formatCode>0.00</c:formatCode>
                <c:ptCount val="2"/>
                <c:pt idx="0">
                  <c:v>0</c:v>
                </c:pt>
                <c:pt idx="1">
                  <c:v>0.70000000000000007</c:v>
                </c:pt>
              </c:numCache>
            </c:numRef>
          </c:yVal>
          <c:smooth val="0"/>
        </c:ser>
        <c:ser>
          <c:idx val="4"/>
          <c:order val="4"/>
          <c:spPr>
            <a:ln w="28575">
              <a:solidFill>
                <a:srgbClr val="FF0000"/>
              </a:solidFill>
              <a:prstDash val="sysDot"/>
            </a:ln>
          </c:spPr>
          <c:marker>
            <c:symbol val="none"/>
          </c:marker>
          <c:xVal>
            <c:numRef>
              <c:f>'5-13'!$I$4:$I$5</c:f>
              <c:numCache>
                <c:formatCode>0.00</c:formatCode>
                <c:ptCount val="2"/>
                <c:pt idx="0">
                  <c:v>0</c:v>
                </c:pt>
                <c:pt idx="1">
                  <c:v>0.65</c:v>
                </c:pt>
              </c:numCache>
            </c:numRef>
          </c:xVal>
          <c:yVal>
            <c:numRef>
              <c:f>'5-13'!$J$4:$J$5</c:f>
              <c:numCache>
                <c:formatCode>0.00</c:formatCode>
                <c:ptCount val="2"/>
                <c:pt idx="0">
                  <c:v>0</c:v>
                </c:pt>
                <c:pt idx="1">
                  <c:v>0.35000000000000003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90673536"/>
        <c:axId val="90675072"/>
      </c:scatterChart>
      <c:valAx>
        <c:axId val="90673536"/>
        <c:scaling>
          <c:orientation val="minMax"/>
          <c:max val="1.3"/>
          <c:min val="0"/>
        </c:scaling>
        <c:delete val="0"/>
        <c:axPos val="b"/>
        <c:numFmt formatCode="0" sourceLinked="0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90675072"/>
        <c:crosses val="autoZero"/>
        <c:crossBetween val="midCat"/>
        <c:majorUnit val="3"/>
      </c:valAx>
      <c:valAx>
        <c:axId val="90675072"/>
        <c:scaling>
          <c:orientation val="minMax"/>
          <c:max val="1.35"/>
          <c:min val="0"/>
        </c:scaling>
        <c:delete val="0"/>
        <c:axPos val="l"/>
        <c:numFmt formatCode="0" sourceLinked="0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90673536"/>
        <c:crosses val="autoZero"/>
        <c:crossBetween val="midCat"/>
        <c:majorUnit val="3"/>
      </c:valAx>
      <c:spPr>
        <a:noFill/>
        <a:ln w="25400">
          <a:noFill/>
        </a:ln>
      </c:spPr>
    </c:plotArea>
    <c:plotVisOnly val="1"/>
    <c:dispBlanksAs val="gap"/>
    <c:showDLblsOverMax val="0"/>
  </c:chart>
  <c:spPr>
    <a:ln>
      <a:noFill/>
    </a:ln>
  </c:spPr>
  <c:externalData r:id="rId1">
    <c:autoUpdate val="0"/>
  </c:externalData>
  <c:userShapes r:id="rId2"/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7.361351706036745E-2"/>
          <c:y val="2.8252405949256341E-2"/>
          <c:w val="0.88935170603674552"/>
          <c:h val="0.87891586468358118"/>
        </c:manualLayout>
      </c:layout>
      <c:scatterChart>
        <c:scatterStyle val="lineMarker"/>
        <c:varyColors val="0"/>
        <c:ser>
          <c:idx val="5"/>
          <c:order val="2"/>
          <c:spPr>
            <a:ln>
              <a:solidFill>
                <a:srgbClr val="0000FF"/>
              </a:solidFill>
            </a:ln>
          </c:spPr>
          <c:marker>
            <c:symbol val="none"/>
          </c:marker>
          <c:xVal>
            <c:numRef>
              <c:f>'5-15'!$A$9:$A$60</c:f>
              <c:numCache>
                <c:formatCode>General</c:formatCode>
                <c:ptCount val="52"/>
                <c:pt idx="0">
                  <c:v>0.1</c:v>
                </c:pt>
                <c:pt idx="1">
                  <c:v>0.12000000000000001</c:v>
                </c:pt>
                <c:pt idx="2">
                  <c:v>0.14000000000000001</c:v>
                </c:pt>
                <c:pt idx="3">
                  <c:v>0.16</c:v>
                </c:pt>
                <c:pt idx="4">
                  <c:v>0.18</c:v>
                </c:pt>
                <c:pt idx="5">
                  <c:v>0.19999999999999998</c:v>
                </c:pt>
                <c:pt idx="6">
                  <c:v>0.21999999999999997</c:v>
                </c:pt>
                <c:pt idx="7">
                  <c:v>0.23999999999999996</c:v>
                </c:pt>
                <c:pt idx="8">
                  <c:v>0.25999999999999995</c:v>
                </c:pt>
                <c:pt idx="9">
                  <c:v>0.27999999999999997</c:v>
                </c:pt>
                <c:pt idx="10">
                  <c:v>0.3</c:v>
                </c:pt>
                <c:pt idx="11">
                  <c:v>0.32</c:v>
                </c:pt>
                <c:pt idx="12">
                  <c:v>0.34</c:v>
                </c:pt>
                <c:pt idx="13">
                  <c:v>0.36000000000000004</c:v>
                </c:pt>
                <c:pt idx="14">
                  <c:v>0.38000000000000006</c:v>
                </c:pt>
                <c:pt idx="15">
                  <c:v>0.40000000000000008</c:v>
                </c:pt>
                <c:pt idx="16">
                  <c:v>0.4200000000000001</c:v>
                </c:pt>
                <c:pt idx="17">
                  <c:v>0.44000000000000011</c:v>
                </c:pt>
                <c:pt idx="18">
                  <c:v>0.46000000000000013</c:v>
                </c:pt>
                <c:pt idx="19">
                  <c:v>0.48000000000000015</c:v>
                </c:pt>
                <c:pt idx="20">
                  <c:v>0.50000000000000011</c:v>
                </c:pt>
                <c:pt idx="21">
                  <c:v>0.52000000000000013</c:v>
                </c:pt>
                <c:pt idx="22">
                  <c:v>0.54000000000000015</c:v>
                </c:pt>
                <c:pt idx="23">
                  <c:v>0.56000000000000016</c:v>
                </c:pt>
                <c:pt idx="24">
                  <c:v>0.58000000000000018</c:v>
                </c:pt>
                <c:pt idx="25">
                  <c:v>0.6000000000000002</c:v>
                </c:pt>
                <c:pt idx="26">
                  <c:v>0.62000000000000022</c:v>
                </c:pt>
                <c:pt idx="27">
                  <c:v>0.64000000000000024</c:v>
                </c:pt>
                <c:pt idx="28">
                  <c:v>0.66000000000000025</c:v>
                </c:pt>
                <c:pt idx="29">
                  <c:v>0.68000000000000027</c:v>
                </c:pt>
                <c:pt idx="30">
                  <c:v>0.70000000000000029</c:v>
                </c:pt>
                <c:pt idx="31">
                  <c:v>0.72000000000000031</c:v>
                </c:pt>
                <c:pt idx="32">
                  <c:v>0.74000000000000032</c:v>
                </c:pt>
                <c:pt idx="33">
                  <c:v>0.76000000000000034</c:v>
                </c:pt>
                <c:pt idx="34">
                  <c:v>0.78000000000000036</c:v>
                </c:pt>
                <c:pt idx="35">
                  <c:v>0.80000000000000038</c:v>
                </c:pt>
                <c:pt idx="36">
                  <c:v>0.8200000000000004</c:v>
                </c:pt>
                <c:pt idx="37">
                  <c:v>0.84000000000000041</c:v>
                </c:pt>
                <c:pt idx="38">
                  <c:v>0.86000000000000043</c:v>
                </c:pt>
                <c:pt idx="39">
                  <c:v>0.88000000000000045</c:v>
                </c:pt>
                <c:pt idx="40">
                  <c:v>0.90000000000000047</c:v>
                </c:pt>
                <c:pt idx="41">
                  <c:v>0.92000000000000048</c:v>
                </c:pt>
                <c:pt idx="42">
                  <c:v>0.9400000000000005</c:v>
                </c:pt>
                <c:pt idx="43">
                  <c:v>0.96000000000000052</c:v>
                </c:pt>
                <c:pt idx="44">
                  <c:v>0.98000000000000054</c:v>
                </c:pt>
                <c:pt idx="45">
                  <c:v>1.0000000000000004</c:v>
                </c:pt>
                <c:pt idx="46">
                  <c:v>1.0200000000000005</c:v>
                </c:pt>
                <c:pt idx="47">
                  <c:v>1.0400000000000005</c:v>
                </c:pt>
                <c:pt idx="48">
                  <c:v>1.0600000000000005</c:v>
                </c:pt>
                <c:pt idx="49">
                  <c:v>1.0800000000000005</c:v>
                </c:pt>
                <c:pt idx="50">
                  <c:v>1.1000000000000005</c:v>
                </c:pt>
                <c:pt idx="51">
                  <c:v>1.1200000000000006</c:v>
                </c:pt>
              </c:numCache>
            </c:numRef>
          </c:xVal>
          <c:yVal>
            <c:numRef>
              <c:f>'5-15'!$B$9:$B$60</c:f>
              <c:numCache>
                <c:formatCode>General</c:formatCode>
                <c:ptCount val="52"/>
                <c:pt idx="0">
                  <c:v>5.8787753826796214</c:v>
                </c:pt>
                <c:pt idx="1">
                  <c:v>4.4721359549995778</c:v>
                </c:pt>
                <c:pt idx="2">
                  <c:v>3.5489085909035336</c:v>
                </c:pt>
                <c:pt idx="3">
                  <c:v>2.9047375096555621</c:v>
                </c:pt>
                <c:pt idx="4">
                  <c:v>2.4343224778007371</c:v>
                </c:pt>
                <c:pt idx="5">
                  <c:v>2.0784609690826521</c:v>
                </c:pt>
                <c:pt idx="6">
                  <c:v>1.8015770702067717</c:v>
                </c:pt>
                <c:pt idx="7">
                  <c:v>1.5811388300841893</c:v>
                </c:pt>
                <c:pt idx="8">
                  <c:v>1.4022545082696922</c:v>
                </c:pt>
                <c:pt idx="9">
                  <c:v>1.2547286652195428</c:v>
                </c:pt>
                <c:pt idx="10">
                  <c:v>1.1313708498984758</c:v>
                </c:pt>
                <c:pt idx="11">
                  <c:v>1.0269797953221862</c:v>
                </c:pt>
                <c:pt idx="12">
                  <c:v>0.93770987880715928</c:v>
                </c:pt>
                <c:pt idx="13">
                  <c:v>0.86066296582386992</c:v>
                </c:pt>
                <c:pt idx="14">
                  <c:v>0.79361793150005433</c:v>
                </c:pt>
                <c:pt idx="15">
                  <c:v>0.73484692283495312</c:v>
                </c:pt>
                <c:pt idx="16">
                  <c:v>0.68298777676251032</c:v>
                </c:pt>
                <c:pt idx="17">
                  <c:v>0.63695368158670018</c:v>
                </c:pt>
                <c:pt idx="18">
                  <c:v>0.59586807727321089</c:v>
                </c:pt>
                <c:pt idx="19">
                  <c:v>0.55901699437494712</c:v>
                </c:pt>
                <c:pt idx="20">
                  <c:v>0.52581365520495915</c:v>
                </c:pt>
                <c:pt idx="21">
                  <c:v>0.49577183587345325</c:v>
                </c:pt>
                <c:pt idx="22">
                  <c:v>0.46848557928420409</c:v>
                </c:pt>
                <c:pt idx="23">
                  <c:v>0.4436135738629417</c:v>
                </c:pt>
                <c:pt idx="24">
                  <c:v>0.42086700224739931</c:v>
                </c:pt>
                <c:pt idx="25">
                  <c:v>0.39999999999999974</c:v>
                </c:pt>
                <c:pt idx="26">
                  <c:v>0.38080209819713373</c:v>
                </c:pt>
                <c:pt idx="27">
                  <c:v>0.3630921887069451</c:v>
                </c:pt>
                <c:pt idx="28">
                  <c:v>0.34671366881657878</c:v>
                </c:pt>
                <c:pt idx="29">
                  <c:v>0.33153050704507891</c:v>
                </c:pt>
                <c:pt idx="30">
                  <c:v>0.31742403420773174</c:v>
                </c:pt>
                <c:pt idx="31">
                  <c:v>0.30429030972509208</c:v>
                </c:pt>
                <c:pt idx="32">
                  <c:v>0.29203794738859318</c:v>
                </c:pt>
                <c:pt idx="33">
                  <c:v>0.28058631051746458</c:v>
                </c:pt>
                <c:pt idx="34">
                  <c:v>0.26986400594062415</c:v>
                </c:pt>
                <c:pt idx="35">
                  <c:v>0.2598076211353314</c:v>
                </c:pt>
                <c:pt idx="36">
                  <c:v>0.25036066032242948</c:v>
                </c:pt>
                <c:pt idx="37">
                  <c:v>0.2414726442081474</c:v>
                </c:pt>
                <c:pt idx="38">
                  <c:v>0.23309834500034124</c:v>
                </c:pt>
                <c:pt idx="39">
                  <c:v>0.2251971337758463</c:v>
                </c:pt>
                <c:pt idx="40">
                  <c:v>0.21773242158072678</c:v>
                </c:pt>
                <c:pt idx="41">
                  <c:v>0.21067117906623853</c:v>
                </c:pt>
                <c:pt idx="42">
                  <c:v>0.20398352219667076</c:v>
                </c:pt>
                <c:pt idx="43">
                  <c:v>0.19764235376052355</c:v>
                </c:pt>
                <c:pt idx="44">
                  <c:v>0.19162305218839618</c:v>
                </c:pt>
                <c:pt idx="45">
                  <c:v>0.1859032006179559</c:v>
                </c:pt>
                <c:pt idx="46">
                  <c:v>0.18046235031702823</c:v>
                </c:pt>
                <c:pt idx="47">
                  <c:v>0.17528181353371142</c:v>
                </c:pt>
                <c:pt idx="48">
                  <c:v>0.17034448162942145</c:v>
                </c:pt>
                <c:pt idx="49">
                  <c:v>0.1656346649999843</c:v>
                </c:pt>
                <c:pt idx="50">
                  <c:v>0.16113795182748999</c:v>
                </c:pt>
                <c:pt idx="51">
                  <c:v>0.15684108315244272</c:v>
                </c:pt>
              </c:numCache>
            </c:numRef>
          </c:yVal>
          <c:smooth val="0"/>
        </c:ser>
        <c:ser>
          <c:idx val="6"/>
          <c:order val="3"/>
          <c:spPr>
            <a:ln w="44450">
              <a:solidFill>
                <a:srgbClr val="FF0000"/>
              </a:solidFill>
              <a:prstDash val="sysDash"/>
            </a:ln>
          </c:spPr>
          <c:marker>
            <c:symbol val="none"/>
          </c:marker>
          <c:xVal>
            <c:numRef>
              <c:f>'5-15'!$A$9:$A$60</c:f>
              <c:numCache>
                <c:formatCode>General</c:formatCode>
                <c:ptCount val="52"/>
                <c:pt idx="0">
                  <c:v>0.1</c:v>
                </c:pt>
                <c:pt idx="1">
                  <c:v>0.12000000000000001</c:v>
                </c:pt>
                <c:pt idx="2">
                  <c:v>0.14000000000000001</c:v>
                </c:pt>
                <c:pt idx="3">
                  <c:v>0.16</c:v>
                </c:pt>
                <c:pt idx="4">
                  <c:v>0.18</c:v>
                </c:pt>
                <c:pt idx="5">
                  <c:v>0.19999999999999998</c:v>
                </c:pt>
                <c:pt idx="6">
                  <c:v>0.21999999999999997</c:v>
                </c:pt>
                <c:pt idx="7">
                  <c:v>0.23999999999999996</c:v>
                </c:pt>
                <c:pt idx="8">
                  <c:v>0.25999999999999995</c:v>
                </c:pt>
                <c:pt idx="9">
                  <c:v>0.27999999999999997</c:v>
                </c:pt>
                <c:pt idx="10">
                  <c:v>0.3</c:v>
                </c:pt>
                <c:pt idx="11">
                  <c:v>0.32</c:v>
                </c:pt>
                <c:pt idx="12">
                  <c:v>0.34</c:v>
                </c:pt>
                <c:pt idx="13">
                  <c:v>0.36000000000000004</c:v>
                </c:pt>
                <c:pt idx="14">
                  <c:v>0.38000000000000006</c:v>
                </c:pt>
                <c:pt idx="15">
                  <c:v>0.40000000000000008</c:v>
                </c:pt>
                <c:pt idx="16">
                  <c:v>0.4200000000000001</c:v>
                </c:pt>
                <c:pt idx="17">
                  <c:v>0.44000000000000011</c:v>
                </c:pt>
                <c:pt idx="18">
                  <c:v>0.46000000000000013</c:v>
                </c:pt>
                <c:pt idx="19">
                  <c:v>0.48000000000000015</c:v>
                </c:pt>
                <c:pt idx="20">
                  <c:v>0.50000000000000011</c:v>
                </c:pt>
                <c:pt idx="21">
                  <c:v>0.52000000000000013</c:v>
                </c:pt>
                <c:pt idx="22">
                  <c:v>0.54000000000000015</c:v>
                </c:pt>
                <c:pt idx="23">
                  <c:v>0.56000000000000016</c:v>
                </c:pt>
                <c:pt idx="24">
                  <c:v>0.58000000000000018</c:v>
                </c:pt>
                <c:pt idx="25">
                  <c:v>0.6000000000000002</c:v>
                </c:pt>
                <c:pt idx="26">
                  <c:v>0.62000000000000022</c:v>
                </c:pt>
                <c:pt idx="27">
                  <c:v>0.64000000000000024</c:v>
                </c:pt>
                <c:pt idx="28">
                  <c:v>0.66000000000000025</c:v>
                </c:pt>
                <c:pt idx="29">
                  <c:v>0.68000000000000027</c:v>
                </c:pt>
                <c:pt idx="30">
                  <c:v>0.70000000000000029</c:v>
                </c:pt>
                <c:pt idx="31">
                  <c:v>0.72000000000000031</c:v>
                </c:pt>
                <c:pt idx="32">
                  <c:v>0.74000000000000032</c:v>
                </c:pt>
                <c:pt idx="33">
                  <c:v>0.76000000000000034</c:v>
                </c:pt>
                <c:pt idx="34">
                  <c:v>0.78000000000000036</c:v>
                </c:pt>
                <c:pt idx="35">
                  <c:v>0.80000000000000038</c:v>
                </c:pt>
                <c:pt idx="36">
                  <c:v>0.8200000000000004</c:v>
                </c:pt>
                <c:pt idx="37">
                  <c:v>0.84000000000000041</c:v>
                </c:pt>
                <c:pt idx="38">
                  <c:v>0.86000000000000043</c:v>
                </c:pt>
                <c:pt idx="39">
                  <c:v>0.88000000000000045</c:v>
                </c:pt>
                <c:pt idx="40">
                  <c:v>0.90000000000000047</c:v>
                </c:pt>
                <c:pt idx="41">
                  <c:v>0.92000000000000048</c:v>
                </c:pt>
                <c:pt idx="42">
                  <c:v>0.9400000000000005</c:v>
                </c:pt>
                <c:pt idx="43">
                  <c:v>0.96000000000000052</c:v>
                </c:pt>
                <c:pt idx="44">
                  <c:v>0.98000000000000054</c:v>
                </c:pt>
                <c:pt idx="45">
                  <c:v>1.0000000000000004</c:v>
                </c:pt>
                <c:pt idx="46">
                  <c:v>1.0200000000000005</c:v>
                </c:pt>
                <c:pt idx="47">
                  <c:v>1.0400000000000005</c:v>
                </c:pt>
                <c:pt idx="48">
                  <c:v>1.0600000000000005</c:v>
                </c:pt>
                <c:pt idx="49">
                  <c:v>1.0800000000000005</c:v>
                </c:pt>
                <c:pt idx="50">
                  <c:v>1.1000000000000005</c:v>
                </c:pt>
                <c:pt idx="51">
                  <c:v>1.1200000000000006</c:v>
                </c:pt>
              </c:numCache>
            </c:numRef>
          </c:xVal>
          <c:yVal>
            <c:numRef>
              <c:f>'5-15'!$C$9:$C$60</c:f>
              <c:numCache>
                <c:formatCode>General</c:formatCode>
                <c:ptCount val="52"/>
                <c:pt idx="0">
                  <c:v>1.1209302198903881</c:v>
                </c:pt>
                <c:pt idx="1">
                  <c:v>1.0366777035808106</c:v>
                </c:pt>
                <c:pt idx="2">
                  <c:v>0.97040332681910069</c:v>
                </c:pt>
                <c:pt idx="3">
                  <c:v>0.91642849649220892</c:v>
                </c:pt>
                <c:pt idx="4">
                  <c:v>0.87131677541753139</c:v>
                </c:pt>
                <c:pt idx="5">
                  <c:v>0.8328479526390703</c:v>
                </c:pt>
                <c:pt idx="6">
                  <c:v>0.79951386622534149</c:v>
                </c:pt>
                <c:pt idx="7">
                  <c:v>0.77024857359834553</c:v>
                </c:pt>
                <c:pt idx="8">
                  <c:v>0.74427401594797293</c:v>
                </c:pt>
                <c:pt idx="9">
                  <c:v>0.72100690090633968</c:v>
                </c:pt>
                <c:pt idx="10">
                  <c:v>0.70000000000000007</c:v>
                </c:pt>
                <c:pt idx="11">
                  <c:v>0.68090375609489129</c:v>
                </c:pt>
                <c:pt idx="12">
                  <c:v>0.66344037678106327</c:v>
                </c:pt>
                <c:pt idx="13">
                  <c:v>0.64738587614983634</c:v>
                </c:pt>
                <c:pt idx="14">
                  <c:v>0.63255733121442625</c:v>
                </c:pt>
                <c:pt idx="15">
                  <c:v>0.618803650670529</c:v>
                </c:pt>
                <c:pt idx="16">
                  <c:v>0.60599876488279092</c:v>
                </c:pt>
                <c:pt idx="17">
                  <c:v>0.59403651964832971</c:v>
                </c:pt>
                <c:pt idx="18">
                  <c:v>0.58282679114712854</c:v>
                </c:pt>
                <c:pt idx="19">
                  <c:v>0.57229249079151079</c:v>
                </c:pt>
                <c:pt idx="20">
                  <c:v>0.56236722834263575</c:v>
                </c:pt>
                <c:pt idx="21">
                  <c:v>0.55299346862585486</c:v>
                </c:pt>
                <c:pt idx="22">
                  <c:v>0.54412106299704721</c:v>
                </c:pt>
                <c:pt idx="23">
                  <c:v>0.53570606858757508</c:v>
                </c:pt>
                <c:pt idx="24">
                  <c:v>0.52770979086849412</c:v>
                </c:pt>
                <c:pt idx="25">
                  <c:v>0.52009800119793193</c:v>
                </c:pt>
                <c:pt idx="26">
                  <c:v>0.51284029271183063</c:v>
                </c:pt>
                <c:pt idx="27">
                  <c:v>0.50590954650445286</c:v>
                </c:pt>
                <c:pt idx="28">
                  <c:v>0.49928148641800923</c:v>
                </c:pt>
                <c:pt idx="29">
                  <c:v>0.49293430553976259</c:v>
                </c:pt>
                <c:pt idx="30">
                  <c:v>0.48684835112313674</c:v>
                </c:pt>
                <c:pt idx="31">
                  <c:v>0.48100585741328816</c:v>
                </c:pt>
                <c:pt idx="32">
                  <c:v>0.47539071798678173</c:v>
                </c:pt>
                <c:pt idx="33">
                  <c:v>0.46998829086817318</c:v>
                </c:pt>
                <c:pt idx="34">
                  <c:v>0.46478523097943319</c:v>
                </c:pt>
                <c:pt idx="35">
                  <c:v>0.45976934549675058</c:v>
                </c:pt>
                <c:pt idx="36">
                  <c:v>0.45492946849691801</c:v>
                </c:pt>
                <c:pt idx="37">
                  <c:v>0.45025535191993571</c:v>
                </c:pt>
                <c:pt idx="38">
                  <c:v>0.4457375703916972</c:v>
                </c:pt>
                <c:pt idx="39">
                  <c:v>0.44136743786810323</c:v>
                </c:pt>
                <c:pt idx="40">
                  <c:v>0.43713693440071166</c:v>
                </c:pt>
                <c:pt idx="41">
                  <c:v>0.4330386416003229</c:v>
                </c:pt>
                <c:pt idx="42">
                  <c:v>0.42906568560132846</c:v>
                </c:pt>
                <c:pt idx="43">
                  <c:v>0.42521168651607244</c:v>
                </c:pt>
                <c:pt idx="44">
                  <c:v>0.42147071352263443</c:v>
                </c:pt>
                <c:pt idx="45">
                  <c:v>0.41783724485746543</c:v>
                </c:pt>
                <c:pt idx="46">
                  <c:v>0.41430613209103867</c:v>
                </c:pt>
                <c:pt idx="47">
                  <c:v>0.41087256815402623</c:v>
                </c:pt>
                <c:pt idx="48">
                  <c:v>0.40753205865655406</c:v>
                </c:pt>
                <c:pt idx="49">
                  <c:v>0.4042803961063689</c:v>
                </c:pt>
                <c:pt idx="50">
                  <c:v>0.40111363668526751</c:v>
                </c:pt>
                <c:pt idx="51">
                  <c:v>0.39802807928857142</c:v>
                </c:pt>
              </c:numCache>
            </c:numRef>
          </c:yVal>
          <c:smooth val="0"/>
        </c:ser>
        <c:ser>
          <c:idx val="7"/>
          <c:order val="4"/>
          <c:spPr>
            <a:ln w="22225">
              <a:solidFill>
                <a:srgbClr val="0000FF"/>
              </a:solidFill>
            </a:ln>
          </c:spPr>
          <c:marker>
            <c:symbol val="none"/>
          </c:marker>
          <c:xVal>
            <c:numRef>
              <c:f>'5-15'!$A$9:$A$60</c:f>
              <c:numCache>
                <c:formatCode>General</c:formatCode>
                <c:ptCount val="52"/>
                <c:pt idx="0">
                  <c:v>0.1</c:v>
                </c:pt>
                <c:pt idx="1">
                  <c:v>0.12000000000000001</c:v>
                </c:pt>
                <c:pt idx="2">
                  <c:v>0.14000000000000001</c:v>
                </c:pt>
                <c:pt idx="3">
                  <c:v>0.16</c:v>
                </c:pt>
                <c:pt idx="4">
                  <c:v>0.18</c:v>
                </c:pt>
                <c:pt idx="5">
                  <c:v>0.19999999999999998</c:v>
                </c:pt>
                <c:pt idx="6">
                  <c:v>0.21999999999999997</c:v>
                </c:pt>
                <c:pt idx="7">
                  <c:v>0.23999999999999996</c:v>
                </c:pt>
                <c:pt idx="8">
                  <c:v>0.25999999999999995</c:v>
                </c:pt>
                <c:pt idx="9">
                  <c:v>0.27999999999999997</c:v>
                </c:pt>
                <c:pt idx="10">
                  <c:v>0.3</c:v>
                </c:pt>
                <c:pt idx="11">
                  <c:v>0.32</c:v>
                </c:pt>
                <c:pt idx="12">
                  <c:v>0.34</c:v>
                </c:pt>
                <c:pt idx="13">
                  <c:v>0.36000000000000004</c:v>
                </c:pt>
                <c:pt idx="14">
                  <c:v>0.38000000000000006</c:v>
                </c:pt>
                <c:pt idx="15">
                  <c:v>0.40000000000000008</c:v>
                </c:pt>
                <c:pt idx="16">
                  <c:v>0.4200000000000001</c:v>
                </c:pt>
                <c:pt idx="17">
                  <c:v>0.44000000000000011</c:v>
                </c:pt>
                <c:pt idx="18">
                  <c:v>0.46000000000000013</c:v>
                </c:pt>
                <c:pt idx="19">
                  <c:v>0.48000000000000015</c:v>
                </c:pt>
                <c:pt idx="20">
                  <c:v>0.50000000000000011</c:v>
                </c:pt>
                <c:pt idx="21">
                  <c:v>0.52000000000000013</c:v>
                </c:pt>
                <c:pt idx="22">
                  <c:v>0.54000000000000015</c:v>
                </c:pt>
                <c:pt idx="23">
                  <c:v>0.56000000000000016</c:v>
                </c:pt>
                <c:pt idx="24">
                  <c:v>0.58000000000000018</c:v>
                </c:pt>
                <c:pt idx="25">
                  <c:v>0.6000000000000002</c:v>
                </c:pt>
                <c:pt idx="26">
                  <c:v>0.62000000000000022</c:v>
                </c:pt>
                <c:pt idx="27">
                  <c:v>0.64000000000000024</c:v>
                </c:pt>
                <c:pt idx="28">
                  <c:v>0.66000000000000025</c:v>
                </c:pt>
                <c:pt idx="29">
                  <c:v>0.68000000000000027</c:v>
                </c:pt>
                <c:pt idx="30">
                  <c:v>0.70000000000000029</c:v>
                </c:pt>
                <c:pt idx="31">
                  <c:v>0.72000000000000031</c:v>
                </c:pt>
                <c:pt idx="32">
                  <c:v>0.74000000000000032</c:v>
                </c:pt>
                <c:pt idx="33">
                  <c:v>0.76000000000000034</c:v>
                </c:pt>
                <c:pt idx="34">
                  <c:v>0.78000000000000036</c:v>
                </c:pt>
                <c:pt idx="35">
                  <c:v>0.80000000000000038</c:v>
                </c:pt>
                <c:pt idx="36">
                  <c:v>0.8200000000000004</c:v>
                </c:pt>
                <c:pt idx="37">
                  <c:v>0.84000000000000041</c:v>
                </c:pt>
                <c:pt idx="38">
                  <c:v>0.86000000000000043</c:v>
                </c:pt>
                <c:pt idx="39">
                  <c:v>0.88000000000000045</c:v>
                </c:pt>
                <c:pt idx="40">
                  <c:v>0.90000000000000047</c:v>
                </c:pt>
                <c:pt idx="41">
                  <c:v>0.92000000000000048</c:v>
                </c:pt>
                <c:pt idx="42">
                  <c:v>0.9400000000000005</c:v>
                </c:pt>
                <c:pt idx="43">
                  <c:v>0.96000000000000052</c:v>
                </c:pt>
                <c:pt idx="44">
                  <c:v>0.98000000000000054</c:v>
                </c:pt>
                <c:pt idx="45">
                  <c:v>1.0000000000000004</c:v>
                </c:pt>
                <c:pt idx="46">
                  <c:v>1.0200000000000005</c:v>
                </c:pt>
                <c:pt idx="47">
                  <c:v>1.0400000000000005</c:v>
                </c:pt>
                <c:pt idx="48">
                  <c:v>1.0600000000000005</c:v>
                </c:pt>
                <c:pt idx="49">
                  <c:v>1.0800000000000005</c:v>
                </c:pt>
                <c:pt idx="50">
                  <c:v>1.1000000000000005</c:v>
                </c:pt>
                <c:pt idx="51">
                  <c:v>1.1200000000000006</c:v>
                </c:pt>
              </c:numCache>
            </c:numRef>
          </c:xVal>
          <c:yVal>
            <c:numRef>
              <c:f>'5-15'!$D$9:$D$60</c:f>
              <c:numCache>
                <c:formatCode>General</c:formatCode>
                <c:ptCount val="52"/>
                <c:pt idx="0">
                  <c:v>10.269797953221854</c:v>
                </c:pt>
                <c:pt idx="1">
                  <c:v>7.8124999999999973</c:v>
                </c:pt>
                <c:pt idx="2">
                  <c:v>6.19968816811976</c:v>
                </c:pt>
                <c:pt idx="3">
                  <c:v>5.0743676002994444</c:v>
                </c:pt>
                <c:pt idx="4">
                  <c:v>4.2525863589985713</c:v>
                </c:pt>
                <c:pt idx="5">
                  <c:v>3.6309218870694524</c:v>
                </c:pt>
                <c:pt idx="6">
                  <c:v>3.1472256216306662</c:v>
                </c:pt>
                <c:pt idx="7">
                  <c:v>2.7621358640099509</c:v>
                </c:pt>
                <c:pt idx="8">
                  <c:v>2.4496378142551349</c:v>
                </c:pt>
                <c:pt idx="9">
                  <c:v>2.1919207724597451</c:v>
                </c:pt>
                <c:pt idx="10">
                  <c:v>1.9764235376052368</c:v>
                </c:pt>
                <c:pt idx="11">
                  <c:v>1.7940598702025226</c:v>
                </c:pt>
                <c:pt idx="12">
                  <c:v>1.6381117438952326</c:v>
                </c:pt>
                <c:pt idx="13">
                  <c:v>1.5035163260146496</c:v>
                </c:pt>
                <c:pt idx="14">
                  <c:v>1.3863934710913228</c:v>
                </c:pt>
                <c:pt idx="15">
                  <c:v>1.2837247441527326</c:v>
                </c:pt>
                <c:pt idx="16">
                  <c:v>1.193130544251894</c:v>
                </c:pt>
                <c:pt idx="17">
                  <c:v>1.1127122894895451</c:v>
                </c:pt>
                <c:pt idx="18">
                  <c:v>1.0409386925039039</c:v>
                </c:pt>
                <c:pt idx="19">
                  <c:v>0.97656249999999944</c:v>
                </c:pt>
                <c:pt idx="20">
                  <c:v>0.91855865354369126</c:v>
                </c:pt>
                <c:pt idx="21">
                  <c:v>0.86607775495539874</c:v>
                </c:pt>
                <c:pt idx="22">
                  <c:v>0.81841062637331852</c:v>
                </c:pt>
                <c:pt idx="23">
                  <c:v>0.77496102101497</c:v>
                </c:pt>
                <c:pt idx="24">
                  <c:v>0.73522439571229814</c:v>
                </c:pt>
                <c:pt idx="25">
                  <c:v>0.69877124296868387</c:v>
                </c:pt>
                <c:pt idx="26">
                  <c:v>0.6652338887057353</c:v>
                </c:pt>
                <c:pt idx="27">
                  <c:v>0.63429595003743022</c:v>
                </c:pt>
                <c:pt idx="28">
                  <c:v>0.6056838532829838</c:v>
                </c:pt>
                <c:pt idx="29">
                  <c:v>0.57915996122481983</c:v>
                </c:pt>
                <c:pt idx="30">
                  <c:v>0.55451696732867717</c:v>
                </c:pt>
                <c:pt idx="31">
                  <c:v>0.5315732948748213</c:v>
                </c:pt>
                <c:pt idx="32">
                  <c:v>0.51016929872687622</c:v>
                </c:pt>
                <c:pt idx="33">
                  <c:v>0.49016411240071489</c:v>
                </c:pt>
                <c:pt idx="34">
                  <c:v>0.47143301715909591</c:v>
                </c:pt>
                <c:pt idx="35">
                  <c:v>0.45386523588368133</c:v>
                </c:pt>
                <c:pt idx="36">
                  <c:v>0.43736207450991155</c:v>
                </c:pt>
                <c:pt idx="37">
                  <c:v>0.42183534934065509</c:v>
                </c:pt>
                <c:pt idx="38">
                  <c:v>0.4072060506745791</c:v>
                </c:pt>
                <c:pt idx="39">
                  <c:v>0.393403202703833</c:v>
                </c:pt>
                <c:pt idx="40">
                  <c:v>0.38036288715636507</c:v>
                </c:pt>
                <c:pt idx="41">
                  <c:v>0.36802740413448443</c:v>
                </c:pt>
                <c:pt idx="42">
                  <c:v>0.35634454837624457</c:v>
                </c:pt>
                <c:pt idx="43">
                  <c:v>0.34526698300124364</c:v>
                </c:pt>
                <c:pt idx="44">
                  <c:v>0.33475169589784665</c:v>
                </c:pt>
                <c:pt idx="45">
                  <c:v>0.32475952641916428</c:v>
                </c:pt>
                <c:pt idx="46">
                  <c:v>0.31525475210019988</c:v>
                </c:pt>
                <c:pt idx="47">
                  <c:v>0.3062047267818917</c:v>
                </c:pt>
                <c:pt idx="48">
                  <c:v>0.29757956290261761</c:v>
                </c:pt>
                <c:pt idx="49">
                  <c:v>0.28935185185185169</c:v>
                </c:pt>
                <c:pt idx="50">
                  <c:v>0.28149641721980789</c:v>
                </c:pt>
                <c:pt idx="51">
                  <c:v>0.27399009655746792</c:v>
                </c:pt>
              </c:numCache>
            </c:numRef>
          </c:yVal>
          <c:smooth val="0"/>
        </c:ser>
        <c:ser>
          <c:idx val="8"/>
          <c:order val="5"/>
          <c:spPr>
            <a:ln w="28575">
              <a:solidFill>
                <a:srgbClr val="006600"/>
              </a:solidFill>
              <a:prstDash val="sysDot"/>
            </a:ln>
          </c:spPr>
          <c:marker>
            <c:symbol val="none"/>
          </c:marker>
          <c:dPt>
            <c:idx val="1"/>
            <c:marker>
              <c:symbol val="circle"/>
              <c:size val="9"/>
              <c:spPr>
                <a:solidFill>
                  <a:srgbClr val="CCFFCC">
                    <a:alpha val="49804"/>
                  </a:srgbClr>
                </a:solidFill>
                <a:ln w="19050">
                  <a:solidFill>
                    <a:srgbClr val="006600"/>
                  </a:solidFill>
                </a:ln>
              </c:spPr>
            </c:marker>
            <c:bubble3D val="0"/>
          </c:dPt>
          <c:xVal>
            <c:numRef>
              <c:f>'5-15'!$G$34:$G$36</c:f>
              <c:numCache>
                <c:formatCode>General</c:formatCode>
                <c:ptCount val="3"/>
                <c:pt idx="0">
                  <c:v>0</c:v>
                </c:pt>
                <c:pt idx="1">
                  <c:v>0.47</c:v>
                </c:pt>
                <c:pt idx="2">
                  <c:v>0.47</c:v>
                </c:pt>
              </c:numCache>
            </c:numRef>
          </c:xVal>
          <c:yVal>
            <c:numRef>
              <c:f>'5-15'!$H$34:$H$36</c:f>
              <c:numCache>
                <c:formatCode>General</c:formatCode>
                <c:ptCount val="3"/>
                <c:pt idx="0">
                  <c:v>0.57999999999999996</c:v>
                </c:pt>
                <c:pt idx="1">
                  <c:v>0.57999999999999996</c:v>
                </c:pt>
                <c:pt idx="2">
                  <c:v>0</c:v>
                </c:pt>
              </c:numCache>
            </c:numRef>
          </c:yVal>
          <c:smooth val="0"/>
        </c:ser>
        <c:ser>
          <c:idx val="9"/>
          <c:order val="6"/>
          <c:spPr>
            <a:ln w="28575">
              <a:solidFill>
                <a:srgbClr val="006600"/>
              </a:solidFill>
              <a:prstDash val="sysDot"/>
            </a:ln>
          </c:spPr>
          <c:marker>
            <c:symbol val="none"/>
          </c:marker>
          <c:dPt>
            <c:idx val="1"/>
            <c:marker>
              <c:symbol val="circle"/>
              <c:size val="9"/>
              <c:spPr>
                <a:solidFill>
                  <a:srgbClr val="CCFFCC">
                    <a:alpha val="50000"/>
                  </a:srgbClr>
                </a:solidFill>
                <a:ln w="19050">
                  <a:solidFill>
                    <a:srgbClr val="006600"/>
                  </a:solidFill>
                </a:ln>
              </c:spPr>
            </c:marker>
            <c:bubble3D val="0"/>
          </c:dPt>
          <c:xVal>
            <c:numRef>
              <c:f>'5-15'!$G$39:$G$41</c:f>
              <c:numCache>
                <c:formatCode>General</c:formatCode>
                <c:ptCount val="3"/>
                <c:pt idx="0">
                  <c:v>0</c:v>
                </c:pt>
                <c:pt idx="1">
                  <c:v>0.8</c:v>
                </c:pt>
                <c:pt idx="2">
                  <c:v>0.8</c:v>
                </c:pt>
              </c:numCache>
            </c:numRef>
          </c:xVal>
          <c:yVal>
            <c:numRef>
              <c:f>'5-15'!$H$39:$H$41</c:f>
              <c:numCache>
                <c:formatCode>General</c:formatCode>
                <c:ptCount val="3"/>
                <c:pt idx="0">
                  <c:v>0.45976934549675058</c:v>
                </c:pt>
                <c:pt idx="1">
                  <c:v>0.45976934549675058</c:v>
                </c:pt>
                <c:pt idx="2">
                  <c:v>0</c:v>
                </c:pt>
              </c:numCache>
            </c:numRef>
          </c:yVal>
          <c:smooth val="0"/>
        </c:ser>
        <c:ser>
          <c:idx val="0"/>
          <c:order val="0"/>
          <c:spPr>
            <a:ln w="44450">
              <a:solidFill>
                <a:srgbClr val="0000FF"/>
              </a:solidFill>
            </a:ln>
          </c:spPr>
          <c:marker>
            <c:symbol val="none"/>
          </c:marker>
          <c:xVal>
            <c:numRef>
              <c:f>'5-15'!$A$9:$A$60</c:f>
              <c:numCache>
                <c:formatCode>General</c:formatCode>
                <c:ptCount val="52"/>
                <c:pt idx="0">
                  <c:v>0.1</c:v>
                </c:pt>
                <c:pt idx="1">
                  <c:v>0.12000000000000001</c:v>
                </c:pt>
                <c:pt idx="2">
                  <c:v>0.14000000000000001</c:v>
                </c:pt>
                <c:pt idx="3">
                  <c:v>0.16</c:v>
                </c:pt>
                <c:pt idx="4">
                  <c:v>0.18</c:v>
                </c:pt>
                <c:pt idx="5">
                  <c:v>0.19999999999999998</c:v>
                </c:pt>
                <c:pt idx="6">
                  <c:v>0.21999999999999997</c:v>
                </c:pt>
                <c:pt idx="7">
                  <c:v>0.23999999999999996</c:v>
                </c:pt>
                <c:pt idx="8">
                  <c:v>0.25999999999999995</c:v>
                </c:pt>
                <c:pt idx="9">
                  <c:v>0.27999999999999997</c:v>
                </c:pt>
                <c:pt idx="10">
                  <c:v>0.3</c:v>
                </c:pt>
                <c:pt idx="11">
                  <c:v>0.32</c:v>
                </c:pt>
                <c:pt idx="12">
                  <c:v>0.34</c:v>
                </c:pt>
                <c:pt idx="13">
                  <c:v>0.36000000000000004</c:v>
                </c:pt>
                <c:pt idx="14">
                  <c:v>0.38000000000000006</c:v>
                </c:pt>
                <c:pt idx="15">
                  <c:v>0.40000000000000008</c:v>
                </c:pt>
                <c:pt idx="16">
                  <c:v>0.4200000000000001</c:v>
                </c:pt>
                <c:pt idx="17">
                  <c:v>0.44000000000000011</c:v>
                </c:pt>
                <c:pt idx="18">
                  <c:v>0.46000000000000013</c:v>
                </c:pt>
                <c:pt idx="19">
                  <c:v>0.48000000000000015</c:v>
                </c:pt>
                <c:pt idx="20">
                  <c:v>0.50000000000000011</c:v>
                </c:pt>
                <c:pt idx="21">
                  <c:v>0.52000000000000013</c:v>
                </c:pt>
                <c:pt idx="22">
                  <c:v>0.54000000000000015</c:v>
                </c:pt>
                <c:pt idx="23">
                  <c:v>0.56000000000000016</c:v>
                </c:pt>
                <c:pt idx="24">
                  <c:v>0.58000000000000018</c:v>
                </c:pt>
                <c:pt idx="25">
                  <c:v>0.6000000000000002</c:v>
                </c:pt>
                <c:pt idx="26">
                  <c:v>0.62000000000000022</c:v>
                </c:pt>
                <c:pt idx="27">
                  <c:v>0.64000000000000024</c:v>
                </c:pt>
                <c:pt idx="28">
                  <c:v>0.66000000000000025</c:v>
                </c:pt>
                <c:pt idx="29">
                  <c:v>0.68000000000000027</c:v>
                </c:pt>
                <c:pt idx="30">
                  <c:v>0.70000000000000029</c:v>
                </c:pt>
                <c:pt idx="31">
                  <c:v>0.72000000000000031</c:v>
                </c:pt>
                <c:pt idx="32">
                  <c:v>0.74000000000000032</c:v>
                </c:pt>
                <c:pt idx="33">
                  <c:v>0.76000000000000034</c:v>
                </c:pt>
                <c:pt idx="34">
                  <c:v>0.78000000000000036</c:v>
                </c:pt>
                <c:pt idx="35">
                  <c:v>0.80000000000000038</c:v>
                </c:pt>
                <c:pt idx="36">
                  <c:v>0.8200000000000004</c:v>
                </c:pt>
                <c:pt idx="37">
                  <c:v>0.84000000000000041</c:v>
                </c:pt>
                <c:pt idx="38">
                  <c:v>0.86000000000000043</c:v>
                </c:pt>
                <c:pt idx="39">
                  <c:v>0.88000000000000045</c:v>
                </c:pt>
                <c:pt idx="40">
                  <c:v>0.90000000000000047</c:v>
                </c:pt>
                <c:pt idx="41">
                  <c:v>0.92000000000000048</c:v>
                </c:pt>
                <c:pt idx="42">
                  <c:v>0.9400000000000005</c:v>
                </c:pt>
                <c:pt idx="43">
                  <c:v>0.96000000000000052</c:v>
                </c:pt>
                <c:pt idx="44">
                  <c:v>0.98000000000000054</c:v>
                </c:pt>
                <c:pt idx="45">
                  <c:v>1.0000000000000004</c:v>
                </c:pt>
                <c:pt idx="46">
                  <c:v>1.0200000000000005</c:v>
                </c:pt>
                <c:pt idx="47">
                  <c:v>1.0400000000000005</c:v>
                </c:pt>
                <c:pt idx="48">
                  <c:v>1.0600000000000005</c:v>
                </c:pt>
                <c:pt idx="49">
                  <c:v>1.0800000000000005</c:v>
                </c:pt>
                <c:pt idx="50">
                  <c:v>1.1000000000000005</c:v>
                </c:pt>
                <c:pt idx="51">
                  <c:v>1.1200000000000006</c:v>
                </c:pt>
              </c:numCache>
            </c:numRef>
          </c:xVal>
          <c:yVal>
            <c:numRef>
              <c:f>'5-15'!$B$9:$B$60</c:f>
              <c:numCache>
                <c:formatCode>General</c:formatCode>
                <c:ptCount val="52"/>
                <c:pt idx="0">
                  <c:v>5.8787753826796214</c:v>
                </c:pt>
                <c:pt idx="1">
                  <c:v>4.4721359549995778</c:v>
                </c:pt>
                <c:pt idx="2">
                  <c:v>3.5489085909035336</c:v>
                </c:pt>
                <c:pt idx="3">
                  <c:v>2.9047375096555621</c:v>
                </c:pt>
                <c:pt idx="4">
                  <c:v>2.4343224778007371</c:v>
                </c:pt>
                <c:pt idx="5">
                  <c:v>2.0784609690826521</c:v>
                </c:pt>
                <c:pt idx="6">
                  <c:v>1.8015770702067717</c:v>
                </c:pt>
                <c:pt idx="7">
                  <c:v>1.5811388300841893</c:v>
                </c:pt>
                <c:pt idx="8">
                  <c:v>1.4022545082696922</c:v>
                </c:pt>
                <c:pt idx="9">
                  <c:v>1.2547286652195428</c:v>
                </c:pt>
                <c:pt idx="10">
                  <c:v>1.1313708498984758</c:v>
                </c:pt>
                <c:pt idx="11">
                  <c:v>1.0269797953221862</c:v>
                </c:pt>
                <c:pt idx="12">
                  <c:v>0.93770987880715928</c:v>
                </c:pt>
                <c:pt idx="13">
                  <c:v>0.86066296582386992</c:v>
                </c:pt>
                <c:pt idx="14">
                  <c:v>0.79361793150005433</c:v>
                </c:pt>
                <c:pt idx="15">
                  <c:v>0.73484692283495312</c:v>
                </c:pt>
                <c:pt idx="16">
                  <c:v>0.68298777676251032</c:v>
                </c:pt>
                <c:pt idx="17">
                  <c:v>0.63695368158670018</c:v>
                </c:pt>
                <c:pt idx="18">
                  <c:v>0.59586807727321089</c:v>
                </c:pt>
                <c:pt idx="19">
                  <c:v>0.55901699437494712</c:v>
                </c:pt>
                <c:pt idx="20">
                  <c:v>0.52581365520495915</c:v>
                </c:pt>
                <c:pt idx="21">
                  <c:v>0.49577183587345325</c:v>
                </c:pt>
                <c:pt idx="22">
                  <c:v>0.46848557928420409</c:v>
                </c:pt>
                <c:pt idx="23">
                  <c:v>0.4436135738629417</c:v>
                </c:pt>
                <c:pt idx="24">
                  <c:v>0.42086700224739931</c:v>
                </c:pt>
                <c:pt idx="25">
                  <c:v>0.39999999999999974</c:v>
                </c:pt>
                <c:pt idx="26">
                  <c:v>0.38080209819713373</c:v>
                </c:pt>
                <c:pt idx="27">
                  <c:v>0.3630921887069451</c:v>
                </c:pt>
                <c:pt idx="28">
                  <c:v>0.34671366881657878</c:v>
                </c:pt>
                <c:pt idx="29">
                  <c:v>0.33153050704507891</c:v>
                </c:pt>
                <c:pt idx="30">
                  <c:v>0.31742403420773174</c:v>
                </c:pt>
                <c:pt idx="31">
                  <c:v>0.30429030972509208</c:v>
                </c:pt>
                <c:pt idx="32">
                  <c:v>0.29203794738859318</c:v>
                </c:pt>
                <c:pt idx="33">
                  <c:v>0.28058631051746458</c:v>
                </c:pt>
                <c:pt idx="34">
                  <c:v>0.26986400594062415</c:v>
                </c:pt>
                <c:pt idx="35">
                  <c:v>0.2598076211353314</c:v>
                </c:pt>
                <c:pt idx="36">
                  <c:v>0.25036066032242948</c:v>
                </c:pt>
                <c:pt idx="37">
                  <c:v>0.2414726442081474</c:v>
                </c:pt>
                <c:pt idx="38">
                  <c:v>0.23309834500034124</c:v>
                </c:pt>
                <c:pt idx="39">
                  <c:v>0.2251971337758463</c:v>
                </c:pt>
                <c:pt idx="40">
                  <c:v>0.21773242158072678</c:v>
                </c:pt>
                <c:pt idx="41">
                  <c:v>0.21067117906623853</c:v>
                </c:pt>
                <c:pt idx="42">
                  <c:v>0.20398352219667076</c:v>
                </c:pt>
                <c:pt idx="43">
                  <c:v>0.19764235376052355</c:v>
                </c:pt>
                <c:pt idx="44">
                  <c:v>0.19162305218839618</c:v>
                </c:pt>
                <c:pt idx="45">
                  <c:v>0.1859032006179559</c:v>
                </c:pt>
                <c:pt idx="46">
                  <c:v>0.18046235031702823</c:v>
                </c:pt>
                <c:pt idx="47">
                  <c:v>0.17528181353371142</c:v>
                </c:pt>
                <c:pt idx="48">
                  <c:v>0.17034448162942145</c:v>
                </c:pt>
                <c:pt idx="49">
                  <c:v>0.1656346649999843</c:v>
                </c:pt>
                <c:pt idx="50">
                  <c:v>0.16113795182748999</c:v>
                </c:pt>
                <c:pt idx="51">
                  <c:v>0.15684108315244272</c:v>
                </c:pt>
              </c:numCache>
            </c:numRef>
          </c:yVal>
          <c:smooth val="1"/>
        </c:ser>
        <c:ser>
          <c:idx val="2"/>
          <c:order val="1"/>
          <c:spPr>
            <a:ln w="38100">
              <a:solidFill>
                <a:srgbClr val="0000FF"/>
              </a:solidFill>
            </a:ln>
          </c:spPr>
          <c:marker>
            <c:symbol val="none"/>
          </c:marker>
          <c:xVal>
            <c:numRef>
              <c:f>'5-15'!$A$9:$A$60</c:f>
              <c:numCache>
                <c:formatCode>General</c:formatCode>
                <c:ptCount val="52"/>
                <c:pt idx="0">
                  <c:v>0.1</c:v>
                </c:pt>
                <c:pt idx="1">
                  <c:v>0.12000000000000001</c:v>
                </c:pt>
                <c:pt idx="2">
                  <c:v>0.14000000000000001</c:v>
                </c:pt>
                <c:pt idx="3">
                  <c:v>0.16</c:v>
                </c:pt>
                <c:pt idx="4">
                  <c:v>0.18</c:v>
                </c:pt>
                <c:pt idx="5">
                  <c:v>0.19999999999999998</c:v>
                </c:pt>
                <c:pt idx="6">
                  <c:v>0.21999999999999997</c:v>
                </c:pt>
                <c:pt idx="7">
                  <c:v>0.23999999999999996</c:v>
                </c:pt>
                <c:pt idx="8">
                  <c:v>0.25999999999999995</c:v>
                </c:pt>
                <c:pt idx="9">
                  <c:v>0.27999999999999997</c:v>
                </c:pt>
                <c:pt idx="10">
                  <c:v>0.3</c:v>
                </c:pt>
                <c:pt idx="11">
                  <c:v>0.32</c:v>
                </c:pt>
                <c:pt idx="12">
                  <c:v>0.34</c:v>
                </c:pt>
                <c:pt idx="13">
                  <c:v>0.36000000000000004</c:v>
                </c:pt>
                <c:pt idx="14">
                  <c:v>0.38000000000000006</c:v>
                </c:pt>
                <c:pt idx="15">
                  <c:v>0.40000000000000008</c:v>
                </c:pt>
                <c:pt idx="16">
                  <c:v>0.4200000000000001</c:v>
                </c:pt>
                <c:pt idx="17">
                  <c:v>0.44000000000000011</c:v>
                </c:pt>
                <c:pt idx="18">
                  <c:v>0.46000000000000013</c:v>
                </c:pt>
                <c:pt idx="19">
                  <c:v>0.48000000000000015</c:v>
                </c:pt>
                <c:pt idx="20">
                  <c:v>0.50000000000000011</c:v>
                </c:pt>
                <c:pt idx="21">
                  <c:v>0.52000000000000013</c:v>
                </c:pt>
                <c:pt idx="22">
                  <c:v>0.54000000000000015</c:v>
                </c:pt>
                <c:pt idx="23">
                  <c:v>0.56000000000000016</c:v>
                </c:pt>
                <c:pt idx="24">
                  <c:v>0.58000000000000018</c:v>
                </c:pt>
                <c:pt idx="25">
                  <c:v>0.6000000000000002</c:v>
                </c:pt>
                <c:pt idx="26">
                  <c:v>0.62000000000000022</c:v>
                </c:pt>
                <c:pt idx="27">
                  <c:v>0.64000000000000024</c:v>
                </c:pt>
                <c:pt idx="28">
                  <c:v>0.66000000000000025</c:v>
                </c:pt>
                <c:pt idx="29">
                  <c:v>0.68000000000000027</c:v>
                </c:pt>
                <c:pt idx="30">
                  <c:v>0.70000000000000029</c:v>
                </c:pt>
                <c:pt idx="31">
                  <c:v>0.72000000000000031</c:v>
                </c:pt>
                <c:pt idx="32">
                  <c:v>0.74000000000000032</c:v>
                </c:pt>
                <c:pt idx="33">
                  <c:v>0.76000000000000034</c:v>
                </c:pt>
                <c:pt idx="34">
                  <c:v>0.78000000000000036</c:v>
                </c:pt>
                <c:pt idx="35">
                  <c:v>0.80000000000000038</c:v>
                </c:pt>
                <c:pt idx="36">
                  <c:v>0.8200000000000004</c:v>
                </c:pt>
                <c:pt idx="37">
                  <c:v>0.84000000000000041</c:v>
                </c:pt>
                <c:pt idx="38">
                  <c:v>0.86000000000000043</c:v>
                </c:pt>
                <c:pt idx="39">
                  <c:v>0.88000000000000045</c:v>
                </c:pt>
                <c:pt idx="40">
                  <c:v>0.90000000000000047</c:v>
                </c:pt>
                <c:pt idx="41">
                  <c:v>0.92000000000000048</c:v>
                </c:pt>
                <c:pt idx="42">
                  <c:v>0.9400000000000005</c:v>
                </c:pt>
                <c:pt idx="43">
                  <c:v>0.96000000000000052</c:v>
                </c:pt>
                <c:pt idx="44">
                  <c:v>0.98000000000000054</c:v>
                </c:pt>
                <c:pt idx="45">
                  <c:v>1.0000000000000004</c:v>
                </c:pt>
                <c:pt idx="46">
                  <c:v>1.0200000000000005</c:v>
                </c:pt>
                <c:pt idx="47">
                  <c:v>1.0400000000000005</c:v>
                </c:pt>
                <c:pt idx="48">
                  <c:v>1.0600000000000005</c:v>
                </c:pt>
                <c:pt idx="49">
                  <c:v>1.0800000000000005</c:v>
                </c:pt>
                <c:pt idx="50">
                  <c:v>1.1000000000000005</c:v>
                </c:pt>
                <c:pt idx="51">
                  <c:v>1.1200000000000006</c:v>
                </c:pt>
              </c:numCache>
            </c:numRef>
          </c:xVal>
          <c:yVal>
            <c:numRef>
              <c:f>'5-15'!$D$9:$D$60</c:f>
              <c:numCache>
                <c:formatCode>General</c:formatCode>
                <c:ptCount val="52"/>
                <c:pt idx="0">
                  <c:v>10.269797953221854</c:v>
                </c:pt>
                <c:pt idx="1">
                  <c:v>7.8124999999999973</c:v>
                </c:pt>
                <c:pt idx="2">
                  <c:v>6.19968816811976</c:v>
                </c:pt>
                <c:pt idx="3">
                  <c:v>5.0743676002994444</c:v>
                </c:pt>
                <c:pt idx="4">
                  <c:v>4.2525863589985713</c:v>
                </c:pt>
                <c:pt idx="5">
                  <c:v>3.6309218870694524</c:v>
                </c:pt>
                <c:pt idx="6">
                  <c:v>3.1472256216306662</c:v>
                </c:pt>
                <c:pt idx="7">
                  <c:v>2.7621358640099509</c:v>
                </c:pt>
                <c:pt idx="8">
                  <c:v>2.4496378142551349</c:v>
                </c:pt>
                <c:pt idx="9">
                  <c:v>2.1919207724597451</c:v>
                </c:pt>
                <c:pt idx="10">
                  <c:v>1.9764235376052368</c:v>
                </c:pt>
                <c:pt idx="11">
                  <c:v>1.7940598702025226</c:v>
                </c:pt>
                <c:pt idx="12">
                  <c:v>1.6381117438952326</c:v>
                </c:pt>
                <c:pt idx="13">
                  <c:v>1.5035163260146496</c:v>
                </c:pt>
                <c:pt idx="14">
                  <c:v>1.3863934710913228</c:v>
                </c:pt>
                <c:pt idx="15">
                  <c:v>1.2837247441527326</c:v>
                </c:pt>
                <c:pt idx="16">
                  <c:v>1.193130544251894</c:v>
                </c:pt>
                <c:pt idx="17">
                  <c:v>1.1127122894895451</c:v>
                </c:pt>
                <c:pt idx="18">
                  <c:v>1.0409386925039039</c:v>
                </c:pt>
                <c:pt idx="19">
                  <c:v>0.97656249999999944</c:v>
                </c:pt>
                <c:pt idx="20">
                  <c:v>0.91855865354369126</c:v>
                </c:pt>
                <c:pt idx="21">
                  <c:v>0.86607775495539874</c:v>
                </c:pt>
                <c:pt idx="22">
                  <c:v>0.81841062637331852</c:v>
                </c:pt>
                <c:pt idx="23">
                  <c:v>0.77496102101497</c:v>
                </c:pt>
                <c:pt idx="24">
                  <c:v>0.73522439571229814</c:v>
                </c:pt>
                <c:pt idx="25">
                  <c:v>0.69877124296868387</c:v>
                </c:pt>
                <c:pt idx="26">
                  <c:v>0.6652338887057353</c:v>
                </c:pt>
                <c:pt idx="27">
                  <c:v>0.63429595003743022</c:v>
                </c:pt>
                <c:pt idx="28">
                  <c:v>0.6056838532829838</c:v>
                </c:pt>
                <c:pt idx="29">
                  <c:v>0.57915996122481983</c:v>
                </c:pt>
                <c:pt idx="30">
                  <c:v>0.55451696732867717</c:v>
                </c:pt>
                <c:pt idx="31">
                  <c:v>0.5315732948748213</c:v>
                </c:pt>
                <c:pt idx="32">
                  <c:v>0.51016929872687622</c:v>
                </c:pt>
                <c:pt idx="33">
                  <c:v>0.49016411240071489</c:v>
                </c:pt>
                <c:pt idx="34">
                  <c:v>0.47143301715909591</c:v>
                </c:pt>
                <c:pt idx="35">
                  <c:v>0.45386523588368133</c:v>
                </c:pt>
                <c:pt idx="36">
                  <c:v>0.43736207450991155</c:v>
                </c:pt>
                <c:pt idx="37">
                  <c:v>0.42183534934065509</c:v>
                </c:pt>
                <c:pt idx="38">
                  <c:v>0.4072060506745791</c:v>
                </c:pt>
                <c:pt idx="39">
                  <c:v>0.393403202703833</c:v>
                </c:pt>
                <c:pt idx="40">
                  <c:v>0.38036288715636507</c:v>
                </c:pt>
                <c:pt idx="41">
                  <c:v>0.36802740413448443</c:v>
                </c:pt>
                <c:pt idx="42">
                  <c:v>0.35634454837624457</c:v>
                </c:pt>
                <c:pt idx="43">
                  <c:v>0.34526698300124364</c:v>
                </c:pt>
                <c:pt idx="44">
                  <c:v>0.33475169589784665</c:v>
                </c:pt>
                <c:pt idx="45">
                  <c:v>0.32475952641916428</c:v>
                </c:pt>
                <c:pt idx="46">
                  <c:v>0.31525475210019988</c:v>
                </c:pt>
                <c:pt idx="47">
                  <c:v>0.3062047267818917</c:v>
                </c:pt>
                <c:pt idx="48">
                  <c:v>0.29757956290261761</c:v>
                </c:pt>
                <c:pt idx="49">
                  <c:v>0.28935185185185169</c:v>
                </c:pt>
                <c:pt idx="50">
                  <c:v>0.28149641721980789</c:v>
                </c:pt>
                <c:pt idx="51">
                  <c:v>0.27399009655746792</c:v>
                </c:pt>
              </c:numCache>
            </c:numRef>
          </c:yVal>
          <c:smooth val="1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90721664"/>
        <c:axId val="90723456"/>
      </c:scatterChart>
      <c:valAx>
        <c:axId val="90721664"/>
        <c:scaling>
          <c:orientation val="minMax"/>
          <c:max val="1.1000000000000001"/>
          <c:min val="0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90723456"/>
        <c:crosses val="autoZero"/>
        <c:crossBetween val="midCat"/>
        <c:majorUnit val="2"/>
      </c:valAx>
      <c:valAx>
        <c:axId val="90723456"/>
        <c:scaling>
          <c:orientation val="minMax"/>
          <c:max val="1.1000000000000001"/>
          <c:min val="0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90721664"/>
        <c:crosses val="autoZero"/>
        <c:crossBetween val="midCat"/>
        <c:majorUnit val="2"/>
      </c:valAx>
    </c:plotArea>
    <c:plotVisOnly val="1"/>
    <c:dispBlanksAs val="gap"/>
    <c:showDLblsOverMax val="0"/>
  </c:chart>
  <c:spPr>
    <a:ln>
      <a:noFill/>
    </a:ln>
  </c:spPr>
  <c:externalData r:id="rId1">
    <c:autoUpdate val="0"/>
  </c:externalData>
  <c:userShapes r:id="rId2"/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6.90161854768154E-2"/>
          <c:y val="2.8252405949256341E-2"/>
          <c:w val="0.89894225721784782"/>
          <c:h val="0.87891586468358118"/>
        </c:manualLayout>
      </c:layout>
      <c:scatterChart>
        <c:scatterStyle val="lineMarker"/>
        <c:varyColors val="0"/>
        <c:ser>
          <c:idx val="0"/>
          <c:order val="0"/>
          <c:spPr>
            <a:ln w="44450">
              <a:solidFill>
                <a:srgbClr val="0000FF"/>
              </a:solidFill>
            </a:ln>
          </c:spPr>
          <c:marker>
            <c:symbol val="none"/>
          </c:marker>
          <c:xVal>
            <c:numRef>
              <c:f>'5-14'!$A$8:$A$39</c:f>
              <c:numCache>
                <c:formatCode>0.000</c:formatCode>
                <c:ptCount val="32"/>
                <c:pt idx="0">
                  <c:v>0.01</c:v>
                </c:pt>
                <c:pt idx="1">
                  <c:v>0.05</c:v>
                </c:pt>
                <c:pt idx="2">
                  <c:v>0.1</c:v>
                </c:pt>
                <c:pt idx="3">
                  <c:v>0.15000000000000002</c:v>
                </c:pt>
                <c:pt idx="4">
                  <c:v>0.2</c:v>
                </c:pt>
                <c:pt idx="5">
                  <c:v>0.25</c:v>
                </c:pt>
                <c:pt idx="6">
                  <c:v>0.3</c:v>
                </c:pt>
                <c:pt idx="7">
                  <c:v>0.35</c:v>
                </c:pt>
                <c:pt idx="8">
                  <c:v>0.39999999999999997</c:v>
                </c:pt>
                <c:pt idx="9">
                  <c:v>0.44999999999999996</c:v>
                </c:pt>
                <c:pt idx="10">
                  <c:v>0.49999999999999994</c:v>
                </c:pt>
                <c:pt idx="11">
                  <c:v>0.54999999999999993</c:v>
                </c:pt>
                <c:pt idx="12">
                  <c:v>0.6</c:v>
                </c:pt>
                <c:pt idx="13">
                  <c:v>0.65</c:v>
                </c:pt>
                <c:pt idx="14">
                  <c:v>0.70000000000000007</c:v>
                </c:pt>
                <c:pt idx="15">
                  <c:v>0.75000000000000011</c:v>
                </c:pt>
                <c:pt idx="16">
                  <c:v>0.80000000000000016</c:v>
                </c:pt>
                <c:pt idx="17">
                  <c:v>0.8500000000000002</c:v>
                </c:pt>
                <c:pt idx="18">
                  <c:v>0.90000000000000024</c:v>
                </c:pt>
                <c:pt idx="19">
                  <c:v>0.95000000000000029</c:v>
                </c:pt>
                <c:pt idx="20">
                  <c:v>1.0000000000000002</c:v>
                </c:pt>
                <c:pt idx="21">
                  <c:v>1.0500000000000003</c:v>
                </c:pt>
                <c:pt idx="22">
                  <c:v>1.1000000000000003</c:v>
                </c:pt>
                <c:pt idx="23">
                  <c:v>1.1500000000000004</c:v>
                </c:pt>
                <c:pt idx="24">
                  <c:v>1.2000000000000004</c:v>
                </c:pt>
                <c:pt idx="25">
                  <c:v>1.2500000000000004</c:v>
                </c:pt>
                <c:pt idx="26">
                  <c:v>1.3000000000000005</c:v>
                </c:pt>
                <c:pt idx="27">
                  <c:v>1.3500000000000005</c:v>
                </c:pt>
                <c:pt idx="28">
                  <c:v>1.4000000000000006</c:v>
                </c:pt>
                <c:pt idx="29">
                  <c:v>1.4500000000000006</c:v>
                </c:pt>
                <c:pt idx="30">
                  <c:v>1.5000000000000007</c:v>
                </c:pt>
                <c:pt idx="31">
                  <c:v>1.5500000000000007</c:v>
                </c:pt>
              </c:numCache>
            </c:numRef>
          </c:xVal>
          <c:yVal>
            <c:numRef>
              <c:f>'5-14'!$B$8:$B$39</c:f>
              <c:numCache>
                <c:formatCode>0.000</c:formatCode>
                <c:ptCount val="32"/>
                <c:pt idx="0">
                  <c:v>3.6774170213285187</c:v>
                </c:pt>
                <c:pt idx="1">
                  <c:v>1.8449487586718645</c:v>
                </c:pt>
                <c:pt idx="2">
                  <c:v>1.3707916595683458</c:v>
                </c:pt>
                <c:pt idx="3">
                  <c:v>1.1521360635603104</c:v>
                </c:pt>
                <c:pt idx="4">
                  <c:v>1.018494288857561</c:v>
                </c:pt>
                <c:pt idx="5">
                  <c:v>0.9256050924828666</c:v>
                </c:pt>
                <c:pt idx="6">
                  <c:v>0.85603380537967266</c:v>
                </c:pt>
                <c:pt idx="7">
                  <c:v>0.80130791830548387</c:v>
                </c:pt>
                <c:pt idx="8">
                  <c:v>0.75673834838046661</c:v>
                </c:pt>
                <c:pt idx="9">
                  <c:v>0.71948746691036825</c:v>
                </c:pt>
                <c:pt idx="10">
                  <c:v>0.68772194071280845</c:v>
                </c:pt>
                <c:pt idx="11">
                  <c:v>0.66019640915846367</c:v>
                </c:pt>
                <c:pt idx="12">
                  <c:v>0.63603067305118177</c:v>
                </c:pt>
                <c:pt idx="13">
                  <c:v>0.61458225243626985</c:v>
                </c:pt>
                <c:pt idx="14">
                  <c:v>0.59536949522108262</c:v>
                </c:pt>
                <c:pt idx="15">
                  <c:v>0.57802310370521082</c:v>
                </c:pt>
                <c:pt idx="16">
                  <c:v>0.56225443203214975</c:v>
                </c:pt>
                <c:pt idx="17">
                  <c:v>0.54783409387192095</c:v>
                </c:pt>
                <c:pt idx="18">
                  <c:v>0.53457713346720792</c:v>
                </c:pt>
                <c:pt idx="19">
                  <c:v>0.52233250265721098</c:v>
                </c:pt>
                <c:pt idx="20">
                  <c:v>0.5109754382067061</c:v>
                </c:pt>
                <c:pt idx="21">
                  <c:v>0.50040183845582153</c:v>
                </c:pt>
                <c:pt idx="22">
                  <c:v>0.49052404685909856</c:v>
                </c:pt>
                <c:pt idx="23">
                  <c:v>0.48126764391630278</c:v>
                </c:pt>
                <c:pt idx="24">
                  <c:v>0.47256897393499281</c:v>
                </c:pt>
                <c:pt idx="25">
                  <c:v>0.46437321535529613</c:v>
                </c:pt>
                <c:pt idx="26">
                  <c:v>0.45663285866260961</c:v>
                </c:pt>
                <c:pt idx="27">
                  <c:v>0.44930649374990245</c:v>
                </c:pt>
                <c:pt idx="28">
                  <c:v>0.44235783491243813</c:v>
                </c:pt>
                <c:pt idx="29">
                  <c:v>0.43575493024776391</c:v>
                </c:pt>
                <c:pt idx="30">
                  <c:v>0.42946951554757856</c:v>
                </c:pt>
                <c:pt idx="31">
                  <c:v>0.42347648242625874</c:v>
                </c:pt>
              </c:numCache>
            </c:numRef>
          </c:yVal>
          <c:smooth val="1"/>
        </c:ser>
        <c:ser>
          <c:idx val="2"/>
          <c:order val="1"/>
          <c:spPr>
            <a:ln w="44450">
              <a:solidFill>
                <a:srgbClr val="FF0000"/>
              </a:solidFill>
              <a:prstDash val="sysDash"/>
            </a:ln>
          </c:spPr>
          <c:marker>
            <c:symbol val="none"/>
          </c:marker>
          <c:xVal>
            <c:numRef>
              <c:f>'5-14'!$A$8:$A$39</c:f>
              <c:numCache>
                <c:formatCode>0.000</c:formatCode>
                <c:ptCount val="32"/>
                <c:pt idx="0">
                  <c:v>0.01</c:v>
                </c:pt>
                <c:pt idx="1">
                  <c:v>0.05</c:v>
                </c:pt>
                <c:pt idx="2">
                  <c:v>0.1</c:v>
                </c:pt>
                <c:pt idx="3">
                  <c:v>0.15000000000000002</c:v>
                </c:pt>
                <c:pt idx="4">
                  <c:v>0.2</c:v>
                </c:pt>
                <c:pt idx="5">
                  <c:v>0.25</c:v>
                </c:pt>
                <c:pt idx="6">
                  <c:v>0.3</c:v>
                </c:pt>
                <c:pt idx="7">
                  <c:v>0.35</c:v>
                </c:pt>
                <c:pt idx="8">
                  <c:v>0.39999999999999997</c:v>
                </c:pt>
                <c:pt idx="9">
                  <c:v>0.44999999999999996</c:v>
                </c:pt>
                <c:pt idx="10">
                  <c:v>0.49999999999999994</c:v>
                </c:pt>
                <c:pt idx="11">
                  <c:v>0.54999999999999993</c:v>
                </c:pt>
                <c:pt idx="12">
                  <c:v>0.6</c:v>
                </c:pt>
                <c:pt idx="13">
                  <c:v>0.65</c:v>
                </c:pt>
                <c:pt idx="14">
                  <c:v>0.70000000000000007</c:v>
                </c:pt>
                <c:pt idx="15">
                  <c:v>0.75000000000000011</c:v>
                </c:pt>
                <c:pt idx="16">
                  <c:v>0.80000000000000016</c:v>
                </c:pt>
                <c:pt idx="17">
                  <c:v>0.8500000000000002</c:v>
                </c:pt>
                <c:pt idx="18">
                  <c:v>0.90000000000000024</c:v>
                </c:pt>
                <c:pt idx="19">
                  <c:v>0.95000000000000029</c:v>
                </c:pt>
                <c:pt idx="20">
                  <c:v>1.0000000000000002</c:v>
                </c:pt>
                <c:pt idx="21">
                  <c:v>1.0500000000000003</c:v>
                </c:pt>
                <c:pt idx="22">
                  <c:v>1.1000000000000003</c:v>
                </c:pt>
                <c:pt idx="23">
                  <c:v>1.1500000000000004</c:v>
                </c:pt>
                <c:pt idx="24">
                  <c:v>1.2000000000000004</c:v>
                </c:pt>
                <c:pt idx="25">
                  <c:v>1.2500000000000004</c:v>
                </c:pt>
                <c:pt idx="26">
                  <c:v>1.3000000000000005</c:v>
                </c:pt>
                <c:pt idx="27">
                  <c:v>1.3500000000000005</c:v>
                </c:pt>
                <c:pt idx="28">
                  <c:v>1.4000000000000006</c:v>
                </c:pt>
                <c:pt idx="29">
                  <c:v>1.4500000000000006</c:v>
                </c:pt>
                <c:pt idx="30">
                  <c:v>1.5000000000000007</c:v>
                </c:pt>
                <c:pt idx="31">
                  <c:v>1.5500000000000007</c:v>
                </c:pt>
              </c:numCache>
            </c:numRef>
          </c:xVal>
          <c:yVal>
            <c:numRef>
              <c:f>'5-14'!$C$8:$C$39</c:f>
              <c:numCache>
                <c:formatCode>0.000</c:formatCode>
                <c:ptCount val="32"/>
                <c:pt idx="0">
                  <c:v>827.65025733464176</c:v>
                </c:pt>
                <c:pt idx="1">
                  <c:v>41.663879214163401</c:v>
                </c:pt>
                <c:pt idx="2">
                  <c:v>11.500163034832525</c:v>
                </c:pt>
                <c:pt idx="3">
                  <c:v>5.4159840079673236</c:v>
                </c:pt>
                <c:pt idx="4">
                  <c:v>3.1743023530744496</c:v>
                </c:pt>
                <c:pt idx="5">
                  <c:v>2.0973579308276977</c:v>
                </c:pt>
                <c:pt idx="6">
                  <c:v>1.4949327873554479</c:v>
                </c:pt>
                <c:pt idx="7">
                  <c:v>1.1227728825413947</c:v>
                </c:pt>
                <c:pt idx="8">
                  <c:v>0.87617848531490183</c:v>
                </c:pt>
                <c:pt idx="9">
                  <c:v>0.70403628581436273</c:v>
                </c:pt>
                <c:pt idx="10">
                  <c:v>0.57891772446186662</c:v>
                </c:pt>
                <c:pt idx="11">
                  <c:v>0.48500332591191209</c:v>
                </c:pt>
                <c:pt idx="12">
                  <c:v>0.41263490354157811</c:v>
                </c:pt>
                <c:pt idx="13">
                  <c:v>0.35563767594380546</c:v>
                </c:pt>
                <c:pt idx="14">
                  <c:v>0.30991044146281804</c:v>
                </c:pt>
                <c:pt idx="15">
                  <c:v>0.2726404076287916</c:v>
                </c:pt>
                <c:pt idx="16">
                  <c:v>0.24184486943569675</c:v>
                </c:pt>
                <c:pt idx="17">
                  <c:v>0.21609279066331746</c:v>
                </c:pt>
                <c:pt idx="18">
                  <c:v>0.19432977010337404</c:v>
                </c:pt>
                <c:pt idx="19">
                  <c:v>0.17576467176114821</c:v>
                </c:pt>
                <c:pt idx="20">
                  <c:v>0.15979424721456292</c:v>
                </c:pt>
                <c:pt idx="21">
                  <c:v>0.14595184344611845</c:v>
                </c:pt>
                <c:pt idx="22">
                  <c:v>0.13387177155906602</c:v>
                </c:pt>
                <c:pt idx="23">
                  <c:v>0.123264091592243</c:v>
                </c:pt>
                <c:pt idx="24">
                  <c:v>0.11389646749401526</c:v>
                </c:pt>
                <c:pt idx="25">
                  <c:v>0.10558091020267871</c:v>
                </c:pt>
                <c:pt idx="26">
                  <c:v>9.8163957169220162E-2</c:v>
                </c:pt>
                <c:pt idx="27">
                  <c:v>9.1519304897155956E-2</c:v>
                </c:pt>
                <c:pt idx="28">
                  <c:v>8.5542217149279731E-2</c:v>
                </c:pt>
                <c:pt idx="29">
                  <c:v>8.014523513730093E-2</c:v>
                </c:pt>
                <c:pt idx="30">
                  <c:v>7.5254853766675581E-2</c:v>
                </c:pt>
                <c:pt idx="31">
                  <c:v>7.0808922600424595E-2</c:v>
                </c:pt>
              </c:numCache>
            </c:numRef>
          </c:yVal>
          <c:smooth val="0"/>
        </c:ser>
        <c:ser>
          <c:idx val="1"/>
          <c:order val="2"/>
          <c:spPr>
            <a:ln w="44450">
              <a:solidFill>
                <a:srgbClr val="006600"/>
              </a:solidFill>
              <a:prstDash val="dash"/>
            </a:ln>
          </c:spPr>
          <c:marker>
            <c:symbol val="none"/>
          </c:marker>
          <c:dPt>
            <c:idx val="0"/>
            <c:marker>
              <c:symbol val="circle"/>
              <c:size val="7"/>
              <c:spPr>
                <a:solidFill>
                  <a:srgbClr val="CCFFCC">
                    <a:alpha val="50000"/>
                  </a:srgbClr>
                </a:solidFill>
                <a:ln w="19050">
                  <a:solidFill>
                    <a:srgbClr val="006600"/>
                  </a:solidFill>
                </a:ln>
              </c:spPr>
            </c:marker>
            <c:bubble3D val="0"/>
          </c:dPt>
          <c:dPt>
            <c:idx val="1"/>
            <c:marker>
              <c:symbol val="circle"/>
              <c:size val="9"/>
              <c:spPr>
                <a:solidFill>
                  <a:srgbClr val="CCFFFF">
                    <a:alpha val="50000"/>
                  </a:srgbClr>
                </a:solidFill>
                <a:ln w="25400">
                  <a:solidFill>
                    <a:srgbClr val="0000FF"/>
                  </a:solidFill>
                </a:ln>
              </c:spPr>
            </c:marker>
            <c:bubble3D val="0"/>
          </c:dPt>
          <c:dPt>
            <c:idx val="2"/>
            <c:marker>
              <c:symbol val="circle"/>
              <c:size val="9"/>
              <c:spPr>
                <a:solidFill>
                  <a:srgbClr val="FFCC99">
                    <a:alpha val="50000"/>
                  </a:srgbClr>
                </a:solidFill>
                <a:ln w="25400">
                  <a:solidFill>
                    <a:srgbClr val="FF0000"/>
                  </a:solidFill>
                </a:ln>
              </c:spPr>
            </c:marker>
            <c:bubble3D val="0"/>
          </c:dPt>
          <c:dPt>
            <c:idx val="3"/>
            <c:marker>
              <c:symbol val="circle"/>
              <c:size val="7"/>
              <c:spPr>
                <a:solidFill>
                  <a:srgbClr val="CCFFCC">
                    <a:alpha val="50000"/>
                  </a:srgbClr>
                </a:solidFill>
                <a:ln w="19050">
                  <a:solidFill>
                    <a:srgbClr val="006600"/>
                  </a:solidFill>
                </a:ln>
              </c:spPr>
            </c:marker>
            <c:bubble3D val="0"/>
          </c:dPt>
          <c:xVal>
            <c:numRef>
              <c:f>'5-14'!$F$2:$F$5</c:f>
              <c:numCache>
                <c:formatCode>0.0000</c:formatCode>
                <c:ptCount val="4"/>
                <c:pt idx="0">
                  <c:v>0</c:v>
                </c:pt>
                <c:pt idx="1">
                  <c:v>0.26351421346532261</c:v>
                </c:pt>
                <c:pt idx="2">
                  <c:v>0.57094746250819883</c:v>
                </c:pt>
                <c:pt idx="3">
                  <c:v>0.87838071155107522</c:v>
                </c:pt>
              </c:numCache>
            </c:numRef>
          </c:xVal>
          <c:yVal>
            <c:numRef>
              <c:f>'5-14'!$G$2:$G$5</c:f>
              <c:numCache>
                <c:formatCode>0.0000</c:formatCode>
                <c:ptCount val="4"/>
                <c:pt idx="0" formatCode="0.000">
                  <c:v>1.2927924958446446</c:v>
                </c:pt>
                <c:pt idx="1">
                  <c:v>0.90495474709125134</c:v>
                </c:pt>
                <c:pt idx="2">
                  <c:v>0.45247737354562567</c:v>
                </c:pt>
                <c:pt idx="3" formatCode="0.000">
                  <c:v>0</c:v>
                </c:pt>
              </c:numCache>
            </c:numRef>
          </c:yVal>
          <c:smooth val="0"/>
        </c:ser>
        <c:ser>
          <c:idx val="3"/>
          <c:order val="3"/>
          <c:spPr>
            <a:ln w="28575">
              <a:solidFill>
                <a:srgbClr val="0000FF"/>
              </a:solidFill>
              <a:prstDash val="sysDot"/>
            </a:ln>
          </c:spPr>
          <c:marker>
            <c:symbol val="none"/>
          </c:marker>
          <c:xVal>
            <c:numRef>
              <c:f>'5-14'!$I$1:$I$2</c:f>
              <c:numCache>
                <c:formatCode>0.00</c:formatCode>
                <c:ptCount val="2"/>
                <c:pt idx="0">
                  <c:v>0</c:v>
                </c:pt>
                <c:pt idx="1">
                  <c:v>0.26351421346532261</c:v>
                </c:pt>
              </c:numCache>
            </c:numRef>
          </c:xVal>
          <c:yVal>
            <c:numRef>
              <c:f>'5-14'!$J$1:$J$2</c:f>
              <c:numCache>
                <c:formatCode>0.00</c:formatCode>
                <c:ptCount val="2"/>
                <c:pt idx="0">
                  <c:v>0</c:v>
                </c:pt>
                <c:pt idx="1">
                  <c:v>0.90495474709125134</c:v>
                </c:pt>
              </c:numCache>
            </c:numRef>
          </c:yVal>
          <c:smooth val="0"/>
        </c:ser>
        <c:ser>
          <c:idx val="4"/>
          <c:order val="4"/>
          <c:spPr>
            <a:ln w="28575">
              <a:solidFill>
                <a:srgbClr val="FF0000"/>
              </a:solidFill>
              <a:prstDash val="sysDot"/>
            </a:ln>
          </c:spPr>
          <c:marker>
            <c:symbol val="none"/>
          </c:marker>
          <c:xVal>
            <c:numRef>
              <c:f>'5-14'!$I$4:$I$5</c:f>
              <c:numCache>
                <c:formatCode>0.00</c:formatCode>
                <c:ptCount val="2"/>
                <c:pt idx="0">
                  <c:v>0</c:v>
                </c:pt>
                <c:pt idx="1">
                  <c:v>0.57094746250819883</c:v>
                </c:pt>
              </c:numCache>
            </c:numRef>
          </c:xVal>
          <c:yVal>
            <c:numRef>
              <c:f>'5-14'!$J$4:$J$5</c:f>
              <c:numCache>
                <c:formatCode>0.00</c:formatCode>
                <c:ptCount val="2"/>
                <c:pt idx="0">
                  <c:v>0</c:v>
                </c:pt>
                <c:pt idx="1">
                  <c:v>0.45247737354562567</c:v>
                </c:pt>
              </c:numCache>
            </c:numRef>
          </c:yVal>
          <c:smooth val="0"/>
        </c:ser>
        <c:ser>
          <c:idx val="5"/>
          <c:order val="5"/>
          <c:spPr>
            <a:ln w="38100">
              <a:solidFill>
                <a:srgbClr val="0000FF"/>
              </a:solidFill>
            </a:ln>
          </c:spPr>
          <c:marker>
            <c:symbol val="none"/>
          </c:marker>
          <c:xVal>
            <c:numRef>
              <c:f>'5-14'!$A$8:$A$39</c:f>
              <c:numCache>
                <c:formatCode>0.000</c:formatCode>
                <c:ptCount val="32"/>
                <c:pt idx="0">
                  <c:v>0.01</c:v>
                </c:pt>
                <c:pt idx="1">
                  <c:v>0.05</c:v>
                </c:pt>
                <c:pt idx="2">
                  <c:v>0.1</c:v>
                </c:pt>
                <c:pt idx="3">
                  <c:v>0.15000000000000002</c:v>
                </c:pt>
                <c:pt idx="4">
                  <c:v>0.2</c:v>
                </c:pt>
                <c:pt idx="5">
                  <c:v>0.25</c:v>
                </c:pt>
                <c:pt idx="6">
                  <c:v>0.3</c:v>
                </c:pt>
                <c:pt idx="7">
                  <c:v>0.35</c:v>
                </c:pt>
                <c:pt idx="8">
                  <c:v>0.39999999999999997</c:v>
                </c:pt>
                <c:pt idx="9">
                  <c:v>0.44999999999999996</c:v>
                </c:pt>
                <c:pt idx="10">
                  <c:v>0.49999999999999994</c:v>
                </c:pt>
                <c:pt idx="11">
                  <c:v>0.54999999999999993</c:v>
                </c:pt>
                <c:pt idx="12">
                  <c:v>0.6</c:v>
                </c:pt>
                <c:pt idx="13">
                  <c:v>0.65</c:v>
                </c:pt>
                <c:pt idx="14">
                  <c:v>0.70000000000000007</c:v>
                </c:pt>
                <c:pt idx="15">
                  <c:v>0.75000000000000011</c:v>
                </c:pt>
                <c:pt idx="16">
                  <c:v>0.80000000000000016</c:v>
                </c:pt>
                <c:pt idx="17">
                  <c:v>0.8500000000000002</c:v>
                </c:pt>
                <c:pt idx="18">
                  <c:v>0.90000000000000024</c:v>
                </c:pt>
                <c:pt idx="19">
                  <c:v>0.95000000000000029</c:v>
                </c:pt>
                <c:pt idx="20">
                  <c:v>1.0000000000000002</c:v>
                </c:pt>
                <c:pt idx="21">
                  <c:v>1.0500000000000003</c:v>
                </c:pt>
                <c:pt idx="22">
                  <c:v>1.1000000000000003</c:v>
                </c:pt>
                <c:pt idx="23">
                  <c:v>1.1500000000000004</c:v>
                </c:pt>
                <c:pt idx="24">
                  <c:v>1.2000000000000004</c:v>
                </c:pt>
                <c:pt idx="25">
                  <c:v>1.2500000000000004</c:v>
                </c:pt>
                <c:pt idx="26">
                  <c:v>1.3000000000000005</c:v>
                </c:pt>
                <c:pt idx="27">
                  <c:v>1.3500000000000005</c:v>
                </c:pt>
                <c:pt idx="28">
                  <c:v>1.4000000000000006</c:v>
                </c:pt>
                <c:pt idx="29">
                  <c:v>1.4500000000000006</c:v>
                </c:pt>
                <c:pt idx="30">
                  <c:v>1.5000000000000007</c:v>
                </c:pt>
                <c:pt idx="31">
                  <c:v>1.5500000000000007</c:v>
                </c:pt>
              </c:numCache>
            </c:numRef>
          </c:xVal>
          <c:yVal>
            <c:numRef>
              <c:f>'5-14'!$D$8:$D$39</c:f>
              <c:numCache>
                <c:formatCode>0.000</c:formatCode>
                <c:ptCount val="32"/>
                <c:pt idx="0">
                  <c:v>2.3332839777257179</c:v>
                </c:pt>
                <c:pt idx="1">
                  <c:v>1.1706013632304468</c:v>
                </c:pt>
                <c:pt idx="2">
                  <c:v>0.86975347030818506</c:v>
                </c:pt>
                <c:pt idx="3">
                  <c:v>0.73101870189693074</c:v>
                </c:pt>
                <c:pt idx="4">
                  <c:v>0.6462243449175028</c:v>
                </c:pt>
                <c:pt idx="5">
                  <c:v>0.58728708750344072</c:v>
                </c:pt>
                <c:pt idx="6">
                  <c:v>0.5431448081355722</c:v>
                </c:pt>
                <c:pt idx="7">
                  <c:v>0.50842178522670955</c:v>
                </c:pt>
                <c:pt idx="8">
                  <c:v>0.4801428430243373</c:v>
                </c:pt>
                <c:pt idx="9">
                  <c:v>0.4565075347668745</c:v>
                </c:pt>
                <c:pt idx="10">
                  <c:v>0.43635262905699213</c:v>
                </c:pt>
                <c:pt idx="11">
                  <c:v>0.41888795714688765</c:v>
                </c:pt>
                <c:pt idx="12">
                  <c:v>0.40355504153192195</c:v>
                </c:pt>
                <c:pt idx="13">
                  <c:v>0.38994623516646476</c:v>
                </c:pt>
                <c:pt idx="14">
                  <c:v>0.37775593465985119</c:v>
                </c:pt>
                <c:pt idx="15">
                  <c:v>0.36674982434910947</c:v>
                </c:pt>
                <c:pt idx="16">
                  <c:v>0.35674476135207167</c:v>
                </c:pt>
                <c:pt idx="17">
                  <c:v>0.34759520235794567</c:v>
                </c:pt>
                <c:pt idx="18">
                  <c:v>0.33918379480578109</c:v>
                </c:pt>
                <c:pt idx="19">
                  <c:v>0.33141470016233177</c:v>
                </c:pt>
                <c:pt idx="20">
                  <c:v>0.32420875741429173</c:v>
                </c:pt>
                <c:pt idx="21">
                  <c:v>0.317499915109344</c:v>
                </c:pt>
                <c:pt idx="22">
                  <c:v>0.31123255605425887</c:v>
                </c:pt>
                <c:pt idx="23">
                  <c:v>0.30535946182737783</c:v>
                </c:pt>
                <c:pt idx="24">
                  <c:v>0.29984024353442995</c:v>
                </c:pt>
                <c:pt idx="25">
                  <c:v>0.29464011744908164</c:v>
                </c:pt>
                <c:pt idx="26">
                  <c:v>0.28972893926391002</c:v>
                </c:pt>
                <c:pt idx="27">
                  <c:v>0.28508043468402533</c:v>
                </c:pt>
                <c:pt idx="28">
                  <c:v>0.28067158079606447</c:v>
                </c:pt>
                <c:pt idx="29">
                  <c:v>0.276482104440465</c:v>
                </c:pt>
                <c:pt idx="30">
                  <c:v>0.27249407226237771</c:v>
                </c:pt>
                <c:pt idx="31">
                  <c:v>0.26869155324458532</c:v>
                </c:pt>
              </c:numCache>
            </c:numRef>
          </c:yVal>
          <c:smooth val="1"/>
        </c:ser>
        <c:ser>
          <c:idx val="6"/>
          <c:order val="6"/>
          <c:spPr>
            <a:ln w="38100">
              <a:solidFill>
                <a:srgbClr val="006600"/>
              </a:solidFill>
              <a:prstDash val="dash"/>
            </a:ln>
          </c:spPr>
          <c:marker>
            <c:symbol val="none"/>
          </c:marker>
          <c:dPt>
            <c:idx val="0"/>
            <c:marker>
              <c:symbol val="circle"/>
              <c:size val="7"/>
              <c:spPr>
                <a:solidFill>
                  <a:srgbClr val="CCFFCC">
                    <a:alpha val="50000"/>
                  </a:srgbClr>
                </a:solidFill>
                <a:ln w="19050">
                  <a:solidFill>
                    <a:srgbClr val="006600"/>
                  </a:solidFill>
                </a:ln>
              </c:spPr>
            </c:marker>
            <c:bubble3D val="0"/>
          </c:dPt>
          <c:dPt>
            <c:idx val="1"/>
            <c:marker>
              <c:symbol val="square"/>
              <c:size val="9"/>
              <c:spPr>
                <a:solidFill>
                  <a:srgbClr val="CCFFFF">
                    <a:alpha val="50000"/>
                  </a:srgbClr>
                </a:solidFill>
                <a:ln w="25400">
                  <a:solidFill>
                    <a:srgbClr val="0000FF"/>
                  </a:solidFill>
                </a:ln>
              </c:spPr>
            </c:marker>
            <c:bubble3D val="0"/>
          </c:dPt>
          <c:dPt>
            <c:idx val="2"/>
            <c:marker>
              <c:symbol val="square"/>
              <c:size val="9"/>
              <c:spPr>
                <a:solidFill>
                  <a:srgbClr val="FFCC99">
                    <a:alpha val="50000"/>
                  </a:srgbClr>
                </a:solidFill>
                <a:ln w="25400">
                  <a:solidFill>
                    <a:srgbClr val="FF0000"/>
                  </a:solidFill>
                </a:ln>
              </c:spPr>
            </c:marker>
            <c:bubble3D val="0"/>
          </c:dPt>
          <c:dPt>
            <c:idx val="3"/>
            <c:marker>
              <c:symbol val="circle"/>
              <c:size val="7"/>
              <c:spPr>
                <a:solidFill>
                  <a:srgbClr val="CCFFCC">
                    <a:alpha val="50000"/>
                  </a:srgbClr>
                </a:solidFill>
                <a:ln w="19050">
                  <a:solidFill>
                    <a:srgbClr val="006600"/>
                  </a:solidFill>
                </a:ln>
              </c:spPr>
            </c:marker>
            <c:bubble3D val="0"/>
          </c:dPt>
          <c:xVal>
            <c:numRef>
              <c:f>'5-14'!$F$8:$F$11</c:f>
              <c:numCache>
                <c:formatCode>0.0000</c:formatCode>
                <c:ptCount val="4"/>
                <c:pt idx="0">
                  <c:v>0</c:v>
                </c:pt>
                <c:pt idx="1">
                  <c:v>0.36233204351481868</c:v>
                </c:pt>
                <c:pt idx="2">
                  <c:v>0.78505276094877352</c:v>
                </c:pt>
                <c:pt idx="3">
                  <c:v>1.2077734783827285</c:v>
                </c:pt>
              </c:numCache>
            </c:numRef>
          </c:xVal>
          <c:yVal>
            <c:numRef>
              <c:f>'5-14'!$G$8:$G$11</c:f>
              <c:numCache>
                <c:formatCode>0.0000</c:formatCode>
                <c:ptCount val="4"/>
                <c:pt idx="0" formatCode="0.000">
                  <c:v>0.71561750340544505</c:v>
                </c:pt>
                <c:pt idx="1">
                  <c:v>0.50093225238381156</c:v>
                </c:pt>
                <c:pt idx="2">
                  <c:v>0.25046612619190572</c:v>
                </c:pt>
                <c:pt idx="3" formatCode="0.000">
                  <c:v>0</c:v>
                </c:pt>
              </c:numCache>
            </c:numRef>
          </c:yVal>
          <c:smooth val="0"/>
        </c:ser>
        <c:ser>
          <c:idx val="7"/>
          <c:order val="7"/>
          <c:spPr>
            <a:ln w="28575">
              <a:solidFill>
                <a:srgbClr val="0000FF"/>
              </a:solidFill>
              <a:prstDash val="sysDot"/>
            </a:ln>
          </c:spPr>
          <c:marker>
            <c:symbol val="none"/>
          </c:marker>
          <c:xVal>
            <c:numRef>
              <c:f>'5-14'!$I$8:$I$9</c:f>
              <c:numCache>
                <c:formatCode>0.00</c:formatCode>
                <c:ptCount val="2"/>
                <c:pt idx="0">
                  <c:v>0</c:v>
                </c:pt>
                <c:pt idx="1">
                  <c:v>0.36233204351481868</c:v>
                </c:pt>
              </c:numCache>
            </c:numRef>
          </c:xVal>
          <c:yVal>
            <c:numRef>
              <c:f>'5-14'!$J$8:$J$9</c:f>
              <c:numCache>
                <c:formatCode>0.00</c:formatCode>
                <c:ptCount val="2"/>
                <c:pt idx="0">
                  <c:v>0</c:v>
                </c:pt>
                <c:pt idx="1">
                  <c:v>0.50093225238381156</c:v>
                </c:pt>
              </c:numCache>
            </c:numRef>
          </c:yVal>
          <c:smooth val="0"/>
        </c:ser>
        <c:ser>
          <c:idx val="8"/>
          <c:order val="8"/>
          <c:spPr>
            <a:ln w="28575">
              <a:solidFill>
                <a:srgbClr val="FF0000"/>
              </a:solidFill>
              <a:prstDash val="sysDot"/>
            </a:ln>
          </c:spPr>
          <c:marker>
            <c:symbol val="none"/>
          </c:marker>
          <c:xVal>
            <c:numRef>
              <c:f>'5-14'!$I$11:$I$12</c:f>
              <c:numCache>
                <c:formatCode>0.00</c:formatCode>
                <c:ptCount val="2"/>
                <c:pt idx="0">
                  <c:v>0</c:v>
                </c:pt>
                <c:pt idx="1">
                  <c:v>0.78505276094877352</c:v>
                </c:pt>
              </c:numCache>
            </c:numRef>
          </c:xVal>
          <c:yVal>
            <c:numRef>
              <c:f>'5-14'!$J$11:$J$12</c:f>
              <c:numCache>
                <c:formatCode>0.00</c:formatCode>
                <c:ptCount val="2"/>
                <c:pt idx="0">
                  <c:v>0</c:v>
                </c:pt>
                <c:pt idx="1">
                  <c:v>0.25046612619190572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90856448"/>
        <c:axId val="90866432"/>
      </c:scatterChart>
      <c:valAx>
        <c:axId val="90856448"/>
        <c:scaling>
          <c:orientation val="minMax"/>
          <c:max val="1.4"/>
          <c:min val="0"/>
        </c:scaling>
        <c:delete val="0"/>
        <c:axPos val="b"/>
        <c:numFmt formatCode="0" sourceLinked="0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90866432"/>
        <c:crosses val="autoZero"/>
        <c:crossBetween val="midCat"/>
        <c:majorUnit val="3"/>
      </c:valAx>
      <c:valAx>
        <c:axId val="90866432"/>
        <c:scaling>
          <c:orientation val="minMax"/>
          <c:max val="1.4"/>
          <c:min val="0"/>
        </c:scaling>
        <c:delete val="0"/>
        <c:axPos val="l"/>
        <c:numFmt formatCode="0" sourceLinked="0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90856448"/>
        <c:crosses val="autoZero"/>
        <c:crossBetween val="midCat"/>
        <c:majorUnit val="3"/>
      </c:valAx>
      <c:spPr>
        <a:noFill/>
        <a:ln w="25400">
          <a:noFill/>
        </a:ln>
      </c:spPr>
    </c:plotArea>
    <c:plotVisOnly val="1"/>
    <c:dispBlanksAs val="gap"/>
    <c:showDLblsOverMax val="0"/>
  </c:chart>
  <c:spPr>
    <a:ln>
      <a:noFill/>
    </a:ln>
  </c:spPr>
  <c:externalData r:id="rId1">
    <c:autoUpdate val="0"/>
  </c:externalData>
  <c:userShapes r:id="rId2"/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800" b="0"/>
            </a:pPr>
            <a:r>
              <a:rPr lang="en-US" sz="1800" b="0"/>
              <a:t>a.</a:t>
            </a:r>
            <a:r>
              <a:rPr lang="en-US" sz="1800" b="0" baseline="0"/>
              <a:t> Top 10 absolute , % of total</a:t>
            </a:r>
            <a:endParaRPr lang="en-US" sz="1800" b="0"/>
          </a:p>
        </c:rich>
      </c:tx>
      <c:layout/>
      <c:overlay val="0"/>
    </c:title>
    <c:autoTitleDeleted val="0"/>
    <c:plotArea>
      <c:layout>
        <c:manualLayout>
          <c:layoutTarget val="inner"/>
          <c:xMode val="edge"/>
          <c:yMode val="edge"/>
          <c:x val="0.34125105957086105"/>
          <c:y val="0.11375840547982424"/>
          <c:w val="0.57537669658996904"/>
          <c:h val="0.79064118071193823"/>
        </c:manualLayout>
      </c:layout>
      <c:barChart>
        <c:barDir val="bar"/>
        <c:grouping val="clustered"/>
        <c:varyColors val="0"/>
        <c:ser>
          <c:idx val="0"/>
          <c:order val="0"/>
          <c:spPr>
            <a:solidFill>
              <a:srgbClr val="0000FF"/>
            </a:solidFill>
          </c:spPr>
          <c:invertIfNegative val="0"/>
          <c:cat>
            <c:strRef>
              <c:f>'5-10 5-16'!$AN$480:$AN$489</c:f>
              <c:strCache>
                <c:ptCount val="10"/>
                <c:pt idx="0">
                  <c:v>Netherlands</c:v>
                </c:pt>
                <c:pt idx="1">
                  <c:v>Cambodia</c:v>
                </c:pt>
                <c:pt idx="2">
                  <c:v>India</c:v>
                </c:pt>
                <c:pt idx="3">
                  <c:v>Italy</c:v>
                </c:pt>
                <c:pt idx="4">
                  <c:v>Germany</c:v>
                </c:pt>
                <c:pt idx="5">
                  <c:v>Viet Nam</c:v>
                </c:pt>
                <c:pt idx="6">
                  <c:v>Turkey</c:v>
                </c:pt>
                <c:pt idx="7">
                  <c:v>Hong Kong</c:v>
                </c:pt>
                <c:pt idx="8">
                  <c:v>Bangladesh</c:v>
                </c:pt>
                <c:pt idx="9">
                  <c:v>China</c:v>
                </c:pt>
              </c:strCache>
            </c:strRef>
          </c:cat>
          <c:val>
            <c:numRef>
              <c:f>'5-10 5-16'!$AQ$480:$AQ$489</c:f>
              <c:numCache>
                <c:formatCode>0.0</c:formatCode>
                <c:ptCount val="10"/>
                <c:pt idx="0">
                  <c:v>2.1653946202173211</c:v>
                </c:pt>
                <c:pt idx="1">
                  <c:v>2.528860059176719</c:v>
                </c:pt>
                <c:pt idx="2">
                  <c:v>3.1315350111956182</c:v>
                </c:pt>
                <c:pt idx="3">
                  <c:v>3.5738834623827938</c:v>
                </c:pt>
                <c:pt idx="4">
                  <c:v>3.7836529378147592</c:v>
                </c:pt>
                <c:pt idx="5">
                  <c:v>4.005521270971256</c:v>
                </c:pt>
                <c:pt idx="6">
                  <c:v>4.1995457837115131</c:v>
                </c:pt>
                <c:pt idx="7">
                  <c:v>4.3858214863659946</c:v>
                </c:pt>
                <c:pt idx="8">
                  <c:v>6.0050348557925313</c:v>
                </c:pt>
                <c:pt idx="9">
                  <c:v>38.50449605924355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9"/>
        <c:axId val="91095808"/>
        <c:axId val="91097344"/>
      </c:barChart>
      <c:catAx>
        <c:axId val="91095808"/>
        <c:scaling>
          <c:orientation val="minMax"/>
        </c:scaling>
        <c:delete val="0"/>
        <c:axPos val="l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91097344"/>
        <c:crosses val="autoZero"/>
        <c:auto val="1"/>
        <c:lblAlgn val="ctr"/>
        <c:lblOffset val="100"/>
        <c:noMultiLvlLbl val="0"/>
      </c:catAx>
      <c:valAx>
        <c:axId val="91097344"/>
        <c:scaling>
          <c:orientation val="minMax"/>
        </c:scaling>
        <c:delete val="0"/>
        <c:axPos val="b"/>
        <c:majorGridlines>
          <c:spPr>
            <a:ln>
              <a:prstDash val="dash"/>
            </a:ln>
          </c:spPr>
        </c:majorGridlines>
        <c:numFmt formatCode="0" sourceLinked="0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91095808"/>
        <c:crosses val="autoZero"/>
        <c:crossBetween val="between"/>
      </c:valAx>
      <c:spPr>
        <a:ln>
          <a:solidFill>
            <a:schemeClr val="tx1"/>
          </a:solidFill>
        </a:ln>
      </c:spPr>
    </c:plotArea>
    <c:plotVisOnly val="1"/>
    <c:dispBlanksAs val="gap"/>
    <c:showDLblsOverMax val="0"/>
  </c:chart>
  <c:externalData r:id="rId1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800" b="0"/>
            </a:pPr>
            <a:r>
              <a:rPr lang="en-US" sz="1800" b="0"/>
              <a:t>b.</a:t>
            </a:r>
            <a:r>
              <a:rPr lang="en-US" sz="1800" b="0" baseline="0"/>
              <a:t> Top 10 relative , Balassa index</a:t>
            </a:r>
            <a:endParaRPr lang="en-US" sz="1800" b="0"/>
          </a:p>
        </c:rich>
      </c:tx>
      <c:layout/>
      <c:overlay val="0"/>
    </c:title>
    <c:autoTitleDeleted val="0"/>
    <c:plotArea>
      <c:layout>
        <c:manualLayout>
          <c:layoutTarget val="inner"/>
          <c:xMode val="edge"/>
          <c:yMode val="edge"/>
          <c:x val="0.30049858553673009"/>
          <c:y val="0.10965009842519685"/>
          <c:w val="0.62928112585148643"/>
          <c:h val="0.79889681758530184"/>
        </c:manualLayout>
      </c:layout>
      <c:barChart>
        <c:barDir val="bar"/>
        <c:grouping val="clustered"/>
        <c:varyColors val="0"/>
        <c:ser>
          <c:idx val="0"/>
          <c:order val="0"/>
          <c:spPr>
            <a:pattFill prst="wdUpDiag">
              <a:fgClr>
                <a:srgbClr val="FF0000"/>
              </a:fgClr>
              <a:bgClr>
                <a:schemeClr val="bg1"/>
              </a:bgClr>
            </a:pattFill>
            <a:ln>
              <a:solidFill>
                <a:srgbClr val="FF0000"/>
              </a:solidFill>
            </a:ln>
          </c:spPr>
          <c:invertIfNegative val="0"/>
          <c:cat>
            <c:strRef>
              <c:f>'5-10 5-16'!$AN$493:$AN$502</c:f>
              <c:strCache>
                <c:ptCount val="10"/>
                <c:pt idx="0">
                  <c:v>Pakistan</c:v>
                </c:pt>
                <c:pt idx="1">
                  <c:v>Jordan</c:v>
                </c:pt>
                <c:pt idx="2">
                  <c:v>Nicaragua</c:v>
                </c:pt>
                <c:pt idx="3">
                  <c:v>Mauritius</c:v>
                </c:pt>
                <c:pt idx="4">
                  <c:v>Sri Lanka</c:v>
                </c:pt>
                <c:pt idx="5">
                  <c:v>Lesotho</c:v>
                </c:pt>
                <c:pt idx="6">
                  <c:v>El Salvador</c:v>
                </c:pt>
                <c:pt idx="7">
                  <c:v>Bangladesh</c:v>
                </c:pt>
                <c:pt idx="8">
                  <c:v>Cambodia</c:v>
                </c:pt>
                <c:pt idx="9">
                  <c:v>Haiti</c:v>
                </c:pt>
              </c:strCache>
            </c:strRef>
          </c:cat>
          <c:val>
            <c:numRef>
              <c:f>'5-10 5-16'!$AS$493:$AS$502</c:f>
              <c:numCache>
                <c:formatCode>0.00</c:formatCode>
                <c:ptCount val="10"/>
                <c:pt idx="0">
                  <c:v>7.5987666289687512</c:v>
                </c:pt>
                <c:pt idx="1">
                  <c:v>11.417346629918701</c:v>
                </c:pt>
                <c:pt idx="2">
                  <c:v>12.41971084371108</c:v>
                </c:pt>
                <c:pt idx="3">
                  <c:v>12.82917654917202</c:v>
                </c:pt>
                <c:pt idx="4">
                  <c:v>18.166036282724679</c:v>
                </c:pt>
                <c:pt idx="5">
                  <c:v>19.572839511429649</c:v>
                </c:pt>
                <c:pt idx="6">
                  <c:v>26.49241569972002</c:v>
                </c:pt>
                <c:pt idx="7">
                  <c:v>33.759925657924512</c:v>
                </c:pt>
                <c:pt idx="8">
                  <c:v>38.800291477403334</c:v>
                </c:pt>
                <c:pt idx="9">
                  <c:v>51.720068264404446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9"/>
        <c:axId val="91129728"/>
        <c:axId val="91131264"/>
      </c:barChart>
      <c:catAx>
        <c:axId val="91129728"/>
        <c:scaling>
          <c:orientation val="minMax"/>
        </c:scaling>
        <c:delete val="0"/>
        <c:axPos val="l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91131264"/>
        <c:crosses val="autoZero"/>
        <c:auto val="1"/>
        <c:lblAlgn val="ctr"/>
        <c:lblOffset val="100"/>
        <c:noMultiLvlLbl val="0"/>
      </c:catAx>
      <c:valAx>
        <c:axId val="91131264"/>
        <c:scaling>
          <c:orientation val="minMax"/>
          <c:min val="0"/>
        </c:scaling>
        <c:delete val="0"/>
        <c:axPos val="b"/>
        <c:majorGridlines>
          <c:spPr>
            <a:ln>
              <a:prstDash val="dash"/>
            </a:ln>
          </c:spPr>
        </c:majorGridlines>
        <c:numFmt formatCode="0" sourceLinked="0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91129728"/>
        <c:crosses val="autoZero"/>
        <c:crossBetween val="between"/>
      </c:valAx>
      <c:spPr>
        <a:ln>
          <a:solidFill>
            <a:schemeClr val="tx1"/>
          </a:solidFill>
        </a:ln>
      </c:spPr>
    </c:plotArea>
    <c:plotVisOnly val="1"/>
    <c:dispBlanksAs val="gap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2284039433742362"/>
          <c:y val="4.0171933436335371E-2"/>
          <c:w val="0.82050245502400398"/>
          <c:h val="0.84237298227930035"/>
        </c:manualLayout>
      </c:layout>
      <c:bubbleChart>
        <c:varyColors val="0"/>
        <c:ser>
          <c:idx val="0"/>
          <c:order val="0"/>
          <c:spPr>
            <a:solidFill>
              <a:srgbClr val="CCFFFF">
                <a:alpha val="50196"/>
              </a:srgbClr>
            </a:solidFill>
            <a:ln w="19050">
              <a:solidFill>
                <a:srgbClr val="0000FF"/>
              </a:solidFill>
            </a:ln>
          </c:spPr>
          <c:invertIfNegative val="0"/>
          <c:xVal>
            <c:numRef>
              <c:f>'5-7'!$F$4:$F$167</c:f>
              <c:numCache>
                <c:formatCode>#,##0</c:formatCode>
                <c:ptCount val="164"/>
                <c:pt idx="0">
                  <c:v>404744.5757953914</c:v>
                </c:pt>
                <c:pt idx="1">
                  <c:v>328465.98079752474</c:v>
                </c:pt>
                <c:pt idx="2">
                  <c:v>318178.3571797703</c:v>
                </c:pt>
                <c:pt idx="3">
                  <c:v>305609.25987911149</c:v>
                </c:pt>
                <c:pt idx="4">
                  <c:v>300634.31280946406</c:v>
                </c:pt>
                <c:pt idx="5">
                  <c:v>290984.23056088435</c:v>
                </c:pt>
                <c:pt idx="6">
                  <c:v>289667.51464405697</c:v>
                </c:pt>
                <c:pt idx="7">
                  <c:v>288606.61055741855</c:v>
                </c:pt>
                <c:pt idx="8">
                  <c:v>280226.28732842283</c:v>
                </c:pt>
                <c:pt idx="9">
                  <c:v>269898.60896220629</c:v>
                </c:pt>
                <c:pt idx="10">
                  <c:v>263128.65007053514</c:v>
                </c:pt>
                <c:pt idx="11">
                  <c:v>261719.48229301063</c:v>
                </c:pt>
                <c:pt idx="12">
                  <c:v>260939.95974495041</c:v>
                </c:pt>
                <c:pt idx="13">
                  <c:v>260622.80915729303</c:v>
                </c:pt>
                <c:pt idx="14">
                  <c:v>256340.7824286127</c:v>
                </c:pt>
                <c:pt idx="15">
                  <c:v>255158.3518709327</c:v>
                </c:pt>
                <c:pt idx="16">
                  <c:v>246963.94360295951</c:v>
                </c:pt>
                <c:pt idx="17">
                  <c:v>240336.33945134372</c:v>
                </c:pt>
                <c:pt idx="18">
                  <c:v>231634.49330229484</c:v>
                </c:pt>
                <c:pt idx="19">
                  <c:v>226642.07143418727</c:v>
                </c:pt>
                <c:pt idx="20">
                  <c:v>226029.02557716239</c:v>
                </c:pt>
                <c:pt idx="21">
                  <c:v>219572.22418672644</c:v>
                </c:pt>
                <c:pt idx="22">
                  <c:v>218262.46016355293</c:v>
                </c:pt>
                <c:pt idx="23">
                  <c:v>215299.4808136085</c:v>
                </c:pt>
                <c:pt idx="24">
                  <c:v>214448.74899346233</c:v>
                </c:pt>
                <c:pt idx="25">
                  <c:v>210112.02923445744</c:v>
                </c:pt>
                <c:pt idx="26">
                  <c:v>209984.20020027511</c:v>
                </c:pt>
                <c:pt idx="27">
                  <c:v>208481.56558045946</c:v>
                </c:pt>
                <c:pt idx="28">
                  <c:v>208057.50377313682</c:v>
                </c:pt>
                <c:pt idx="29">
                  <c:v>205270.23132036088</c:v>
                </c:pt>
                <c:pt idx="30">
                  <c:v>200666.67036754367</c:v>
                </c:pt>
                <c:pt idx="31">
                  <c:v>186298.61518934072</c:v>
                </c:pt>
                <c:pt idx="32">
                  <c:v>178950.70807595478</c:v>
                </c:pt>
                <c:pt idx="33">
                  <c:v>177649.00029221093</c:v>
                </c:pt>
                <c:pt idx="34">
                  <c:v>171377.54010105424</c:v>
                </c:pt>
                <c:pt idx="35">
                  <c:v>170365.49444476186</c:v>
                </c:pt>
                <c:pt idx="36">
                  <c:v>167775.99268291608</c:v>
                </c:pt>
                <c:pt idx="37">
                  <c:v>165179.3832272045</c:v>
                </c:pt>
                <c:pt idx="38">
                  <c:v>148499.1494949414</c:v>
                </c:pt>
                <c:pt idx="39">
                  <c:v>144863.14464513937</c:v>
                </c:pt>
                <c:pt idx="40">
                  <c:v>135902.38474496535</c:v>
                </c:pt>
                <c:pt idx="41">
                  <c:v>126808.12681859719</c:v>
                </c:pt>
                <c:pt idx="42">
                  <c:v>126488.69381430885</c:v>
                </c:pt>
                <c:pt idx="43">
                  <c:v>125830.64323109436</c:v>
                </c:pt>
                <c:pt idx="44">
                  <c:v>115486.09611630223</c:v>
                </c:pt>
                <c:pt idx="45">
                  <c:v>113869.65102571255</c:v>
                </c:pt>
                <c:pt idx="46">
                  <c:v>112798.48280593466</c:v>
                </c:pt>
                <c:pt idx="47">
                  <c:v>112156.47958268772</c:v>
                </c:pt>
                <c:pt idx="48">
                  <c:v>111944.12631189299</c:v>
                </c:pt>
                <c:pt idx="49">
                  <c:v>111256.76215693091</c:v>
                </c:pt>
                <c:pt idx="50">
                  <c:v>111028.46034718225</c:v>
                </c:pt>
                <c:pt idx="51">
                  <c:v>109308.72526216952</c:v>
                </c:pt>
                <c:pt idx="52">
                  <c:v>108829.62211369285</c:v>
                </c:pt>
                <c:pt idx="53">
                  <c:v>107316.5667628097</c:v>
                </c:pt>
                <c:pt idx="54">
                  <c:v>106987.46662580161</c:v>
                </c:pt>
                <c:pt idx="55">
                  <c:v>105584.64046825429</c:v>
                </c:pt>
                <c:pt idx="56">
                  <c:v>104195.16395322686</c:v>
                </c:pt>
                <c:pt idx="57">
                  <c:v>102859.21533846109</c:v>
                </c:pt>
                <c:pt idx="58">
                  <c:v>99174.304471433672</c:v>
                </c:pt>
                <c:pt idx="59">
                  <c:v>96891.404305471762</c:v>
                </c:pt>
                <c:pt idx="60">
                  <c:v>94396.863991044869</c:v>
                </c:pt>
                <c:pt idx="61">
                  <c:v>93020.954631661545</c:v>
                </c:pt>
                <c:pt idx="62">
                  <c:v>91226.870264546247</c:v>
                </c:pt>
                <c:pt idx="63">
                  <c:v>87699.143463368877</c:v>
                </c:pt>
                <c:pt idx="64">
                  <c:v>85455.720419373378</c:v>
                </c:pt>
                <c:pt idx="65">
                  <c:v>84855.852612608942</c:v>
                </c:pt>
                <c:pt idx="66">
                  <c:v>82351.413718401687</c:v>
                </c:pt>
                <c:pt idx="67">
                  <c:v>81919.013841672204</c:v>
                </c:pt>
                <c:pt idx="68">
                  <c:v>80146.523584170718</c:v>
                </c:pt>
                <c:pt idx="69">
                  <c:v>80026.360564220071</c:v>
                </c:pt>
                <c:pt idx="70">
                  <c:v>79650.468371876181</c:v>
                </c:pt>
                <c:pt idx="71">
                  <c:v>77488.00249329138</c:v>
                </c:pt>
                <c:pt idx="72">
                  <c:v>77298.438593648709</c:v>
                </c:pt>
                <c:pt idx="73">
                  <c:v>76717.541684625321</c:v>
                </c:pt>
                <c:pt idx="74">
                  <c:v>72449.653617527074</c:v>
                </c:pt>
                <c:pt idx="75">
                  <c:v>70040.348371788641</c:v>
                </c:pt>
                <c:pt idx="76">
                  <c:v>69589.235560685978</c:v>
                </c:pt>
                <c:pt idx="77">
                  <c:v>68689.094908268075</c:v>
                </c:pt>
                <c:pt idx="78">
                  <c:v>66121.055405775565</c:v>
                </c:pt>
                <c:pt idx="79">
                  <c:v>63815.073949521924</c:v>
                </c:pt>
                <c:pt idx="80">
                  <c:v>63367.053311948184</c:v>
                </c:pt>
                <c:pt idx="81">
                  <c:v>63054.377674486903</c:v>
                </c:pt>
                <c:pt idx="82">
                  <c:v>61253.613514930985</c:v>
                </c:pt>
                <c:pt idx="83">
                  <c:v>60905.872292218221</c:v>
                </c:pt>
                <c:pt idx="84">
                  <c:v>59239.936553566244</c:v>
                </c:pt>
                <c:pt idx="85">
                  <c:v>58451.823943450931</c:v>
                </c:pt>
                <c:pt idx="86">
                  <c:v>57813.554006810191</c:v>
                </c:pt>
                <c:pt idx="87">
                  <c:v>57478.662398460037</c:v>
                </c:pt>
                <c:pt idx="88">
                  <c:v>56920.380561826278</c:v>
                </c:pt>
                <c:pt idx="89">
                  <c:v>54203.740307484019</c:v>
                </c:pt>
                <c:pt idx="90">
                  <c:v>52467.226167164219</c:v>
                </c:pt>
                <c:pt idx="91">
                  <c:v>48730.921666095237</c:v>
                </c:pt>
                <c:pt idx="92">
                  <c:v>48006.941897805256</c:v>
                </c:pt>
                <c:pt idx="93">
                  <c:v>47886.627207388301</c:v>
                </c:pt>
                <c:pt idx="94">
                  <c:v>46230.71794267698</c:v>
                </c:pt>
                <c:pt idx="95">
                  <c:v>42791.309265797143</c:v>
                </c:pt>
                <c:pt idx="96">
                  <c:v>42130.501073877451</c:v>
                </c:pt>
                <c:pt idx="97">
                  <c:v>41516.046550751074</c:v>
                </c:pt>
                <c:pt idx="98">
                  <c:v>40770.402155805532</c:v>
                </c:pt>
                <c:pt idx="99">
                  <c:v>40682.717102893024</c:v>
                </c:pt>
                <c:pt idx="100">
                  <c:v>38083.169226223334</c:v>
                </c:pt>
                <c:pt idx="101">
                  <c:v>37937.942554072928</c:v>
                </c:pt>
                <c:pt idx="102">
                  <c:v>34181.262582532552</c:v>
                </c:pt>
                <c:pt idx="103">
                  <c:v>32059.307355261564</c:v>
                </c:pt>
                <c:pt idx="104">
                  <c:v>31924.749382802231</c:v>
                </c:pt>
                <c:pt idx="105">
                  <c:v>30881.946899634131</c:v>
                </c:pt>
                <c:pt idx="106">
                  <c:v>30682.120518732849</c:v>
                </c:pt>
                <c:pt idx="107">
                  <c:v>30594.579527549049</c:v>
                </c:pt>
                <c:pt idx="108">
                  <c:v>29842.429180641564</c:v>
                </c:pt>
                <c:pt idx="109">
                  <c:v>29759.919409646103</c:v>
                </c:pt>
                <c:pt idx="110">
                  <c:v>29435.73071197858</c:v>
                </c:pt>
                <c:pt idx="111">
                  <c:v>28952.34636610392</c:v>
                </c:pt>
                <c:pt idx="112">
                  <c:v>26680.254984726493</c:v>
                </c:pt>
                <c:pt idx="113">
                  <c:v>26199.834560181931</c:v>
                </c:pt>
                <c:pt idx="114">
                  <c:v>25196.244045188607</c:v>
                </c:pt>
                <c:pt idx="115">
                  <c:v>24350.188613834569</c:v>
                </c:pt>
                <c:pt idx="116">
                  <c:v>24141.711609950435</c:v>
                </c:pt>
                <c:pt idx="117">
                  <c:v>21554.281814369919</c:v>
                </c:pt>
                <c:pt idx="118">
                  <c:v>20776.419266061428</c:v>
                </c:pt>
                <c:pt idx="119">
                  <c:v>20655.41867955538</c:v>
                </c:pt>
                <c:pt idx="120">
                  <c:v>20097.879574002862</c:v>
                </c:pt>
                <c:pt idx="121">
                  <c:v>19796.230369747955</c:v>
                </c:pt>
                <c:pt idx="122">
                  <c:v>18608.918794612673</c:v>
                </c:pt>
                <c:pt idx="123">
                  <c:v>18053.226590345726</c:v>
                </c:pt>
                <c:pt idx="124">
                  <c:v>17987.984943138479</c:v>
                </c:pt>
                <c:pt idx="125">
                  <c:v>17909.376708215357</c:v>
                </c:pt>
                <c:pt idx="126">
                  <c:v>16577.810449970792</c:v>
                </c:pt>
                <c:pt idx="127">
                  <c:v>15666.316140202429</c:v>
                </c:pt>
                <c:pt idx="128">
                  <c:v>15014.375642707906</c:v>
                </c:pt>
                <c:pt idx="129">
                  <c:v>14962.975946532533</c:v>
                </c:pt>
                <c:pt idx="130">
                  <c:v>13094.441441313937</c:v>
                </c:pt>
                <c:pt idx="131">
                  <c:v>12669.408188493682</c:v>
                </c:pt>
                <c:pt idx="132">
                  <c:v>12439.64611869691</c:v>
                </c:pt>
                <c:pt idx="133">
                  <c:v>11820.683395383014</c:v>
                </c:pt>
                <c:pt idx="134">
                  <c:v>11318.154853925264</c:v>
                </c:pt>
                <c:pt idx="135">
                  <c:v>10133.439424366266</c:v>
                </c:pt>
                <c:pt idx="136">
                  <c:v>10086.923053451916</c:v>
                </c:pt>
                <c:pt idx="137">
                  <c:v>9634.1930734641101</c:v>
                </c:pt>
                <c:pt idx="138">
                  <c:v>9063.9189310719721</c:v>
                </c:pt>
                <c:pt idx="139">
                  <c:v>8842.071761410456</c:v>
                </c:pt>
                <c:pt idx="140">
                  <c:v>8536.4837689389005</c:v>
                </c:pt>
                <c:pt idx="141">
                  <c:v>7787.7164832777953</c:v>
                </c:pt>
                <c:pt idx="142">
                  <c:v>7600.2373783330368</c:v>
                </c:pt>
                <c:pt idx="143">
                  <c:v>7513.8924058388329</c:v>
                </c:pt>
                <c:pt idx="144">
                  <c:v>7180.2930138261381</c:v>
                </c:pt>
                <c:pt idx="145">
                  <c:v>6236.3198620163967</c:v>
                </c:pt>
                <c:pt idx="146">
                  <c:v>6098.1657024839751</c:v>
                </c:pt>
                <c:pt idx="147">
                  <c:v>6020.0532081430911</c:v>
                </c:pt>
                <c:pt idx="148">
                  <c:v>5678.3207158610639</c:v>
                </c:pt>
                <c:pt idx="149">
                  <c:v>5500.1552576833337</c:v>
                </c:pt>
                <c:pt idx="150">
                  <c:v>5200.7529938639409</c:v>
                </c:pt>
                <c:pt idx="151">
                  <c:v>5060.0839546285142</c:v>
                </c:pt>
                <c:pt idx="152">
                  <c:v>5045.3100400818457</c:v>
                </c:pt>
                <c:pt idx="153">
                  <c:v>5030.4165285578483</c:v>
                </c:pt>
                <c:pt idx="154">
                  <c:v>4896.3895644343565</c:v>
                </c:pt>
                <c:pt idx="155">
                  <c:v>4709.3240101208494</c:v>
                </c:pt>
                <c:pt idx="156">
                  <c:v>4588.4192274934003</c:v>
                </c:pt>
                <c:pt idx="157">
                  <c:v>4068.5577528987719</c:v>
                </c:pt>
                <c:pt idx="158">
                  <c:v>3585.3813343080305</c:v>
                </c:pt>
                <c:pt idx="159">
                  <c:v>3551.8049693429939</c:v>
                </c:pt>
                <c:pt idx="160">
                  <c:v>2855.0110497030132</c:v>
                </c:pt>
                <c:pt idx="161">
                  <c:v>2620.0064752224876</c:v>
                </c:pt>
                <c:pt idx="162">
                  <c:v>2417.9188172014733</c:v>
                </c:pt>
                <c:pt idx="163">
                  <c:v>1247.0230388448419</c:v>
                </c:pt>
              </c:numCache>
            </c:numRef>
          </c:xVal>
          <c:yVal>
            <c:numRef>
              <c:f>'5-7'!$E$4:$E$167</c:f>
              <c:numCache>
                <c:formatCode>#,##0</c:formatCode>
                <c:ptCount val="164"/>
                <c:pt idx="0">
                  <c:v>127562.19898871848</c:v>
                </c:pt>
                <c:pt idx="1">
                  <c:v>79470.99782088169</c:v>
                </c:pt>
                <c:pt idx="2">
                  <c:v>69474.178972930022</c:v>
                </c:pt>
                <c:pt idx="3">
                  <c:v>76236.793632396133</c:v>
                </c:pt>
                <c:pt idx="4">
                  <c:v>33923.559817118228</c:v>
                </c:pt>
                <c:pt idx="5">
                  <c:v>51508.863393328895</c:v>
                </c:pt>
                <c:pt idx="6">
                  <c:v>88849.995265228514</c:v>
                </c:pt>
                <c:pt idx="7">
                  <c:v>51340.487627911672</c:v>
                </c:pt>
                <c:pt idx="8">
                  <c:v>35614.310022682876</c:v>
                </c:pt>
                <c:pt idx="9">
                  <c:v>42834.016759738413</c:v>
                </c:pt>
                <c:pt idx="10">
                  <c:v>40608.972009342797</c:v>
                </c:pt>
                <c:pt idx="11">
                  <c:v>38820.821824728089</c:v>
                </c:pt>
                <c:pt idx="12">
                  <c:v>62411.35577910392</c:v>
                </c:pt>
                <c:pt idx="13">
                  <c:v>31682.644741177104</c:v>
                </c:pt>
                <c:pt idx="14">
                  <c:v>37216.801899820464</c:v>
                </c:pt>
                <c:pt idx="15">
                  <c:v>40789.418105114797</c:v>
                </c:pt>
                <c:pt idx="16">
                  <c:v>20832.089175379759</c:v>
                </c:pt>
                <c:pt idx="17">
                  <c:v>44056.254416801981</c:v>
                </c:pt>
                <c:pt idx="18">
                  <c:v>42482.732455252131</c:v>
                </c:pt>
                <c:pt idx="19">
                  <c:v>52067.9660469226</c:v>
                </c:pt>
                <c:pt idx="20">
                  <c:v>40628.458408567625</c:v>
                </c:pt>
                <c:pt idx="21">
                  <c:v>16622.935484094345</c:v>
                </c:pt>
                <c:pt idx="22">
                  <c:v>32708.107438264116</c:v>
                </c:pt>
                <c:pt idx="23">
                  <c:v>27368.17202591179</c:v>
                </c:pt>
                <c:pt idx="24">
                  <c:v>42883.686807951701</c:v>
                </c:pt>
                <c:pt idx="25">
                  <c:v>45021.157407733845</c:v>
                </c:pt>
                <c:pt idx="26">
                  <c:v>41898.882359463576</c:v>
                </c:pt>
                <c:pt idx="27">
                  <c:v>44647.235911142074</c:v>
                </c:pt>
                <c:pt idx="28">
                  <c:v>138024.90667496822</c:v>
                </c:pt>
                <c:pt idx="29">
                  <c:v>54992.722930141892</c:v>
                </c:pt>
                <c:pt idx="30">
                  <c:v>24305.059606893261</c:v>
                </c:pt>
                <c:pt idx="31">
                  <c:v>25932.933700526028</c:v>
                </c:pt>
                <c:pt idx="32">
                  <c:v>40488.659094153438</c:v>
                </c:pt>
                <c:pt idx="33">
                  <c:v>20048.987159099524</c:v>
                </c:pt>
                <c:pt idx="34">
                  <c:v>42444.278444912743</c:v>
                </c:pt>
                <c:pt idx="35">
                  <c:v>36931.474225719532</c:v>
                </c:pt>
                <c:pt idx="36">
                  <c:v>30926.849094520781</c:v>
                </c:pt>
                <c:pt idx="37">
                  <c:v>28124.464480282113</c:v>
                </c:pt>
                <c:pt idx="38">
                  <c:v>28821.662396779371</c:v>
                </c:pt>
                <c:pt idx="39">
                  <c:v>43540.49439193264</c:v>
                </c:pt>
                <c:pt idx="40">
                  <c:v>25758.862634894867</c:v>
                </c:pt>
                <c:pt idx="41">
                  <c:v>33019.603322723306</c:v>
                </c:pt>
                <c:pt idx="42">
                  <c:v>22031.847753785474</c:v>
                </c:pt>
                <c:pt idx="43">
                  <c:v>22706.611896434319</c:v>
                </c:pt>
                <c:pt idx="44">
                  <c:v>11608.968970793747</c:v>
                </c:pt>
                <c:pt idx="45">
                  <c:v>11282.81496082878</c:v>
                </c:pt>
                <c:pt idx="46">
                  <c:v>13554.931152190211</c:v>
                </c:pt>
                <c:pt idx="47">
                  <c:v>22835.220460808847</c:v>
                </c:pt>
                <c:pt idx="48">
                  <c:v>25253.767201147057</c:v>
                </c:pt>
                <c:pt idx="49">
                  <c:v>15090.04722007477</c:v>
                </c:pt>
                <c:pt idx="50">
                  <c:v>22589.371447496564</c:v>
                </c:pt>
                <c:pt idx="51">
                  <c:v>15555.842786577168</c:v>
                </c:pt>
                <c:pt idx="52">
                  <c:v>23564.207736364562</c:v>
                </c:pt>
                <c:pt idx="53">
                  <c:v>18646.369814432121</c:v>
                </c:pt>
                <c:pt idx="54">
                  <c:v>12892.49630066212</c:v>
                </c:pt>
                <c:pt idx="55">
                  <c:v>11404.738859536863</c:v>
                </c:pt>
                <c:pt idx="56">
                  <c:v>14151.541104910264</c:v>
                </c:pt>
                <c:pt idx="57">
                  <c:v>21832.570741566124</c:v>
                </c:pt>
                <c:pt idx="58">
                  <c:v>9960.9407258135543</c:v>
                </c:pt>
                <c:pt idx="59">
                  <c:v>22517.995142032814</c:v>
                </c:pt>
                <c:pt idx="60">
                  <c:v>24469.622500843558</c:v>
                </c:pt>
                <c:pt idx="61">
                  <c:v>18184.109733303714</c:v>
                </c:pt>
                <c:pt idx="62">
                  <c:v>21714.03155645014</c:v>
                </c:pt>
                <c:pt idx="63">
                  <c:v>17614.598209944834</c:v>
                </c:pt>
                <c:pt idx="64">
                  <c:v>18965.816535382179</c:v>
                </c:pt>
                <c:pt idx="65">
                  <c:v>16290.812821426951</c:v>
                </c:pt>
                <c:pt idx="66">
                  <c:v>22469.679019436546</c:v>
                </c:pt>
                <c:pt idx="67">
                  <c:v>51937.494609288675</c:v>
                </c:pt>
                <c:pt idx="68">
                  <c:v>11396.493020613134</c:v>
                </c:pt>
                <c:pt idx="69">
                  <c:v>9387.3500313801505</c:v>
                </c:pt>
                <c:pt idx="70">
                  <c:v>17054.558334452522</c:v>
                </c:pt>
                <c:pt idx="71">
                  <c:v>15246.608797311934</c:v>
                </c:pt>
                <c:pt idx="72">
                  <c:v>18567.134710122857</c:v>
                </c:pt>
                <c:pt idx="73">
                  <c:v>10540.657366653293</c:v>
                </c:pt>
                <c:pt idx="74">
                  <c:v>8508.0147873102087</c:v>
                </c:pt>
                <c:pt idx="75">
                  <c:v>17145.783120153596</c:v>
                </c:pt>
                <c:pt idx="76">
                  <c:v>9132.3057037913059</c:v>
                </c:pt>
                <c:pt idx="77">
                  <c:v>10767.641678722743</c:v>
                </c:pt>
                <c:pt idx="78">
                  <c:v>12025.385371844204</c:v>
                </c:pt>
                <c:pt idx="79">
                  <c:v>15695.017794275906</c:v>
                </c:pt>
                <c:pt idx="80">
                  <c:v>14555.082195311494</c:v>
                </c:pt>
                <c:pt idx="81">
                  <c:v>6470.8841903439334</c:v>
                </c:pt>
                <c:pt idx="82">
                  <c:v>20353.290824391781</c:v>
                </c:pt>
                <c:pt idx="83">
                  <c:v>11795.470579020368</c:v>
                </c:pt>
                <c:pt idx="84">
                  <c:v>7167.205809234546</c:v>
                </c:pt>
                <c:pt idx="85">
                  <c:v>18793.39333180448</c:v>
                </c:pt>
                <c:pt idx="86">
                  <c:v>4558.8038208485068</c:v>
                </c:pt>
                <c:pt idx="87">
                  <c:v>13931.811471326711</c:v>
                </c:pt>
                <c:pt idx="88">
                  <c:v>11524.567506563031</c:v>
                </c:pt>
                <c:pt idx="89">
                  <c:v>2902.5462446952738</c:v>
                </c:pt>
                <c:pt idx="90">
                  <c:v>12454.190922007263</c:v>
                </c:pt>
                <c:pt idx="91">
                  <c:v>32685.062310853868</c:v>
                </c:pt>
                <c:pt idx="92">
                  <c:v>6930.2913801528921</c:v>
                </c:pt>
                <c:pt idx="93">
                  <c:v>4521.0848447881153</c:v>
                </c:pt>
                <c:pt idx="94">
                  <c:v>6210.4929546602534</c:v>
                </c:pt>
                <c:pt idx="95">
                  <c:v>29469.352990720836</c:v>
                </c:pt>
                <c:pt idx="96">
                  <c:v>15222.233763518747</c:v>
                </c:pt>
                <c:pt idx="97">
                  <c:v>13430.743207071162</c:v>
                </c:pt>
                <c:pt idx="98">
                  <c:v>9425.7373825859431</c:v>
                </c:pt>
                <c:pt idx="99">
                  <c:v>7526.8364191128721</c:v>
                </c:pt>
                <c:pt idx="100">
                  <c:v>9275.7729894832628</c:v>
                </c:pt>
                <c:pt idx="101">
                  <c:v>7087.00635921499</c:v>
                </c:pt>
                <c:pt idx="102">
                  <c:v>6326.2164238939786</c:v>
                </c:pt>
                <c:pt idx="103">
                  <c:v>3832.2847399189636</c:v>
                </c:pt>
                <c:pt idx="104">
                  <c:v>10733.488722812754</c:v>
                </c:pt>
                <c:pt idx="105">
                  <c:v>7501.8104304760018</c:v>
                </c:pt>
                <c:pt idx="106">
                  <c:v>16593.188760048233</c:v>
                </c:pt>
                <c:pt idx="107">
                  <c:v>10154.083975912927</c:v>
                </c:pt>
                <c:pt idx="108">
                  <c:v>9254.4221797039099</c:v>
                </c:pt>
                <c:pt idx="109">
                  <c:v>2431.6590685452616</c:v>
                </c:pt>
                <c:pt idx="110">
                  <c:v>8607.4985627661827</c:v>
                </c:pt>
                <c:pt idx="111">
                  <c:v>14471.473317624965</c:v>
                </c:pt>
                <c:pt idx="112">
                  <c:v>7833.0740015675838</c:v>
                </c:pt>
                <c:pt idx="113">
                  <c:v>2945.2295694967215</c:v>
                </c:pt>
                <c:pt idx="114">
                  <c:v>5124.6035198022737</c:v>
                </c:pt>
                <c:pt idx="115">
                  <c:v>10151.532640292322</c:v>
                </c:pt>
                <c:pt idx="116">
                  <c:v>5934.3879777187385</c:v>
                </c:pt>
                <c:pt idx="117">
                  <c:v>4454.074828784338</c:v>
                </c:pt>
                <c:pt idx="118">
                  <c:v>5243.9570597126094</c:v>
                </c:pt>
                <c:pt idx="119">
                  <c:v>5002.1491200741748</c:v>
                </c:pt>
                <c:pt idx="120">
                  <c:v>7488.0117598340894</c:v>
                </c:pt>
                <c:pt idx="121">
                  <c:v>8214.6537125736322</c:v>
                </c:pt>
                <c:pt idx="122">
                  <c:v>4445.2710541232018</c:v>
                </c:pt>
                <c:pt idx="123">
                  <c:v>4667.3400588651175</c:v>
                </c:pt>
                <c:pt idx="124">
                  <c:v>7062.530674821689</c:v>
                </c:pt>
                <c:pt idx="125">
                  <c:v>5680.2299827443258</c:v>
                </c:pt>
                <c:pt idx="126">
                  <c:v>2493.6137341397289</c:v>
                </c:pt>
                <c:pt idx="127">
                  <c:v>2853.4477401556601</c:v>
                </c:pt>
                <c:pt idx="128">
                  <c:v>2875.7604563093382</c:v>
                </c:pt>
                <c:pt idx="129">
                  <c:v>2170.0772069901695</c:v>
                </c:pt>
                <c:pt idx="130">
                  <c:v>1399.7808484348998</c:v>
                </c:pt>
                <c:pt idx="131">
                  <c:v>3864.0307887795043</c:v>
                </c:pt>
                <c:pt idx="132">
                  <c:v>1361.8918199959926</c:v>
                </c:pt>
                <c:pt idx="133">
                  <c:v>3109.81282884131</c:v>
                </c:pt>
                <c:pt idx="134">
                  <c:v>2172.7903916176174</c:v>
                </c:pt>
                <c:pt idx="135">
                  <c:v>3799.5404355804776</c:v>
                </c:pt>
                <c:pt idx="136">
                  <c:v>2739.3439448001795</c:v>
                </c:pt>
                <c:pt idx="137">
                  <c:v>2943.5246683518467</c:v>
                </c:pt>
                <c:pt idx="138">
                  <c:v>3264.7729779456213</c:v>
                </c:pt>
                <c:pt idx="139">
                  <c:v>1733.3093993643502</c:v>
                </c:pt>
                <c:pt idx="140">
                  <c:v>5422.693342729498</c:v>
                </c:pt>
                <c:pt idx="141">
                  <c:v>1608.1279989587465</c:v>
                </c:pt>
                <c:pt idx="142">
                  <c:v>2705.3232181398089</c:v>
                </c:pt>
                <c:pt idx="143">
                  <c:v>754.98197526797082</c:v>
                </c:pt>
                <c:pt idx="144">
                  <c:v>886.80961128933347</c:v>
                </c:pt>
                <c:pt idx="145">
                  <c:v>1212.8881328330224</c:v>
                </c:pt>
                <c:pt idx="146">
                  <c:v>2295.9712359452133</c:v>
                </c:pt>
                <c:pt idx="147">
                  <c:v>3107.4688875175334</c:v>
                </c:pt>
                <c:pt idx="148">
                  <c:v>7515.0826563776209</c:v>
                </c:pt>
                <c:pt idx="149">
                  <c:v>1494.6485483389588</c:v>
                </c:pt>
                <c:pt idx="150">
                  <c:v>2021.5934708651705</c:v>
                </c:pt>
                <c:pt idx="151">
                  <c:v>1345.9142762919698</c:v>
                </c:pt>
                <c:pt idx="152">
                  <c:v>1620.5769390932496</c:v>
                </c:pt>
                <c:pt idx="153">
                  <c:v>1630.4444967271668</c:v>
                </c:pt>
                <c:pt idx="154">
                  <c:v>1368.6324120759227</c:v>
                </c:pt>
                <c:pt idx="155">
                  <c:v>1589.1673480780983</c:v>
                </c:pt>
                <c:pt idx="156">
                  <c:v>1335.7322752292487</c:v>
                </c:pt>
                <c:pt idx="157">
                  <c:v>584.37594404218839</c:v>
                </c:pt>
                <c:pt idx="158">
                  <c:v>783.25925357852657</c:v>
                </c:pt>
                <c:pt idx="159">
                  <c:v>1426.3662876262276</c:v>
                </c:pt>
                <c:pt idx="160">
                  <c:v>849.83092423609435</c:v>
                </c:pt>
                <c:pt idx="161">
                  <c:v>1069.6246770946391</c:v>
                </c:pt>
                <c:pt idx="162">
                  <c:v>746.96015142739157</c:v>
                </c:pt>
                <c:pt idx="163">
                  <c:v>1773.3132255993482</c:v>
                </c:pt>
              </c:numCache>
            </c:numRef>
          </c:yVal>
          <c:bubbleSize>
            <c:numRef>
              <c:f>'5-7'!$G$4:$G$167</c:f>
              <c:numCache>
                <c:formatCode>#,##0.0</c:formatCode>
                <c:ptCount val="164"/>
                <c:pt idx="0">
                  <c:v>1.8700409999999998</c:v>
                </c:pt>
                <c:pt idx="1">
                  <c:v>2.8180419999999997</c:v>
                </c:pt>
                <c:pt idx="2">
                  <c:v>0.40593799999999997</c:v>
                </c:pt>
                <c:pt idx="3">
                  <c:v>5.1879330000000001</c:v>
                </c:pt>
                <c:pt idx="4">
                  <c:v>60.788694</c:v>
                </c:pt>
                <c:pt idx="5">
                  <c:v>7.1221869999999994</c:v>
                </c:pt>
                <c:pt idx="6">
                  <c:v>0.51594099999999998</c:v>
                </c:pt>
                <c:pt idx="7">
                  <c:v>313.08537999999999</c:v>
                </c:pt>
                <c:pt idx="8">
                  <c:v>126.49724099999999</c:v>
                </c:pt>
                <c:pt idx="9">
                  <c:v>22.605732</c:v>
                </c:pt>
                <c:pt idx="10">
                  <c:v>10.754056</c:v>
                </c:pt>
                <c:pt idx="11">
                  <c:v>5.3847699999999996</c:v>
                </c:pt>
                <c:pt idx="12">
                  <c:v>4.9248479999999999</c:v>
                </c:pt>
                <c:pt idx="13">
                  <c:v>46.454895</c:v>
                </c:pt>
                <c:pt idx="14">
                  <c:v>65.089012999999994</c:v>
                </c:pt>
                <c:pt idx="15">
                  <c:v>0.32436599999999999</c:v>
                </c:pt>
                <c:pt idx="16">
                  <c:v>0.81883399999999995</c:v>
                </c:pt>
                <c:pt idx="17">
                  <c:v>8.4134289999999989</c:v>
                </c:pt>
                <c:pt idx="18">
                  <c:v>5.5725939999999996</c:v>
                </c:pt>
                <c:pt idx="19">
                  <c:v>28.082540999999999</c:v>
                </c:pt>
                <c:pt idx="20">
                  <c:v>2.8461449999999999</c:v>
                </c:pt>
                <c:pt idx="21">
                  <c:v>4.2594050000000001</c:v>
                </c:pt>
                <c:pt idx="22">
                  <c:v>48.391342999999999</c:v>
                </c:pt>
                <c:pt idx="23">
                  <c:v>2.035012</c:v>
                </c:pt>
                <c:pt idx="24">
                  <c:v>82.162511999999992</c:v>
                </c:pt>
                <c:pt idx="25">
                  <c:v>16.664746000000001</c:v>
                </c:pt>
                <c:pt idx="26">
                  <c:v>34.349561000000001</c:v>
                </c:pt>
                <c:pt idx="27">
                  <c:v>4.5258019999999997</c:v>
                </c:pt>
                <c:pt idx="28">
                  <c:v>0.55573099999999998</c:v>
                </c:pt>
                <c:pt idx="29">
                  <c:v>7.7016899999999993</c:v>
                </c:pt>
                <c:pt idx="30">
                  <c:v>11.390030999999999</c:v>
                </c:pt>
                <c:pt idx="31">
                  <c:v>10.689662999999999</c:v>
                </c:pt>
                <c:pt idx="32">
                  <c:v>23.193517999999997</c:v>
                </c:pt>
                <c:pt idx="33">
                  <c:v>4.3955599999999997</c:v>
                </c:pt>
                <c:pt idx="34">
                  <c:v>1.3235349999999999</c:v>
                </c:pt>
                <c:pt idx="35">
                  <c:v>62.417431000000001</c:v>
                </c:pt>
                <c:pt idx="36">
                  <c:v>7.5621939999999999</c:v>
                </c:pt>
                <c:pt idx="37">
                  <c:v>10.534293</c:v>
                </c:pt>
                <c:pt idx="38">
                  <c:v>0.41785499999999998</c:v>
                </c:pt>
                <c:pt idx="39">
                  <c:v>9.440747</c:v>
                </c:pt>
                <c:pt idx="40">
                  <c:v>5.4715020000000001</c:v>
                </c:pt>
                <c:pt idx="41">
                  <c:v>4.4145089999999998</c:v>
                </c:pt>
                <c:pt idx="42">
                  <c:v>40.764561</c:v>
                </c:pt>
                <c:pt idx="43">
                  <c:v>9.9661159999999995</c:v>
                </c:pt>
                <c:pt idx="44">
                  <c:v>2.0638929999999998</c:v>
                </c:pt>
                <c:pt idx="45">
                  <c:v>0.320081</c:v>
                </c:pt>
                <c:pt idx="46">
                  <c:v>5.1053009999999999</c:v>
                </c:pt>
                <c:pt idx="47">
                  <c:v>38.298949</c:v>
                </c:pt>
                <c:pt idx="48">
                  <c:v>1.3405369999999999</c:v>
                </c:pt>
                <c:pt idx="49">
                  <c:v>74.798598999999996</c:v>
                </c:pt>
                <c:pt idx="50">
                  <c:v>28.859154</c:v>
                </c:pt>
                <c:pt idx="51">
                  <c:v>0.52941899999999997</c:v>
                </c:pt>
                <c:pt idx="52">
                  <c:v>142.835555</c:v>
                </c:pt>
                <c:pt idx="53">
                  <c:v>1.534262</c:v>
                </c:pt>
                <c:pt idx="54">
                  <c:v>7.3596389999999996</c:v>
                </c:pt>
                <c:pt idx="55">
                  <c:v>6.3301689999999997</c:v>
                </c:pt>
                <c:pt idx="56">
                  <c:v>0.63226099999999996</c:v>
                </c:pt>
                <c:pt idx="57">
                  <c:v>2.2431419999999997</c:v>
                </c:pt>
                <c:pt idx="58">
                  <c:v>3.2159879999999998</c:v>
                </c:pt>
                <c:pt idx="59">
                  <c:v>0.34717599999999998</c:v>
                </c:pt>
                <c:pt idx="60">
                  <c:v>3.3074809999999997</c:v>
                </c:pt>
                <c:pt idx="61">
                  <c:v>21.436495000000001</c:v>
                </c:pt>
                <c:pt idx="62">
                  <c:v>17.269524999999998</c:v>
                </c:pt>
                <c:pt idx="63">
                  <c:v>29.436890999999999</c:v>
                </c:pt>
                <c:pt idx="64">
                  <c:v>3.3800079999999997</c:v>
                </c:pt>
                <c:pt idx="65">
                  <c:v>114.793341</c:v>
                </c:pt>
                <c:pt idx="66">
                  <c:v>16.20675</c:v>
                </c:pt>
                <c:pt idx="67">
                  <c:v>6.5076999999999996E-2</c:v>
                </c:pt>
                <c:pt idx="68">
                  <c:v>29.399816999999999</c:v>
                </c:pt>
                <c:pt idx="69">
                  <c:v>3.7522279999999997</c:v>
                </c:pt>
                <c:pt idx="70">
                  <c:v>9.5594409999999996</c:v>
                </c:pt>
                <c:pt idx="71">
                  <c:v>2.0307379999999999</c:v>
                </c:pt>
                <c:pt idx="72">
                  <c:v>73.639595999999997</c:v>
                </c:pt>
                <c:pt idx="73">
                  <c:v>14.666055</c:v>
                </c:pt>
                <c:pt idx="74">
                  <c:v>45.190179999999998</c:v>
                </c:pt>
                <c:pt idx="75">
                  <c:v>1.3065929999999999</c:v>
                </c:pt>
                <c:pt idx="76">
                  <c:v>2.8001139999999998</c:v>
                </c:pt>
                <c:pt idx="77">
                  <c:v>10.594056999999999</c:v>
                </c:pt>
                <c:pt idx="78">
                  <c:v>46.927124999999997</c:v>
                </c:pt>
                <c:pt idx="79">
                  <c:v>7.4461349999999999</c:v>
                </c:pt>
                <c:pt idx="80">
                  <c:v>196.65501399999999</c:v>
                </c:pt>
                <c:pt idx="81">
                  <c:v>1.20333</c:v>
                </c:pt>
                <c:pt idx="82">
                  <c:v>8.9611999999999997E-2</c:v>
                </c:pt>
                <c:pt idx="83">
                  <c:v>10.056180999999999</c:v>
                </c:pt>
                <c:pt idx="84">
                  <c:v>0.73826700000000001</c:v>
                </c:pt>
                <c:pt idx="85">
                  <c:v>3.5711849999999998</c:v>
                </c:pt>
                <c:pt idx="86">
                  <c:v>20.766037000000001</c:v>
                </c:pt>
                <c:pt idx="87">
                  <c:v>69.518554999999992</c:v>
                </c:pt>
                <c:pt idx="88">
                  <c:v>1324.3533239999999</c:v>
                </c:pt>
                <c:pt idx="89">
                  <c:v>0.90556399999999992</c:v>
                </c:pt>
                <c:pt idx="90">
                  <c:v>50.459978</c:v>
                </c:pt>
                <c:pt idx="91">
                  <c:v>0.72021299999999999</c:v>
                </c:pt>
                <c:pt idx="92">
                  <c:v>4.3290259999999998</c:v>
                </c:pt>
                <c:pt idx="93">
                  <c:v>3.544864</c:v>
                </c:pt>
                <c:pt idx="94">
                  <c:v>0.50058499999999995</c:v>
                </c:pt>
                <c:pt idx="95">
                  <c:v>1.3463499999999999</c:v>
                </c:pt>
                <c:pt idx="96">
                  <c:v>0.27392499999999997</c:v>
                </c:pt>
                <c:pt idx="97">
                  <c:v>4.7265749999999995</c:v>
                </c:pt>
                <c:pt idx="98">
                  <c:v>21.045393999999998</c:v>
                </c:pt>
                <c:pt idx="99">
                  <c:v>3.1002359999999998</c:v>
                </c:pt>
                <c:pt idx="100">
                  <c:v>2.324004</c:v>
                </c:pt>
                <c:pt idx="101">
                  <c:v>32.272973999999998</c:v>
                </c:pt>
                <c:pt idx="102">
                  <c:v>94.852029999999999</c:v>
                </c:pt>
                <c:pt idx="103">
                  <c:v>24.799879999999998</c:v>
                </c:pt>
                <c:pt idx="104">
                  <c:v>82.53676999999999</c:v>
                </c:pt>
                <c:pt idx="105">
                  <c:v>0.86840600000000001</c:v>
                </c:pt>
                <c:pt idx="106">
                  <c:v>9.3060229999999997</c:v>
                </c:pt>
                <c:pt idx="107">
                  <c:v>0.10936499999999999</c:v>
                </c:pt>
                <c:pt idx="108">
                  <c:v>242.325638</c:v>
                </c:pt>
                <c:pt idx="109">
                  <c:v>6.9769579999999998</c:v>
                </c:pt>
                <c:pt idx="110">
                  <c:v>2.7512729999999999</c:v>
                </c:pt>
                <c:pt idx="111">
                  <c:v>32.664941999999996</c:v>
                </c:pt>
                <c:pt idx="112">
                  <c:v>6.5682899999999993</c:v>
                </c:pt>
                <c:pt idx="113">
                  <c:v>3.5415399999999999</c:v>
                </c:pt>
                <c:pt idx="114">
                  <c:v>88.791995999999997</c:v>
                </c:pt>
                <c:pt idx="115">
                  <c:v>0.17604399999999998</c:v>
                </c:pt>
                <c:pt idx="116">
                  <c:v>10.088108</c:v>
                </c:pt>
                <c:pt idx="117">
                  <c:v>176.745364</c:v>
                </c:pt>
                <c:pt idx="118">
                  <c:v>1241.4919599999998</c:v>
                </c:pt>
                <c:pt idx="119">
                  <c:v>27.760266999999999</c:v>
                </c:pt>
                <c:pt idx="120">
                  <c:v>19.618431999999999</c:v>
                </c:pt>
                <c:pt idx="121">
                  <c:v>0.31792799999999999</c:v>
                </c:pt>
                <c:pt idx="122">
                  <c:v>7.7546869999999997</c:v>
                </c:pt>
                <c:pt idx="123">
                  <c:v>6.2880370000000001</c:v>
                </c:pt>
                <c:pt idx="124">
                  <c:v>14.757315999999999</c:v>
                </c:pt>
                <c:pt idx="125">
                  <c:v>4.139748</c:v>
                </c:pt>
                <c:pt idx="126">
                  <c:v>2.1938429999999998</c:v>
                </c:pt>
                <c:pt idx="127">
                  <c:v>150.49365799999998</c:v>
                </c:pt>
                <c:pt idx="128">
                  <c:v>0.16852599999999998</c:v>
                </c:pt>
                <c:pt idx="129">
                  <c:v>12.767555999999999</c:v>
                </c:pt>
                <c:pt idx="130">
                  <c:v>0.75394299999999992</c:v>
                </c:pt>
                <c:pt idx="131">
                  <c:v>24.965816</c:v>
                </c:pt>
                <c:pt idx="132">
                  <c:v>1.547061</c:v>
                </c:pt>
                <c:pt idx="133">
                  <c:v>5.3925799999999997</c:v>
                </c:pt>
                <c:pt idx="134">
                  <c:v>30.485797999999999</c:v>
                </c:pt>
                <c:pt idx="135">
                  <c:v>13.474959</c:v>
                </c:pt>
                <c:pt idx="136">
                  <c:v>20.030362</c:v>
                </c:pt>
                <c:pt idx="137">
                  <c:v>14.305183</c:v>
                </c:pt>
                <c:pt idx="138">
                  <c:v>35.390661000000001</c:v>
                </c:pt>
                <c:pt idx="139">
                  <c:v>9.0999219999999994</c:v>
                </c:pt>
                <c:pt idx="140">
                  <c:v>162.47073699999999</c:v>
                </c:pt>
                <c:pt idx="141">
                  <c:v>1.776103</c:v>
                </c:pt>
                <c:pt idx="142">
                  <c:v>41.609727999999997</c:v>
                </c:pt>
                <c:pt idx="143">
                  <c:v>15.380887999999999</c:v>
                </c:pt>
                <c:pt idx="144">
                  <c:v>16.068994</c:v>
                </c:pt>
                <c:pt idx="145">
                  <c:v>10.221807999999999</c:v>
                </c:pt>
                <c:pt idx="146">
                  <c:v>44.924042</c:v>
                </c:pt>
                <c:pt idx="147">
                  <c:v>20.152894</c:v>
                </c:pt>
                <c:pt idx="148">
                  <c:v>6.2274909999999997</c:v>
                </c:pt>
                <c:pt idx="149">
                  <c:v>5.9974859999999994</c:v>
                </c:pt>
                <c:pt idx="150">
                  <c:v>11.525495999999999</c:v>
                </c:pt>
                <c:pt idx="151">
                  <c:v>6.1548129999999999</c:v>
                </c:pt>
                <c:pt idx="152">
                  <c:v>34.509205000000001</c:v>
                </c:pt>
                <c:pt idx="153">
                  <c:v>16.967845000000001</c:v>
                </c:pt>
                <c:pt idx="154">
                  <c:v>21.315134999999998</c:v>
                </c:pt>
                <c:pt idx="155">
                  <c:v>15.839537999999999</c:v>
                </c:pt>
                <c:pt idx="156">
                  <c:v>84.734262000000001</c:v>
                </c:pt>
                <c:pt idx="157">
                  <c:v>4.4868369999999995</c:v>
                </c:pt>
                <c:pt idx="158">
                  <c:v>67.757576999999998</c:v>
                </c:pt>
                <c:pt idx="159">
                  <c:v>10.94295</c:v>
                </c:pt>
                <c:pt idx="160">
                  <c:v>4.1285720000000001</c:v>
                </c:pt>
                <c:pt idx="161">
                  <c:v>23.929707999999998</c:v>
                </c:pt>
                <c:pt idx="162">
                  <c:v>8.5751720000000002</c:v>
                </c:pt>
                <c:pt idx="163">
                  <c:v>12.754377999999999</c:v>
                </c:pt>
              </c:numCache>
            </c:numRef>
          </c:bubbleSize>
          <c:bubble3D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bubbleScale val="100"/>
        <c:showNegBubbles val="0"/>
        <c:axId val="75590656"/>
        <c:axId val="75596928"/>
      </c:bubbleChart>
      <c:valAx>
        <c:axId val="75590656"/>
        <c:scaling>
          <c:logBase val="10"/>
          <c:orientation val="minMax"/>
          <c:max val="600000"/>
          <c:min val="1000"/>
        </c:scaling>
        <c:delete val="0"/>
        <c:axPos val="b"/>
        <c:title>
          <c:tx>
            <c:rich>
              <a:bodyPr/>
              <a:lstStyle/>
              <a:p>
                <a:pPr algn="l">
                  <a:defRPr sz="1600" b="0"/>
                </a:pPr>
                <a:r>
                  <a:rPr lang="en-US" sz="1600" b="0"/>
                  <a:t>capital per worker</a:t>
                </a:r>
              </a:p>
              <a:p>
                <a:pPr algn="l">
                  <a:defRPr sz="1600" b="0"/>
                </a:pPr>
                <a:r>
                  <a:rPr lang="en-US" sz="1600" b="0"/>
                  <a:t>(log scale)</a:t>
                </a:r>
              </a:p>
            </c:rich>
          </c:tx>
          <c:layout>
            <c:manualLayout>
              <c:xMode val="edge"/>
              <c:yMode val="edge"/>
              <c:x val="0.78011975852822135"/>
              <c:y val="0.88996835579178468"/>
            </c:manualLayout>
          </c:layout>
          <c:overlay val="0"/>
        </c:title>
        <c:numFmt formatCode="#,##0" sourceLinked="1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75596928"/>
        <c:crosses val="autoZero"/>
        <c:crossBetween val="midCat"/>
      </c:valAx>
      <c:valAx>
        <c:axId val="75596928"/>
        <c:scaling>
          <c:logBase val="10"/>
          <c:orientation val="minMax"/>
          <c:max val="200000"/>
          <c:min val="500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 sz="1600" b="0"/>
                </a:pPr>
                <a:r>
                  <a:rPr lang="en-US" sz="1600" b="0"/>
                  <a:t>income</a:t>
                </a:r>
                <a:r>
                  <a:rPr lang="en-US" sz="1600" b="0" baseline="0"/>
                  <a:t> per </a:t>
                </a:r>
              </a:p>
              <a:p>
                <a:pPr>
                  <a:defRPr sz="1600" b="0"/>
                </a:pPr>
                <a:r>
                  <a:rPr lang="en-US" sz="1600" b="0" baseline="0"/>
                  <a:t>capita </a:t>
                </a:r>
              </a:p>
              <a:p>
                <a:pPr>
                  <a:defRPr sz="1600" b="0"/>
                </a:pPr>
                <a:r>
                  <a:rPr lang="en-US" sz="1600" b="0" baseline="0"/>
                  <a:t>(log scale)</a:t>
                </a:r>
                <a:endParaRPr lang="en-US" sz="1600" b="0"/>
              </a:p>
            </c:rich>
          </c:tx>
          <c:layout>
            <c:manualLayout>
              <c:xMode val="edge"/>
              <c:yMode val="edge"/>
              <c:x val="1.5137179196589247E-2"/>
              <c:y val="9.1285862557525521E-3"/>
            </c:manualLayout>
          </c:layout>
          <c:overlay val="0"/>
        </c:title>
        <c:numFmt formatCode="#,##0" sourceLinked="1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75590656"/>
        <c:crosses val="autoZero"/>
        <c:crossBetween val="midCat"/>
      </c:valAx>
      <c:spPr>
        <a:ln>
          <a:noFill/>
        </a:ln>
      </c:spPr>
    </c:plotArea>
    <c:plotVisOnly val="1"/>
    <c:dispBlanksAs val="gap"/>
    <c:showDLblsOverMax val="0"/>
  </c:chart>
  <c:spPr>
    <a:ln>
      <a:noFill/>
    </a:ln>
  </c:spPr>
  <c:externalData r:id="rId1">
    <c:autoUpdate val="0"/>
  </c:externalData>
  <c:userShapes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800" b="0"/>
            </a:pPr>
            <a:r>
              <a:rPr lang="en-US" sz="1800" b="0"/>
              <a:t>a.</a:t>
            </a:r>
            <a:r>
              <a:rPr lang="en-US" sz="1800" b="0" baseline="0"/>
              <a:t> Top 10 absolute , % of total</a:t>
            </a:r>
            <a:endParaRPr lang="en-US" sz="1800" b="0"/>
          </a:p>
        </c:rich>
      </c:tx>
      <c:layout/>
      <c:overlay val="0"/>
    </c:title>
    <c:autoTitleDeleted val="0"/>
    <c:plotArea>
      <c:layout>
        <c:manualLayout>
          <c:layoutTarget val="inner"/>
          <c:xMode val="edge"/>
          <c:yMode val="edge"/>
          <c:x val="0.34125105957086105"/>
          <c:y val="0.11375840547982424"/>
          <c:w val="0.57537669658996904"/>
          <c:h val="0.79064118071193823"/>
        </c:manualLayout>
      </c:layout>
      <c:barChart>
        <c:barDir val="bar"/>
        <c:grouping val="clustered"/>
        <c:varyColors val="0"/>
        <c:ser>
          <c:idx val="0"/>
          <c:order val="0"/>
          <c:spPr>
            <a:solidFill>
              <a:srgbClr val="0000FF"/>
            </a:solidFill>
          </c:spPr>
          <c:invertIfNegative val="0"/>
          <c:cat>
            <c:strRef>
              <c:f>'5-10 5-16'!$L$480:$L$489</c:f>
              <c:strCache>
                <c:ptCount val="10"/>
                <c:pt idx="0">
                  <c:v>Nigeria</c:v>
                </c:pt>
                <c:pt idx="1">
                  <c:v>Norway</c:v>
                </c:pt>
                <c:pt idx="2">
                  <c:v>Kuwait</c:v>
                </c:pt>
                <c:pt idx="3">
                  <c:v>Qatar</c:v>
                </c:pt>
                <c:pt idx="4">
                  <c:v>Netherlands</c:v>
                </c:pt>
                <c:pt idx="5">
                  <c:v>Canada</c:v>
                </c:pt>
                <c:pt idx="6">
                  <c:v>Un Arab Em</c:v>
                </c:pt>
                <c:pt idx="7">
                  <c:v>USA</c:v>
                </c:pt>
                <c:pt idx="8">
                  <c:v>Russia</c:v>
                </c:pt>
                <c:pt idx="9">
                  <c:v>S Arabia</c:v>
                </c:pt>
              </c:strCache>
            </c:strRef>
          </c:cat>
          <c:val>
            <c:numRef>
              <c:f>'5-10 5-16'!$O$480:$O$489</c:f>
              <c:numCache>
                <c:formatCode>0.0</c:formatCode>
                <c:ptCount val="10"/>
                <c:pt idx="0">
                  <c:v>2.9601274861482612</c:v>
                </c:pt>
                <c:pt idx="1">
                  <c:v>3.0859692310500004</c:v>
                </c:pt>
                <c:pt idx="2">
                  <c:v>3.0971518488532896</c:v>
                </c:pt>
                <c:pt idx="3">
                  <c:v>3.7297977066539612</c:v>
                </c:pt>
                <c:pt idx="4">
                  <c:v>3.8354671032542078</c:v>
                </c:pt>
                <c:pt idx="5">
                  <c:v>4.2133980981253671</c:v>
                </c:pt>
                <c:pt idx="6">
                  <c:v>4.5232638081058472</c:v>
                </c:pt>
                <c:pt idx="7">
                  <c:v>5.1510780269279568</c:v>
                </c:pt>
                <c:pt idx="8">
                  <c:v>9.4481340483622098</c:v>
                </c:pt>
                <c:pt idx="9">
                  <c:v>9.7837582878434723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9"/>
        <c:axId val="28947584"/>
        <c:axId val="28949120"/>
      </c:barChart>
      <c:catAx>
        <c:axId val="28947584"/>
        <c:scaling>
          <c:orientation val="minMax"/>
        </c:scaling>
        <c:delete val="0"/>
        <c:axPos val="l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28949120"/>
        <c:crosses val="autoZero"/>
        <c:auto val="1"/>
        <c:lblAlgn val="ctr"/>
        <c:lblOffset val="100"/>
        <c:noMultiLvlLbl val="0"/>
      </c:catAx>
      <c:valAx>
        <c:axId val="28949120"/>
        <c:scaling>
          <c:orientation val="minMax"/>
          <c:max val="10"/>
        </c:scaling>
        <c:delete val="0"/>
        <c:axPos val="b"/>
        <c:majorGridlines>
          <c:spPr>
            <a:ln>
              <a:prstDash val="dash"/>
            </a:ln>
          </c:spPr>
        </c:majorGridlines>
        <c:numFmt formatCode="0" sourceLinked="0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28947584"/>
        <c:crosses val="autoZero"/>
        <c:crossBetween val="between"/>
      </c:valAx>
      <c:spPr>
        <a:ln>
          <a:solidFill>
            <a:schemeClr val="tx1"/>
          </a:solidFill>
        </a:ln>
      </c:spPr>
    </c:plotArea>
    <c:plotVisOnly val="1"/>
    <c:dispBlanksAs val="gap"/>
    <c:showDLblsOverMax val="0"/>
  </c:chart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800" b="0"/>
            </a:pPr>
            <a:r>
              <a:rPr lang="en-US" sz="1800" b="0"/>
              <a:t>b.</a:t>
            </a:r>
            <a:r>
              <a:rPr lang="en-US" sz="1800" b="0" baseline="0"/>
              <a:t> Top 10 relative , Balassa index</a:t>
            </a:r>
            <a:endParaRPr lang="en-US" sz="1800" b="0"/>
          </a:p>
        </c:rich>
      </c:tx>
      <c:layout/>
      <c:overlay val="0"/>
    </c:title>
    <c:autoTitleDeleted val="0"/>
    <c:plotArea>
      <c:layout>
        <c:manualLayout>
          <c:layoutTarget val="inner"/>
          <c:xMode val="edge"/>
          <c:yMode val="edge"/>
          <c:x val="0.30049858553673009"/>
          <c:y val="0.10965009842519685"/>
          <c:w val="0.62928112585148643"/>
          <c:h val="0.79889681758530184"/>
        </c:manualLayout>
      </c:layout>
      <c:barChart>
        <c:barDir val="bar"/>
        <c:grouping val="clustered"/>
        <c:varyColors val="0"/>
        <c:ser>
          <c:idx val="0"/>
          <c:order val="0"/>
          <c:spPr>
            <a:pattFill prst="wdUpDiag">
              <a:fgClr>
                <a:srgbClr val="FF0000"/>
              </a:fgClr>
              <a:bgClr>
                <a:schemeClr val="bg1"/>
              </a:bgClr>
            </a:pattFill>
            <a:ln w="19050">
              <a:solidFill>
                <a:srgbClr val="FF0000"/>
              </a:solidFill>
            </a:ln>
          </c:spPr>
          <c:invertIfNegative val="0"/>
          <c:cat>
            <c:strRef>
              <c:f>'5-10 5-16'!$L$493:$L$502</c:f>
              <c:strCache>
                <c:ptCount val="10"/>
                <c:pt idx="0">
                  <c:v>Kuwait</c:v>
                </c:pt>
                <c:pt idx="1">
                  <c:v>Eq Guinea</c:v>
                </c:pt>
                <c:pt idx="2">
                  <c:v>Venezuela</c:v>
                </c:pt>
                <c:pt idx="3">
                  <c:v>Yemen</c:v>
                </c:pt>
                <c:pt idx="4">
                  <c:v>Libya</c:v>
                </c:pt>
                <c:pt idx="5">
                  <c:v>Nigeria</c:v>
                </c:pt>
                <c:pt idx="6">
                  <c:v>Algeria</c:v>
                </c:pt>
                <c:pt idx="7">
                  <c:v>Chad</c:v>
                </c:pt>
                <c:pt idx="8">
                  <c:v>Angola</c:v>
                </c:pt>
                <c:pt idx="9">
                  <c:v>Iraq</c:v>
                </c:pt>
              </c:strCache>
            </c:strRef>
          </c:cat>
          <c:val>
            <c:numRef>
              <c:f>'5-10 5-16'!$Q$493:$Q$502</c:f>
              <c:numCache>
                <c:formatCode>0.00</c:formatCode>
                <c:ptCount val="10"/>
                <c:pt idx="0">
                  <c:v>5.7214722289382234</c:v>
                </c:pt>
                <c:pt idx="1">
                  <c:v>5.7881802654652512</c:v>
                </c:pt>
                <c:pt idx="2">
                  <c:v>5.8091047959130062</c:v>
                </c:pt>
                <c:pt idx="3">
                  <c:v>5.8905240643261516</c:v>
                </c:pt>
                <c:pt idx="4">
                  <c:v>5.9109657873662478</c:v>
                </c:pt>
                <c:pt idx="5">
                  <c:v>5.9194653894648539</c:v>
                </c:pt>
                <c:pt idx="6">
                  <c:v>5.956017391640124</c:v>
                </c:pt>
                <c:pt idx="7">
                  <c:v>5.9582844046240035</c:v>
                </c:pt>
                <c:pt idx="8">
                  <c:v>6.0203680824795391</c:v>
                </c:pt>
                <c:pt idx="9">
                  <c:v>6.0938862762070185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9"/>
        <c:axId val="72870144"/>
        <c:axId val="75464704"/>
      </c:barChart>
      <c:catAx>
        <c:axId val="72870144"/>
        <c:scaling>
          <c:orientation val="minMax"/>
        </c:scaling>
        <c:delete val="0"/>
        <c:axPos val="l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75464704"/>
        <c:crosses val="autoZero"/>
        <c:auto val="1"/>
        <c:lblAlgn val="ctr"/>
        <c:lblOffset val="100"/>
        <c:noMultiLvlLbl val="0"/>
      </c:catAx>
      <c:valAx>
        <c:axId val="75464704"/>
        <c:scaling>
          <c:orientation val="minMax"/>
          <c:min val="0"/>
        </c:scaling>
        <c:delete val="0"/>
        <c:axPos val="b"/>
        <c:majorGridlines>
          <c:spPr>
            <a:ln>
              <a:prstDash val="dash"/>
            </a:ln>
          </c:spPr>
        </c:majorGridlines>
        <c:numFmt formatCode="0" sourceLinked="0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72870144"/>
        <c:crosses val="autoZero"/>
        <c:crossBetween val="between"/>
      </c:valAx>
      <c:spPr>
        <a:ln>
          <a:solidFill>
            <a:schemeClr val="tx1"/>
          </a:solidFill>
        </a:ln>
      </c:spPr>
    </c:plotArea>
    <c:plotVisOnly val="1"/>
    <c:dispBlanksAs val="gap"/>
    <c:showDLblsOverMax val="0"/>
  </c:chart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5.7905074365704287E-2"/>
          <c:y val="2.8252405949256341E-2"/>
          <c:w val="0.91005336832895889"/>
          <c:h val="0.87891586468358118"/>
        </c:manualLayout>
      </c:layout>
      <c:scatterChart>
        <c:scatterStyle val="lineMarker"/>
        <c:varyColors val="0"/>
        <c:ser>
          <c:idx val="0"/>
          <c:order val="0"/>
          <c:spPr>
            <a:ln w="44450">
              <a:solidFill>
                <a:srgbClr val="0000FF"/>
              </a:solidFill>
            </a:ln>
          </c:spPr>
          <c:marker>
            <c:symbol val="none"/>
          </c:marker>
          <c:xVal>
            <c:numRef>
              <c:f>'5-4 5-5'!$A$5:$A$27</c:f>
              <c:numCache>
                <c:formatCode>General</c:formatCode>
                <c:ptCount val="23"/>
                <c:pt idx="0">
                  <c:v>0.1</c:v>
                </c:pt>
                <c:pt idx="1">
                  <c:v>0.2</c:v>
                </c:pt>
                <c:pt idx="2">
                  <c:v>0.30000000000000004</c:v>
                </c:pt>
                <c:pt idx="3">
                  <c:v>0.4</c:v>
                </c:pt>
                <c:pt idx="4">
                  <c:v>0.5</c:v>
                </c:pt>
                <c:pt idx="5">
                  <c:v>0.6</c:v>
                </c:pt>
                <c:pt idx="6">
                  <c:v>0.7</c:v>
                </c:pt>
                <c:pt idx="7">
                  <c:v>0.79999999999999993</c:v>
                </c:pt>
                <c:pt idx="8">
                  <c:v>0.89999999999999991</c:v>
                </c:pt>
                <c:pt idx="9">
                  <c:v>0.99999999999999989</c:v>
                </c:pt>
                <c:pt idx="10">
                  <c:v>1.0999999999999999</c:v>
                </c:pt>
                <c:pt idx="11">
                  <c:v>1.2</c:v>
                </c:pt>
                <c:pt idx="12">
                  <c:v>1.3</c:v>
                </c:pt>
                <c:pt idx="13">
                  <c:v>1.4000000000000001</c:v>
                </c:pt>
                <c:pt idx="14">
                  <c:v>1.5000000000000002</c:v>
                </c:pt>
                <c:pt idx="15">
                  <c:v>1.6000000000000003</c:v>
                </c:pt>
                <c:pt idx="16">
                  <c:v>1.7000000000000004</c:v>
                </c:pt>
                <c:pt idx="17">
                  <c:v>1.8000000000000005</c:v>
                </c:pt>
                <c:pt idx="18">
                  <c:v>1.9000000000000006</c:v>
                </c:pt>
                <c:pt idx="19">
                  <c:v>2.0000000000000004</c:v>
                </c:pt>
                <c:pt idx="20">
                  <c:v>2.1000000000000005</c:v>
                </c:pt>
                <c:pt idx="21">
                  <c:v>2.2000000000000006</c:v>
                </c:pt>
                <c:pt idx="22">
                  <c:v>2.3000000000000007</c:v>
                </c:pt>
              </c:numCache>
            </c:numRef>
          </c:xVal>
          <c:yVal>
            <c:numRef>
              <c:f>'5-4 5-5'!$B$5:$B$27</c:f>
              <c:numCache>
                <c:formatCode>0.000</c:formatCode>
                <c:ptCount val="23"/>
                <c:pt idx="0">
                  <c:v>4.6415888336127784</c:v>
                </c:pt>
                <c:pt idx="1">
                  <c:v>2.924017738212866</c:v>
                </c:pt>
                <c:pt idx="2">
                  <c:v>2.2314431669405654</c:v>
                </c:pt>
                <c:pt idx="3">
                  <c:v>1.8420157493201934</c:v>
                </c:pt>
                <c:pt idx="4">
                  <c:v>1.5874010519681994</c:v>
                </c:pt>
                <c:pt idx="5">
                  <c:v>1.4057211088362489</c:v>
                </c:pt>
                <c:pt idx="6">
                  <c:v>1.2684342882037154</c:v>
                </c:pt>
                <c:pt idx="7">
                  <c:v>1.1603972084031948</c:v>
                </c:pt>
                <c:pt idx="8">
                  <c:v>1.0727659828951444</c:v>
                </c:pt>
                <c:pt idx="9">
                  <c:v>1</c:v>
                </c:pt>
                <c:pt idx="10">
                  <c:v>0.93843646859669738</c:v>
                </c:pt>
                <c:pt idx="11">
                  <c:v>0.88554880765217592</c:v>
                </c:pt>
                <c:pt idx="12">
                  <c:v>0.83953298697008139</c:v>
                </c:pt>
                <c:pt idx="13">
                  <c:v>0.79906353005814046</c:v>
                </c:pt>
                <c:pt idx="14">
                  <c:v>0.7631428283688878</c:v>
                </c:pt>
                <c:pt idx="15">
                  <c:v>0.7310044345532164</c:v>
                </c:pt>
                <c:pt idx="16">
                  <c:v>0.70204893642784516</c:v>
                </c:pt>
                <c:pt idx="17">
                  <c:v>0.67580022173037768</c:v>
                </c:pt>
                <c:pt idx="18">
                  <c:v>0.65187491033166867</c:v>
                </c:pt>
                <c:pt idx="19">
                  <c:v>0.62996052494743648</c:v>
                </c:pt>
                <c:pt idx="20">
                  <c:v>0.60979960237499709</c:v>
                </c:pt>
                <c:pt idx="21">
                  <c:v>0.59117793038699384</c:v>
                </c:pt>
                <c:pt idx="22">
                  <c:v>0.57391570512865742</c:v>
                </c:pt>
              </c:numCache>
            </c:numRef>
          </c:yVal>
          <c:smooth val="1"/>
        </c:ser>
        <c:ser>
          <c:idx val="1"/>
          <c:order val="1"/>
          <c:spPr>
            <a:ln w="28575">
              <a:solidFill>
                <a:srgbClr val="006600"/>
              </a:solidFill>
              <a:prstDash val="sysDash"/>
            </a:ln>
          </c:spPr>
          <c:marker>
            <c:symbol val="circle"/>
            <c:size val="9"/>
            <c:spPr>
              <a:solidFill>
                <a:srgbClr val="CCFFCC">
                  <a:alpha val="50000"/>
                </a:srgbClr>
              </a:solidFill>
              <a:ln w="22225">
                <a:solidFill>
                  <a:srgbClr val="006600"/>
                </a:solidFill>
              </a:ln>
            </c:spPr>
          </c:marker>
          <c:xVal>
            <c:numRef>
              <c:f>'5-4 5-5'!$E$2:$E$4</c:f>
              <c:numCache>
                <c:formatCode>General</c:formatCode>
                <c:ptCount val="3"/>
                <c:pt idx="0">
                  <c:v>0.4</c:v>
                </c:pt>
                <c:pt idx="1">
                  <c:v>1</c:v>
                </c:pt>
                <c:pt idx="2">
                  <c:v>0.99999999999999989</c:v>
                </c:pt>
              </c:numCache>
            </c:numRef>
          </c:xVal>
          <c:yVal>
            <c:numRef>
              <c:f>'5-4 5-5'!$F$2:$F$4</c:f>
              <c:numCache>
                <c:formatCode>0.000</c:formatCode>
                <c:ptCount val="3"/>
                <c:pt idx="0">
                  <c:v>1.8420157493201934</c:v>
                </c:pt>
                <c:pt idx="1">
                  <c:v>1.8420157493201934</c:v>
                </c:pt>
                <c:pt idx="2">
                  <c:v>1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72893952"/>
        <c:axId val="72895872"/>
      </c:scatterChart>
      <c:valAx>
        <c:axId val="72893952"/>
        <c:scaling>
          <c:orientation val="minMax"/>
          <c:max val="2"/>
          <c:min val="0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72895872"/>
        <c:crosses val="autoZero"/>
        <c:crossBetween val="midCat"/>
        <c:majorUnit val="3"/>
        <c:minorUnit val="1"/>
      </c:valAx>
      <c:valAx>
        <c:axId val="72895872"/>
        <c:scaling>
          <c:orientation val="minMax"/>
          <c:max val="4"/>
          <c:min val="0"/>
        </c:scaling>
        <c:delete val="0"/>
        <c:axPos val="l"/>
        <c:numFmt formatCode="0" sourceLinked="0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72893952"/>
        <c:crosses val="autoZero"/>
        <c:crossBetween val="midCat"/>
        <c:majorUnit val="5"/>
        <c:minorUnit val="1"/>
      </c:valAx>
      <c:spPr>
        <a:noFill/>
        <a:ln w="25400">
          <a:noFill/>
        </a:ln>
      </c:spPr>
    </c:plotArea>
    <c:plotVisOnly val="1"/>
    <c:dispBlanksAs val="gap"/>
    <c:showDLblsOverMax val="0"/>
  </c:chart>
  <c:spPr>
    <a:ln>
      <a:noFill/>
    </a:ln>
  </c:spPr>
  <c:externalData r:id="rId1">
    <c:autoUpdate val="0"/>
  </c:externalData>
  <c:userShapes r:id="rId2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1346062992125984"/>
          <c:y val="2.8252405949256341E-2"/>
          <c:w val="0.85449781277340331"/>
          <c:h val="0.87891586468358118"/>
        </c:manualLayout>
      </c:layout>
      <c:scatterChart>
        <c:scatterStyle val="lineMarker"/>
        <c:varyColors val="0"/>
        <c:ser>
          <c:idx val="0"/>
          <c:order val="0"/>
          <c:spPr>
            <a:ln w="44450">
              <a:solidFill>
                <a:srgbClr val="0000FF"/>
              </a:solidFill>
            </a:ln>
          </c:spPr>
          <c:marker>
            <c:symbol val="none"/>
          </c:marker>
          <c:xVal>
            <c:numRef>
              <c:f>'5-4 5-5'!$A$5:$A$27</c:f>
              <c:numCache>
                <c:formatCode>General</c:formatCode>
                <c:ptCount val="23"/>
                <c:pt idx="0">
                  <c:v>0.1</c:v>
                </c:pt>
                <c:pt idx="1">
                  <c:v>0.2</c:v>
                </c:pt>
                <c:pt idx="2">
                  <c:v>0.30000000000000004</c:v>
                </c:pt>
                <c:pt idx="3">
                  <c:v>0.4</c:v>
                </c:pt>
                <c:pt idx="4">
                  <c:v>0.5</c:v>
                </c:pt>
                <c:pt idx="5">
                  <c:v>0.6</c:v>
                </c:pt>
                <c:pt idx="6">
                  <c:v>0.7</c:v>
                </c:pt>
                <c:pt idx="7">
                  <c:v>0.79999999999999993</c:v>
                </c:pt>
                <c:pt idx="8">
                  <c:v>0.89999999999999991</c:v>
                </c:pt>
                <c:pt idx="9">
                  <c:v>0.99999999999999989</c:v>
                </c:pt>
                <c:pt idx="10">
                  <c:v>1.0999999999999999</c:v>
                </c:pt>
                <c:pt idx="11">
                  <c:v>1.2</c:v>
                </c:pt>
                <c:pt idx="12">
                  <c:v>1.3</c:v>
                </c:pt>
                <c:pt idx="13">
                  <c:v>1.4000000000000001</c:v>
                </c:pt>
                <c:pt idx="14">
                  <c:v>1.5000000000000002</c:v>
                </c:pt>
                <c:pt idx="15">
                  <c:v>1.6000000000000003</c:v>
                </c:pt>
                <c:pt idx="16">
                  <c:v>1.7000000000000004</c:v>
                </c:pt>
                <c:pt idx="17">
                  <c:v>1.8000000000000005</c:v>
                </c:pt>
                <c:pt idx="18">
                  <c:v>1.9000000000000006</c:v>
                </c:pt>
                <c:pt idx="19">
                  <c:v>2.0000000000000004</c:v>
                </c:pt>
                <c:pt idx="20">
                  <c:v>2.1000000000000005</c:v>
                </c:pt>
                <c:pt idx="21">
                  <c:v>2.2000000000000006</c:v>
                </c:pt>
                <c:pt idx="22">
                  <c:v>2.3000000000000007</c:v>
                </c:pt>
              </c:numCache>
            </c:numRef>
          </c:xVal>
          <c:yVal>
            <c:numRef>
              <c:f>'5-4 5-5'!$B$5:$B$27</c:f>
              <c:numCache>
                <c:formatCode>0.000</c:formatCode>
                <c:ptCount val="23"/>
                <c:pt idx="0">
                  <c:v>4.6415888336127784</c:v>
                </c:pt>
                <c:pt idx="1">
                  <c:v>2.924017738212866</c:v>
                </c:pt>
                <c:pt idx="2">
                  <c:v>2.2314431669405654</c:v>
                </c:pt>
                <c:pt idx="3">
                  <c:v>1.8420157493201934</c:v>
                </c:pt>
                <c:pt idx="4">
                  <c:v>1.5874010519681994</c:v>
                </c:pt>
                <c:pt idx="5">
                  <c:v>1.4057211088362489</c:v>
                </c:pt>
                <c:pt idx="6">
                  <c:v>1.2684342882037154</c:v>
                </c:pt>
                <c:pt idx="7">
                  <c:v>1.1603972084031948</c:v>
                </c:pt>
                <c:pt idx="8">
                  <c:v>1.0727659828951444</c:v>
                </c:pt>
                <c:pt idx="9">
                  <c:v>1</c:v>
                </c:pt>
                <c:pt idx="10">
                  <c:v>0.93843646859669738</c:v>
                </c:pt>
                <c:pt idx="11">
                  <c:v>0.88554880765217592</c:v>
                </c:pt>
                <c:pt idx="12">
                  <c:v>0.83953298697008139</c:v>
                </c:pt>
                <c:pt idx="13">
                  <c:v>0.79906353005814046</c:v>
                </c:pt>
                <c:pt idx="14">
                  <c:v>0.7631428283688878</c:v>
                </c:pt>
                <c:pt idx="15">
                  <c:v>0.7310044345532164</c:v>
                </c:pt>
                <c:pt idx="16">
                  <c:v>0.70204893642784516</c:v>
                </c:pt>
                <c:pt idx="17">
                  <c:v>0.67580022173037768</c:v>
                </c:pt>
                <c:pt idx="18">
                  <c:v>0.65187491033166867</c:v>
                </c:pt>
                <c:pt idx="19">
                  <c:v>0.62996052494743648</c:v>
                </c:pt>
                <c:pt idx="20">
                  <c:v>0.60979960237499709</c:v>
                </c:pt>
                <c:pt idx="21">
                  <c:v>0.59117793038699384</c:v>
                </c:pt>
                <c:pt idx="22">
                  <c:v>0.57391570512865742</c:v>
                </c:pt>
              </c:numCache>
            </c:numRef>
          </c:yVal>
          <c:smooth val="1"/>
        </c:ser>
        <c:ser>
          <c:idx val="1"/>
          <c:order val="1"/>
          <c:spPr>
            <a:ln w="28575">
              <a:solidFill>
                <a:srgbClr val="FF0000"/>
              </a:solidFill>
              <a:prstDash val="sysDash"/>
            </a:ln>
          </c:spPr>
          <c:marker>
            <c:symbol val="none"/>
          </c:marker>
          <c:dPt>
            <c:idx val="1"/>
            <c:marker>
              <c:symbol val="circle"/>
              <c:size val="9"/>
              <c:spPr>
                <a:solidFill>
                  <a:srgbClr val="CCFFCC">
                    <a:alpha val="50000"/>
                  </a:srgbClr>
                </a:solidFill>
                <a:ln w="19050">
                  <a:solidFill>
                    <a:srgbClr val="006600"/>
                  </a:solidFill>
                </a:ln>
              </c:spPr>
            </c:marker>
            <c:bubble3D val="0"/>
          </c:dPt>
          <c:xVal>
            <c:numRef>
              <c:f>'5-4 5-5'!$K$1:$K$3</c:f>
              <c:numCache>
                <c:formatCode>0.0000</c:formatCode>
                <c:ptCount val="3"/>
                <c:pt idx="0" formatCode="General">
                  <c:v>0</c:v>
                </c:pt>
                <c:pt idx="1">
                  <c:v>0.68580277290067226</c:v>
                </c:pt>
                <c:pt idx="2">
                  <c:v>1.7145069322516804</c:v>
                </c:pt>
              </c:numCache>
            </c:numRef>
          </c:xVal>
          <c:yVal>
            <c:numRef>
              <c:f>'5-4 5-5'!$L$1:$L$3</c:f>
              <c:numCache>
                <c:formatCode>0.0000</c:formatCode>
                <c:ptCount val="3"/>
                <c:pt idx="0">
                  <c:v>2.1431336653146005</c:v>
                </c:pt>
                <c:pt idx="1">
                  <c:v>1.2858801991887603</c:v>
                </c:pt>
                <c:pt idx="2" formatCode="General">
                  <c:v>0</c:v>
                </c:pt>
              </c:numCache>
            </c:numRef>
          </c:yVal>
          <c:smooth val="0"/>
        </c:ser>
        <c:ser>
          <c:idx val="2"/>
          <c:order val="2"/>
          <c:spPr>
            <a:ln w="28575">
              <a:solidFill>
                <a:srgbClr val="FF0000"/>
              </a:solidFill>
              <a:prstDash val="sysDash"/>
            </a:ln>
          </c:spPr>
          <c:marker>
            <c:symbol val="none"/>
          </c:marker>
          <c:dPt>
            <c:idx val="1"/>
            <c:marker>
              <c:symbol val="circle"/>
              <c:size val="9"/>
              <c:spPr>
                <a:solidFill>
                  <a:srgbClr val="FFC000">
                    <a:alpha val="50000"/>
                  </a:srgbClr>
                </a:solidFill>
                <a:ln w="19050">
                  <a:solidFill>
                    <a:srgbClr val="FF0000"/>
                  </a:solidFill>
                </a:ln>
              </c:spPr>
            </c:marker>
            <c:bubble3D val="0"/>
          </c:dPt>
          <c:dPt>
            <c:idx val="2"/>
            <c:marker>
              <c:symbol val="circle"/>
              <c:size val="9"/>
              <c:spPr>
                <a:solidFill>
                  <a:srgbClr val="FFC000">
                    <a:alpha val="50000"/>
                  </a:srgbClr>
                </a:solidFill>
                <a:ln w="19050">
                  <a:solidFill>
                    <a:srgbClr val="FF0000"/>
                  </a:solidFill>
                </a:ln>
              </c:spPr>
            </c:marker>
            <c:bubble3D val="0"/>
          </c:dPt>
          <c:xVal>
            <c:numRef>
              <c:f>'5-4 5-5'!$N$1:$N$4</c:f>
              <c:numCache>
                <c:formatCode>General</c:formatCode>
                <c:ptCount val="4"/>
                <c:pt idx="0">
                  <c:v>0</c:v>
                </c:pt>
                <c:pt idx="1">
                  <c:v>0.30000000000000004</c:v>
                </c:pt>
                <c:pt idx="2">
                  <c:v>0.6</c:v>
                </c:pt>
                <c:pt idx="3" formatCode="0.000">
                  <c:v>2.0851545335524522</c:v>
                </c:pt>
              </c:numCache>
            </c:numRef>
          </c:xVal>
          <c:yVal>
            <c:numRef>
              <c:f>'5-4 5-5'!$O$1:$O$4</c:f>
              <c:numCache>
                <c:formatCode>0.000</c:formatCode>
                <c:ptCount val="4"/>
                <c:pt idx="0">
                  <c:v>2.606443166940565</c:v>
                </c:pt>
                <c:pt idx="1">
                  <c:v>2.2314431669405654</c:v>
                </c:pt>
                <c:pt idx="2">
                  <c:v>1.856443166940565</c:v>
                </c:pt>
                <c:pt idx="3" formatCode="General">
                  <c:v>0</c:v>
                </c:pt>
              </c:numCache>
            </c:numRef>
          </c:yVal>
          <c:smooth val="0"/>
        </c:ser>
        <c:ser>
          <c:idx val="3"/>
          <c:order val="3"/>
          <c:spPr>
            <a:ln w="28575">
              <a:solidFill>
                <a:srgbClr val="006600"/>
              </a:solidFill>
              <a:prstDash val="sysDot"/>
            </a:ln>
          </c:spPr>
          <c:marker>
            <c:symbol val="none"/>
          </c:marker>
          <c:xVal>
            <c:numRef>
              <c:f>'5-4 5-5'!$M$8:$M$9</c:f>
              <c:numCache>
                <c:formatCode>0.0000</c:formatCode>
                <c:ptCount val="2"/>
                <c:pt idx="0" formatCode="General">
                  <c:v>0</c:v>
                </c:pt>
                <c:pt idx="1">
                  <c:v>0.68580277290067226</c:v>
                </c:pt>
              </c:numCache>
            </c:numRef>
          </c:xVal>
          <c:yVal>
            <c:numRef>
              <c:f>'5-4 5-5'!$N$8:$N$9</c:f>
              <c:numCache>
                <c:formatCode>0.0000</c:formatCode>
                <c:ptCount val="2"/>
                <c:pt idx="0" formatCode="General">
                  <c:v>0</c:v>
                </c:pt>
                <c:pt idx="1">
                  <c:v>1.2858801991887603</c:v>
                </c:pt>
              </c:numCache>
            </c:numRef>
          </c:yVal>
          <c:smooth val="0"/>
        </c:ser>
        <c:ser>
          <c:idx val="4"/>
          <c:order val="4"/>
          <c:spPr>
            <a:ln w="19050">
              <a:solidFill>
                <a:srgbClr val="006600"/>
              </a:solidFill>
              <a:prstDash val="dash"/>
              <a:headEnd type="triangle"/>
            </a:ln>
          </c:spPr>
          <c:marker>
            <c:symbol val="none"/>
          </c:marker>
          <c:dPt>
            <c:idx val="2"/>
            <c:bubble3D val="0"/>
            <c:spPr>
              <a:ln w="19050">
                <a:solidFill>
                  <a:srgbClr val="006600"/>
                </a:solidFill>
                <a:prstDash val="dash"/>
                <a:headEnd type="none"/>
                <a:tailEnd type="triangle"/>
              </a:ln>
            </c:spPr>
          </c:dPt>
          <c:xVal>
            <c:numRef>
              <c:f>'5-4 5-5'!$M$11:$M$13</c:f>
              <c:numCache>
                <c:formatCode>0.0000</c:formatCode>
                <c:ptCount val="3"/>
                <c:pt idx="0" formatCode="General">
                  <c:v>0</c:v>
                </c:pt>
                <c:pt idx="1">
                  <c:v>0.68580277290067226</c:v>
                </c:pt>
                <c:pt idx="2">
                  <c:v>0.68580277290067226</c:v>
                </c:pt>
              </c:numCache>
            </c:numRef>
          </c:xVal>
          <c:yVal>
            <c:numRef>
              <c:f>'5-4 5-5'!$N$11:$N$13</c:f>
              <c:numCache>
                <c:formatCode>0.0000</c:formatCode>
                <c:ptCount val="3"/>
                <c:pt idx="0">
                  <c:v>1.2858801991887603</c:v>
                </c:pt>
                <c:pt idx="1">
                  <c:v>1.2858801991887603</c:v>
                </c:pt>
                <c:pt idx="2" formatCode="General">
                  <c:v>0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72985600"/>
        <c:axId val="73003776"/>
      </c:scatterChart>
      <c:valAx>
        <c:axId val="72985600"/>
        <c:scaling>
          <c:orientation val="minMax"/>
          <c:max val="1.5"/>
          <c:min val="0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73003776"/>
        <c:crosses val="autoZero"/>
        <c:crossBetween val="midCat"/>
        <c:majorUnit val="3"/>
        <c:minorUnit val="1"/>
      </c:valAx>
      <c:valAx>
        <c:axId val="73003776"/>
        <c:scaling>
          <c:orientation val="minMax"/>
          <c:max val="3"/>
          <c:min val="0"/>
        </c:scaling>
        <c:delete val="0"/>
        <c:axPos val="l"/>
        <c:numFmt formatCode="0" sourceLinked="0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72985600"/>
        <c:crosses val="autoZero"/>
        <c:crossBetween val="midCat"/>
        <c:majorUnit val="5"/>
        <c:minorUnit val="1"/>
      </c:valAx>
      <c:spPr>
        <a:noFill/>
        <a:ln w="25400">
          <a:noFill/>
        </a:ln>
      </c:spPr>
    </c:plotArea>
    <c:plotVisOnly val="1"/>
    <c:dispBlanksAs val="gap"/>
    <c:showDLblsOverMax val="0"/>
  </c:chart>
  <c:spPr>
    <a:ln>
      <a:noFill/>
    </a:ln>
  </c:spPr>
  <c:externalData r:id="rId1">
    <c:autoUpdate val="0"/>
  </c:externalData>
  <c:userShapes r:id="rId2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1680074365704286"/>
          <c:y val="2.8252405949256341E-2"/>
          <c:w val="0.84894225721784777"/>
          <c:h val="0.87891586468358118"/>
        </c:manualLayout>
      </c:layout>
      <c:scatterChart>
        <c:scatterStyle val="lineMarker"/>
        <c:varyColors val="0"/>
        <c:ser>
          <c:idx val="0"/>
          <c:order val="0"/>
          <c:spPr>
            <a:ln w="44450">
              <a:solidFill>
                <a:srgbClr val="0000FF"/>
              </a:solidFill>
            </a:ln>
          </c:spPr>
          <c:marker>
            <c:symbol val="none"/>
          </c:marker>
          <c:xVal>
            <c:numRef>
              <c:f>'5-6'!$A$5:$A$27</c:f>
              <c:numCache>
                <c:formatCode>General</c:formatCode>
                <c:ptCount val="23"/>
                <c:pt idx="0">
                  <c:v>0.1</c:v>
                </c:pt>
                <c:pt idx="1">
                  <c:v>0.2</c:v>
                </c:pt>
                <c:pt idx="2">
                  <c:v>0.30000000000000004</c:v>
                </c:pt>
                <c:pt idx="3">
                  <c:v>0.4</c:v>
                </c:pt>
                <c:pt idx="4">
                  <c:v>0.5</c:v>
                </c:pt>
                <c:pt idx="5">
                  <c:v>0.6</c:v>
                </c:pt>
                <c:pt idx="6">
                  <c:v>0.7</c:v>
                </c:pt>
                <c:pt idx="7">
                  <c:v>0.79999999999999993</c:v>
                </c:pt>
                <c:pt idx="8">
                  <c:v>0.89999999999999991</c:v>
                </c:pt>
                <c:pt idx="9">
                  <c:v>0.99999999999999989</c:v>
                </c:pt>
                <c:pt idx="10">
                  <c:v>1.0999999999999999</c:v>
                </c:pt>
                <c:pt idx="11">
                  <c:v>1.2</c:v>
                </c:pt>
                <c:pt idx="12">
                  <c:v>1.3</c:v>
                </c:pt>
                <c:pt idx="13">
                  <c:v>1.4000000000000001</c:v>
                </c:pt>
                <c:pt idx="14">
                  <c:v>1.5000000000000002</c:v>
                </c:pt>
                <c:pt idx="15">
                  <c:v>1.6000000000000003</c:v>
                </c:pt>
                <c:pt idx="16">
                  <c:v>1.7000000000000004</c:v>
                </c:pt>
                <c:pt idx="17">
                  <c:v>1.8000000000000005</c:v>
                </c:pt>
                <c:pt idx="18">
                  <c:v>1.9000000000000006</c:v>
                </c:pt>
                <c:pt idx="19">
                  <c:v>2.0000000000000004</c:v>
                </c:pt>
                <c:pt idx="20">
                  <c:v>2.1000000000000005</c:v>
                </c:pt>
                <c:pt idx="21">
                  <c:v>2.2000000000000006</c:v>
                </c:pt>
                <c:pt idx="22">
                  <c:v>2.3000000000000007</c:v>
                </c:pt>
              </c:numCache>
            </c:numRef>
          </c:xVal>
          <c:yVal>
            <c:numRef>
              <c:f>'5-6'!$B$5:$B$27</c:f>
              <c:numCache>
                <c:formatCode>0.000</c:formatCode>
                <c:ptCount val="23"/>
                <c:pt idx="0">
                  <c:v>4.6415888336127784</c:v>
                </c:pt>
                <c:pt idx="1">
                  <c:v>2.924017738212866</c:v>
                </c:pt>
                <c:pt idx="2">
                  <c:v>2.2314431669405654</c:v>
                </c:pt>
                <c:pt idx="3">
                  <c:v>1.8420157493201934</c:v>
                </c:pt>
                <c:pt idx="4">
                  <c:v>1.5874010519681994</c:v>
                </c:pt>
                <c:pt idx="5">
                  <c:v>1.4057211088362489</c:v>
                </c:pt>
                <c:pt idx="6">
                  <c:v>1.2684342882037154</c:v>
                </c:pt>
                <c:pt idx="7">
                  <c:v>1.1603972084031948</c:v>
                </c:pt>
                <c:pt idx="8">
                  <c:v>1.0727659828951444</c:v>
                </c:pt>
                <c:pt idx="9">
                  <c:v>1</c:v>
                </c:pt>
                <c:pt idx="10">
                  <c:v>0.93843646859669738</c:v>
                </c:pt>
                <c:pt idx="11">
                  <c:v>0.88554880765217592</c:v>
                </c:pt>
                <c:pt idx="12">
                  <c:v>0.83953298697008139</c:v>
                </c:pt>
                <c:pt idx="13">
                  <c:v>0.79906353005814046</c:v>
                </c:pt>
                <c:pt idx="14">
                  <c:v>0.7631428283688878</c:v>
                </c:pt>
                <c:pt idx="15">
                  <c:v>0.7310044345532164</c:v>
                </c:pt>
                <c:pt idx="16">
                  <c:v>0.70204893642784516</c:v>
                </c:pt>
                <c:pt idx="17">
                  <c:v>0.67580022173037768</c:v>
                </c:pt>
                <c:pt idx="18">
                  <c:v>0.65187491033166867</c:v>
                </c:pt>
                <c:pt idx="19">
                  <c:v>0.62996052494743648</c:v>
                </c:pt>
                <c:pt idx="20">
                  <c:v>0.60979960237499709</c:v>
                </c:pt>
                <c:pt idx="21">
                  <c:v>0.59117793038699384</c:v>
                </c:pt>
                <c:pt idx="22">
                  <c:v>0.57391570512865742</c:v>
                </c:pt>
              </c:numCache>
            </c:numRef>
          </c:yVal>
          <c:smooth val="1"/>
        </c:ser>
        <c:ser>
          <c:idx val="1"/>
          <c:order val="1"/>
          <c:spPr>
            <a:ln w="28575">
              <a:solidFill>
                <a:srgbClr val="006600"/>
              </a:solidFill>
              <a:prstDash val="sysDash"/>
            </a:ln>
          </c:spPr>
          <c:marker>
            <c:symbol val="none"/>
          </c:marker>
          <c:dPt>
            <c:idx val="1"/>
            <c:marker>
              <c:symbol val="circle"/>
              <c:size val="9"/>
              <c:spPr>
                <a:solidFill>
                  <a:srgbClr val="CCFFCC">
                    <a:alpha val="50000"/>
                  </a:srgbClr>
                </a:solidFill>
                <a:ln w="19050">
                  <a:solidFill>
                    <a:srgbClr val="006600"/>
                  </a:solidFill>
                </a:ln>
              </c:spPr>
            </c:marker>
            <c:bubble3D val="0"/>
          </c:dPt>
          <c:xVal>
            <c:numRef>
              <c:f>'5-6'!$K$1:$K$3</c:f>
              <c:numCache>
                <c:formatCode>0.0000</c:formatCode>
                <c:ptCount val="3"/>
                <c:pt idx="0" formatCode="General">
                  <c:v>0</c:v>
                </c:pt>
                <c:pt idx="1">
                  <c:v>0.43940769683534003</c:v>
                </c:pt>
                <c:pt idx="2">
                  <c:v>1.0985192420883501</c:v>
                </c:pt>
              </c:numCache>
            </c:numRef>
          </c:xVal>
          <c:yVal>
            <c:numRef>
              <c:f>'5-6'!$L$1:$L$3</c:f>
              <c:numCache>
                <c:formatCode>0.0000</c:formatCode>
                <c:ptCount val="3"/>
                <c:pt idx="0">
                  <c:v>2.8836130104819189</c:v>
                </c:pt>
                <c:pt idx="1">
                  <c:v>1.7301678062891512</c:v>
                </c:pt>
                <c:pt idx="2" formatCode="General">
                  <c:v>0</c:v>
                </c:pt>
              </c:numCache>
            </c:numRef>
          </c:yVal>
          <c:smooth val="0"/>
        </c:ser>
        <c:ser>
          <c:idx val="2"/>
          <c:order val="2"/>
          <c:spPr>
            <a:ln w="28575">
              <a:solidFill>
                <a:srgbClr val="FF0000"/>
              </a:solidFill>
              <a:prstDash val="sysDash"/>
            </a:ln>
          </c:spPr>
          <c:marker>
            <c:symbol val="none"/>
          </c:marker>
          <c:dPt>
            <c:idx val="1"/>
            <c:marker>
              <c:symbol val="circle"/>
              <c:size val="9"/>
              <c:spPr>
                <a:solidFill>
                  <a:srgbClr val="FFC000">
                    <a:alpha val="50000"/>
                  </a:srgbClr>
                </a:solidFill>
                <a:ln w="19050">
                  <a:solidFill>
                    <a:srgbClr val="FF0000"/>
                  </a:solidFill>
                </a:ln>
              </c:spPr>
            </c:marker>
            <c:bubble3D val="0"/>
          </c:dPt>
          <c:dPt>
            <c:idx val="2"/>
            <c:marker>
              <c:symbol val="circle"/>
              <c:size val="8"/>
              <c:spPr>
                <a:solidFill>
                  <a:srgbClr val="FFC000">
                    <a:alpha val="50000"/>
                  </a:srgbClr>
                </a:solidFill>
                <a:ln w="19050">
                  <a:solidFill>
                    <a:srgbClr val="FF0000"/>
                  </a:solidFill>
                </a:ln>
              </c:spPr>
            </c:marker>
            <c:bubble3D val="0"/>
          </c:dPt>
          <c:xVal>
            <c:numRef>
              <c:f>'5-6'!$N$1:$N$3</c:f>
              <c:numCache>
                <c:formatCode>0.0000</c:formatCode>
                <c:ptCount val="3"/>
                <c:pt idx="0" formatCode="General">
                  <c:v>0</c:v>
                </c:pt>
                <c:pt idx="1">
                  <c:v>0.78405268168311582</c:v>
                </c:pt>
                <c:pt idx="2">
                  <c:v>1.9601317042077895</c:v>
                </c:pt>
              </c:numCache>
            </c:numRef>
          </c:xVal>
          <c:yVal>
            <c:numRef>
              <c:f>'5-6'!$O$1:$O$3</c:f>
              <c:numCache>
                <c:formatCode>0.0000</c:formatCode>
                <c:ptCount val="3"/>
                <c:pt idx="0">
                  <c:v>1.9601317042077895</c:v>
                </c:pt>
                <c:pt idx="1">
                  <c:v>1.1760790225246736</c:v>
                </c:pt>
                <c:pt idx="2" formatCode="General">
                  <c:v>0</c:v>
                </c:pt>
              </c:numCache>
            </c:numRef>
          </c:yVal>
          <c:smooth val="0"/>
        </c:ser>
        <c:ser>
          <c:idx val="3"/>
          <c:order val="3"/>
          <c:spPr>
            <a:ln w="28575">
              <a:solidFill>
                <a:srgbClr val="006600"/>
              </a:solidFill>
              <a:prstDash val="sysDot"/>
            </a:ln>
          </c:spPr>
          <c:marker>
            <c:symbol val="none"/>
          </c:marker>
          <c:xVal>
            <c:numRef>
              <c:f>'5-6'!$M$8:$M$9</c:f>
              <c:numCache>
                <c:formatCode>0.0000</c:formatCode>
                <c:ptCount val="2"/>
                <c:pt idx="0" formatCode="General">
                  <c:v>0</c:v>
                </c:pt>
                <c:pt idx="1">
                  <c:v>0.43940769683534003</c:v>
                </c:pt>
              </c:numCache>
            </c:numRef>
          </c:xVal>
          <c:yVal>
            <c:numRef>
              <c:f>'5-6'!$N$8:$N$9</c:f>
              <c:numCache>
                <c:formatCode>0.0000</c:formatCode>
                <c:ptCount val="2"/>
                <c:pt idx="0" formatCode="General">
                  <c:v>0</c:v>
                </c:pt>
                <c:pt idx="1">
                  <c:v>1.7301678062891512</c:v>
                </c:pt>
              </c:numCache>
            </c:numRef>
          </c:yVal>
          <c:smooth val="0"/>
        </c:ser>
        <c:ser>
          <c:idx val="4"/>
          <c:order val="4"/>
          <c:spPr>
            <a:ln w="12700">
              <a:solidFill>
                <a:srgbClr val="006600"/>
              </a:solidFill>
              <a:prstDash val="dash"/>
              <a:headEnd type="triangle"/>
            </a:ln>
          </c:spPr>
          <c:marker>
            <c:symbol val="none"/>
          </c:marker>
          <c:dPt>
            <c:idx val="1"/>
            <c:bubble3D val="0"/>
            <c:spPr>
              <a:ln w="19050">
                <a:solidFill>
                  <a:srgbClr val="006600"/>
                </a:solidFill>
                <a:prstDash val="dash"/>
                <a:headEnd type="triangle"/>
              </a:ln>
            </c:spPr>
          </c:dPt>
          <c:dPt>
            <c:idx val="2"/>
            <c:bubble3D val="0"/>
            <c:spPr>
              <a:ln w="19050">
                <a:solidFill>
                  <a:srgbClr val="006600"/>
                </a:solidFill>
                <a:prstDash val="dash"/>
                <a:headEnd type="none"/>
                <a:tailEnd type="triangle"/>
              </a:ln>
            </c:spPr>
          </c:dPt>
          <c:xVal>
            <c:numRef>
              <c:f>'5-6'!$M$11:$M$13</c:f>
              <c:numCache>
                <c:formatCode>0.0000</c:formatCode>
                <c:ptCount val="3"/>
                <c:pt idx="0" formatCode="General">
                  <c:v>0</c:v>
                </c:pt>
                <c:pt idx="1">
                  <c:v>0.43940769683534003</c:v>
                </c:pt>
                <c:pt idx="2">
                  <c:v>0.43940769683534003</c:v>
                </c:pt>
              </c:numCache>
            </c:numRef>
          </c:xVal>
          <c:yVal>
            <c:numRef>
              <c:f>'5-6'!$N$11:$N$13</c:f>
              <c:numCache>
                <c:formatCode>0.0000</c:formatCode>
                <c:ptCount val="3"/>
                <c:pt idx="0">
                  <c:v>1.7301678062891512</c:v>
                </c:pt>
                <c:pt idx="1">
                  <c:v>1.7301678062891512</c:v>
                </c:pt>
                <c:pt idx="2" formatCode="General">
                  <c:v>0</c:v>
                </c:pt>
              </c:numCache>
            </c:numRef>
          </c:yVal>
          <c:smooth val="0"/>
        </c:ser>
        <c:ser>
          <c:idx val="5"/>
          <c:order val="5"/>
          <c:spPr>
            <a:ln w="19050">
              <a:solidFill>
                <a:srgbClr val="FF0000"/>
              </a:solidFill>
              <a:prstDash val="sysDot"/>
            </a:ln>
          </c:spPr>
          <c:marker>
            <c:symbol val="none"/>
          </c:marker>
          <c:dPt>
            <c:idx val="1"/>
            <c:bubble3D val="0"/>
            <c:spPr>
              <a:ln w="28575">
                <a:solidFill>
                  <a:srgbClr val="FF0000"/>
                </a:solidFill>
                <a:prstDash val="sysDot"/>
              </a:ln>
            </c:spPr>
          </c:dPt>
          <c:xVal>
            <c:numRef>
              <c:f>'5-6'!$P$8:$P$9</c:f>
              <c:numCache>
                <c:formatCode>0.0000</c:formatCode>
                <c:ptCount val="2"/>
                <c:pt idx="0" formatCode="General">
                  <c:v>0</c:v>
                </c:pt>
                <c:pt idx="1">
                  <c:v>0.78405268168311582</c:v>
                </c:pt>
              </c:numCache>
            </c:numRef>
          </c:xVal>
          <c:yVal>
            <c:numRef>
              <c:f>'5-6'!$Q$8:$Q$9</c:f>
              <c:numCache>
                <c:formatCode>0.0000</c:formatCode>
                <c:ptCount val="2"/>
                <c:pt idx="0" formatCode="General">
                  <c:v>0</c:v>
                </c:pt>
                <c:pt idx="1">
                  <c:v>1.1760790225246736</c:v>
                </c:pt>
              </c:numCache>
            </c:numRef>
          </c:yVal>
          <c:smooth val="0"/>
        </c:ser>
        <c:ser>
          <c:idx val="6"/>
          <c:order val="6"/>
          <c:spPr>
            <a:ln w="19050">
              <a:solidFill>
                <a:srgbClr val="FF0000"/>
              </a:solidFill>
              <a:prstDash val="dash"/>
              <a:headEnd type="triangle"/>
            </a:ln>
          </c:spPr>
          <c:marker>
            <c:symbol val="none"/>
          </c:marker>
          <c:dPt>
            <c:idx val="2"/>
            <c:bubble3D val="0"/>
            <c:spPr>
              <a:ln w="19050">
                <a:solidFill>
                  <a:srgbClr val="FF0000"/>
                </a:solidFill>
                <a:prstDash val="dash"/>
                <a:headEnd type="none"/>
                <a:tailEnd type="triangle"/>
              </a:ln>
            </c:spPr>
          </c:dPt>
          <c:xVal>
            <c:numRef>
              <c:f>'5-6'!$P$11:$P$13</c:f>
              <c:numCache>
                <c:formatCode>0.0000</c:formatCode>
                <c:ptCount val="3"/>
                <c:pt idx="0" formatCode="General">
                  <c:v>0</c:v>
                </c:pt>
                <c:pt idx="1">
                  <c:v>0.78405268168311582</c:v>
                </c:pt>
                <c:pt idx="2">
                  <c:v>0.78405268168311582</c:v>
                </c:pt>
              </c:numCache>
            </c:numRef>
          </c:xVal>
          <c:yVal>
            <c:numRef>
              <c:f>'5-6'!$Q$11:$Q$13</c:f>
              <c:numCache>
                <c:formatCode>0.0000</c:formatCode>
                <c:ptCount val="3"/>
                <c:pt idx="0">
                  <c:v>1.1760790225246736</c:v>
                </c:pt>
                <c:pt idx="1">
                  <c:v>1.1760790225246736</c:v>
                </c:pt>
                <c:pt idx="2" formatCode="General">
                  <c:v>0</c:v>
                </c:pt>
              </c:numCache>
            </c:numRef>
          </c:yVal>
          <c:smooth val="0"/>
        </c:ser>
        <c:ser>
          <c:idx val="7"/>
          <c:order val="7"/>
          <c:spPr>
            <a:ln w="28575">
              <a:solidFill>
                <a:srgbClr val="FF0000"/>
              </a:solidFill>
              <a:prstDash val="sysDash"/>
            </a:ln>
          </c:spPr>
          <c:marker>
            <c:symbol val="none"/>
          </c:marker>
          <c:dPt>
            <c:idx val="0"/>
            <c:marker>
              <c:symbol val="circle"/>
              <c:size val="9"/>
              <c:spPr>
                <a:solidFill>
                  <a:srgbClr val="FFC000">
                    <a:alpha val="50000"/>
                  </a:srgbClr>
                </a:solidFill>
                <a:ln w="19050">
                  <a:solidFill>
                    <a:srgbClr val="FF0000"/>
                  </a:solidFill>
                </a:ln>
              </c:spPr>
            </c:marker>
            <c:bubble3D val="0"/>
          </c:dPt>
          <c:xVal>
            <c:numRef>
              <c:f>'5-6'!$M$16:$M$17</c:f>
              <c:numCache>
                <c:formatCode>0.0000</c:formatCode>
                <c:ptCount val="2"/>
                <c:pt idx="0" formatCode="General">
                  <c:v>0</c:v>
                </c:pt>
                <c:pt idx="1">
                  <c:v>1.0985192420883501</c:v>
                </c:pt>
              </c:numCache>
            </c:numRef>
          </c:xVal>
          <c:yVal>
            <c:numRef>
              <c:f>'5-6'!$N$16:$N$17</c:f>
              <c:numCache>
                <c:formatCode>0.000</c:formatCode>
                <c:ptCount val="2"/>
                <c:pt idx="0">
                  <c:v>2.8836130104819189</c:v>
                </c:pt>
                <c:pt idx="1">
                  <c:v>1.7850937683935688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78301440"/>
        <c:axId val="78303232"/>
      </c:scatterChart>
      <c:valAx>
        <c:axId val="78301440"/>
        <c:scaling>
          <c:orientation val="minMax"/>
          <c:max val="1.5"/>
          <c:min val="0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78303232"/>
        <c:crosses val="autoZero"/>
        <c:crossBetween val="midCat"/>
        <c:majorUnit val="3"/>
        <c:minorUnit val="1"/>
      </c:valAx>
      <c:valAx>
        <c:axId val="78303232"/>
        <c:scaling>
          <c:orientation val="minMax"/>
          <c:max val="3"/>
          <c:min val="0"/>
        </c:scaling>
        <c:delete val="0"/>
        <c:axPos val="l"/>
        <c:numFmt formatCode="0" sourceLinked="0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78301440"/>
        <c:crosses val="autoZero"/>
        <c:crossBetween val="midCat"/>
        <c:majorUnit val="5"/>
        <c:minorUnit val="1"/>
      </c:valAx>
      <c:spPr>
        <a:noFill/>
        <a:ln w="25400">
          <a:noFill/>
        </a:ln>
      </c:spPr>
    </c:plotArea>
    <c:plotVisOnly val="1"/>
    <c:dispBlanksAs val="gap"/>
    <c:showDLblsOverMax val="0"/>
  </c:chart>
  <c:spPr>
    <a:ln>
      <a:noFill/>
    </a:ln>
  </c:spPr>
  <c:externalData r:id="rId1">
    <c:autoUpdate val="0"/>
  </c:externalData>
  <c:userShapes r:id="rId2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5.5668703326544465E-2"/>
          <c:y val="3.4482758620689655E-2"/>
          <c:w val="0.90563475899524781"/>
          <c:h val="0.89080563205461383"/>
        </c:manualLayout>
      </c:layout>
      <c:scatterChart>
        <c:scatterStyle val="smoothMarker"/>
        <c:varyColors val="0"/>
        <c:ser>
          <c:idx val="0"/>
          <c:order val="0"/>
          <c:tx>
            <c:strRef>
              <c:f>'5-8 5-9'!$B$5</c:f>
              <c:strCache>
                <c:ptCount val="1"/>
                <c:pt idx="0">
                  <c:v>Kx</c:v>
                </c:pt>
              </c:strCache>
            </c:strRef>
          </c:tx>
          <c:spPr>
            <a:ln w="44450">
              <a:solidFill>
                <a:srgbClr val="0000FF"/>
              </a:solidFill>
              <a:prstDash val="solid"/>
            </a:ln>
          </c:spPr>
          <c:marker>
            <c:symbol val="none"/>
          </c:marker>
          <c:xVal>
            <c:numRef>
              <c:f>'5-8 5-9'!$A$6:$A$55</c:f>
              <c:numCache>
                <c:formatCode>General</c:formatCode>
                <c:ptCount val="50"/>
                <c:pt idx="0">
                  <c:v>0.1</c:v>
                </c:pt>
                <c:pt idx="1">
                  <c:v>0.2</c:v>
                </c:pt>
                <c:pt idx="2">
                  <c:v>0.30000000000000004</c:v>
                </c:pt>
                <c:pt idx="3">
                  <c:v>0.4</c:v>
                </c:pt>
                <c:pt idx="4">
                  <c:v>0.5</c:v>
                </c:pt>
                <c:pt idx="5">
                  <c:v>0.6</c:v>
                </c:pt>
                <c:pt idx="6">
                  <c:v>0.7</c:v>
                </c:pt>
                <c:pt idx="7">
                  <c:v>0.79999999999999993</c:v>
                </c:pt>
                <c:pt idx="8">
                  <c:v>0.89999999999999991</c:v>
                </c:pt>
                <c:pt idx="9">
                  <c:v>0.99999999999999989</c:v>
                </c:pt>
                <c:pt idx="10">
                  <c:v>1.0999999999999999</c:v>
                </c:pt>
                <c:pt idx="11">
                  <c:v>1.2</c:v>
                </c:pt>
                <c:pt idx="12">
                  <c:v>1.3</c:v>
                </c:pt>
                <c:pt idx="13">
                  <c:v>1.4000000000000001</c:v>
                </c:pt>
                <c:pt idx="14">
                  <c:v>1.5000000000000002</c:v>
                </c:pt>
                <c:pt idx="15">
                  <c:v>1.6000000000000003</c:v>
                </c:pt>
                <c:pt idx="16">
                  <c:v>1.7000000000000004</c:v>
                </c:pt>
                <c:pt idx="17">
                  <c:v>1.8000000000000005</c:v>
                </c:pt>
                <c:pt idx="18">
                  <c:v>1.9000000000000006</c:v>
                </c:pt>
                <c:pt idx="19">
                  <c:v>2.0000000000000004</c:v>
                </c:pt>
                <c:pt idx="20">
                  <c:v>2.1000000000000005</c:v>
                </c:pt>
                <c:pt idx="21">
                  <c:v>2.2000000000000006</c:v>
                </c:pt>
                <c:pt idx="22">
                  <c:v>2.3000000000000007</c:v>
                </c:pt>
                <c:pt idx="23">
                  <c:v>2.4000000000000008</c:v>
                </c:pt>
                <c:pt idx="24">
                  <c:v>2.5000000000000009</c:v>
                </c:pt>
                <c:pt idx="25">
                  <c:v>2.600000000000001</c:v>
                </c:pt>
                <c:pt idx="26">
                  <c:v>2.7000000000000011</c:v>
                </c:pt>
                <c:pt idx="27">
                  <c:v>2.8000000000000012</c:v>
                </c:pt>
                <c:pt idx="28">
                  <c:v>2.9000000000000012</c:v>
                </c:pt>
                <c:pt idx="29">
                  <c:v>3.0000000000000013</c:v>
                </c:pt>
                <c:pt idx="30">
                  <c:v>3.1000000000000014</c:v>
                </c:pt>
                <c:pt idx="31">
                  <c:v>3.2000000000000015</c:v>
                </c:pt>
                <c:pt idx="32">
                  <c:v>3.3000000000000016</c:v>
                </c:pt>
                <c:pt idx="33">
                  <c:v>3.4000000000000017</c:v>
                </c:pt>
                <c:pt idx="34">
                  <c:v>3.5000000000000018</c:v>
                </c:pt>
                <c:pt idx="35">
                  <c:v>3.6000000000000019</c:v>
                </c:pt>
                <c:pt idx="36">
                  <c:v>3.700000000000002</c:v>
                </c:pt>
                <c:pt idx="37">
                  <c:v>3.800000000000002</c:v>
                </c:pt>
                <c:pt idx="38">
                  <c:v>3.9000000000000021</c:v>
                </c:pt>
                <c:pt idx="39">
                  <c:v>4.0000000000000018</c:v>
                </c:pt>
                <c:pt idx="40">
                  <c:v>4.1000000000000014</c:v>
                </c:pt>
                <c:pt idx="41">
                  <c:v>4.2000000000000011</c:v>
                </c:pt>
                <c:pt idx="42">
                  <c:v>4.3000000000000007</c:v>
                </c:pt>
                <c:pt idx="43">
                  <c:v>4.4000000000000004</c:v>
                </c:pt>
                <c:pt idx="44">
                  <c:v>4.5</c:v>
                </c:pt>
                <c:pt idx="45">
                  <c:v>4.5999999999999996</c:v>
                </c:pt>
                <c:pt idx="46">
                  <c:v>4.6999999999999993</c:v>
                </c:pt>
                <c:pt idx="47">
                  <c:v>4.7999999999999989</c:v>
                </c:pt>
                <c:pt idx="48">
                  <c:v>4.8999999999999986</c:v>
                </c:pt>
                <c:pt idx="49">
                  <c:v>4.9999999999999982</c:v>
                </c:pt>
              </c:numCache>
            </c:numRef>
          </c:xVal>
          <c:yVal>
            <c:numRef>
              <c:f>'5-8 5-9'!$B$6:$B$55</c:f>
              <c:numCache>
                <c:formatCode>0.000</c:formatCode>
                <c:ptCount val="50"/>
                <c:pt idx="0">
                  <c:v>10</c:v>
                </c:pt>
                <c:pt idx="1">
                  <c:v>5</c:v>
                </c:pt>
                <c:pt idx="2">
                  <c:v>3.333333333333333</c:v>
                </c:pt>
                <c:pt idx="3">
                  <c:v>2.5</c:v>
                </c:pt>
                <c:pt idx="4">
                  <c:v>2</c:v>
                </c:pt>
                <c:pt idx="5">
                  <c:v>1.6666666666666667</c:v>
                </c:pt>
                <c:pt idx="6">
                  <c:v>1.4285714285714286</c:v>
                </c:pt>
                <c:pt idx="7">
                  <c:v>1.25</c:v>
                </c:pt>
                <c:pt idx="8">
                  <c:v>1.1111111111111112</c:v>
                </c:pt>
                <c:pt idx="9">
                  <c:v>1</c:v>
                </c:pt>
                <c:pt idx="10">
                  <c:v>0.90909090909090917</c:v>
                </c:pt>
                <c:pt idx="11">
                  <c:v>0.83333333333333337</c:v>
                </c:pt>
                <c:pt idx="12">
                  <c:v>0.76923076923076916</c:v>
                </c:pt>
                <c:pt idx="13">
                  <c:v>0.71428571428571419</c:v>
                </c:pt>
                <c:pt idx="14">
                  <c:v>0.66666666666666652</c:v>
                </c:pt>
                <c:pt idx="15">
                  <c:v>0.62499999999999989</c:v>
                </c:pt>
                <c:pt idx="16">
                  <c:v>0.58823529411764697</c:v>
                </c:pt>
                <c:pt idx="17">
                  <c:v>0.55555555555555536</c:v>
                </c:pt>
                <c:pt idx="18">
                  <c:v>0.52631578947368407</c:v>
                </c:pt>
                <c:pt idx="19">
                  <c:v>0.49999999999999989</c:v>
                </c:pt>
                <c:pt idx="20">
                  <c:v>0.47619047619047605</c:v>
                </c:pt>
                <c:pt idx="21">
                  <c:v>0.45454545454545442</c:v>
                </c:pt>
                <c:pt idx="22">
                  <c:v>0.43478260869565205</c:v>
                </c:pt>
                <c:pt idx="23">
                  <c:v>0.41666666666666652</c:v>
                </c:pt>
                <c:pt idx="24">
                  <c:v>0.39999999999999986</c:v>
                </c:pt>
                <c:pt idx="25">
                  <c:v>0.38461538461538447</c:v>
                </c:pt>
                <c:pt idx="26">
                  <c:v>0.37037037037037024</c:v>
                </c:pt>
                <c:pt idx="27">
                  <c:v>0.35714285714285698</c:v>
                </c:pt>
                <c:pt idx="28">
                  <c:v>0.34482758620689641</c:v>
                </c:pt>
                <c:pt idx="29">
                  <c:v>0.3333333333333332</c:v>
                </c:pt>
                <c:pt idx="30">
                  <c:v>0.32258064516129015</c:v>
                </c:pt>
                <c:pt idx="31">
                  <c:v>0.31249999999999983</c:v>
                </c:pt>
                <c:pt idx="32">
                  <c:v>0.30303030303030287</c:v>
                </c:pt>
                <c:pt idx="33">
                  <c:v>0.29411764705882337</c:v>
                </c:pt>
                <c:pt idx="34">
                  <c:v>0.28571428571428559</c:v>
                </c:pt>
                <c:pt idx="35">
                  <c:v>0.27777777777777762</c:v>
                </c:pt>
                <c:pt idx="36">
                  <c:v>0.27027027027027012</c:v>
                </c:pt>
                <c:pt idx="37">
                  <c:v>0.26315789473684198</c:v>
                </c:pt>
                <c:pt idx="38">
                  <c:v>0.25641025641025628</c:v>
                </c:pt>
                <c:pt idx="39">
                  <c:v>0.24999999999999989</c:v>
                </c:pt>
                <c:pt idx="40">
                  <c:v>0.24390243902439016</c:v>
                </c:pt>
                <c:pt idx="41">
                  <c:v>0.23809523809523803</c:v>
                </c:pt>
                <c:pt idx="42">
                  <c:v>0.23255813953488369</c:v>
                </c:pt>
                <c:pt idx="43">
                  <c:v>0.22727272727272727</c:v>
                </c:pt>
                <c:pt idx="44">
                  <c:v>0.22222222222222221</c:v>
                </c:pt>
                <c:pt idx="45">
                  <c:v>0.21739130434782611</c:v>
                </c:pt>
                <c:pt idx="46">
                  <c:v>0.21276595744680854</c:v>
                </c:pt>
                <c:pt idx="47">
                  <c:v>0.20833333333333337</c:v>
                </c:pt>
                <c:pt idx="48">
                  <c:v>0.20408163265306128</c:v>
                </c:pt>
                <c:pt idx="49">
                  <c:v>0.20000000000000007</c:v>
                </c:pt>
              </c:numCache>
            </c:numRef>
          </c:yVal>
          <c:smooth val="1"/>
        </c:ser>
        <c:ser>
          <c:idx val="1"/>
          <c:order val="1"/>
          <c:tx>
            <c:strRef>
              <c:f>'5-8 5-9'!$C$5</c:f>
              <c:strCache>
                <c:ptCount val="1"/>
                <c:pt idx="0">
                  <c:v>Kx</c:v>
                </c:pt>
              </c:strCache>
            </c:strRef>
          </c:tx>
          <c:spPr>
            <a:ln w="44450">
              <a:solidFill>
                <a:srgbClr val="0000FF"/>
              </a:solidFill>
              <a:prstDash val="solid"/>
            </a:ln>
          </c:spPr>
          <c:marker>
            <c:symbol val="none"/>
          </c:marker>
          <c:xVal>
            <c:numRef>
              <c:f>'5-8 5-9'!$A$6:$A$55</c:f>
              <c:numCache>
                <c:formatCode>General</c:formatCode>
                <c:ptCount val="50"/>
                <c:pt idx="0">
                  <c:v>0.1</c:v>
                </c:pt>
                <c:pt idx="1">
                  <c:v>0.2</c:v>
                </c:pt>
                <c:pt idx="2">
                  <c:v>0.30000000000000004</c:v>
                </c:pt>
                <c:pt idx="3">
                  <c:v>0.4</c:v>
                </c:pt>
                <c:pt idx="4">
                  <c:v>0.5</c:v>
                </c:pt>
                <c:pt idx="5">
                  <c:v>0.6</c:v>
                </c:pt>
                <c:pt idx="6">
                  <c:v>0.7</c:v>
                </c:pt>
                <c:pt idx="7">
                  <c:v>0.79999999999999993</c:v>
                </c:pt>
                <c:pt idx="8">
                  <c:v>0.89999999999999991</c:v>
                </c:pt>
                <c:pt idx="9">
                  <c:v>0.99999999999999989</c:v>
                </c:pt>
                <c:pt idx="10">
                  <c:v>1.0999999999999999</c:v>
                </c:pt>
                <c:pt idx="11">
                  <c:v>1.2</c:v>
                </c:pt>
                <c:pt idx="12">
                  <c:v>1.3</c:v>
                </c:pt>
                <c:pt idx="13">
                  <c:v>1.4000000000000001</c:v>
                </c:pt>
                <c:pt idx="14">
                  <c:v>1.5000000000000002</c:v>
                </c:pt>
                <c:pt idx="15">
                  <c:v>1.6000000000000003</c:v>
                </c:pt>
                <c:pt idx="16">
                  <c:v>1.7000000000000004</c:v>
                </c:pt>
                <c:pt idx="17">
                  <c:v>1.8000000000000005</c:v>
                </c:pt>
                <c:pt idx="18">
                  <c:v>1.9000000000000006</c:v>
                </c:pt>
                <c:pt idx="19">
                  <c:v>2.0000000000000004</c:v>
                </c:pt>
                <c:pt idx="20">
                  <c:v>2.1000000000000005</c:v>
                </c:pt>
                <c:pt idx="21">
                  <c:v>2.2000000000000006</c:v>
                </c:pt>
                <c:pt idx="22">
                  <c:v>2.3000000000000007</c:v>
                </c:pt>
                <c:pt idx="23">
                  <c:v>2.4000000000000008</c:v>
                </c:pt>
                <c:pt idx="24">
                  <c:v>2.5000000000000009</c:v>
                </c:pt>
                <c:pt idx="25">
                  <c:v>2.600000000000001</c:v>
                </c:pt>
                <c:pt idx="26">
                  <c:v>2.7000000000000011</c:v>
                </c:pt>
                <c:pt idx="27">
                  <c:v>2.8000000000000012</c:v>
                </c:pt>
                <c:pt idx="28">
                  <c:v>2.9000000000000012</c:v>
                </c:pt>
                <c:pt idx="29">
                  <c:v>3.0000000000000013</c:v>
                </c:pt>
                <c:pt idx="30">
                  <c:v>3.1000000000000014</c:v>
                </c:pt>
                <c:pt idx="31">
                  <c:v>3.2000000000000015</c:v>
                </c:pt>
                <c:pt idx="32">
                  <c:v>3.3000000000000016</c:v>
                </c:pt>
                <c:pt idx="33">
                  <c:v>3.4000000000000017</c:v>
                </c:pt>
                <c:pt idx="34">
                  <c:v>3.5000000000000018</c:v>
                </c:pt>
                <c:pt idx="35">
                  <c:v>3.6000000000000019</c:v>
                </c:pt>
                <c:pt idx="36">
                  <c:v>3.700000000000002</c:v>
                </c:pt>
                <c:pt idx="37">
                  <c:v>3.800000000000002</c:v>
                </c:pt>
                <c:pt idx="38">
                  <c:v>3.9000000000000021</c:v>
                </c:pt>
                <c:pt idx="39">
                  <c:v>4.0000000000000018</c:v>
                </c:pt>
                <c:pt idx="40">
                  <c:v>4.1000000000000014</c:v>
                </c:pt>
                <c:pt idx="41">
                  <c:v>4.2000000000000011</c:v>
                </c:pt>
                <c:pt idx="42">
                  <c:v>4.3000000000000007</c:v>
                </c:pt>
                <c:pt idx="43">
                  <c:v>4.4000000000000004</c:v>
                </c:pt>
                <c:pt idx="44">
                  <c:v>4.5</c:v>
                </c:pt>
                <c:pt idx="45">
                  <c:v>4.5999999999999996</c:v>
                </c:pt>
                <c:pt idx="46">
                  <c:v>4.6999999999999993</c:v>
                </c:pt>
                <c:pt idx="47">
                  <c:v>4.7999999999999989</c:v>
                </c:pt>
                <c:pt idx="48">
                  <c:v>4.8999999999999986</c:v>
                </c:pt>
                <c:pt idx="49">
                  <c:v>4.9999999999999982</c:v>
                </c:pt>
              </c:numCache>
            </c:numRef>
          </c:xVal>
          <c:yVal>
            <c:numRef>
              <c:f>'5-8 5-9'!$C$6:$C$55</c:f>
              <c:numCache>
                <c:formatCode>0.000</c:formatCode>
                <c:ptCount val="50"/>
                <c:pt idx="0">
                  <c:v>40</c:v>
                </c:pt>
                <c:pt idx="1">
                  <c:v>20</c:v>
                </c:pt>
                <c:pt idx="2">
                  <c:v>13.333333333333332</c:v>
                </c:pt>
                <c:pt idx="3">
                  <c:v>10</c:v>
                </c:pt>
                <c:pt idx="4">
                  <c:v>8</c:v>
                </c:pt>
                <c:pt idx="5">
                  <c:v>6.666666666666667</c:v>
                </c:pt>
                <c:pt idx="6">
                  <c:v>5.7142857142857144</c:v>
                </c:pt>
                <c:pt idx="7">
                  <c:v>5</c:v>
                </c:pt>
                <c:pt idx="8">
                  <c:v>4.4444444444444446</c:v>
                </c:pt>
                <c:pt idx="9">
                  <c:v>4</c:v>
                </c:pt>
                <c:pt idx="10">
                  <c:v>3.6363636363636367</c:v>
                </c:pt>
                <c:pt idx="11">
                  <c:v>3.3333333333333335</c:v>
                </c:pt>
                <c:pt idx="12">
                  <c:v>3.0769230769230766</c:v>
                </c:pt>
                <c:pt idx="13">
                  <c:v>2.8571428571428568</c:v>
                </c:pt>
                <c:pt idx="14">
                  <c:v>2.6666666666666661</c:v>
                </c:pt>
                <c:pt idx="15">
                  <c:v>2.4999999999999996</c:v>
                </c:pt>
                <c:pt idx="16">
                  <c:v>2.3529411764705879</c:v>
                </c:pt>
                <c:pt idx="17">
                  <c:v>2.2222222222222214</c:v>
                </c:pt>
                <c:pt idx="18">
                  <c:v>2.1052631578947363</c:v>
                </c:pt>
                <c:pt idx="19">
                  <c:v>1.9999999999999996</c:v>
                </c:pt>
                <c:pt idx="20">
                  <c:v>1.9047619047619042</c:v>
                </c:pt>
                <c:pt idx="21">
                  <c:v>1.8181818181818177</c:v>
                </c:pt>
                <c:pt idx="22">
                  <c:v>1.7391304347826082</c:v>
                </c:pt>
                <c:pt idx="23">
                  <c:v>1.6666666666666661</c:v>
                </c:pt>
                <c:pt idx="24">
                  <c:v>1.5999999999999994</c:v>
                </c:pt>
                <c:pt idx="25">
                  <c:v>1.5384615384615379</c:v>
                </c:pt>
                <c:pt idx="26">
                  <c:v>1.481481481481481</c:v>
                </c:pt>
                <c:pt idx="27">
                  <c:v>1.4285714285714279</c:v>
                </c:pt>
                <c:pt idx="28">
                  <c:v>1.3793103448275856</c:v>
                </c:pt>
                <c:pt idx="29">
                  <c:v>1.3333333333333328</c:v>
                </c:pt>
                <c:pt idx="30">
                  <c:v>1.2903225806451606</c:v>
                </c:pt>
                <c:pt idx="31">
                  <c:v>1.2499999999999993</c:v>
                </c:pt>
                <c:pt idx="32">
                  <c:v>1.2121212121212115</c:v>
                </c:pt>
                <c:pt idx="33">
                  <c:v>1.1764705882352935</c:v>
                </c:pt>
                <c:pt idx="34">
                  <c:v>1.1428571428571423</c:v>
                </c:pt>
                <c:pt idx="35">
                  <c:v>1.1111111111111105</c:v>
                </c:pt>
                <c:pt idx="36">
                  <c:v>1.0810810810810805</c:v>
                </c:pt>
                <c:pt idx="37">
                  <c:v>1.0526315789473679</c:v>
                </c:pt>
                <c:pt idx="38">
                  <c:v>1.0256410256410251</c:v>
                </c:pt>
                <c:pt idx="39">
                  <c:v>0.99999999999999956</c:v>
                </c:pt>
                <c:pt idx="40">
                  <c:v>0.97560975609756062</c:v>
                </c:pt>
                <c:pt idx="41">
                  <c:v>0.95238095238095211</c:v>
                </c:pt>
                <c:pt idx="42">
                  <c:v>0.93023255813953476</c:v>
                </c:pt>
                <c:pt idx="43">
                  <c:v>0.90909090909090906</c:v>
                </c:pt>
                <c:pt idx="44">
                  <c:v>0.88888888888888884</c:v>
                </c:pt>
                <c:pt idx="45">
                  <c:v>0.86956521739130443</c:v>
                </c:pt>
                <c:pt idx="46">
                  <c:v>0.85106382978723416</c:v>
                </c:pt>
                <c:pt idx="47">
                  <c:v>0.83333333333333348</c:v>
                </c:pt>
                <c:pt idx="48">
                  <c:v>0.81632653061224514</c:v>
                </c:pt>
                <c:pt idx="49">
                  <c:v>0.80000000000000027</c:v>
                </c:pt>
              </c:numCache>
            </c:numRef>
          </c:yVal>
          <c:smooth val="1"/>
        </c:ser>
        <c:ser>
          <c:idx val="2"/>
          <c:order val="2"/>
          <c:tx>
            <c:strRef>
              <c:f>'5-8 5-9'!$D$5</c:f>
              <c:strCache>
                <c:ptCount val="1"/>
                <c:pt idx="0">
                  <c:v>Kx</c:v>
                </c:pt>
              </c:strCache>
            </c:strRef>
          </c:tx>
          <c:spPr>
            <a:ln w="44450">
              <a:solidFill>
                <a:srgbClr val="0000FF"/>
              </a:solidFill>
              <a:prstDash val="solid"/>
            </a:ln>
          </c:spPr>
          <c:marker>
            <c:symbol val="none"/>
          </c:marker>
          <c:xVal>
            <c:numRef>
              <c:f>'5-8 5-9'!$A$6:$A$55</c:f>
              <c:numCache>
                <c:formatCode>General</c:formatCode>
                <c:ptCount val="50"/>
                <c:pt idx="0">
                  <c:v>0.1</c:v>
                </c:pt>
                <c:pt idx="1">
                  <c:v>0.2</c:v>
                </c:pt>
                <c:pt idx="2">
                  <c:v>0.30000000000000004</c:v>
                </c:pt>
                <c:pt idx="3">
                  <c:v>0.4</c:v>
                </c:pt>
                <c:pt idx="4">
                  <c:v>0.5</c:v>
                </c:pt>
                <c:pt idx="5">
                  <c:v>0.6</c:v>
                </c:pt>
                <c:pt idx="6">
                  <c:v>0.7</c:v>
                </c:pt>
                <c:pt idx="7">
                  <c:v>0.79999999999999993</c:v>
                </c:pt>
                <c:pt idx="8">
                  <c:v>0.89999999999999991</c:v>
                </c:pt>
                <c:pt idx="9">
                  <c:v>0.99999999999999989</c:v>
                </c:pt>
                <c:pt idx="10">
                  <c:v>1.0999999999999999</c:v>
                </c:pt>
                <c:pt idx="11">
                  <c:v>1.2</c:v>
                </c:pt>
                <c:pt idx="12">
                  <c:v>1.3</c:v>
                </c:pt>
                <c:pt idx="13">
                  <c:v>1.4000000000000001</c:v>
                </c:pt>
                <c:pt idx="14">
                  <c:v>1.5000000000000002</c:v>
                </c:pt>
                <c:pt idx="15">
                  <c:v>1.6000000000000003</c:v>
                </c:pt>
                <c:pt idx="16">
                  <c:v>1.7000000000000004</c:v>
                </c:pt>
                <c:pt idx="17">
                  <c:v>1.8000000000000005</c:v>
                </c:pt>
                <c:pt idx="18">
                  <c:v>1.9000000000000006</c:v>
                </c:pt>
                <c:pt idx="19">
                  <c:v>2.0000000000000004</c:v>
                </c:pt>
                <c:pt idx="20">
                  <c:v>2.1000000000000005</c:v>
                </c:pt>
                <c:pt idx="21">
                  <c:v>2.2000000000000006</c:v>
                </c:pt>
                <c:pt idx="22">
                  <c:v>2.3000000000000007</c:v>
                </c:pt>
                <c:pt idx="23">
                  <c:v>2.4000000000000008</c:v>
                </c:pt>
                <c:pt idx="24">
                  <c:v>2.5000000000000009</c:v>
                </c:pt>
                <c:pt idx="25">
                  <c:v>2.600000000000001</c:v>
                </c:pt>
                <c:pt idx="26">
                  <c:v>2.7000000000000011</c:v>
                </c:pt>
                <c:pt idx="27">
                  <c:v>2.8000000000000012</c:v>
                </c:pt>
                <c:pt idx="28">
                  <c:v>2.9000000000000012</c:v>
                </c:pt>
                <c:pt idx="29">
                  <c:v>3.0000000000000013</c:v>
                </c:pt>
                <c:pt idx="30">
                  <c:v>3.1000000000000014</c:v>
                </c:pt>
                <c:pt idx="31">
                  <c:v>3.2000000000000015</c:v>
                </c:pt>
                <c:pt idx="32">
                  <c:v>3.3000000000000016</c:v>
                </c:pt>
                <c:pt idx="33">
                  <c:v>3.4000000000000017</c:v>
                </c:pt>
                <c:pt idx="34">
                  <c:v>3.5000000000000018</c:v>
                </c:pt>
                <c:pt idx="35">
                  <c:v>3.6000000000000019</c:v>
                </c:pt>
                <c:pt idx="36">
                  <c:v>3.700000000000002</c:v>
                </c:pt>
                <c:pt idx="37">
                  <c:v>3.800000000000002</c:v>
                </c:pt>
                <c:pt idx="38">
                  <c:v>3.9000000000000021</c:v>
                </c:pt>
                <c:pt idx="39">
                  <c:v>4.0000000000000018</c:v>
                </c:pt>
                <c:pt idx="40">
                  <c:v>4.1000000000000014</c:v>
                </c:pt>
                <c:pt idx="41">
                  <c:v>4.2000000000000011</c:v>
                </c:pt>
                <c:pt idx="42">
                  <c:v>4.3000000000000007</c:v>
                </c:pt>
                <c:pt idx="43">
                  <c:v>4.4000000000000004</c:v>
                </c:pt>
                <c:pt idx="44">
                  <c:v>4.5</c:v>
                </c:pt>
                <c:pt idx="45">
                  <c:v>4.5999999999999996</c:v>
                </c:pt>
                <c:pt idx="46">
                  <c:v>4.6999999999999993</c:v>
                </c:pt>
                <c:pt idx="47">
                  <c:v>4.7999999999999989</c:v>
                </c:pt>
                <c:pt idx="48">
                  <c:v>4.8999999999999986</c:v>
                </c:pt>
                <c:pt idx="49">
                  <c:v>4.9999999999999982</c:v>
                </c:pt>
              </c:numCache>
            </c:numRef>
          </c:xVal>
          <c:yVal>
            <c:numRef>
              <c:f>'5-8 5-9'!$D$6:$D$55</c:f>
              <c:numCache>
                <c:formatCode>0.000</c:formatCode>
                <c:ptCount val="50"/>
                <c:pt idx="0">
                  <c:v>90</c:v>
                </c:pt>
                <c:pt idx="1">
                  <c:v>45</c:v>
                </c:pt>
                <c:pt idx="2">
                  <c:v>29.999999999999996</c:v>
                </c:pt>
                <c:pt idx="3">
                  <c:v>22.5</c:v>
                </c:pt>
                <c:pt idx="4">
                  <c:v>18</c:v>
                </c:pt>
                <c:pt idx="5">
                  <c:v>15</c:v>
                </c:pt>
                <c:pt idx="6">
                  <c:v>12.857142857142858</c:v>
                </c:pt>
                <c:pt idx="7">
                  <c:v>11.25</c:v>
                </c:pt>
                <c:pt idx="8">
                  <c:v>10</c:v>
                </c:pt>
                <c:pt idx="9">
                  <c:v>9</c:v>
                </c:pt>
                <c:pt idx="10">
                  <c:v>8.1818181818181834</c:v>
                </c:pt>
                <c:pt idx="11">
                  <c:v>7.5</c:v>
                </c:pt>
                <c:pt idx="12">
                  <c:v>6.9230769230769225</c:v>
                </c:pt>
                <c:pt idx="13">
                  <c:v>6.4285714285714279</c:v>
                </c:pt>
                <c:pt idx="14">
                  <c:v>5.9999999999999982</c:v>
                </c:pt>
                <c:pt idx="15">
                  <c:v>5.6249999999999991</c:v>
                </c:pt>
                <c:pt idx="16">
                  <c:v>5.2941176470588225</c:v>
                </c:pt>
                <c:pt idx="17">
                  <c:v>4.9999999999999982</c:v>
                </c:pt>
                <c:pt idx="18">
                  <c:v>4.7368421052631566</c:v>
                </c:pt>
                <c:pt idx="19">
                  <c:v>4.4999999999999991</c:v>
                </c:pt>
                <c:pt idx="20">
                  <c:v>4.2857142857142847</c:v>
                </c:pt>
                <c:pt idx="21">
                  <c:v>4.0909090909090899</c:v>
                </c:pt>
                <c:pt idx="22">
                  <c:v>3.9130434782608683</c:v>
                </c:pt>
                <c:pt idx="23">
                  <c:v>3.7499999999999987</c:v>
                </c:pt>
                <c:pt idx="24">
                  <c:v>3.5999999999999988</c:v>
                </c:pt>
                <c:pt idx="25">
                  <c:v>3.4615384615384603</c:v>
                </c:pt>
                <c:pt idx="26">
                  <c:v>3.3333333333333321</c:v>
                </c:pt>
                <c:pt idx="27">
                  <c:v>3.2142857142857126</c:v>
                </c:pt>
                <c:pt idx="28">
                  <c:v>3.1034482758620676</c:v>
                </c:pt>
                <c:pt idx="29">
                  <c:v>2.9999999999999987</c:v>
                </c:pt>
                <c:pt idx="30">
                  <c:v>2.9032258064516112</c:v>
                </c:pt>
                <c:pt idx="31">
                  <c:v>2.8124999999999987</c:v>
                </c:pt>
                <c:pt idx="32">
                  <c:v>2.7272727272727257</c:v>
                </c:pt>
                <c:pt idx="33">
                  <c:v>2.6470588235294104</c:v>
                </c:pt>
                <c:pt idx="34">
                  <c:v>2.5714285714285703</c:v>
                </c:pt>
                <c:pt idx="35">
                  <c:v>2.4999999999999987</c:v>
                </c:pt>
                <c:pt idx="36">
                  <c:v>2.4324324324324311</c:v>
                </c:pt>
                <c:pt idx="37">
                  <c:v>2.3684210526315779</c:v>
                </c:pt>
                <c:pt idx="38">
                  <c:v>2.3076923076923066</c:v>
                </c:pt>
                <c:pt idx="39">
                  <c:v>2.2499999999999991</c:v>
                </c:pt>
                <c:pt idx="40">
                  <c:v>2.1951219512195115</c:v>
                </c:pt>
                <c:pt idx="41">
                  <c:v>2.1428571428571423</c:v>
                </c:pt>
                <c:pt idx="42">
                  <c:v>2.0930232558139532</c:v>
                </c:pt>
                <c:pt idx="43">
                  <c:v>2.0454545454545454</c:v>
                </c:pt>
                <c:pt idx="44">
                  <c:v>2</c:v>
                </c:pt>
                <c:pt idx="45">
                  <c:v>1.956521739130435</c:v>
                </c:pt>
                <c:pt idx="46">
                  <c:v>1.9148936170212769</c:v>
                </c:pt>
                <c:pt idx="47">
                  <c:v>1.8750000000000004</c:v>
                </c:pt>
                <c:pt idx="48">
                  <c:v>1.8367346938775515</c:v>
                </c:pt>
                <c:pt idx="49">
                  <c:v>1.8000000000000007</c:v>
                </c:pt>
              </c:numCache>
            </c:numRef>
          </c:yVal>
          <c:smooth val="1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79260288"/>
        <c:axId val="79278848"/>
      </c:scatterChart>
      <c:valAx>
        <c:axId val="79260288"/>
        <c:scaling>
          <c:orientation val="minMax"/>
          <c:max val="5"/>
          <c:min val="0"/>
        </c:scaling>
        <c:delete val="0"/>
        <c:axPos val="b"/>
        <c:title>
          <c:tx>
            <c:rich>
              <a:bodyPr/>
              <a:lstStyle/>
              <a:p>
                <a:pPr>
                  <a:defRPr sz="16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 sz="1600"/>
                  <a:t>Labour</a:t>
                </a:r>
              </a:p>
            </c:rich>
          </c:tx>
          <c:layout>
            <c:manualLayout>
              <c:xMode val="edge"/>
              <c:yMode val="edge"/>
              <c:x val="0.75763747454175157"/>
              <c:y val="0.92615751881870512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6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9278848"/>
        <c:crosses val="autoZero"/>
        <c:crossBetween val="midCat"/>
        <c:majorUnit val="6"/>
      </c:valAx>
      <c:valAx>
        <c:axId val="79278848"/>
        <c:scaling>
          <c:orientation val="minMax"/>
          <c:max val="5"/>
          <c:min val="0"/>
        </c:scaling>
        <c:delete val="0"/>
        <c:axPos val="l"/>
        <c:title>
          <c:tx>
            <c:rich>
              <a:bodyPr/>
              <a:lstStyle/>
              <a:p>
                <a:pPr>
                  <a:defRPr sz="16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 sz="1600"/>
                  <a:t>Capital</a:t>
                </a:r>
              </a:p>
            </c:rich>
          </c:tx>
          <c:layout>
            <c:manualLayout>
              <c:xMode val="edge"/>
              <c:yMode val="edge"/>
              <c:x val="1.3577732518669382E-2"/>
              <c:y val="0.12271348721996546"/>
            </c:manualLayout>
          </c:layout>
          <c:overlay val="0"/>
          <c:spPr>
            <a:noFill/>
            <a:ln w="25400">
              <a:noFill/>
            </a:ln>
          </c:spPr>
        </c:title>
        <c:numFmt formatCode="0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6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9260288"/>
        <c:crosses val="autoZero"/>
        <c:crossBetween val="midCat"/>
        <c:majorUnit val="6"/>
      </c:valAx>
      <c:spPr>
        <a:noFill/>
        <a:ln w="12700">
          <a:noFill/>
          <a:prstDash val="solid"/>
        </a:ln>
      </c:spPr>
    </c:plotArea>
    <c:plotVisOnly val="1"/>
    <c:dispBlanksAs val="gap"/>
    <c:showDLblsOverMax val="0"/>
  </c:chart>
  <c:spPr>
    <a:solidFill>
      <a:srgbClr val="FFFFFF"/>
    </a:solidFill>
    <a:ln w="3175">
      <a:noFill/>
      <a:prstDash val="solid"/>
    </a:ln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  <c:userShapes r:id="rId2"/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6.8480854786768672E-2"/>
          <c:y val="3.0311925295052406E-2"/>
          <c:w val="0.89282254611790546"/>
          <c:h val="0.88261752995161336"/>
        </c:manualLayout>
      </c:layout>
      <c:scatterChart>
        <c:scatterStyle val="smoothMarker"/>
        <c:varyColors val="0"/>
        <c:ser>
          <c:idx val="0"/>
          <c:order val="0"/>
          <c:spPr>
            <a:ln w="44450">
              <a:solidFill>
                <a:srgbClr val="0000FF"/>
              </a:solidFill>
              <a:prstDash val="solid"/>
            </a:ln>
          </c:spPr>
          <c:marker>
            <c:symbol val="none"/>
          </c:marker>
          <c:xVal>
            <c:numRef>
              <c:f>'5-8 5-9'!$A$6:$A$55</c:f>
              <c:numCache>
                <c:formatCode>General</c:formatCode>
                <c:ptCount val="50"/>
                <c:pt idx="0">
                  <c:v>0.1</c:v>
                </c:pt>
                <c:pt idx="1">
                  <c:v>0.2</c:v>
                </c:pt>
                <c:pt idx="2">
                  <c:v>0.30000000000000004</c:v>
                </c:pt>
                <c:pt idx="3">
                  <c:v>0.4</c:v>
                </c:pt>
                <c:pt idx="4">
                  <c:v>0.5</c:v>
                </c:pt>
                <c:pt idx="5">
                  <c:v>0.6</c:v>
                </c:pt>
                <c:pt idx="6">
                  <c:v>0.7</c:v>
                </c:pt>
                <c:pt idx="7">
                  <c:v>0.79999999999999993</c:v>
                </c:pt>
                <c:pt idx="8">
                  <c:v>0.89999999999999991</c:v>
                </c:pt>
                <c:pt idx="9">
                  <c:v>0.99999999999999989</c:v>
                </c:pt>
                <c:pt idx="10">
                  <c:v>1.0999999999999999</c:v>
                </c:pt>
                <c:pt idx="11">
                  <c:v>1.2</c:v>
                </c:pt>
                <c:pt idx="12">
                  <c:v>1.3</c:v>
                </c:pt>
                <c:pt idx="13">
                  <c:v>1.4000000000000001</c:v>
                </c:pt>
                <c:pt idx="14">
                  <c:v>1.5000000000000002</c:v>
                </c:pt>
                <c:pt idx="15">
                  <c:v>1.6000000000000003</c:v>
                </c:pt>
                <c:pt idx="16">
                  <c:v>1.7000000000000004</c:v>
                </c:pt>
                <c:pt idx="17">
                  <c:v>1.8000000000000005</c:v>
                </c:pt>
                <c:pt idx="18">
                  <c:v>1.9000000000000006</c:v>
                </c:pt>
                <c:pt idx="19">
                  <c:v>2.0000000000000004</c:v>
                </c:pt>
                <c:pt idx="20">
                  <c:v>2.1000000000000005</c:v>
                </c:pt>
                <c:pt idx="21">
                  <c:v>2.2000000000000006</c:v>
                </c:pt>
                <c:pt idx="22">
                  <c:v>2.3000000000000007</c:v>
                </c:pt>
                <c:pt idx="23">
                  <c:v>2.4000000000000008</c:v>
                </c:pt>
                <c:pt idx="24">
                  <c:v>2.5000000000000009</c:v>
                </c:pt>
                <c:pt idx="25">
                  <c:v>2.600000000000001</c:v>
                </c:pt>
                <c:pt idx="26">
                  <c:v>2.7000000000000011</c:v>
                </c:pt>
                <c:pt idx="27">
                  <c:v>2.8000000000000012</c:v>
                </c:pt>
                <c:pt idx="28">
                  <c:v>2.9000000000000012</c:v>
                </c:pt>
                <c:pt idx="29">
                  <c:v>3.0000000000000013</c:v>
                </c:pt>
                <c:pt idx="30">
                  <c:v>3.1000000000000014</c:v>
                </c:pt>
                <c:pt idx="31">
                  <c:v>3.2000000000000015</c:v>
                </c:pt>
                <c:pt idx="32">
                  <c:v>3.3000000000000016</c:v>
                </c:pt>
                <c:pt idx="33">
                  <c:v>3.4000000000000017</c:v>
                </c:pt>
                <c:pt idx="34">
                  <c:v>3.5000000000000018</c:v>
                </c:pt>
                <c:pt idx="35">
                  <c:v>3.6000000000000019</c:v>
                </c:pt>
                <c:pt idx="36">
                  <c:v>3.700000000000002</c:v>
                </c:pt>
                <c:pt idx="37">
                  <c:v>3.800000000000002</c:v>
                </c:pt>
                <c:pt idx="38">
                  <c:v>3.9000000000000021</c:v>
                </c:pt>
                <c:pt idx="39">
                  <c:v>4.0000000000000018</c:v>
                </c:pt>
                <c:pt idx="40">
                  <c:v>4.1000000000000014</c:v>
                </c:pt>
                <c:pt idx="41">
                  <c:v>4.2000000000000011</c:v>
                </c:pt>
                <c:pt idx="42">
                  <c:v>4.3000000000000007</c:v>
                </c:pt>
                <c:pt idx="43">
                  <c:v>4.4000000000000004</c:v>
                </c:pt>
                <c:pt idx="44">
                  <c:v>4.5</c:v>
                </c:pt>
                <c:pt idx="45">
                  <c:v>4.5999999999999996</c:v>
                </c:pt>
                <c:pt idx="46">
                  <c:v>4.6999999999999993</c:v>
                </c:pt>
                <c:pt idx="47">
                  <c:v>4.7999999999999989</c:v>
                </c:pt>
                <c:pt idx="48">
                  <c:v>4.8999999999999986</c:v>
                </c:pt>
                <c:pt idx="49">
                  <c:v>4.9999999999999982</c:v>
                </c:pt>
              </c:numCache>
            </c:numRef>
          </c:xVal>
          <c:yVal>
            <c:numRef>
              <c:f>'5-8 5-9'!$B$6:$B$55</c:f>
              <c:numCache>
                <c:formatCode>0.000</c:formatCode>
                <c:ptCount val="50"/>
                <c:pt idx="0">
                  <c:v>10</c:v>
                </c:pt>
                <c:pt idx="1">
                  <c:v>5</c:v>
                </c:pt>
                <c:pt idx="2">
                  <c:v>3.333333333333333</c:v>
                </c:pt>
                <c:pt idx="3">
                  <c:v>2.5</c:v>
                </c:pt>
                <c:pt idx="4">
                  <c:v>2</c:v>
                </c:pt>
                <c:pt idx="5">
                  <c:v>1.6666666666666667</c:v>
                </c:pt>
                <c:pt idx="6">
                  <c:v>1.4285714285714286</c:v>
                </c:pt>
                <c:pt idx="7">
                  <c:v>1.25</c:v>
                </c:pt>
                <c:pt idx="8">
                  <c:v>1.1111111111111112</c:v>
                </c:pt>
                <c:pt idx="9">
                  <c:v>1</c:v>
                </c:pt>
                <c:pt idx="10">
                  <c:v>0.90909090909090917</c:v>
                </c:pt>
                <c:pt idx="11">
                  <c:v>0.83333333333333337</c:v>
                </c:pt>
                <c:pt idx="12">
                  <c:v>0.76923076923076916</c:v>
                </c:pt>
                <c:pt idx="13">
                  <c:v>0.71428571428571419</c:v>
                </c:pt>
                <c:pt idx="14">
                  <c:v>0.66666666666666652</c:v>
                </c:pt>
                <c:pt idx="15">
                  <c:v>0.62499999999999989</c:v>
                </c:pt>
                <c:pt idx="16">
                  <c:v>0.58823529411764697</c:v>
                </c:pt>
                <c:pt idx="17">
                  <c:v>0.55555555555555536</c:v>
                </c:pt>
                <c:pt idx="18">
                  <c:v>0.52631578947368407</c:v>
                </c:pt>
                <c:pt idx="19">
                  <c:v>0.49999999999999989</c:v>
                </c:pt>
                <c:pt idx="20">
                  <c:v>0.47619047619047605</c:v>
                </c:pt>
                <c:pt idx="21">
                  <c:v>0.45454545454545442</c:v>
                </c:pt>
                <c:pt idx="22">
                  <c:v>0.43478260869565205</c:v>
                </c:pt>
                <c:pt idx="23">
                  <c:v>0.41666666666666652</c:v>
                </c:pt>
                <c:pt idx="24">
                  <c:v>0.39999999999999986</c:v>
                </c:pt>
                <c:pt idx="25">
                  <c:v>0.38461538461538447</c:v>
                </c:pt>
                <c:pt idx="26">
                  <c:v>0.37037037037037024</c:v>
                </c:pt>
                <c:pt idx="27">
                  <c:v>0.35714285714285698</c:v>
                </c:pt>
                <c:pt idx="28">
                  <c:v>0.34482758620689641</c:v>
                </c:pt>
                <c:pt idx="29">
                  <c:v>0.3333333333333332</c:v>
                </c:pt>
                <c:pt idx="30">
                  <c:v>0.32258064516129015</c:v>
                </c:pt>
                <c:pt idx="31">
                  <c:v>0.31249999999999983</c:v>
                </c:pt>
                <c:pt idx="32">
                  <c:v>0.30303030303030287</c:v>
                </c:pt>
                <c:pt idx="33">
                  <c:v>0.29411764705882337</c:v>
                </c:pt>
                <c:pt idx="34">
                  <c:v>0.28571428571428559</c:v>
                </c:pt>
                <c:pt idx="35">
                  <c:v>0.27777777777777762</c:v>
                </c:pt>
                <c:pt idx="36">
                  <c:v>0.27027027027027012</c:v>
                </c:pt>
                <c:pt idx="37">
                  <c:v>0.26315789473684198</c:v>
                </c:pt>
                <c:pt idx="38">
                  <c:v>0.25641025641025628</c:v>
                </c:pt>
                <c:pt idx="39">
                  <c:v>0.24999999999999989</c:v>
                </c:pt>
                <c:pt idx="40">
                  <c:v>0.24390243902439016</c:v>
                </c:pt>
                <c:pt idx="41">
                  <c:v>0.23809523809523803</c:v>
                </c:pt>
                <c:pt idx="42">
                  <c:v>0.23255813953488369</c:v>
                </c:pt>
                <c:pt idx="43">
                  <c:v>0.22727272727272727</c:v>
                </c:pt>
                <c:pt idx="44">
                  <c:v>0.22222222222222221</c:v>
                </c:pt>
                <c:pt idx="45">
                  <c:v>0.21739130434782611</c:v>
                </c:pt>
                <c:pt idx="46">
                  <c:v>0.21276595744680854</c:v>
                </c:pt>
                <c:pt idx="47">
                  <c:v>0.20833333333333337</c:v>
                </c:pt>
                <c:pt idx="48">
                  <c:v>0.20408163265306128</c:v>
                </c:pt>
                <c:pt idx="49">
                  <c:v>0.20000000000000007</c:v>
                </c:pt>
              </c:numCache>
            </c:numRef>
          </c:yVal>
          <c:smooth val="1"/>
        </c:ser>
        <c:ser>
          <c:idx val="1"/>
          <c:order val="1"/>
          <c:spPr>
            <a:ln w="44450">
              <a:solidFill>
                <a:srgbClr val="0000FF"/>
              </a:solidFill>
              <a:prstDash val="solid"/>
            </a:ln>
          </c:spPr>
          <c:marker>
            <c:symbol val="none"/>
          </c:marker>
          <c:xVal>
            <c:numRef>
              <c:f>'5-8 5-9'!$A$6:$A$55</c:f>
              <c:numCache>
                <c:formatCode>General</c:formatCode>
                <c:ptCount val="50"/>
                <c:pt idx="0">
                  <c:v>0.1</c:v>
                </c:pt>
                <c:pt idx="1">
                  <c:v>0.2</c:v>
                </c:pt>
                <c:pt idx="2">
                  <c:v>0.30000000000000004</c:v>
                </c:pt>
                <c:pt idx="3">
                  <c:v>0.4</c:v>
                </c:pt>
                <c:pt idx="4">
                  <c:v>0.5</c:v>
                </c:pt>
                <c:pt idx="5">
                  <c:v>0.6</c:v>
                </c:pt>
                <c:pt idx="6">
                  <c:v>0.7</c:v>
                </c:pt>
                <c:pt idx="7">
                  <c:v>0.79999999999999993</c:v>
                </c:pt>
                <c:pt idx="8">
                  <c:v>0.89999999999999991</c:v>
                </c:pt>
                <c:pt idx="9">
                  <c:v>0.99999999999999989</c:v>
                </c:pt>
                <c:pt idx="10">
                  <c:v>1.0999999999999999</c:v>
                </c:pt>
                <c:pt idx="11">
                  <c:v>1.2</c:v>
                </c:pt>
                <c:pt idx="12">
                  <c:v>1.3</c:v>
                </c:pt>
                <c:pt idx="13">
                  <c:v>1.4000000000000001</c:v>
                </c:pt>
                <c:pt idx="14">
                  <c:v>1.5000000000000002</c:v>
                </c:pt>
                <c:pt idx="15">
                  <c:v>1.6000000000000003</c:v>
                </c:pt>
                <c:pt idx="16">
                  <c:v>1.7000000000000004</c:v>
                </c:pt>
                <c:pt idx="17">
                  <c:v>1.8000000000000005</c:v>
                </c:pt>
                <c:pt idx="18">
                  <c:v>1.9000000000000006</c:v>
                </c:pt>
                <c:pt idx="19">
                  <c:v>2.0000000000000004</c:v>
                </c:pt>
                <c:pt idx="20">
                  <c:v>2.1000000000000005</c:v>
                </c:pt>
                <c:pt idx="21">
                  <c:v>2.2000000000000006</c:v>
                </c:pt>
                <c:pt idx="22">
                  <c:v>2.3000000000000007</c:v>
                </c:pt>
                <c:pt idx="23">
                  <c:v>2.4000000000000008</c:v>
                </c:pt>
                <c:pt idx="24">
                  <c:v>2.5000000000000009</c:v>
                </c:pt>
                <c:pt idx="25">
                  <c:v>2.600000000000001</c:v>
                </c:pt>
                <c:pt idx="26">
                  <c:v>2.7000000000000011</c:v>
                </c:pt>
                <c:pt idx="27">
                  <c:v>2.8000000000000012</c:v>
                </c:pt>
                <c:pt idx="28">
                  <c:v>2.9000000000000012</c:v>
                </c:pt>
                <c:pt idx="29">
                  <c:v>3.0000000000000013</c:v>
                </c:pt>
                <c:pt idx="30">
                  <c:v>3.1000000000000014</c:v>
                </c:pt>
                <c:pt idx="31">
                  <c:v>3.2000000000000015</c:v>
                </c:pt>
                <c:pt idx="32">
                  <c:v>3.3000000000000016</c:v>
                </c:pt>
                <c:pt idx="33">
                  <c:v>3.4000000000000017</c:v>
                </c:pt>
                <c:pt idx="34">
                  <c:v>3.5000000000000018</c:v>
                </c:pt>
                <c:pt idx="35">
                  <c:v>3.6000000000000019</c:v>
                </c:pt>
                <c:pt idx="36">
                  <c:v>3.700000000000002</c:v>
                </c:pt>
                <c:pt idx="37">
                  <c:v>3.800000000000002</c:v>
                </c:pt>
                <c:pt idx="38">
                  <c:v>3.9000000000000021</c:v>
                </c:pt>
                <c:pt idx="39">
                  <c:v>4.0000000000000018</c:v>
                </c:pt>
                <c:pt idx="40">
                  <c:v>4.1000000000000014</c:v>
                </c:pt>
                <c:pt idx="41">
                  <c:v>4.2000000000000011</c:v>
                </c:pt>
                <c:pt idx="42">
                  <c:v>4.3000000000000007</c:v>
                </c:pt>
                <c:pt idx="43">
                  <c:v>4.4000000000000004</c:v>
                </c:pt>
                <c:pt idx="44">
                  <c:v>4.5</c:v>
                </c:pt>
                <c:pt idx="45">
                  <c:v>4.5999999999999996</c:v>
                </c:pt>
                <c:pt idx="46">
                  <c:v>4.6999999999999993</c:v>
                </c:pt>
                <c:pt idx="47">
                  <c:v>4.7999999999999989</c:v>
                </c:pt>
                <c:pt idx="48">
                  <c:v>4.8999999999999986</c:v>
                </c:pt>
                <c:pt idx="49">
                  <c:v>4.9999999999999982</c:v>
                </c:pt>
              </c:numCache>
            </c:numRef>
          </c:xVal>
          <c:yVal>
            <c:numRef>
              <c:f>'5-8 5-9'!$C$6:$C$55</c:f>
              <c:numCache>
                <c:formatCode>0.000</c:formatCode>
                <c:ptCount val="50"/>
                <c:pt idx="0">
                  <c:v>40</c:v>
                </c:pt>
                <c:pt idx="1">
                  <c:v>20</c:v>
                </c:pt>
                <c:pt idx="2">
                  <c:v>13.333333333333332</c:v>
                </c:pt>
                <c:pt idx="3">
                  <c:v>10</c:v>
                </c:pt>
                <c:pt idx="4">
                  <c:v>8</c:v>
                </c:pt>
                <c:pt idx="5">
                  <c:v>6.666666666666667</c:v>
                </c:pt>
                <c:pt idx="6">
                  <c:v>5.7142857142857144</c:v>
                </c:pt>
                <c:pt idx="7">
                  <c:v>5</c:v>
                </c:pt>
                <c:pt idx="8">
                  <c:v>4.4444444444444446</c:v>
                </c:pt>
                <c:pt idx="9">
                  <c:v>4</c:v>
                </c:pt>
                <c:pt idx="10">
                  <c:v>3.6363636363636367</c:v>
                </c:pt>
                <c:pt idx="11">
                  <c:v>3.3333333333333335</c:v>
                </c:pt>
                <c:pt idx="12">
                  <c:v>3.0769230769230766</c:v>
                </c:pt>
                <c:pt idx="13">
                  <c:v>2.8571428571428568</c:v>
                </c:pt>
                <c:pt idx="14">
                  <c:v>2.6666666666666661</c:v>
                </c:pt>
                <c:pt idx="15">
                  <c:v>2.4999999999999996</c:v>
                </c:pt>
                <c:pt idx="16">
                  <c:v>2.3529411764705879</c:v>
                </c:pt>
                <c:pt idx="17">
                  <c:v>2.2222222222222214</c:v>
                </c:pt>
                <c:pt idx="18">
                  <c:v>2.1052631578947363</c:v>
                </c:pt>
                <c:pt idx="19">
                  <c:v>1.9999999999999996</c:v>
                </c:pt>
                <c:pt idx="20">
                  <c:v>1.9047619047619042</c:v>
                </c:pt>
                <c:pt idx="21">
                  <c:v>1.8181818181818177</c:v>
                </c:pt>
                <c:pt idx="22">
                  <c:v>1.7391304347826082</c:v>
                </c:pt>
                <c:pt idx="23">
                  <c:v>1.6666666666666661</c:v>
                </c:pt>
                <c:pt idx="24">
                  <c:v>1.5999999999999994</c:v>
                </c:pt>
                <c:pt idx="25">
                  <c:v>1.5384615384615379</c:v>
                </c:pt>
                <c:pt idx="26">
                  <c:v>1.481481481481481</c:v>
                </c:pt>
                <c:pt idx="27">
                  <c:v>1.4285714285714279</c:v>
                </c:pt>
                <c:pt idx="28">
                  <c:v>1.3793103448275856</c:v>
                </c:pt>
                <c:pt idx="29">
                  <c:v>1.3333333333333328</c:v>
                </c:pt>
                <c:pt idx="30">
                  <c:v>1.2903225806451606</c:v>
                </c:pt>
                <c:pt idx="31">
                  <c:v>1.2499999999999993</c:v>
                </c:pt>
                <c:pt idx="32">
                  <c:v>1.2121212121212115</c:v>
                </c:pt>
                <c:pt idx="33">
                  <c:v>1.1764705882352935</c:v>
                </c:pt>
                <c:pt idx="34">
                  <c:v>1.1428571428571423</c:v>
                </c:pt>
                <c:pt idx="35">
                  <c:v>1.1111111111111105</c:v>
                </c:pt>
                <c:pt idx="36">
                  <c:v>1.0810810810810805</c:v>
                </c:pt>
                <c:pt idx="37">
                  <c:v>1.0526315789473679</c:v>
                </c:pt>
                <c:pt idx="38">
                  <c:v>1.0256410256410251</c:v>
                </c:pt>
                <c:pt idx="39">
                  <c:v>0.99999999999999956</c:v>
                </c:pt>
                <c:pt idx="40">
                  <c:v>0.97560975609756062</c:v>
                </c:pt>
                <c:pt idx="41">
                  <c:v>0.95238095238095211</c:v>
                </c:pt>
                <c:pt idx="42">
                  <c:v>0.93023255813953476</c:v>
                </c:pt>
                <c:pt idx="43">
                  <c:v>0.90909090909090906</c:v>
                </c:pt>
                <c:pt idx="44">
                  <c:v>0.88888888888888884</c:v>
                </c:pt>
                <c:pt idx="45">
                  <c:v>0.86956521739130443</c:v>
                </c:pt>
                <c:pt idx="46">
                  <c:v>0.85106382978723416</c:v>
                </c:pt>
                <c:pt idx="47">
                  <c:v>0.83333333333333348</c:v>
                </c:pt>
                <c:pt idx="48">
                  <c:v>0.81632653061224514</c:v>
                </c:pt>
                <c:pt idx="49">
                  <c:v>0.80000000000000027</c:v>
                </c:pt>
              </c:numCache>
            </c:numRef>
          </c:yVal>
          <c:smooth val="1"/>
        </c:ser>
        <c:ser>
          <c:idx val="2"/>
          <c:order val="2"/>
          <c:spPr>
            <a:ln w="44450">
              <a:solidFill>
                <a:srgbClr val="0000FF"/>
              </a:solidFill>
              <a:prstDash val="solid"/>
            </a:ln>
          </c:spPr>
          <c:marker>
            <c:symbol val="none"/>
          </c:marker>
          <c:xVal>
            <c:numRef>
              <c:f>'5-8 5-9'!$A$6:$A$55</c:f>
              <c:numCache>
                <c:formatCode>General</c:formatCode>
                <c:ptCount val="50"/>
                <c:pt idx="0">
                  <c:v>0.1</c:v>
                </c:pt>
                <c:pt idx="1">
                  <c:v>0.2</c:v>
                </c:pt>
                <c:pt idx="2">
                  <c:v>0.30000000000000004</c:v>
                </c:pt>
                <c:pt idx="3">
                  <c:v>0.4</c:v>
                </c:pt>
                <c:pt idx="4">
                  <c:v>0.5</c:v>
                </c:pt>
                <c:pt idx="5">
                  <c:v>0.6</c:v>
                </c:pt>
                <c:pt idx="6">
                  <c:v>0.7</c:v>
                </c:pt>
                <c:pt idx="7">
                  <c:v>0.79999999999999993</c:v>
                </c:pt>
                <c:pt idx="8">
                  <c:v>0.89999999999999991</c:v>
                </c:pt>
                <c:pt idx="9">
                  <c:v>0.99999999999999989</c:v>
                </c:pt>
                <c:pt idx="10">
                  <c:v>1.0999999999999999</c:v>
                </c:pt>
                <c:pt idx="11">
                  <c:v>1.2</c:v>
                </c:pt>
                <c:pt idx="12">
                  <c:v>1.3</c:v>
                </c:pt>
                <c:pt idx="13">
                  <c:v>1.4000000000000001</c:v>
                </c:pt>
                <c:pt idx="14">
                  <c:v>1.5000000000000002</c:v>
                </c:pt>
                <c:pt idx="15">
                  <c:v>1.6000000000000003</c:v>
                </c:pt>
                <c:pt idx="16">
                  <c:v>1.7000000000000004</c:v>
                </c:pt>
                <c:pt idx="17">
                  <c:v>1.8000000000000005</c:v>
                </c:pt>
                <c:pt idx="18">
                  <c:v>1.9000000000000006</c:v>
                </c:pt>
                <c:pt idx="19">
                  <c:v>2.0000000000000004</c:v>
                </c:pt>
                <c:pt idx="20">
                  <c:v>2.1000000000000005</c:v>
                </c:pt>
                <c:pt idx="21">
                  <c:v>2.2000000000000006</c:v>
                </c:pt>
                <c:pt idx="22">
                  <c:v>2.3000000000000007</c:v>
                </c:pt>
                <c:pt idx="23">
                  <c:v>2.4000000000000008</c:v>
                </c:pt>
                <c:pt idx="24">
                  <c:v>2.5000000000000009</c:v>
                </c:pt>
                <c:pt idx="25">
                  <c:v>2.600000000000001</c:v>
                </c:pt>
                <c:pt idx="26">
                  <c:v>2.7000000000000011</c:v>
                </c:pt>
                <c:pt idx="27">
                  <c:v>2.8000000000000012</c:v>
                </c:pt>
                <c:pt idx="28">
                  <c:v>2.9000000000000012</c:v>
                </c:pt>
                <c:pt idx="29">
                  <c:v>3.0000000000000013</c:v>
                </c:pt>
                <c:pt idx="30">
                  <c:v>3.1000000000000014</c:v>
                </c:pt>
                <c:pt idx="31">
                  <c:v>3.2000000000000015</c:v>
                </c:pt>
                <c:pt idx="32">
                  <c:v>3.3000000000000016</c:v>
                </c:pt>
                <c:pt idx="33">
                  <c:v>3.4000000000000017</c:v>
                </c:pt>
                <c:pt idx="34">
                  <c:v>3.5000000000000018</c:v>
                </c:pt>
                <c:pt idx="35">
                  <c:v>3.6000000000000019</c:v>
                </c:pt>
                <c:pt idx="36">
                  <c:v>3.700000000000002</c:v>
                </c:pt>
                <c:pt idx="37">
                  <c:v>3.800000000000002</c:v>
                </c:pt>
                <c:pt idx="38">
                  <c:v>3.9000000000000021</c:v>
                </c:pt>
                <c:pt idx="39">
                  <c:v>4.0000000000000018</c:v>
                </c:pt>
                <c:pt idx="40">
                  <c:v>4.1000000000000014</c:v>
                </c:pt>
                <c:pt idx="41">
                  <c:v>4.2000000000000011</c:v>
                </c:pt>
                <c:pt idx="42">
                  <c:v>4.3000000000000007</c:v>
                </c:pt>
                <c:pt idx="43">
                  <c:v>4.4000000000000004</c:v>
                </c:pt>
                <c:pt idx="44">
                  <c:v>4.5</c:v>
                </c:pt>
                <c:pt idx="45">
                  <c:v>4.5999999999999996</c:v>
                </c:pt>
                <c:pt idx="46">
                  <c:v>4.6999999999999993</c:v>
                </c:pt>
                <c:pt idx="47">
                  <c:v>4.7999999999999989</c:v>
                </c:pt>
                <c:pt idx="48">
                  <c:v>4.8999999999999986</c:v>
                </c:pt>
                <c:pt idx="49">
                  <c:v>4.9999999999999982</c:v>
                </c:pt>
              </c:numCache>
            </c:numRef>
          </c:xVal>
          <c:yVal>
            <c:numRef>
              <c:f>'5-8 5-9'!$D$6:$D$55</c:f>
              <c:numCache>
                <c:formatCode>0.000</c:formatCode>
                <c:ptCount val="50"/>
                <c:pt idx="0">
                  <c:v>90</c:v>
                </c:pt>
                <c:pt idx="1">
                  <c:v>45</c:v>
                </c:pt>
                <c:pt idx="2">
                  <c:v>29.999999999999996</c:v>
                </c:pt>
                <c:pt idx="3">
                  <c:v>22.5</c:v>
                </c:pt>
                <c:pt idx="4">
                  <c:v>18</c:v>
                </c:pt>
                <c:pt idx="5">
                  <c:v>15</c:v>
                </c:pt>
                <c:pt idx="6">
                  <c:v>12.857142857142858</c:v>
                </c:pt>
                <c:pt idx="7">
                  <c:v>11.25</c:v>
                </c:pt>
                <c:pt idx="8">
                  <c:v>10</c:v>
                </c:pt>
                <c:pt idx="9">
                  <c:v>9</c:v>
                </c:pt>
                <c:pt idx="10">
                  <c:v>8.1818181818181834</c:v>
                </c:pt>
                <c:pt idx="11">
                  <c:v>7.5</c:v>
                </c:pt>
                <c:pt idx="12">
                  <c:v>6.9230769230769225</c:v>
                </c:pt>
                <c:pt idx="13">
                  <c:v>6.4285714285714279</c:v>
                </c:pt>
                <c:pt idx="14">
                  <c:v>5.9999999999999982</c:v>
                </c:pt>
                <c:pt idx="15">
                  <c:v>5.6249999999999991</c:v>
                </c:pt>
                <c:pt idx="16">
                  <c:v>5.2941176470588225</c:v>
                </c:pt>
                <c:pt idx="17">
                  <c:v>4.9999999999999982</c:v>
                </c:pt>
                <c:pt idx="18">
                  <c:v>4.7368421052631566</c:v>
                </c:pt>
                <c:pt idx="19">
                  <c:v>4.4999999999999991</c:v>
                </c:pt>
                <c:pt idx="20">
                  <c:v>4.2857142857142847</c:v>
                </c:pt>
                <c:pt idx="21">
                  <c:v>4.0909090909090899</c:v>
                </c:pt>
                <c:pt idx="22">
                  <c:v>3.9130434782608683</c:v>
                </c:pt>
                <c:pt idx="23">
                  <c:v>3.7499999999999987</c:v>
                </c:pt>
                <c:pt idx="24">
                  <c:v>3.5999999999999988</c:v>
                </c:pt>
                <c:pt idx="25">
                  <c:v>3.4615384615384603</c:v>
                </c:pt>
                <c:pt idx="26">
                  <c:v>3.3333333333333321</c:v>
                </c:pt>
                <c:pt idx="27">
                  <c:v>3.2142857142857126</c:v>
                </c:pt>
                <c:pt idx="28">
                  <c:v>3.1034482758620676</c:v>
                </c:pt>
                <c:pt idx="29">
                  <c:v>2.9999999999999987</c:v>
                </c:pt>
                <c:pt idx="30">
                  <c:v>2.9032258064516112</c:v>
                </c:pt>
                <c:pt idx="31">
                  <c:v>2.8124999999999987</c:v>
                </c:pt>
                <c:pt idx="32">
                  <c:v>2.7272727272727257</c:v>
                </c:pt>
                <c:pt idx="33">
                  <c:v>2.6470588235294104</c:v>
                </c:pt>
                <c:pt idx="34">
                  <c:v>2.5714285714285703</c:v>
                </c:pt>
                <c:pt idx="35">
                  <c:v>2.4999999999999987</c:v>
                </c:pt>
                <c:pt idx="36">
                  <c:v>2.4324324324324311</c:v>
                </c:pt>
                <c:pt idx="37">
                  <c:v>2.3684210526315779</c:v>
                </c:pt>
                <c:pt idx="38">
                  <c:v>2.3076923076923066</c:v>
                </c:pt>
                <c:pt idx="39">
                  <c:v>2.2499999999999991</c:v>
                </c:pt>
                <c:pt idx="40">
                  <c:v>2.1951219512195115</c:v>
                </c:pt>
                <c:pt idx="41">
                  <c:v>2.1428571428571423</c:v>
                </c:pt>
                <c:pt idx="42">
                  <c:v>2.0930232558139532</c:v>
                </c:pt>
                <c:pt idx="43">
                  <c:v>2.0454545454545454</c:v>
                </c:pt>
                <c:pt idx="44">
                  <c:v>2</c:v>
                </c:pt>
                <c:pt idx="45">
                  <c:v>1.956521739130435</c:v>
                </c:pt>
                <c:pt idx="46">
                  <c:v>1.9148936170212769</c:v>
                </c:pt>
                <c:pt idx="47">
                  <c:v>1.8750000000000004</c:v>
                </c:pt>
                <c:pt idx="48">
                  <c:v>1.8367346938775515</c:v>
                </c:pt>
                <c:pt idx="49">
                  <c:v>1.8000000000000007</c:v>
                </c:pt>
              </c:numCache>
            </c:numRef>
          </c:yVal>
          <c:smooth val="1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80438016"/>
        <c:axId val="80439936"/>
      </c:scatterChart>
      <c:valAx>
        <c:axId val="80438016"/>
        <c:scaling>
          <c:orientation val="minMax"/>
          <c:max val="5"/>
          <c:min val="0"/>
        </c:scaling>
        <c:delete val="0"/>
        <c:axPos val="b"/>
        <c:title>
          <c:tx>
            <c:rich>
              <a:bodyPr/>
              <a:lstStyle/>
              <a:p>
                <a:pPr>
                  <a:defRPr sz="16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 sz="1600"/>
                  <a:t>Labour</a:t>
                </a:r>
              </a:p>
            </c:rich>
          </c:tx>
          <c:layout>
            <c:manualLayout>
              <c:xMode val="edge"/>
              <c:yMode val="edge"/>
              <c:x val="0.45621172353455819"/>
              <c:y val="0.93127906630718782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6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0439936"/>
        <c:crosses val="autoZero"/>
        <c:crossBetween val="midCat"/>
        <c:majorUnit val="6"/>
      </c:valAx>
      <c:valAx>
        <c:axId val="80439936"/>
        <c:scaling>
          <c:orientation val="minMax"/>
          <c:max val="5"/>
          <c:min val="0"/>
        </c:scaling>
        <c:delete val="0"/>
        <c:axPos val="l"/>
        <c:title>
          <c:tx>
            <c:rich>
              <a:bodyPr/>
              <a:lstStyle/>
              <a:p>
                <a:pPr>
                  <a:defRPr sz="16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 sz="1600"/>
                  <a:t>Capital</a:t>
                </a:r>
              </a:p>
            </c:rich>
          </c:tx>
          <c:layout>
            <c:manualLayout>
              <c:xMode val="edge"/>
              <c:yMode val="edge"/>
              <c:x val="1.6038048435434934E-2"/>
              <c:y val="0.38714946345992463"/>
            </c:manualLayout>
          </c:layout>
          <c:overlay val="0"/>
          <c:spPr>
            <a:noFill/>
            <a:ln w="25400">
              <a:noFill/>
            </a:ln>
          </c:spPr>
        </c:title>
        <c:numFmt formatCode="0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6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0438016"/>
        <c:crosses val="autoZero"/>
        <c:crossBetween val="midCat"/>
        <c:majorUnit val="6"/>
      </c:valAx>
      <c:spPr>
        <a:noFill/>
        <a:ln w="12700">
          <a:noFill/>
          <a:prstDash val="solid"/>
        </a:ln>
      </c:spPr>
    </c:plotArea>
    <c:plotVisOnly val="1"/>
    <c:dispBlanksAs val="gap"/>
    <c:showDLblsOverMax val="0"/>
  </c:chart>
  <c:spPr>
    <a:solidFill>
      <a:srgbClr val="FFFFFF"/>
    </a:solidFill>
    <a:ln w="3175">
      <a:noFill/>
      <a:prstDash val="solid"/>
    </a:ln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0.08333</cdr:x>
      <cdr:y>0.3</cdr:y>
    </cdr:from>
    <cdr:to>
      <cdr:x>0.14758</cdr:x>
      <cdr:y>0.36995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762000" y="1828800"/>
          <a:ext cx="587502" cy="42641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400"/>
            <a:t>USA</a:t>
          </a:r>
        </a:p>
      </cdr:txBody>
    </cdr:sp>
  </cdr:relSizeAnchor>
  <cdr:relSizeAnchor xmlns:cdr="http://schemas.openxmlformats.org/drawingml/2006/chartDrawing">
    <cdr:from>
      <cdr:x>0.68753</cdr:x>
      <cdr:y>0.09024</cdr:y>
    </cdr:from>
    <cdr:to>
      <cdr:x>0.75178</cdr:x>
      <cdr:y>0.16019</cdr:y>
    </cdr:to>
    <cdr:sp macro="" textlink="">
      <cdr:nvSpPr>
        <cdr:cNvPr id="3" name="TextBox 1"/>
        <cdr:cNvSpPr txBox="1"/>
      </cdr:nvSpPr>
      <cdr:spPr>
        <a:xfrm xmlns:a="http://schemas.openxmlformats.org/drawingml/2006/main">
          <a:off x="3975099" y="331787"/>
          <a:ext cx="371475" cy="25717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400">
              <a:solidFill>
                <a:srgbClr val="666633"/>
              </a:solidFill>
            </a:rPr>
            <a:t>Russia</a:t>
          </a:r>
        </a:p>
      </cdr:txBody>
    </cdr:sp>
  </cdr:relSizeAnchor>
  <cdr:relSizeAnchor xmlns:cdr="http://schemas.openxmlformats.org/drawingml/2006/chartDrawing">
    <cdr:from>
      <cdr:x>0.6966</cdr:x>
      <cdr:y>0.31693</cdr:y>
    </cdr:from>
    <cdr:to>
      <cdr:x>0.76085</cdr:x>
      <cdr:y>0.38687</cdr:y>
    </cdr:to>
    <cdr:sp macro="" textlink="">
      <cdr:nvSpPr>
        <cdr:cNvPr id="4" name="TextBox 1"/>
        <cdr:cNvSpPr txBox="1"/>
      </cdr:nvSpPr>
      <cdr:spPr>
        <a:xfrm xmlns:a="http://schemas.openxmlformats.org/drawingml/2006/main">
          <a:off x="4027488" y="1165226"/>
          <a:ext cx="371475" cy="25717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400">
              <a:solidFill>
                <a:srgbClr val="FF0000"/>
              </a:solidFill>
            </a:rPr>
            <a:t>China</a:t>
          </a:r>
        </a:p>
      </cdr:txBody>
    </cdr:sp>
  </cdr:relSizeAnchor>
  <cdr:relSizeAnchor xmlns:cdr="http://schemas.openxmlformats.org/drawingml/2006/chartDrawing">
    <cdr:from>
      <cdr:x>0.05</cdr:x>
      <cdr:y>0.45</cdr:y>
    </cdr:from>
    <cdr:to>
      <cdr:x>0.12359</cdr:x>
      <cdr:y>0.51995</cdr:y>
    </cdr:to>
    <cdr:sp macro="" textlink="">
      <cdr:nvSpPr>
        <cdr:cNvPr id="5" name="TextBox 1"/>
        <cdr:cNvSpPr txBox="1"/>
      </cdr:nvSpPr>
      <cdr:spPr>
        <a:xfrm xmlns:a="http://schemas.openxmlformats.org/drawingml/2006/main">
          <a:off x="457200" y="2743200"/>
          <a:ext cx="672907" cy="42641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400">
              <a:solidFill>
                <a:srgbClr val="996633"/>
              </a:solidFill>
            </a:rPr>
            <a:t>Mexico</a:t>
          </a:r>
        </a:p>
      </cdr:txBody>
    </cdr:sp>
  </cdr:relSizeAnchor>
  <cdr:relSizeAnchor xmlns:cdr="http://schemas.openxmlformats.org/drawingml/2006/chartDrawing">
    <cdr:from>
      <cdr:x>0.23037</cdr:x>
      <cdr:y>0.6304</cdr:y>
    </cdr:from>
    <cdr:to>
      <cdr:x>0.29462</cdr:x>
      <cdr:y>0.70035</cdr:y>
    </cdr:to>
    <cdr:sp macro="" textlink="">
      <cdr:nvSpPr>
        <cdr:cNvPr id="6" name="TextBox 1"/>
        <cdr:cNvSpPr txBox="1"/>
      </cdr:nvSpPr>
      <cdr:spPr>
        <a:xfrm xmlns:a="http://schemas.openxmlformats.org/drawingml/2006/main">
          <a:off x="1331915" y="2317751"/>
          <a:ext cx="371475" cy="25717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400">
              <a:solidFill>
                <a:srgbClr val="996633"/>
              </a:solidFill>
            </a:rPr>
            <a:t>Brazil</a:t>
          </a:r>
        </a:p>
      </cdr:txBody>
    </cdr:sp>
  </cdr:relSizeAnchor>
  <cdr:relSizeAnchor xmlns:cdr="http://schemas.openxmlformats.org/drawingml/2006/chartDrawing">
    <cdr:from>
      <cdr:x>0.76667</cdr:x>
      <cdr:y>0.825</cdr:y>
    </cdr:from>
    <cdr:to>
      <cdr:x>0.84603</cdr:x>
      <cdr:y>0.89495</cdr:y>
    </cdr:to>
    <cdr:sp macro="" textlink="">
      <cdr:nvSpPr>
        <cdr:cNvPr id="7" name="TextBox 1"/>
        <cdr:cNvSpPr txBox="1"/>
      </cdr:nvSpPr>
      <cdr:spPr>
        <a:xfrm xmlns:a="http://schemas.openxmlformats.org/drawingml/2006/main">
          <a:off x="7010400" y="5029200"/>
          <a:ext cx="725668" cy="42641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400">
              <a:solidFill>
                <a:srgbClr val="333399"/>
              </a:solidFill>
            </a:rPr>
            <a:t>Australia</a:t>
          </a:r>
        </a:p>
      </cdr:txBody>
    </cdr:sp>
  </cdr:relSizeAnchor>
  <cdr:relSizeAnchor xmlns:cdr="http://schemas.openxmlformats.org/drawingml/2006/chartDrawing">
    <cdr:from>
      <cdr:x>0.61667</cdr:x>
      <cdr:y>0.475</cdr:y>
    </cdr:from>
    <cdr:to>
      <cdr:x>0.68092</cdr:x>
      <cdr:y>0.54495</cdr:y>
    </cdr:to>
    <cdr:sp macro="" textlink="">
      <cdr:nvSpPr>
        <cdr:cNvPr id="8" name="TextBox 1"/>
        <cdr:cNvSpPr txBox="1"/>
      </cdr:nvSpPr>
      <cdr:spPr>
        <a:xfrm xmlns:a="http://schemas.openxmlformats.org/drawingml/2006/main">
          <a:off x="5638800" y="2895600"/>
          <a:ext cx="587502" cy="42641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400">
              <a:solidFill>
                <a:srgbClr val="996633"/>
              </a:solidFill>
            </a:rPr>
            <a:t>India</a:t>
          </a:r>
        </a:p>
      </cdr:txBody>
    </cdr:sp>
  </cdr:relSizeAnchor>
  <cdr:relSizeAnchor xmlns:cdr="http://schemas.openxmlformats.org/drawingml/2006/chartDrawing">
    <cdr:from>
      <cdr:x>0.64167</cdr:x>
      <cdr:y>0.6125</cdr:y>
    </cdr:from>
    <cdr:to>
      <cdr:x>0.72926</cdr:x>
      <cdr:y>0.68245</cdr:y>
    </cdr:to>
    <cdr:sp macro="" textlink="">
      <cdr:nvSpPr>
        <cdr:cNvPr id="9" name="TextBox 1"/>
        <cdr:cNvSpPr txBox="1"/>
      </cdr:nvSpPr>
      <cdr:spPr>
        <a:xfrm xmlns:a="http://schemas.openxmlformats.org/drawingml/2006/main">
          <a:off x="5867400" y="3733800"/>
          <a:ext cx="800923" cy="42641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400">
              <a:solidFill>
                <a:srgbClr val="006666"/>
              </a:solidFill>
            </a:rPr>
            <a:t>Singapore</a:t>
          </a:r>
        </a:p>
      </cdr:txBody>
    </cdr:sp>
  </cdr:relSizeAnchor>
  <cdr:relSizeAnchor xmlns:cdr="http://schemas.openxmlformats.org/drawingml/2006/chartDrawing">
    <cdr:from>
      <cdr:x>0.45</cdr:x>
      <cdr:y>0.4375</cdr:y>
    </cdr:from>
    <cdr:to>
      <cdr:x>0.53333</cdr:x>
      <cdr:y>0.50745</cdr:y>
    </cdr:to>
    <cdr:sp macro="" textlink="">
      <cdr:nvSpPr>
        <cdr:cNvPr id="10" name="TextBox 1"/>
        <cdr:cNvSpPr txBox="1"/>
      </cdr:nvSpPr>
      <cdr:spPr>
        <a:xfrm xmlns:a="http://schemas.openxmlformats.org/drawingml/2006/main">
          <a:off x="4114800" y="2667000"/>
          <a:ext cx="762000" cy="42641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400">
              <a:solidFill>
                <a:srgbClr val="800080"/>
              </a:solidFill>
            </a:rPr>
            <a:t>S Arabia</a:t>
          </a:r>
        </a:p>
      </cdr:txBody>
    </cdr:sp>
  </cdr:relSizeAnchor>
  <cdr:relSizeAnchor xmlns:cdr="http://schemas.openxmlformats.org/drawingml/2006/chartDrawing">
    <cdr:from>
      <cdr:x>0.40833</cdr:x>
      <cdr:y>0.825</cdr:y>
    </cdr:from>
    <cdr:to>
      <cdr:x>0.48356</cdr:x>
      <cdr:y>0.89495</cdr:y>
    </cdr:to>
    <cdr:sp macro="" textlink="">
      <cdr:nvSpPr>
        <cdr:cNvPr id="11" name="TextBox 1"/>
        <cdr:cNvSpPr txBox="1"/>
      </cdr:nvSpPr>
      <cdr:spPr>
        <a:xfrm xmlns:a="http://schemas.openxmlformats.org/drawingml/2006/main">
          <a:off x="3733800" y="5029200"/>
          <a:ext cx="687903" cy="42641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400">
              <a:solidFill>
                <a:srgbClr val="0000FF"/>
              </a:solidFill>
            </a:rPr>
            <a:t>S Africa</a:t>
          </a:r>
        </a:p>
      </cdr:txBody>
    </cdr:sp>
  </cdr:relSizeAnchor>
  <cdr:relSizeAnchor xmlns:cdr="http://schemas.openxmlformats.org/drawingml/2006/chartDrawing">
    <cdr:from>
      <cdr:x>0.80833</cdr:x>
      <cdr:y>0.3625</cdr:y>
    </cdr:from>
    <cdr:to>
      <cdr:x>0.87258</cdr:x>
      <cdr:y>0.43245</cdr:y>
    </cdr:to>
    <cdr:sp macro="" textlink="">
      <cdr:nvSpPr>
        <cdr:cNvPr id="12" name="TextBox 1"/>
        <cdr:cNvSpPr txBox="1"/>
      </cdr:nvSpPr>
      <cdr:spPr>
        <a:xfrm xmlns:a="http://schemas.openxmlformats.org/drawingml/2006/main">
          <a:off x="7391400" y="2209800"/>
          <a:ext cx="587502" cy="42641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400">
              <a:solidFill>
                <a:srgbClr val="FF0000"/>
              </a:solidFill>
            </a:rPr>
            <a:t>Japan</a:t>
          </a:r>
        </a:p>
      </cdr:txBody>
    </cdr:sp>
  </cdr:relSizeAnchor>
  <cdr:relSizeAnchor xmlns:cdr="http://schemas.openxmlformats.org/drawingml/2006/chartDrawing">
    <cdr:from>
      <cdr:x>0.36667</cdr:x>
      <cdr:y>0.075</cdr:y>
    </cdr:from>
    <cdr:to>
      <cdr:x>0.46991</cdr:x>
      <cdr:y>0.14495</cdr:y>
    </cdr:to>
    <cdr:sp macro="" textlink="">
      <cdr:nvSpPr>
        <cdr:cNvPr id="13" name="TextBox 1"/>
        <cdr:cNvSpPr txBox="1"/>
      </cdr:nvSpPr>
      <cdr:spPr>
        <a:xfrm xmlns:a="http://schemas.openxmlformats.org/drawingml/2006/main">
          <a:off x="3352800" y="457200"/>
          <a:ext cx="944027" cy="42641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400">
              <a:solidFill>
                <a:srgbClr val="006600"/>
              </a:solidFill>
            </a:rPr>
            <a:t>Netherlands</a:t>
          </a:r>
        </a:p>
      </cdr:txBody>
    </cdr:sp>
  </cdr:relSizeAnchor>
  <cdr:relSizeAnchor xmlns:cdr="http://schemas.openxmlformats.org/drawingml/2006/chartDrawing">
    <cdr:from>
      <cdr:x>0.3358</cdr:x>
      <cdr:y>0.22668</cdr:y>
    </cdr:from>
    <cdr:to>
      <cdr:x>0.40006</cdr:x>
      <cdr:y>0.29663</cdr:y>
    </cdr:to>
    <cdr:sp macro="" textlink="">
      <cdr:nvSpPr>
        <cdr:cNvPr id="14" name="TextBox 1"/>
        <cdr:cNvSpPr txBox="1"/>
      </cdr:nvSpPr>
      <cdr:spPr>
        <a:xfrm xmlns:a="http://schemas.openxmlformats.org/drawingml/2006/main">
          <a:off x="1941513" y="833438"/>
          <a:ext cx="371475" cy="25717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400">
              <a:solidFill>
                <a:srgbClr val="006600"/>
              </a:solidFill>
            </a:rPr>
            <a:t>France</a:t>
          </a:r>
        </a:p>
      </cdr:txBody>
    </cdr:sp>
  </cdr:relSizeAnchor>
  <cdr:relSizeAnchor xmlns:cdr="http://schemas.openxmlformats.org/drawingml/2006/chartDrawing">
    <cdr:from>
      <cdr:x>0.51667</cdr:x>
      <cdr:y>0.075</cdr:y>
    </cdr:from>
    <cdr:to>
      <cdr:x>0.60509</cdr:x>
      <cdr:y>0.14495</cdr:y>
    </cdr:to>
    <cdr:sp macro="" textlink="">
      <cdr:nvSpPr>
        <cdr:cNvPr id="15" name="TextBox 1"/>
        <cdr:cNvSpPr txBox="1"/>
      </cdr:nvSpPr>
      <cdr:spPr>
        <a:xfrm xmlns:a="http://schemas.openxmlformats.org/drawingml/2006/main">
          <a:off x="4724400" y="457200"/>
          <a:ext cx="808512" cy="42641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400">
              <a:solidFill>
                <a:srgbClr val="006600"/>
              </a:solidFill>
            </a:rPr>
            <a:t>Germany</a:t>
          </a:r>
        </a:p>
      </cdr:txBody>
    </cdr:sp>
  </cdr:relSizeAnchor>
  <cdr:relSizeAnchor xmlns:cdr="http://schemas.openxmlformats.org/drawingml/2006/chartDrawing">
    <cdr:from>
      <cdr:x>0.35805</cdr:x>
      <cdr:y>0.57643</cdr:y>
    </cdr:from>
    <cdr:to>
      <cdr:x>0.43328</cdr:x>
      <cdr:y>0.64637</cdr:y>
    </cdr:to>
    <cdr:sp macro="" textlink="">
      <cdr:nvSpPr>
        <cdr:cNvPr id="16" name="TextBox 1"/>
        <cdr:cNvSpPr txBox="1"/>
      </cdr:nvSpPr>
      <cdr:spPr>
        <a:xfrm xmlns:a="http://schemas.openxmlformats.org/drawingml/2006/main">
          <a:off x="2070100" y="2119314"/>
          <a:ext cx="434975" cy="25717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400">
              <a:solidFill>
                <a:srgbClr val="0000FF"/>
              </a:solidFill>
            </a:rPr>
            <a:t>Nigeria</a:t>
          </a:r>
        </a:p>
      </cdr:txBody>
    </cdr:sp>
  </cdr:relSizeAnchor>
  <cdr:relSizeAnchor xmlns:cdr="http://schemas.openxmlformats.org/drawingml/2006/chartDrawing">
    <cdr:from>
      <cdr:x>0.46101</cdr:x>
      <cdr:y>0.11356</cdr:y>
    </cdr:from>
    <cdr:to>
      <cdr:x>0.52032</cdr:x>
      <cdr:y>0.19516</cdr:y>
    </cdr:to>
    <cdr:cxnSp macro="">
      <cdr:nvCxnSpPr>
        <cdr:cNvPr id="17" name="Straight Arrow Connector 16"/>
        <cdr:cNvCxnSpPr/>
      </cdr:nvCxnSpPr>
      <cdr:spPr>
        <a:xfrm xmlns:a="http://schemas.openxmlformats.org/drawingml/2006/main" flipV="1">
          <a:off x="2665413" y="417512"/>
          <a:ext cx="342900" cy="300037"/>
        </a:xfrm>
        <a:prstGeom xmlns:a="http://schemas.openxmlformats.org/drawingml/2006/main" prst="straightConnector1">
          <a:avLst/>
        </a:prstGeom>
        <a:ln xmlns:a="http://schemas.openxmlformats.org/drawingml/2006/main">
          <a:solidFill>
            <a:srgbClr val="006600"/>
          </a:solidFill>
          <a:headEnd type="none" w="med" len="med"/>
          <a:tailEnd type="triangle" w="med" len="med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0.41104</cdr:x>
      <cdr:y>0.10363</cdr:y>
    </cdr:from>
    <cdr:to>
      <cdr:x>0.43575</cdr:x>
      <cdr:y>0.18912</cdr:y>
    </cdr:to>
    <cdr:cxnSp macro="">
      <cdr:nvCxnSpPr>
        <cdr:cNvPr id="18" name="Straight Arrow Connector 17"/>
        <cdr:cNvCxnSpPr/>
      </cdr:nvCxnSpPr>
      <cdr:spPr>
        <a:xfrm xmlns:a="http://schemas.openxmlformats.org/drawingml/2006/main" flipH="1" flipV="1">
          <a:off x="2376488" y="381000"/>
          <a:ext cx="142876" cy="314326"/>
        </a:xfrm>
        <a:prstGeom xmlns:a="http://schemas.openxmlformats.org/drawingml/2006/main" prst="straightConnector1">
          <a:avLst/>
        </a:prstGeom>
        <a:ln xmlns:a="http://schemas.openxmlformats.org/drawingml/2006/main">
          <a:solidFill>
            <a:srgbClr val="006600"/>
          </a:solidFill>
          <a:headEnd type="none" w="med" len="med"/>
          <a:tailEnd type="triangle" w="med" len="med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0.41516</cdr:x>
      <cdr:y>0.54922</cdr:y>
    </cdr:from>
    <cdr:to>
      <cdr:x>0.4341</cdr:x>
      <cdr:y>0.59456</cdr:y>
    </cdr:to>
    <cdr:cxnSp macro="">
      <cdr:nvCxnSpPr>
        <cdr:cNvPr id="21" name="Straight Arrow Connector 20"/>
        <cdr:cNvCxnSpPr/>
      </cdr:nvCxnSpPr>
      <cdr:spPr>
        <a:xfrm xmlns:a="http://schemas.openxmlformats.org/drawingml/2006/main" flipH="1">
          <a:off x="2400300" y="2019300"/>
          <a:ext cx="109538" cy="166688"/>
        </a:xfrm>
        <a:prstGeom xmlns:a="http://schemas.openxmlformats.org/drawingml/2006/main" prst="straightConnector1">
          <a:avLst/>
        </a:prstGeom>
        <a:ln xmlns:a="http://schemas.openxmlformats.org/drawingml/2006/main">
          <a:solidFill>
            <a:srgbClr val="0000FF"/>
          </a:solidFill>
          <a:headEnd type="none" w="med" len="med"/>
          <a:tailEnd type="triangle" w="med" len="med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0.78333</cdr:x>
      <cdr:y>0.225</cdr:y>
    </cdr:from>
    <cdr:to>
      <cdr:x>0.85609</cdr:x>
      <cdr:y>0.29494</cdr:y>
    </cdr:to>
    <cdr:sp macro="" textlink="">
      <cdr:nvSpPr>
        <cdr:cNvPr id="25" name="TextBox 1"/>
        <cdr:cNvSpPr txBox="1"/>
      </cdr:nvSpPr>
      <cdr:spPr>
        <a:xfrm xmlns:a="http://schemas.openxmlformats.org/drawingml/2006/main">
          <a:off x="7162800" y="1371600"/>
          <a:ext cx="665318" cy="42635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400">
              <a:solidFill>
                <a:srgbClr val="FF0000"/>
              </a:solidFill>
            </a:rPr>
            <a:t>S Korea</a:t>
          </a:r>
        </a:p>
      </cdr:txBody>
    </cdr:sp>
  </cdr:relSizeAnchor>
  <cdr:relSizeAnchor xmlns:cdr="http://schemas.openxmlformats.org/drawingml/2006/chartDrawing">
    <cdr:from>
      <cdr:x>0.80395</cdr:x>
      <cdr:y>0.26813</cdr:y>
    </cdr:from>
    <cdr:to>
      <cdr:x>0.8045</cdr:x>
      <cdr:y>0.30268</cdr:y>
    </cdr:to>
    <cdr:cxnSp macro="">
      <cdr:nvCxnSpPr>
        <cdr:cNvPr id="26" name="Straight Arrow Connector 25"/>
        <cdr:cNvCxnSpPr/>
      </cdr:nvCxnSpPr>
      <cdr:spPr>
        <a:xfrm xmlns:a="http://schemas.openxmlformats.org/drawingml/2006/main" flipH="1" flipV="1">
          <a:off x="4648200" y="985838"/>
          <a:ext cx="3176" cy="127001"/>
        </a:xfrm>
        <a:prstGeom xmlns:a="http://schemas.openxmlformats.org/drawingml/2006/main" prst="straightConnector1">
          <a:avLst/>
        </a:prstGeom>
        <a:ln xmlns:a="http://schemas.openxmlformats.org/drawingml/2006/main">
          <a:solidFill>
            <a:srgbClr val="FF0000"/>
          </a:solidFill>
          <a:headEnd type="none" w="med" len="med"/>
          <a:tailEnd type="triangle" w="med" len="med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0.75833</cdr:x>
      <cdr:y>0.55</cdr:y>
    </cdr:from>
    <cdr:to>
      <cdr:x>0.84592</cdr:x>
      <cdr:y>0.61995</cdr:y>
    </cdr:to>
    <cdr:sp macro="" textlink="">
      <cdr:nvSpPr>
        <cdr:cNvPr id="29" name="TextBox 1"/>
        <cdr:cNvSpPr txBox="1"/>
      </cdr:nvSpPr>
      <cdr:spPr>
        <a:xfrm xmlns:a="http://schemas.openxmlformats.org/drawingml/2006/main">
          <a:off x="6934200" y="3352800"/>
          <a:ext cx="800923" cy="42641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400">
              <a:solidFill>
                <a:srgbClr val="006666"/>
              </a:solidFill>
            </a:rPr>
            <a:t>Malaysia</a:t>
          </a:r>
        </a:p>
      </cdr:txBody>
    </cdr:sp>
  </cdr:relSizeAnchor>
  <cdr:relSizeAnchor xmlns:cdr="http://schemas.openxmlformats.org/drawingml/2006/chartDrawing">
    <cdr:from>
      <cdr:x>0.76667</cdr:x>
      <cdr:y>0.4375</cdr:y>
    </cdr:from>
    <cdr:to>
      <cdr:x>0.85426</cdr:x>
      <cdr:y>0.50745</cdr:y>
    </cdr:to>
    <cdr:sp macro="" textlink="">
      <cdr:nvSpPr>
        <cdr:cNvPr id="30" name="TextBox 1"/>
        <cdr:cNvSpPr txBox="1"/>
      </cdr:nvSpPr>
      <cdr:spPr>
        <a:xfrm xmlns:a="http://schemas.openxmlformats.org/drawingml/2006/main">
          <a:off x="7010400" y="2667000"/>
          <a:ext cx="800923" cy="42641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400">
              <a:solidFill>
                <a:srgbClr val="FF0000"/>
              </a:solidFill>
            </a:rPr>
            <a:t>Hong Kong</a:t>
          </a:r>
        </a:p>
      </cdr:txBody>
    </cdr:sp>
  </cdr:relSizeAnchor>
  <cdr:relSizeAnchor xmlns:cdr="http://schemas.openxmlformats.org/drawingml/2006/chartDrawing">
    <cdr:from>
      <cdr:x>0.08704</cdr:x>
      <cdr:y>0.08636</cdr:y>
    </cdr:from>
    <cdr:to>
      <cdr:x>0.17463</cdr:x>
      <cdr:y>0.1563</cdr:y>
    </cdr:to>
    <cdr:sp macro="" textlink="">
      <cdr:nvSpPr>
        <cdr:cNvPr id="31" name="TextBox 1"/>
        <cdr:cNvSpPr txBox="1"/>
      </cdr:nvSpPr>
      <cdr:spPr>
        <a:xfrm xmlns:a="http://schemas.openxmlformats.org/drawingml/2006/main">
          <a:off x="503237" y="317500"/>
          <a:ext cx="506413" cy="25717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400">
              <a:solidFill>
                <a:sysClr val="windowText" lastClr="000000"/>
              </a:solidFill>
            </a:rPr>
            <a:t>Canada</a:t>
          </a:r>
        </a:p>
      </cdr:txBody>
    </cdr:sp>
  </cdr:relSizeAnchor>
  <cdr:relSizeAnchor xmlns:cdr="http://schemas.openxmlformats.org/drawingml/2006/chartDrawing">
    <cdr:from>
      <cdr:x>0.52471</cdr:x>
      <cdr:y>0.43394</cdr:y>
    </cdr:from>
    <cdr:to>
      <cdr:x>0.54036</cdr:x>
      <cdr:y>0.44948</cdr:y>
    </cdr:to>
    <cdr:cxnSp macro="">
      <cdr:nvCxnSpPr>
        <cdr:cNvPr id="32" name="Straight Arrow Connector 31"/>
        <cdr:cNvCxnSpPr/>
      </cdr:nvCxnSpPr>
      <cdr:spPr>
        <a:xfrm xmlns:a="http://schemas.openxmlformats.org/drawingml/2006/main" flipH="1">
          <a:off x="3033713" y="1595437"/>
          <a:ext cx="90488" cy="57151"/>
        </a:xfrm>
        <a:prstGeom xmlns:a="http://schemas.openxmlformats.org/drawingml/2006/main" prst="straightConnector1">
          <a:avLst/>
        </a:prstGeom>
        <a:ln xmlns:a="http://schemas.openxmlformats.org/drawingml/2006/main">
          <a:solidFill>
            <a:srgbClr val="800080"/>
          </a:solidFill>
          <a:headEnd type="none" w="med" len="med"/>
          <a:tailEnd type="triangle" w="med" len="med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</c:userShapes>
</file>

<file path=ppt/drawings/drawing10.xml><?xml version="1.0" encoding="utf-8"?>
<c:userShapes xmlns:c="http://schemas.openxmlformats.org/drawingml/2006/chart">
  <cdr:relSizeAnchor xmlns:cdr="http://schemas.openxmlformats.org/drawingml/2006/chartDrawing">
    <cdr:from>
      <cdr:x>0.825</cdr:x>
      <cdr:y>0.90447</cdr:y>
    </cdr:from>
    <cdr:to>
      <cdr:x>0.94166</cdr:x>
      <cdr:y>0.95864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7543800" y="5513637"/>
          <a:ext cx="1066770" cy="33022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US" sz="1600" b="0" i="0">
              <a:latin typeface="Cambria Math"/>
            </a:rPr>
            <a:t>𝑙𝑎𝑏𝑜𝑢𝑟</a:t>
          </a:r>
          <a:endParaRPr lang="en-US" sz="1600"/>
        </a:p>
      </cdr:txBody>
    </cdr:sp>
  </cdr:relSizeAnchor>
  <cdr:relSizeAnchor xmlns:cdr="http://schemas.openxmlformats.org/drawingml/2006/chartDrawing">
    <cdr:from>
      <cdr:x>0.02563</cdr:x>
      <cdr:y>0.02811</cdr:y>
    </cdr:from>
    <cdr:to>
      <cdr:x>0.06104</cdr:x>
      <cdr:y>0.16254</cdr:y>
    </cdr:to>
    <cdr:sp macro="" textlink="">
      <cdr:nvSpPr>
        <cdr:cNvPr id="3" name="TextBox 1"/>
        <cdr:cNvSpPr txBox="1"/>
      </cdr:nvSpPr>
      <cdr:spPr>
        <a:xfrm xmlns:a="http://schemas.openxmlformats.org/drawingml/2006/main">
          <a:off x="234399" y="171349"/>
          <a:ext cx="323790" cy="81948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="vert270" wrap="none" lIns="0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600" b="0" i="0">
              <a:latin typeface="Cambria Math"/>
            </a:rPr>
            <a:t>𝑐𝑎𝑝𝑖𝑡𝑎𝑙</a:t>
          </a:r>
          <a:endParaRPr lang="en-US" sz="1600"/>
        </a:p>
      </cdr:txBody>
    </cdr:sp>
  </cdr:relSizeAnchor>
</c:userShapes>
</file>

<file path=ppt/drawings/drawing11.xml><?xml version="1.0" encoding="utf-8"?>
<c:userShapes xmlns:c="http://schemas.openxmlformats.org/drawingml/2006/chart">
  <cdr:relSizeAnchor xmlns:cdr="http://schemas.openxmlformats.org/drawingml/2006/chartDrawing">
    <cdr:from>
      <cdr:x>0.49426</cdr:x>
      <cdr:y>0.9</cdr:y>
    </cdr:from>
    <cdr:to>
      <cdr:x>0.69426</cdr:x>
      <cdr:y>0.96285</cdr:y>
    </cdr:to>
    <cdr:sp macro="" textlink="">
      <cdr:nvSpPr>
        <cdr:cNvPr id="5" name="TextBox 1"/>
        <cdr:cNvSpPr txBox="1"/>
      </cdr:nvSpPr>
      <cdr:spPr>
        <a:xfrm xmlns:a="http://schemas.openxmlformats.org/drawingml/2006/main">
          <a:off x="4519474" y="5486400"/>
          <a:ext cx="1828800" cy="38313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US" sz="1600" b="0" i="0">
              <a:latin typeface="Cambria Math"/>
            </a:rPr>
            <a:t>𝑟𝑒𝑛𝑡𝑎𝑙 𝑟𝑎𝑡𝑒</a:t>
          </a:r>
          <a:endParaRPr lang="en-US" sz="1600"/>
        </a:p>
      </cdr:txBody>
    </cdr:sp>
  </cdr:relSizeAnchor>
  <cdr:relSizeAnchor xmlns:cdr="http://schemas.openxmlformats.org/drawingml/2006/chartDrawing">
    <cdr:from>
      <cdr:x>0.02759</cdr:x>
      <cdr:y>0.0875</cdr:y>
    </cdr:from>
    <cdr:to>
      <cdr:x>0.08018</cdr:x>
      <cdr:y>0.37685</cdr:y>
    </cdr:to>
    <cdr:sp macro="" textlink="">
      <cdr:nvSpPr>
        <cdr:cNvPr id="6" name="TextBox 1"/>
        <cdr:cNvSpPr txBox="1"/>
      </cdr:nvSpPr>
      <cdr:spPr>
        <a:xfrm xmlns:a="http://schemas.openxmlformats.org/drawingml/2006/main">
          <a:off x="252274" y="533400"/>
          <a:ext cx="480874" cy="176387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="vert270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600" b="0" i="0">
              <a:latin typeface="Cambria Math"/>
            </a:rPr>
            <a:t>𝑤𝑎𝑔𝑒 𝑟𝑎𝑡𝑒</a:t>
          </a:r>
          <a:endParaRPr lang="en-US" sz="1600"/>
        </a:p>
      </cdr:txBody>
    </cdr:sp>
  </cdr:relSizeAnchor>
  <cdr:relSizeAnchor xmlns:cdr="http://schemas.openxmlformats.org/drawingml/2006/chartDrawing">
    <cdr:from>
      <cdr:x>0.36042</cdr:x>
      <cdr:y>0.12674</cdr:y>
    </cdr:from>
    <cdr:to>
      <cdr:x>0.45729</cdr:x>
      <cdr:y>0.1875</cdr:y>
    </cdr:to>
    <cdr:cxnSp macro="">
      <cdr:nvCxnSpPr>
        <cdr:cNvPr id="13" name="Straight Arrow Connector 12"/>
        <cdr:cNvCxnSpPr/>
      </cdr:nvCxnSpPr>
      <cdr:spPr>
        <a:xfrm xmlns:a="http://schemas.openxmlformats.org/drawingml/2006/main" flipV="1">
          <a:off x="1647825" y="347663"/>
          <a:ext cx="442913" cy="166688"/>
        </a:xfrm>
        <a:prstGeom xmlns:a="http://schemas.openxmlformats.org/drawingml/2006/main" prst="straightConnector1">
          <a:avLst/>
        </a:prstGeom>
        <a:ln xmlns:a="http://schemas.openxmlformats.org/drawingml/2006/main" w="19050">
          <a:solidFill>
            <a:srgbClr val="0000FF"/>
          </a:solidFill>
          <a:headEnd type="none" w="med" len="med"/>
          <a:tailEnd type="triangle" w="med" len="med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0.81007</cdr:x>
      <cdr:y>0.63194</cdr:y>
    </cdr:from>
    <cdr:to>
      <cdr:x>0.83333</cdr:x>
      <cdr:y>0.73553</cdr:y>
    </cdr:to>
    <cdr:cxnSp macro="">
      <cdr:nvCxnSpPr>
        <cdr:cNvPr id="14" name="Straight Arrow Connector 13"/>
        <cdr:cNvCxnSpPr/>
      </cdr:nvCxnSpPr>
      <cdr:spPr>
        <a:xfrm xmlns:a="http://schemas.openxmlformats.org/drawingml/2006/main" flipV="1">
          <a:off x="3703637" y="1733551"/>
          <a:ext cx="106363" cy="284162"/>
        </a:xfrm>
        <a:prstGeom xmlns:a="http://schemas.openxmlformats.org/drawingml/2006/main" prst="straightConnector1">
          <a:avLst/>
        </a:prstGeom>
        <a:ln xmlns:a="http://schemas.openxmlformats.org/drawingml/2006/main" w="19050">
          <a:solidFill>
            <a:srgbClr val="0000FF"/>
          </a:solidFill>
          <a:headEnd type="none" w="med" len="med"/>
          <a:tailEnd type="triangle" w="med" len="med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0.1375</cdr:x>
      <cdr:y>0.44444</cdr:y>
    </cdr:from>
    <cdr:to>
      <cdr:x>0.1375</cdr:x>
      <cdr:y>0.53472</cdr:y>
    </cdr:to>
    <cdr:cxnSp macro="">
      <cdr:nvCxnSpPr>
        <cdr:cNvPr id="16" name="Straight Arrow Connector 15"/>
        <cdr:cNvCxnSpPr/>
      </cdr:nvCxnSpPr>
      <cdr:spPr>
        <a:xfrm xmlns:a="http://schemas.openxmlformats.org/drawingml/2006/main">
          <a:off x="628650" y="1219201"/>
          <a:ext cx="0" cy="247650"/>
        </a:xfrm>
        <a:prstGeom xmlns:a="http://schemas.openxmlformats.org/drawingml/2006/main" prst="straightConnector1">
          <a:avLst/>
        </a:prstGeom>
        <a:ln xmlns:a="http://schemas.openxmlformats.org/drawingml/2006/main" w="19050">
          <a:solidFill>
            <a:srgbClr val="006600"/>
          </a:solidFill>
          <a:headEnd type="none" w="med" len="med"/>
          <a:tailEnd type="triangle" w="med" len="med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0.45417</cdr:x>
      <cdr:y>0.85417</cdr:y>
    </cdr:from>
    <cdr:to>
      <cdr:x>0.70208</cdr:x>
      <cdr:y>0.85417</cdr:y>
    </cdr:to>
    <cdr:cxnSp macro="">
      <cdr:nvCxnSpPr>
        <cdr:cNvPr id="21" name="Straight Arrow Connector 20"/>
        <cdr:cNvCxnSpPr/>
      </cdr:nvCxnSpPr>
      <cdr:spPr>
        <a:xfrm xmlns:a="http://schemas.openxmlformats.org/drawingml/2006/main">
          <a:off x="2076450" y="2343151"/>
          <a:ext cx="1133475" cy="0"/>
        </a:xfrm>
        <a:prstGeom xmlns:a="http://schemas.openxmlformats.org/drawingml/2006/main" prst="straightConnector1">
          <a:avLst/>
        </a:prstGeom>
        <a:ln xmlns:a="http://schemas.openxmlformats.org/drawingml/2006/main" w="19050">
          <a:solidFill>
            <a:srgbClr val="006600"/>
          </a:solidFill>
          <a:headEnd type="none" w="med" len="med"/>
          <a:tailEnd type="triangle" w="med" len="med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</c:userShapes>
</file>

<file path=ppt/drawings/drawing12.xml><?xml version="1.0" encoding="utf-8"?>
<c:userShapes xmlns:c="http://schemas.openxmlformats.org/drawingml/2006/chart">
  <cdr:relSizeAnchor xmlns:cdr="http://schemas.openxmlformats.org/drawingml/2006/chartDrawing">
    <cdr:from>
      <cdr:x>0.28333</cdr:x>
      <cdr:y>0.9</cdr:y>
    </cdr:from>
    <cdr:to>
      <cdr:x>0.48333</cdr:x>
      <cdr:y>0.96667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2590800" y="5486400"/>
          <a:ext cx="1828800" cy="40642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US" sz="1600" b="0" i="0">
              <a:latin typeface="Cambria Math"/>
            </a:rPr>
            <a:t>𝑙𝑎𝑏𝑜𝑢𝑟</a:t>
          </a:r>
          <a:endParaRPr lang="en-US" sz="1600"/>
        </a:p>
      </cdr:txBody>
    </cdr:sp>
  </cdr:relSizeAnchor>
  <cdr:relSizeAnchor xmlns:cdr="http://schemas.openxmlformats.org/drawingml/2006/chartDrawing">
    <cdr:from>
      <cdr:x>0.025</cdr:x>
      <cdr:y>0.5375</cdr:y>
    </cdr:from>
    <cdr:to>
      <cdr:x>0.07187</cdr:x>
      <cdr:y>0.74873</cdr:y>
    </cdr:to>
    <cdr:sp macro="" textlink="">
      <cdr:nvSpPr>
        <cdr:cNvPr id="3" name="TextBox 1"/>
        <cdr:cNvSpPr txBox="1"/>
      </cdr:nvSpPr>
      <cdr:spPr>
        <a:xfrm xmlns:a="http://schemas.openxmlformats.org/drawingml/2006/main">
          <a:off x="228600" y="3276600"/>
          <a:ext cx="428610" cy="128765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="vert270" wrap="none" lIns="0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600" b="0" i="0">
              <a:latin typeface="Cambria Math"/>
            </a:rPr>
            <a:t>𝑐𝑎𝑝𝑖𝑡𝑎𝑙</a:t>
          </a:r>
          <a:endParaRPr lang="en-US" sz="1600"/>
        </a:p>
      </cdr:txBody>
    </cdr:sp>
  </cdr:relSizeAnchor>
  <cdr:relSizeAnchor xmlns:cdr="http://schemas.openxmlformats.org/drawingml/2006/chartDrawing">
    <cdr:from>
      <cdr:x>0.03954</cdr:x>
      <cdr:y>0.12998</cdr:y>
    </cdr:from>
    <cdr:to>
      <cdr:x>0.04132</cdr:x>
      <cdr:y>0.425</cdr:y>
    </cdr:to>
    <cdr:cxnSp macro="">
      <cdr:nvCxnSpPr>
        <cdr:cNvPr id="5" name="Straight Arrow Connector 4"/>
        <cdr:cNvCxnSpPr/>
      </cdr:nvCxnSpPr>
      <cdr:spPr>
        <a:xfrm xmlns:a="http://schemas.openxmlformats.org/drawingml/2006/main">
          <a:off x="361523" y="792358"/>
          <a:ext cx="16307" cy="1798442"/>
        </a:xfrm>
        <a:prstGeom xmlns:a="http://schemas.openxmlformats.org/drawingml/2006/main" prst="straightConnector1">
          <a:avLst/>
        </a:prstGeom>
        <a:ln xmlns:a="http://schemas.openxmlformats.org/drawingml/2006/main" w="19050">
          <a:solidFill>
            <a:srgbClr val="006600"/>
          </a:solidFill>
          <a:headEnd type="none" w="med" len="med"/>
          <a:tailEnd type="triangle" w="med" len="med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0.68333</cdr:x>
      <cdr:y>0.94092</cdr:y>
    </cdr:from>
    <cdr:to>
      <cdr:x>0.81362</cdr:x>
      <cdr:y>0.94092</cdr:y>
    </cdr:to>
    <cdr:cxnSp macro="">
      <cdr:nvCxnSpPr>
        <cdr:cNvPr id="26" name="Straight Arrow Connector 25"/>
        <cdr:cNvCxnSpPr/>
      </cdr:nvCxnSpPr>
      <cdr:spPr>
        <a:xfrm xmlns:a="http://schemas.openxmlformats.org/drawingml/2006/main" flipV="1">
          <a:off x="6248400" y="5735851"/>
          <a:ext cx="1191335" cy="1"/>
        </a:xfrm>
        <a:prstGeom xmlns:a="http://schemas.openxmlformats.org/drawingml/2006/main" prst="straightConnector1">
          <a:avLst/>
        </a:prstGeom>
        <a:ln xmlns:a="http://schemas.openxmlformats.org/drawingml/2006/main" w="19050">
          <a:solidFill>
            <a:srgbClr val="006600"/>
          </a:solidFill>
          <a:headEnd type="none" w="med" len="med"/>
          <a:tailEnd type="triangle" w="med" len="med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0.11042</cdr:x>
      <cdr:y>0.20684</cdr:y>
    </cdr:from>
    <cdr:to>
      <cdr:x>0.175</cdr:x>
      <cdr:y>0.26128</cdr:y>
    </cdr:to>
    <cdr:cxnSp macro="">
      <cdr:nvCxnSpPr>
        <cdr:cNvPr id="27" name="Straight Arrow Connector 26"/>
        <cdr:cNvCxnSpPr/>
      </cdr:nvCxnSpPr>
      <cdr:spPr>
        <a:xfrm xmlns:a="http://schemas.openxmlformats.org/drawingml/2006/main" flipH="1">
          <a:off x="504825" y="633413"/>
          <a:ext cx="295275" cy="166688"/>
        </a:xfrm>
        <a:prstGeom xmlns:a="http://schemas.openxmlformats.org/drawingml/2006/main" prst="straightConnector1">
          <a:avLst/>
        </a:prstGeom>
        <a:ln xmlns:a="http://schemas.openxmlformats.org/drawingml/2006/main" w="19050">
          <a:solidFill>
            <a:srgbClr val="0000FF"/>
          </a:solidFill>
          <a:headEnd type="none" w="med" len="med"/>
          <a:tailEnd type="triangle" w="med" len="med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0.57708</cdr:x>
      <cdr:y>0.55988</cdr:y>
    </cdr:from>
    <cdr:to>
      <cdr:x>0.58958</cdr:x>
      <cdr:y>0.67963</cdr:y>
    </cdr:to>
    <cdr:cxnSp macro="">
      <cdr:nvCxnSpPr>
        <cdr:cNvPr id="30" name="Straight Arrow Connector 29"/>
        <cdr:cNvCxnSpPr/>
      </cdr:nvCxnSpPr>
      <cdr:spPr>
        <a:xfrm xmlns:a="http://schemas.openxmlformats.org/drawingml/2006/main" flipH="1">
          <a:off x="2638425" y="1714501"/>
          <a:ext cx="57151" cy="366712"/>
        </a:xfrm>
        <a:prstGeom xmlns:a="http://schemas.openxmlformats.org/drawingml/2006/main" prst="straightConnector1">
          <a:avLst/>
        </a:prstGeom>
        <a:ln xmlns:a="http://schemas.openxmlformats.org/drawingml/2006/main" w="19050">
          <a:solidFill>
            <a:srgbClr val="0000FF"/>
          </a:solidFill>
          <a:headEnd type="none" w="med" len="med"/>
          <a:tailEnd type="triangle" w="med" len="med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0.06979</cdr:x>
      <cdr:y>0.78538</cdr:y>
    </cdr:from>
    <cdr:to>
      <cdr:x>0.1375</cdr:x>
      <cdr:y>0.89114</cdr:y>
    </cdr:to>
    <cdr:sp macro="" textlink="">
      <cdr:nvSpPr>
        <cdr:cNvPr id="33" name="Arc 32"/>
        <cdr:cNvSpPr/>
      </cdr:nvSpPr>
      <cdr:spPr>
        <a:xfrm xmlns:a="http://schemas.openxmlformats.org/drawingml/2006/main">
          <a:off x="319088" y="2405063"/>
          <a:ext cx="309563" cy="323850"/>
        </a:xfrm>
        <a:prstGeom xmlns:a="http://schemas.openxmlformats.org/drawingml/2006/main" prst="arc">
          <a:avLst>
            <a:gd name="adj1" fmla="val 16515344"/>
            <a:gd name="adj2" fmla="val 20113485"/>
          </a:avLst>
        </a:prstGeom>
        <a:ln xmlns:a="http://schemas.openxmlformats.org/drawingml/2006/main" w="28575" cmpd="dbl">
          <a:solidFill>
            <a:srgbClr val="0000FF"/>
          </a:solidFill>
          <a:tailEnd type="triangle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en-US"/>
        </a:p>
      </cdr:txBody>
    </cdr:sp>
  </cdr:relSizeAnchor>
  <cdr:relSizeAnchor xmlns:cdr="http://schemas.openxmlformats.org/drawingml/2006/chartDrawing">
    <cdr:from>
      <cdr:x>0.12257</cdr:x>
      <cdr:y>0.82271</cdr:y>
    </cdr:from>
    <cdr:to>
      <cdr:x>0.19028</cdr:x>
      <cdr:y>0.95334</cdr:y>
    </cdr:to>
    <cdr:sp macro="" textlink="">
      <cdr:nvSpPr>
        <cdr:cNvPr id="34" name="Arc 33"/>
        <cdr:cNvSpPr/>
      </cdr:nvSpPr>
      <cdr:spPr>
        <a:xfrm xmlns:a="http://schemas.openxmlformats.org/drawingml/2006/main">
          <a:off x="560388" y="2519364"/>
          <a:ext cx="309563" cy="400050"/>
        </a:xfrm>
        <a:prstGeom xmlns:a="http://schemas.openxmlformats.org/drawingml/2006/main" prst="arc">
          <a:avLst>
            <a:gd name="adj1" fmla="val 17537767"/>
            <a:gd name="adj2" fmla="val 20113485"/>
          </a:avLst>
        </a:prstGeom>
        <a:ln xmlns:a="http://schemas.openxmlformats.org/drawingml/2006/main" w="28575" cmpd="dbl">
          <a:solidFill>
            <a:srgbClr val="FF0000"/>
          </a:solidFill>
          <a:tailEnd type="triangle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/>
        <a:lstStyle xmlns:a="http://schemas.openxmlformats.org/drawingml/2006/main">
          <a:lvl1pPr marL="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en-US"/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0.17408</cdr:x>
      <cdr:y>0.18046</cdr:y>
    </cdr:from>
    <cdr:to>
      <cdr:x>0.92053</cdr:x>
      <cdr:y>0.8711</cdr:y>
    </cdr:to>
    <cdr:cxnSp macro="">
      <cdr:nvCxnSpPr>
        <cdr:cNvPr id="3" name="Straight Connector 2"/>
        <cdr:cNvCxnSpPr/>
      </cdr:nvCxnSpPr>
      <cdr:spPr>
        <a:xfrm xmlns:a="http://schemas.openxmlformats.org/drawingml/2006/main" flipV="1">
          <a:off x="876302" y="633414"/>
          <a:ext cx="3757612" cy="2424113"/>
        </a:xfrm>
        <a:prstGeom xmlns:a="http://schemas.openxmlformats.org/drawingml/2006/main" prst="line">
          <a:avLst/>
        </a:prstGeom>
        <a:ln xmlns:a="http://schemas.openxmlformats.org/drawingml/2006/main" w="19050">
          <a:solidFill>
            <a:srgbClr val="006600"/>
          </a:solidFill>
          <a:prstDash val="sysDash"/>
        </a:ln>
      </cdr:spPr>
      <cdr:style>
        <a:lnRef xmlns:a="http://schemas.openxmlformats.org/drawingml/2006/main" idx="2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1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0.57315</cdr:x>
      <cdr:y>0.33482</cdr:y>
    </cdr:from>
    <cdr:to>
      <cdr:x>0.66965</cdr:x>
      <cdr:y>0.41487</cdr:y>
    </cdr:to>
    <cdr:sp macro="" textlink="">
      <cdr:nvSpPr>
        <cdr:cNvPr id="4" name="TextBox 3"/>
        <cdr:cNvSpPr txBox="1"/>
      </cdr:nvSpPr>
      <cdr:spPr>
        <a:xfrm xmlns:a="http://schemas.openxmlformats.org/drawingml/2006/main" rot="19447065">
          <a:off x="5240879" y="2041091"/>
          <a:ext cx="882396" cy="48798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US" sz="1400">
              <a:solidFill>
                <a:srgbClr val="0000FF"/>
              </a:solidFill>
            </a:rPr>
            <a:t>China</a:t>
          </a:r>
        </a:p>
      </cdr:txBody>
    </cdr:sp>
  </cdr:relSizeAnchor>
  <cdr:relSizeAnchor xmlns:cdr="http://schemas.openxmlformats.org/drawingml/2006/chartDrawing">
    <cdr:from>
      <cdr:x>0.44837</cdr:x>
      <cdr:y>0.44589</cdr:y>
    </cdr:from>
    <cdr:to>
      <cdr:x>0.54486</cdr:x>
      <cdr:y>0.52595</cdr:y>
    </cdr:to>
    <cdr:sp macro="" textlink="">
      <cdr:nvSpPr>
        <cdr:cNvPr id="5" name="TextBox 1"/>
        <cdr:cNvSpPr txBox="1"/>
      </cdr:nvSpPr>
      <cdr:spPr>
        <a:xfrm xmlns:a="http://schemas.openxmlformats.org/drawingml/2006/main" rot="19581084">
          <a:off x="4099899" y="2718154"/>
          <a:ext cx="882304" cy="48804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400">
              <a:solidFill>
                <a:srgbClr val="0000FF"/>
              </a:solidFill>
            </a:rPr>
            <a:t>India</a:t>
          </a:r>
        </a:p>
      </cdr:txBody>
    </cdr:sp>
  </cdr:relSizeAnchor>
  <cdr:relSizeAnchor xmlns:cdr="http://schemas.openxmlformats.org/drawingml/2006/chartDrawing">
    <cdr:from>
      <cdr:x>0.78333</cdr:x>
      <cdr:y>0.15</cdr:y>
    </cdr:from>
    <cdr:to>
      <cdr:x>0.87983</cdr:x>
      <cdr:y>0.23006</cdr:y>
    </cdr:to>
    <cdr:sp macro="" textlink="">
      <cdr:nvSpPr>
        <cdr:cNvPr id="6" name="TextBox 1"/>
        <cdr:cNvSpPr txBox="1"/>
      </cdr:nvSpPr>
      <cdr:spPr>
        <a:xfrm xmlns:a="http://schemas.openxmlformats.org/drawingml/2006/main">
          <a:off x="7162800" y="914400"/>
          <a:ext cx="882396" cy="48804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400">
              <a:solidFill>
                <a:srgbClr val="0000FF"/>
              </a:solidFill>
            </a:rPr>
            <a:t>USA</a:t>
          </a:r>
        </a:p>
      </cdr:txBody>
    </cdr:sp>
  </cdr:relSizeAnchor>
  <cdr:relSizeAnchor xmlns:cdr="http://schemas.openxmlformats.org/drawingml/2006/chartDrawing">
    <cdr:from>
      <cdr:x>0.3</cdr:x>
      <cdr:y>0.5125</cdr:y>
    </cdr:from>
    <cdr:to>
      <cdr:x>0.3965</cdr:x>
      <cdr:y>0.59256</cdr:y>
    </cdr:to>
    <cdr:sp macro="" textlink="">
      <cdr:nvSpPr>
        <cdr:cNvPr id="7" name="TextBox 1"/>
        <cdr:cNvSpPr txBox="1"/>
      </cdr:nvSpPr>
      <cdr:spPr>
        <a:xfrm xmlns:a="http://schemas.openxmlformats.org/drawingml/2006/main">
          <a:off x="2743200" y="3124200"/>
          <a:ext cx="882396" cy="48804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400">
              <a:solidFill>
                <a:srgbClr val="0000FF"/>
              </a:solidFill>
            </a:rPr>
            <a:t>Nigeria</a:t>
          </a:r>
        </a:p>
      </cdr:txBody>
    </cdr:sp>
  </cdr:relSizeAnchor>
  <cdr:relSizeAnchor xmlns:cdr="http://schemas.openxmlformats.org/drawingml/2006/chartDrawing">
    <cdr:from>
      <cdr:x>0.11667</cdr:x>
      <cdr:y>0.65</cdr:y>
    </cdr:from>
    <cdr:to>
      <cdr:x>0.25039</cdr:x>
      <cdr:y>0.73006</cdr:y>
    </cdr:to>
    <cdr:sp macro="" textlink="">
      <cdr:nvSpPr>
        <cdr:cNvPr id="8" name="TextBox 1"/>
        <cdr:cNvSpPr txBox="1"/>
      </cdr:nvSpPr>
      <cdr:spPr>
        <a:xfrm xmlns:a="http://schemas.openxmlformats.org/drawingml/2006/main">
          <a:off x="1066800" y="3962400"/>
          <a:ext cx="1222736" cy="48804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400">
              <a:solidFill>
                <a:srgbClr val="0000FF"/>
              </a:solidFill>
            </a:rPr>
            <a:t>Zimbabwe</a:t>
          </a:r>
        </a:p>
      </cdr:txBody>
    </cdr:sp>
  </cdr:relSizeAnchor>
  <cdr:relSizeAnchor xmlns:cdr="http://schemas.openxmlformats.org/drawingml/2006/chartDrawing">
    <cdr:from>
      <cdr:x>0.79167</cdr:x>
      <cdr:y>0.3875</cdr:y>
    </cdr:from>
    <cdr:to>
      <cdr:x>0.90835</cdr:x>
      <cdr:y>0.46755</cdr:y>
    </cdr:to>
    <cdr:sp macro="" textlink="">
      <cdr:nvSpPr>
        <cdr:cNvPr id="9" name="TextBox 1"/>
        <cdr:cNvSpPr txBox="1"/>
      </cdr:nvSpPr>
      <cdr:spPr>
        <a:xfrm xmlns:a="http://schemas.openxmlformats.org/drawingml/2006/main">
          <a:off x="7239000" y="2362200"/>
          <a:ext cx="1066922" cy="48798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400">
              <a:solidFill>
                <a:srgbClr val="0000FF"/>
              </a:solidFill>
            </a:rPr>
            <a:t>Lebanon</a:t>
          </a:r>
        </a:p>
      </cdr:txBody>
    </cdr:sp>
  </cdr:relSizeAnchor>
  <cdr:relSizeAnchor xmlns:cdr="http://schemas.openxmlformats.org/drawingml/2006/chartDrawing">
    <cdr:from>
      <cdr:x>0.38333</cdr:x>
      <cdr:y>0.8</cdr:y>
    </cdr:from>
    <cdr:to>
      <cdr:x>0.51705</cdr:x>
      <cdr:y>0.88006</cdr:y>
    </cdr:to>
    <cdr:sp macro="" textlink="">
      <cdr:nvSpPr>
        <cdr:cNvPr id="10" name="TextBox 1"/>
        <cdr:cNvSpPr txBox="1"/>
      </cdr:nvSpPr>
      <cdr:spPr>
        <a:xfrm xmlns:a="http://schemas.openxmlformats.org/drawingml/2006/main">
          <a:off x="3505200" y="4876800"/>
          <a:ext cx="1222736" cy="48804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400">
              <a:solidFill>
                <a:srgbClr val="0000FF"/>
              </a:solidFill>
            </a:rPr>
            <a:t>Malawi</a:t>
          </a:r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0.11941</cdr:x>
      <cdr:y>0.01872</cdr:y>
    </cdr:from>
    <cdr:to>
      <cdr:x>0.967</cdr:x>
      <cdr:y>0.77185</cdr:y>
    </cdr:to>
    <cdr:sp macro="" textlink="">
      <cdr:nvSpPr>
        <cdr:cNvPr id="8" name="Freeform 7"/>
        <cdr:cNvSpPr/>
      </cdr:nvSpPr>
      <cdr:spPr>
        <a:xfrm xmlns:a="http://schemas.openxmlformats.org/drawingml/2006/main">
          <a:off x="545941" y="51361"/>
          <a:ext cx="3875161" cy="2065979"/>
        </a:xfrm>
        <a:custGeom xmlns:a="http://schemas.openxmlformats.org/drawingml/2006/main">
          <a:avLst/>
          <a:gdLst>
            <a:gd name="connsiteX0" fmla="*/ 1747 w 3875161"/>
            <a:gd name="connsiteY0" fmla="*/ 43890 h 2065979"/>
            <a:gd name="connsiteX1" fmla="*/ 44609 w 3875161"/>
            <a:gd name="connsiteY1" fmla="*/ 253440 h 2065979"/>
            <a:gd name="connsiteX2" fmla="*/ 92234 w 3875161"/>
            <a:gd name="connsiteY2" fmla="*/ 501090 h 2065979"/>
            <a:gd name="connsiteX3" fmla="*/ 154147 w 3875161"/>
            <a:gd name="connsiteY3" fmla="*/ 739215 h 2065979"/>
            <a:gd name="connsiteX4" fmla="*/ 292259 w 3875161"/>
            <a:gd name="connsiteY4" fmla="*/ 1020202 h 2065979"/>
            <a:gd name="connsiteX5" fmla="*/ 435134 w 3875161"/>
            <a:gd name="connsiteY5" fmla="*/ 1215465 h 2065979"/>
            <a:gd name="connsiteX6" fmla="*/ 654209 w 3875161"/>
            <a:gd name="connsiteY6" fmla="*/ 1420252 h 2065979"/>
            <a:gd name="connsiteX7" fmla="*/ 1016159 w 3875161"/>
            <a:gd name="connsiteY7" fmla="*/ 1601227 h 2065979"/>
            <a:gd name="connsiteX8" fmla="*/ 1359059 w 3875161"/>
            <a:gd name="connsiteY8" fmla="*/ 1734577 h 2065979"/>
            <a:gd name="connsiteX9" fmla="*/ 1711484 w 3875161"/>
            <a:gd name="connsiteY9" fmla="*/ 1806015 h 2065979"/>
            <a:gd name="connsiteX10" fmla="*/ 2049622 w 3875161"/>
            <a:gd name="connsiteY10" fmla="*/ 1877452 h 2065979"/>
            <a:gd name="connsiteX11" fmla="*/ 2363947 w 3875161"/>
            <a:gd name="connsiteY11" fmla="*/ 1920315 h 2065979"/>
            <a:gd name="connsiteX12" fmla="*/ 2783047 w 3875161"/>
            <a:gd name="connsiteY12" fmla="*/ 1967940 h 2065979"/>
            <a:gd name="connsiteX13" fmla="*/ 3106897 w 3875161"/>
            <a:gd name="connsiteY13" fmla="*/ 2001277 h 2065979"/>
            <a:gd name="connsiteX14" fmla="*/ 3506947 w 3875161"/>
            <a:gd name="connsiteY14" fmla="*/ 2029852 h 2065979"/>
            <a:gd name="connsiteX15" fmla="*/ 3730784 w 3875161"/>
            <a:gd name="connsiteY15" fmla="*/ 2044140 h 2065979"/>
            <a:gd name="connsiteX16" fmla="*/ 3816509 w 3875161"/>
            <a:gd name="connsiteY16" fmla="*/ 2048902 h 2065979"/>
            <a:gd name="connsiteX17" fmla="*/ 3859372 w 3875161"/>
            <a:gd name="connsiteY17" fmla="*/ 2048902 h 2065979"/>
            <a:gd name="connsiteX18" fmla="*/ 3873659 w 3875161"/>
            <a:gd name="connsiteY18" fmla="*/ 2053665 h 2065979"/>
            <a:gd name="connsiteX19" fmla="*/ 3873659 w 3875161"/>
            <a:gd name="connsiteY19" fmla="*/ 2020327 h 2065979"/>
            <a:gd name="connsiteX20" fmla="*/ 3864134 w 3875161"/>
            <a:gd name="connsiteY20" fmla="*/ 1567890 h 2065979"/>
            <a:gd name="connsiteX21" fmla="*/ 3854609 w 3875161"/>
            <a:gd name="connsiteY21" fmla="*/ 834465 h 2065979"/>
            <a:gd name="connsiteX22" fmla="*/ 3849847 w 3875161"/>
            <a:gd name="connsiteY22" fmla="*/ 305827 h 2065979"/>
            <a:gd name="connsiteX23" fmla="*/ 3849847 w 3875161"/>
            <a:gd name="connsiteY23" fmla="*/ 101040 h 2065979"/>
            <a:gd name="connsiteX24" fmla="*/ 3854609 w 3875161"/>
            <a:gd name="connsiteY24" fmla="*/ 5790 h 2065979"/>
            <a:gd name="connsiteX25" fmla="*/ 3845084 w 3875161"/>
            <a:gd name="connsiteY25" fmla="*/ 10552 h 2065979"/>
            <a:gd name="connsiteX26" fmla="*/ 3673634 w 3875161"/>
            <a:gd name="connsiteY26" fmla="*/ 10552 h 2065979"/>
            <a:gd name="connsiteX27" fmla="*/ 2806859 w 3875161"/>
            <a:gd name="connsiteY27" fmla="*/ 15315 h 2065979"/>
            <a:gd name="connsiteX28" fmla="*/ 1921034 w 3875161"/>
            <a:gd name="connsiteY28" fmla="*/ 5790 h 2065979"/>
            <a:gd name="connsiteX29" fmla="*/ 944722 w 3875161"/>
            <a:gd name="connsiteY29" fmla="*/ 15315 h 2065979"/>
            <a:gd name="connsiteX30" fmla="*/ 358934 w 3875161"/>
            <a:gd name="connsiteY30" fmla="*/ 15315 h 2065979"/>
            <a:gd name="connsiteX31" fmla="*/ 106522 w 3875161"/>
            <a:gd name="connsiteY31" fmla="*/ 20077 h 2065979"/>
            <a:gd name="connsiteX32" fmla="*/ 1747 w 3875161"/>
            <a:gd name="connsiteY32" fmla="*/ 43890 h 2065979"/>
          </a:gdLst>
          <a:ahLst/>
          <a:cxnLst>
            <a:cxn ang="0">
              <a:pos x="connsiteX0" y="connsiteY0"/>
            </a:cxn>
            <a:cxn ang="0">
              <a:pos x="connsiteX1" y="connsiteY1"/>
            </a:cxn>
            <a:cxn ang="0">
              <a:pos x="connsiteX2" y="connsiteY2"/>
            </a:cxn>
            <a:cxn ang="0">
              <a:pos x="connsiteX3" y="connsiteY3"/>
            </a:cxn>
            <a:cxn ang="0">
              <a:pos x="connsiteX4" y="connsiteY4"/>
            </a:cxn>
            <a:cxn ang="0">
              <a:pos x="connsiteX5" y="connsiteY5"/>
            </a:cxn>
            <a:cxn ang="0">
              <a:pos x="connsiteX6" y="connsiteY6"/>
            </a:cxn>
            <a:cxn ang="0">
              <a:pos x="connsiteX7" y="connsiteY7"/>
            </a:cxn>
            <a:cxn ang="0">
              <a:pos x="connsiteX8" y="connsiteY8"/>
            </a:cxn>
            <a:cxn ang="0">
              <a:pos x="connsiteX9" y="connsiteY9"/>
            </a:cxn>
            <a:cxn ang="0">
              <a:pos x="connsiteX10" y="connsiteY10"/>
            </a:cxn>
            <a:cxn ang="0">
              <a:pos x="connsiteX11" y="connsiteY11"/>
            </a:cxn>
            <a:cxn ang="0">
              <a:pos x="connsiteX12" y="connsiteY12"/>
            </a:cxn>
            <a:cxn ang="0">
              <a:pos x="connsiteX13" y="connsiteY13"/>
            </a:cxn>
            <a:cxn ang="0">
              <a:pos x="connsiteX14" y="connsiteY14"/>
            </a:cxn>
            <a:cxn ang="0">
              <a:pos x="connsiteX15" y="connsiteY15"/>
            </a:cxn>
            <a:cxn ang="0">
              <a:pos x="connsiteX16" y="connsiteY16"/>
            </a:cxn>
            <a:cxn ang="0">
              <a:pos x="connsiteX17" y="connsiteY17"/>
            </a:cxn>
            <a:cxn ang="0">
              <a:pos x="connsiteX18" y="connsiteY18"/>
            </a:cxn>
            <a:cxn ang="0">
              <a:pos x="connsiteX19" y="connsiteY19"/>
            </a:cxn>
            <a:cxn ang="0">
              <a:pos x="connsiteX20" y="connsiteY20"/>
            </a:cxn>
            <a:cxn ang="0">
              <a:pos x="connsiteX21" y="connsiteY21"/>
            </a:cxn>
            <a:cxn ang="0">
              <a:pos x="connsiteX22" y="connsiteY22"/>
            </a:cxn>
            <a:cxn ang="0">
              <a:pos x="connsiteX23" y="connsiteY23"/>
            </a:cxn>
            <a:cxn ang="0">
              <a:pos x="connsiteX24" y="connsiteY24"/>
            </a:cxn>
            <a:cxn ang="0">
              <a:pos x="connsiteX25" y="connsiteY25"/>
            </a:cxn>
            <a:cxn ang="0">
              <a:pos x="connsiteX26" y="connsiteY26"/>
            </a:cxn>
            <a:cxn ang="0">
              <a:pos x="connsiteX27" y="connsiteY27"/>
            </a:cxn>
            <a:cxn ang="0">
              <a:pos x="connsiteX28" y="connsiteY28"/>
            </a:cxn>
            <a:cxn ang="0">
              <a:pos x="connsiteX29" y="connsiteY29"/>
            </a:cxn>
            <a:cxn ang="0">
              <a:pos x="connsiteX30" y="connsiteY30"/>
            </a:cxn>
            <a:cxn ang="0">
              <a:pos x="connsiteX31" y="connsiteY31"/>
            </a:cxn>
            <a:cxn ang="0">
              <a:pos x="connsiteX32" y="connsiteY32"/>
            </a:cxn>
          </a:cxnLst>
          <a:rect l="l" t="t" r="r" b="b"/>
          <a:pathLst>
            <a:path w="3875161" h="2065979">
              <a:moveTo>
                <a:pt x="1747" y="43890"/>
              </a:moveTo>
              <a:cubicBezTo>
                <a:pt x="-8572" y="82784"/>
                <a:pt x="29528" y="177240"/>
                <a:pt x="44609" y="253440"/>
              </a:cubicBezTo>
              <a:cubicBezTo>
                <a:pt x="59690" y="329640"/>
                <a:pt x="73978" y="420127"/>
                <a:pt x="92234" y="501090"/>
              </a:cubicBezTo>
              <a:cubicBezTo>
                <a:pt x="110490" y="582053"/>
                <a:pt x="120810" y="652696"/>
                <a:pt x="154147" y="739215"/>
              </a:cubicBezTo>
              <a:cubicBezTo>
                <a:pt x="187485" y="825734"/>
                <a:pt x="245428" y="940827"/>
                <a:pt x="292259" y="1020202"/>
              </a:cubicBezTo>
              <a:cubicBezTo>
                <a:pt x="339090" y="1099577"/>
                <a:pt x="374809" y="1148790"/>
                <a:pt x="435134" y="1215465"/>
              </a:cubicBezTo>
              <a:cubicBezTo>
                <a:pt x="495459" y="1282140"/>
                <a:pt x="557372" y="1355958"/>
                <a:pt x="654209" y="1420252"/>
              </a:cubicBezTo>
              <a:cubicBezTo>
                <a:pt x="751047" y="1484546"/>
                <a:pt x="898684" y="1548840"/>
                <a:pt x="1016159" y="1601227"/>
              </a:cubicBezTo>
              <a:cubicBezTo>
                <a:pt x="1133634" y="1653615"/>
                <a:pt x="1243172" y="1700446"/>
                <a:pt x="1359059" y="1734577"/>
              </a:cubicBezTo>
              <a:cubicBezTo>
                <a:pt x="1474946" y="1768708"/>
                <a:pt x="1711484" y="1806015"/>
                <a:pt x="1711484" y="1806015"/>
              </a:cubicBezTo>
              <a:cubicBezTo>
                <a:pt x="1826578" y="1829828"/>
                <a:pt x="1940878" y="1858402"/>
                <a:pt x="2049622" y="1877452"/>
              </a:cubicBezTo>
              <a:cubicBezTo>
                <a:pt x="2158366" y="1896502"/>
                <a:pt x="2363947" y="1920315"/>
                <a:pt x="2363947" y="1920315"/>
              </a:cubicBezTo>
              <a:lnTo>
                <a:pt x="2783047" y="1967940"/>
              </a:lnTo>
              <a:cubicBezTo>
                <a:pt x="2906872" y="1981434"/>
                <a:pt x="2986247" y="1990958"/>
                <a:pt x="3106897" y="2001277"/>
              </a:cubicBezTo>
              <a:cubicBezTo>
                <a:pt x="3227547" y="2011596"/>
                <a:pt x="3506947" y="2029852"/>
                <a:pt x="3506947" y="2029852"/>
              </a:cubicBezTo>
              <a:lnTo>
                <a:pt x="3730784" y="2044140"/>
              </a:lnTo>
              <a:lnTo>
                <a:pt x="3816509" y="2048902"/>
              </a:lnTo>
              <a:cubicBezTo>
                <a:pt x="3837940" y="2049696"/>
                <a:pt x="3849847" y="2048108"/>
                <a:pt x="3859372" y="2048902"/>
              </a:cubicBezTo>
              <a:cubicBezTo>
                <a:pt x="3868897" y="2049696"/>
                <a:pt x="3871278" y="2058427"/>
                <a:pt x="3873659" y="2053665"/>
              </a:cubicBezTo>
              <a:cubicBezTo>
                <a:pt x="3876040" y="2048903"/>
                <a:pt x="3875246" y="2101289"/>
                <a:pt x="3873659" y="2020327"/>
              </a:cubicBezTo>
              <a:cubicBezTo>
                <a:pt x="3872072" y="1939365"/>
                <a:pt x="3867309" y="1765534"/>
                <a:pt x="3864134" y="1567890"/>
              </a:cubicBezTo>
              <a:cubicBezTo>
                <a:pt x="3860959" y="1370246"/>
                <a:pt x="3856990" y="1044809"/>
                <a:pt x="3854609" y="834465"/>
              </a:cubicBezTo>
              <a:cubicBezTo>
                <a:pt x="3852228" y="624121"/>
                <a:pt x="3850641" y="428064"/>
                <a:pt x="3849847" y="305827"/>
              </a:cubicBezTo>
              <a:cubicBezTo>
                <a:pt x="3849053" y="183590"/>
                <a:pt x="3849053" y="151046"/>
                <a:pt x="3849847" y="101040"/>
              </a:cubicBezTo>
              <a:cubicBezTo>
                <a:pt x="3850641" y="51034"/>
                <a:pt x="3855403" y="20871"/>
                <a:pt x="3854609" y="5790"/>
              </a:cubicBezTo>
              <a:cubicBezTo>
                <a:pt x="3853815" y="-9291"/>
                <a:pt x="3875246" y="9758"/>
                <a:pt x="3845084" y="10552"/>
              </a:cubicBezTo>
              <a:cubicBezTo>
                <a:pt x="3814922" y="11346"/>
                <a:pt x="3673634" y="10552"/>
                <a:pt x="3673634" y="10552"/>
              </a:cubicBezTo>
              <a:lnTo>
                <a:pt x="2806859" y="15315"/>
              </a:lnTo>
              <a:lnTo>
                <a:pt x="1921034" y="5790"/>
              </a:lnTo>
              <a:lnTo>
                <a:pt x="944722" y="15315"/>
              </a:lnTo>
              <a:lnTo>
                <a:pt x="358934" y="15315"/>
              </a:lnTo>
              <a:cubicBezTo>
                <a:pt x="219234" y="16109"/>
                <a:pt x="166053" y="17696"/>
                <a:pt x="106522" y="20077"/>
              </a:cubicBezTo>
              <a:cubicBezTo>
                <a:pt x="46991" y="22458"/>
                <a:pt x="12066" y="4996"/>
                <a:pt x="1747" y="43890"/>
              </a:cubicBezTo>
              <a:close/>
            </a:path>
          </a:pathLst>
        </a:custGeom>
        <a:solidFill xmlns:a="http://schemas.openxmlformats.org/drawingml/2006/main">
          <a:srgbClr val="CCFFFF">
            <a:alpha val="30196"/>
          </a:srgbClr>
        </a:solidFill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en-US"/>
        </a:p>
      </cdr:txBody>
    </cdr:sp>
  </cdr:relSizeAnchor>
  <cdr:relSizeAnchor xmlns:cdr="http://schemas.openxmlformats.org/drawingml/2006/chartDrawing">
    <cdr:from>
      <cdr:x>0.76667</cdr:x>
      <cdr:y>0.9</cdr:y>
    </cdr:from>
    <cdr:to>
      <cdr:x>0.96667</cdr:x>
      <cdr:y>0.95417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7010400" y="5486400"/>
          <a:ext cx="1828800" cy="33022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US" sz="1600" b="0" i="0">
              <a:latin typeface="Cambria Math"/>
            </a:rPr>
            <a:t>𝑙𝑎𝑏𝑜𝑢𝑟</a:t>
          </a:r>
          <a:endParaRPr lang="en-US" sz="1600"/>
        </a:p>
      </cdr:txBody>
    </cdr:sp>
  </cdr:relSizeAnchor>
  <cdr:relSizeAnchor xmlns:cdr="http://schemas.openxmlformats.org/drawingml/2006/chartDrawing">
    <cdr:from>
      <cdr:x>0.0125</cdr:x>
      <cdr:y>0.06076</cdr:y>
    </cdr:from>
    <cdr:to>
      <cdr:x>0.08472</cdr:x>
      <cdr:y>0.27199</cdr:y>
    </cdr:to>
    <cdr:sp macro="" textlink="">
      <cdr:nvSpPr>
        <cdr:cNvPr id="3" name="TextBox 1"/>
        <cdr:cNvSpPr txBox="1"/>
      </cdr:nvSpPr>
      <cdr:spPr>
        <a:xfrm xmlns:a="http://schemas.openxmlformats.org/drawingml/2006/main">
          <a:off x="57150" y="166688"/>
          <a:ext cx="330200" cy="57943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="vert270" wrap="none" lIns="0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600" b="0" i="0">
              <a:latin typeface="Cambria Math"/>
            </a:rPr>
            <a:t>𝑐𝑎𝑝𝑖𝑡𝑎𝑙</a:t>
          </a:r>
          <a:endParaRPr lang="en-US" sz="1600"/>
        </a:p>
      </cdr:txBody>
    </cdr:sp>
  </cdr:relSizeAnchor>
  <cdr:relSizeAnchor xmlns:cdr="http://schemas.openxmlformats.org/drawingml/2006/chartDrawing">
    <cdr:from>
      <cdr:x>0.78333</cdr:x>
      <cdr:y>0.7</cdr:y>
    </cdr:from>
    <cdr:to>
      <cdr:x>0.90555</cdr:x>
      <cdr:y>0.75856</cdr:y>
    </cdr:to>
    <cdr:sp macro="" textlink="">
      <cdr:nvSpPr>
        <cdr:cNvPr id="4" name="TextBox 1"/>
        <cdr:cNvSpPr txBox="1"/>
      </cdr:nvSpPr>
      <cdr:spPr>
        <a:xfrm xmlns:a="http://schemas.openxmlformats.org/drawingml/2006/main">
          <a:off x="7162800" y="4267200"/>
          <a:ext cx="1117580" cy="35698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600" b="0" i="0">
              <a:solidFill>
                <a:srgbClr val="0000FF"/>
              </a:solidFill>
              <a:latin typeface="Cambria Math"/>
            </a:rPr>
            <a:t>𝑀=1</a:t>
          </a:r>
          <a:endParaRPr lang="en-US" sz="1600">
            <a:solidFill>
              <a:srgbClr val="0000FF"/>
            </a:solidFill>
          </a:endParaRPr>
        </a:p>
      </cdr:txBody>
    </cdr:sp>
  </cdr:relSizeAnchor>
  <cdr:relSizeAnchor xmlns:cdr="http://schemas.openxmlformats.org/drawingml/2006/chartDrawing">
    <cdr:from>
      <cdr:x>0.48333</cdr:x>
      <cdr:y>0.45</cdr:y>
    </cdr:from>
    <cdr:to>
      <cdr:x>0.54513</cdr:x>
      <cdr:y>0.55416</cdr:y>
    </cdr:to>
    <cdr:sp macro="" textlink="">
      <cdr:nvSpPr>
        <cdr:cNvPr id="5" name="TextBox 1"/>
        <cdr:cNvSpPr txBox="1"/>
      </cdr:nvSpPr>
      <cdr:spPr>
        <a:xfrm xmlns:a="http://schemas.openxmlformats.org/drawingml/2006/main">
          <a:off x="4419600" y="2743200"/>
          <a:ext cx="565099" cy="63496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600" b="0" i="0">
              <a:solidFill>
                <a:srgbClr val="006600"/>
              </a:solidFill>
              <a:latin typeface="Cambria Math"/>
            </a:rPr>
            <a:t>𝐴</a:t>
          </a:r>
          <a:endParaRPr lang="en-US" sz="1600">
            <a:solidFill>
              <a:srgbClr val="006600"/>
            </a:solidFill>
          </a:endParaRPr>
        </a:p>
      </cdr:txBody>
    </cdr:sp>
  </cdr:relSizeAnchor>
  <cdr:relSizeAnchor xmlns:cdr="http://schemas.openxmlformats.org/drawingml/2006/chartDrawing">
    <cdr:from>
      <cdr:x>0.46667</cdr:x>
      <cdr:y>0.675</cdr:y>
    </cdr:from>
    <cdr:to>
      <cdr:x>0.52848</cdr:x>
      <cdr:y>0.77917</cdr:y>
    </cdr:to>
    <cdr:sp macro="" textlink="">
      <cdr:nvSpPr>
        <cdr:cNvPr id="6" name="TextBox 1"/>
        <cdr:cNvSpPr txBox="1"/>
      </cdr:nvSpPr>
      <cdr:spPr>
        <a:xfrm xmlns:a="http://schemas.openxmlformats.org/drawingml/2006/main">
          <a:off x="4267200" y="4114800"/>
          <a:ext cx="565191" cy="63502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600" b="0" i="0">
              <a:solidFill>
                <a:srgbClr val="006600"/>
              </a:solidFill>
              <a:latin typeface="Cambria Math"/>
            </a:rPr>
            <a:t>𝐶</a:t>
          </a:r>
          <a:endParaRPr lang="en-US" sz="1600">
            <a:solidFill>
              <a:srgbClr val="006600"/>
            </a:solidFill>
          </a:endParaRPr>
        </a:p>
      </cdr:txBody>
    </cdr:sp>
  </cdr:relSizeAnchor>
  <cdr:relSizeAnchor xmlns:cdr="http://schemas.openxmlformats.org/drawingml/2006/chartDrawing">
    <cdr:from>
      <cdr:x>0.21667</cdr:x>
      <cdr:y>0.45</cdr:y>
    </cdr:from>
    <cdr:to>
      <cdr:x>0.27848</cdr:x>
      <cdr:y>0.55417</cdr:y>
    </cdr:to>
    <cdr:sp macro="" textlink="">
      <cdr:nvSpPr>
        <cdr:cNvPr id="7" name="TextBox 1"/>
        <cdr:cNvSpPr txBox="1"/>
      </cdr:nvSpPr>
      <cdr:spPr>
        <a:xfrm xmlns:a="http://schemas.openxmlformats.org/drawingml/2006/main">
          <a:off x="1981200" y="2743200"/>
          <a:ext cx="565190" cy="63502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600" b="0" i="0">
              <a:solidFill>
                <a:srgbClr val="006600"/>
              </a:solidFill>
              <a:latin typeface="Cambria Math"/>
            </a:rPr>
            <a:t>𝐵</a:t>
          </a:r>
          <a:endParaRPr lang="en-US" sz="1600">
            <a:solidFill>
              <a:srgbClr val="006600"/>
            </a:solidFill>
          </a:endParaRPr>
        </a:p>
      </cdr:txBody>
    </cdr:sp>
  </cdr:relSizeAnchor>
</c:userShapes>
</file>

<file path=ppt/drawings/drawing4.xml><?xml version="1.0" encoding="utf-8"?>
<c:userShapes xmlns:c="http://schemas.openxmlformats.org/drawingml/2006/chart">
  <cdr:relSizeAnchor xmlns:cdr="http://schemas.openxmlformats.org/drawingml/2006/chartDrawing">
    <cdr:from>
      <cdr:x>0.77083</cdr:x>
      <cdr:y>0.89583</cdr:y>
    </cdr:from>
    <cdr:to>
      <cdr:x>0.97083</cdr:x>
      <cdr:y>1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3524250" y="2457450"/>
          <a:ext cx="914400" cy="28575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US" sz="1600" b="0" i="0">
              <a:latin typeface="Cambria Math"/>
            </a:rPr>
            <a:t>𝑙𝑎𝑏𝑜𝑢𝑟</a:t>
          </a:r>
          <a:endParaRPr lang="en-US" sz="1600"/>
        </a:p>
      </cdr:txBody>
    </cdr:sp>
  </cdr:relSizeAnchor>
  <cdr:relSizeAnchor xmlns:cdr="http://schemas.openxmlformats.org/drawingml/2006/chartDrawing">
    <cdr:from>
      <cdr:x>0.06667</cdr:x>
      <cdr:y>0.02949</cdr:y>
    </cdr:from>
    <cdr:to>
      <cdr:x>0.1125</cdr:x>
      <cdr:y>0.24072</cdr:y>
    </cdr:to>
    <cdr:sp macro="" textlink="">
      <cdr:nvSpPr>
        <cdr:cNvPr id="3" name="TextBox 1"/>
        <cdr:cNvSpPr txBox="1"/>
      </cdr:nvSpPr>
      <cdr:spPr>
        <a:xfrm xmlns:a="http://schemas.openxmlformats.org/drawingml/2006/main">
          <a:off x="609600" y="179773"/>
          <a:ext cx="419100" cy="128765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="vert270" wrap="none" lIns="0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600" b="0" i="0">
              <a:latin typeface="Cambria Math"/>
            </a:rPr>
            <a:t>𝑐𝑎𝑝𝑖𝑡𝑎𝑙</a:t>
          </a:r>
          <a:endParaRPr lang="en-US" sz="1600"/>
        </a:p>
      </cdr:txBody>
    </cdr:sp>
  </cdr:relSizeAnchor>
  <cdr:relSizeAnchor xmlns:cdr="http://schemas.openxmlformats.org/drawingml/2006/chartDrawing">
    <cdr:from>
      <cdr:x>0.15729</cdr:x>
      <cdr:y>0.18576</cdr:y>
    </cdr:from>
    <cdr:to>
      <cdr:x>0.17708</cdr:x>
      <cdr:y>0.27778</cdr:y>
    </cdr:to>
    <cdr:cxnSp macro="">
      <cdr:nvCxnSpPr>
        <cdr:cNvPr id="12" name="Straight Arrow Connector 11"/>
        <cdr:cNvCxnSpPr/>
      </cdr:nvCxnSpPr>
      <cdr:spPr>
        <a:xfrm xmlns:a="http://schemas.openxmlformats.org/drawingml/2006/main" flipH="1">
          <a:off x="719137" y="509588"/>
          <a:ext cx="90488" cy="252412"/>
        </a:xfrm>
        <a:prstGeom xmlns:a="http://schemas.openxmlformats.org/drawingml/2006/main" prst="straightConnector1">
          <a:avLst/>
        </a:prstGeom>
        <a:ln xmlns:a="http://schemas.openxmlformats.org/drawingml/2006/main" w="19050">
          <a:solidFill>
            <a:srgbClr val="FF0000"/>
          </a:solidFill>
          <a:tailEnd type="arrow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0.82465</cdr:x>
      <cdr:y>0.61748</cdr:y>
    </cdr:from>
    <cdr:to>
      <cdr:x>0.84444</cdr:x>
      <cdr:y>0.70949</cdr:y>
    </cdr:to>
    <cdr:cxnSp macro="">
      <cdr:nvCxnSpPr>
        <cdr:cNvPr id="14" name="Straight Arrow Connector 13"/>
        <cdr:cNvCxnSpPr/>
      </cdr:nvCxnSpPr>
      <cdr:spPr>
        <a:xfrm xmlns:a="http://schemas.openxmlformats.org/drawingml/2006/main" flipH="1">
          <a:off x="3770313" y="1693862"/>
          <a:ext cx="90488" cy="252412"/>
        </a:xfrm>
        <a:prstGeom xmlns:a="http://schemas.openxmlformats.org/drawingml/2006/main" prst="straightConnector1">
          <a:avLst/>
        </a:prstGeom>
        <a:ln xmlns:a="http://schemas.openxmlformats.org/drawingml/2006/main" w="19050">
          <a:solidFill>
            <a:srgbClr val="FF0000"/>
          </a:solidFill>
          <a:tailEnd type="arrow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</c:userShapes>
</file>

<file path=ppt/drawings/drawing5.xml><?xml version="1.0" encoding="utf-8"?>
<c:userShapes xmlns:c="http://schemas.openxmlformats.org/drawingml/2006/chart">
  <cdr:relSizeAnchor xmlns:cdr="http://schemas.openxmlformats.org/drawingml/2006/chartDrawing">
    <cdr:from>
      <cdr:x>0.77083</cdr:x>
      <cdr:y>0.89583</cdr:y>
    </cdr:from>
    <cdr:to>
      <cdr:x>0.97083</cdr:x>
      <cdr:y>1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3524250" y="2457450"/>
          <a:ext cx="914400" cy="28575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US" sz="1600" b="0" i="0">
              <a:latin typeface="Cambria Math"/>
            </a:rPr>
            <a:t>𝑙𝑎𝑏𝑜𝑢𝑟</a:t>
          </a:r>
          <a:endParaRPr lang="en-US" sz="1600"/>
        </a:p>
      </cdr:txBody>
    </cdr:sp>
  </cdr:relSizeAnchor>
  <cdr:relSizeAnchor xmlns:cdr="http://schemas.openxmlformats.org/drawingml/2006/chartDrawing">
    <cdr:from>
      <cdr:x>0.075</cdr:x>
      <cdr:y>0.0875</cdr:y>
    </cdr:from>
    <cdr:to>
      <cdr:x>0.11041</cdr:x>
      <cdr:y>0.29873</cdr:y>
    </cdr:to>
    <cdr:sp macro="" textlink="">
      <cdr:nvSpPr>
        <cdr:cNvPr id="3" name="TextBox 1"/>
        <cdr:cNvSpPr txBox="1"/>
      </cdr:nvSpPr>
      <cdr:spPr>
        <a:xfrm xmlns:a="http://schemas.openxmlformats.org/drawingml/2006/main">
          <a:off x="685800" y="533400"/>
          <a:ext cx="323820" cy="128765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="vert270" wrap="none" lIns="0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600" b="0" i="0">
              <a:latin typeface="Cambria Math"/>
            </a:rPr>
            <a:t>𝑐𝑎𝑝𝑖𝑡𝑎𝑙</a:t>
          </a:r>
          <a:endParaRPr lang="en-US" sz="1600"/>
        </a:p>
      </cdr:txBody>
    </cdr:sp>
  </cdr:relSizeAnchor>
  <cdr:relSizeAnchor xmlns:cdr="http://schemas.openxmlformats.org/drawingml/2006/chartDrawing">
    <cdr:from>
      <cdr:x>0.33749</cdr:x>
      <cdr:y>0.19097</cdr:y>
    </cdr:from>
    <cdr:to>
      <cdr:x>0.35728</cdr:x>
      <cdr:y>0.28299</cdr:y>
    </cdr:to>
    <cdr:cxnSp macro="">
      <cdr:nvCxnSpPr>
        <cdr:cNvPr id="12" name="Straight Arrow Connector 11"/>
        <cdr:cNvCxnSpPr/>
      </cdr:nvCxnSpPr>
      <cdr:spPr>
        <a:xfrm xmlns:a="http://schemas.openxmlformats.org/drawingml/2006/main" flipH="1">
          <a:off x="1543027" y="523873"/>
          <a:ext cx="90480" cy="252429"/>
        </a:xfrm>
        <a:prstGeom xmlns:a="http://schemas.openxmlformats.org/drawingml/2006/main" prst="straightConnector1">
          <a:avLst/>
        </a:prstGeom>
        <a:ln xmlns:a="http://schemas.openxmlformats.org/drawingml/2006/main" w="19050">
          <a:solidFill>
            <a:srgbClr val="FF0000"/>
          </a:solidFill>
          <a:tailEnd type="arrow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0.69965</cdr:x>
      <cdr:y>0.37442</cdr:y>
    </cdr:from>
    <cdr:to>
      <cdr:x>0.71944</cdr:x>
      <cdr:y>0.46643</cdr:y>
    </cdr:to>
    <cdr:cxnSp macro="">
      <cdr:nvCxnSpPr>
        <cdr:cNvPr id="14" name="Straight Arrow Connector 13"/>
        <cdr:cNvCxnSpPr/>
      </cdr:nvCxnSpPr>
      <cdr:spPr>
        <a:xfrm xmlns:a="http://schemas.openxmlformats.org/drawingml/2006/main" flipH="1">
          <a:off x="3198800" y="1027121"/>
          <a:ext cx="90480" cy="252402"/>
        </a:xfrm>
        <a:prstGeom xmlns:a="http://schemas.openxmlformats.org/drawingml/2006/main" prst="straightConnector1">
          <a:avLst/>
        </a:prstGeom>
        <a:ln xmlns:a="http://schemas.openxmlformats.org/drawingml/2006/main" w="19050">
          <a:solidFill>
            <a:srgbClr val="FF0000"/>
          </a:solidFill>
          <a:tailEnd type="arrow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0.13615</cdr:x>
      <cdr:y>0.06361</cdr:y>
    </cdr:from>
    <cdr:to>
      <cdr:x>0.20245</cdr:x>
      <cdr:y>0.16323</cdr:y>
    </cdr:to>
    <cdr:sp macro="" textlink="">
      <cdr:nvSpPr>
        <cdr:cNvPr id="8" name="Arc 7"/>
        <cdr:cNvSpPr/>
      </cdr:nvSpPr>
      <cdr:spPr>
        <a:xfrm xmlns:a="http://schemas.openxmlformats.org/drawingml/2006/main" rot="3334344">
          <a:off x="637409" y="159560"/>
          <a:ext cx="273264" cy="303141"/>
        </a:xfrm>
        <a:prstGeom xmlns:a="http://schemas.openxmlformats.org/drawingml/2006/main" prst="arc">
          <a:avLst>
            <a:gd name="adj1" fmla="val 18107929"/>
            <a:gd name="adj2" fmla="val 0"/>
          </a:avLst>
        </a:prstGeom>
        <a:ln xmlns:a="http://schemas.openxmlformats.org/drawingml/2006/main" w="19050" cmpd="dbl">
          <a:solidFill>
            <a:srgbClr val="FF0000"/>
          </a:solidFill>
          <a:headEnd type="triangle" w="med" len="med"/>
          <a:tailEnd type="none" w="med" len="med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en-US"/>
        </a:p>
      </cdr:txBody>
    </cdr:sp>
  </cdr:relSizeAnchor>
  <cdr:relSizeAnchor xmlns:cdr="http://schemas.openxmlformats.org/drawingml/2006/chartDrawing">
    <cdr:from>
      <cdr:x>0.15604</cdr:x>
      <cdr:y>0.78043</cdr:y>
    </cdr:from>
    <cdr:to>
      <cdr:x>0.21581</cdr:x>
      <cdr:y>0.89094</cdr:y>
    </cdr:to>
    <cdr:sp macro="" textlink="">
      <cdr:nvSpPr>
        <cdr:cNvPr id="15" name="Arc 14"/>
        <cdr:cNvSpPr/>
      </cdr:nvSpPr>
      <cdr:spPr>
        <a:xfrm xmlns:a="http://schemas.openxmlformats.org/drawingml/2006/main" rot="18994861">
          <a:off x="713437" y="2140886"/>
          <a:ext cx="273264" cy="303141"/>
        </a:xfrm>
        <a:prstGeom xmlns:a="http://schemas.openxmlformats.org/drawingml/2006/main" prst="arc">
          <a:avLst>
            <a:gd name="adj1" fmla="val 18107929"/>
            <a:gd name="adj2" fmla="val 2301122"/>
          </a:avLst>
        </a:prstGeom>
        <a:ln xmlns:a="http://schemas.openxmlformats.org/drawingml/2006/main" w="19050" cmpd="dbl">
          <a:solidFill>
            <a:srgbClr val="FF0000"/>
          </a:solidFill>
          <a:headEnd type="none" w="med" len="med"/>
          <a:tailEnd type="triangle" w="med" len="med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/>
        <a:lstStyle xmlns:a="http://schemas.openxmlformats.org/drawingml/2006/main">
          <a:lvl1pPr marL="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en-US"/>
        </a:p>
      </cdr:txBody>
    </cdr:sp>
  </cdr:relSizeAnchor>
</c:userShapes>
</file>

<file path=ppt/drawings/drawing6.xml><?xml version="1.0" encoding="utf-8"?>
<c:userShapes xmlns:c="http://schemas.openxmlformats.org/drawingml/2006/chart">
  <cdr:relSizeAnchor xmlns:cdr="http://schemas.openxmlformats.org/drawingml/2006/chartDrawing">
    <cdr:from>
      <cdr:x>0.05771</cdr:x>
      <cdr:y>0.09812</cdr:y>
    </cdr:from>
    <cdr:to>
      <cdr:x>0.48653</cdr:x>
      <cdr:y>0.9219</cdr:y>
    </cdr:to>
    <cdr:sp macro="" textlink="">
      <cdr:nvSpPr>
        <cdr:cNvPr id="54273" name="Line 1"/>
        <cdr:cNvSpPr>
          <a:spLocks xmlns:a="http://schemas.openxmlformats.org/drawingml/2006/main" noChangeShapeType="1"/>
        </cdr:cNvSpPr>
      </cdr:nvSpPr>
      <cdr:spPr bwMode="auto">
        <a:xfrm xmlns:a="http://schemas.openxmlformats.org/drawingml/2006/main" flipV="1">
          <a:off x="269875" y="386921"/>
          <a:ext cx="2005517" cy="3248454"/>
        </a:xfrm>
        <a:prstGeom xmlns:a="http://schemas.openxmlformats.org/drawingml/2006/main" prst="line">
          <a:avLst/>
        </a:prstGeom>
        <a:noFill xmlns:a="http://schemas.openxmlformats.org/drawingml/2006/main"/>
        <a:ln xmlns:a="http://schemas.openxmlformats.org/drawingml/2006/main" w="28575">
          <a:solidFill>
            <a:srgbClr val="006600"/>
          </a:solidFill>
          <a:prstDash val="sysDash"/>
          <a:round/>
          <a:headEnd/>
          <a:tailEnd/>
        </a:ln>
        <a:extLst xmlns:a="http://schemas.openxmlformats.org/drawingml/2006/main">
          <a:ext uri="{909E8E84-426E-40DD-AFC4-6F175D3DCCD1}">
            <a14:hiddenFill xmlns:a14="http://schemas.microsoft.com/office/drawing/2010/main">
              <a:noFill/>
            </a14:hiddenFill>
          </a:ext>
        </a:extLst>
      </cdr:spPr>
    </cdr:sp>
  </cdr:relSizeAnchor>
  <cdr:relSizeAnchor xmlns:cdr="http://schemas.openxmlformats.org/drawingml/2006/chartDrawing">
    <cdr:from>
      <cdr:x>0.05771</cdr:x>
      <cdr:y>0.47423</cdr:y>
    </cdr:from>
    <cdr:to>
      <cdr:x>0.8425</cdr:x>
      <cdr:y>0.92512</cdr:y>
    </cdr:to>
    <cdr:sp macro="" textlink="">
      <cdr:nvSpPr>
        <cdr:cNvPr id="54277" name="Line 5"/>
        <cdr:cNvSpPr>
          <a:spLocks xmlns:a="http://schemas.openxmlformats.org/drawingml/2006/main" noChangeShapeType="1"/>
        </cdr:cNvSpPr>
      </cdr:nvSpPr>
      <cdr:spPr bwMode="auto">
        <a:xfrm xmlns:a="http://schemas.openxmlformats.org/drawingml/2006/main" flipV="1">
          <a:off x="269875" y="1870074"/>
          <a:ext cx="3670300" cy="1777998"/>
        </a:xfrm>
        <a:prstGeom xmlns:a="http://schemas.openxmlformats.org/drawingml/2006/main" prst="line">
          <a:avLst/>
        </a:prstGeom>
        <a:noFill xmlns:a="http://schemas.openxmlformats.org/drawingml/2006/main"/>
        <a:ln xmlns:a="http://schemas.openxmlformats.org/drawingml/2006/main" w="28575">
          <a:solidFill>
            <a:srgbClr val="FF0000"/>
          </a:solidFill>
          <a:prstDash val="dash"/>
          <a:round/>
          <a:headEnd/>
          <a:tailEnd/>
        </a:ln>
        <a:extLst xmlns:a="http://schemas.openxmlformats.org/drawingml/2006/main">
          <a:ext uri="{909E8E84-426E-40DD-AFC4-6F175D3DCCD1}">
            <a14:hiddenFill xmlns:a14="http://schemas.microsoft.com/office/drawing/2010/main">
              <a:noFill/>
            </a14:hiddenFill>
          </a:ext>
        </a:extLst>
      </cdr:spPr>
    </cdr:sp>
  </cdr:relSizeAnchor>
  <cdr:relSizeAnchor xmlns:cdr="http://schemas.openxmlformats.org/drawingml/2006/chartDrawing">
    <cdr:from>
      <cdr:x>0.04763</cdr:x>
      <cdr:y>0.91295</cdr:y>
    </cdr:from>
    <cdr:to>
      <cdr:x>0.06551</cdr:x>
      <cdr:y>0.93587</cdr:y>
    </cdr:to>
    <cdr:sp macro="" textlink="">
      <cdr:nvSpPr>
        <cdr:cNvPr id="54278" name="Oval 6"/>
        <cdr:cNvSpPr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222766" y="3600071"/>
          <a:ext cx="83621" cy="90382"/>
        </a:xfrm>
        <a:prstGeom xmlns:a="http://schemas.openxmlformats.org/drawingml/2006/main" prst="ellipse">
          <a:avLst/>
        </a:prstGeom>
        <a:solidFill xmlns:a="http://schemas.openxmlformats.org/drawingml/2006/main">
          <a:srgbClr xmlns:mc="http://schemas.openxmlformats.org/markup-compatibility/2006" xmlns:a14="http://schemas.microsoft.com/office/drawing/2010/main" val="FFFFFF" mc:Ignorable="a14" a14:legacySpreadsheetColorIndex="9"/>
        </a:solidFill>
        <a:ln xmlns:a="http://schemas.openxmlformats.org/drawingml/2006/main" w="19050">
          <a:solidFill>
            <a:srgbClr xmlns:mc="http://schemas.openxmlformats.org/markup-compatibility/2006" xmlns:a14="http://schemas.microsoft.com/office/drawing/2010/main" val="000000" mc:Ignorable="a14" a14:legacySpreadsheetColorIndex="64"/>
          </a:solidFill>
          <a:round/>
          <a:headEnd/>
          <a:tailEnd/>
        </a:ln>
      </cdr:spPr>
    </cdr:sp>
  </cdr:relSizeAnchor>
  <cdr:relSizeAnchor xmlns:cdr="http://schemas.openxmlformats.org/drawingml/2006/chartDrawing">
    <cdr:from>
      <cdr:x>0.17719</cdr:x>
      <cdr:y>0.66538</cdr:y>
    </cdr:from>
    <cdr:to>
      <cdr:x>0.19654</cdr:x>
      <cdr:y>0.69001</cdr:y>
    </cdr:to>
    <cdr:sp macro="" textlink="">
      <cdr:nvSpPr>
        <cdr:cNvPr id="54279" name="Oval 7"/>
        <cdr:cNvSpPr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828668" y="2623808"/>
          <a:ext cx="90496" cy="97124"/>
        </a:xfrm>
        <a:prstGeom xmlns:a="http://schemas.openxmlformats.org/drawingml/2006/main" prst="ellipse">
          <a:avLst/>
        </a:prstGeom>
        <a:solidFill xmlns:a="http://schemas.openxmlformats.org/drawingml/2006/main">
          <a:srgbClr val="CCFFCC">
            <a:alpha val="50196"/>
          </a:srgbClr>
        </a:solidFill>
        <a:ln xmlns:a="http://schemas.openxmlformats.org/drawingml/2006/main" w="19050">
          <a:solidFill>
            <a:srgbClr val="006600"/>
          </a:solidFill>
          <a:round/>
          <a:headEnd/>
          <a:tailEnd/>
        </a:ln>
      </cdr:spPr>
    </cdr:sp>
  </cdr:relSizeAnchor>
  <cdr:relSizeAnchor xmlns:cdr="http://schemas.openxmlformats.org/drawingml/2006/chartDrawing">
    <cdr:from>
      <cdr:x>0.24294</cdr:x>
      <cdr:y>0.5148</cdr:y>
    </cdr:from>
    <cdr:to>
      <cdr:x>0.27429</cdr:x>
      <cdr:y>0.55846</cdr:y>
    </cdr:to>
    <cdr:grpSp>
      <cdr:nvGrpSpPr>
        <cdr:cNvPr id="54285" name="Group 13"/>
        <cdr:cNvGrpSpPr>
          <a:grpSpLocks xmlns:a="http://schemas.openxmlformats.org/drawingml/2006/main"/>
        </cdr:cNvGrpSpPr>
      </cdr:nvGrpSpPr>
      <cdr:grpSpPr bwMode="auto">
        <a:xfrm xmlns:a="http://schemas.openxmlformats.org/drawingml/2006/main">
          <a:off x="2221443" y="3138220"/>
          <a:ext cx="286665" cy="266152"/>
          <a:chOff x="241675" y="158341"/>
          <a:chExt cx="145464" cy="145866"/>
        </a:xfrm>
      </cdr:grpSpPr>
      <cdr:sp macro="" textlink="">
        <cdr:nvSpPr>
          <cdr:cNvPr id="54286" name="Line 14"/>
          <cdr:cNvSpPr>
            <a:spLocks xmlns:a="http://schemas.openxmlformats.org/drawingml/2006/main" noChangeShapeType="1"/>
          </cdr:cNvSpPr>
        </cdr:nvSpPr>
        <cdr:spPr bwMode="auto">
          <a:xfrm xmlns:a="http://schemas.openxmlformats.org/drawingml/2006/main">
            <a:off x="241675" y="196727"/>
            <a:ext cx="107666" cy="107480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19050">
            <a:solidFill>
              <a:srgbClr val="006600"/>
            </a:solidFill>
            <a:round/>
            <a:headEnd/>
            <a:tailEnd/>
          </a:ln>
          <a:extLst xmlns:a="http://schemas.openxmlformats.org/drawingml/2006/main">
            <a:ext uri="{909E8E84-426E-40DD-AFC4-6F175D3DCCD1}">
              <a14:hiddenFill xmlns:a14="http://schemas.microsoft.com/office/drawing/2010/main">
                <a:noFill/>
              </a14:hiddenFill>
            </a:ext>
          </a:extLst>
        </cdr:spPr>
      </cdr:sp>
      <cdr:sp macro="" textlink="">
        <cdr:nvSpPr>
          <cdr:cNvPr id="54287" name="Line 15"/>
          <cdr:cNvSpPr>
            <a:spLocks xmlns:a="http://schemas.openxmlformats.org/drawingml/2006/main" noChangeShapeType="1"/>
          </cdr:cNvSpPr>
        </cdr:nvSpPr>
        <cdr:spPr bwMode="auto">
          <a:xfrm xmlns:a="http://schemas.openxmlformats.org/drawingml/2006/main">
            <a:off x="272601" y="158341"/>
            <a:ext cx="114538" cy="105561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19050">
            <a:solidFill>
              <a:srgbClr val="006600"/>
            </a:solidFill>
            <a:round/>
            <a:headEnd/>
            <a:tailEnd/>
          </a:ln>
          <a:extLst xmlns:a="http://schemas.openxmlformats.org/drawingml/2006/main">
            <a:ext uri="{909E8E84-426E-40DD-AFC4-6F175D3DCCD1}">
              <a14:hiddenFill xmlns:a14="http://schemas.microsoft.com/office/drawing/2010/main">
                <a:noFill/>
              </a14:hiddenFill>
            </a:ext>
          </a:extLst>
        </cdr:spPr>
      </cdr:sp>
    </cdr:grpSp>
  </cdr:relSizeAnchor>
  <cdr:relSizeAnchor xmlns:cdr="http://schemas.openxmlformats.org/drawingml/2006/chartDrawing">
    <cdr:from>
      <cdr:x>0.12477</cdr:x>
      <cdr:y>0.75296</cdr:y>
    </cdr:from>
    <cdr:to>
      <cdr:x>0.15759</cdr:x>
      <cdr:y>0.79441</cdr:y>
    </cdr:to>
    <cdr:grpSp>
      <cdr:nvGrpSpPr>
        <cdr:cNvPr id="54288" name="Group 16"/>
        <cdr:cNvGrpSpPr>
          <a:grpSpLocks xmlns:a="http://schemas.openxmlformats.org/drawingml/2006/main"/>
        </cdr:cNvGrpSpPr>
      </cdr:nvGrpSpPr>
      <cdr:grpSpPr bwMode="auto">
        <a:xfrm xmlns:a="http://schemas.openxmlformats.org/drawingml/2006/main">
          <a:off x="1140897" y="4590043"/>
          <a:ext cx="300106" cy="252680"/>
          <a:chOff x="241675" y="158341"/>
          <a:chExt cx="145464" cy="145866"/>
        </a:xfrm>
      </cdr:grpSpPr>
      <cdr:sp macro="" textlink="">
        <cdr:nvSpPr>
          <cdr:cNvPr id="54289" name="Line 17"/>
          <cdr:cNvSpPr>
            <a:spLocks xmlns:a="http://schemas.openxmlformats.org/drawingml/2006/main" noChangeShapeType="1"/>
          </cdr:cNvSpPr>
        </cdr:nvSpPr>
        <cdr:spPr bwMode="auto">
          <a:xfrm xmlns:a="http://schemas.openxmlformats.org/drawingml/2006/main">
            <a:off x="241675" y="196727"/>
            <a:ext cx="107666" cy="107480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19050">
            <a:solidFill>
              <a:srgbClr val="006600"/>
            </a:solidFill>
            <a:round/>
            <a:headEnd/>
            <a:tailEnd/>
          </a:ln>
          <a:extLst xmlns:a="http://schemas.openxmlformats.org/drawingml/2006/main">
            <a:ext uri="{909E8E84-426E-40DD-AFC4-6F175D3DCCD1}">
              <a14:hiddenFill xmlns:a14="http://schemas.microsoft.com/office/drawing/2010/main">
                <a:noFill/>
              </a14:hiddenFill>
            </a:ext>
          </a:extLst>
        </cdr:spPr>
      </cdr:sp>
      <cdr:sp macro="" textlink="">
        <cdr:nvSpPr>
          <cdr:cNvPr id="54290" name="Line 18"/>
          <cdr:cNvSpPr>
            <a:spLocks xmlns:a="http://schemas.openxmlformats.org/drawingml/2006/main" noChangeShapeType="1"/>
          </cdr:cNvSpPr>
        </cdr:nvSpPr>
        <cdr:spPr bwMode="auto">
          <a:xfrm xmlns:a="http://schemas.openxmlformats.org/drawingml/2006/main">
            <a:off x="272601" y="158341"/>
            <a:ext cx="114538" cy="105561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19050">
            <a:solidFill>
              <a:srgbClr val="006600"/>
            </a:solidFill>
            <a:round/>
            <a:headEnd/>
            <a:tailEnd/>
          </a:ln>
          <a:extLst xmlns:a="http://schemas.openxmlformats.org/drawingml/2006/main">
            <a:ext uri="{909E8E84-426E-40DD-AFC4-6F175D3DCCD1}">
              <a14:hiddenFill xmlns:a14="http://schemas.microsoft.com/office/drawing/2010/main">
                <a:noFill/>
              </a14:hiddenFill>
            </a:ext>
          </a:extLst>
        </cdr:spPr>
      </cdr:sp>
    </cdr:grpSp>
  </cdr:relSizeAnchor>
  <cdr:relSizeAnchor xmlns:cdr="http://schemas.openxmlformats.org/drawingml/2006/chartDrawing">
    <cdr:from>
      <cdr:x>0.37774</cdr:x>
      <cdr:y>0.26153</cdr:y>
    </cdr:from>
    <cdr:to>
      <cdr:x>0.40983</cdr:x>
      <cdr:y>0.30494</cdr:y>
    </cdr:to>
    <cdr:grpSp>
      <cdr:nvGrpSpPr>
        <cdr:cNvPr id="54291" name="Group 19"/>
        <cdr:cNvGrpSpPr>
          <a:grpSpLocks xmlns:a="http://schemas.openxmlformats.org/drawingml/2006/main"/>
        </cdr:cNvGrpSpPr>
      </cdr:nvGrpSpPr>
      <cdr:grpSpPr bwMode="auto">
        <a:xfrm xmlns:a="http://schemas.openxmlformats.org/drawingml/2006/main">
          <a:off x="3454055" y="1594287"/>
          <a:ext cx="293431" cy="264627"/>
          <a:chOff x="241675" y="158341"/>
          <a:chExt cx="145464" cy="145866"/>
        </a:xfrm>
      </cdr:grpSpPr>
      <cdr:sp macro="" textlink="">
        <cdr:nvSpPr>
          <cdr:cNvPr id="54292" name="Line 20"/>
          <cdr:cNvSpPr>
            <a:spLocks xmlns:a="http://schemas.openxmlformats.org/drawingml/2006/main" noChangeShapeType="1"/>
          </cdr:cNvSpPr>
        </cdr:nvSpPr>
        <cdr:spPr bwMode="auto">
          <a:xfrm xmlns:a="http://schemas.openxmlformats.org/drawingml/2006/main">
            <a:off x="241675" y="196727"/>
            <a:ext cx="107666" cy="107480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19050">
            <a:solidFill>
              <a:srgbClr val="006600"/>
            </a:solidFill>
            <a:round/>
            <a:headEnd/>
            <a:tailEnd/>
          </a:ln>
          <a:extLst xmlns:a="http://schemas.openxmlformats.org/drawingml/2006/main">
            <a:ext uri="{909E8E84-426E-40DD-AFC4-6F175D3DCCD1}">
              <a14:hiddenFill xmlns:a14="http://schemas.microsoft.com/office/drawing/2010/main">
                <a:noFill/>
              </a14:hiddenFill>
            </a:ext>
          </a:extLst>
        </cdr:spPr>
      </cdr:sp>
      <cdr:sp macro="" textlink="">
        <cdr:nvSpPr>
          <cdr:cNvPr id="54293" name="Line 21"/>
          <cdr:cNvSpPr>
            <a:spLocks xmlns:a="http://schemas.openxmlformats.org/drawingml/2006/main" noChangeShapeType="1"/>
          </cdr:cNvSpPr>
        </cdr:nvSpPr>
        <cdr:spPr bwMode="auto">
          <a:xfrm xmlns:a="http://schemas.openxmlformats.org/drawingml/2006/main">
            <a:off x="272601" y="158341"/>
            <a:ext cx="114538" cy="105561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19050">
            <a:solidFill>
              <a:srgbClr val="006600"/>
            </a:solidFill>
            <a:round/>
            <a:headEnd/>
            <a:tailEnd/>
          </a:ln>
          <a:extLst xmlns:a="http://schemas.openxmlformats.org/drawingml/2006/main">
            <a:ext uri="{909E8E84-426E-40DD-AFC4-6F175D3DCCD1}">
              <a14:hiddenFill xmlns:a14="http://schemas.microsoft.com/office/drawing/2010/main">
                <a:noFill/>
              </a14:hiddenFill>
            </a:ext>
          </a:extLst>
        </cdr:spPr>
      </cdr:sp>
    </cdr:grpSp>
  </cdr:relSizeAnchor>
  <cdr:relSizeAnchor xmlns:cdr="http://schemas.openxmlformats.org/drawingml/2006/chartDrawing">
    <cdr:from>
      <cdr:x>0.39254</cdr:x>
      <cdr:y>0.69558</cdr:y>
    </cdr:from>
    <cdr:to>
      <cdr:x>0.43564</cdr:x>
      <cdr:y>0.74898</cdr:y>
    </cdr:to>
    <cdr:grpSp>
      <cdr:nvGrpSpPr>
        <cdr:cNvPr id="54294" name="Group 22"/>
        <cdr:cNvGrpSpPr>
          <a:grpSpLocks xmlns:a="http://schemas.openxmlformats.org/drawingml/2006/main"/>
        </cdr:cNvGrpSpPr>
      </cdr:nvGrpSpPr>
      <cdr:grpSpPr bwMode="auto">
        <a:xfrm xmlns:a="http://schemas.openxmlformats.org/drawingml/2006/main">
          <a:off x="3589386" y="4240255"/>
          <a:ext cx="394106" cy="325526"/>
          <a:chOff x="202732" y="190009"/>
          <a:chExt cx="195861" cy="181373"/>
        </a:xfrm>
      </cdr:grpSpPr>
      <cdr:sp macro="" textlink="">
        <cdr:nvSpPr>
          <cdr:cNvPr id="54295" name="Line 23"/>
          <cdr:cNvSpPr>
            <a:spLocks xmlns:a="http://schemas.openxmlformats.org/drawingml/2006/main" noChangeShapeType="1"/>
          </cdr:cNvSpPr>
        </cdr:nvSpPr>
        <cdr:spPr bwMode="auto">
          <a:xfrm xmlns:a="http://schemas.openxmlformats.org/drawingml/2006/main">
            <a:off x="202732" y="265821"/>
            <a:ext cx="112248" cy="105561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19050">
            <a:solidFill>
              <a:srgbClr val="FF0000"/>
            </a:solidFill>
            <a:round/>
            <a:headEnd/>
            <a:tailEnd/>
          </a:ln>
          <a:extLst xmlns:a="http://schemas.openxmlformats.org/drawingml/2006/main">
            <a:ext uri="{909E8E84-426E-40DD-AFC4-6F175D3DCCD1}">
              <a14:hiddenFill xmlns:a14="http://schemas.microsoft.com/office/drawing/2010/main">
                <a:noFill/>
              </a14:hiddenFill>
            </a:ext>
          </a:extLst>
        </cdr:spPr>
      </cdr:sp>
      <cdr:sp macro="" textlink="">
        <cdr:nvSpPr>
          <cdr:cNvPr id="54296" name="Line 24"/>
          <cdr:cNvSpPr>
            <a:spLocks xmlns:a="http://schemas.openxmlformats.org/drawingml/2006/main" noChangeShapeType="1"/>
          </cdr:cNvSpPr>
        </cdr:nvSpPr>
        <cdr:spPr bwMode="auto">
          <a:xfrm xmlns:a="http://schemas.openxmlformats.org/drawingml/2006/main">
            <a:off x="234803" y="228395"/>
            <a:ext cx="120265" cy="103642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19050">
            <a:solidFill>
              <a:srgbClr val="FF0000"/>
            </a:solidFill>
            <a:round/>
            <a:headEnd/>
            <a:tailEnd/>
          </a:ln>
          <a:extLst xmlns:a="http://schemas.openxmlformats.org/drawingml/2006/main">
            <a:ext uri="{909E8E84-426E-40DD-AFC4-6F175D3DCCD1}">
              <a14:hiddenFill xmlns:a14="http://schemas.microsoft.com/office/drawing/2010/main">
                <a:noFill/>
              </a14:hiddenFill>
            </a:ext>
          </a:extLst>
        </cdr:spPr>
      </cdr:sp>
      <cdr:sp macro="" textlink="">
        <cdr:nvSpPr>
          <cdr:cNvPr id="54297" name="Line 25"/>
          <cdr:cNvSpPr>
            <a:spLocks xmlns:a="http://schemas.openxmlformats.org/drawingml/2006/main" noChangeShapeType="1"/>
          </cdr:cNvSpPr>
        </cdr:nvSpPr>
        <cdr:spPr bwMode="auto">
          <a:xfrm xmlns:a="http://schemas.openxmlformats.org/drawingml/2006/main">
            <a:off x="285200" y="190009"/>
            <a:ext cx="113393" cy="104602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19050">
            <a:solidFill>
              <a:srgbClr val="FF0000"/>
            </a:solidFill>
            <a:round/>
            <a:headEnd/>
            <a:tailEnd/>
          </a:ln>
          <a:extLst xmlns:a="http://schemas.openxmlformats.org/drawingml/2006/main">
            <a:ext uri="{909E8E84-426E-40DD-AFC4-6F175D3DCCD1}">
              <a14:hiddenFill xmlns:a14="http://schemas.microsoft.com/office/drawing/2010/main">
                <a:noFill/>
              </a14:hiddenFill>
            </a:ext>
          </a:extLst>
        </cdr:spPr>
      </cdr:sp>
    </cdr:grpSp>
  </cdr:relSizeAnchor>
  <cdr:relSizeAnchor xmlns:cdr="http://schemas.openxmlformats.org/drawingml/2006/chartDrawing">
    <cdr:from>
      <cdr:x>0.15213</cdr:x>
      <cdr:y>0.83697</cdr:y>
    </cdr:from>
    <cdr:to>
      <cdr:x>0.19425</cdr:x>
      <cdr:y>0.89038</cdr:y>
    </cdr:to>
    <cdr:grpSp>
      <cdr:nvGrpSpPr>
        <cdr:cNvPr id="54298" name="Group 26"/>
        <cdr:cNvGrpSpPr>
          <a:grpSpLocks xmlns:a="http://schemas.openxmlformats.org/drawingml/2006/main"/>
        </cdr:cNvGrpSpPr>
      </cdr:nvGrpSpPr>
      <cdr:grpSpPr bwMode="auto">
        <a:xfrm xmlns:a="http://schemas.openxmlformats.org/drawingml/2006/main">
          <a:off x="1391077" y="5102168"/>
          <a:ext cx="385145" cy="325588"/>
          <a:chOff x="202732" y="190009"/>
          <a:chExt cx="195861" cy="181373"/>
        </a:xfrm>
      </cdr:grpSpPr>
      <cdr:sp macro="" textlink="">
        <cdr:nvSpPr>
          <cdr:cNvPr id="54299" name="Line 27"/>
          <cdr:cNvSpPr>
            <a:spLocks xmlns:a="http://schemas.openxmlformats.org/drawingml/2006/main" noChangeShapeType="1"/>
          </cdr:cNvSpPr>
        </cdr:nvSpPr>
        <cdr:spPr bwMode="auto">
          <a:xfrm xmlns:a="http://schemas.openxmlformats.org/drawingml/2006/main">
            <a:off x="202732" y="265821"/>
            <a:ext cx="112248" cy="105561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19050">
            <a:solidFill>
              <a:srgbClr val="FF0000"/>
            </a:solidFill>
            <a:round/>
            <a:headEnd/>
            <a:tailEnd/>
          </a:ln>
          <a:extLst xmlns:a="http://schemas.openxmlformats.org/drawingml/2006/main">
            <a:ext uri="{909E8E84-426E-40DD-AFC4-6F175D3DCCD1}">
              <a14:hiddenFill xmlns:a14="http://schemas.microsoft.com/office/drawing/2010/main">
                <a:noFill/>
              </a14:hiddenFill>
            </a:ext>
          </a:extLst>
        </cdr:spPr>
      </cdr:sp>
      <cdr:sp macro="" textlink="">
        <cdr:nvSpPr>
          <cdr:cNvPr id="54300" name="Line 28"/>
          <cdr:cNvSpPr>
            <a:spLocks xmlns:a="http://schemas.openxmlformats.org/drawingml/2006/main" noChangeShapeType="1"/>
          </cdr:cNvSpPr>
        </cdr:nvSpPr>
        <cdr:spPr bwMode="auto">
          <a:xfrm xmlns:a="http://schemas.openxmlformats.org/drawingml/2006/main">
            <a:off x="234803" y="228395"/>
            <a:ext cx="120265" cy="103642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19050">
            <a:solidFill>
              <a:srgbClr val="FF0000"/>
            </a:solidFill>
            <a:round/>
            <a:headEnd/>
            <a:tailEnd/>
          </a:ln>
          <a:extLst xmlns:a="http://schemas.openxmlformats.org/drawingml/2006/main">
            <a:ext uri="{909E8E84-426E-40DD-AFC4-6F175D3DCCD1}">
              <a14:hiddenFill xmlns:a14="http://schemas.microsoft.com/office/drawing/2010/main">
                <a:noFill/>
              </a14:hiddenFill>
            </a:ext>
          </a:extLst>
        </cdr:spPr>
      </cdr:sp>
      <cdr:sp macro="" textlink="">
        <cdr:nvSpPr>
          <cdr:cNvPr id="54301" name="Line 29"/>
          <cdr:cNvSpPr>
            <a:spLocks xmlns:a="http://schemas.openxmlformats.org/drawingml/2006/main" noChangeShapeType="1"/>
          </cdr:cNvSpPr>
        </cdr:nvSpPr>
        <cdr:spPr bwMode="auto">
          <a:xfrm xmlns:a="http://schemas.openxmlformats.org/drawingml/2006/main">
            <a:off x="285200" y="190009"/>
            <a:ext cx="113393" cy="104602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19050">
            <a:solidFill>
              <a:srgbClr val="FF0000"/>
            </a:solidFill>
            <a:round/>
            <a:headEnd/>
            <a:tailEnd/>
          </a:ln>
          <a:extLst xmlns:a="http://schemas.openxmlformats.org/drawingml/2006/main">
            <a:ext uri="{909E8E84-426E-40DD-AFC4-6F175D3DCCD1}">
              <a14:hiddenFill xmlns:a14="http://schemas.microsoft.com/office/drawing/2010/main">
                <a:noFill/>
              </a14:hiddenFill>
            </a:ext>
          </a:extLst>
        </cdr:spPr>
      </cdr:sp>
    </cdr:grpSp>
  </cdr:relSizeAnchor>
  <cdr:relSizeAnchor xmlns:cdr="http://schemas.openxmlformats.org/drawingml/2006/chartDrawing">
    <cdr:from>
      <cdr:x>0.63822</cdr:x>
      <cdr:y>0.55551</cdr:y>
    </cdr:from>
    <cdr:to>
      <cdr:x>0.68108</cdr:x>
      <cdr:y>0.60818</cdr:y>
    </cdr:to>
    <cdr:grpSp>
      <cdr:nvGrpSpPr>
        <cdr:cNvPr id="54302" name="Group 30"/>
        <cdr:cNvGrpSpPr>
          <a:grpSpLocks xmlns:a="http://schemas.openxmlformats.org/drawingml/2006/main"/>
        </cdr:cNvGrpSpPr>
      </cdr:nvGrpSpPr>
      <cdr:grpSpPr bwMode="auto">
        <a:xfrm xmlns:a="http://schemas.openxmlformats.org/drawingml/2006/main">
          <a:off x="5835884" y="3386388"/>
          <a:ext cx="391912" cy="321077"/>
          <a:chOff x="202732" y="190009"/>
          <a:chExt cx="195861" cy="181373"/>
        </a:xfrm>
      </cdr:grpSpPr>
      <cdr:sp macro="" textlink="">
        <cdr:nvSpPr>
          <cdr:cNvPr id="54303" name="Line 31"/>
          <cdr:cNvSpPr>
            <a:spLocks xmlns:a="http://schemas.openxmlformats.org/drawingml/2006/main" noChangeShapeType="1"/>
          </cdr:cNvSpPr>
        </cdr:nvSpPr>
        <cdr:spPr bwMode="auto">
          <a:xfrm xmlns:a="http://schemas.openxmlformats.org/drawingml/2006/main">
            <a:off x="202732" y="265821"/>
            <a:ext cx="112248" cy="105561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19050">
            <a:solidFill>
              <a:srgbClr val="FF0000"/>
            </a:solidFill>
            <a:round/>
            <a:headEnd/>
            <a:tailEnd/>
          </a:ln>
          <a:extLst xmlns:a="http://schemas.openxmlformats.org/drawingml/2006/main">
            <a:ext uri="{909E8E84-426E-40DD-AFC4-6F175D3DCCD1}">
              <a14:hiddenFill xmlns:a14="http://schemas.microsoft.com/office/drawing/2010/main">
                <a:noFill/>
              </a14:hiddenFill>
            </a:ext>
          </a:extLst>
        </cdr:spPr>
      </cdr:sp>
      <cdr:sp macro="" textlink="">
        <cdr:nvSpPr>
          <cdr:cNvPr id="54304" name="Line 32"/>
          <cdr:cNvSpPr>
            <a:spLocks xmlns:a="http://schemas.openxmlformats.org/drawingml/2006/main" noChangeShapeType="1"/>
          </cdr:cNvSpPr>
        </cdr:nvSpPr>
        <cdr:spPr bwMode="auto">
          <a:xfrm xmlns:a="http://schemas.openxmlformats.org/drawingml/2006/main">
            <a:off x="234803" y="228395"/>
            <a:ext cx="120265" cy="103642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19050">
            <a:solidFill>
              <a:srgbClr val="FF0000"/>
            </a:solidFill>
            <a:round/>
            <a:headEnd/>
            <a:tailEnd/>
          </a:ln>
          <a:extLst xmlns:a="http://schemas.openxmlformats.org/drawingml/2006/main">
            <a:ext uri="{909E8E84-426E-40DD-AFC4-6F175D3DCCD1}">
              <a14:hiddenFill xmlns:a14="http://schemas.microsoft.com/office/drawing/2010/main">
                <a:noFill/>
              </a14:hiddenFill>
            </a:ext>
          </a:extLst>
        </cdr:spPr>
      </cdr:sp>
      <cdr:sp macro="" textlink="">
        <cdr:nvSpPr>
          <cdr:cNvPr id="54305" name="Line 33"/>
          <cdr:cNvSpPr>
            <a:spLocks xmlns:a="http://schemas.openxmlformats.org/drawingml/2006/main" noChangeShapeType="1"/>
          </cdr:cNvSpPr>
        </cdr:nvSpPr>
        <cdr:spPr bwMode="auto">
          <a:xfrm xmlns:a="http://schemas.openxmlformats.org/drawingml/2006/main">
            <a:off x="285200" y="190009"/>
            <a:ext cx="113393" cy="104602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19050">
            <a:solidFill>
              <a:srgbClr val="FF0000"/>
            </a:solidFill>
            <a:round/>
            <a:headEnd/>
            <a:tailEnd/>
          </a:ln>
          <a:extLst xmlns:a="http://schemas.openxmlformats.org/drawingml/2006/main">
            <a:ext uri="{909E8E84-426E-40DD-AFC4-6F175D3DCCD1}">
              <a14:hiddenFill xmlns:a14="http://schemas.microsoft.com/office/drawing/2010/main">
                <a:noFill/>
              </a14:hiddenFill>
            </a:ext>
          </a:extLst>
        </cdr:spPr>
      </cdr:sp>
    </cdr:grpSp>
  </cdr:relSizeAnchor>
  <cdr:relSizeAnchor xmlns:cdr="http://schemas.openxmlformats.org/drawingml/2006/chartDrawing">
    <cdr:from>
      <cdr:x>0.14799</cdr:x>
      <cdr:y>0.65031</cdr:y>
    </cdr:from>
    <cdr:to>
      <cdr:x>0.18449</cdr:x>
      <cdr:y>0.70129</cdr:y>
    </cdr:to>
    <cdr:sp macro="" textlink="">
      <cdr:nvSpPr>
        <cdr:cNvPr id="54306" name="Text Box 34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692127" y="2564384"/>
          <a:ext cx="170702" cy="201041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  <a:extLst xmlns:a="http://schemas.openxmlformats.org/drawingml/2006/main">
          <a:ext uri="{909E8E84-426E-40DD-AFC4-6F175D3DCCD1}">
            <a14:hiddenFill xmlns:a14="http://schemas.microsoft.com/office/drawing/2010/main">
              <a:solidFill>
                <a:srgbClr xmlns:mc="http://schemas.openxmlformats.org/markup-compatibility/2006" val="FFFFFF" mc:Ignorable="a14" a14:legacySpreadsheetColorIndex="9"/>
              </a:solidFill>
            </a14:hiddenFill>
          </a:ext>
          <a:ext uri="{91240B29-F687-4F45-9708-019B960494DF}">
            <a14:hiddenLine xmlns:a14="http://schemas.microsoft.com/office/drawing/2010/main" w="9525">
              <a:solidFill>
                <a:srgbClr xmlns:mc="http://schemas.openxmlformats.org/markup-compatibility/2006" val="000000" mc:Ignorable="a14" a14:legacySpreadsheetColorIndex="64"/>
              </a:solidFill>
              <a:miter lim="800000"/>
              <a:headEnd/>
              <a:tailEnd/>
            </a14:hiddenLine>
          </a:ext>
        </a:extLst>
      </cdr:spPr>
      <cdr:txBody>
        <a:bodyPr xmlns:a="http://schemas.openxmlformats.org/drawingml/2006/main" vertOverflow="clip" wrap="square" lIns="27432" tIns="22860" rIns="0" bIns="0" anchor="t" upright="1"/>
        <a:lstStyle xmlns:a="http://schemas.openxmlformats.org/drawingml/2006/main"/>
        <a:p xmlns:a="http://schemas.openxmlformats.org/drawingml/2006/main">
          <a:pPr algn="l" rtl="0">
            <a:defRPr sz="1000"/>
          </a:pPr>
          <a:r>
            <a:rPr lang="en-US" sz="1400" b="0" i="0" u="none" strike="noStrike" baseline="0">
              <a:solidFill>
                <a:srgbClr val="006600"/>
              </a:solidFill>
              <a:latin typeface="Arial"/>
              <a:cs typeface="Arial"/>
            </a:rPr>
            <a:t>A</a:t>
          </a:r>
        </a:p>
      </cdr:txBody>
    </cdr:sp>
  </cdr:relSizeAnchor>
  <cdr:relSizeAnchor xmlns:cdr="http://schemas.openxmlformats.org/drawingml/2006/chartDrawing">
    <cdr:from>
      <cdr:x>0.28333</cdr:x>
      <cdr:y>0.4</cdr:y>
    </cdr:from>
    <cdr:to>
      <cdr:x>0.31982</cdr:x>
      <cdr:y>0.46877</cdr:y>
    </cdr:to>
    <cdr:sp macro="" textlink="">
      <cdr:nvSpPr>
        <cdr:cNvPr id="54307" name="Text Box 35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2590800" y="2438400"/>
          <a:ext cx="333664" cy="419221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  <a:extLst xmlns:a="http://schemas.openxmlformats.org/drawingml/2006/main">
          <a:ext uri="{909E8E84-426E-40DD-AFC4-6F175D3DCCD1}">
            <a14:hiddenFill xmlns:a14="http://schemas.microsoft.com/office/drawing/2010/main">
              <a:solidFill>
                <a:srgbClr xmlns:mc="http://schemas.openxmlformats.org/markup-compatibility/2006" val="FFFFFF" mc:Ignorable="a14" a14:legacySpreadsheetColorIndex="9"/>
              </a:solidFill>
            </a14:hiddenFill>
          </a:ext>
          <a:ext uri="{91240B29-F687-4F45-9708-019B960494DF}">
            <a14:hiddenLine xmlns:a14="http://schemas.microsoft.com/office/drawing/2010/main" w="9525">
              <a:solidFill>
                <a:srgbClr xmlns:mc="http://schemas.openxmlformats.org/markup-compatibility/2006" val="000000" mc:Ignorable="a14" a14:legacySpreadsheetColorIndex="64"/>
              </a:solidFill>
              <a:miter lim="800000"/>
              <a:headEnd/>
              <a:tailEnd/>
            </a14:hiddenLine>
          </a:ext>
        </a:extLst>
      </cdr:spPr>
      <cdr:txBody>
        <a:bodyPr xmlns:a="http://schemas.openxmlformats.org/drawingml/2006/main" vertOverflow="clip" wrap="square" lIns="27432" tIns="22860" rIns="0" bIns="0" anchor="t" upright="1"/>
        <a:lstStyle xmlns:a="http://schemas.openxmlformats.org/drawingml/2006/main"/>
        <a:p xmlns:a="http://schemas.openxmlformats.org/drawingml/2006/main">
          <a:pPr algn="l" rtl="0">
            <a:defRPr sz="1000"/>
          </a:pPr>
          <a:r>
            <a:rPr lang="en-US" sz="1400" b="0" i="0" u="none" strike="noStrike" baseline="0">
              <a:solidFill>
                <a:srgbClr val="006600"/>
              </a:solidFill>
              <a:latin typeface="Arial"/>
              <a:cs typeface="Arial"/>
            </a:rPr>
            <a:t>B</a:t>
          </a:r>
        </a:p>
      </cdr:txBody>
    </cdr:sp>
  </cdr:relSizeAnchor>
  <cdr:relSizeAnchor xmlns:cdr="http://schemas.openxmlformats.org/drawingml/2006/chartDrawing">
    <cdr:from>
      <cdr:x>0.40833</cdr:x>
      <cdr:y>0.1625</cdr:y>
    </cdr:from>
    <cdr:to>
      <cdr:x>0.44483</cdr:x>
      <cdr:y>0.23126</cdr:y>
    </cdr:to>
    <cdr:sp macro="" textlink="">
      <cdr:nvSpPr>
        <cdr:cNvPr id="54308" name="Text Box 36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3733800" y="990600"/>
          <a:ext cx="333756" cy="419161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  <a:extLst xmlns:a="http://schemas.openxmlformats.org/drawingml/2006/main">
          <a:ext uri="{909E8E84-426E-40DD-AFC4-6F175D3DCCD1}">
            <a14:hiddenFill xmlns:a14="http://schemas.microsoft.com/office/drawing/2010/main">
              <a:solidFill>
                <a:srgbClr xmlns:mc="http://schemas.openxmlformats.org/markup-compatibility/2006" val="FFFFFF" mc:Ignorable="a14" a14:legacySpreadsheetColorIndex="9"/>
              </a:solidFill>
            </a14:hiddenFill>
          </a:ext>
          <a:ext uri="{91240B29-F687-4F45-9708-019B960494DF}">
            <a14:hiddenLine xmlns:a14="http://schemas.microsoft.com/office/drawing/2010/main" w="9525">
              <a:solidFill>
                <a:srgbClr xmlns:mc="http://schemas.openxmlformats.org/markup-compatibility/2006" val="000000" mc:Ignorable="a14" a14:legacySpreadsheetColorIndex="64"/>
              </a:solidFill>
              <a:miter lim="800000"/>
              <a:headEnd/>
              <a:tailEnd/>
            </a14:hiddenLine>
          </a:ext>
        </a:extLst>
      </cdr:spPr>
      <cdr:txBody>
        <a:bodyPr xmlns:a="http://schemas.openxmlformats.org/drawingml/2006/main" vertOverflow="clip" wrap="square" lIns="27432" tIns="22860" rIns="0" bIns="0" anchor="t" upright="1"/>
        <a:lstStyle xmlns:a="http://schemas.openxmlformats.org/drawingml/2006/main"/>
        <a:p xmlns:a="http://schemas.openxmlformats.org/drawingml/2006/main">
          <a:pPr algn="l" rtl="0">
            <a:defRPr sz="1000"/>
          </a:pPr>
          <a:r>
            <a:rPr lang="en-US" sz="1400" b="0" i="0" u="none" strike="noStrike" baseline="0">
              <a:solidFill>
                <a:srgbClr val="006600"/>
              </a:solidFill>
              <a:latin typeface="Arial"/>
              <a:cs typeface="Arial"/>
            </a:rPr>
            <a:t>C</a:t>
          </a:r>
        </a:p>
      </cdr:txBody>
    </cdr:sp>
  </cdr:relSizeAnchor>
  <cdr:relSizeAnchor xmlns:cdr="http://schemas.openxmlformats.org/drawingml/2006/chartDrawing">
    <cdr:from>
      <cdr:x>0.27794</cdr:x>
      <cdr:y>0.79663</cdr:y>
    </cdr:from>
    <cdr:to>
      <cdr:x>0.31443</cdr:x>
      <cdr:y>0.8654</cdr:y>
    </cdr:to>
    <cdr:sp macro="" textlink="">
      <cdr:nvSpPr>
        <cdr:cNvPr id="54309" name="Text Box 37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1299842" y="3141381"/>
          <a:ext cx="170656" cy="271184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  <a:extLst xmlns:a="http://schemas.openxmlformats.org/drawingml/2006/main">
          <a:ext uri="{909E8E84-426E-40DD-AFC4-6F175D3DCCD1}">
            <a14:hiddenFill xmlns:a14="http://schemas.microsoft.com/office/drawing/2010/main">
              <a:solidFill>
                <a:srgbClr xmlns:mc="http://schemas.openxmlformats.org/markup-compatibility/2006" val="FFFFFF" mc:Ignorable="a14" a14:legacySpreadsheetColorIndex="9"/>
              </a:solidFill>
            </a14:hiddenFill>
          </a:ext>
          <a:ext uri="{91240B29-F687-4F45-9708-019B960494DF}">
            <a14:hiddenLine xmlns:a14="http://schemas.microsoft.com/office/drawing/2010/main" w="9525">
              <a:solidFill>
                <a:srgbClr xmlns:mc="http://schemas.openxmlformats.org/markup-compatibility/2006" val="000000" mc:Ignorable="a14" a14:legacySpreadsheetColorIndex="64"/>
              </a:solidFill>
              <a:miter lim="800000"/>
              <a:headEnd/>
              <a:tailEnd/>
            </a14:hiddenLine>
          </a:ext>
        </a:extLst>
      </cdr:spPr>
      <cdr:txBody>
        <a:bodyPr xmlns:a="http://schemas.openxmlformats.org/drawingml/2006/main" vertOverflow="clip" wrap="square" lIns="27432" tIns="22860" rIns="0" bIns="0" anchor="t" upright="1"/>
        <a:lstStyle xmlns:a="http://schemas.openxmlformats.org/drawingml/2006/main"/>
        <a:p xmlns:a="http://schemas.openxmlformats.org/drawingml/2006/main">
          <a:pPr algn="l" rtl="0">
            <a:defRPr sz="1000"/>
          </a:pPr>
          <a:r>
            <a:rPr lang="en-US" sz="1400" b="0" i="0" u="none" strike="noStrike" baseline="0">
              <a:solidFill>
                <a:srgbClr val="FF0000"/>
              </a:solidFill>
              <a:latin typeface="Arial"/>
              <a:cs typeface="Arial"/>
            </a:rPr>
            <a:t>D</a:t>
          </a:r>
        </a:p>
      </cdr:txBody>
    </cdr:sp>
  </cdr:relSizeAnchor>
  <cdr:relSizeAnchor xmlns:cdr="http://schemas.openxmlformats.org/drawingml/2006/chartDrawing">
    <cdr:from>
      <cdr:x>0.51949</cdr:x>
      <cdr:y>0.66012</cdr:y>
    </cdr:from>
    <cdr:to>
      <cdr:x>0.55598</cdr:x>
      <cdr:y>0.72889</cdr:y>
    </cdr:to>
    <cdr:sp macro="" textlink="">
      <cdr:nvSpPr>
        <cdr:cNvPr id="54310" name="Text Box 38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2429537" y="2603077"/>
          <a:ext cx="170656" cy="271184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  <a:extLst xmlns:a="http://schemas.openxmlformats.org/drawingml/2006/main">
          <a:ext uri="{909E8E84-426E-40DD-AFC4-6F175D3DCCD1}">
            <a14:hiddenFill xmlns:a14="http://schemas.microsoft.com/office/drawing/2010/main">
              <a:solidFill>
                <a:srgbClr xmlns:mc="http://schemas.openxmlformats.org/markup-compatibility/2006" val="FFFFFF" mc:Ignorable="a14" a14:legacySpreadsheetColorIndex="9"/>
              </a:solidFill>
            </a14:hiddenFill>
          </a:ext>
          <a:ext uri="{91240B29-F687-4F45-9708-019B960494DF}">
            <a14:hiddenLine xmlns:a14="http://schemas.microsoft.com/office/drawing/2010/main" w="9525">
              <a:solidFill>
                <a:srgbClr xmlns:mc="http://schemas.openxmlformats.org/markup-compatibility/2006" val="000000" mc:Ignorable="a14" a14:legacySpreadsheetColorIndex="64"/>
              </a:solidFill>
              <a:miter lim="800000"/>
              <a:headEnd/>
              <a:tailEnd/>
            </a14:hiddenLine>
          </a:ext>
        </a:extLst>
      </cdr:spPr>
      <cdr:txBody>
        <a:bodyPr xmlns:a="http://schemas.openxmlformats.org/drawingml/2006/main" vertOverflow="clip" wrap="square" lIns="27432" tIns="22860" rIns="0" bIns="0" anchor="t" upright="1"/>
        <a:lstStyle xmlns:a="http://schemas.openxmlformats.org/drawingml/2006/main"/>
        <a:p xmlns:a="http://schemas.openxmlformats.org/drawingml/2006/main">
          <a:pPr algn="l" rtl="0">
            <a:defRPr sz="1000"/>
          </a:pPr>
          <a:r>
            <a:rPr lang="en-US" sz="1400" b="0" i="0" u="none" strike="noStrike" baseline="0">
              <a:solidFill>
                <a:srgbClr val="FF0000"/>
              </a:solidFill>
              <a:latin typeface="Arial"/>
              <a:cs typeface="Arial"/>
            </a:rPr>
            <a:t>E</a:t>
          </a:r>
        </a:p>
      </cdr:txBody>
    </cdr:sp>
  </cdr:relSizeAnchor>
  <cdr:relSizeAnchor xmlns:cdr="http://schemas.openxmlformats.org/drawingml/2006/chartDrawing">
    <cdr:from>
      <cdr:x>0.7529</cdr:x>
      <cdr:y>0.52634</cdr:y>
    </cdr:from>
    <cdr:to>
      <cdr:x>0.7894</cdr:x>
      <cdr:y>0.59511</cdr:y>
    </cdr:to>
    <cdr:sp macro="" textlink="">
      <cdr:nvSpPr>
        <cdr:cNvPr id="54311" name="Text Box 39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3521153" y="2075546"/>
          <a:ext cx="170702" cy="271184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  <a:extLst xmlns:a="http://schemas.openxmlformats.org/drawingml/2006/main">
          <a:ext uri="{909E8E84-426E-40DD-AFC4-6F175D3DCCD1}">
            <a14:hiddenFill xmlns:a14="http://schemas.microsoft.com/office/drawing/2010/main">
              <a:solidFill>
                <a:srgbClr xmlns:mc="http://schemas.openxmlformats.org/markup-compatibility/2006" val="FFFFFF" mc:Ignorable="a14" a14:legacySpreadsheetColorIndex="9"/>
              </a:solidFill>
            </a14:hiddenFill>
          </a:ext>
          <a:ext uri="{91240B29-F687-4F45-9708-019B960494DF}">
            <a14:hiddenLine xmlns:a14="http://schemas.microsoft.com/office/drawing/2010/main" w="9525">
              <a:solidFill>
                <a:srgbClr xmlns:mc="http://schemas.openxmlformats.org/markup-compatibility/2006" val="000000" mc:Ignorable="a14" a14:legacySpreadsheetColorIndex="64"/>
              </a:solidFill>
              <a:miter lim="800000"/>
              <a:headEnd/>
              <a:tailEnd/>
            </a14:hiddenLine>
          </a:ext>
        </a:extLst>
      </cdr:spPr>
      <cdr:txBody>
        <a:bodyPr xmlns:a="http://schemas.openxmlformats.org/drawingml/2006/main" vertOverflow="clip" wrap="square" lIns="27432" tIns="22860" rIns="0" bIns="0" anchor="t" upright="1"/>
        <a:lstStyle xmlns:a="http://schemas.openxmlformats.org/drawingml/2006/main"/>
        <a:p xmlns:a="http://schemas.openxmlformats.org/drawingml/2006/main">
          <a:pPr algn="l" rtl="0">
            <a:defRPr sz="1000"/>
          </a:pPr>
          <a:r>
            <a:rPr lang="en-US" sz="1400" b="0" i="0" u="none" strike="noStrike" baseline="0">
              <a:solidFill>
                <a:srgbClr val="FF0000"/>
              </a:solidFill>
              <a:latin typeface="Arial"/>
              <a:cs typeface="Arial"/>
            </a:rPr>
            <a:t>F</a:t>
          </a:r>
        </a:p>
      </cdr:txBody>
    </cdr:sp>
  </cdr:relSizeAnchor>
  <cdr:relSizeAnchor xmlns:cdr="http://schemas.openxmlformats.org/drawingml/2006/chartDrawing">
    <cdr:from>
      <cdr:x>0.43449</cdr:x>
      <cdr:y>0.16586</cdr:y>
    </cdr:from>
    <cdr:to>
      <cdr:x>0.45384</cdr:x>
      <cdr:y>0.19049</cdr:y>
    </cdr:to>
    <cdr:sp macro="" textlink="">
      <cdr:nvSpPr>
        <cdr:cNvPr id="41" name="Oval 40"/>
        <cdr:cNvSpPr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2032000" y="654050"/>
          <a:ext cx="90496" cy="97124"/>
        </a:xfrm>
        <a:prstGeom xmlns:a="http://schemas.openxmlformats.org/drawingml/2006/main" prst="ellipse">
          <a:avLst/>
        </a:prstGeom>
        <a:solidFill xmlns:a="http://schemas.openxmlformats.org/drawingml/2006/main">
          <a:srgbClr val="CCFFCC">
            <a:alpha val="50196"/>
          </a:srgbClr>
        </a:solidFill>
        <a:ln xmlns:a="http://schemas.openxmlformats.org/drawingml/2006/main" w="19050">
          <a:solidFill>
            <a:srgbClr val="006600"/>
          </a:solidFill>
          <a:round/>
          <a:headEnd/>
          <a:tailEnd/>
        </a:ln>
      </cdr:spPr>
      <cdr:txBody>
        <a:bodyPr xmlns:a="http://schemas.openxmlformats.org/drawingml/2006/main"/>
        <a:lstStyle xmlns:a="http://schemas.openxmlformats.org/drawingml/2006/main"/>
        <a:p xmlns:a="http://schemas.openxmlformats.org/drawingml/2006/main">
          <a:endParaRPr lang="en-US"/>
        </a:p>
      </cdr:txBody>
    </cdr:sp>
  </cdr:relSizeAnchor>
  <cdr:relSizeAnchor xmlns:cdr="http://schemas.openxmlformats.org/drawingml/2006/chartDrawing">
    <cdr:from>
      <cdr:x>0.30686</cdr:x>
      <cdr:y>0.41707</cdr:y>
    </cdr:from>
    <cdr:to>
      <cdr:x>0.32621</cdr:x>
      <cdr:y>0.4417</cdr:y>
    </cdr:to>
    <cdr:sp macro="" textlink="">
      <cdr:nvSpPr>
        <cdr:cNvPr id="42" name="Oval 41"/>
        <cdr:cNvSpPr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1435100" y="1644650"/>
          <a:ext cx="90496" cy="97124"/>
        </a:xfrm>
        <a:prstGeom xmlns:a="http://schemas.openxmlformats.org/drawingml/2006/main" prst="ellipse">
          <a:avLst/>
        </a:prstGeom>
        <a:solidFill xmlns:a="http://schemas.openxmlformats.org/drawingml/2006/main">
          <a:srgbClr val="CCFFCC">
            <a:alpha val="50196"/>
          </a:srgbClr>
        </a:solidFill>
        <a:ln xmlns:a="http://schemas.openxmlformats.org/drawingml/2006/main" w="19050">
          <a:solidFill>
            <a:srgbClr val="006600"/>
          </a:solidFill>
          <a:round/>
          <a:headEnd/>
          <a:tailEnd/>
        </a:ln>
      </cdr:spPr>
      <cdr:txBody>
        <a:bodyPr xmlns:a="http://schemas.openxmlformats.org/drawingml/2006/main"/>
        <a:lstStyle xmlns:a="http://schemas.openxmlformats.org/drawingml/2006/main"/>
        <a:p xmlns:a="http://schemas.openxmlformats.org/drawingml/2006/main">
          <a:endParaRPr lang="en-US"/>
        </a:p>
      </cdr:txBody>
    </cdr:sp>
  </cdr:relSizeAnchor>
  <cdr:relSizeAnchor xmlns:cdr="http://schemas.openxmlformats.org/drawingml/2006/chartDrawing">
    <cdr:from>
      <cdr:x>0.75764</cdr:x>
      <cdr:y>0.50725</cdr:y>
    </cdr:from>
    <cdr:to>
      <cdr:x>0.77699</cdr:x>
      <cdr:y>0.53188</cdr:y>
    </cdr:to>
    <cdr:sp macro="" textlink="">
      <cdr:nvSpPr>
        <cdr:cNvPr id="43" name="Oval 42"/>
        <cdr:cNvSpPr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3543300" y="2000250"/>
          <a:ext cx="90496" cy="97124"/>
        </a:xfrm>
        <a:prstGeom xmlns:a="http://schemas.openxmlformats.org/drawingml/2006/main" prst="ellipse">
          <a:avLst/>
        </a:prstGeom>
        <a:solidFill xmlns:a="http://schemas.openxmlformats.org/drawingml/2006/main">
          <a:srgbClr val="FFC000">
            <a:alpha val="50196"/>
          </a:srgbClr>
        </a:solidFill>
        <a:ln xmlns:a="http://schemas.openxmlformats.org/drawingml/2006/main" w="19050">
          <a:solidFill>
            <a:srgbClr val="FF0000"/>
          </a:solidFill>
          <a:round/>
          <a:headEnd/>
          <a:tailEnd/>
        </a:ln>
      </cdr:spPr>
      <cdr:txBody>
        <a:bodyPr xmlns:a="http://schemas.openxmlformats.org/drawingml/2006/main"/>
        <a:lstStyle xmlns:a="http://schemas.openxmlformats.org/drawingml/2006/main"/>
        <a:p xmlns:a="http://schemas.openxmlformats.org/drawingml/2006/main">
          <a:endParaRPr lang="en-US"/>
        </a:p>
      </cdr:txBody>
    </cdr:sp>
  </cdr:relSizeAnchor>
  <cdr:relSizeAnchor xmlns:cdr="http://schemas.openxmlformats.org/drawingml/2006/chartDrawing">
    <cdr:from>
      <cdr:x>0.52003</cdr:x>
      <cdr:y>0.63929</cdr:y>
    </cdr:from>
    <cdr:to>
      <cdr:x>0.53938</cdr:x>
      <cdr:y>0.66392</cdr:y>
    </cdr:to>
    <cdr:sp macro="" textlink="">
      <cdr:nvSpPr>
        <cdr:cNvPr id="44" name="Oval 43"/>
        <cdr:cNvSpPr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2432050" y="2520950"/>
          <a:ext cx="90496" cy="97124"/>
        </a:xfrm>
        <a:prstGeom xmlns:a="http://schemas.openxmlformats.org/drawingml/2006/main" prst="ellipse">
          <a:avLst/>
        </a:prstGeom>
        <a:solidFill xmlns:a="http://schemas.openxmlformats.org/drawingml/2006/main">
          <a:srgbClr val="FFC000">
            <a:alpha val="50196"/>
          </a:srgbClr>
        </a:solidFill>
        <a:ln xmlns:a="http://schemas.openxmlformats.org/drawingml/2006/main" w="19050">
          <a:solidFill>
            <a:srgbClr val="FF0000"/>
          </a:solidFill>
          <a:round/>
          <a:headEnd/>
          <a:tailEnd/>
        </a:ln>
      </cdr:spPr>
      <cdr:txBody>
        <a:bodyPr xmlns:a="http://schemas.openxmlformats.org/drawingml/2006/main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en-US"/>
        </a:p>
      </cdr:txBody>
    </cdr:sp>
  </cdr:relSizeAnchor>
  <cdr:relSizeAnchor xmlns:cdr="http://schemas.openxmlformats.org/drawingml/2006/chartDrawing">
    <cdr:from>
      <cdr:x>0.28377</cdr:x>
      <cdr:y>0.77617</cdr:y>
    </cdr:from>
    <cdr:to>
      <cdr:x>0.30312</cdr:x>
      <cdr:y>0.8008</cdr:y>
    </cdr:to>
    <cdr:sp macro="" textlink="">
      <cdr:nvSpPr>
        <cdr:cNvPr id="45" name="Oval 44"/>
        <cdr:cNvSpPr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1327150" y="3060700"/>
          <a:ext cx="90496" cy="97124"/>
        </a:xfrm>
        <a:prstGeom xmlns:a="http://schemas.openxmlformats.org/drawingml/2006/main" prst="ellipse">
          <a:avLst/>
        </a:prstGeom>
        <a:solidFill xmlns:a="http://schemas.openxmlformats.org/drawingml/2006/main">
          <a:srgbClr val="FFC000">
            <a:alpha val="50196"/>
          </a:srgbClr>
        </a:solidFill>
        <a:ln xmlns:a="http://schemas.openxmlformats.org/drawingml/2006/main" w="19050">
          <a:solidFill>
            <a:srgbClr val="FF0000"/>
          </a:solidFill>
          <a:round/>
          <a:headEnd/>
          <a:tailEnd/>
        </a:ln>
      </cdr:spPr>
      <cdr:txBody>
        <a:bodyPr xmlns:a="http://schemas.openxmlformats.org/drawingml/2006/main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en-US"/>
        </a:p>
      </cdr:txBody>
    </cdr:sp>
  </cdr:relSizeAnchor>
</c:userShapes>
</file>

<file path=ppt/drawings/drawing7.xml><?xml version="1.0" encoding="utf-8"?>
<c:userShapes xmlns:c="http://schemas.openxmlformats.org/drawingml/2006/chart">
  <cdr:relSizeAnchor xmlns:cdr="http://schemas.openxmlformats.org/drawingml/2006/chartDrawing">
    <cdr:from>
      <cdr:x>0.08511</cdr:x>
      <cdr:y>0.57672</cdr:y>
    </cdr:from>
    <cdr:to>
      <cdr:x>0.39598</cdr:x>
      <cdr:y>0.894</cdr:y>
    </cdr:to>
    <cdr:sp macro="" textlink="">
      <cdr:nvSpPr>
        <cdr:cNvPr id="53249" name="Line 1025"/>
        <cdr:cNvSpPr>
          <a:spLocks xmlns:a="http://schemas.openxmlformats.org/drawingml/2006/main" noChangeShapeType="1"/>
        </cdr:cNvSpPr>
      </cdr:nvSpPr>
      <cdr:spPr bwMode="auto">
        <a:xfrm xmlns:a="http://schemas.openxmlformats.org/drawingml/2006/main">
          <a:off x="457200" y="2470150"/>
          <a:ext cx="1670049" cy="1358900"/>
        </a:xfrm>
        <a:prstGeom xmlns:a="http://schemas.openxmlformats.org/drawingml/2006/main" prst="line">
          <a:avLst/>
        </a:prstGeom>
        <a:noFill xmlns:a="http://schemas.openxmlformats.org/drawingml/2006/main"/>
        <a:ln xmlns:a="http://schemas.openxmlformats.org/drawingml/2006/main" w="28575">
          <a:solidFill>
            <a:srgbClr val="FF0000"/>
          </a:solidFill>
          <a:prstDash val="sysDash"/>
          <a:round/>
          <a:headEnd/>
          <a:tailEnd/>
        </a:ln>
        <a:extLst xmlns:a="http://schemas.openxmlformats.org/drawingml/2006/main">
          <a:ext uri="{909E8E84-426E-40DD-AFC4-6F175D3DCCD1}">
            <a14:hiddenFill xmlns:a14="http://schemas.microsoft.com/office/drawing/2010/main">
              <a:noFill/>
            </a14:hiddenFill>
          </a:ext>
        </a:extLst>
      </cdr:spPr>
    </cdr:sp>
  </cdr:relSizeAnchor>
  <cdr:relSizeAnchor xmlns:cdr="http://schemas.openxmlformats.org/drawingml/2006/chartDrawing">
    <cdr:from>
      <cdr:x>0.07092</cdr:x>
      <cdr:y>0.2878</cdr:y>
    </cdr:from>
    <cdr:to>
      <cdr:x>0.70965</cdr:x>
      <cdr:y>0.91156</cdr:y>
    </cdr:to>
    <cdr:sp macro="" textlink="">
      <cdr:nvSpPr>
        <cdr:cNvPr id="53252" name="Line 1028"/>
        <cdr:cNvSpPr>
          <a:spLocks xmlns:a="http://schemas.openxmlformats.org/drawingml/2006/main" noChangeShapeType="1"/>
        </cdr:cNvSpPr>
      </cdr:nvSpPr>
      <cdr:spPr bwMode="auto">
        <a:xfrm xmlns:a="http://schemas.openxmlformats.org/drawingml/2006/main" flipV="1">
          <a:off x="381000" y="1208910"/>
          <a:ext cx="3431311" cy="2620139"/>
        </a:xfrm>
        <a:prstGeom xmlns:a="http://schemas.openxmlformats.org/drawingml/2006/main" prst="line">
          <a:avLst/>
        </a:prstGeom>
        <a:noFill xmlns:a="http://schemas.openxmlformats.org/drawingml/2006/main"/>
        <a:ln xmlns:a="http://schemas.openxmlformats.org/drawingml/2006/main" w="28575">
          <a:solidFill>
            <a:srgbClr val="006600"/>
          </a:solidFill>
          <a:prstDash val="dash"/>
          <a:round/>
          <a:headEnd/>
          <a:tailEnd/>
        </a:ln>
        <a:extLst xmlns:a="http://schemas.openxmlformats.org/drawingml/2006/main">
          <a:ext uri="{909E8E84-426E-40DD-AFC4-6F175D3DCCD1}">
            <a14:hiddenFill xmlns:a14="http://schemas.microsoft.com/office/drawing/2010/main">
              <a:noFill/>
            </a14:hiddenFill>
          </a:ext>
        </a:extLst>
      </cdr:spPr>
    </cdr:sp>
  </cdr:relSizeAnchor>
  <cdr:relSizeAnchor xmlns:cdr="http://schemas.openxmlformats.org/drawingml/2006/chartDrawing">
    <cdr:from>
      <cdr:x>0.23905</cdr:x>
      <cdr:y>0.72686</cdr:y>
    </cdr:from>
    <cdr:to>
      <cdr:x>0.2584</cdr:x>
      <cdr:y>0.75442</cdr:y>
    </cdr:to>
    <cdr:sp macro="" textlink="">
      <cdr:nvSpPr>
        <cdr:cNvPr id="53265" name="Oval 1041"/>
        <cdr:cNvSpPr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1284227" y="3113210"/>
          <a:ext cx="103950" cy="118041"/>
        </a:xfrm>
        <a:prstGeom xmlns:a="http://schemas.openxmlformats.org/drawingml/2006/main" prst="ellipse">
          <a:avLst/>
        </a:prstGeom>
        <a:solidFill xmlns:a="http://schemas.openxmlformats.org/drawingml/2006/main">
          <a:srgbClr val="CCFFCC">
            <a:alpha val="50196"/>
          </a:srgbClr>
        </a:solidFill>
        <a:ln xmlns:a="http://schemas.openxmlformats.org/drawingml/2006/main" w="19050">
          <a:solidFill>
            <a:srgbClr val="006600"/>
          </a:solidFill>
          <a:round/>
          <a:headEnd/>
          <a:tailEnd/>
        </a:ln>
      </cdr:spPr>
    </cdr:sp>
  </cdr:relSizeAnchor>
  <cdr:relSizeAnchor xmlns:cdr="http://schemas.openxmlformats.org/drawingml/2006/chartDrawing">
    <cdr:from>
      <cdr:x>0.23333</cdr:x>
      <cdr:y>0.75</cdr:y>
    </cdr:from>
    <cdr:to>
      <cdr:x>0.27202</cdr:x>
      <cdr:y>0.78903</cdr:y>
    </cdr:to>
    <cdr:sp macro="" textlink="">
      <cdr:nvSpPr>
        <cdr:cNvPr id="53268" name="Text Box 1044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2133600" y="4572000"/>
          <a:ext cx="353781" cy="237927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  <a:extLst xmlns:a="http://schemas.openxmlformats.org/drawingml/2006/main">
          <a:ext uri="{909E8E84-426E-40DD-AFC4-6F175D3DCCD1}">
            <a14:hiddenFill xmlns:a14="http://schemas.microsoft.com/office/drawing/2010/main">
              <a:solidFill>
                <a:srgbClr xmlns:mc="http://schemas.openxmlformats.org/markup-compatibility/2006" val="FFFFFF" mc:Ignorable="a14" a14:legacySpreadsheetColorIndex="9"/>
              </a:solidFill>
            </a14:hiddenFill>
          </a:ext>
          <a:ext uri="{91240B29-F687-4F45-9708-019B960494DF}">
            <a14:hiddenLine xmlns:a14="http://schemas.microsoft.com/office/drawing/2010/main" w="9525">
              <a:solidFill>
                <a:srgbClr xmlns:mc="http://schemas.openxmlformats.org/markup-compatibility/2006" val="000000" mc:Ignorable="a14" a14:legacySpreadsheetColorIndex="64"/>
              </a:solidFill>
              <a:miter lim="800000"/>
              <a:headEnd/>
              <a:tailEnd/>
            </a14:hiddenLine>
          </a:ext>
        </a:extLst>
      </cdr:spPr>
      <cdr:txBody>
        <a:bodyPr xmlns:a="http://schemas.openxmlformats.org/drawingml/2006/main" vertOverflow="clip" wrap="square" lIns="27432" tIns="22860" rIns="0" bIns="0" anchor="t" upright="1"/>
        <a:lstStyle xmlns:a="http://schemas.openxmlformats.org/drawingml/2006/main"/>
        <a:p xmlns:a="http://schemas.openxmlformats.org/drawingml/2006/main">
          <a:pPr algn="l" rtl="0">
            <a:defRPr sz="1000"/>
          </a:pPr>
          <a:r>
            <a:rPr lang="en-US" sz="1400" b="0" i="0" u="none" strike="noStrike" baseline="0">
              <a:solidFill>
                <a:srgbClr val="006600"/>
              </a:solidFill>
              <a:latin typeface="Arial"/>
              <a:cs typeface="Arial"/>
            </a:rPr>
            <a:t>A</a:t>
          </a:r>
        </a:p>
      </cdr:txBody>
    </cdr:sp>
  </cdr:relSizeAnchor>
  <cdr:relSizeAnchor xmlns:cdr="http://schemas.openxmlformats.org/drawingml/2006/chartDrawing">
    <cdr:from>
      <cdr:x>0.41667</cdr:x>
      <cdr:y>0.575</cdr:y>
    </cdr:from>
    <cdr:to>
      <cdr:x>0.45537</cdr:x>
      <cdr:y>0.61403</cdr:y>
    </cdr:to>
    <cdr:sp macro="" textlink="">
      <cdr:nvSpPr>
        <cdr:cNvPr id="53269" name="Text Box 1045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3810000" y="3505200"/>
          <a:ext cx="353873" cy="237927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  <a:extLst xmlns:a="http://schemas.openxmlformats.org/drawingml/2006/main">
          <a:ext uri="{909E8E84-426E-40DD-AFC4-6F175D3DCCD1}">
            <a14:hiddenFill xmlns:a14="http://schemas.microsoft.com/office/drawing/2010/main">
              <a:solidFill>
                <a:srgbClr xmlns:mc="http://schemas.openxmlformats.org/markup-compatibility/2006" val="FFFFFF" mc:Ignorable="a14" a14:legacySpreadsheetColorIndex="9"/>
              </a:solidFill>
            </a14:hiddenFill>
          </a:ext>
          <a:ext uri="{91240B29-F687-4F45-9708-019B960494DF}">
            <a14:hiddenLine xmlns:a14="http://schemas.microsoft.com/office/drawing/2010/main" w="9525">
              <a:solidFill>
                <a:srgbClr xmlns:mc="http://schemas.openxmlformats.org/markup-compatibility/2006" val="000000" mc:Ignorable="a14" a14:legacySpreadsheetColorIndex="64"/>
              </a:solidFill>
              <a:miter lim="800000"/>
              <a:headEnd/>
              <a:tailEnd/>
            </a14:hiddenLine>
          </a:ext>
        </a:extLst>
      </cdr:spPr>
      <cdr:txBody>
        <a:bodyPr xmlns:a="http://schemas.openxmlformats.org/drawingml/2006/main" vertOverflow="clip" wrap="square" lIns="27432" tIns="22860" rIns="0" bIns="0" anchor="t" upright="1"/>
        <a:lstStyle xmlns:a="http://schemas.openxmlformats.org/drawingml/2006/main"/>
        <a:p xmlns:a="http://schemas.openxmlformats.org/drawingml/2006/main">
          <a:pPr algn="l" rtl="0">
            <a:defRPr sz="1000"/>
          </a:pPr>
          <a:r>
            <a:rPr lang="en-US" sz="1400" b="0" i="0" u="none" strike="noStrike" baseline="0">
              <a:solidFill>
                <a:srgbClr val="006600"/>
              </a:solidFill>
              <a:latin typeface="Arial"/>
              <a:cs typeface="Arial"/>
            </a:rPr>
            <a:t>B</a:t>
          </a:r>
        </a:p>
      </cdr:txBody>
    </cdr:sp>
  </cdr:relSizeAnchor>
  <cdr:relSizeAnchor xmlns:cdr="http://schemas.openxmlformats.org/drawingml/2006/chartDrawing">
    <cdr:from>
      <cdr:x>0.59167</cdr:x>
      <cdr:y>0.4</cdr:y>
    </cdr:from>
    <cdr:to>
      <cdr:x>0.63036</cdr:x>
      <cdr:y>0.43902</cdr:y>
    </cdr:to>
    <cdr:sp macro="" textlink="">
      <cdr:nvSpPr>
        <cdr:cNvPr id="53270" name="Text Box 1046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5410200" y="2438400"/>
          <a:ext cx="353782" cy="237866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  <a:extLst xmlns:a="http://schemas.openxmlformats.org/drawingml/2006/main">
          <a:ext uri="{909E8E84-426E-40DD-AFC4-6F175D3DCCD1}">
            <a14:hiddenFill xmlns:a14="http://schemas.microsoft.com/office/drawing/2010/main">
              <a:solidFill>
                <a:srgbClr xmlns:mc="http://schemas.openxmlformats.org/markup-compatibility/2006" val="FFFFFF" mc:Ignorable="a14" a14:legacySpreadsheetColorIndex="9"/>
              </a:solidFill>
            </a14:hiddenFill>
          </a:ext>
          <a:ext uri="{91240B29-F687-4F45-9708-019B960494DF}">
            <a14:hiddenLine xmlns:a14="http://schemas.microsoft.com/office/drawing/2010/main" w="9525">
              <a:solidFill>
                <a:srgbClr xmlns:mc="http://schemas.openxmlformats.org/markup-compatibility/2006" val="000000" mc:Ignorable="a14" a14:legacySpreadsheetColorIndex="64"/>
              </a:solidFill>
              <a:miter lim="800000"/>
              <a:headEnd/>
              <a:tailEnd/>
            </a14:hiddenLine>
          </a:ext>
        </a:extLst>
      </cdr:spPr>
      <cdr:txBody>
        <a:bodyPr xmlns:a="http://schemas.openxmlformats.org/drawingml/2006/main" vertOverflow="clip" wrap="square" lIns="27432" tIns="22860" rIns="0" bIns="0" anchor="t" upright="1"/>
        <a:lstStyle xmlns:a="http://schemas.openxmlformats.org/drawingml/2006/main"/>
        <a:p xmlns:a="http://schemas.openxmlformats.org/drawingml/2006/main">
          <a:pPr algn="l" rtl="0">
            <a:defRPr sz="1000"/>
          </a:pPr>
          <a:r>
            <a:rPr lang="en-US" sz="1400" b="0" i="0" u="none" strike="noStrike" baseline="0">
              <a:solidFill>
                <a:srgbClr val="006600"/>
              </a:solidFill>
              <a:latin typeface="Arial"/>
              <a:cs typeface="Arial"/>
            </a:rPr>
            <a:t>C</a:t>
          </a:r>
        </a:p>
      </cdr:txBody>
    </cdr:sp>
  </cdr:relSizeAnchor>
  <cdr:relSizeAnchor xmlns:cdr="http://schemas.openxmlformats.org/drawingml/2006/chartDrawing">
    <cdr:from>
      <cdr:x>0.65833</cdr:x>
      <cdr:y>0.25</cdr:y>
    </cdr:from>
    <cdr:to>
      <cdr:x>0.83397</cdr:x>
      <cdr:y>0.3061</cdr:y>
    </cdr:to>
    <cdr:sp macro="" textlink="">
      <cdr:nvSpPr>
        <cdr:cNvPr id="53271" name="Text Box 1047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6019800" y="1524000"/>
          <a:ext cx="1606053" cy="341986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  <a:extLst xmlns:a="http://schemas.openxmlformats.org/drawingml/2006/main">
          <a:ext uri="{909E8E84-426E-40DD-AFC4-6F175D3DCCD1}">
            <a14:hiddenFill xmlns:a14="http://schemas.microsoft.com/office/drawing/2010/main">
              <a:solidFill>
                <a:srgbClr xmlns:mc="http://schemas.openxmlformats.org/markup-compatibility/2006" val="FFFFFF" mc:Ignorable="a14" a14:legacySpreadsheetColorIndex="9"/>
              </a:solidFill>
            </a14:hiddenFill>
          </a:ext>
          <a:ext uri="{91240B29-F687-4F45-9708-019B960494DF}">
            <a14:hiddenLine xmlns:a14="http://schemas.microsoft.com/office/drawing/2010/main" w="9525">
              <a:solidFill>
                <a:srgbClr xmlns:mc="http://schemas.openxmlformats.org/markup-compatibility/2006" val="000000" mc:Ignorable="a14" a14:legacySpreadsheetColorIndex="64"/>
              </a:solidFill>
              <a:miter lim="800000"/>
              <a:headEnd/>
              <a:tailEnd/>
            </a14:hiddenLine>
          </a:ext>
        </a:extLst>
      </cdr:spPr>
      <cdr:txBody>
        <a:bodyPr xmlns:a="http://schemas.openxmlformats.org/drawingml/2006/main" vertOverflow="clip" wrap="square" lIns="27432" tIns="22860" rIns="0" bIns="0" anchor="t" upright="1"/>
        <a:lstStyle xmlns:a="http://schemas.openxmlformats.org/drawingml/2006/main"/>
        <a:p xmlns:a="http://schemas.openxmlformats.org/drawingml/2006/main">
          <a:pPr algn="l" rtl="0">
            <a:defRPr sz="1000"/>
          </a:pPr>
          <a:r>
            <a:rPr lang="en-US" sz="1400" b="0" i="0" u="none" strike="noStrike" baseline="0">
              <a:solidFill>
                <a:srgbClr val="006600"/>
              </a:solidFill>
              <a:latin typeface="Arial"/>
              <a:cs typeface="Arial"/>
            </a:rPr>
            <a:t>expansion path</a:t>
          </a:r>
        </a:p>
      </cdr:txBody>
    </cdr:sp>
  </cdr:relSizeAnchor>
  <cdr:relSizeAnchor xmlns:cdr="http://schemas.openxmlformats.org/drawingml/2006/chartDrawing">
    <cdr:from>
      <cdr:x>0.27305</cdr:x>
      <cdr:y>0.40919</cdr:y>
    </cdr:from>
    <cdr:to>
      <cdr:x>0.58392</cdr:x>
      <cdr:y>0.72646</cdr:y>
    </cdr:to>
    <cdr:sp macro="" textlink="">
      <cdr:nvSpPr>
        <cdr:cNvPr id="28" name="Line 1025"/>
        <cdr:cNvSpPr>
          <a:spLocks xmlns:a="http://schemas.openxmlformats.org/drawingml/2006/main" noChangeShapeType="1"/>
        </cdr:cNvSpPr>
      </cdr:nvSpPr>
      <cdr:spPr bwMode="auto">
        <a:xfrm xmlns:a="http://schemas.openxmlformats.org/drawingml/2006/main">
          <a:off x="1466850" y="1752600"/>
          <a:ext cx="1670049" cy="1358900"/>
        </a:xfrm>
        <a:prstGeom xmlns:a="http://schemas.openxmlformats.org/drawingml/2006/main" prst="line">
          <a:avLst/>
        </a:prstGeom>
        <a:noFill xmlns:a="http://schemas.openxmlformats.org/drawingml/2006/main"/>
        <a:ln xmlns:a="http://schemas.openxmlformats.org/drawingml/2006/main" w="28575">
          <a:solidFill>
            <a:srgbClr val="FF0000"/>
          </a:solidFill>
          <a:prstDash val="sysDash"/>
          <a:round/>
          <a:headEnd/>
          <a:tailEnd/>
        </a:ln>
        <a:extLst xmlns:a="http://schemas.openxmlformats.org/drawingml/2006/main">
          <a:ext uri="{909E8E84-426E-40DD-AFC4-6F175D3DCCD1}">
            <a14:hiddenFill xmlns:a14="http://schemas.microsoft.com/office/drawing/2010/main">
              <a:noFill/>
            </a14:hiddenFill>
          </a:ext>
        </a:extLst>
      </cdr:spPr>
      <cdr:txBody>
        <a:bodyPr xmlns:a="http://schemas.openxmlformats.org/drawingml/2006/main"/>
        <a:lstStyle xmlns:a="http://schemas.openxmlformats.org/drawingml/2006/main"/>
        <a:p xmlns:a="http://schemas.openxmlformats.org/drawingml/2006/main">
          <a:endParaRPr lang="en-US"/>
        </a:p>
      </cdr:txBody>
    </cdr:sp>
  </cdr:relSizeAnchor>
  <cdr:relSizeAnchor xmlns:cdr="http://schemas.openxmlformats.org/drawingml/2006/chartDrawing">
    <cdr:from>
      <cdr:x>0.44563</cdr:x>
      <cdr:y>0.22387</cdr:y>
    </cdr:from>
    <cdr:to>
      <cdr:x>0.7565</cdr:x>
      <cdr:y>0.54114</cdr:y>
    </cdr:to>
    <cdr:sp macro="" textlink="">
      <cdr:nvSpPr>
        <cdr:cNvPr id="29" name="Line 1025"/>
        <cdr:cNvSpPr>
          <a:spLocks xmlns:a="http://schemas.openxmlformats.org/drawingml/2006/main" noChangeShapeType="1"/>
        </cdr:cNvSpPr>
      </cdr:nvSpPr>
      <cdr:spPr bwMode="auto">
        <a:xfrm xmlns:a="http://schemas.openxmlformats.org/drawingml/2006/main">
          <a:off x="2393950" y="958850"/>
          <a:ext cx="1670049" cy="1358900"/>
        </a:xfrm>
        <a:prstGeom xmlns:a="http://schemas.openxmlformats.org/drawingml/2006/main" prst="line">
          <a:avLst/>
        </a:prstGeom>
        <a:noFill xmlns:a="http://schemas.openxmlformats.org/drawingml/2006/main"/>
        <a:ln xmlns:a="http://schemas.openxmlformats.org/drawingml/2006/main" w="28575">
          <a:solidFill>
            <a:srgbClr val="FF0000"/>
          </a:solidFill>
          <a:prstDash val="sysDash"/>
          <a:round/>
          <a:headEnd/>
          <a:tailEnd/>
        </a:ln>
        <a:extLst xmlns:a="http://schemas.openxmlformats.org/drawingml/2006/main">
          <a:ext uri="{909E8E84-426E-40DD-AFC4-6F175D3DCCD1}">
            <a14:hiddenFill xmlns:a14="http://schemas.microsoft.com/office/drawing/2010/main">
              <a:noFill/>
            </a14:hiddenFill>
          </a:ext>
        </a:extLst>
      </cdr:spPr>
      <cdr:txBody>
        <a:bodyPr xmlns:a="http://schemas.openxmlformats.org/drawingml/2006/main"/>
        <a:lstStyle xmlns:a="http://schemas.openxmlformats.org/drawingml/2006/main"/>
        <a:p xmlns:a="http://schemas.openxmlformats.org/drawingml/2006/main">
          <a:endParaRPr lang="en-US"/>
        </a:p>
      </cdr:txBody>
    </cdr:sp>
  </cdr:relSizeAnchor>
  <cdr:relSizeAnchor xmlns:cdr="http://schemas.openxmlformats.org/drawingml/2006/chartDrawing">
    <cdr:from>
      <cdr:x>0.59811</cdr:x>
      <cdr:y>0.37806</cdr:y>
    </cdr:from>
    <cdr:to>
      <cdr:x>0.61746</cdr:x>
      <cdr:y>0.40562</cdr:y>
    </cdr:to>
    <cdr:sp macro="" textlink="">
      <cdr:nvSpPr>
        <cdr:cNvPr id="30" name="Oval 29"/>
        <cdr:cNvSpPr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3213100" y="1619250"/>
          <a:ext cx="103950" cy="118041"/>
        </a:xfrm>
        <a:prstGeom xmlns:a="http://schemas.openxmlformats.org/drawingml/2006/main" prst="ellipse">
          <a:avLst/>
        </a:prstGeom>
        <a:solidFill xmlns:a="http://schemas.openxmlformats.org/drawingml/2006/main">
          <a:srgbClr val="CCFFCC">
            <a:alpha val="50196"/>
          </a:srgbClr>
        </a:solidFill>
        <a:ln xmlns:a="http://schemas.openxmlformats.org/drawingml/2006/main" w="19050">
          <a:solidFill>
            <a:srgbClr val="006600"/>
          </a:solidFill>
          <a:round/>
          <a:headEnd/>
          <a:tailEnd/>
        </a:ln>
      </cdr:spPr>
      <cdr:txBody>
        <a:bodyPr xmlns:a="http://schemas.openxmlformats.org/drawingml/2006/main"/>
        <a:lstStyle xmlns:a="http://schemas.openxmlformats.org/drawingml/2006/main"/>
        <a:p xmlns:a="http://schemas.openxmlformats.org/drawingml/2006/main">
          <a:endParaRPr lang="en-US"/>
        </a:p>
      </cdr:txBody>
    </cdr:sp>
  </cdr:relSizeAnchor>
  <cdr:relSizeAnchor xmlns:cdr="http://schemas.openxmlformats.org/drawingml/2006/chartDrawing">
    <cdr:from>
      <cdr:x>0.41844</cdr:x>
      <cdr:y>0.55004</cdr:y>
    </cdr:from>
    <cdr:to>
      <cdr:x>0.43779</cdr:x>
      <cdr:y>0.5776</cdr:y>
    </cdr:to>
    <cdr:sp macro="" textlink="">
      <cdr:nvSpPr>
        <cdr:cNvPr id="31" name="Oval 30"/>
        <cdr:cNvSpPr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2247900" y="2355850"/>
          <a:ext cx="103950" cy="118041"/>
        </a:xfrm>
        <a:prstGeom xmlns:a="http://schemas.openxmlformats.org/drawingml/2006/main" prst="ellipse">
          <a:avLst/>
        </a:prstGeom>
        <a:solidFill xmlns:a="http://schemas.openxmlformats.org/drawingml/2006/main">
          <a:srgbClr val="CCFFCC">
            <a:alpha val="50196"/>
          </a:srgbClr>
        </a:solidFill>
        <a:ln xmlns:a="http://schemas.openxmlformats.org/drawingml/2006/main" w="19050">
          <a:solidFill>
            <a:srgbClr val="006600"/>
          </a:solidFill>
          <a:round/>
          <a:headEnd/>
          <a:tailEnd/>
        </a:ln>
      </cdr:spPr>
      <cdr:txBody>
        <a:bodyPr xmlns:a="http://schemas.openxmlformats.org/drawingml/2006/main"/>
        <a:lstStyle xmlns:a="http://schemas.openxmlformats.org/drawingml/2006/main"/>
        <a:p xmlns:a="http://schemas.openxmlformats.org/drawingml/2006/main">
          <a:endParaRPr lang="en-US"/>
        </a:p>
      </cdr:txBody>
    </cdr:sp>
  </cdr:relSizeAnchor>
  <cdr:relSizeAnchor xmlns:cdr="http://schemas.openxmlformats.org/drawingml/2006/chartDrawing">
    <cdr:from>
      <cdr:x>0.09102</cdr:x>
      <cdr:y>0.57524</cdr:y>
    </cdr:from>
    <cdr:to>
      <cdr:x>0.11937</cdr:x>
      <cdr:y>0.61326</cdr:y>
    </cdr:to>
    <cdr:grpSp>
      <cdr:nvGrpSpPr>
        <cdr:cNvPr id="41" name="Group 40"/>
        <cdr:cNvGrpSpPr>
          <a:grpSpLocks xmlns:a="http://schemas.openxmlformats.org/drawingml/2006/main"/>
        </cdr:cNvGrpSpPr>
      </cdr:nvGrpSpPr>
      <cdr:grpSpPr bwMode="auto">
        <a:xfrm xmlns:a="http://schemas.openxmlformats.org/drawingml/2006/main">
          <a:off x="832287" y="3506663"/>
          <a:ext cx="259232" cy="231770"/>
          <a:chOff x="0" y="0"/>
          <a:chExt cx="224151" cy="180361"/>
        </a:xfrm>
      </cdr:grpSpPr>
      <cdr:sp macro="" textlink="">
        <cdr:nvSpPr>
          <cdr:cNvPr id="42" name="Line 1030"/>
          <cdr:cNvSpPr>
            <a:spLocks xmlns:a="http://schemas.openxmlformats.org/drawingml/2006/main" noChangeShapeType="1"/>
          </cdr:cNvSpPr>
        </cdr:nvSpPr>
        <cdr:spPr bwMode="auto">
          <a:xfrm xmlns:a="http://schemas.openxmlformats.org/drawingml/2006/main" flipH="1">
            <a:off x="0" y="0"/>
            <a:ext cx="160107" cy="139565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19050">
            <a:solidFill>
              <a:srgbClr val="FF0000"/>
            </a:solidFill>
            <a:round/>
            <a:headEnd/>
            <a:tailEnd/>
          </a:ln>
          <a:extLst xmlns:a="http://schemas.openxmlformats.org/drawingml/2006/main">
            <a:ext uri="{909E8E84-426E-40DD-AFC4-6F175D3DCCD1}">
              <a14:hiddenFill xmlns:a14="http://schemas.microsoft.com/office/drawing/2010/main">
                <a:noFill/>
              </a14:hiddenFill>
            </a:ext>
          </a:extLst>
        </cdr:spPr>
        <cdr:txBody>
          <a:bodyPr xmlns:a="http://schemas.openxmlformats.org/drawingml/2006/main"/>
          <a:lstStyle xmlns:a="http://schemas.openxmlformats.org/drawingml/2006/main"/>
          <a:p xmlns:a="http://schemas.openxmlformats.org/drawingml/2006/main">
            <a:endParaRPr lang="en-US"/>
          </a:p>
        </cdr:txBody>
      </cdr:sp>
      <cdr:sp macro="" textlink="">
        <cdr:nvSpPr>
          <cdr:cNvPr id="43" name="Line 1031"/>
          <cdr:cNvSpPr>
            <a:spLocks xmlns:a="http://schemas.openxmlformats.org/drawingml/2006/main" noChangeShapeType="1"/>
          </cdr:cNvSpPr>
        </cdr:nvSpPr>
        <cdr:spPr bwMode="auto">
          <a:xfrm xmlns:a="http://schemas.openxmlformats.org/drawingml/2006/main" flipH="1">
            <a:off x="57302" y="44017"/>
            <a:ext cx="166849" cy="136344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19050">
            <a:solidFill>
              <a:srgbClr val="FF0000"/>
            </a:solidFill>
            <a:round/>
            <a:headEnd/>
            <a:tailEnd/>
          </a:ln>
          <a:extLst xmlns:a="http://schemas.openxmlformats.org/drawingml/2006/main">
            <a:ext uri="{909E8E84-426E-40DD-AFC4-6F175D3DCCD1}">
              <a14:hiddenFill xmlns:a14="http://schemas.microsoft.com/office/drawing/2010/main">
                <a:noFill/>
              </a14:hiddenFill>
            </a:ext>
          </a:extLst>
        </cdr:spPr>
        <cdr:txBody>
          <a:bodyPr xmlns:a="http://schemas.openxmlformats.org/drawingml/2006/main"/>
          <a:lstStyle xmlns:a="http://schemas.openxmlformats.org/drawingml/2006/main"/>
          <a:p xmlns:a="http://schemas.openxmlformats.org/drawingml/2006/main">
            <a:endParaRPr lang="en-US"/>
          </a:p>
        </cdr:txBody>
      </cdr:sp>
    </cdr:grpSp>
  </cdr:relSizeAnchor>
  <cdr:relSizeAnchor xmlns:cdr="http://schemas.openxmlformats.org/drawingml/2006/chartDrawing">
    <cdr:from>
      <cdr:x>0.26832</cdr:x>
      <cdr:y>0.40178</cdr:y>
    </cdr:from>
    <cdr:to>
      <cdr:x>0.29668</cdr:x>
      <cdr:y>0.43979</cdr:y>
    </cdr:to>
    <cdr:grpSp>
      <cdr:nvGrpSpPr>
        <cdr:cNvPr id="44" name="Group 43"/>
        <cdr:cNvGrpSpPr>
          <a:grpSpLocks xmlns:a="http://schemas.openxmlformats.org/drawingml/2006/main"/>
        </cdr:cNvGrpSpPr>
      </cdr:nvGrpSpPr>
      <cdr:grpSpPr bwMode="auto">
        <a:xfrm xmlns:a="http://schemas.openxmlformats.org/drawingml/2006/main">
          <a:off x="2453518" y="2449251"/>
          <a:ext cx="259324" cy="231709"/>
          <a:chOff x="0" y="0"/>
          <a:chExt cx="224151" cy="180361"/>
        </a:xfrm>
      </cdr:grpSpPr>
      <cdr:sp macro="" textlink="">
        <cdr:nvSpPr>
          <cdr:cNvPr id="45" name="Line 1030"/>
          <cdr:cNvSpPr>
            <a:spLocks xmlns:a="http://schemas.openxmlformats.org/drawingml/2006/main" noChangeShapeType="1"/>
          </cdr:cNvSpPr>
        </cdr:nvSpPr>
        <cdr:spPr bwMode="auto">
          <a:xfrm xmlns:a="http://schemas.openxmlformats.org/drawingml/2006/main" flipH="1">
            <a:off x="0" y="0"/>
            <a:ext cx="160107" cy="139565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19050">
            <a:solidFill>
              <a:srgbClr val="FF0000"/>
            </a:solidFill>
            <a:round/>
            <a:headEnd/>
            <a:tailEnd/>
          </a:ln>
          <a:extLst xmlns:a="http://schemas.openxmlformats.org/drawingml/2006/main">
            <a:ext uri="{909E8E84-426E-40DD-AFC4-6F175D3DCCD1}">
              <a14:hiddenFill xmlns:a14="http://schemas.microsoft.com/office/drawing/2010/main">
                <a:noFill/>
              </a14:hiddenFill>
            </a:ext>
          </a:extLst>
        </cdr:spPr>
        <cdr:txBody>
          <a:bodyPr xmlns:a="http://schemas.openxmlformats.org/drawingml/2006/main"/>
          <a:lstStyle xmlns:a="http://schemas.openxmlformats.org/drawingml/2006/main"/>
          <a:p xmlns:a="http://schemas.openxmlformats.org/drawingml/2006/main">
            <a:endParaRPr lang="en-US"/>
          </a:p>
        </cdr:txBody>
      </cdr:sp>
      <cdr:sp macro="" textlink="">
        <cdr:nvSpPr>
          <cdr:cNvPr id="46" name="Line 1031"/>
          <cdr:cNvSpPr>
            <a:spLocks xmlns:a="http://schemas.openxmlformats.org/drawingml/2006/main" noChangeShapeType="1"/>
          </cdr:cNvSpPr>
        </cdr:nvSpPr>
        <cdr:spPr bwMode="auto">
          <a:xfrm xmlns:a="http://schemas.openxmlformats.org/drawingml/2006/main" flipH="1">
            <a:off x="57302" y="44017"/>
            <a:ext cx="166849" cy="136344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19050">
            <a:solidFill>
              <a:srgbClr val="FF0000"/>
            </a:solidFill>
            <a:round/>
            <a:headEnd/>
            <a:tailEnd/>
          </a:ln>
          <a:extLst xmlns:a="http://schemas.openxmlformats.org/drawingml/2006/main">
            <a:ext uri="{909E8E84-426E-40DD-AFC4-6F175D3DCCD1}">
              <a14:hiddenFill xmlns:a14="http://schemas.microsoft.com/office/drawing/2010/main">
                <a:noFill/>
              </a14:hiddenFill>
            </a:ext>
          </a:extLst>
        </cdr:spPr>
        <cdr:txBody>
          <a:bodyPr xmlns:a="http://schemas.openxmlformats.org/drawingml/2006/main"/>
          <a:lstStyle xmlns:a="http://schemas.openxmlformats.org/drawingml/2006/main"/>
          <a:p xmlns:a="http://schemas.openxmlformats.org/drawingml/2006/main">
            <a:endParaRPr lang="en-US"/>
          </a:p>
        </cdr:txBody>
      </cdr:sp>
    </cdr:grpSp>
  </cdr:relSizeAnchor>
  <cdr:relSizeAnchor xmlns:cdr="http://schemas.openxmlformats.org/drawingml/2006/chartDrawing">
    <cdr:from>
      <cdr:x>0.44208</cdr:x>
      <cdr:y>0.21646</cdr:y>
    </cdr:from>
    <cdr:to>
      <cdr:x>0.47044</cdr:x>
      <cdr:y>0.25447</cdr:y>
    </cdr:to>
    <cdr:grpSp>
      <cdr:nvGrpSpPr>
        <cdr:cNvPr id="47" name="Group 46"/>
        <cdr:cNvGrpSpPr>
          <a:grpSpLocks xmlns:a="http://schemas.openxmlformats.org/drawingml/2006/main"/>
        </cdr:cNvGrpSpPr>
      </cdr:nvGrpSpPr>
      <cdr:grpSpPr bwMode="auto">
        <a:xfrm xmlns:a="http://schemas.openxmlformats.org/drawingml/2006/main">
          <a:off x="4042380" y="1319540"/>
          <a:ext cx="259323" cy="231709"/>
          <a:chOff x="0" y="0"/>
          <a:chExt cx="224151" cy="180361"/>
        </a:xfrm>
      </cdr:grpSpPr>
      <cdr:sp macro="" textlink="">
        <cdr:nvSpPr>
          <cdr:cNvPr id="48" name="Line 1030"/>
          <cdr:cNvSpPr>
            <a:spLocks xmlns:a="http://schemas.openxmlformats.org/drawingml/2006/main" noChangeShapeType="1"/>
          </cdr:cNvSpPr>
        </cdr:nvSpPr>
        <cdr:spPr bwMode="auto">
          <a:xfrm xmlns:a="http://schemas.openxmlformats.org/drawingml/2006/main" flipH="1">
            <a:off x="0" y="0"/>
            <a:ext cx="160107" cy="139565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19050">
            <a:solidFill>
              <a:srgbClr val="FF0000"/>
            </a:solidFill>
            <a:round/>
            <a:headEnd/>
            <a:tailEnd/>
          </a:ln>
          <a:extLst xmlns:a="http://schemas.openxmlformats.org/drawingml/2006/main">
            <a:ext uri="{909E8E84-426E-40DD-AFC4-6F175D3DCCD1}">
              <a14:hiddenFill xmlns:a14="http://schemas.microsoft.com/office/drawing/2010/main">
                <a:noFill/>
              </a14:hiddenFill>
            </a:ext>
          </a:extLst>
        </cdr:spPr>
        <cdr:txBody>
          <a:bodyPr xmlns:a="http://schemas.openxmlformats.org/drawingml/2006/main"/>
          <a:lstStyle xmlns:a="http://schemas.openxmlformats.org/drawingml/2006/main"/>
          <a:p xmlns:a="http://schemas.openxmlformats.org/drawingml/2006/main">
            <a:endParaRPr lang="en-US"/>
          </a:p>
        </cdr:txBody>
      </cdr:sp>
      <cdr:sp macro="" textlink="">
        <cdr:nvSpPr>
          <cdr:cNvPr id="49" name="Line 1031"/>
          <cdr:cNvSpPr>
            <a:spLocks xmlns:a="http://schemas.openxmlformats.org/drawingml/2006/main" noChangeShapeType="1"/>
          </cdr:cNvSpPr>
        </cdr:nvSpPr>
        <cdr:spPr bwMode="auto">
          <a:xfrm xmlns:a="http://schemas.openxmlformats.org/drawingml/2006/main" flipH="1">
            <a:off x="57302" y="44017"/>
            <a:ext cx="166849" cy="136344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19050">
            <a:solidFill>
              <a:srgbClr val="FF0000"/>
            </a:solidFill>
            <a:round/>
            <a:headEnd/>
            <a:tailEnd/>
          </a:ln>
          <a:extLst xmlns:a="http://schemas.openxmlformats.org/drawingml/2006/main">
            <a:ext uri="{909E8E84-426E-40DD-AFC4-6F175D3DCCD1}">
              <a14:hiddenFill xmlns:a14="http://schemas.microsoft.com/office/drawing/2010/main">
                <a:noFill/>
              </a14:hiddenFill>
            </a:ext>
          </a:extLst>
        </cdr:spPr>
        <cdr:txBody>
          <a:bodyPr xmlns:a="http://schemas.openxmlformats.org/drawingml/2006/main"/>
          <a:lstStyle xmlns:a="http://schemas.openxmlformats.org/drawingml/2006/main"/>
          <a:p xmlns:a="http://schemas.openxmlformats.org/drawingml/2006/main">
            <a:endParaRPr lang="en-US"/>
          </a:p>
        </cdr:txBody>
      </cdr:sp>
    </cdr:grpSp>
  </cdr:relSizeAnchor>
</c:userShapes>
</file>

<file path=ppt/drawings/drawing8.xml><?xml version="1.0" encoding="utf-8"?>
<c:userShapes xmlns:c="http://schemas.openxmlformats.org/drawingml/2006/chart">
  <cdr:relSizeAnchor xmlns:cdr="http://schemas.openxmlformats.org/drawingml/2006/chartDrawing">
    <cdr:from>
      <cdr:x>0.76875</cdr:x>
      <cdr:y>0.88194</cdr:y>
    </cdr:from>
    <cdr:to>
      <cdr:x>0.96875</cdr:x>
      <cdr:y>0.96701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3514725" y="2419350"/>
          <a:ext cx="914400" cy="23336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US" sz="1600" b="0" i="0">
              <a:latin typeface="Cambria Math"/>
            </a:rPr>
            <a:t>𝑙𝑎𝑏𝑜𝑢𝑟</a:t>
          </a:r>
          <a:endParaRPr lang="en-US" sz="1600"/>
        </a:p>
      </cdr:txBody>
    </cdr:sp>
  </cdr:relSizeAnchor>
  <cdr:relSizeAnchor xmlns:cdr="http://schemas.openxmlformats.org/drawingml/2006/chartDrawing">
    <cdr:from>
      <cdr:x>0.01111</cdr:x>
      <cdr:y>0.00521</cdr:y>
    </cdr:from>
    <cdr:to>
      <cdr:x>0.08125</cdr:x>
      <cdr:y>0.22859</cdr:y>
    </cdr:to>
    <cdr:sp macro="" textlink="">
      <cdr:nvSpPr>
        <cdr:cNvPr id="3" name="TextBox 1"/>
        <cdr:cNvSpPr txBox="1"/>
      </cdr:nvSpPr>
      <cdr:spPr>
        <a:xfrm xmlns:a="http://schemas.openxmlformats.org/drawingml/2006/main">
          <a:off x="50800" y="14288"/>
          <a:ext cx="320675" cy="61277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="vert270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600" b="0" i="0">
              <a:latin typeface="Cambria Math"/>
            </a:rPr>
            <a:t>𝑐𝑎𝑝𝑖𝑡𝑎𝑙</a:t>
          </a:r>
          <a:endParaRPr lang="en-US" sz="1600"/>
        </a:p>
      </cdr:txBody>
    </cdr:sp>
  </cdr:relSizeAnchor>
  <cdr:relSizeAnchor xmlns:cdr="http://schemas.openxmlformats.org/drawingml/2006/chartDrawing">
    <cdr:from>
      <cdr:x>0.05</cdr:x>
      <cdr:y>0.3375</cdr:y>
    </cdr:from>
    <cdr:to>
      <cdr:x>0.05</cdr:x>
      <cdr:y>0.45903</cdr:y>
    </cdr:to>
    <cdr:cxnSp macro="">
      <cdr:nvCxnSpPr>
        <cdr:cNvPr id="8" name="Straight Arrow Connector 7"/>
        <cdr:cNvCxnSpPr/>
      </cdr:nvCxnSpPr>
      <cdr:spPr>
        <a:xfrm xmlns:a="http://schemas.openxmlformats.org/drawingml/2006/main">
          <a:off x="457200" y="2057400"/>
          <a:ext cx="0" cy="740847"/>
        </a:xfrm>
        <a:prstGeom xmlns:a="http://schemas.openxmlformats.org/drawingml/2006/main" prst="straightConnector1">
          <a:avLst/>
        </a:prstGeom>
        <a:ln xmlns:a="http://schemas.openxmlformats.org/drawingml/2006/main" w="28575">
          <a:solidFill>
            <a:srgbClr val="FF0000"/>
          </a:solidFill>
          <a:headEnd type="none" w="med" len="med"/>
          <a:tailEnd type="triangle" w="med" len="med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</c:userShapes>
</file>

<file path=ppt/drawings/drawing9.xml><?xml version="1.0" encoding="utf-8"?>
<c:userShapes xmlns:c="http://schemas.openxmlformats.org/drawingml/2006/chart">
  <cdr:relSizeAnchor xmlns:cdr="http://schemas.openxmlformats.org/drawingml/2006/chartDrawing">
    <cdr:from>
      <cdr:x>0.77083</cdr:x>
      <cdr:y>0.89583</cdr:y>
    </cdr:from>
    <cdr:to>
      <cdr:x>0.97083</cdr:x>
      <cdr:y>1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3524250" y="2457450"/>
          <a:ext cx="914400" cy="28575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US" sz="1600" b="0" i="0">
              <a:latin typeface="Cambria Math"/>
            </a:rPr>
            <a:t>𝑙𝑎𝑏𝑜𝑢𝑟</a:t>
          </a:r>
          <a:endParaRPr lang="en-US" sz="1600"/>
        </a:p>
      </cdr:txBody>
    </cdr:sp>
  </cdr:relSizeAnchor>
  <cdr:relSizeAnchor xmlns:cdr="http://schemas.openxmlformats.org/drawingml/2006/chartDrawing">
    <cdr:from>
      <cdr:x>0.0125</cdr:x>
      <cdr:y>0.06076</cdr:y>
    </cdr:from>
    <cdr:to>
      <cdr:x>0.08472</cdr:x>
      <cdr:y>0.27199</cdr:y>
    </cdr:to>
    <cdr:sp macro="" textlink="">
      <cdr:nvSpPr>
        <cdr:cNvPr id="3" name="TextBox 1"/>
        <cdr:cNvSpPr txBox="1"/>
      </cdr:nvSpPr>
      <cdr:spPr>
        <a:xfrm xmlns:a="http://schemas.openxmlformats.org/drawingml/2006/main">
          <a:off x="57150" y="166688"/>
          <a:ext cx="330200" cy="57943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="vert270" wrap="none" lIns="0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600" b="0" i="0">
              <a:latin typeface="Cambria Math"/>
            </a:rPr>
            <a:t>𝑐𝑎𝑝𝑖𝑡𝑎𝑙</a:t>
          </a:r>
          <a:endParaRPr lang="en-US" sz="1600"/>
        </a:p>
      </cdr:txBody>
    </cdr:sp>
  </cdr:relSizeAnchor>
  <cdr:relSizeAnchor xmlns:cdr="http://schemas.openxmlformats.org/drawingml/2006/chartDrawing">
    <cdr:from>
      <cdr:x>0.13542</cdr:x>
      <cdr:y>0.22396</cdr:y>
    </cdr:from>
    <cdr:to>
      <cdr:x>0.19167</cdr:x>
      <cdr:y>0.28472</cdr:y>
    </cdr:to>
    <cdr:cxnSp macro="">
      <cdr:nvCxnSpPr>
        <cdr:cNvPr id="11" name="Straight Arrow Connector 10"/>
        <cdr:cNvCxnSpPr/>
      </cdr:nvCxnSpPr>
      <cdr:spPr>
        <a:xfrm xmlns:a="http://schemas.openxmlformats.org/drawingml/2006/main" flipH="1">
          <a:off x="619125" y="614363"/>
          <a:ext cx="257175" cy="166688"/>
        </a:xfrm>
        <a:prstGeom xmlns:a="http://schemas.openxmlformats.org/drawingml/2006/main" prst="straightConnector1">
          <a:avLst/>
        </a:prstGeom>
        <a:ln xmlns:a="http://schemas.openxmlformats.org/drawingml/2006/main" w="19050">
          <a:solidFill>
            <a:srgbClr val="0000FF"/>
          </a:solidFill>
          <a:headEnd type="none" w="med" len="med"/>
          <a:tailEnd type="triangle" w="med" len="med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0.67083</cdr:x>
      <cdr:y>0.66319</cdr:y>
    </cdr:from>
    <cdr:to>
      <cdr:x>0.67708</cdr:x>
      <cdr:y>0.74826</cdr:y>
    </cdr:to>
    <cdr:cxnSp macro="">
      <cdr:nvCxnSpPr>
        <cdr:cNvPr id="12" name="Straight Arrow Connector 11"/>
        <cdr:cNvCxnSpPr/>
      </cdr:nvCxnSpPr>
      <cdr:spPr>
        <a:xfrm xmlns:a="http://schemas.openxmlformats.org/drawingml/2006/main" flipH="1">
          <a:off x="3067050" y="1819276"/>
          <a:ext cx="28576" cy="233362"/>
        </a:xfrm>
        <a:prstGeom xmlns:a="http://schemas.openxmlformats.org/drawingml/2006/main" prst="straightConnector1">
          <a:avLst/>
        </a:prstGeom>
        <a:ln xmlns:a="http://schemas.openxmlformats.org/drawingml/2006/main" w="19050">
          <a:solidFill>
            <a:srgbClr val="0000FF"/>
          </a:solidFill>
          <a:headEnd type="none" w="med" len="med"/>
          <a:tailEnd type="triangle" w="med" len="med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</c:userShap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076581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9144000" cy="381000"/>
          </a:xfrm>
          <a:prstGeom prst="rect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en-US" sz="2000" smtClean="0"/>
              <a:t>    </a:t>
            </a:r>
            <a:r>
              <a:rPr lang="en-US" sz="2400" b="1" smtClean="0"/>
              <a:t>INTERNATIONAL TRADE</a:t>
            </a:r>
            <a:endParaRPr lang="en-US" b="1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152400" y="762000"/>
            <a:ext cx="8839200" cy="6019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Title Placeholder 6"/>
          <p:cNvSpPr txBox="1">
            <a:spLocks/>
          </p:cNvSpPr>
          <p:nvPr userDrawn="1"/>
        </p:nvSpPr>
        <p:spPr>
          <a:xfrm>
            <a:off x="4572000" y="0"/>
            <a:ext cx="2286000" cy="381000"/>
          </a:xfrm>
          <a:prstGeom prst="rect">
            <a:avLst/>
          </a:prstGeom>
          <a:solidFill>
            <a:srgbClr val="0000FF"/>
          </a:solidFill>
          <a:ln>
            <a:solidFill>
              <a:srgbClr val="0000FF"/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2400" kern="1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400" smtClean="0">
                <a:solidFill>
                  <a:schemeClr val="bg1"/>
                </a:solidFill>
              </a:rPr>
              <a:t>CHARLES</a:t>
            </a:r>
            <a:r>
              <a:rPr lang="en-US" sz="1400" baseline="0" smtClean="0">
                <a:solidFill>
                  <a:schemeClr val="bg1"/>
                </a:solidFill>
              </a:rPr>
              <a:t> VAN MARREWIJK</a:t>
            </a:r>
            <a:endParaRPr lang="en-US" sz="1400">
              <a:solidFill>
                <a:schemeClr val="bg1"/>
              </a:solidFill>
            </a:endParaRPr>
          </a:p>
        </p:txBody>
      </p:sp>
      <p:sp>
        <p:nvSpPr>
          <p:cNvPr id="11" name="Title Placeholder 6"/>
          <p:cNvSpPr txBox="1">
            <a:spLocks/>
          </p:cNvSpPr>
          <p:nvPr userDrawn="1"/>
        </p:nvSpPr>
        <p:spPr>
          <a:xfrm>
            <a:off x="6858000" y="4894"/>
            <a:ext cx="2286000" cy="376106"/>
          </a:xfrm>
          <a:prstGeom prst="rect">
            <a:avLst/>
          </a:prstGeom>
          <a:solidFill>
            <a:srgbClr val="0000FF"/>
          </a:solidFill>
          <a:ln>
            <a:solidFill>
              <a:srgbClr val="0000FF"/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2400" kern="1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400" smtClean="0">
                <a:solidFill>
                  <a:schemeClr val="bg1"/>
                </a:solidFill>
              </a:rPr>
              <a:t>OXFORD</a:t>
            </a:r>
            <a:r>
              <a:rPr lang="en-US" sz="1400" baseline="0" smtClean="0">
                <a:solidFill>
                  <a:schemeClr val="bg1"/>
                </a:solidFill>
              </a:rPr>
              <a:t> UNIVERSITY PRESS</a:t>
            </a:r>
            <a:endParaRPr lang="en-US" sz="1400">
              <a:solidFill>
                <a:schemeClr val="bg1"/>
              </a:solidFill>
            </a:endParaRPr>
          </a:p>
        </p:txBody>
      </p:sp>
      <p:sp>
        <p:nvSpPr>
          <p:cNvPr id="13" name="Title Placeholder 6"/>
          <p:cNvSpPr txBox="1">
            <a:spLocks/>
          </p:cNvSpPr>
          <p:nvPr userDrawn="1"/>
        </p:nvSpPr>
        <p:spPr>
          <a:xfrm>
            <a:off x="0" y="381000"/>
            <a:ext cx="9144000" cy="381000"/>
          </a:xfrm>
          <a:prstGeom prst="rect">
            <a:avLst/>
          </a:prstGeom>
          <a:solidFill>
            <a:srgbClr val="3366FF"/>
          </a:solidFill>
          <a:ln>
            <a:solidFill>
              <a:srgbClr val="3366FF"/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2400" kern="1200" baseline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2000" smtClean="0"/>
              <a:t>    </a:t>
            </a:r>
            <a:r>
              <a:rPr lang="en-US" sz="2400" b="1" smtClean="0"/>
              <a:t>CHAPTER 5	TECHNOLOGY:</a:t>
            </a:r>
            <a:r>
              <a:rPr lang="en-US" sz="2400" b="1" baseline="0" smtClean="0"/>
              <a:t> THE NEOCLASSICAL APPROACH</a:t>
            </a:r>
            <a:endParaRPr lang="en-US" sz="2000" b="1"/>
          </a:p>
        </p:txBody>
      </p:sp>
      <p:sp>
        <p:nvSpPr>
          <p:cNvPr id="14" name="TextBox 13"/>
          <p:cNvSpPr txBox="1"/>
          <p:nvPr userDrawn="1"/>
        </p:nvSpPr>
        <p:spPr>
          <a:xfrm>
            <a:off x="8534400" y="374226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238C5687-65B0-4D45-A645-94781508680D}" type="slidenum">
              <a:rPr lang="en-US" smtClean="0">
                <a:solidFill>
                  <a:schemeClr val="bg1"/>
                </a:solidFill>
              </a:rPr>
              <a:pPr algn="r"/>
              <a:t>‹#›</a:t>
            </a:fld>
            <a:endParaRPr 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66112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240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buFont typeface="Arial" panose="020B0604020202020204" pitchFamily="34" charset="0"/>
        <a:buNone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emf"/><Relationship Id="rId3" Type="http://schemas.openxmlformats.org/officeDocument/2006/relationships/image" Target="../media/image2.emf"/><Relationship Id="rId7" Type="http://schemas.openxmlformats.org/officeDocument/2006/relationships/image" Target="../media/image6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emf"/><Relationship Id="rId11" Type="http://schemas.openxmlformats.org/officeDocument/2006/relationships/image" Target="../media/image10.emf"/><Relationship Id="rId5" Type="http://schemas.openxmlformats.org/officeDocument/2006/relationships/image" Target="../media/image4.emf"/><Relationship Id="rId10" Type="http://schemas.openxmlformats.org/officeDocument/2006/relationships/image" Target="../media/image9.emf"/><Relationship Id="rId4" Type="http://schemas.openxmlformats.org/officeDocument/2006/relationships/image" Target="../media/image3.emf"/><Relationship Id="rId9" Type="http://schemas.openxmlformats.org/officeDocument/2006/relationships/image" Target="../media/image8.emf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png"/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4.png"/><Relationship Id="rId4" Type="http://schemas.openxmlformats.org/officeDocument/2006/relationships/image" Target="../media/image33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.png"/><Relationship Id="rId7" Type="http://schemas.openxmlformats.org/officeDocument/2006/relationships/image" Target="../media/image39.png"/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8.png"/><Relationship Id="rId5" Type="http://schemas.openxmlformats.org/officeDocument/2006/relationships/image" Target="../media/image37.png"/><Relationship Id="rId4" Type="http://schemas.openxmlformats.org/officeDocument/2006/relationships/image" Target="../media/image36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5.png"/><Relationship Id="rId3" Type="http://schemas.openxmlformats.org/officeDocument/2006/relationships/image" Target="../media/image40.png"/><Relationship Id="rId7" Type="http://schemas.openxmlformats.org/officeDocument/2006/relationships/image" Target="../media/image44.png"/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3.png"/><Relationship Id="rId5" Type="http://schemas.openxmlformats.org/officeDocument/2006/relationships/image" Target="../media/image42.png"/><Relationship Id="rId10" Type="http://schemas.openxmlformats.org/officeDocument/2006/relationships/image" Target="../media/image47.png"/><Relationship Id="rId4" Type="http://schemas.openxmlformats.org/officeDocument/2006/relationships/image" Target="../media/image41.png"/><Relationship Id="rId9" Type="http://schemas.openxmlformats.org/officeDocument/2006/relationships/image" Target="../media/image46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9.png"/><Relationship Id="rId7" Type="http://schemas.openxmlformats.org/officeDocument/2006/relationships/image" Target="../media/image63.png"/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2.png"/><Relationship Id="rId5" Type="http://schemas.openxmlformats.org/officeDocument/2006/relationships/image" Target="../media/image61.png"/><Relationship Id="rId4" Type="http://schemas.openxmlformats.org/officeDocument/2006/relationships/image" Target="../media/image60.pn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53.png"/><Relationship Id="rId13" Type="http://schemas.openxmlformats.org/officeDocument/2006/relationships/image" Target="../media/image58.png"/><Relationship Id="rId3" Type="http://schemas.openxmlformats.org/officeDocument/2006/relationships/image" Target="../media/image48.png"/><Relationship Id="rId7" Type="http://schemas.openxmlformats.org/officeDocument/2006/relationships/image" Target="../media/image52.png"/><Relationship Id="rId12" Type="http://schemas.openxmlformats.org/officeDocument/2006/relationships/image" Target="../media/image57.png"/><Relationship Id="rId2" Type="http://schemas.openxmlformats.org/officeDocument/2006/relationships/chart" Target="../charts/chart14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1.png"/><Relationship Id="rId11" Type="http://schemas.openxmlformats.org/officeDocument/2006/relationships/image" Target="../media/image56.png"/><Relationship Id="rId5" Type="http://schemas.openxmlformats.org/officeDocument/2006/relationships/image" Target="../media/image50.png"/><Relationship Id="rId10" Type="http://schemas.openxmlformats.org/officeDocument/2006/relationships/image" Target="../media/image55.png"/><Relationship Id="rId4" Type="http://schemas.openxmlformats.org/officeDocument/2006/relationships/image" Target="../media/image49.png"/><Relationship Id="rId9" Type="http://schemas.openxmlformats.org/officeDocument/2006/relationships/image" Target="../media/image54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6.xml"/><Relationship Id="rId2" Type="http://schemas.openxmlformats.org/officeDocument/2006/relationships/chart" Target="../charts/chart15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png"/><Relationship Id="rId3" Type="http://schemas.openxmlformats.org/officeDocument/2006/relationships/image" Target="../media/image11.png"/><Relationship Id="rId7" Type="http://schemas.openxmlformats.org/officeDocument/2006/relationships/image" Target="../media/image15.png"/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10" Type="http://schemas.openxmlformats.org/officeDocument/2006/relationships/image" Target="../media/image18.png"/><Relationship Id="rId4" Type="http://schemas.openxmlformats.org/officeDocument/2006/relationships/image" Target="../media/image12.png"/><Relationship Id="rId9" Type="http://schemas.openxmlformats.org/officeDocument/2006/relationships/image" Target="../media/image17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png"/><Relationship Id="rId3" Type="http://schemas.openxmlformats.org/officeDocument/2006/relationships/image" Target="../media/image19.png"/><Relationship Id="rId7" Type="http://schemas.openxmlformats.org/officeDocument/2006/relationships/image" Target="../media/image23.png"/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2.png"/><Relationship Id="rId5" Type="http://schemas.openxmlformats.org/officeDocument/2006/relationships/image" Target="../media/image21.png"/><Relationship Id="rId10" Type="http://schemas.openxmlformats.org/officeDocument/2006/relationships/image" Target="../media/image26.png"/><Relationship Id="rId4" Type="http://schemas.openxmlformats.org/officeDocument/2006/relationships/image" Target="../media/image20.png"/><Relationship Id="rId9" Type="http://schemas.openxmlformats.org/officeDocument/2006/relationships/image" Target="../media/image25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9.png"/><Relationship Id="rId4" Type="http://schemas.openxmlformats.org/officeDocument/2006/relationships/image" Target="../media/image28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1.png"/><Relationship Id="rId4" Type="http://schemas.openxmlformats.org/officeDocument/2006/relationships/image" Target="../media/image3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>
            <a:spLocks/>
          </p:cNvSpPr>
          <p:nvPr/>
        </p:nvSpPr>
        <p:spPr bwMode="auto">
          <a:xfrm>
            <a:off x="152400" y="2071033"/>
            <a:ext cx="8593138" cy="4125913"/>
          </a:xfrm>
          <a:custGeom>
            <a:avLst/>
            <a:gdLst>
              <a:gd name="T0" fmla="*/ 1261 w 5413"/>
              <a:gd name="T1" fmla="*/ 5 h 2599"/>
              <a:gd name="T2" fmla="*/ 1740 w 5413"/>
              <a:gd name="T3" fmla="*/ 5 h 2599"/>
              <a:gd name="T4" fmla="*/ 2495 w 5413"/>
              <a:gd name="T5" fmla="*/ 5 h 2599"/>
              <a:gd name="T6" fmla="*/ 3145 w 5413"/>
              <a:gd name="T7" fmla="*/ 5 h 2599"/>
              <a:gd name="T8" fmla="*/ 3823 w 5413"/>
              <a:gd name="T9" fmla="*/ 5 h 2599"/>
              <a:gd name="T10" fmla="*/ 4177 w 5413"/>
              <a:gd name="T11" fmla="*/ 5 h 2599"/>
              <a:gd name="T12" fmla="*/ 4214 w 5413"/>
              <a:gd name="T13" fmla="*/ 15 h 2599"/>
              <a:gd name="T14" fmla="*/ 4426 w 5413"/>
              <a:gd name="T15" fmla="*/ 98 h 2599"/>
              <a:gd name="T16" fmla="*/ 4592 w 5413"/>
              <a:gd name="T17" fmla="*/ 181 h 2599"/>
              <a:gd name="T18" fmla="*/ 4795 w 5413"/>
              <a:gd name="T19" fmla="*/ 300 h 2599"/>
              <a:gd name="T20" fmla="*/ 4961 w 5413"/>
              <a:gd name="T21" fmla="*/ 434 h 2599"/>
              <a:gd name="T22" fmla="*/ 5127 w 5413"/>
              <a:gd name="T23" fmla="*/ 586 h 2599"/>
              <a:gd name="T24" fmla="*/ 5269 w 5413"/>
              <a:gd name="T25" fmla="*/ 780 h 2599"/>
              <a:gd name="T26" fmla="*/ 5348 w 5413"/>
              <a:gd name="T27" fmla="*/ 959 h 2599"/>
              <a:gd name="T28" fmla="*/ 5403 w 5413"/>
              <a:gd name="T29" fmla="*/ 1236 h 2599"/>
              <a:gd name="T30" fmla="*/ 5408 w 5413"/>
              <a:gd name="T31" fmla="*/ 1296 h 2599"/>
              <a:gd name="T32" fmla="*/ 5394 w 5413"/>
              <a:gd name="T33" fmla="*/ 1448 h 2599"/>
              <a:gd name="T34" fmla="*/ 5348 w 5413"/>
              <a:gd name="T35" fmla="*/ 1651 h 2599"/>
              <a:gd name="T36" fmla="*/ 5256 w 5413"/>
              <a:gd name="T37" fmla="*/ 1858 h 2599"/>
              <a:gd name="T38" fmla="*/ 5131 w 5413"/>
              <a:gd name="T39" fmla="*/ 2015 h 2599"/>
              <a:gd name="T40" fmla="*/ 4947 w 5413"/>
              <a:gd name="T41" fmla="*/ 2190 h 2599"/>
              <a:gd name="T42" fmla="*/ 4753 w 5413"/>
              <a:gd name="T43" fmla="*/ 2328 h 2599"/>
              <a:gd name="T44" fmla="*/ 4537 w 5413"/>
              <a:gd name="T45" fmla="*/ 2443 h 2599"/>
              <a:gd name="T46" fmla="*/ 4329 w 5413"/>
              <a:gd name="T47" fmla="*/ 2540 h 2599"/>
              <a:gd name="T48" fmla="*/ 4173 w 5413"/>
              <a:gd name="T49" fmla="*/ 2591 h 2599"/>
              <a:gd name="T50" fmla="*/ 3652 w 5413"/>
              <a:gd name="T51" fmla="*/ 2591 h 2599"/>
              <a:gd name="T52" fmla="*/ 3044 w 5413"/>
              <a:gd name="T53" fmla="*/ 2591 h 2599"/>
              <a:gd name="T54" fmla="*/ 2560 w 5413"/>
              <a:gd name="T55" fmla="*/ 2591 h 2599"/>
              <a:gd name="T56" fmla="*/ 1878 w 5413"/>
              <a:gd name="T57" fmla="*/ 2591 h 2599"/>
              <a:gd name="T58" fmla="*/ 1431 w 5413"/>
              <a:gd name="T59" fmla="*/ 2591 h 2599"/>
              <a:gd name="T60" fmla="*/ 1228 w 5413"/>
              <a:gd name="T61" fmla="*/ 2591 h 2599"/>
              <a:gd name="T62" fmla="*/ 1191 w 5413"/>
              <a:gd name="T63" fmla="*/ 2577 h 2599"/>
              <a:gd name="T64" fmla="*/ 975 w 5413"/>
              <a:gd name="T65" fmla="*/ 2489 h 2599"/>
              <a:gd name="T66" fmla="*/ 694 w 5413"/>
              <a:gd name="T67" fmla="*/ 2356 h 2599"/>
              <a:gd name="T68" fmla="*/ 445 w 5413"/>
              <a:gd name="T69" fmla="*/ 2162 h 2599"/>
              <a:gd name="T70" fmla="*/ 265 w 5413"/>
              <a:gd name="T71" fmla="*/ 1992 h 2599"/>
              <a:gd name="T72" fmla="*/ 118 w 5413"/>
              <a:gd name="T73" fmla="*/ 1775 h 2599"/>
              <a:gd name="T74" fmla="*/ 26 w 5413"/>
              <a:gd name="T75" fmla="*/ 1503 h 2599"/>
              <a:gd name="T76" fmla="*/ 2 w 5413"/>
              <a:gd name="T77" fmla="*/ 1286 h 2599"/>
              <a:gd name="T78" fmla="*/ 39 w 5413"/>
              <a:gd name="T79" fmla="*/ 1061 h 2599"/>
              <a:gd name="T80" fmla="*/ 113 w 5413"/>
              <a:gd name="T81" fmla="*/ 830 h 2599"/>
              <a:gd name="T82" fmla="*/ 274 w 5413"/>
              <a:gd name="T83" fmla="*/ 595 h 2599"/>
              <a:gd name="T84" fmla="*/ 486 w 5413"/>
              <a:gd name="T85" fmla="*/ 411 h 2599"/>
              <a:gd name="T86" fmla="*/ 694 w 5413"/>
              <a:gd name="T87" fmla="*/ 264 h 2599"/>
              <a:gd name="T88" fmla="*/ 933 w 5413"/>
              <a:gd name="T89" fmla="*/ 130 h 2599"/>
              <a:gd name="T90" fmla="*/ 1201 w 5413"/>
              <a:gd name="T91" fmla="*/ 33 h 2599"/>
              <a:gd name="T92" fmla="*/ 1261 w 5413"/>
              <a:gd name="T93" fmla="*/ 5 h 259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</a:cxnLst>
            <a:rect l="0" t="0" r="r" b="b"/>
            <a:pathLst>
              <a:path w="5413" h="2599">
                <a:moveTo>
                  <a:pt x="1261" y="5"/>
                </a:moveTo>
                <a:cubicBezTo>
                  <a:pt x="1351" y="0"/>
                  <a:pt x="1534" y="5"/>
                  <a:pt x="1740" y="5"/>
                </a:cubicBezTo>
                <a:cubicBezTo>
                  <a:pt x="1946" y="5"/>
                  <a:pt x="2261" y="5"/>
                  <a:pt x="2495" y="5"/>
                </a:cubicBezTo>
                <a:cubicBezTo>
                  <a:pt x="2729" y="5"/>
                  <a:pt x="2924" y="5"/>
                  <a:pt x="3145" y="5"/>
                </a:cubicBezTo>
                <a:cubicBezTo>
                  <a:pt x="3366" y="5"/>
                  <a:pt x="3651" y="5"/>
                  <a:pt x="3823" y="5"/>
                </a:cubicBezTo>
                <a:cubicBezTo>
                  <a:pt x="3995" y="5"/>
                  <a:pt x="4112" y="3"/>
                  <a:pt x="4177" y="5"/>
                </a:cubicBezTo>
                <a:cubicBezTo>
                  <a:pt x="4242" y="7"/>
                  <a:pt x="4173" y="0"/>
                  <a:pt x="4214" y="15"/>
                </a:cubicBezTo>
                <a:cubicBezTo>
                  <a:pt x="4255" y="30"/>
                  <a:pt x="4363" y="70"/>
                  <a:pt x="4426" y="98"/>
                </a:cubicBezTo>
                <a:cubicBezTo>
                  <a:pt x="4489" y="126"/>
                  <a:pt x="4531" y="147"/>
                  <a:pt x="4592" y="181"/>
                </a:cubicBezTo>
                <a:cubicBezTo>
                  <a:pt x="4653" y="215"/>
                  <a:pt x="4734" y="258"/>
                  <a:pt x="4795" y="300"/>
                </a:cubicBezTo>
                <a:cubicBezTo>
                  <a:pt x="4856" y="342"/>
                  <a:pt x="4906" y="386"/>
                  <a:pt x="4961" y="434"/>
                </a:cubicBezTo>
                <a:cubicBezTo>
                  <a:pt x="5016" y="482"/>
                  <a:pt x="5076" y="528"/>
                  <a:pt x="5127" y="586"/>
                </a:cubicBezTo>
                <a:cubicBezTo>
                  <a:pt x="5178" y="644"/>
                  <a:pt x="5232" y="718"/>
                  <a:pt x="5269" y="780"/>
                </a:cubicBezTo>
                <a:cubicBezTo>
                  <a:pt x="5306" y="842"/>
                  <a:pt x="5326" y="883"/>
                  <a:pt x="5348" y="959"/>
                </a:cubicBezTo>
                <a:cubicBezTo>
                  <a:pt x="5370" y="1035"/>
                  <a:pt x="5393" y="1180"/>
                  <a:pt x="5403" y="1236"/>
                </a:cubicBezTo>
                <a:cubicBezTo>
                  <a:pt x="5413" y="1292"/>
                  <a:pt x="5410" y="1261"/>
                  <a:pt x="5408" y="1296"/>
                </a:cubicBezTo>
                <a:cubicBezTo>
                  <a:pt x="5406" y="1331"/>
                  <a:pt x="5404" y="1389"/>
                  <a:pt x="5394" y="1448"/>
                </a:cubicBezTo>
                <a:cubicBezTo>
                  <a:pt x="5384" y="1507"/>
                  <a:pt x="5371" y="1583"/>
                  <a:pt x="5348" y="1651"/>
                </a:cubicBezTo>
                <a:cubicBezTo>
                  <a:pt x="5325" y="1719"/>
                  <a:pt x="5292" y="1797"/>
                  <a:pt x="5256" y="1858"/>
                </a:cubicBezTo>
                <a:cubicBezTo>
                  <a:pt x="5220" y="1919"/>
                  <a:pt x="5182" y="1960"/>
                  <a:pt x="5131" y="2015"/>
                </a:cubicBezTo>
                <a:cubicBezTo>
                  <a:pt x="5080" y="2070"/>
                  <a:pt x="5010" y="2138"/>
                  <a:pt x="4947" y="2190"/>
                </a:cubicBezTo>
                <a:cubicBezTo>
                  <a:pt x="4884" y="2242"/>
                  <a:pt x="4821" y="2286"/>
                  <a:pt x="4753" y="2328"/>
                </a:cubicBezTo>
                <a:cubicBezTo>
                  <a:pt x="4685" y="2370"/>
                  <a:pt x="4608" y="2408"/>
                  <a:pt x="4537" y="2443"/>
                </a:cubicBezTo>
                <a:cubicBezTo>
                  <a:pt x="4466" y="2478"/>
                  <a:pt x="4390" y="2515"/>
                  <a:pt x="4329" y="2540"/>
                </a:cubicBezTo>
                <a:cubicBezTo>
                  <a:pt x="4268" y="2565"/>
                  <a:pt x="4286" y="2583"/>
                  <a:pt x="4173" y="2591"/>
                </a:cubicBezTo>
                <a:cubicBezTo>
                  <a:pt x="4060" y="2599"/>
                  <a:pt x="3840" y="2591"/>
                  <a:pt x="3652" y="2591"/>
                </a:cubicBezTo>
                <a:cubicBezTo>
                  <a:pt x="3464" y="2591"/>
                  <a:pt x="3226" y="2591"/>
                  <a:pt x="3044" y="2591"/>
                </a:cubicBezTo>
                <a:cubicBezTo>
                  <a:pt x="2862" y="2591"/>
                  <a:pt x="2754" y="2591"/>
                  <a:pt x="2560" y="2591"/>
                </a:cubicBezTo>
                <a:cubicBezTo>
                  <a:pt x="2366" y="2591"/>
                  <a:pt x="2066" y="2591"/>
                  <a:pt x="1878" y="2591"/>
                </a:cubicBezTo>
                <a:cubicBezTo>
                  <a:pt x="1690" y="2591"/>
                  <a:pt x="1539" y="2591"/>
                  <a:pt x="1431" y="2591"/>
                </a:cubicBezTo>
                <a:cubicBezTo>
                  <a:pt x="1323" y="2591"/>
                  <a:pt x="1268" y="2593"/>
                  <a:pt x="1228" y="2591"/>
                </a:cubicBezTo>
                <a:cubicBezTo>
                  <a:pt x="1188" y="2589"/>
                  <a:pt x="1233" y="2594"/>
                  <a:pt x="1191" y="2577"/>
                </a:cubicBezTo>
                <a:cubicBezTo>
                  <a:pt x="1149" y="2560"/>
                  <a:pt x="1058" y="2526"/>
                  <a:pt x="975" y="2489"/>
                </a:cubicBezTo>
                <a:cubicBezTo>
                  <a:pt x="892" y="2452"/>
                  <a:pt x="782" y="2410"/>
                  <a:pt x="694" y="2356"/>
                </a:cubicBezTo>
                <a:cubicBezTo>
                  <a:pt x="606" y="2302"/>
                  <a:pt x="517" y="2223"/>
                  <a:pt x="445" y="2162"/>
                </a:cubicBezTo>
                <a:cubicBezTo>
                  <a:pt x="373" y="2101"/>
                  <a:pt x="320" y="2057"/>
                  <a:pt x="265" y="1992"/>
                </a:cubicBezTo>
                <a:cubicBezTo>
                  <a:pt x="210" y="1927"/>
                  <a:pt x="158" y="1857"/>
                  <a:pt x="118" y="1775"/>
                </a:cubicBezTo>
                <a:cubicBezTo>
                  <a:pt x="78" y="1693"/>
                  <a:pt x="45" y="1584"/>
                  <a:pt x="26" y="1503"/>
                </a:cubicBezTo>
                <a:cubicBezTo>
                  <a:pt x="7" y="1422"/>
                  <a:pt x="0" y="1360"/>
                  <a:pt x="2" y="1286"/>
                </a:cubicBezTo>
                <a:cubicBezTo>
                  <a:pt x="4" y="1212"/>
                  <a:pt x="21" y="1137"/>
                  <a:pt x="39" y="1061"/>
                </a:cubicBezTo>
                <a:cubicBezTo>
                  <a:pt x="57" y="985"/>
                  <a:pt x="74" y="908"/>
                  <a:pt x="113" y="830"/>
                </a:cubicBezTo>
                <a:cubicBezTo>
                  <a:pt x="152" y="752"/>
                  <a:pt x="212" y="665"/>
                  <a:pt x="274" y="595"/>
                </a:cubicBezTo>
                <a:cubicBezTo>
                  <a:pt x="336" y="525"/>
                  <a:pt x="416" y="466"/>
                  <a:pt x="486" y="411"/>
                </a:cubicBezTo>
                <a:cubicBezTo>
                  <a:pt x="556" y="356"/>
                  <a:pt x="619" y="311"/>
                  <a:pt x="694" y="264"/>
                </a:cubicBezTo>
                <a:cubicBezTo>
                  <a:pt x="769" y="217"/>
                  <a:pt x="848" y="169"/>
                  <a:pt x="933" y="130"/>
                </a:cubicBezTo>
                <a:cubicBezTo>
                  <a:pt x="1018" y="91"/>
                  <a:pt x="1145" y="54"/>
                  <a:pt x="1201" y="33"/>
                </a:cubicBezTo>
                <a:cubicBezTo>
                  <a:pt x="1257" y="12"/>
                  <a:pt x="1171" y="10"/>
                  <a:pt x="1261" y="5"/>
                </a:cubicBezTo>
                <a:close/>
              </a:path>
            </a:pathLst>
          </a:custGeom>
          <a:noFill/>
          <a:ln w="9525" cap="flat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66CC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3" name="Line 3"/>
          <p:cNvSpPr>
            <a:spLocks noChangeShapeType="1"/>
          </p:cNvSpPr>
          <p:nvPr/>
        </p:nvSpPr>
        <p:spPr bwMode="auto">
          <a:xfrm>
            <a:off x="4457700" y="2078971"/>
            <a:ext cx="0" cy="4103688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4" name="Line 4"/>
          <p:cNvSpPr>
            <a:spLocks noChangeShapeType="1"/>
          </p:cNvSpPr>
          <p:nvPr/>
        </p:nvSpPr>
        <p:spPr bwMode="auto">
          <a:xfrm flipV="1">
            <a:off x="152400" y="4126846"/>
            <a:ext cx="8582025" cy="4763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5" name="Line 5"/>
          <p:cNvSpPr>
            <a:spLocks noChangeShapeType="1"/>
          </p:cNvSpPr>
          <p:nvPr/>
        </p:nvSpPr>
        <p:spPr bwMode="auto">
          <a:xfrm>
            <a:off x="247650" y="3626783"/>
            <a:ext cx="8410575" cy="4763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6" name="Line 6"/>
          <p:cNvSpPr>
            <a:spLocks noChangeShapeType="1"/>
          </p:cNvSpPr>
          <p:nvPr/>
        </p:nvSpPr>
        <p:spPr bwMode="auto">
          <a:xfrm>
            <a:off x="495300" y="3114021"/>
            <a:ext cx="7900988" cy="4763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7" name="Line 7"/>
          <p:cNvSpPr>
            <a:spLocks noChangeShapeType="1"/>
          </p:cNvSpPr>
          <p:nvPr/>
        </p:nvSpPr>
        <p:spPr bwMode="auto">
          <a:xfrm flipV="1">
            <a:off x="1046163" y="2628246"/>
            <a:ext cx="6838950" cy="3175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8" name="Line 8"/>
          <p:cNvSpPr>
            <a:spLocks noChangeShapeType="1"/>
          </p:cNvSpPr>
          <p:nvPr/>
        </p:nvSpPr>
        <p:spPr bwMode="auto">
          <a:xfrm flipV="1">
            <a:off x="1685925" y="2255183"/>
            <a:ext cx="5546725" cy="3175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9" name="Line 9"/>
          <p:cNvSpPr>
            <a:spLocks noChangeShapeType="1"/>
          </p:cNvSpPr>
          <p:nvPr/>
        </p:nvSpPr>
        <p:spPr bwMode="auto">
          <a:xfrm rot="10800000" flipV="1">
            <a:off x="246063" y="4633258"/>
            <a:ext cx="8420100" cy="4763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0" name="Line 10"/>
          <p:cNvSpPr>
            <a:spLocks noChangeShapeType="1"/>
          </p:cNvSpPr>
          <p:nvPr/>
        </p:nvSpPr>
        <p:spPr bwMode="auto">
          <a:xfrm rot="10800000">
            <a:off x="503238" y="5155546"/>
            <a:ext cx="7896225" cy="9525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1" name="Line 11"/>
          <p:cNvSpPr>
            <a:spLocks noChangeShapeType="1"/>
          </p:cNvSpPr>
          <p:nvPr/>
        </p:nvSpPr>
        <p:spPr bwMode="auto">
          <a:xfrm rot="10800000">
            <a:off x="993775" y="5627033"/>
            <a:ext cx="6924675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2" name="Line 12"/>
          <p:cNvSpPr>
            <a:spLocks noChangeShapeType="1"/>
          </p:cNvSpPr>
          <p:nvPr/>
        </p:nvSpPr>
        <p:spPr bwMode="auto">
          <a:xfrm rot="10800000" flipV="1">
            <a:off x="1711325" y="6020733"/>
            <a:ext cx="5476875" cy="9525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3" name="Freeform 13"/>
          <p:cNvSpPr>
            <a:spLocks/>
          </p:cNvSpPr>
          <p:nvPr/>
        </p:nvSpPr>
        <p:spPr bwMode="auto">
          <a:xfrm rot="10800000">
            <a:off x="4705350" y="2086908"/>
            <a:ext cx="228600" cy="4102100"/>
          </a:xfrm>
          <a:custGeom>
            <a:avLst/>
            <a:gdLst>
              <a:gd name="T0" fmla="*/ 127 w 144"/>
              <a:gd name="T1" fmla="*/ 21 h 2584"/>
              <a:gd name="T2" fmla="*/ 144 w 144"/>
              <a:gd name="T3" fmla="*/ 0 h 2584"/>
              <a:gd name="T4" fmla="*/ 108 w 144"/>
              <a:gd name="T5" fmla="*/ 100 h 2584"/>
              <a:gd name="T6" fmla="*/ 56 w 144"/>
              <a:gd name="T7" fmla="*/ 364 h 2584"/>
              <a:gd name="T8" fmla="*/ 32 w 144"/>
              <a:gd name="T9" fmla="*/ 632 h 2584"/>
              <a:gd name="T10" fmla="*/ 4 w 144"/>
              <a:gd name="T11" fmla="*/ 1124 h 2584"/>
              <a:gd name="T12" fmla="*/ 8 w 144"/>
              <a:gd name="T13" fmla="*/ 1292 h 2584"/>
              <a:gd name="T14" fmla="*/ 12 w 144"/>
              <a:gd name="T15" fmla="*/ 1612 h 2584"/>
              <a:gd name="T16" fmla="*/ 20 w 144"/>
              <a:gd name="T17" fmla="*/ 1904 h 2584"/>
              <a:gd name="T18" fmla="*/ 60 w 144"/>
              <a:gd name="T19" fmla="*/ 2240 h 2584"/>
              <a:gd name="T20" fmla="*/ 96 w 144"/>
              <a:gd name="T21" fmla="*/ 2416 h 2584"/>
              <a:gd name="T22" fmla="*/ 128 w 144"/>
              <a:gd name="T23" fmla="*/ 2584 h 25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144" h="2584">
                <a:moveTo>
                  <a:pt x="127" y="21"/>
                </a:moveTo>
                <a:lnTo>
                  <a:pt x="144" y="0"/>
                </a:lnTo>
                <a:cubicBezTo>
                  <a:pt x="141" y="13"/>
                  <a:pt x="123" y="39"/>
                  <a:pt x="108" y="100"/>
                </a:cubicBezTo>
                <a:cubicBezTo>
                  <a:pt x="93" y="161"/>
                  <a:pt x="69" y="275"/>
                  <a:pt x="56" y="364"/>
                </a:cubicBezTo>
                <a:cubicBezTo>
                  <a:pt x="43" y="453"/>
                  <a:pt x="41" y="505"/>
                  <a:pt x="32" y="632"/>
                </a:cubicBezTo>
                <a:cubicBezTo>
                  <a:pt x="23" y="759"/>
                  <a:pt x="8" y="1014"/>
                  <a:pt x="4" y="1124"/>
                </a:cubicBezTo>
                <a:cubicBezTo>
                  <a:pt x="0" y="1234"/>
                  <a:pt x="7" y="1211"/>
                  <a:pt x="8" y="1292"/>
                </a:cubicBezTo>
                <a:cubicBezTo>
                  <a:pt x="9" y="1373"/>
                  <a:pt x="10" y="1510"/>
                  <a:pt x="12" y="1612"/>
                </a:cubicBezTo>
                <a:cubicBezTo>
                  <a:pt x="14" y="1714"/>
                  <a:pt x="12" y="1799"/>
                  <a:pt x="20" y="1904"/>
                </a:cubicBezTo>
                <a:cubicBezTo>
                  <a:pt x="28" y="2009"/>
                  <a:pt x="47" y="2155"/>
                  <a:pt x="60" y="2240"/>
                </a:cubicBezTo>
                <a:cubicBezTo>
                  <a:pt x="73" y="2325"/>
                  <a:pt x="85" y="2359"/>
                  <a:pt x="96" y="2416"/>
                </a:cubicBezTo>
                <a:cubicBezTo>
                  <a:pt x="107" y="2473"/>
                  <a:pt x="117" y="2528"/>
                  <a:pt x="128" y="2584"/>
                </a:cubicBezTo>
              </a:path>
            </a:pathLst>
          </a:custGeom>
          <a:noFill/>
          <a:ln w="9525" cap="flat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4" name="Freeform 14"/>
          <p:cNvSpPr>
            <a:spLocks/>
          </p:cNvSpPr>
          <p:nvPr/>
        </p:nvSpPr>
        <p:spPr bwMode="auto">
          <a:xfrm rot="10800000">
            <a:off x="5235575" y="2101196"/>
            <a:ext cx="650875" cy="4068763"/>
          </a:xfrm>
          <a:custGeom>
            <a:avLst/>
            <a:gdLst>
              <a:gd name="T0" fmla="*/ 410 w 410"/>
              <a:gd name="T1" fmla="*/ 0 h 2563"/>
              <a:gd name="T2" fmla="*/ 257 w 410"/>
              <a:gd name="T3" fmla="*/ 187 h 2563"/>
              <a:gd name="T4" fmla="*/ 173 w 410"/>
              <a:gd name="T5" fmla="*/ 339 h 2563"/>
              <a:gd name="T6" fmla="*/ 97 w 410"/>
              <a:gd name="T7" fmla="*/ 555 h 2563"/>
              <a:gd name="T8" fmla="*/ 41 w 410"/>
              <a:gd name="T9" fmla="*/ 791 h 2563"/>
              <a:gd name="T10" fmla="*/ 9 w 410"/>
              <a:gd name="T11" fmla="*/ 1051 h 2563"/>
              <a:gd name="T12" fmla="*/ 1 w 410"/>
              <a:gd name="T13" fmla="*/ 1195 h 2563"/>
              <a:gd name="T14" fmla="*/ 1 w 410"/>
              <a:gd name="T15" fmla="*/ 1271 h 2563"/>
              <a:gd name="T16" fmla="*/ 5 w 410"/>
              <a:gd name="T17" fmla="*/ 1487 h 2563"/>
              <a:gd name="T18" fmla="*/ 21 w 410"/>
              <a:gd name="T19" fmla="*/ 1667 h 2563"/>
              <a:gd name="T20" fmla="*/ 81 w 410"/>
              <a:gd name="T21" fmla="*/ 1967 h 2563"/>
              <a:gd name="T22" fmla="*/ 157 w 410"/>
              <a:gd name="T23" fmla="*/ 2175 h 2563"/>
              <a:gd name="T24" fmla="*/ 257 w 410"/>
              <a:gd name="T25" fmla="*/ 2375 h 2563"/>
              <a:gd name="T26" fmla="*/ 337 w 410"/>
              <a:gd name="T27" fmla="*/ 2491 h 2563"/>
              <a:gd name="T28" fmla="*/ 409 w 410"/>
              <a:gd name="T29" fmla="*/ 2563 h 256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</a:cxnLst>
            <a:rect l="0" t="0" r="r" b="b"/>
            <a:pathLst>
              <a:path w="410" h="2563">
                <a:moveTo>
                  <a:pt x="410" y="0"/>
                </a:moveTo>
                <a:cubicBezTo>
                  <a:pt x="353" y="65"/>
                  <a:pt x="296" y="131"/>
                  <a:pt x="257" y="187"/>
                </a:cubicBezTo>
                <a:cubicBezTo>
                  <a:pt x="218" y="243"/>
                  <a:pt x="200" y="278"/>
                  <a:pt x="173" y="339"/>
                </a:cubicBezTo>
                <a:cubicBezTo>
                  <a:pt x="146" y="400"/>
                  <a:pt x="119" y="480"/>
                  <a:pt x="97" y="555"/>
                </a:cubicBezTo>
                <a:cubicBezTo>
                  <a:pt x="75" y="630"/>
                  <a:pt x="56" y="708"/>
                  <a:pt x="41" y="791"/>
                </a:cubicBezTo>
                <a:cubicBezTo>
                  <a:pt x="26" y="874"/>
                  <a:pt x="16" y="984"/>
                  <a:pt x="9" y="1051"/>
                </a:cubicBezTo>
                <a:cubicBezTo>
                  <a:pt x="2" y="1118"/>
                  <a:pt x="2" y="1158"/>
                  <a:pt x="1" y="1195"/>
                </a:cubicBezTo>
                <a:cubicBezTo>
                  <a:pt x="0" y="1232"/>
                  <a:pt x="0" y="1222"/>
                  <a:pt x="1" y="1271"/>
                </a:cubicBezTo>
                <a:cubicBezTo>
                  <a:pt x="2" y="1320"/>
                  <a:pt x="2" y="1421"/>
                  <a:pt x="5" y="1487"/>
                </a:cubicBezTo>
                <a:cubicBezTo>
                  <a:pt x="8" y="1553"/>
                  <a:pt x="8" y="1587"/>
                  <a:pt x="21" y="1667"/>
                </a:cubicBezTo>
                <a:cubicBezTo>
                  <a:pt x="34" y="1747"/>
                  <a:pt x="58" y="1882"/>
                  <a:pt x="81" y="1967"/>
                </a:cubicBezTo>
                <a:cubicBezTo>
                  <a:pt x="104" y="2052"/>
                  <a:pt x="128" y="2107"/>
                  <a:pt x="157" y="2175"/>
                </a:cubicBezTo>
                <a:cubicBezTo>
                  <a:pt x="186" y="2243"/>
                  <a:pt x="227" y="2322"/>
                  <a:pt x="257" y="2375"/>
                </a:cubicBezTo>
                <a:cubicBezTo>
                  <a:pt x="287" y="2428"/>
                  <a:pt x="312" y="2460"/>
                  <a:pt x="337" y="2491"/>
                </a:cubicBezTo>
                <a:cubicBezTo>
                  <a:pt x="362" y="2522"/>
                  <a:pt x="385" y="2542"/>
                  <a:pt x="409" y="2563"/>
                </a:cubicBezTo>
              </a:path>
            </a:pathLst>
          </a:custGeom>
          <a:noFill/>
          <a:ln w="9525" cap="flat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5" name="Freeform 15"/>
          <p:cNvSpPr>
            <a:spLocks/>
          </p:cNvSpPr>
          <p:nvPr/>
        </p:nvSpPr>
        <p:spPr bwMode="auto">
          <a:xfrm rot="10800000">
            <a:off x="5740400" y="2083733"/>
            <a:ext cx="1120775" cy="4105275"/>
          </a:xfrm>
          <a:custGeom>
            <a:avLst/>
            <a:gdLst>
              <a:gd name="T0" fmla="*/ 706 w 706"/>
              <a:gd name="T1" fmla="*/ 0 h 2586"/>
              <a:gd name="T2" fmla="*/ 602 w 706"/>
              <a:gd name="T3" fmla="*/ 66 h 2586"/>
              <a:gd name="T4" fmla="*/ 362 w 706"/>
              <a:gd name="T5" fmla="*/ 290 h 2586"/>
              <a:gd name="T6" fmla="*/ 202 w 706"/>
              <a:gd name="T7" fmla="*/ 518 h 2586"/>
              <a:gd name="T8" fmla="*/ 78 w 706"/>
              <a:gd name="T9" fmla="*/ 802 h 2586"/>
              <a:gd name="T10" fmla="*/ 22 w 706"/>
              <a:gd name="T11" fmla="*/ 1038 h 2586"/>
              <a:gd name="T12" fmla="*/ 2 w 706"/>
              <a:gd name="T13" fmla="*/ 1294 h 2586"/>
              <a:gd name="T14" fmla="*/ 34 w 706"/>
              <a:gd name="T15" fmla="*/ 1630 h 2586"/>
              <a:gd name="T16" fmla="*/ 110 w 706"/>
              <a:gd name="T17" fmla="*/ 1882 h 2586"/>
              <a:gd name="T18" fmla="*/ 214 w 706"/>
              <a:gd name="T19" fmla="*/ 2102 h 2586"/>
              <a:gd name="T20" fmla="*/ 386 w 706"/>
              <a:gd name="T21" fmla="*/ 2342 h 2586"/>
              <a:gd name="T22" fmla="*/ 590 w 706"/>
              <a:gd name="T23" fmla="*/ 2514 h 2586"/>
              <a:gd name="T24" fmla="*/ 686 w 706"/>
              <a:gd name="T25" fmla="*/ 2586 h 258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706" h="2586">
                <a:moveTo>
                  <a:pt x="706" y="0"/>
                </a:moveTo>
                <a:cubicBezTo>
                  <a:pt x="682" y="9"/>
                  <a:pt x="659" y="18"/>
                  <a:pt x="602" y="66"/>
                </a:cubicBezTo>
                <a:cubicBezTo>
                  <a:pt x="545" y="114"/>
                  <a:pt x="429" y="215"/>
                  <a:pt x="362" y="290"/>
                </a:cubicBezTo>
                <a:cubicBezTo>
                  <a:pt x="295" y="365"/>
                  <a:pt x="249" y="433"/>
                  <a:pt x="202" y="518"/>
                </a:cubicBezTo>
                <a:cubicBezTo>
                  <a:pt x="155" y="603"/>
                  <a:pt x="108" y="715"/>
                  <a:pt x="78" y="802"/>
                </a:cubicBezTo>
                <a:cubicBezTo>
                  <a:pt x="48" y="889"/>
                  <a:pt x="35" y="956"/>
                  <a:pt x="22" y="1038"/>
                </a:cubicBezTo>
                <a:cubicBezTo>
                  <a:pt x="9" y="1120"/>
                  <a:pt x="0" y="1195"/>
                  <a:pt x="2" y="1294"/>
                </a:cubicBezTo>
                <a:cubicBezTo>
                  <a:pt x="4" y="1393"/>
                  <a:pt x="16" y="1532"/>
                  <a:pt x="34" y="1630"/>
                </a:cubicBezTo>
                <a:cubicBezTo>
                  <a:pt x="52" y="1728"/>
                  <a:pt x="80" y="1803"/>
                  <a:pt x="110" y="1882"/>
                </a:cubicBezTo>
                <a:cubicBezTo>
                  <a:pt x="140" y="1961"/>
                  <a:pt x="168" y="2025"/>
                  <a:pt x="214" y="2102"/>
                </a:cubicBezTo>
                <a:cubicBezTo>
                  <a:pt x="260" y="2179"/>
                  <a:pt x="323" y="2273"/>
                  <a:pt x="386" y="2342"/>
                </a:cubicBezTo>
                <a:cubicBezTo>
                  <a:pt x="449" y="2411"/>
                  <a:pt x="540" y="2473"/>
                  <a:pt x="590" y="2514"/>
                </a:cubicBezTo>
                <a:cubicBezTo>
                  <a:pt x="640" y="2555"/>
                  <a:pt x="663" y="2570"/>
                  <a:pt x="686" y="2586"/>
                </a:cubicBezTo>
              </a:path>
            </a:pathLst>
          </a:custGeom>
          <a:noFill/>
          <a:ln w="9525" cap="flat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6" name="Freeform 16"/>
          <p:cNvSpPr>
            <a:spLocks/>
          </p:cNvSpPr>
          <p:nvPr/>
        </p:nvSpPr>
        <p:spPr bwMode="auto">
          <a:xfrm rot="10800000">
            <a:off x="6230938" y="2093258"/>
            <a:ext cx="1563688" cy="4105275"/>
          </a:xfrm>
          <a:custGeom>
            <a:avLst/>
            <a:gdLst>
              <a:gd name="T0" fmla="*/ 985 w 985"/>
              <a:gd name="T1" fmla="*/ 0 h 2586"/>
              <a:gd name="T2" fmla="*/ 751 w 985"/>
              <a:gd name="T3" fmla="*/ 114 h 2586"/>
              <a:gd name="T4" fmla="*/ 523 w 985"/>
              <a:gd name="T5" fmla="*/ 266 h 2586"/>
              <a:gd name="T6" fmla="*/ 343 w 985"/>
              <a:gd name="T7" fmla="*/ 442 h 2586"/>
              <a:gd name="T8" fmla="*/ 199 w 985"/>
              <a:gd name="T9" fmla="*/ 638 h 2586"/>
              <a:gd name="T10" fmla="*/ 131 w 985"/>
              <a:gd name="T11" fmla="*/ 754 h 2586"/>
              <a:gd name="T12" fmla="*/ 71 w 985"/>
              <a:gd name="T13" fmla="*/ 914 h 2586"/>
              <a:gd name="T14" fmla="*/ 15 w 985"/>
              <a:gd name="T15" fmla="*/ 1114 h 2586"/>
              <a:gd name="T16" fmla="*/ 3 w 985"/>
              <a:gd name="T17" fmla="*/ 1290 h 2586"/>
              <a:gd name="T18" fmla="*/ 31 w 985"/>
              <a:gd name="T19" fmla="*/ 1558 h 2586"/>
              <a:gd name="T20" fmla="*/ 99 w 985"/>
              <a:gd name="T21" fmla="*/ 1774 h 2586"/>
              <a:gd name="T22" fmla="*/ 191 w 985"/>
              <a:gd name="T23" fmla="*/ 1946 h 2586"/>
              <a:gd name="T24" fmla="*/ 363 w 985"/>
              <a:gd name="T25" fmla="*/ 2166 h 2586"/>
              <a:gd name="T26" fmla="*/ 539 w 985"/>
              <a:gd name="T27" fmla="*/ 2338 h 2586"/>
              <a:gd name="T28" fmla="*/ 763 w 985"/>
              <a:gd name="T29" fmla="*/ 2490 h 2586"/>
              <a:gd name="T30" fmla="*/ 967 w 985"/>
              <a:gd name="T31" fmla="*/ 2586 h 258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985" h="2586">
                <a:moveTo>
                  <a:pt x="985" y="0"/>
                </a:moveTo>
                <a:cubicBezTo>
                  <a:pt x="906" y="35"/>
                  <a:pt x="828" y="70"/>
                  <a:pt x="751" y="114"/>
                </a:cubicBezTo>
                <a:cubicBezTo>
                  <a:pt x="674" y="158"/>
                  <a:pt x="591" y="211"/>
                  <a:pt x="523" y="266"/>
                </a:cubicBezTo>
                <a:cubicBezTo>
                  <a:pt x="455" y="321"/>
                  <a:pt x="397" y="380"/>
                  <a:pt x="343" y="442"/>
                </a:cubicBezTo>
                <a:cubicBezTo>
                  <a:pt x="289" y="504"/>
                  <a:pt x="234" y="586"/>
                  <a:pt x="199" y="638"/>
                </a:cubicBezTo>
                <a:cubicBezTo>
                  <a:pt x="164" y="690"/>
                  <a:pt x="152" y="708"/>
                  <a:pt x="131" y="754"/>
                </a:cubicBezTo>
                <a:cubicBezTo>
                  <a:pt x="110" y="800"/>
                  <a:pt x="90" y="854"/>
                  <a:pt x="71" y="914"/>
                </a:cubicBezTo>
                <a:cubicBezTo>
                  <a:pt x="52" y="974"/>
                  <a:pt x="26" y="1051"/>
                  <a:pt x="15" y="1114"/>
                </a:cubicBezTo>
                <a:cubicBezTo>
                  <a:pt x="4" y="1177"/>
                  <a:pt x="0" y="1216"/>
                  <a:pt x="3" y="1290"/>
                </a:cubicBezTo>
                <a:cubicBezTo>
                  <a:pt x="6" y="1364"/>
                  <a:pt x="15" y="1477"/>
                  <a:pt x="31" y="1558"/>
                </a:cubicBezTo>
                <a:cubicBezTo>
                  <a:pt x="47" y="1639"/>
                  <a:pt x="72" y="1709"/>
                  <a:pt x="99" y="1774"/>
                </a:cubicBezTo>
                <a:cubicBezTo>
                  <a:pt x="126" y="1839"/>
                  <a:pt x="147" y="1881"/>
                  <a:pt x="191" y="1946"/>
                </a:cubicBezTo>
                <a:cubicBezTo>
                  <a:pt x="235" y="2011"/>
                  <a:pt x="305" y="2101"/>
                  <a:pt x="363" y="2166"/>
                </a:cubicBezTo>
                <a:cubicBezTo>
                  <a:pt x="421" y="2231"/>
                  <a:pt x="472" y="2284"/>
                  <a:pt x="539" y="2338"/>
                </a:cubicBezTo>
                <a:cubicBezTo>
                  <a:pt x="606" y="2392"/>
                  <a:pt x="692" y="2449"/>
                  <a:pt x="763" y="2490"/>
                </a:cubicBezTo>
                <a:cubicBezTo>
                  <a:pt x="834" y="2531"/>
                  <a:pt x="900" y="2558"/>
                  <a:pt x="967" y="2586"/>
                </a:cubicBezTo>
              </a:path>
            </a:pathLst>
          </a:custGeom>
          <a:noFill/>
          <a:ln w="9525" cap="flat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7" name="Freeform 17"/>
          <p:cNvSpPr>
            <a:spLocks/>
          </p:cNvSpPr>
          <p:nvPr/>
        </p:nvSpPr>
        <p:spPr bwMode="auto">
          <a:xfrm>
            <a:off x="3014663" y="2115483"/>
            <a:ext cx="650875" cy="4068763"/>
          </a:xfrm>
          <a:custGeom>
            <a:avLst/>
            <a:gdLst>
              <a:gd name="T0" fmla="*/ 410 w 410"/>
              <a:gd name="T1" fmla="*/ 0 h 2563"/>
              <a:gd name="T2" fmla="*/ 257 w 410"/>
              <a:gd name="T3" fmla="*/ 187 h 2563"/>
              <a:gd name="T4" fmla="*/ 173 w 410"/>
              <a:gd name="T5" fmla="*/ 339 h 2563"/>
              <a:gd name="T6" fmla="*/ 97 w 410"/>
              <a:gd name="T7" fmla="*/ 555 h 2563"/>
              <a:gd name="T8" fmla="*/ 41 w 410"/>
              <a:gd name="T9" fmla="*/ 791 h 2563"/>
              <a:gd name="T10" fmla="*/ 9 w 410"/>
              <a:gd name="T11" fmla="*/ 1051 h 2563"/>
              <a:gd name="T12" fmla="*/ 1 w 410"/>
              <a:gd name="T13" fmla="*/ 1195 h 2563"/>
              <a:gd name="T14" fmla="*/ 1 w 410"/>
              <a:gd name="T15" fmla="*/ 1271 h 2563"/>
              <a:gd name="T16" fmla="*/ 5 w 410"/>
              <a:gd name="T17" fmla="*/ 1487 h 2563"/>
              <a:gd name="T18" fmla="*/ 21 w 410"/>
              <a:gd name="T19" fmla="*/ 1667 h 2563"/>
              <a:gd name="T20" fmla="*/ 81 w 410"/>
              <a:gd name="T21" fmla="*/ 1967 h 2563"/>
              <a:gd name="T22" fmla="*/ 157 w 410"/>
              <a:gd name="T23" fmla="*/ 2175 h 2563"/>
              <a:gd name="T24" fmla="*/ 257 w 410"/>
              <a:gd name="T25" fmla="*/ 2375 h 2563"/>
              <a:gd name="T26" fmla="*/ 337 w 410"/>
              <a:gd name="T27" fmla="*/ 2491 h 2563"/>
              <a:gd name="T28" fmla="*/ 409 w 410"/>
              <a:gd name="T29" fmla="*/ 2563 h 256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</a:cxnLst>
            <a:rect l="0" t="0" r="r" b="b"/>
            <a:pathLst>
              <a:path w="410" h="2563">
                <a:moveTo>
                  <a:pt x="410" y="0"/>
                </a:moveTo>
                <a:cubicBezTo>
                  <a:pt x="353" y="65"/>
                  <a:pt x="296" y="131"/>
                  <a:pt x="257" y="187"/>
                </a:cubicBezTo>
                <a:cubicBezTo>
                  <a:pt x="218" y="243"/>
                  <a:pt x="200" y="278"/>
                  <a:pt x="173" y="339"/>
                </a:cubicBezTo>
                <a:cubicBezTo>
                  <a:pt x="146" y="400"/>
                  <a:pt x="119" y="480"/>
                  <a:pt x="97" y="555"/>
                </a:cubicBezTo>
                <a:cubicBezTo>
                  <a:pt x="75" y="630"/>
                  <a:pt x="56" y="708"/>
                  <a:pt x="41" y="791"/>
                </a:cubicBezTo>
                <a:cubicBezTo>
                  <a:pt x="26" y="874"/>
                  <a:pt x="16" y="984"/>
                  <a:pt x="9" y="1051"/>
                </a:cubicBezTo>
                <a:cubicBezTo>
                  <a:pt x="2" y="1118"/>
                  <a:pt x="2" y="1158"/>
                  <a:pt x="1" y="1195"/>
                </a:cubicBezTo>
                <a:cubicBezTo>
                  <a:pt x="0" y="1232"/>
                  <a:pt x="0" y="1222"/>
                  <a:pt x="1" y="1271"/>
                </a:cubicBezTo>
                <a:cubicBezTo>
                  <a:pt x="2" y="1320"/>
                  <a:pt x="2" y="1421"/>
                  <a:pt x="5" y="1487"/>
                </a:cubicBezTo>
                <a:cubicBezTo>
                  <a:pt x="8" y="1553"/>
                  <a:pt x="8" y="1587"/>
                  <a:pt x="21" y="1667"/>
                </a:cubicBezTo>
                <a:cubicBezTo>
                  <a:pt x="34" y="1747"/>
                  <a:pt x="58" y="1882"/>
                  <a:pt x="81" y="1967"/>
                </a:cubicBezTo>
                <a:cubicBezTo>
                  <a:pt x="104" y="2052"/>
                  <a:pt x="128" y="2107"/>
                  <a:pt x="157" y="2175"/>
                </a:cubicBezTo>
                <a:cubicBezTo>
                  <a:pt x="186" y="2243"/>
                  <a:pt x="227" y="2322"/>
                  <a:pt x="257" y="2375"/>
                </a:cubicBezTo>
                <a:cubicBezTo>
                  <a:pt x="287" y="2428"/>
                  <a:pt x="312" y="2460"/>
                  <a:pt x="337" y="2491"/>
                </a:cubicBezTo>
                <a:cubicBezTo>
                  <a:pt x="362" y="2522"/>
                  <a:pt x="385" y="2542"/>
                  <a:pt x="409" y="2563"/>
                </a:cubicBezTo>
              </a:path>
            </a:pathLst>
          </a:custGeom>
          <a:noFill/>
          <a:ln w="9525" cap="flat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8" name="Freeform 18"/>
          <p:cNvSpPr>
            <a:spLocks/>
          </p:cNvSpPr>
          <p:nvPr/>
        </p:nvSpPr>
        <p:spPr bwMode="auto">
          <a:xfrm>
            <a:off x="3968750" y="2082146"/>
            <a:ext cx="228600" cy="4102100"/>
          </a:xfrm>
          <a:custGeom>
            <a:avLst/>
            <a:gdLst>
              <a:gd name="T0" fmla="*/ 127 w 144"/>
              <a:gd name="T1" fmla="*/ 21 h 2584"/>
              <a:gd name="T2" fmla="*/ 144 w 144"/>
              <a:gd name="T3" fmla="*/ 0 h 2584"/>
              <a:gd name="T4" fmla="*/ 108 w 144"/>
              <a:gd name="T5" fmla="*/ 100 h 2584"/>
              <a:gd name="T6" fmla="*/ 56 w 144"/>
              <a:gd name="T7" fmla="*/ 364 h 2584"/>
              <a:gd name="T8" fmla="*/ 32 w 144"/>
              <a:gd name="T9" fmla="*/ 632 h 2584"/>
              <a:gd name="T10" fmla="*/ 4 w 144"/>
              <a:gd name="T11" fmla="*/ 1124 h 2584"/>
              <a:gd name="T12" fmla="*/ 8 w 144"/>
              <a:gd name="T13" fmla="*/ 1292 h 2584"/>
              <a:gd name="T14" fmla="*/ 12 w 144"/>
              <a:gd name="T15" fmla="*/ 1612 h 2584"/>
              <a:gd name="T16" fmla="*/ 20 w 144"/>
              <a:gd name="T17" fmla="*/ 1904 h 2584"/>
              <a:gd name="T18" fmla="*/ 60 w 144"/>
              <a:gd name="T19" fmla="*/ 2240 h 2584"/>
              <a:gd name="T20" fmla="*/ 96 w 144"/>
              <a:gd name="T21" fmla="*/ 2416 h 2584"/>
              <a:gd name="T22" fmla="*/ 128 w 144"/>
              <a:gd name="T23" fmla="*/ 2584 h 25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144" h="2584">
                <a:moveTo>
                  <a:pt x="127" y="21"/>
                </a:moveTo>
                <a:lnTo>
                  <a:pt x="144" y="0"/>
                </a:lnTo>
                <a:cubicBezTo>
                  <a:pt x="141" y="13"/>
                  <a:pt x="123" y="39"/>
                  <a:pt x="108" y="100"/>
                </a:cubicBezTo>
                <a:cubicBezTo>
                  <a:pt x="93" y="161"/>
                  <a:pt x="69" y="275"/>
                  <a:pt x="56" y="364"/>
                </a:cubicBezTo>
                <a:cubicBezTo>
                  <a:pt x="43" y="453"/>
                  <a:pt x="41" y="505"/>
                  <a:pt x="32" y="632"/>
                </a:cubicBezTo>
                <a:cubicBezTo>
                  <a:pt x="23" y="759"/>
                  <a:pt x="8" y="1014"/>
                  <a:pt x="4" y="1124"/>
                </a:cubicBezTo>
                <a:cubicBezTo>
                  <a:pt x="0" y="1234"/>
                  <a:pt x="7" y="1211"/>
                  <a:pt x="8" y="1292"/>
                </a:cubicBezTo>
                <a:cubicBezTo>
                  <a:pt x="9" y="1373"/>
                  <a:pt x="10" y="1510"/>
                  <a:pt x="12" y="1612"/>
                </a:cubicBezTo>
                <a:cubicBezTo>
                  <a:pt x="14" y="1714"/>
                  <a:pt x="12" y="1799"/>
                  <a:pt x="20" y="1904"/>
                </a:cubicBezTo>
                <a:cubicBezTo>
                  <a:pt x="28" y="2009"/>
                  <a:pt x="47" y="2155"/>
                  <a:pt x="60" y="2240"/>
                </a:cubicBezTo>
                <a:cubicBezTo>
                  <a:pt x="73" y="2325"/>
                  <a:pt x="85" y="2359"/>
                  <a:pt x="96" y="2416"/>
                </a:cubicBezTo>
                <a:cubicBezTo>
                  <a:pt x="107" y="2473"/>
                  <a:pt x="117" y="2528"/>
                  <a:pt x="128" y="2584"/>
                </a:cubicBezTo>
              </a:path>
            </a:pathLst>
          </a:custGeom>
          <a:noFill/>
          <a:ln w="9525" cap="flat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9" name="Freeform 19"/>
          <p:cNvSpPr>
            <a:spLocks/>
          </p:cNvSpPr>
          <p:nvPr/>
        </p:nvSpPr>
        <p:spPr bwMode="auto">
          <a:xfrm>
            <a:off x="2041525" y="2078971"/>
            <a:ext cx="1120775" cy="4105275"/>
          </a:xfrm>
          <a:custGeom>
            <a:avLst/>
            <a:gdLst>
              <a:gd name="T0" fmla="*/ 706 w 706"/>
              <a:gd name="T1" fmla="*/ 0 h 2586"/>
              <a:gd name="T2" fmla="*/ 602 w 706"/>
              <a:gd name="T3" fmla="*/ 66 h 2586"/>
              <a:gd name="T4" fmla="*/ 362 w 706"/>
              <a:gd name="T5" fmla="*/ 290 h 2586"/>
              <a:gd name="T6" fmla="*/ 202 w 706"/>
              <a:gd name="T7" fmla="*/ 518 h 2586"/>
              <a:gd name="T8" fmla="*/ 78 w 706"/>
              <a:gd name="T9" fmla="*/ 802 h 2586"/>
              <a:gd name="T10" fmla="*/ 22 w 706"/>
              <a:gd name="T11" fmla="*/ 1038 h 2586"/>
              <a:gd name="T12" fmla="*/ 2 w 706"/>
              <a:gd name="T13" fmla="*/ 1294 h 2586"/>
              <a:gd name="T14" fmla="*/ 34 w 706"/>
              <a:gd name="T15" fmla="*/ 1630 h 2586"/>
              <a:gd name="T16" fmla="*/ 110 w 706"/>
              <a:gd name="T17" fmla="*/ 1882 h 2586"/>
              <a:gd name="T18" fmla="*/ 214 w 706"/>
              <a:gd name="T19" fmla="*/ 2102 h 2586"/>
              <a:gd name="T20" fmla="*/ 386 w 706"/>
              <a:gd name="T21" fmla="*/ 2342 h 2586"/>
              <a:gd name="T22" fmla="*/ 590 w 706"/>
              <a:gd name="T23" fmla="*/ 2514 h 2586"/>
              <a:gd name="T24" fmla="*/ 686 w 706"/>
              <a:gd name="T25" fmla="*/ 2586 h 258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706" h="2586">
                <a:moveTo>
                  <a:pt x="706" y="0"/>
                </a:moveTo>
                <a:cubicBezTo>
                  <a:pt x="682" y="9"/>
                  <a:pt x="659" y="18"/>
                  <a:pt x="602" y="66"/>
                </a:cubicBezTo>
                <a:cubicBezTo>
                  <a:pt x="545" y="114"/>
                  <a:pt x="429" y="215"/>
                  <a:pt x="362" y="290"/>
                </a:cubicBezTo>
                <a:cubicBezTo>
                  <a:pt x="295" y="365"/>
                  <a:pt x="249" y="433"/>
                  <a:pt x="202" y="518"/>
                </a:cubicBezTo>
                <a:cubicBezTo>
                  <a:pt x="155" y="603"/>
                  <a:pt x="108" y="715"/>
                  <a:pt x="78" y="802"/>
                </a:cubicBezTo>
                <a:cubicBezTo>
                  <a:pt x="48" y="889"/>
                  <a:pt x="35" y="956"/>
                  <a:pt x="22" y="1038"/>
                </a:cubicBezTo>
                <a:cubicBezTo>
                  <a:pt x="9" y="1120"/>
                  <a:pt x="0" y="1195"/>
                  <a:pt x="2" y="1294"/>
                </a:cubicBezTo>
                <a:cubicBezTo>
                  <a:pt x="4" y="1393"/>
                  <a:pt x="16" y="1532"/>
                  <a:pt x="34" y="1630"/>
                </a:cubicBezTo>
                <a:cubicBezTo>
                  <a:pt x="52" y="1728"/>
                  <a:pt x="80" y="1803"/>
                  <a:pt x="110" y="1882"/>
                </a:cubicBezTo>
                <a:cubicBezTo>
                  <a:pt x="140" y="1961"/>
                  <a:pt x="168" y="2025"/>
                  <a:pt x="214" y="2102"/>
                </a:cubicBezTo>
                <a:cubicBezTo>
                  <a:pt x="260" y="2179"/>
                  <a:pt x="323" y="2273"/>
                  <a:pt x="386" y="2342"/>
                </a:cubicBezTo>
                <a:cubicBezTo>
                  <a:pt x="449" y="2411"/>
                  <a:pt x="540" y="2473"/>
                  <a:pt x="590" y="2514"/>
                </a:cubicBezTo>
                <a:cubicBezTo>
                  <a:pt x="640" y="2555"/>
                  <a:pt x="663" y="2570"/>
                  <a:pt x="686" y="2586"/>
                </a:cubicBezTo>
              </a:path>
            </a:pathLst>
          </a:custGeom>
          <a:noFill/>
          <a:ln w="9525" cap="flat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20" name="Freeform 20"/>
          <p:cNvSpPr>
            <a:spLocks/>
          </p:cNvSpPr>
          <p:nvPr/>
        </p:nvSpPr>
        <p:spPr bwMode="auto">
          <a:xfrm>
            <a:off x="1093788" y="2078971"/>
            <a:ext cx="1563688" cy="4105275"/>
          </a:xfrm>
          <a:custGeom>
            <a:avLst/>
            <a:gdLst>
              <a:gd name="T0" fmla="*/ 985 w 985"/>
              <a:gd name="T1" fmla="*/ 0 h 2586"/>
              <a:gd name="T2" fmla="*/ 751 w 985"/>
              <a:gd name="T3" fmla="*/ 114 h 2586"/>
              <a:gd name="T4" fmla="*/ 523 w 985"/>
              <a:gd name="T5" fmla="*/ 266 h 2586"/>
              <a:gd name="T6" fmla="*/ 343 w 985"/>
              <a:gd name="T7" fmla="*/ 442 h 2586"/>
              <a:gd name="T8" fmla="*/ 199 w 985"/>
              <a:gd name="T9" fmla="*/ 638 h 2586"/>
              <a:gd name="T10" fmla="*/ 131 w 985"/>
              <a:gd name="T11" fmla="*/ 754 h 2586"/>
              <a:gd name="T12" fmla="*/ 71 w 985"/>
              <a:gd name="T13" fmla="*/ 914 h 2586"/>
              <a:gd name="T14" fmla="*/ 15 w 985"/>
              <a:gd name="T15" fmla="*/ 1114 h 2586"/>
              <a:gd name="T16" fmla="*/ 3 w 985"/>
              <a:gd name="T17" fmla="*/ 1290 h 2586"/>
              <a:gd name="T18" fmla="*/ 31 w 985"/>
              <a:gd name="T19" fmla="*/ 1558 h 2586"/>
              <a:gd name="T20" fmla="*/ 99 w 985"/>
              <a:gd name="T21" fmla="*/ 1774 h 2586"/>
              <a:gd name="T22" fmla="*/ 191 w 985"/>
              <a:gd name="T23" fmla="*/ 1946 h 2586"/>
              <a:gd name="T24" fmla="*/ 363 w 985"/>
              <a:gd name="T25" fmla="*/ 2166 h 2586"/>
              <a:gd name="T26" fmla="*/ 539 w 985"/>
              <a:gd name="T27" fmla="*/ 2338 h 2586"/>
              <a:gd name="T28" fmla="*/ 763 w 985"/>
              <a:gd name="T29" fmla="*/ 2490 h 2586"/>
              <a:gd name="T30" fmla="*/ 967 w 985"/>
              <a:gd name="T31" fmla="*/ 2586 h 258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985" h="2586">
                <a:moveTo>
                  <a:pt x="985" y="0"/>
                </a:moveTo>
                <a:cubicBezTo>
                  <a:pt x="906" y="35"/>
                  <a:pt x="828" y="70"/>
                  <a:pt x="751" y="114"/>
                </a:cubicBezTo>
                <a:cubicBezTo>
                  <a:pt x="674" y="158"/>
                  <a:pt x="591" y="211"/>
                  <a:pt x="523" y="266"/>
                </a:cubicBezTo>
                <a:cubicBezTo>
                  <a:pt x="455" y="321"/>
                  <a:pt x="397" y="380"/>
                  <a:pt x="343" y="442"/>
                </a:cubicBezTo>
                <a:cubicBezTo>
                  <a:pt x="289" y="504"/>
                  <a:pt x="234" y="586"/>
                  <a:pt x="199" y="638"/>
                </a:cubicBezTo>
                <a:cubicBezTo>
                  <a:pt x="164" y="690"/>
                  <a:pt x="152" y="708"/>
                  <a:pt x="131" y="754"/>
                </a:cubicBezTo>
                <a:cubicBezTo>
                  <a:pt x="110" y="800"/>
                  <a:pt x="90" y="854"/>
                  <a:pt x="71" y="914"/>
                </a:cubicBezTo>
                <a:cubicBezTo>
                  <a:pt x="52" y="974"/>
                  <a:pt x="26" y="1051"/>
                  <a:pt x="15" y="1114"/>
                </a:cubicBezTo>
                <a:cubicBezTo>
                  <a:pt x="4" y="1177"/>
                  <a:pt x="0" y="1216"/>
                  <a:pt x="3" y="1290"/>
                </a:cubicBezTo>
                <a:cubicBezTo>
                  <a:pt x="6" y="1364"/>
                  <a:pt x="15" y="1477"/>
                  <a:pt x="31" y="1558"/>
                </a:cubicBezTo>
                <a:cubicBezTo>
                  <a:pt x="47" y="1639"/>
                  <a:pt x="72" y="1709"/>
                  <a:pt x="99" y="1774"/>
                </a:cubicBezTo>
                <a:cubicBezTo>
                  <a:pt x="126" y="1839"/>
                  <a:pt x="147" y="1881"/>
                  <a:pt x="191" y="1946"/>
                </a:cubicBezTo>
                <a:cubicBezTo>
                  <a:pt x="235" y="2011"/>
                  <a:pt x="305" y="2101"/>
                  <a:pt x="363" y="2166"/>
                </a:cubicBezTo>
                <a:cubicBezTo>
                  <a:pt x="421" y="2231"/>
                  <a:pt x="472" y="2284"/>
                  <a:pt x="539" y="2338"/>
                </a:cubicBezTo>
                <a:cubicBezTo>
                  <a:pt x="606" y="2392"/>
                  <a:pt x="692" y="2449"/>
                  <a:pt x="763" y="2490"/>
                </a:cubicBezTo>
                <a:cubicBezTo>
                  <a:pt x="834" y="2531"/>
                  <a:pt x="900" y="2558"/>
                  <a:pt x="967" y="2586"/>
                </a:cubicBezTo>
              </a:path>
            </a:pathLst>
          </a:custGeom>
          <a:noFill/>
          <a:ln w="9525" cap="flat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21" name="Freeform 21"/>
          <p:cNvSpPr>
            <a:spLocks/>
          </p:cNvSpPr>
          <p:nvPr/>
        </p:nvSpPr>
        <p:spPr bwMode="auto">
          <a:xfrm>
            <a:off x="2503488" y="3804583"/>
            <a:ext cx="1128713" cy="1724025"/>
          </a:xfrm>
          <a:custGeom>
            <a:avLst/>
            <a:gdLst>
              <a:gd name="T0" fmla="*/ 65 w 711"/>
              <a:gd name="T1" fmla="*/ 115 h 1086"/>
              <a:gd name="T2" fmla="*/ 49 w 711"/>
              <a:gd name="T3" fmla="*/ 175 h 1086"/>
              <a:gd name="T4" fmla="*/ 7 w 711"/>
              <a:gd name="T5" fmla="*/ 223 h 1086"/>
              <a:gd name="T6" fmla="*/ 9 w 711"/>
              <a:gd name="T7" fmla="*/ 297 h 1086"/>
              <a:gd name="T8" fmla="*/ 49 w 711"/>
              <a:gd name="T9" fmla="*/ 353 h 1086"/>
              <a:gd name="T10" fmla="*/ 89 w 711"/>
              <a:gd name="T11" fmla="*/ 439 h 1086"/>
              <a:gd name="T12" fmla="*/ 171 w 711"/>
              <a:gd name="T13" fmla="*/ 487 h 1086"/>
              <a:gd name="T14" fmla="*/ 201 w 711"/>
              <a:gd name="T15" fmla="*/ 609 h 1086"/>
              <a:gd name="T16" fmla="*/ 205 w 711"/>
              <a:gd name="T17" fmla="*/ 779 h 1086"/>
              <a:gd name="T18" fmla="*/ 209 w 711"/>
              <a:gd name="T19" fmla="*/ 821 h 1086"/>
              <a:gd name="T20" fmla="*/ 209 w 711"/>
              <a:gd name="T21" fmla="*/ 861 h 1086"/>
              <a:gd name="T22" fmla="*/ 227 w 711"/>
              <a:gd name="T23" fmla="*/ 883 h 1086"/>
              <a:gd name="T24" fmla="*/ 237 w 711"/>
              <a:gd name="T25" fmla="*/ 927 h 1086"/>
              <a:gd name="T26" fmla="*/ 237 w 711"/>
              <a:gd name="T27" fmla="*/ 977 h 1086"/>
              <a:gd name="T28" fmla="*/ 269 w 711"/>
              <a:gd name="T29" fmla="*/ 1027 h 1086"/>
              <a:gd name="T30" fmla="*/ 297 w 711"/>
              <a:gd name="T31" fmla="*/ 1061 h 1086"/>
              <a:gd name="T32" fmla="*/ 343 w 711"/>
              <a:gd name="T33" fmla="*/ 1085 h 1086"/>
              <a:gd name="T34" fmla="*/ 401 w 711"/>
              <a:gd name="T35" fmla="*/ 1067 h 1086"/>
              <a:gd name="T36" fmla="*/ 365 w 711"/>
              <a:gd name="T37" fmla="*/ 1047 h 1086"/>
              <a:gd name="T38" fmla="*/ 323 w 711"/>
              <a:gd name="T39" fmla="*/ 1059 h 1086"/>
              <a:gd name="T40" fmla="*/ 337 w 711"/>
              <a:gd name="T41" fmla="*/ 1015 h 1086"/>
              <a:gd name="T42" fmla="*/ 345 w 711"/>
              <a:gd name="T43" fmla="*/ 955 h 1086"/>
              <a:gd name="T44" fmla="*/ 345 w 711"/>
              <a:gd name="T45" fmla="*/ 917 h 1086"/>
              <a:gd name="T46" fmla="*/ 355 w 711"/>
              <a:gd name="T47" fmla="*/ 881 h 1086"/>
              <a:gd name="T48" fmla="*/ 361 w 711"/>
              <a:gd name="T49" fmla="*/ 859 h 1086"/>
              <a:gd name="T50" fmla="*/ 411 w 711"/>
              <a:gd name="T51" fmla="*/ 821 h 1086"/>
              <a:gd name="T52" fmla="*/ 413 w 711"/>
              <a:gd name="T53" fmla="*/ 763 h 1086"/>
              <a:gd name="T54" fmla="*/ 483 w 711"/>
              <a:gd name="T55" fmla="*/ 739 h 1086"/>
              <a:gd name="T56" fmla="*/ 497 w 711"/>
              <a:gd name="T57" fmla="*/ 693 h 1086"/>
              <a:gd name="T58" fmla="*/ 527 w 711"/>
              <a:gd name="T59" fmla="*/ 655 h 1086"/>
              <a:gd name="T60" fmla="*/ 569 w 711"/>
              <a:gd name="T61" fmla="*/ 581 h 1086"/>
              <a:gd name="T62" fmla="*/ 653 w 711"/>
              <a:gd name="T63" fmla="*/ 505 h 1086"/>
              <a:gd name="T64" fmla="*/ 655 w 711"/>
              <a:gd name="T65" fmla="*/ 417 h 1086"/>
              <a:gd name="T66" fmla="*/ 693 w 711"/>
              <a:gd name="T67" fmla="*/ 377 h 1086"/>
              <a:gd name="T68" fmla="*/ 705 w 711"/>
              <a:gd name="T69" fmla="*/ 301 h 1086"/>
              <a:gd name="T70" fmla="*/ 643 w 711"/>
              <a:gd name="T71" fmla="*/ 263 h 1086"/>
              <a:gd name="T72" fmla="*/ 573 w 711"/>
              <a:gd name="T73" fmla="*/ 251 h 1086"/>
              <a:gd name="T74" fmla="*/ 543 w 711"/>
              <a:gd name="T75" fmla="*/ 227 h 1086"/>
              <a:gd name="T76" fmla="*/ 507 w 711"/>
              <a:gd name="T77" fmla="*/ 235 h 1086"/>
              <a:gd name="T78" fmla="*/ 497 w 711"/>
              <a:gd name="T79" fmla="*/ 211 h 1086"/>
              <a:gd name="T80" fmla="*/ 451 w 711"/>
              <a:gd name="T81" fmla="*/ 223 h 1086"/>
              <a:gd name="T82" fmla="*/ 475 w 711"/>
              <a:gd name="T83" fmla="*/ 189 h 1086"/>
              <a:gd name="T84" fmla="*/ 449 w 711"/>
              <a:gd name="T85" fmla="*/ 121 h 1086"/>
              <a:gd name="T86" fmla="*/ 381 w 711"/>
              <a:gd name="T87" fmla="*/ 111 h 1086"/>
              <a:gd name="T88" fmla="*/ 345 w 711"/>
              <a:gd name="T89" fmla="*/ 79 h 1086"/>
              <a:gd name="T90" fmla="*/ 303 w 711"/>
              <a:gd name="T91" fmla="*/ 49 h 1086"/>
              <a:gd name="T92" fmla="*/ 247 w 711"/>
              <a:gd name="T93" fmla="*/ 39 h 1086"/>
              <a:gd name="T94" fmla="*/ 193 w 711"/>
              <a:gd name="T95" fmla="*/ 17 h 1086"/>
              <a:gd name="T96" fmla="*/ 157 w 711"/>
              <a:gd name="T97" fmla="*/ 45 h 1086"/>
              <a:gd name="T98" fmla="*/ 155 w 711"/>
              <a:gd name="T99" fmla="*/ 1 h 1086"/>
              <a:gd name="T100" fmla="*/ 117 w 711"/>
              <a:gd name="T101" fmla="*/ 21 h 1086"/>
              <a:gd name="T102" fmla="*/ 85 w 711"/>
              <a:gd name="T103" fmla="*/ 59 h 108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</a:cxnLst>
            <a:rect l="0" t="0" r="r" b="b"/>
            <a:pathLst>
              <a:path w="711" h="1086">
                <a:moveTo>
                  <a:pt x="52" y="70"/>
                </a:moveTo>
                <a:cubicBezTo>
                  <a:pt x="53" y="76"/>
                  <a:pt x="65" y="88"/>
                  <a:pt x="67" y="95"/>
                </a:cubicBezTo>
                <a:cubicBezTo>
                  <a:pt x="69" y="102"/>
                  <a:pt x="66" y="108"/>
                  <a:pt x="65" y="115"/>
                </a:cubicBezTo>
                <a:cubicBezTo>
                  <a:pt x="64" y="122"/>
                  <a:pt x="63" y="128"/>
                  <a:pt x="63" y="135"/>
                </a:cubicBezTo>
                <a:cubicBezTo>
                  <a:pt x="63" y="142"/>
                  <a:pt x="69" y="150"/>
                  <a:pt x="67" y="157"/>
                </a:cubicBezTo>
                <a:cubicBezTo>
                  <a:pt x="65" y="164"/>
                  <a:pt x="56" y="169"/>
                  <a:pt x="49" y="175"/>
                </a:cubicBezTo>
                <a:cubicBezTo>
                  <a:pt x="42" y="181"/>
                  <a:pt x="31" y="190"/>
                  <a:pt x="27" y="195"/>
                </a:cubicBezTo>
                <a:cubicBezTo>
                  <a:pt x="23" y="200"/>
                  <a:pt x="26" y="202"/>
                  <a:pt x="23" y="207"/>
                </a:cubicBezTo>
                <a:cubicBezTo>
                  <a:pt x="20" y="212"/>
                  <a:pt x="8" y="217"/>
                  <a:pt x="7" y="223"/>
                </a:cubicBezTo>
                <a:cubicBezTo>
                  <a:pt x="6" y="229"/>
                  <a:pt x="17" y="233"/>
                  <a:pt x="17" y="241"/>
                </a:cubicBezTo>
                <a:cubicBezTo>
                  <a:pt x="17" y="249"/>
                  <a:pt x="10" y="264"/>
                  <a:pt x="9" y="273"/>
                </a:cubicBezTo>
                <a:cubicBezTo>
                  <a:pt x="8" y="282"/>
                  <a:pt x="10" y="291"/>
                  <a:pt x="9" y="297"/>
                </a:cubicBezTo>
                <a:cubicBezTo>
                  <a:pt x="8" y="303"/>
                  <a:pt x="0" y="305"/>
                  <a:pt x="3" y="309"/>
                </a:cubicBezTo>
                <a:cubicBezTo>
                  <a:pt x="6" y="313"/>
                  <a:pt x="19" y="314"/>
                  <a:pt x="27" y="321"/>
                </a:cubicBezTo>
                <a:cubicBezTo>
                  <a:pt x="35" y="328"/>
                  <a:pt x="42" y="341"/>
                  <a:pt x="49" y="353"/>
                </a:cubicBezTo>
                <a:cubicBezTo>
                  <a:pt x="56" y="365"/>
                  <a:pt x="61" y="383"/>
                  <a:pt x="67" y="395"/>
                </a:cubicBezTo>
                <a:cubicBezTo>
                  <a:pt x="73" y="407"/>
                  <a:pt x="79" y="416"/>
                  <a:pt x="83" y="423"/>
                </a:cubicBezTo>
                <a:cubicBezTo>
                  <a:pt x="87" y="430"/>
                  <a:pt x="88" y="434"/>
                  <a:pt x="89" y="439"/>
                </a:cubicBezTo>
                <a:cubicBezTo>
                  <a:pt x="90" y="444"/>
                  <a:pt x="85" y="447"/>
                  <a:pt x="91" y="451"/>
                </a:cubicBezTo>
                <a:cubicBezTo>
                  <a:pt x="97" y="455"/>
                  <a:pt x="112" y="459"/>
                  <a:pt x="125" y="465"/>
                </a:cubicBezTo>
                <a:cubicBezTo>
                  <a:pt x="138" y="471"/>
                  <a:pt x="160" y="480"/>
                  <a:pt x="171" y="487"/>
                </a:cubicBezTo>
                <a:cubicBezTo>
                  <a:pt x="182" y="494"/>
                  <a:pt x="185" y="498"/>
                  <a:pt x="189" y="509"/>
                </a:cubicBezTo>
                <a:cubicBezTo>
                  <a:pt x="193" y="520"/>
                  <a:pt x="195" y="536"/>
                  <a:pt x="197" y="553"/>
                </a:cubicBezTo>
                <a:cubicBezTo>
                  <a:pt x="199" y="570"/>
                  <a:pt x="201" y="591"/>
                  <a:pt x="201" y="609"/>
                </a:cubicBezTo>
                <a:cubicBezTo>
                  <a:pt x="201" y="627"/>
                  <a:pt x="198" y="640"/>
                  <a:pt x="199" y="661"/>
                </a:cubicBezTo>
                <a:cubicBezTo>
                  <a:pt x="200" y="682"/>
                  <a:pt x="206" y="713"/>
                  <a:pt x="207" y="733"/>
                </a:cubicBezTo>
                <a:cubicBezTo>
                  <a:pt x="208" y="753"/>
                  <a:pt x="205" y="769"/>
                  <a:pt x="205" y="779"/>
                </a:cubicBezTo>
                <a:cubicBezTo>
                  <a:pt x="205" y="789"/>
                  <a:pt x="206" y="790"/>
                  <a:pt x="205" y="795"/>
                </a:cubicBezTo>
                <a:cubicBezTo>
                  <a:pt x="204" y="800"/>
                  <a:pt x="196" y="805"/>
                  <a:pt x="197" y="809"/>
                </a:cubicBezTo>
                <a:cubicBezTo>
                  <a:pt x="198" y="813"/>
                  <a:pt x="207" y="817"/>
                  <a:pt x="209" y="821"/>
                </a:cubicBezTo>
                <a:cubicBezTo>
                  <a:pt x="211" y="825"/>
                  <a:pt x="211" y="829"/>
                  <a:pt x="211" y="833"/>
                </a:cubicBezTo>
                <a:cubicBezTo>
                  <a:pt x="211" y="837"/>
                  <a:pt x="209" y="840"/>
                  <a:pt x="209" y="845"/>
                </a:cubicBezTo>
                <a:cubicBezTo>
                  <a:pt x="209" y="850"/>
                  <a:pt x="208" y="856"/>
                  <a:pt x="209" y="861"/>
                </a:cubicBezTo>
                <a:cubicBezTo>
                  <a:pt x="210" y="866"/>
                  <a:pt x="210" y="874"/>
                  <a:pt x="213" y="875"/>
                </a:cubicBezTo>
                <a:cubicBezTo>
                  <a:pt x="216" y="876"/>
                  <a:pt x="225" y="868"/>
                  <a:pt x="227" y="869"/>
                </a:cubicBezTo>
                <a:cubicBezTo>
                  <a:pt x="229" y="870"/>
                  <a:pt x="227" y="878"/>
                  <a:pt x="227" y="883"/>
                </a:cubicBezTo>
                <a:cubicBezTo>
                  <a:pt x="227" y="888"/>
                  <a:pt x="224" y="896"/>
                  <a:pt x="225" y="901"/>
                </a:cubicBezTo>
                <a:cubicBezTo>
                  <a:pt x="226" y="906"/>
                  <a:pt x="231" y="911"/>
                  <a:pt x="233" y="915"/>
                </a:cubicBezTo>
                <a:cubicBezTo>
                  <a:pt x="235" y="919"/>
                  <a:pt x="237" y="922"/>
                  <a:pt x="237" y="927"/>
                </a:cubicBezTo>
                <a:cubicBezTo>
                  <a:pt x="237" y="932"/>
                  <a:pt x="229" y="941"/>
                  <a:pt x="231" y="947"/>
                </a:cubicBezTo>
                <a:cubicBezTo>
                  <a:pt x="233" y="953"/>
                  <a:pt x="246" y="960"/>
                  <a:pt x="247" y="965"/>
                </a:cubicBezTo>
                <a:cubicBezTo>
                  <a:pt x="248" y="970"/>
                  <a:pt x="237" y="973"/>
                  <a:pt x="237" y="977"/>
                </a:cubicBezTo>
                <a:cubicBezTo>
                  <a:pt x="237" y="981"/>
                  <a:pt x="242" y="981"/>
                  <a:pt x="245" y="987"/>
                </a:cubicBezTo>
                <a:cubicBezTo>
                  <a:pt x="248" y="993"/>
                  <a:pt x="251" y="1004"/>
                  <a:pt x="255" y="1011"/>
                </a:cubicBezTo>
                <a:cubicBezTo>
                  <a:pt x="259" y="1018"/>
                  <a:pt x="268" y="1023"/>
                  <a:pt x="269" y="1027"/>
                </a:cubicBezTo>
                <a:cubicBezTo>
                  <a:pt x="270" y="1031"/>
                  <a:pt x="257" y="1030"/>
                  <a:pt x="259" y="1033"/>
                </a:cubicBezTo>
                <a:cubicBezTo>
                  <a:pt x="261" y="1036"/>
                  <a:pt x="277" y="1042"/>
                  <a:pt x="283" y="1047"/>
                </a:cubicBezTo>
                <a:cubicBezTo>
                  <a:pt x="289" y="1052"/>
                  <a:pt x="293" y="1057"/>
                  <a:pt x="297" y="1061"/>
                </a:cubicBezTo>
                <a:cubicBezTo>
                  <a:pt x="301" y="1065"/>
                  <a:pt x="304" y="1067"/>
                  <a:pt x="309" y="1069"/>
                </a:cubicBezTo>
                <a:cubicBezTo>
                  <a:pt x="314" y="1071"/>
                  <a:pt x="323" y="1072"/>
                  <a:pt x="329" y="1075"/>
                </a:cubicBezTo>
                <a:cubicBezTo>
                  <a:pt x="335" y="1078"/>
                  <a:pt x="337" y="1084"/>
                  <a:pt x="343" y="1085"/>
                </a:cubicBezTo>
                <a:cubicBezTo>
                  <a:pt x="349" y="1086"/>
                  <a:pt x="358" y="1084"/>
                  <a:pt x="365" y="1083"/>
                </a:cubicBezTo>
                <a:cubicBezTo>
                  <a:pt x="372" y="1082"/>
                  <a:pt x="379" y="1080"/>
                  <a:pt x="385" y="1077"/>
                </a:cubicBezTo>
                <a:cubicBezTo>
                  <a:pt x="391" y="1074"/>
                  <a:pt x="400" y="1068"/>
                  <a:pt x="401" y="1067"/>
                </a:cubicBezTo>
                <a:cubicBezTo>
                  <a:pt x="402" y="1066"/>
                  <a:pt x="393" y="1070"/>
                  <a:pt x="389" y="1069"/>
                </a:cubicBezTo>
                <a:cubicBezTo>
                  <a:pt x="385" y="1068"/>
                  <a:pt x="379" y="1065"/>
                  <a:pt x="375" y="1061"/>
                </a:cubicBezTo>
                <a:cubicBezTo>
                  <a:pt x="371" y="1057"/>
                  <a:pt x="370" y="1049"/>
                  <a:pt x="365" y="1047"/>
                </a:cubicBezTo>
                <a:cubicBezTo>
                  <a:pt x="360" y="1045"/>
                  <a:pt x="350" y="1044"/>
                  <a:pt x="345" y="1047"/>
                </a:cubicBezTo>
                <a:cubicBezTo>
                  <a:pt x="340" y="1050"/>
                  <a:pt x="339" y="1061"/>
                  <a:pt x="335" y="1063"/>
                </a:cubicBezTo>
                <a:cubicBezTo>
                  <a:pt x="331" y="1065"/>
                  <a:pt x="323" y="1062"/>
                  <a:pt x="323" y="1059"/>
                </a:cubicBezTo>
                <a:cubicBezTo>
                  <a:pt x="323" y="1056"/>
                  <a:pt x="331" y="1047"/>
                  <a:pt x="335" y="1043"/>
                </a:cubicBezTo>
                <a:cubicBezTo>
                  <a:pt x="339" y="1039"/>
                  <a:pt x="345" y="1042"/>
                  <a:pt x="345" y="1037"/>
                </a:cubicBezTo>
                <a:cubicBezTo>
                  <a:pt x="345" y="1032"/>
                  <a:pt x="337" y="1022"/>
                  <a:pt x="337" y="1015"/>
                </a:cubicBezTo>
                <a:cubicBezTo>
                  <a:pt x="337" y="1008"/>
                  <a:pt x="342" y="1001"/>
                  <a:pt x="343" y="993"/>
                </a:cubicBezTo>
                <a:cubicBezTo>
                  <a:pt x="344" y="985"/>
                  <a:pt x="345" y="973"/>
                  <a:pt x="345" y="967"/>
                </a:cubicBezTo>
                <a:cubicBezTo>
                  <a:pt x="345" y="961"/>
                  <a:pt x="348" y="959"/>
                  <a:pt x="345" y="955"/>
                </a:cubicBezTo>
                <a:cubicBezTo>
                  <a:pt x="342" y="951"/>
                  <a:pt x="329" y="949"/>
                  <a:pt x="329" y="945"/>
                </a:cubicBezTo>
                <a:cubicBezTo>
                  <a:pt x="329" y="941"/>
                  <a:pt x="340" y="938"/>
                  <a:pt x="343" y="933"/>
                </a:cubicBezTo>
                <a:cubicBezTo>
                  <a:pt x="346" y="928"/>
                  <a:pt x="345" y="922"/>
                  <a:pt x="345" y="917"/>
                </a:cubicBezTo>
                <a:cubicBezTo>
                  <a:pt x="345" y="912"/>
                  <a:pt x="342" y="909"/>
                  <a:pt x="343" y="905"/>
                </a:cubicBezTo>
                <a:cubicBezTo>
                  <a:pt x="344" y="901"/>
                  <a:pt x="351" y="899"/>
                  <a:pt x="353" y="895"/>
                </a:cubicBezTo>
                <a:cubicBezTo>
                  <a:pt x="355" y="891"/>
                  <a:pt x="358" y="884"/>
                  <a:pt x="355" y="881"/>
                </a:cubicBezTo>
                <a:cubicBezTo>
                  <a:pt x="352" y="878"/>
                  <a:pt x="336" y="881"/>
                  <a:pt x="335" y="879"/>
                </a:cubicBezTo>
                <a:cubicBezTo>
                  <a:pt x="334" y="877"/>
                  <a:pt x="343" y="874"/>
                  <a:pt x="347" y="871"/>
                </a:cubicBezTo>
                <a:cubicBezTo>
                  <a:pt x="351" y="868"/>
                  <a:pt x="359" y="865"/>
                  <a:pt x="361" y="859"/>
                </a:cubicBezTo>
                <a:cubicBezTo>
                  <a:pt x="363" y="853"/>
                  <a:pt x="356" y="837"/>
                  <a:pt x="361" y="833"/>
                </a:cubicBezTo>
                <a:cubicBezTo>
                  <a:pt x="366" y="829"/>
                  <a:pt x="381" y="837"/>
                  <a:pt x="389" y="835"/>
                </a:cubicBezTo>
                <a:cubicBezTo>
                  <a:pt x="397" y="833"/>
                  <a:pt x="405" y="827"/>
                  <a:pt x="411" y="821"/>
                </a:cubicBezTo>
                <a:cubicBezTo>
                  <a:pt x="417" y="815"/>
                  <a:pt x="420" y="803"/>
                  <a:pt x="423" y="797"/>
                </a:cubicBezTo>
                <a:cubicBezTo>
                  <a:pt x="426" y="791"/>
                  <a:pt x="429" y="791"/>
                  <a:pt x="427" y="785"/>
                </a:cubicBezTo>
                <a:cubicBezTo>
                  <a:pt x="425" y="779"/>
                  <a:pt x="412" y="766"/>
                  <a:pt x="413" y="763"/>
                </a:cubicBezTo>
                <a:cubicBezTo>
                  <a:pt x="414" y="760"/>
                  <a:pt x="427" y="767"/>
                  <a:pt x="435" y="767"/>
                </a:cubicBezTo>
                <a:cubicBezTo>
                  <a:pt x="443" y="767"/>
                  <a:pt x="453" y="766"/>
                  <a:pt x="461" y="761"/>
                </a:cubicBezTo>
                <a:cubicBezTo>
                  <a:pt x="469" y="756"/>
                  <a:pt x="479" y="745"/>
                  <a:pt x="483" y="739"/>
                </a:cubicBezTo>
                <a:cubicBezTo>
                  <a:pt x="487" y="733"/>
                  <a:pt x="483" y="729"/>
                  <a:pt x="483" y="723"/>
                </a:cubicBezTo>
                <a:cubicBezTo>
                  <a:pt x="483" y="717"/>
                  <a:pt x="483" y="708"/>
                  <a:pt x="485" y="703"/>
                </a:cubicBezTo>
                <a:cubicBezTo>
                  <a:pt x="487" y="698"/>
                  <a:pt x="496" y="692"/>
                  <a:pt x="497" y="693"/>
                </a:cubicBezTo>
                <a:cubicBezTo>
                  <a:pt x="498" y="694"/>
                  <a:pt x="490" y="711"/>
                  <a:pt x="493" y="709"/>
                </a:cubicBezTo>
                <a:cubicBezTo>
                  <a:pt x="496" y="707"/>
                  <a:pt x="507" y="690"/>
                  <a:pt x="513" y="681"/>
                </a:cubicBezTo>
                <a:cubicBezTo>
                  <a:pt x="519" y="672"/>
                  <a:pt x="525" y="664"/>
                  <a:pt x="527" y="655"/>
                </a:cubicBezTo>
                <a:cubicBezTo>
                  <a:pt x="529" y="646"/>
                  <a:pt x="522" y="635"/>
                  <a:pt x="525" y="625"/>
                </a:cubicBezTo>
                <a:cubicBezTo>
                  <a:pt x="528" y="615"/>
                  <a:pt x="538" y="604"/>
                  <a:pt x="545" y="597"/>
                </a:cubicBezTo>
                <a:cubicBezTo>
                  <a:pt x="552" y="590"/>
                  <a:pt x="559" y="584"/>
                  <a:pt x="569" y="581"/>
                </a:cubicBezTo>
                <a:cubicBezTo>
                  <a:pt x="579" y="578"/>
                  <a:pt x="595" y="583"/>
                  <a:pt x="605" y="577"/>
                </a:cubicBezTo>
                <a:cubicBezTo>
                  <a:pt x="615" y="571"/>
                  <a:pt x="619" y="559"/>
                  <a:pt x="627" y="547"/>
                </a:cubicBezTo>
                <a:cubicBezTo>
                  <a:pt x="635" y="535"/>
                  <a:pt x="647" y="517"/>
                  <a:pt x="653" y="505"/>
                </a:cubicBezTo>
                <a:cubicBezTo>
                  <a:pt x="659" y="493"/>
                  <a:pt x="662" y="488"/>
                  <a:pt x="663" y="477"/>
                </a:cubicBezTo>
                <a:cubicBezTo>
                  <a:pt x="664" y="466"/>
                  <a:pt x="662" y="451"/>
                  <a:pt x="661" y="441"/>
                </a:cubicBezTo>
                <a:cubicBezTo>
                  <a:pt x="660" y="431"/>
                  <a:pt x="654" y="421"/>
                  <a:pt x="655" y="417"/>
                </a:cubicBezTo>
                <a:cubicBezTo>
                  <a:pt x="656" y="413"/>
                  <a:pt x="667" y="423"/>
                  <a:pt x="669" y="419"/>
                </a:cubicBezTo>
                <a:cubicBezTo>
                  <a:pt x="671" y="415"/>
                  <a:pt x="665" y="398"/>
                  <a:pt x="669" y="391"/>
                </a:cubicBezTo>
                <a:cubicBezTo>
                  <a:pt x="673" y="384"/>
                  <a:pt x="687" y="384"/>
                  <a:pt x="693" y="377"/>
                </a:cubicBezTo>
                <a:cubicBezTo>
                  <a:pt x="699" y="370"/>
                  <a:pt x="702" y="356"/>
                  <a:pt x="705" y="347"/>
                </a:cubicBezTo>
                <a:cubicBezTo>
                  <a:pt x="708" y="338"/>
                  <a:pt x="711" y="329"/>
                  <a:pt x="711" y="321"/>
                </a:cubicBezTo>
                <a:cubicBezTo>
                  <a:pt x="711" y="313"/>
                  <a:pt x="708" y="306"/>
                  <a:pt x="705" y="301"/>
                </a:cubicBezTo>
                <a:cubicBezTo>
                  <a:pt x="702" y="296"/>
                  <a:pt x="698" y="295"/>
                  <a:pt x="691" y="293"/>
                </a:cubicBezTo>
                <a:cubicBezTo>
                  <a:pt x="684" y="291"/>
                  <a:pt x="673" y="296"/>
                  <a:pt x="665" y="291"/>
                </a:cubicBezTo>
                <a:cubicBezTo>
                  <a:pt x="657" y="286"/>
                  <a:pt x="651" y="269"/>
                  <a:pt x="643" y="263"/>
                </a:cubicBezTo>
                <a:cubicBezTo>
                  <a:pt x="635" y="257"/>
                  <a:pt x="626" y="257"/>
                  <a:pt x="617" y="255"/>
                </a:cubicBezTo>
                <a:cubicBezTo>
                  <a:pt x="608" y="253"/>
                  <a:pt x="598" y="254"/>
                  <a:pt x="591" y="253"/>
                </a:cubicBezTo>
                <a:cubicBezTo>
                  <a:pt x="584" y="252"/>
                  <a:pt x="579" y="250"/>
                  <a:pt x="573" y="251"/>
                </a:cubicBezTo>
                <a:cubicBezTo>
                  <a:pt x="567" y="252"/>
                  <a:pt x="560" y="260"/>
                  <a:pt x="557" y="257"/>
                </a:cubicBezTo>
                <a:cubicBezTo>
                  <a:pt x="554" y="254"/>
                  <a:pt x="557" y="238"/>
                  <a:pt x="555" y="233"/>
                </a:cubicBezTo>
                <a:cubicBezTo>
                  <a:pt x="553" y="228"/>
                  <a:pt x="548" y="229"/>
                  <a:pt x="543" y="227"/>
                </a:cubicBezTo>
                <a:cubicBezTo>
                  <a:pt x="538" y="225"/>
                  <a:pt x="532" y="224"/>
                  <a:pt x="527" y="223"/>
                </a:cubicBezTo>
                <a:cubicBezTo>
                  <a:pt x="522" y="222"/>
                  <a:pt x="518" y="221"/>
                  <a:pt x="515" y="223"/>
                </a:cubicBezTo>
                <a:cubicBezTo>
                  <a:pt x="512" y="225"/>
                  <a:pt x="512" y="233"/>
                  <a:pt x="507" y="235"/>
                </a:cubicBezTo>
                <a:cubicBezTo>
                  <a:pt x="502" y="237"/>
                  <a:pt x="489" y="239"/>
                  <a:pt x="487" y="237"/>
                </a:cubicBezTo>
                <a:cubicBezTo>
                  <a:pt x="485" y="235"/>
                  <a:pt x="495" y="227"/>
                  <a:pt x="497" y="223"/>
                </a:cubicBezTo>
                <a:cubicBezTo>
                  <a:pt x="499" y="219"/>
                  <a:pt x="499" y="213"/>
                  <a:pt x="497" y="211"/>
                </a:cubicBezTo>
                <a:cubicBezTo>
                  <a:pt x="495" y="209"/>
                  <a:pt x="490" y="208"/>
                  <a:pt x="485" y="209"/>
                </a:cubicBezTo>
                <a:cubicBezTo>
                  <a:pt x="480" y="210"/>
                  <a:pt x="470" y="215"/>
                  <a:pt x="465" y="217"/>
                </a:cubicBezTo>
                <a:cubicBezTo>
                  <a:pt x="460" y="219"/>
                  <a:pt x="454" y="224"/>
                  <a:pt x="451" y="223"/>
                </a:cubicBezTo>
                <a:cubicBezTo>
                  <a:pt x="448" y="222"/>
                  <a:pt x="447" y="215"/>
                  <a:pt x="449" y="211"/>
                </a:cubicBezTo>
                <a:cubicBezTo>
                  <a:pt x="451" y="207"/>
                  <a:pt x="461" y="203"/>
                  <a:pt x="465" y="199"/>
                </a:cubicBezTo>
                <a:cubicBezTo>
                  <a:pt x="469" y="195"/>
                  <a:pt x="476" y="194"/>
                  <a:pt x="475" y="189"/>
                </a:cubicBezTo>
                <a:cubicBezTo>
                  <a:pt x="474" y="184"/>
                  <a:pt x="464" y="175"/>
                  <a:pt x="461" y="167"/>
                </a:cubicBezTo>
                <a:cubicBezTo>
                  <a:pt x="458" y="159"/>
                  <a:pt x="461" y="151"/>
                  <a:pt x="459" y="143"/>
                </a:cubicBezTo>
                <a:cubicBezTo>
                  <a:pt x="457" y="135"/>
                  <a:pt x="454" y="126"/>
                  <a:pt x="449" y="121"/>
                </a:cubicBezTo>
                <a:cubicBezTo>
                  <a:pt x="444" y="116"/>
                  <a:pt x="438" y="115"/>
                  <a:pt x="431" y="113"/>
                </a:cubicBezTo>
                <a:cubicBezTo>
                  <a:pt x="424" y="111"/>
                  <a:pt x="413" y="109"/>
                  <a:pt x="405" y="109"/>
                </a:cubicBezTo>
                <a:cubicBezTo>
                  <a:pt x="397" y="109"/>
                  <a:pt x="387" y="112"/>
                  <a:pt x="381" y="111"/>
                </a:cubicBezTo>
                <a:cubicBezTo>
                  <a:pt x="375" y="110"/>
                  <a:pt x="373" y="107"/>
                  <a:pt x="369" y="105"/>
                </a:cubicBezTo>
                <a:cubicBezTo>
                  <a:pt x="365" y="103"/>
                  <a:pt x="363" y="101"/>
                  <a:pt x="359" y="97"/>
                </a:cubicBezTo>
                <a:cubicBezTo>
                  <a:pt x="355" y="93"/>
                  <a:pt x="351" y="83"/>
                  <a:pt x="345" y="79"/>
                </a:cubicBezTo>
                <a:cubicBezTo>
                  <a:pt x="339" y="75"/>
                  <a:pt x="330" y="76"/>
                  <a:pt x="325" y="71"/>
                </a:cubicBezTo>
                <a:cubicBezTo>
                  <a:pt x="320" y="66"/>
                  <a:pt x="319" y="53"/>
                  <a:pt x="315" y="49"/>
                </a:cubicBezTo>
                <a:cubicBezTo>
                  <a:pt x="311" y="45"/>
                  <a:pt x="309" y="51"/>
                  <a:pt x="303" y="49"/>
                </a:cubicBezTo>
                <a:cubicBezTo>
                  <a:pt x="297" y="47"/>
                  <a:pt x="283" y="39"/>
                  <a:pt x="277" y="37"/>
                </a:cubicBezTo>
                <a:cubicBezTo>
                  <a:pt x="271" y="35"/>
                  <a:pt x="270" y="37"/>
                  <a:pt x="265" y="37"/>
                </a:cubicBezTo>
                <a:cubicBezTo>
                  <a:pt x="260" y="37"/>
                  <a:pt x="254" y="39"/>
                  <a:pt x="247" y="39"/>
                </a:cubicBezTo>
                <a:cubicBezTo>
                  <a:pt x="240" y="39"/>
                  <a:pt x="228" y="39"/>
                  <a:pt x="221" y="37"/>
                </a:cubicBezTo>
                <a:cubicBezTo>
                  <a:pt x="214" y="35"/>
                  <a:pt x="208" y="30"/>
                  <a:pt x="203" y="27"/>
                </a:cubicBezTo>
                <a:cubicBezTo>
                  <a:pt x="198" y="24"/>
                  <a:pt x="198" y="17"/>
                  <a:pt x="193" y="17"/>
                </a:cubicBezTo>
                <a:cubicBezTo>
                  <a:pt x="188" y="17"/>
                  <a:pt x="177" y="23"/>
                  <a:pt x="171" y="25"/>
                </a:cubicBezTo>
                <a:cubicBezTo>
                  <a:pt x="165" y="27"/>
                  <a:pt x="159" y="28"/>
                  <a:pt x="157" y="31"/>
                </a:cubicBezTo>
                <a:cubicBezTo>
                  <a:pt x="155" y="34"/>
                  <a:pt x="158" y="46"/>
                  <a:pt x="157" y="45"/>
                </a:cubicBezTo>
                <a:cubicBezTo>
                  <a:pt x="156" y="44"/>
                  <a:pt x="150" y="31"/>
                  <a:pt x="151" y="25"/>
                </a:cubicBezTo>
                <a:cubicBezTo>
                  <a:pt x="152" y="19"/>
                  <a:pt x="160" y="15"/>
                  <a:pt x="161" y="11"/>
                </a:cubicBezTo>
                <a:cubicBezTo>
                  <a:pt x="162" y="7"/>
                  <a:pt x="158" y="2"/>
                  <a:pt x="155" y="1"/>
                </a:cubicBezTo>
                <a:cubicBezTo>
                  <a:pt x="152" y="0"/>
                  <a:pt x="145" y="4"/>
                  <a:pt x="141" y="7"/>
                </a:cubicBezTo>
                <a:cubicBezTo>
                  <a:pt x="137" y="10"/>
                  <a:pt x="133" y="15"/>
                  <a:pt x="129" y="17"/>
                </a:cubicBezTo>
                <a:cubicBezTo>
                  <a:pt x="125" y="19"/>
                  <a:pt x="122" y="19"/>
                  <a:pt x="117" y="21"/>
                </a:cubicBezTo>
                <a:cubicBezTo>
                  <a:pt x="112" y="23"/>
                  <a:pt x="105" y="26"/>
                  <a:pt x="101" y="31"/>
                </a:cubicBezTo>
                <a:cubicBezTo>
                  <a:pt x="97" y="36"/>
                  <a:pt x="98" y="46"/>
                  <a:pt x="95" y="51"/>
                </a:cubicBezTo>
                <a:cubicBezTo>
                  <a:pt x="92" y="56"/>
                  <a:pt x="90" y="57"/>
                  <a:pt x="85" y="59"/>
                </a:cubicBezTo>
                <a:cubicBezTo>
                  <a:pt x="80" y="61"/>
                  <a:pt x="68" y="59"/>
                  <a:pt x="63" y="61"/>
                </a:cubicBezTo>
                <a:cubicBezTo>
                  <a:pt x="58" y="63"/>
                  <a:pt x="51" y="64"/>
                  <a:pt x="52" y="70"/>
                </a:cubicBezTo>
                <a:close/>
              </a:path>
            </a:pathLst>
          </a:custGeom>
          <a:solidFill>
            <a:srgbClr val="FFCC66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grpSp>
        <p:nvGrpSpPr>
          <p:cNvPr id="22" name="Group 22"/>
          <p:cNvGrpSpPr>
            <a:grpSpLocks/>
          </p:cNvGrpSpPr>
          <p:nvPr/>
        </p:nvGrpSpPr>
        <p:grpSpPr bwMode="auto">
          <a:xfrm>
            <a:off x="4048125" y="3190221"/>
            <a:ext cx="1631950" cy="1843088"/>
            <a:chOff x="2622" y="1658"/>
            <a:chExt cx="1028" cy="1161"/>
          </a:xfrm>
          <a:solidFill>
            <a:srgbClr val="FFCC66"/>
          </a:solidFill>
        </p:grpSpPr>
        <p:sp>
          <p:nvSpPr>
            <p:cNvPr id="23" name="Freeform 23"/>
            <p:cNvSpPr>
              <a:spLocks/>
            </p:cNvSpPr>
            <p:nvPr/>
          </p:nvSpPr>
          <p:spPr bwMode="auto">
            <a:xfrm>
              <a:off x="2622" y="1658"/>
              <a:ext cx="1028" cy="1161"/>
            </a:xfrm>
            <a:custGeom>
              <a:avLst/>
              <a:gdLst>
                <a:gd name="T0" fmla="*/ 168 w 1028"/>
                <a:gd name="T1" fmla="*/ 42 h 1161"/>
                <a:gd name="T2" fmla="*/ 122 w 1028"/>
                <a:gd name="T3" fmla="*/ 102 h 1161"/>
                <a:gd name="T4" fmla="*/ 76 w 1028"/>
                <a:gd name="T5" fmla="*/ 146 h 1161"/>
                <a:gd name="T6" fmla="*/ 52 w 1028"/>
                <a:gd name="T7" fmla="*/ 194 h 1161"/>
                <a:gd name="T8" fmla="*/ 2 w 1028"/>
                <a:gd name="T9" fmla="*/ 242 h 1161"/>
                <a:gd name="T10" fmla="*/ 10 w 1028"/>
                <a:gd name="T11" fmla="*/ 294 h 1161"/>
                <a:gd name="T12" fmla="*/ 2 w 1028"/>
                <a:gd name="T13" fmla="*/ 358 h 1161"/>
                <a:gd name="T14" fmla="*/ 26 w 1028"/>
                <a:gd name="T15" fmla="*/ 412 h 1161"/>
                <a:gd name="T16" fmla="*/ 100 w 1028"/>
                <a:gd name="T17" fmla="*/ 498 h 1161"/>
                <a:gd name="T18" fmla="*/ 180 w 1028"/>
                <a:gd name="T19" fmla="*/ 514 h 1161"/>
                <a:gd name="T20" fmla="*/ 266 w 1028"/>
                <a:gd name="T21" fmla="*/ 506 h 1161"/>
                <a:gd name="T22" fmla="*/ 338 w 1028"/>
                <a:gd name="T23" fmla="*/ 514 h 1161"/>
                <a:gd name="T24" fmla="*/ 388 w 1028"/>
                <a:gd name="T25" fmla="*/ 526 h 1161"/>
                <a:gd name="T26" fmla="*/ 394 w 1028"/>
                <a:gd name="T27" fmla="*/ 566 h 1161"/>
                <a:gd name="T28" fmla="*/ 388 w 1028"/>
                <a:gd name="T29" fmla="*/ 632 h 1161"/>
                <a:gd name="T30" fmla="*/ 430 w 1028"/>
                <a:gd name="T31" fmla="*/ 672 h 1161"/>
                <a:gd name="T32" fmla="*/ 444 w 1028"/>
                <a:gd name="T33" fmla="*/ 720 h 1161"/>
                <a:gd name="T34" fmla="*/ 456 w 1028"/>
                <a:gd name="T35" fmla="*/ 780 h 1161"/>
                <a:gd name="T36" fmla="*/ 432 w 1028"/>
                <a:gd name="T37" fmla="*/ 832 h 1161"/>
                <a:gd name="T38" fmla="*/ 432 w 1028"/>
                <a:gd name="T39" fmla="*/ 884 h 1161"/>
                <a:gd name="T40" fmla="*/ 456 w 1028"/>
                <a:gd name="T41" fmla="*/ 952 h 1161"/>
                <a:gd name="T42" fmla="*/ 462 w 1028"/>
                <a:gd name="T43" fmla="*/ 1016 h 1161"/>
                <a:gd name="T44" fmla="*/ 486 w 1028"/>
                <a:gd name="T45" fmla="*/ 1066 h 1161"/>
                <a:gd name="T46" fmla="*/ 504 w 1028"/>
                <a:gd name="T47" fmla="*/ 1114 h 1161"/>
                <a:gd name="T48" fmla="*/ 530 w 1028"/>
                <a:gd name="T49" fmla="*/ 1160 h 1161"/>
                <a:gd name="T50" fmla="*/ 616 w 1028"/>
                <a:gd name="T51" fmla="*/ 1154 h 1161"/>
                <a:gd name="T52" fmla="*/ 700 w 1028"/>
                <a:gd name="T53" fmla="*/ 1082 h 1161"/>
                <a:gd name="T54" fmla="*/ 744 w 1028"/>
                <a:gd name="T55" fmla="*/ 1020 h 1161"/>
                <a:gd name="T56" fmla="*/ 768 w 1028"/>
                <a:gd name="T57" fmla="*/ 988 h 1161"/>
                <a:gd name="T58" fmla="*/ 774 w 1028"/>
                <a:gd name="T59" fmla="*/ 954 h 1161"/>
                <a:gd name="T60" fmla="*/ 772 w 1028"/>
                <a:gd name="T61" fmla="*/ 908 h 1161"/>
                <a:gd name="T62" fmla="*/ 806 w 1028"/>
                <a:gd name="T63" fmla="*/ 874 h 1161"/>
                <a:gd name="T64" fmla="*/ 858 w 1028"/>
                <a:gd name="T65" fmla="*/ 844 h 1161"/>
                <a:gd name="T66" fmla="*/ 864 w 1028"/>
                <a:gd name="T67" fmla="*/ 794 h 1161"/>
                <a:gd name="T68" fmla="*/ 846 w 1028"/>
                <a:gd name="T69" fmla="*/ 742 h 1161"/>
                <a:gd name="T70" fmla="*/ 842 w 1028"/>
                <a:gd name="T71" fmla="*/ 698 h 1161"/>
                <a:gd name="T72" fmla="*/ 856 w 1028"/>
                <a:gd name="T73" fmla="*/ 656 h 1161"/>
                <a:gd name="T74" fmla="*/ 896 w 1028"/>
                <a:gd name="T75" fmla="*/ 606 h 1161"/>
                <a:gd name="T76" fmla="*/ 956 w 1028"/>
                <a:gd name="T77" fmla="*/ 550 h 1161"/>
                <a:gd name="T78" fmla="*/ 1000 w 1028"/>
                <a:gd name="T79" fmla="*/ 484 h 1161"/>
                <a:gd name="T80" fmla="*/ 1024 w 1028"/>
                <a:gd name="T81" fmla="*/ 426 h 1161"/>
                <a:gd name="T82" fmla="*/ 978 w 1028"/>
                <a:gd name="T83" fmla="*/ 418 h 1161"/>
                <a:gd name="T84" fmla="*/ 912 w 1028"/>
                <a:gd name="T85" fmla="*/ 426 h 1161"/>
                <a:gd name="T86" fmla="*/ 876 w 1028"/>
                <a:gd name="T87" fmla="*/ 368 h 1161"/>
                <a:gd name="T88" fmla="*/ 830 w 1028"/>
                <a:gd name="T89" fmla="*/ 328 h 1161"/>
                <a:gd name="T90" fmla="*/ 804 w 1028"/>
                <a:gd name="T91" fmla="*/ 280 h 1161"/>
                <a:gd name="T92" fmla="*/ 782 w 1028"/>
                <a:gd name="T93" fmla="*/ 228 h 1161"/>
                <a:gd name="T94" fmla="*/ 754 w 1028"/>
                <a:gd name="T95" fmla="*/ 178 h 1161"/>
                <a:gd name="T96" fmla="*/ 732 w 1028"/>
                <a:gd name="T97" fmla="*/ 130 h 1161"/>
                <a:gd name="T98" fmla="*/ 744 w 1028"/>
                <a:gd name="T99" fmla="*/ 102 h 1161"/>
                <a:gd name="T100" fmla="*/ 666 w 1028"/>
                <a:gd name="T101" fmla="*/ 102 h 1161"/>
                <a:gd name="T102" fmla="*/ 590 w 1028"/>
                <a:gd name="T103" fmla="*/ 80 h 1161"/>
                <a:gd name="T104" fmla="*/ 540 w 1028"/>
                <a:gd name="T105" fmla="*/ 76 h 1161"/>
                <a:gd name="T106" fmla="*/ 514 w 1028"/>
                <a:gd name="T107" fmla="*/ 100 h 1161"/>
                <a:gd name="T108" fmla="*/ 476 w 1028"/>
                <a:gd name="T109" fmla="*/ 86 h 1161"/>
                <a:gd name="T110" fmla="*/ 434 w 1028"/>
                <a:gd name="T111" fmla="*/ 68 h 1161"/>
                <a:gd name="T112" fmla="*/ 406 w 1028"/>
                <a:gd name="T113" fmla="*/ 36 h 1161"/>
                <a:gd name="T114" fmla="*/ 392 w 1028"/>
                <a:gd name="T115" fmla="*/ 0 h 1161"/>
                <a:gd name="T116" fmla="*/ 312 w 1028"/>
                <a:gd name="T117" fmla="*/ 6 h 1161"/>
                <a:gd name="T118" fmla="*/ 252 w 1028"/>
                <a:gd name="T119" fmla="*/ 22 h 1161"/>
                <a:gd name="T120" fmla="*/ 194 w 1028"/>
                <a:gd name="T121" fmla="*/ 26 h 11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1028" h="1161">
                  <a:moveTo>
                    <a:pt x="167" y="3"/>
                  </a:moveTo>
                  <a:lnTo>
                    <a:pt x="178" y="20"/>
                  </a:lnTo>
                  <a:cubicBezTo>
                    <a:pt x="178" y="26"/>
                    <a:pt x="175" y="35"/>
                    <a:pt x="168" y="42"/>
                  </a:cubicBezTo>
                  <a:cubicBezTo>
                    <a:pt x="161" y="49"/>
                    <a:pt x="146" y="53"/>
                    <a:pt x="138" y="60"/>
                  </a:cubicBezTo>
                  <a:cubicBezTo>
                    <a:pt x="130" y="67"/>
                    <a:pt x="125" y="77"/>
                    <a:pt x="122" y="84"/>
                  </a:cubicBezTo>
                  <a:cubicBezTo>
                    <a:pt x="119" y="91"/>
                    <a:pt x="124" y="95"/>
                    <a:pt x="122" y="102"/>
                  </a:cubicBezTo>
                  <a:cubicBezTo>
                    <a:pt x="120" y="109"/>
                    <a:pt x="114" y="119"/>
                    <a:pt x="108" y="126"/>
                  </a:cubicBezTo>
                  <a:cubicBezTo>
                    <a:pt x="102" y="133"/>
                    <a:pt x="93" y="141"/>
                    <a:pt x="88" y="144"/>
                  </a:cubicBezTo>
                  <a:cubicBezTo>
                    <a:pt x="83" y="147"/>
                    <a:pt x="81" y="142"/>
                    <a:pt x="76" y="146"/>
                  </a:cubicBezTo>
                  <a:cubicBezTo>
                    <a:pt x="71" y="150"/>
                    <a:pt x="64" y="163"/>
                    <a:pt x="60" y="168"/>
                  </a:cubicBezTo>
                  <a:cubicBezTo>
                    <a:pt x="56" y="173"/>
                    <a:pt x="51" y="172"/>
                    <a:pt x="50" y="176"/>
                  </a:cubicBezTo>
                  <a:cubicBezTo>
                    <a:pt x="49" y="180"/>
                    <a:pt x="57" y="188"/>
                    <a:pt x="52" y="194"/>
                  </a:cubicBezTo>
                  <a:cubicBezTo>
                    <a:pt x="47" y="200"/>
                    <a:pt x="27" y="205"/>
                    <a:pt x="22" y="210"/>
                  </a:cubicBezTo>
                  <a:cubicBezTo>
                    <a:pt x="17" y="215"/>
                    <a:pt x="23" y="219"/>
                    <a:pt x="20" y="224"/>
                  </a:cubicBezTo>
                  <a:cubicBezTo>
                    <a:pt x="17" y="229"/>
                    <a:pt x="4" y="236"/>
                    <a:pt x="2" y="242"/>
                  </a:cubicBezTo>
                  <a:cubicBezTo>
                    <a:pt x="0" y="248"/>
                    <a:pt x="8" y="255"/>
                    <a:pt x="10" y="260"/>
                  </a:cubicBezTo>
                  <a:cubicBezTo>
                    <a:pt x="12" y="265"/>
                    <a:pt x="14" y="268"/>
                    <a:pt x="14" y="274"/>
                  </a:cubicBezTo>
                  <a:cubicBezTo>
                    <a:pt x="14" y="280"/>
                    <a:pt x="9" y="288"/>
                    <a:pt x="10" y="294"/>
                  </a:cubicBezTo>
                  <a:cubicBezTo>
                    <a:pt x="11" y="300"/>
                    <a:pt x="18" y="302"/>
                    <a:pt x="18" y="310"/>
                  </a:cubicBezTo>
                  <a:cubicBezTo>
                    <a:pt x="18" y="318"/>
                    <a:pt x="11" y="332"/>
                    <a:pt x="8" y="340"/>
                  </a:cubicBezTo>
                  <a:cubicBezTo>
                    <a:pt x="5" y="348"/>
                    <a:pt x="1" y="351"/>
                    <a:pt x="2" y="358"/>
                  </a:cubicBezTo>
                  <a:cubicBezTo>
                    <a:pt x="3" y="365"/>
                    <a:pt x="15" y="375"/>
                    <a:pt x="16" y="380"/>
                  </a:cubicBezTo>
                  <a:cubicBezTo>
                    <a:pt x="17" y="385"/>
                    <a:pt x="6" y="385"/>
                    <a:pt x="8" y="390"/>
                  </a:cubicBezTo>
                  <a:cubicBezTo>
                    <a:pt x="10" y="395"/>
                    <a:pt x="19" y="404"/>
                    <a:pt x="26" y="412"/>
                  </a:cubicBezTo>
                  <a:cubicBezTo>
                    <a:pt x="33" y="420"/>
                    <a:pt x="41" y="430"/>
                    <a:pt x="48" y="440"/>
                  </a:cubicBezTo>
                  <a:cubicBezTo>
                    <a:pt x="55" y="450"/>
                    <a:pt x="59" y="464"/>
                    <a:pt x="68" y="474"/>
                  </a:cubicBezTo>
                  <a:cubicBezTo>
                    <a:pt x="77" y="484"/>
                    <a:pt x="90" y="490"/>
                    <a:pt x="100" y="498"/>
                  </a:cubicBezTo>
                  <a:cubicBezTo>
                    <a:pt x="110" y="506"/>
                    <a:pt x="121" y="519"/>
                    <a:pt x="130" y="524"/>
                  </a:cubicBezTo>
                  <a:cubicBezTo>
                    <a:pt x="139" y="529"/>
                    <a:pt x="146" y="528"/>
                    <a:pt x="154" y="526"/>
                  </a:cubicBezTo>
                  <a:cubicBezTo>
                    <a:pt x="162" y="524"/>
                    <a:pt x="172" y="516"/>
                    <a:pt x="180" y="514"/>
                  </a:cubicBezTo>
                  <a:cubicBezTo>
                    <a:pt x="188" y="512"/>
                    <a:pt x="195" y="516"/>
                    <a:pt x="204" y="516"/>
                  </a:cubicBezTo>
                  <a:cubicBezTo>
                    <a:pt x="213" y="516"/>
                    <a:pt x="224" y="516"/>
                    <a:pt x="234" y="514"/>
                  </a:cubicBezTo>
                  <a:cubicBezTo>
                    <a:pt x="244" y="512"/>
                    <a:pt x="257" y="509"/>
                    <a:pt x="266" y="506"/>
                  </a:cubicBezTo>
                  <a:cubicBezTo>
                    <a:pt x="275" y="503"/>
                    <a:pt x="281" y="500"/>
                    <a:pt x="288" y="498"/>
                  </a:cubicBezTo>
                  <a:cubicBezTo>
                    <a:pt x="295" y="496"/>
                    <a:pt x="298" y="491"/>
                    <a:pt x="306" y="494"/>
                  </a:cubicBezTo>
                  <a:cubicBezTo>
                    <a:pt x="314" y="497"/>
                    <a:pt x="330" y="509"/>
                    <a:pt x="338" y="514"/>
                  </a:cubicBezTo>
                  <a:cubicBezTo>
                    <a:pt x="346" y="519"/>
                    <a:pt x="348" y="521"/>
                    <a:pt x="354" y="522"/>
                  </a:cubicBezTo>
                  <a:cubicBezTo>
                    <a:pt x="360" y="523"/>
                    <a:pt x="370" y="519"/>
                    <a:pt x="376" y="520"/>
                  </a:cubicBezTo>
                  <a:cubicBezTo>
                    <a:pt x="382" y="521"/>
                    <a:pt x="384" y="523"/>
                    <a:pt x="388" y="526"/>
                  </a:cubicBezTo>
                  <a:cubicBezTo>
                    <a:pt x="392" y="529"/>
                    <a:pt x="397" y="535"/>
                    <a:pt x="398" y="540"/>
                  </a:cubicBezTo>
                  <a:cubicBezTo>
                    <a:pt x="399" y="545"/>
                    <a:pt x="397" y="550"/>
                    <a:pt x="396" y="554"/>
                  </a:cubicBezTo>
                  <a:cubicBezTo>
                    <a:pt x="395" y="558"/>
                    <a:pt x="394" y="559"/>
                    <a:pt x="394" y="566"/>
                  </a:cubicBezTo>
                  <a:cubicBezTo>
                    <a:pt x="394" y="573"/>
                    <a:pt x="396" y="586"/>
                    <a:pt x="394" y="594"/>
                  </a:cubicBezTo>
                  <a:cubicBezTo>
                    <a:pt x="392" y="602"/>
                    <a:pt x="385" y="606"/>
                    <a:pt x="384" y="612"/>
                  </a:cubicBezTo>
                  <a:cubicBezTo>
                    <a:pt x="383" y="618"/>
                    <a:pt x="385" y="626"/>
                    <a:pt x="388" y="632"/>
                  </a:cubicBezTo>
                  <a:cubicBezTo>
                    <a:pt x="391" y="638"/>
                    <a:pt x="399" y="643"/>
                    <a:pt x="404" y="648"/>
                  </a:cubicBezTo>
                  <a:cubicBezTo>
                    <a:pt x="409" y="653"/>
                    <a:pt x="416" y="656"/>
                    <a:pt x="420" y="660"/>
                  </a:cubicBezTo>
                  <a:cubicBezTo>
                    <a:pt x="424" y="664"/>
                    <a:pt x="427" y="667"/>
                    <a:pt x="430" y="672"/>
                  </a:cubicBezTo>
                  <a:cubicBezTo>
                    <a:pt x="433" y="677"/>
                    <a:pt x="434" y="684"/>
                    <a:pt x="436" y="688"/>
                  </a:cubicBezTo>
                  <a:cubicBezTo>
                    <a:pt x="438" y="692"/>
                    <a:pt x="441" y="693"/>
                    <a:pt x="442" y="698"/>
                  </a:cubicBezTo>
                  <a:cubicBezTo>
                    <a:pt x="443" y="703"/>
                    <a:pt x="443" y="712"/>
                    <a:pt x="444" y="720"/>
                  </a:cubicBezTo>
                  <a:cubicBezTo>
                    <a:pt x="445" y="728"/>
                    <a:pt x="449" y="737"/>
                    <a:pt x="450" y="744"/>
                  </a:cubicBezTo>
                  <a:cubicBezTo>
                    <a:pt x="451" y="751"/>
                    <a:pt x="449" y="754"/>
                    <a:pt x="450" y="760"/>
                  </a:cubicBezTo>
                  <a:cubicBezTo>
                    <a:pt x="451" y="766"/>
                    <a:pt x="456" y="773"/>
                    <a:pt x="456" y="780"/>
                  </a:cubicBezTo>
                  <a:cubicBezTo>
                    <a:pt x="456" y="787"/>
                    <a:pt x="452" y="797"/>
                    <a:pt x="448" y="802"/>
                  </a:cubicBezTo>
                  <a:cubicBezTo>
                    <a:pt x="444" y="807"/>
                    <a:pt x="435" y="807"/>
                    <a:pt x="432" y="812"/>
                  </a:cubicBezTo>
                  <a:cubicBezTo>
                    <a:pt x="429" y="817"/>
                    <a:pt x="432" y="825"/>
                    <a:pt x="432" y="832"/>
                  </a:cubicBezTo>
                  <a:cubicBezTo>
                    <a:pt x="432" y="839"/>
                    <a:pt x="431" y="848"/>
                    <a:pt x="430" y="854"/>
                  </a:cubicBezTo>
                  <a:cubicBezTo>
                    <a:pt x="429" y="860"/>
                    <a:pt x="426" y="863"/>
                    <a:pt x="426" y="868"/>
                  </a:cubicBezTo>
                  <a:cubicBezTo>
                    <a:pt x="426" y="873"/>
                    <a:pt x="430" y="878"/>
                    <a:pt x="432" y="884"/>
                  </a:cubicBezTo>
                  <a:cubicBezTo>
                    <a:pt x="434" y="890"/>
                    <a:pt x="435" y="895"/>
                    <a:pt x="438" y="902"/>
                  </a:cubicBezTo>
                  <a:cubicBezTo>
                    <a:pt x="441" y="909"/>
                    <a:pt x="447" y="918"/>
                    <a:pt x="450" y="926"/>
                  </a:cubicBezTo>
                  <a:cubicBezTo>
                    <a:pt x="453" y="934"/>
                    <a:pt x="455" y="944"/>
                    <a:pt x="456" y="952"/>
                  </a:cubicBezTo>
                  <a:cubicBezTo>
                    <a:pt x="457" y="960"/>
                    <a:pt x="457" y="969"/>
                    <a:pt x="458" y="976"/>
                  </a:cubicBezTo>
                  <a:cubicBezTo>
                    <a:pt x="459" y="983"/>
                    <a:pt x="461" y="987"/>
                    <a:pt x="462" y="994"/>
                  </a:cubicBezTo>
                  <a:cubicBezTo>
                    <a:pt x="463" y="1001"/>
                    <a:pt x="460" y="1009"/>
                    <a:pt x="462" y="1016"/>
                  </a:cubicBezTo>
                  <a:cubicBezTo>
                    <a:pt x="464" y="1023"/>
                    <a:pt x="469" y="1030"/>
                    <a:pt x="472" y="1036"/>
                  </a:cubicBezTo>
                  <a:cubicBezTo>
                    <a:pt x="475" y="1042"/>
                    <a:pt x="476" y="1045"/>
                    <a:pt x="478" y="1050"/>
                  </a:cubicBezTo>
                  <a:cubicBezTo>
                    <a:pt x="480" y="1055"/>
                    <a:pt x="484" y="1061"/>
                    <a:pt x="486" y="1066"/>
                  </a:cubicBezTo>
                  <a:cubicBezTo>
                    <a:pt x="488" y="1071"/>
                    <a:pt x="490" y="1078"/>
                    <a:pt x="492" y="1084"/>
                  </a:cubicBezTo>
                  <a:cubicBezTo>
                    <a:pt x="494" y="1090"/>
                    <a:pt x="496" y="1097"/>
                    <a:pt x="498" y="1102"/>
                  </a:cubicBezTo>
                  <a:cubicBezTo>
                    <a:pt x="500" y="1107"/>
                    <a:pt x="502" y="1110"/>
                    <a:pt x="504" y="1114"/>
                  </a:cubicBezTo>
                  <a:cubicBezTo>
                    <a:pt x="506" y="1118"/>
                    <a:pt x="508" y="1120"/>
                    <a:pt x="510" y="1126"/>
                  </a:cubicBezTo>
                  <a:cubicBezTo>
                    <a:pt x="512" y="1132"/>
                    <a:pt x="511" y="1142"/>
                    <a:pt x="514" y="1148"/>
                  </a:cubicBezTo>
                  <a:cubicBezTo>
                    <a:pt x="517" y="1154"/>
                    <a:pt x="523" y="1159"/>
                    <a:pt x="530" y="1160"/>
                  </a:cubicBezTo>
                  <a:cubicBezTo>
                    <a:pt x="537" y="1161"/>
                    <a:pt x="547" y="1157"/>
                    <a:pt x="556" y="1156"/>
                  </a:cubicBezTo>
                  <a:cubicBezTo>
                    <a:pt x="565" y="1155"/>
                    <a:pt x="576" y="1152"/>
                    <a:pt x="586" y="1152"/>
                  </a:cubicBezTo>
                  <a:cubicBezTo>
                    <a:pt x="596" y="1152"/>
                    <a:pt x="605" y="1157"/>
                    <a:pt x="616" y="1154"/>
                  </a:cubicBezTo>
                  <a:cubicBezTo>
                    <a:pt x="627" y="1151"/>
                    <a:pt x="642" y="1143"/>
                    <a:pt x="652" y="1136"/>
                  </a:cubicBezTo>
                  <a:cubicBezTo>
                    <a:pt x="662" y="1129"/>
                    <a:pt x="666" y="1121"/>
                    <a:pt x="674" y="1112"/>
                  </a:cubicBezTo>
                  <a:cubicBezTo>
                    <a:pt x="682" y="1103"/>
                    <a:pt x="691" y="1091"/>
                    <a:pt x="700" y="1082"/>
                  </a:cubicBezTo>
                  <a:cubicBezTo>
                    <a:pt x="709" y="1073"/>
                    <a:pt x="721" y="1068"/>
                    <a:pt x="728" y="1060"/>
                  </a:cubicBezTo>
                  <a:cubicBezTo>
                    <a:pt x="735" y="1052"/>
                    <a:pt x="739" y="1039"/>
                    <a:pt x="742" y="1032"/>
                  </a:cubicBezTo>
                  <a:cubicBezTo>
                    <a:pt x="745" y="1025"/>
                    <a:pt x="745" y="1024"/>
                    <a:pt x="744" y="1020"/>
                  </a:cubicBezTo>
                  <a:cubicBezTo>
                    <a:pt x="743" y="1016"/>
                    <a:pt x="735" y="1010"/>
                    <a:pt x="736" y="1006"/>
                  </a:cubicBezTo>
                  <a:cubicBezTo>
                    <a:pt x="737" y="1002"/>
                    <a:pt x="747" y="1001"/>
                    <a:pt x="752" y="998"/>
                  </a:cubicBezTo>
                  <a:cubicBezTo>
                    <a:pt x="757" y="995"/>
                    <a:pt x="764" y="991"/>
                    <a:pt x="768" y="988"/>
                  </a:cubicBezTo>
                  <a:cubicBezTo>
                    <a:pt x="772" y="985"/>
                    <a:pt x="772" y="982"/>
                    <a:pt x="774" y="978"/>
                  </a:cubicBezTo>
                  <a:cubicBezTo>
                    <a:pt x="776" y="974"/>
                    <a:pt x="780" y="970"/>
                    <a:pt x="780" y="966"/>
                  </a:cubicBezTo>
                  <a:cubicBezTo>
                    <a:pt x="780" y="962"/>
                    <a:pt x="775" y="959"/>
                    <a:pt x="774" y="954"/>
                  </a:cubicBezTo>
                  <a:cubicBezTo>
                    <a:pt x="773" y="949"/>
                    <a:pt x="774" y="942"/>
                    <a:pt x="772" y="936"/>
                  </a:cubicBezTo>
                  <a:cubicBezTo>
                    <a:pt x="770" y="930"/>
                    <a:pt x="764" y="925"/>
                    <a:pt x="764" y="920"/>
                  </a:cubicBezTo>
                  <a:cubicBezTo>
                    <a:pt x="764" y="915"/>
                    <a:pt x="768" y="911"/>
                    <a:pt x="772" y="908"/>
                  </a:cubicBezTo>
                  <a:cubicBezTo>
                    <a:pt x="776" y="905"/>
                    <a:pt x="780" y="906"/>
                    <a:pt x="786" y="902"/>
                  </a:cubicBezTo>
                  <a:cubicBezTo>
                    <a:pt x="792" y="898"/>
                    <a:pt x="803" y="891"/>
                    <a:pt x="806" y="886"/>
                  </a:cubicBezTo>
                  <a:cubicBezTo>
                    <a:pt x="809" y="881"/>
                    <a:pt x="804" y="877"/>
                    <a:pt x="806" y="874"/>
                  </a:cubicBezTo>
                  <a:cubicBezTo>
                    <a:pt x="808" y="871"/>
                    <a:pt x="812" y="872"/>
                    <a:pt x="818" y="870"/>
                  </a:cubicBezTo>
                  <a:cubicBezTo>
                    <a:pt x="824" y="868"/>
                    <a:pt x="835" y="866"/>
                    <a:pt x="842" y="862"/>
                  </a:cubicBezTo>
                  <a:cubicBezTo>
                    <a:pt x="849" y="858"/>
                    <a:pt x="854" y="849"/>
                    <a:pt x="858" y="844"/>
                  </a:cubicBezTo>
                  <a:cubicBezTo>
                    <a:pt x="862" y="839"/>
                    <a:pt x="863" y="836"/>
                    <a:pt x="864" y="830"/>
                  </a:cubicBezTo>
                  <a:cubicBezTo>
                    <a:pt x="865" y="824"/>
                    <a:pt x="866" y="816"/>
                    <a:pt x="866" y="810"/>
                  </a:cubicBezTo>
                  <a:cubicBezTo>
                    <a:pt x="866" y="804"/>
                    <a:pt x="863" y="801"/>
                    <a:pt x="864" y="794"/>
                  </a:cubicBezTo>
                  <a:cubicBezTo>
                    <a:pt x="865" y="787"/>
                    <a:pt x="871" y="774"/>
                    <a:pt x="870" y="768"/>
                  </a:cubicBezTo>
                  <a:cubicBezTo>
                    <a:pt x="869" y="762"/>
                    <a:pt x="862" y="760"/>
                    <a:pt x="858" y="756"/>
                  </a:cubicBezTo>
                  <a:cubicBezTo>
                    <a:pt x="854" y="752"/>
                    <a:pt x="847" y="747"/>
                    <a:pt x="846" y="742"/>
                  </a:cubicBezTo>
                  <a:cubicBezTo>
                    <a:pt x="845" y="737"/>
                    <a:pt x="851" y="733"/>
                    <a:pt x="850" y="728"/>
                  </a:cubicBezTo>
                  <a:cubicBezTo>
                    <a:pt x="849" y="723"/>
                    <a:pt x="843" y="719"/>
                    <a:pt x="842" y="714"/>
                  </a:cubicBezTo>
                  <a:cubicBezTo>
                    <a:pt x="841" y="709"/>
                    <a:pt x="842" y="704"/>
                    <a:pt x="842" y="698"/>
                  </a:cubicBezTo>
                  <a:cubicBezTo>
                    <a:pt x="842" y="692"/>
                    <a:pt x="841" y="685"/>
                    <a:pt x="842" y="680"/>
                  </a:cubicBezTo>
                  <a:cubicBezTo>
                    <a:pt x="843" y="675"/>
                    <a:pt x="846" y="672"/>
                    <a:pt x="848" y="668"/>
                  </a:cubicBezTo>
                  <a:cubicBezTo>
                    <a:pt x="850" y="664"/>
                    <a:pt x="853" y="660"/>
                    <a:pt x="856" y="656"/>
                  </a:cubicBezTo>
                  <a:cubicBezTo>
                    <a:pt x="859" y="652"/>
                    <a:pt x="863" y="647"/>
                    <a:pt x="868" y="642"/>
                  </a:cubicBezTo>
                  <a:cubicBezTo>
                    <a:pt x="873" y="637"/>
                    <a:pt x="879" y="634"/>
                    <a:pt x="884" y="628"/>
                  </a:cubicBezTo>
                  <a:cubicBezTo>
                    <a:pt x="889" y="622"/>
                    <a:pt x="890" y="614"/>
                    <a:pt x="896" y="606"/>
                  </a:cubicBezTo>
                  <a:cubicBezTo>
                    <a:pt x="902" y="598"/>
                    <a:pt x="911" y="586"/>
                    <a:pt x="918" y="580"/>
                  </a:cubicBezTo>
                  <a:cubicBezTo>
                    <a:pt x="925" y="574"/>
                    <a:pt x="932" y="577"/>
                    <a:pt x="938" y="572"/>
                  </a:cubicBezTo>
                  <a:cubicBezTo>
                    <a:pt x="944" y="567"/>
                    <a:pt x="951" y="556"/>
                    <a:pt x="956" y="550"/>
                  </a:cubicBezTo>
                  <a:cubicBezTo>
                    <a:pt x="961" y="544"/>
                    <a:pt x="965" y="542"/>
                    <a:pt x="970" y="536"/>
                  </a:cubicBezTo>
                  <a:cubicBezTo>
                    <a:pt x="975" y="530"/>
                    <a:pt x="981" y="523"/>
                    <a:pt x="986" y="514"/>
                  </a:cubicBezTo>
                  <a:cubicBezTo>
                    <a:pt x="991" y="505"/>
                    <a:pt x="996" y="493"/>
                    <a:pt x="1000" y="484"/>
                  </a:cubicBezTo>
                  <a:cubicBezTo>
                    <a:pt x="1004" y="475"/>
                    <a:pt x="1008" y="469"/>
                    <a:pt x="1012" y="462"/>
                  </a:cubicBezTo>
                  <a:cubicBezTo>
                    <a:pt x="1016" y="455"/>
                    <a:pt x="1024" y="448"/>
                    <a:pt x="1026" y="442"/>
                  </a:cubicBezTo>
                  <a:cubicBezTo>
                    <a:pt x="1028" y="436"/>
                    <a:pt x="1024" y="432"/>
                    <a:pt x="1024" y="426"/>
                  </a:cubicBezTo>
                  <a:cubicBezTo>
                    <a:pt x="1024" y="420"/>
                    <a:pt x="1028" y="411"/>
                    <a:pt x="1026" y="408"/>
                  </a:cubicBezTo>
                  <a:cubicBezTo>
                    <a:pt x="1024" y="405"/>
                    <a:pt x="1018" y="406"/>
                    <a:pt x="1010" y="408"/>
                  </a:cubicBezTo>
                  <a:cubicBezTo>
                    <a:pt x="1002" y="410"/>
                    <a:pt x="989" y="416"/>
                    <a:pt x="978" y="418"/>
                  </a:cubicBezTo>
                  <a:cubicBezTo>
                    <a:pt x="967" y="420"/>
                    <a:pt x="954" y="417"/>
                    <a:pt x="946" y="418"/>
                  </a:cubicBezTo>
                  <a:cubicBezTo>
                    <a:pt x="938" y="419"/>
                    <a:pt x="938" y="425"/>
                    <a:pt x="932" y="426"/>
                  </a:cubicBezTo>
                  <a:cubicBezTo>
                    <a:pt x="926" y="427"/>
                    <a:pt x="917" y="428"/>
                    <a:pt x="912" y="426"/>
                  </a:cubicBezTo>
                  <a:cubicBezTo>
                    <a:pt x="907" y="424"/>
                    <a:pt x="908" y="418"/>
                    <a:pt x="904" y="412"/>
                  </a:cubicBezTo>
                  <a:cubicBezTo>
                    <a:pt x="900" y="406"/>
                    <a:pt x="895" y="395"/>
                    <a:pt x="890" y="388"/>
                  </a:cubicBezTo>
                  <a:cubicBezTo>
                    <a:pt x="885" y="381"/>
                    <a:pt x="882" y="373"/>
                    <a:pt x="876" y="368"/>
                  </a:cubicBezTo>
                  <a:cubicBezTo>
                    <a:pt x="870" y="363"/>
                    <a:pt x="862" y="361"/>
                    <a:pt x="856" y="358"/>
                  </a:cubicBezTo>
                  <a:cubicBezTo>
                    <a:pt x="850" y="355"/>
                    <a:pt x="846" y="353"/>
                    <a:pt x="842" y="348"/>
                  </a:cubicBezTo>
                  <a:cubicBezTo>
                    <a:pt x="838" y="343"/>
                    <a:pt x="833" y="334"/>
                    <a:pt x="830" y="328"/>
                  </a:cubicBezTo>
                  <a:cubicBezTo>
                    <a:pt x="827" y="322"/>
                    <a:pt x="827" y="315"/>
                    <a:pt x="824" y="310"/>
                  </a:cubicBezTo>
                  <a:cubicBezTo>
                    <a:pt x="821" y="305"/>
                    <a:pt x="813" y="305"/>
                    <a:pt x="810" y="300"/>
                  </a:cubicBezTo>
                  <a:cubicBezTo>
                    <a:pt x="807" y="295"/>
                    <a:pt x="806" y="287"/>
                    <a:pt x="804" y="280"/>
                  </a:cubicBezTo>
                  <a:cubicBezTo>
                    <a:pt x="802" y="273"/>
                    <a:pt x="800" y="264"/>
                    <a:pt x="798" y="258"/>
                  </a:cubicBezTo>
                  <a:cubicBezTo>
                    <a:pt x="796" y="252"/>
                    <a:pt x="797" y="247"/>
                    <a:pt x="794" y="242"/>
                  </a:cubicBezTo>
                  <a:cubicBezTo>
                    <a:pt x="791" y="237"/>
                    <a:pt x="785" y="233"/>
                    <a:pt x="782" y="228"/>
                  </a:cubicBezTo>
                  <a:cubicBezTo>
                    <a:pt x="779" y="223"/>
                    <a:pt x="779" y="217"/>
                    <a:pt x="776" y="212"/>
                  </a:cubicBezTo>
                  <a:cubicBezTo>
                    <a:pt x="773" y="207"/>
                    <a:pt x="768" y="202"/>
                    <a:pt x="764" y="196"/>
                  </a:cubicBezTo>
                  <a:cubicBezTo>
                    <a:pt x="760" y="190"/>
                    <a:pt x="757" y="183"/>
                    <a:pt x="754" y="178"/>
                  </a:cubicBezTo>
                  <a:cubicBezTo>
                    <a:pt x="751" y="173"/>
                    <a:pt x="748" y="170"/>
                    <a:pt x="746" y="166"/>
                  </a:cubicBezTo>
                  <a:cubicBezTo>
                    <a:pt x="744" y="162"/>
                    <a:pt x="742" y="158"/>
                    <a:pt x="740" y="152"/>
                  </a:cubicBezTo>
                  <a:cubicBezTo>
                    <a:pt x="738" y="146"/>
                    <a:pt x="731" y="131"/>
                    <a:pt x="732" y="130"/>
                  </a:cubicBezTo>
                  <a:cubicBezTo>
                    <a:pt x="733" y="129"/>
                    <a:pt x="744" y="148"/>
                    <a:pt x="748" y="148"/>
                  </a:cubicBezTo>
                  <a:cubicBezTo>
                    <a:pt x="752" y="148"/>
                    <a:pt x="757" y="138"/>
                    <a:pt x="756" y="130"/>
                  </a:cubicBezTo>
                  <a:cubicBezTo>
                    <a:pt x="755" y="122"/>
                    <a:pt x="749" y="107"/>
                    <a:pt x="744" y="102"/>
                  </a:cubicBezTo>
                  <a:cubicBezTo>
                    <a:pt x="739" y="97"/>
                    <a:pt x="734" y="98"/>
                    <a:pt x="726" y="98"/>
                  </a:cubicBezTo>
                  <a:cubicBezTo>
                    <a:pt x="718" y="98"/>
                    <a:pt x="706" y="101"/>
                    <a:pt x="696" y="102"/>
                  </a:cubicBezTo>
                  <a:cubicBezTo>
                    <a:pt x="686" y="103"/>
                    <a:pt x="675" y="103"/>
                    <a:pt x="666" y="102"/>
                  </a:cubicBezTo>
                  <a:cubicBezTo>
                    <a:pt x="657" y="101"/>
                    <a:pt x="648" y="99"/>
                    <a:pt x="640" y="96"/>
                  </a:cubicBezTo>
                  <a:cubicBezTo>
                    <a:pt x="632" y="93"/>
                    <a:pt x="624" y="89"/>
                    <a:pt x="616" y="86"/>
                  </a:cubicBezTo>
                  <a:cubicBezTo>
                    <a:pt x="608" y="83"/>
                    <a:pt x="597" y="83"/>
                    <a:pt x="590" y="80"/>
                  </a:cubicBezTo>
                  <a:cubicBezTo>
                    <a:pt x="583" y="77"/>
                    <a:pt x="580" y="71"/>
                    <a:pt x="574" y="70"/>
                  </a:cubicBezTo>
                  <a:cubicBezTo>
                    <a:pt x="568" y="69"/>
                    <a:pt x="558" y="73"/>
                    <a:pt x="552" y="74"/>
                  </a:cubicBezTo>
                  <a:cubicBezTo>
                    <a:pt x="546" y="75"/>
                    <a:pt x="542" y="74"/>
                    <a:pt x="540" y="76"/>
                  </a:cubicBezTo>
                  <a:cubicBezTo>
                    <a:pt x="538" y="78"/>
                    <a:pt x="543" y="84"/>
                    <a:pt x="542" y="88"/>
                  </a:cubicBezTo>
                  <a:cubicBezTo>
                    <a:pt x="541" y="92"/>
                    <a:pt x="539" y="100"/>
                    <a:pt x="534" y="102"/>
                  </a:cubicBezTo>
                  <a:cubicBezTo>
                    <a:pt x="529" y="104"/>
                    <a:pt x="519" y="101"/>
                    <a:pt x="514" y="100"/>
                  </a:cubicBezTo>
                  <a:cubicBezTo>
                    <a:pt x="509" y="99"/>
                    <a:pt x="506" y="95"/>
                    <a:pt x="502" y="94"/>
                  </a:cubicBezTo>
                  <a:cubicBezTo>
                    <a:pt x="498" y="93"/>
                    <a:pt x="494" y="95"/>
                    <a:pt x="490" y="94"/>
                  </a:cubicBezTo>
                  <a:cubicBezTo>
                    <a:pt x="486" y="93"/>
                    <a:pt x="480" y="89"/>
                    <a:pt x="476" y="86"/>
                  </a:cubicBezTo>
                  <a:cubicBezTo>
                    <a:pt x="472" y="83"/>
                    <a:pt x="468" y="77"/>
                    <a:pt x="464" y="74"/>
                  </a:cubicBezTo>
                  <a:cubicBezTo>
                    <a:pt x="460" y="71"/>
                    <a:pt x="455" y="69"/>
                    <a:pt x="450" y="68"/>
                  </a:cubicBezTo>
                  <a:cubicBezTo>
                    <a:pt x="445" y="67"/>
                    <a:pt x="439" y="69"/>
                    <a:pt x="434" y="68"/>
                  </a:cubicBezTo>
                  <a:cubicBezTo>
                    <a:pt x="429" y="67"/>
                    <a:pt x="426" y="66"/>
                    <a:pt x="422" y="64"/>
                  </a:cubicBezTo>
                  <a:cubicBezTo>
                    <a:pt x="418" y="62"/>
                    <a:pt x="415" y="61"/>
                    <a:pt x="412" y="56"/>
                  </a:cubicBezTo>
                  <a:cubicBezTo>
                    <a:pt x="409" y="51"/>
                    <a:pt x="405" y="41"/>
                    <a:pt x="406" y="36"/>
                  </a:cubicBezTo>
                  <a:cubicBezTo>
                    <a:pt x="407" y="31"/>
                    <a:pt x="416" y="32"/>
                    <a:pt x="416" y="28"/>
                  </a:cubicBezTo>
                  <a:cubicBezTo>
                    <a:pt x="416" y="24"/>
                    <a:pt x="410" y="15"/>
                    <a:pt x="406" y="10"/>
                  </a:cubicBezTo>
                  <a:cubicBezTo>
                    <a:pt x="402" y="5"/>
                    <a:pt x="400" y="0"/>
                    <a:pt x="392" y="0"/>
                  </a:cubicBezTo>
                  <a:cubicBezTo>
                    <a:pt x="384" y="0"/>
                    <a:pt x="365" y="10"/>
                    <a:pt x="356" y="12"/>
                  </a:cubicBezTo>
                  <a:cubicBezTo>
                    <a:pt x="347" y="14"/>
                    <a:pt x="345" y="11"/>
                    <a:pt x="338" y="10"/>
                  </a:cubicBezTo>
                  <a:cubicBezTo>
                    <a:pt x="331" y="9"/>
                    <a:pt x="320" y="6"/>
                    <a:pt x="312" y="6"/>
                  </a:cubicBezTo>
                  <a:cubicBezTo>
                    <a:pt x="304" y="6"/>
                    <a:pt x="297" y="11"/>
                    <a:pt x="290" y="12"/>
                  </a:cubicBezTo>
                  <a:cubicBezTo>
                    <a:pt x="283" y="13"/>
                    <a:pt x="274" y="12"/>
                    <a:pt x="268" y="14"/>
                  </a:cubicBezTo>
                  <a:cubicBezTo>
                    <a:pt x="262" y="16"/>
                    <a:pt x="257" y="20"/>
                    <a:pt x="252" y="22"/>
                  </a:cubicBezTo>
                  <a:cubicBezTo>
                    <a:pt x="247" y="24"/>
                    <a:pt x="244" y="25"/>
                    <a:pt x="238" y="26"/>
                  </a:cubicBezTo>
                  <a:cubicBezTo>
                    <a:pt x="232" y="27"/>
                    <a:pt x="223" y="26"/>
                    <a:pt x="216" y="26"/>
                  </a:cubicBezTo>
                  <a:cubicBezTo>
                    <a:pt x="209" y="26"/>
                    <a:pt x="200" y="27"/>
                    <a:pt x="194" y="26"/>
                  </a:cubicBezTo>
                  <a:cubicBezTo>
                    <a:pt x="188" y="25"/>
                    <a:pt x="181" y="21"/>
                    <a:pt x="178" y="20"/>
                  </a:cubicBezTo>
                </a:path>
              </a:pathLst>
            </a:custGeom>
            <a:grp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n-US" sz="16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24" name="Freeform 24"/>
            <p:cNvSpPr>
              <a:spLocks/>
            </p:cNvSpPr>
            <p:nvPr/>
          </p:nvSpPr>
          <p:spPr bwMode="auto">
            <a:xfrm>
              <a:off x="3506" y="2443"/>
              <a:ext cx="127" cy="228"/>
            </a:xfrm>
            <a:custGeom>
              <a:avLst/>
              <a:gdLst>
                <a:gd name="T0" fmla="*/ 9 w 127"/>
                <a:gd name="T1" fmla="*/ 216 h 228"/>
                <a:gd name="T2" fmla="*/ 18 w 127"/>
                <a:gd name="T3" fmla="*/ 227 h 228"/>
                <a:gd name="T4" fmla="*/ 34 w 127"/>
                <a:gd name="T5" fmla="*/ 221 h 228"/>
                <a:gd name="T6" fmla="*/ 52 w 127"/>
                <a:gd name="T7" fmla="*/ 217 h 228"/>
                <a:gd name="T8" fmla="*/ 66 w 127"/>
                <a:gd name="T9" fmla="*/ 207 h 228"/>
                <a:gd name="T10" fmla="*/ 70 w 127"/>
                <a:gd name="T11" fmla="*/ 189 h 228"/>
                <a:gd name="T12" fmla="*/ 82 w 127"/>
                <a:gd name="T13" fmla="*/ 169 h 228"/>
                <a:gd name="T14" fmla="*/ 90 w 127"/>
                <a:gd name="T15" fmla="*/ 151 h 228"/>
                <a:gd name="T16" fmla="*/ 92 w 127"/>
                <a:gd name="T17" fmla="*/ 123 h 228"/>
                <a:gd name="T18" fmla="*/ 104 w 127"/>
                <a:gd name="T19" fmla="*/ 105 h 228"/>
                <a:gd name="T20" fmla="*/ 106 w 127"/>
                <a:gd name="T21" fmla="*/ 87 h 228"/>
                <a:gd name="T22" fmla="*/ 108 w 127"/>
                <a:gd name="T23" fmla="*/ 71 h 228"/>
                <a:gd name="T24" fmla="*/ 124 w 127"/>
                <a:gd name="T25" fmla="*/ 59 h 228"/>
                <a:gd name="T26" fmla="*/ 126 w 127"/>
                <a:gd name="T27" fmla="*/ 43 h 228"/>
                <a:gd name="T28" fmla="*/ 116 w 127"/>
                <a:gd name="T29" fmla="*/ 19 h 228"/>
                <a:gd name="T30" fmla="*/ 112 w 127"/>
                <a:gd name="T31" fmla="*/ 3 h 228"/>
                <a:gd name="T32" fmla="*/ 90 w 127"/>
                <a:gd name="T33" fmla="*/ 3 h 228"/>
                <a:gd name="T34" fmla="*/ 90 w 127"/>
                <a:gd name="T35" fmla="*/ 15 h 228"/>
                <a:gd name="T36" fmla="*/ 84 w 127"/>
                <a:gd name="T37" fmla="*/ 31 h 228"/>
                <a:gd name="T38" fmla="*/ 80 w 127"/>
                <a:gd name="T39" fmla="*/ 47 h 228"/>
                <a:gd name="T40" fmla="*/ 70 w 127"/>
                <a:gd name="T41" fmla="*/ 53 h 228"/>
                <a:gd name="T42" fmla="*/ 50 w 127"/>
                <a:gd name="T43" fmla="*/ 63 h 228"/>
                <a:gd name="T44" fmla="*/ 36 w 127"/>
                <a:gd name="T45" fmla="*/ 65 h 228"/>
                <a:gd name="T46" fmla="*/ 24 w 127"/>
                <a:gd name="T47" fmla="*/ 73 h 228"/>
                <a:gd name="T48" fmla="*/ 18 w 127"/>
                <a:gd name="T49" fmla="*/ 85 h 228"/>
                <a:gd name="T50" fmla="*/ 16 w 127"/>
                <a:gd name="T51" fmla="*/ 111 h 228"/>
                <a:gd name="T52" fmla="*/ 18 w 127"/>
                <a:gd name="T53" fmla="*/ 123 h 228"/>
                <a:gd name="T54" fmla="*/ 22 w 127"/>
                <a:gd name="T55" fmla="*/ 139 h 228"/>
                <a:gd name="T56" fmla="*/ 22 w 127"/>
                <a:gd name="T57" fmla="*/ 153 h 228"/>
                <a:gd name="T58" fmla="*/ 18 w 127"/>
                <a:gd name="T59" fmla="*/ 165 h 228"/>
                <a:gd name="T60" fmla="*/ 10 w 127"/>
                <a:gd name="T61" fmla="*/ 179 h 228"/>
                <a:gd name="T62" fmla="*/ 4 w 127"/>
                <a:gd name="T63" fmla="*/ 189 h 228"/>
                <a:gd name="T64" fmla="*/ 2 w 127"/>
                <a:gd name="T65" fmla="*/ 203 h 228"/>
                <a:gd name="T66" fmla="*/ 9 w 127"/>
                <a:gd name="T67" fmla="*/ 216 h 2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27" h="228">
                  <a:moveTo>
                    <a:pt x="9" y="216"/>
                  </a:moveTo>
                  <a:cubicBezTo>
                    <a:pt x="12" y="220"/>
                    <a:pt x="14" y="226"/>
                    <a:pt x="18" y="227"/>
                  </a:cubicBezTo>
                  <a:cubicBezTo>
                    <a:pt x="22" y="228"/>
                    <a:pt x="28" y="223"/>
                    <a:pt x="34" y="221"/>
                  </a:cubicBezTo>
                  <a:cubicBezTo>
                    <a:pt x="40" y="219"/>
                    <a:pt x="47" y="219"/>
                    <a:pt x="52" y="217"/>
                  </a:cubicBezTo>
                  <a:cubicBezTo>
                    <a:pt x="57" y="215"/>
                    <a:pt x="63" y="212"/>
                    <a:pt x="66" y="207"/>
                  </a:cubicBezTo>
                  <a:cubicBezTo>
                    <a:pt x="69" y="202"/>
                    <a:pt x="67" y="195"/>
                    <a:pt x="70" y="189"/>
                  </a:cubicBezTo>
                  <a:cubicBezTo>
                    <a:pt x="73" y="183"/>
                    <a:pt x="79" y="175"/>
                    <a:pt x="82" y="169"/>
                  </a:cubicBezTo>
                  <a:cubicBezTo>
                    <a:pt x="85" y="163"/>
                    <a:pt x="88" y="159"/>
                    <a:pt x="90" y="151"/>
                  </a:cubicBezTo>
                  <a:cubicBezTo>
                    <a:pt x="92" y="143"/>
                    <a:pt x="90" y="131"/>
                    <a:pt x="92" y="123"/>
                  </a:cubicBezTo>
                  <a:cubicBezTo>
                    <a:pt x="94" y="115"/>
                    <a:pt x="102" y="111"/>
                    <a:pt x="104" y="105"/>
                  </a:cubicBezTo>
                  <a:cubicBezTo>
                    <a:pt x="106" y="99"/>
                    <a:pt x="105" y="93"/>
                    <a:pt x="106" y="87"/>
                  </a:cubicBezTo>
                  <a:cubicBezTo>
                    <a:pt x="107" y="81"/>
                    <a:pt x="105" y="76"/>
                    <a:pt x="108" y="71"/>
                  </a:cubicBezTo>
                  <a:cubicBezTo>
                    <a:pt x="111" y="66"/>
                    <a:pt x="121" y="64"/>
                    <a:pt x="124" y="59"/>
                  </a:cubicBezTo>
                  <a:cubicBezTo>
                    <a:pt x="127" y="54"/>
                    <a:pt x="127" y="50"/>
                    <a:pt x="126" y="43"/>
                  </a:cubicBezTo>
                  <a:cubicBezTo>
                    <a:pt x="125" y="36"/>
                    <a:pt x="118" y="26"/>
                    <a:pt x="116" y="19"/>
                  </a:cubicBezTo>
                  <a:cubicBezTo>
                    <a:pt x="114" y="12"/>
                    <a:pt x="116" y="6"/>
                    <a:pt x="112" y="3"/>
                  </a:cubicBezTo>
                  <a:cubicBezTo>
                    <a:pt x="108" y="0"/>
                    <a:pt x="94" y="1"/>
                    <a:pt x="90" y="3"/>
                  </a:cubicBezTo>
                  <a:cubicBezTo>
                    <a:pt x="86" y="5"/>
                    <a:pt x="91" y="10"/>
                    <a:pt x="90" y="15"/>
                  </a:cubicBezTo>
                  <a:cubicBezTo>
                    <a:pt x="89" y="20"/>
                    <a:pt x="86" y="26"/>
                    <a:pt x="84" y="31"/>
                  </a:cubicBezTo>
                  <a:cubicBezTo>
                    <a:pt x="82" y="36"/>
                    <a:pt x="82" y="43"/>
                    <a:pt x="80" y="47"/>
                  </a:cubicBezTo>
                  <a:cubicBezTo>
                    <a:pt x="78" y="51"/>
                    <a:pt x="75" y="50"/>
                    <a:pt x="70" y="53"/>
                  </a:cubicBezTo>
                  <a:cubicBezTo>
                    <a:pt x="65" y="56"/>
                    <a:pt x="56" y="61"/>
                    <a:pt x="50" y="63"/>
                  </a:cubicBezTo>
                  <a:cubicBezTo>
                    <a:pt x="44" y="65"/>
                    <a:pt x="40" y="63"/>
                    <a:pt x="36" y="65"/>
                  </a:cubicBezTo>
                  <a:cubicBezTo>
                    <a:pt x="32" y="67"/>
                    <a:pt x="27" y="70"/>
                    <a:pt x="24" y="73"/>
                  </a:cubicBezTo>
                  <a:cubicBezTo>
                    <a:pt x="21" y="76"/>
                    <a:pt x="19" y="79"/>
                    <a:pt x="18" y="85"/>
                  </a:cubicBezTo>
                  <a:cubicBezTo>
                    <a:pt x="17" y="91"/>
                    <a:pt x="16" y="105"/>
                    <a:pt x="16" y="111"/>
                  </a:cubicBezTo>
                  <a:cubicBezTo>
                    <a:pt x="16" y="117"/>
                    <a:pt x="17" y="118"/>
                    <a:pt x="18" y="123"/>
                  </a:cubicBezTo>
                  <a:cubicBezTo>
                    <a:pt x="19" y="128"/>
                    <a:pt x="21" y="134"/>
                    <a:pt x="22" y="139"/>
                  </a:cubicBezTo>
                  <a:cubicBezTo>
                    <a:pt x="23" y="144"/>
                    <a:pt x="23" y="149"/>
                    <a:pt x="22" y="153"/>
                  </a:cubicBezTo>
                  <a:cubicBezTo>
                    <a:pt x="21" y="157"/>
                    <a:pt x="20" y="161"/>
                    <a:pt x="18" y="165"/>
                  </a:cubicBezTo>
                  <a:cubicBezTo>
                    <a:pt x="16" y="169"/>
                    <a:pt x="12" y="175"/>
                    <a:pt x="10" y="179"/>
                  </a:cubicBezTo>
                  <a:cubicBezTo>
                    <a:pt x="8" y="183"/>
                    <a:pt x="5" y="185"/>
                    <a:pt x="4" y="189"/>
                  </a:cubicBezTo>
                  <a:cubicBezTo>
                    <a:pt x="3" y="193"/>
                    <a:pt x="0" y="199"/>
                    <a:pt x="2" y="203"/>
                  </a:cubicBezTo>
                  <a:cubicBezTo>
                    <a:pt x="4" y="207"/>
                    <a:pt x="6" y="212"/>
                    <a:pt x="9" y="216"/>
                  </a:cubicBezTo>
                  <a:close/>
                </a:path>
              </a:pathLst>
            </a:custGeom>
            <a:grp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n-US" sz="16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25" name="Freeform 25"/>
            <p:cNvSpPr>
              <a:spLocks/>
            </p:cNvSpPr>
            <p:nvPr/>
          </p:nvSpPr>
          <p:spPr bwMode="auto">
            <a:xfrm>
              <a:off x="3350" y="2251"/>
              <a:ext cx="50" cy="54"/>
            </a:xfrm>
            <a:custGeom>
              <a:avLst/>
              <a:gdLst>
                <a:gd name="T0" fmla="*/ 29 w 50"/>
                <a:gd name="T1" fmla="*/ 0 h 54"/>
                <a:gd name="T2" fmla="*/ 18 w 50"/>
                <a:gd name="T3" fmla="*/ 1 h 54"/>
                <a:gd name="T4" fmla="*/ 9 w 50"/>
                <a:gd name="T5" fmla="*/ 5 h 54"/>
                <a:gd name="T6" fmla="*/ 7 w 50"/>
                <a:gd name="T7" fmla="*/ 16 h 54"/>
                <a:gd name="T8" fmla="*/ 3 w 50"/>
                <a:gd name="T9" fmla="*/ 25 h 54"/>
                <a:gd name="T10" fmla="*/ 3 w 50"/>
                <a:gd name="T11" fmla="*/ 37 h 54"/>
                <a:gd name="T12" fmla="*/ 21 w 50"/>
                <a:gd name="T13" fmla="*/ 52 h 54"/>
                <a:gd name="T14" fmla="*/ 34 w 50"/>
                <a:gd name="T15" fmla="*/ 49 h 54"/>
                <a:gd name="T16" fmla="*/ 37 w 50"/>
                <a:gd name="T17" fmla="*/ 38 h 54"/>
                <a:gd name="T18" fmla="*/ 43 w 50"/>
                <a:gd name="T19" fmla="*/ 29 h 54"/>
                <a:gd name="T20" fmla="*/ 48 w 50"/>
                <a:gd name="T21" fmla="*/ 17 h 54"/>
                <a:gd name="T22" fmla="*/ 29 w 50"/>
                <a:gd name="T23" fmla="*/ 0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50" h="54">
                  <a:moveTo>
                    <a:pt x="29" y="0"/>
                  </a:moveTo>
                  <a:lnTo>
                    <a:pt x="18" y="1"/>
                  </a:lnTo>
                  <a:cubicBezTo>
                    <a:pt x="15" y="2"/>
                    <a:pt x="11" y="3"/>
                    <a:pt x="9" y="5"/>
                  </a:cubicBezTo>
                  <a:cubicBezTo>
                    <a:pt x="7" y="7"/>
                    <a:pt x="8" y="13"/>
                    <a:pt x="7" y="16"/>
                  </a:cubicBezTo>
                  <a:cubicBezTo>
                    <a:pt x="6" y="19"/>
                    <a:pt x="4" y="22"/>
                    <a:pt x="3" y="25"/>
                  </a:cubicBezTo>
                  <a:cubicBezTo>
                    <a:pt x="2" y="28"/>
                    <a:pt x="0" y="33"/>
                    <a:pt x="3" y="37"/>
                  </a:cubicBezTo>
                  <a:cubicBezTo>
                    <a:pt x="6" y="41"/>
                    <a:pt x="16" y="50"/>
                    <a:pt x="21" y="52"/>
                  </a:cubicBezTo>
                  <a:cubicBezTo>
                    <a:pt x="26" y="54"/>
                    <a:pt x="31" y="51"/>
                    <a:pt x="34" y="49"/>
                  </a:cubicBezTo>
                  <a:cubicBezTo>
                    <a:pt x="37" y="47"/>
                    <a:pt x="35" y="41"/>
                    <a:pt x="37" y="38"/>
                  </a:cubicBezTo>
                  <a:cubicBezTo>
                    <a:pt x="39" y="35"/>
                    <a:pt x="41" y="32"/>
                    <a:pt x="43" y="29"/>
                  </a:cubicBezTo>
                  <a:cubicBezTo>
                    <a:pt x="45" y="26"/>
                    <a:pt x="50" y="21"/>
                    <a:pt x="48" y="17"/>
                  </a:cubicBezTo>
                  <a:cubicBezTo>
                    <a:pt x="46" y="13"/>
                    <a:pt x="38" y="7"/>
                    <a:pt x="29" y="0"/>
                  </a:cubicBezTo>
                  <a:close/>
                </a:path>
              </a:pathLst>
            </a:cu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n-US" sz="16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26" name="Freeform 26"/>
            <p:cNvSpPr>
              <a:spLocks/>
            </p:cNvSpPr>
            <p:nvPr/>
          </p:nvSpPr>
          <p:spPr bwMode="auto">
            <a:xfrm>
              <a:off x="3305" y="2312"/>
              <a:ext cx="52" cy="90"/>
            </a:xfrm>
            <a:custGeom>
              <a:avLst/>
              <a:gdLst>
                <a:gd name="T0" fmla="*/ 29 w 52"/>
                <a:gd name="T1" fmla="*/ 75 h 90"/>
                <a:gd name="T2" fmla="*/ 49 w 52"/>
                <a:gd name="T3" fmla="*/ 90 h 90"/>
                <a:gd name="T4" fmla="*/ 46 w 52"/>
                <a:gd name="T5" fmla="*/ 73 h 90"/>
                <a:gd name="T6" fmla="*/ 39 w 52"/>
                <a:gd name="T7" fmla="*/ 61 h 90"/>
                <a:gd name="T8" fmla="*/ 30 w 52"/>
                <a:gd name="T9" fmla="*/ 49 h 90"/>
                <a:gd name="T10" fmla="*/ 25 w 52"/>
                <a:gd name="T11" fmla="*/ 39 h 90"/>
                <a:gd name="T12" fmla="*/ 22 w 52"/>
                <a:gd name="T13" fmla="*/ 25 h 90"/>
                <a:gd name="T14" fmla="*/ 13 w 52"/>
                <a:gd name="T15" fmla="*/ 4 h 90"/>
                <a:gd name="T16" fmla="*/ 1 w 52"/>
                <a:gd name="T17" fmla="*/ 3 h 90"/>
                <a:gd name="T18" fmla="*/ 7 w 52"/>
                <a:gd name="T19" fmla="*/ 18 h 90"/>
                <a:gd name="T20" fmla="*/ 15 w 52"/>
                <a:gd name="T21" fmla="*/ 33 h 90"/>
                <a:gd name="T22" fmla="*/ 15 w 52"/>
                <a:gd name="T23" fmla="*/ 43 h 90"/>
                <a:gd name="T24" fmla="*/ 22 w 52"/>
                <a:gd name="T25" fmla="*/ 58 h 90"/>
                <a:gd name="T26" fmla="*/ 29 w 52"/>
                <a:gd name="T27" fmla="*/ 75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52" h="90">
                  <a:moveTo>
                    <a:pt x="29" y="75"/>
                  </a:moveTo>
                  <a:lnTo>
                    <a:pt x="49" y="90"/>
                  </a:lnTo>
                  <a:cubicBezTo>
                    <a:pt x="52" y="90"/>
                    <a:pt x="48" y="78"/>
                    <a:pt x="46" y="73"/>
                  </a:cubicBezTo>
                  <a:cubicBezTo>
                    <a:pt x="44" y="68"/>
                    <a:pt x="42" y="65"/>
                    <a:pt x="39" y="61"/>
                  </a:cubicBezTo>
                  <a:cubicBezTo>
                    <a:pt x="36" y="57"/>
                    <a:pt x="32" y="53"/>
                    <a:pt x="30" y="49"/>
                  </a:cubicBezTo>
                  <a:cubicBezTo>
                    <a:pt x="28" y="45"/>
                    <a:pt x="26" y="43"/>
                    <a:pt x="25" y="39"/>
                  </a:cubicBezTo>
                  <a:cubicBezTo>
                    <a:pt x="24" y="35"/>
                    <a:pt x="24" y="31"/>
                    <a:pt x="22" y="25"/>
                  </a:cubicBezTo>
                  <a:cubicBezTo>
                    <a:pt x="20" y="19"/>
                    <a:pt x="16" y="8"/>
                    <a:pt x="13" y="4"/>
                  </a:cubicBezTo>
                  <a:cubicBezTo>
                    <a:pt x="10" y="0"/>
                    <a:pt x="2" y="1"/>
                    <a:pt x="1" y="3"/>
                  </a:cubicBezTo>
                  <a:cubicBezTo>
                    <a:pt x="0" y="5"/>
                    <a:pt x="5" y="13"/>
                    <a:pt x="7" y="18"/>
                  </a:cubicBezTo>
                  <a:cubicBezTo>
                    <a:pt x="9" y="23"/>
                    <a:pt x="14" y="29"/>
                    <a:pt x="15" y="33"/>
                  </a:cubicBezTo>
                  <a:cubicBezTo>
                    <a:pt x="16" y="37"/>
                    <a:pt x="14" y="39"/>
                    <a:pt x="15" y="43"/>
                  </a:cubicBezTo>
                  <a:cubicBezTo>
                    <a:pt x="16" y="47"/>
                    <a:pt x="20" y="54"/>
                    <a:pt x="22" y="58"/>
                  </a:cubicBezTo>
                  <a:cubicBezTo>
                    <a:pt x="24" y="62"/>
                    <a:pt x="24" y="65"/>
                    <a:pt x="29" y="75"/>
                  </a:cubicBezTo>
                  <a:close/>
                </a:path>
              </a:pathLst>
            </a:cu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n-US" sz="16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27" name="Freeform 27"/>
            <p:cNvSpPr>
              <a:spLocks/>
            </p:cNvSpPr>
            <p:nvPr/>
          </p:nvSpPr>
          <p:spPr bwMode="auto">
            <a:xfrm>
              <a:off x="3390" y="2414"/>
              <a:ext cx="15" cy="64"/>
            </a:xfrm>
            <a:custGeom>
              <a:avLst/>
              <a:gdLst>
                <a:gd name="T0" fmla="*/ 12 w 15"/>
                <a:gd name="T1" fmla="*/ 64 h 64"/>
                <a:gd name="T2" fmla="*/ 14 w 15"/>
                <a:gd name="T3" fmla="*/ 52 h 64"/>
                <a:gd name="T4" fmla="*/ 15 w 15"/>
                <a:gd name="T5" fmla="*/ 31 h 64"/>
                <a:gd name="T6" fmla="*/ 12 w 15"/>
                <a:gd name="T7" fmla="*/ 12 h 64"/>
                <a:gd name="T8" fmla="*/ 5 w 15"/>
                <a:gd name="T9" fmla="*/ 0 h 64"/>
                <a:gd name="T10" fmla="*/ 0 w 15"/>
                <a:gd name="T11" fmla="*/ 13 h 64"/>
                <a:gd name="T12" fmla="*/ 2 w 15"/>
                <a:gd name="T13" fmla="*/ 34 h 64"/>
                <a:gd name="T14" fmla="*/ 3 w 15"/>
                <a:gd name="T15" fmla="*/ 49 h 64"/>
                <a:gd name="T16" fmla="*/ 12 w 15"/>
                <a:gd name="T17" fmla="*/ 64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5" h="64">
                  <a:moveTo>
                    <a:pt x="12" y="64"/>
                  </a:moveTo>
                  <a:cubicBezTo>
                    <a:pt x="14" y="64"/>
                    <a:pt x="14" y="57"/>
                    <a:pt x="14" y="52"/>
                  </a:cubicBezTo>
                  <a:cubicBezTo>
                    <a:pt x="14" y="47"/>
                    <a:pt x="15" y="38"/>
                    <a:pt x="15" y="31"/>
                  </a:cubicBezTo>
                  <a:cubicBezTo>
                    <a:pt x="15" y="24"/>
                    <a:pt x="14" y="17"/>
                    <a:pt x="12" y="12"/>
                  </a:cubicBezTo>
                  <a:cubicBezTo>
                    <a:pt x="10" y="7"/>
                    <a:pt x="7" y="0"/>
                    <a:pt x="5" y="0"/>
                  </a:cubicBezTo>
                  <a:cubicBezTo>
                    <a:pt x="3" y="0"/>
                    <a:pt x="0" y="7"/>
                    <a:pt x="0" y="13"/>
                  </a:cubicBezTo>
                  <a:cubicBezTo>
                    <a:pt x="0" y="19"/>
                    <a:pt x="2" y="28"/>
                    <a:pt x="2" y="34"/>
                  </a:cubicBezTo>
                  <a:cubicBezTo>
                    <a:pt x="2" y="40"/>
                    <a:pt x="2" y="44"/>
                    <a:pt x="3" y="49"/>
                  </a:cubicBezTo>
                  <a:cubicBezTo>
                    <a:pt x="4" y="54"/>
                    <a:pt x="10" y="64"/>
                    <a:pt x="12" y="64"/>
                  </a:cubicBezTo>
                  <a:close/>
                </a:path>
              </a:pathLst>
            </a:cu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n-US" sz="16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</p:grpSp>
      <p:grpSp>
        <p:nvGrpSpPr>
          <p:cNvPr id="28" name="Group 28"/>
          <p:cNvGrpSpPr>
            <a:grpSpLocks/>
          </p:cNvGrpSpPr>
          <p:nvPr/>
        </p:nvGrpSpPr>
        <p:grpSpPr bwMode="auto">
          <a:xfrm>
            <a:off x="7032625" y="4212571"/>
            <a:ext cx="1377950" cy="1108075"/>
            <a:chOff x="4502" y="2302"/>
            <a:chExt cx="868" cy="698"/>
          </a:xfrm>
        </p:grpSpPr>
        <p:sp>
          <p:nvSpPr>
            <p:cNvPr id="29" name="Freeform 29"/>
            <p:cNvSpPr>
              <a:spLocks/>
            </p:cNvSpPr>
            <p:nvPr/>
          </p:nvSpPr>
          <p:spPr bwMode="auto">
            <a:xfrm>
              <a:off x="4502" y="2431"/>
              <a:ext cx="612" cy="452"/>
            </a:xfrm>
            <a:custGeom>
              <a:avLst/>
              <a:gdLst>
                <a:gd name="T0" fmla="*/ 54 w 612"/>
                <a:gd name="T1" fmla="*/ 179 h 452"/>
                <a:gd name="T2" fmla="*/ 33 w 612"/>
                <a:gd name="T3" fmla="*/ 226 h 452"/>
                <a:gd name="T4" fmla="*/ 19 w 612"/>
                <a:gd name="T5" fmla="*/ 247 h 452"/>
                <a:gd name="T6" fmla="*/ 33 w 612"/>
                <a:gd name="T7" fmla="*/ 283 h 452"/>
                <a:gd name="T8" fmla="*/ 28 w 612"/>
                <a:gd name="T9" fmla="*/ 328 h 452"/>
                <a:gd name="T10" fmla="*/ 10 w 612"/>
                <a:gd name="T11" fmla="*/ 359 h 452"/>
                <a:gd name="T12" fmla="*/ 48 w 612"/>
                <a:gd name="T13" fmla="*/ 394 h 452"/>
                <a:gd name="T14" fmla="*/ 115 w 612"/>
                <a:gd name="T15" fmla="*/ 379 h 452"/>
                <a:gd name="T16" fmla="*/ 165 w 612"/>
                <a:gd name="T17" fmla="*/ 350 h 452"/>
                <a:gd name="T18" fmla="*/ 232 w 612"/>
                <a:gd name="T19" fmla="*/ 334 h 452"/>
                <a:gd name="T20" fmla="*/ 280 w 612"/>
                <a:gd name="T21" fmla="*/ 353 h 452"/>
                <a:gd name="T22" fmla="*/ 288 w 612"/>
                <a:gd name="T23" fmla="*/ 395 h 452"/>
                <a:gd name="T24" fmla="*/ 330 w 612"/>
                <a:gd name="T25" fmla="*/ 359 h 452"/>
                <a:gd name="T26" fmla="*/ 331 w 612"/>
                <a:gd name="T27" fmla="*/ 364 h 452"/>
                <a:gd name="T28" fmla="*/ 333 w 612"/>
                <a:gd name="T29" fmla="*/ 386 h 452"/>
                <a:gd name="T30" fmla="*/ 324 w 612"/>
                <a:gd name="T31" fmla="*/ 419 h 452"/>
                <a:gd name="T32" fmla="*/ 354 w 612"/>
                <a:gd name="T33" fmla="*/ 449 h 452"/>
                <a:gd name="T34" fmla="*/ 384 w 612"/>
                <a:gd name="T35" fmla="*/ 443 h 452"/>
                <a:gd name="T36" fmla="*/ 427 w 612"/>
                <a:gd name="T37" fmla="*/ 445 h 452"/>
                <a:gd name="T38" fmla="*/ 465 w 612"/>
                <a:gd name="T39" fmla="*/ 437 h 452"/>
                <a:gd name="T40" fmla="*/ 486 w 612"/>
                <a:gd name="T41" fmla="*/ 404 h 452"/>
                <a:gd name="T42" fmla="*/ 523 w 612"/>
                <a:gd name="T43" fmla="*/ 374 h 452"/>
                <a:gd name="T44" fmla="*/ 556 w 612"/>
                <a:gd name="T45" fmla="*/ 347 h 452"/>
                <a:gd name="T46" fmla="*/ 577 w 612"/>
                <a:gd name="T47" fmla="*/ 313 h 452"/>
                <a:gd name="T48" fmla="*/ 603 w 612"/>
                <a:gd name="T49" fmla="*/ 275 h 452"/>
                <a:gd name="T50" fmla="*/ 612 w 612"/>
                <a:gd name="T51" fmla="*/ 236 h 452"/>
                <a:gd name="T52" fmla="*/ 583 w 612"/>
                <a:gd name="T53" fmla="*/ 193 h 452"/>
                <a:gd name="T54" fmla="*/ 565 w 612"/>
                <a:gd name="T55" fmla="*/ 143 h 452"/>
                <a:gd name="T56" fmla="*/ 541 w 612"/>
                <a:gd name="T57" fmla="*/ 116 h 452"/>
                <a:gd name="T58" fmla="*/ 540 w 612"/>
                <a:gd name="T59" fmla="*/ 76 h 452"/>
                <a:gd name="T60" fmla="*/ 523 w 612"/>
                <a:gd name="T61" fmla="*/ 43 h 452"/>
                <a:gd name="T62" fmla="*/ 501 w 612"/>
                <a:gd name="T63" fmla="*/ 11 h 452"/>
                <a:gd name="T64" fmla="*/ 480 w 612"/>
                <a:gd name="T65" fmla="*/ 74 h 452"/>
                <a:gd name="T66" fmla="*/ 447 w 612"/>
                <a:gd name="T67" fmla="*/ 110 h 452"/>
                <a:gd name="T68" fmla="*/ 412 w 612"/>
                <a:gd name="T69" fmla="*/ 83 h 452"/>
                <a:gd name="T70" fmla="*/ 409 w 612"/>
                <a:gd name="T71" fmla="*/ 46 h 452"/>
                <a:gd name="T72" fmla="*/ 406 w 612"/>
                <a:gd name="T73" fmla="*/ 22 h 452"/>
                <a:gd name="T74" fmla="*/ 369 w 612"/>
                <a:gd name="T75" fmla="*/ 10 h 452"/>
                <a:gd name="T76" fmla="*/ 339 w 612"/>
                <a:gd name="T77" fmla="*/ 22 h 452"/>
                <a:gd name="T78" fmla="*/ 318 w 612"/>
                <a:gd name="T79" fmla="*/ 49 h 452"/>
                <a:gd name="T80" fmla="*/ 274 w 612"/>
                <a:gd name="T81" fmla="*/ 52 h 452"/>
                <a:gd name="T82" fmla="*/ 237 w 612"/>
                <a:gd name="T83" fmla="*/ 59 h 452"/>
                <a:gd name="T84" fmla="*/ 208 w 612"/>
                <a:gd name="T85" fmla="*/ 85 h 452"/>
                <a:gd name="T86" fmla="*/ 190 w 612"/>
                <a:gd name="T87" fmla="*/ 104 h 452"/>
                <a:gd name="T88" fmla="*/ 171 w 612"/>
                <a:gd name="T89" fmla="*/ 134 h 452"/>
                <a:gd name="T90" fmla="*/ 126 w 612"/>
                <a:gd name="T91" fmla="*/ 151 h 452"/>
                <a:gd name="T92" fmla="*/ 79 w 612"/>
                <a:gd name="T93" fmla="*/ 160 h 4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l="0" t="0" r="r" b="b"/>
              <a:pathLst>
                <a:path w="612" h="452">
                  <a:moveTo>
                    <a:pt x="79" y="160"/>
                  </a:moveTo>
                  <a:cubicBezTo>
                    <a:pt x="74" y="162"/>
                    <a:pt x="64" y="167"/>
                    <a:pt x="60" y="170"/>
                  </a:cubicBezTo>
                  <a:cubicBezTo>
                    <a:pt x="56" y="173"/>
                    <a:pt x="58" y="175"/>
                    <a:pt x="54" y="179"/>
                  </a:cubicBezTo>
                  <a:cubicBezTo>
                    <a:pt x="50" y="183"/>
                    <a:pt x="40" y="189"/>
                    <a:pt x="37" y="193"/>
                  </a:cubicBezTo>
                  <a:cubicBezTo>
                    <a:pt x="34" y="197"/>
                    <a:pt x="35" y="201"/>
                    <a:pt x="34" y="206"/>
                  </a:cubicBezTo>
                  <a:cubicBezTo>
                    <a:pt x="33" y="211"/>
                    <a:pt x="34" y="221"/>
                    <a:pt x="33" y="226"/>
                  </a:cubicBezTo>
                  <a:cubicBezTo>
                    <a:pt x="32" y="231"/>
                    <a:pt x="30" y="234"/>
                    <a:pt x="28" y="235"/>
                  </a:cubicBezTo>
                  <a:cubicBezTo>
                    <a:pt x="26" y="236"/>
                    <a:pt x="20" y="228"/>
                    <a:pt x="19" y="230"/>
                  </a:cubicBezTo>
                  <a:cubicBezTo>
                    <a:pt x="18" y="232"/>
                    <a:pt x="18" y="243"/>
                    <a:pt x="19" y="247"/>
                  </a:cubicBezTo>
                  <a:cubicBezTo>
                    <a:pt x="20" y="251"/>
                    <a:pt x="24" y="253"/>
                    <a:pt x="25" y="257"/>
                  </a:cubicBezTo>
                  <a:cubicBezTo>
                    <a:pt x="26" y="261"/>
                    <a:pt x="21" y="265"/>
                    <a:pt x="22" y="269"/>
                  </a:cubicBezTo>
                  <a:cubicBezTo>
                    <a:pt x="23" y="273"/>
                    <a:pt x="32" y="279"/>
                    <a:pt x="33" y="283"/>
                  </a:cubicBezTo>
                  <a:cubicBezTo>
                    <a:pt x="34" y="287"/>
                    <a:pt x="31" y="291"/>
                    <a:pt x="30" y="296"/>
                  </a:cubicBezTo>
                  <a:cubicBezTo>
                    <a:pt x="29" y="301"/>
                    <a:pt x="27" y="306"/>
                    <a:pt x="27" y="311"/>
                  </a:cubicBezTo>
                  <a:cubicBezTo>
                    <a:pt x="27" y="316"/>
                    <a:pt x="28" y="323"/>
                    <a:pt x="28" y="328"/>
                  </a:cubicBezTo>
                  <a:cubicBezTo>
                    <a:pt x="28" y="333"/>
                    <a:pt x="26" y="338"/>
                    <a:pt x="24" y="341"/>
                  </a:cubicBezTo>
                  <a:cubicBezTo>
                    <a:pt x="22" y="344"/>
                    <a:pt x="18" y="344"/>
                    <a:pt x="16" y="347"/>
                  </a:cubicBezTo>
                  <a:cubicBezTo>
                    <a:pt x="14" y="350"/>
                    <a:pt x="13" y="356"/>
                    <a:pt x="10" y="359"/>
                  </a:cubicBezTo>
                  <a:cubicBezTo>
                    <a:pt x="7" y="362"/>
                    <a:pt x="0" y="360"/>
                    <a:pt x="0" y="365"/>
                  </a:cubicBezTo>
                  <a:cubicBezTo>
                    <a:pt x="0" y="370"/>
                    <a:pt x="5" y="383"/>
                    <a:pt x="13" y="388"/>
                  </a:cubicBezTo>
                  <a:cubicBezTo>
                    <a:pt x="21" y="393"/>
                    <a:pt x="39" y="395"/>
                    <a:pt x="48" y="394"/>
                  </a:cubicBezTo>
                  <a:cubicBezTo>
                    <a:pt x="57" y="393"/>
                    <a:pt x="62" y="385"/>
                    <a:pt x="69" y="382"/>
                  </a:cubicBezTo>
                  <a:cubicBezTo>
                    <a:pt x="76" y="379"/>
                    <a:pt x="80" y="377"/>
                    <a:pt x="88" y="377"/>
                  </a:cubicBezTo>
                  <a:cubicBezTo>
                    <a:pt x="96" y="377"/>
                    <a:pt x="108" y="380"/>
                    <a:pt x="115" y="379"/>
                  </a:cubicBezTo>
                  <a:cubicBezTo>
                    <a:pt x="122" y="378"/>
                    <a:pt x="128" y="376"/>
                    <a:pt x="133" y="373"/>
                  </a:cubicBezTo>
                  <a:cubicBezTo>
                    <a:pt x="138" y="370"/>
                    <a:pt x="137" y="363"/>
                    <a:pt x="142" y="359"/>
                  </a:cubicBezTo>
                  <a:cubicBezTo>
                    <a:pt x="147" y="355"/>
                    <a:pt x="157" y="352"/>
                    <a:pt x="165" y="350"/>
                  </a:cubicBezTo>
                  <a:cubicBezTo>
                    <a:pt x="173" y="348"/>
                    <a:pt x="182" y="349"/>
                    <a:pt x="189" y="347"/>
                  </a:cubicBezTo>
                  <a:cubicBezTo>
                    <a:pt x="196" y="345"/>
                    <a:pt x="201" y="342"/>
                    <a:pt x="208" y="340"/>
                  </a:cubicBezTo>
                  <a:cubicBezTo>
                    <a:pt x="215" y="338"/>
                    <a:pt x="224" y="335"/>
                    <a:pt x="232" y="334"/>
                  </a:cubicBezTo>
                  <a:cubicBezTo>
                    <a:pt x="240" y="333"/>
                    <a:pt x="251" y="335"/>
                    <a:pt x="258" y="337"/>
                  </a:cubicBezTo>
                  <a:cubicBezTo>
                    <a:pt x="265" y="339"/>
                    <a:pt x="269" y="341"/>
                    <a:pt x="273" y="344"/>
                  </a:cubicBezTo>
                  <a:cubicBezTo>
                    <a:pt x="277" y="347"/>
                    <a:pt x="278" y="349"/>
                    <a:pt x="280" y="353"/>
                  </a:cubicBezTo>
                  <a:cubicBezTo>
                    <a:pt x="282" y="357"/>
                    <a:pt x="285" y="363"/>
                    <a:pt x="286" y="368"/>
                  </a:cubicBezTo>
                  <a:cubicBezTo>
                    <a:pt x="287" y="373"/>
                    <a:pt x="288" y="381"/>
                    <a:pt x="288" y="385"/>
                  </a:cubicBezTo>
                  <a:cubicBezTo>
                    <a:pt x="288" y="389"/>
                    <a:pt x="285" y="396"/>
                    <a:pt x="288" y="395"/>
                  </a:cubicBezTo>
                  <a:cubicBezTo>
                    <a:pt x="291" y="394"/>
                    <a:pt x="301" y="382"/>
                    <a:pt x="306" y="377"/>
                  </a:cubicBezTo>
                  <a:cubicBezTo>
                    <a:pt x="311" y="372"/>
                    <a:pt x="314" y="368"/>
                    <a:pt x="318" y="365"/>
                  </a:cubicBezTo>
                  <a:cubicBezTo>
                    <a:pt x="322" y="362"/>
                    <a:pt x="327" y="363"/>
                    <a:pt x="330" y="359"/>
                  </a:cubicBezTo>
                  <a:cubicBezTo>
                    <a:pt x="333" y="355"/>
                    <a:pt x="333" y="343"/>
                    <a:pt x="334" y="343"/>
                  </a:cubicBezTo>
                  <a:cubicBezTo>
                    <a:pt x="335" y="343"/>
                    <a:pt x="339" y="355"/>
                    <a:pt x="339" y="358"/>
                  </a:cubicBezTo>
                  <a:cubicBezTo>
                    <a:pt x="339" y="361"/>
                    <a:pt x="334" y="362"/>
                    <a:pt x="331" y="364"/>
                  </a:cubicBezTo>
                  <a:cubicBezTo>
                    <a:pt x="328" y="366"/>
                    <a:pt x="320" y="365"/>
                    <a:pt x="319" y="368"/>
                  </a:cubicBezTo>
                  <a:cubicBezTo>
                    <a:pt x="318" y="371"/>
                    <a:pt x="322" y="379"/>
                    <a:pt x="324" y="382"/>
                  </a:cubicBezTo>
                  <a:cubicBezTo>
                    <a:pt x="326" y="385"/>
                    <a:pt x="333" y="384"/>
                    <a:pt x="333" y="386"/>
                  </a:cubicBezTo>
                  <a:cubicBezTo>
                    <a:pt x="333" y="388"/>
                    <a:pt x="325" y="390"/>
                    <a:pt x="325" y="394"/>
                  </a:cubicBezTo>
                  <a:cubicBezTo>
                    <a:pt x="325" y="398"/>
                    <a:pt x="330" y="405"/>
                    <a:pt x="330" y="409"/>
                  </a:cubicBezTo>
                  <a:cubicBezTo>
                    <a:pt x="330" y="413"/>
                    <a:pt x="324" y="415"/>
                    <a:pt x="324" y="419"/>
                  </a:cubicBezTo>
                  <a:cubicBezTo>
                    <a:pt x="324" y="423"/>
                    <a:pt x="328" y="432"/>
                    <a:pt x="331" y="436"/>
                  </a:cubicBezTo>
                  <a:cubicBezTo>
                    <a:pt x="334" y="440"/>
                    <a:pt x="338" y="443"/>
                    <a:pt x="342" y="445"/>
                  </a:cubicBezTo>
                  <a:cubicBezTo>
                    <a:pt x="346" y="447"/>
                    <a:pt x="350" y="448"/>
                    <a:pt x="354" y="449"/>
                  </a:cubicBezTo>
                  <a:cubicBezTo>
                    <a:pt x="358" y="450"/>
                    <a:pt x="363" y="451"/>
                    <a:pt x="367" y="451"/>
                  </a:cubicBezTo>
                  <a:cubicBezTo>
                    <a:pt x="371" y="451"/>
                    <a:pt x="375" y="452"/>
                    <a:pt x="378" y="451"/>
                  </a:cubicBezTo>
                  <a:cubicBezTo>
                    <a:pt x="381" y="450"/>
                    <a:pt x="380" y="443"/>
                    <a:pt x="384" y="443"/>
                  </a:cubicBezTo>
                  <a:cubicBezTo>
                    <a:pt x="388" y="443"/>
                    <a:pt x="395" y="447"/>
                    <a:pt x="400" y="448"/>
                  </a:cubicBezTo>
                  <a:cubicBezTo>
                    <a:pt x="405" y="449"/>
                    <a:pt x="408" y="452"/>
                    <a:pt x="412" y="452"/>
                  </a:cubicBezTo>
                  <a:cubicBezTo>
                    <a:pt x="416" y="452"/>
                    <a:pt x="423" y="447"/>
                    <a:pt x="427" y="445"/>
                  </a:cubicBezTo>
                  <a:cubicBezTo>
                    <a:pt x="431" y="443"/>
                    <a:pt x="435" y="441"/>
                    <a:pt x="439" y="439"/>
                  </a:cubicBezTo>
                  <a:cubicBezTo>
                    <a:pt x="443" y="437"/>
                    <a:pt x="446" y="436"/>
                    <a:pt x="450" y="436"/>
                  </a:cubicBezTo>
                  <a:cubicBezTo>
                    <a:pt x="454" y="436"/>
                    <a:pt x="460" y="438"/>
                    <a:pt x="465" y="437"/>
                  </a:cubicBezTo>
                  <a:cubicBezTo>
                    <a:pt x="470" y="436"/>
                    <a:pt x="475" y="431"/>
                    <a:pt x="478" y="428"/>
                  </a:cubicBezTo>
                  <a:cubicBezTo>
                    <a:pt x="481" y="425"/>
                    <a:pt x="482" y="422"/>
                    <a:pt x="483" y="418"/>
                  </a:cubicBezTo>
                  <a:cubicBezTo>
                    <a:pt x="484" y="414"/>
                    <a:pt x="482" y="407"/>
                    <a:pt x="486" y="404"/>
                  </a:cubicBezTo>
                  <a:cubicBezTo>
                    <a:pt x="490" y="401"/>
                    <a:pt x="502" y="400"/>
                    <a:pt x="507" y="397"/>
                  </a:cubicBezTo>
                  <a:cubicBezTo>
                    <a:pt x="512" y="394"/>
                    <a:pt x="510" y="392"/>
                    <a:pt x="513" y="388"/>
                  </a:cubicBezTo>
                  <a:cubicBezTo>
                    <a:pt x="516" y="384"/>
                    <a:pt x="520" y="378"/>
                    <a:pt x="523" y="374"/>
                  </a:cubicBezTo>
                  <a:cubicBezTo>
                    <a:pt x="526" y="370"/>
                    <a:pt x="527" y="365"/>
                    <a:pt x="531" y="362"/>
                  </a:cubicBezTo>
                  <a:cubicBezTo>
                    <a:pt x="535" y="359"/>
                    <a:pt x="543" y="359"/>
                    <a:pt x="547" y="356"/>
                  </a:cubicBezTo>
                  <a:cubicBezTo>
                    <a:pt x="551" y="353"/>
                    <a:pt x="552" y="350"/>
                    <a:pt x="556" y="347"/>
                  </a:cubicBezTo>
                  <a:cubicBezTo>
                    <a:pt x="560" y="344"/>
                    <a:pt x="567" y="341"/>
                    <a:pt x="570" y="337"/>
                  </a:cubicBezTo>
                  <a:cubicBezTo>
                    <a:pt x="573" y="333"/>
                    <a:pt x="573" y="330"/>
                    <a:pt x="574" y="326"/>
                  </a:cubicBezTo>
                  <a:cubicBezTo>
                    <a:pt x="575" y="322"/>
                    <a:pt x="575" y="317"/>
                    <a:pt x="577" y="313"/>
                  </a:cubicBezTo>
                  <a:cubicBezTo>
                    <a:pt x="579" y="309"/>
                    <a:pt x="582" y="306"/>
                    <a:pt x="585" y="302"/>
                  </a:cubicBezTo>
                  <a:cubicBezTo>
                    <a:pt x="588" y="298"/>
                    <a:pt x="594" y="293"/>
                    <a:pt x="597" y="289"/>
                  </a:cubicBezTo>
                  <a:cubicBezTo>
                    <a:pt x="600" y="285"/>
                    <a:pt x="602" y="280"/>
                    <a:pt x="603" y="275"/>
                  </a:cubicBezTo>
                  <a:cubicBezTo>
                    <a:pt x="604" y="270"/>
                    <a:pt x="606" y="262"/>
                    <a:pt x="606" y="257"/>
                  </a:cubicBezTo>
                  <a:cubicBezTo>
                    <a:pt x="606" y="252"/>
                    <a:pt x="605" y="249"/>
                    <a:pt x="606" y="245"/>
                  </a:cubicBezTo>
                  <a:cubicBezTo>
                    <a:pt x="607" y="241"/>
                    <a:pt x="612" y="240"/>
                    <a:pt x="612" y="236"/>
                  </a:cubicBezTo>
                  <a:cubicBezTo>
                    <a:pt x="612" y="232"/>
                    <a:pt x="610" y="223"/>
                    <a:pt x="607" y="218"/>
                  </a:cubicBezTo>
                  <a:cubicBezTo>
                    <a:pt x="604" y="213"/>
                    <a:pt x="595" y="210"/>
                    <a:pt x="591" y="206"/>
                  </a:cubicBezTo>
                  <a:cubicBezTo>
                    <a:pt x="587" y="202"/>
                    <a:pt x="585" y="198"/>
                    <a:pt x="583" y="193"/>
                  </a:cubicBezTo>
                  <a:cubicBezTo>
                    <a:pt x="581" y="188"/>
                    <a:pt x="581" y="179"/>
                    <a:pt x="580" y="173"/>
                  </a:cubicBezTo>
                  <a:cubicBezTo>
                    <a:pt x="579" y="167"/>
                    <a:pt x="578" y="162"/>
                    <a:pt x="576" y="157"/>
                  </a:cubicBezTo>
                  <a:cubicBezTo>
                    <a:pt x="574" y="152"/>
                    <a:pt x="568" y="147"/>
                    <a:pt x="565" y="143"/>
                  </a:cubicBezTo>
                  <a:cubicBezTo>
                    <a:pt x="562" y="139"/>
                    <a:pt x="564" y="136"/>
                    <a:pt x="561" y="133"/>
                  </a:cubicBezTo>
                  <a:cubicBezTo>
                    <a:pt x="558" y="130"/>
                    <a:pt x="552" y="128"/>
                    <a:pt x="549" y="125"/>
                  </a:cubicBezTo>
                  <a:cubicBezTo>
                    <a:pt x="546" y="122"/>
                    <a:pt x="542" y="120"/>
                    <a:pt x="541" y="116"/>
                  </a:cubicBezTo>
                  <a:cubicBezTo>
                    <a:pt x="540" y="112"/>
                    <a:pt x="544" y="105"/>
                    <a:pt x="544" y="101"/>
                  </a:cubicBezTo>
                  <a:cubicBezTo>
                    <a:pt x="544" y="97"/>
                    <a:pt x="542" y="95"/>
                    <a:pt x="541" y="91"/>
                  </a:cubicBezTo>
                  <a:cubicBezTo>
                    <a:pt x="540" y="87"/>
                    <a:pt x="541" y="80"/>
                    <a:pt x="540" y="76"/>
                  </a:cubicBezTo>
                  <a:cubicBezTo>
                    <a:pt x="539" y="72"/>
                    <a:pt x="538" y="67"/>
                    <a:pt x="535" y="64"/>
                  </a:cubicBezTo>
                  <a:cubicBezTo>
                    <a:pt x="532" y="61"/>
                    <a:pt x="524" y="58"/>
                    <a:pt x="522" y="55"/>
                  </a:cubicBezTo>
                  <a:cubicBezTo>
                    <a:pt x="520" y="52"/>
                    <a:pt x="523" y="48"/>
                    <a:pt x="523" y="43"/>
                  </a:cubicBezTo>
                  <a:cubicBezTo>
                    <a:pt x="523" y="38"/>
                    <a:pt x="524" y="33"/>
                    <a:pt x="523" y="26"/>
                  </a:cubicBezTo>
                  <a:cubicBezTo>
                    <a:pt x="522" y="19"/>
                    <a:pt x="521" y="4"/>
                    <a:pt x="517" y="2"/>
                  </a:cubicBezTo>
                  <a:cubicBezTo>
                    <a:pt x="513" y="0"/>
                    <a:pt x="505" y="7"/>
                    <a:pt x="501" y="11"/>
                  </a:cubicBezTo>
                  <a:cubicBezTo>
                    <a:pt x="497" y="15"/>
                    <a:pt x="497" y="22"/>
                    <a:pt x="495" y="29"/>
                  </a:cubicBezTo>
                  <a:cubicBezTo>
                    <a:pt x="493" y="36"/>
                    <a:pt x="489" y="46"/>
                    <a:pt x="487" y="53"/>
                  </a:cubicBezTo>
                  <a:cubicBezTo>
                    <a:pt x="485" y="60"/>
                    <a:pt x="482" y="68"/>
                    <a:pt x="480" y="74"/>
                  </a:cubicBezTo>
                  <a:cubicBezTo>
                    <a:pt x="478" y="80"/>
                    <a:pt x="477" y="87"/>
                    <a:pt x="474" y="92"/>
                  </a:cubicBezTo>
                  <a:cubicBezTo>
                    <a:pt x="471" y="97"/>
                    <a:pt x="463" y="103"/>
                    <a:pt x="459" y="106"/>
                  </a:cubicBezTo>
                  <a:cubicBezTo>
                    <a:pt x="455" y="109"/>
                    <a:pt x="451" y="110"/>
                    <a:pt x="447" y="110"/>
                  </a:cubicBezTo>
                  <a:cubicBezTo>
                    <a:pt x="443" y="110"/>
                    <a:pt x="439" y="107"/>
                    <a:pt x="436" y="104"/>
                  </a:cubicBezTo>
                  <a:cubicBezTo>
                    <a:pt x="433" y="101"/>
                    <a:pt x="434" y="95"/>
                    <a:pt x="430" y="92"/>
                  </a:cubicBezTo>
                  <a:cubicBezTo>
                    <a:pt x="426" y="89"/>
                    <a:pt x="416" y="87"/>
                    <a:pt x="412" y="83"/>
                  </a:cubicBezTo>
                  <a:cubicBezTo>
                    <a:pt x="408" y="79"/>
                    <a:pt x="409" y="74"/>
                    <a:pt x="408" y="70"/>
                  </a:cubicBezTo>
                  <a:cubicBezTo>
                    <a:pt x="407" y="66"/>
                    <a:pt x="403" y="62"/>
                    <a:pt x="403" y="58"/>
                  </a:cubicBezTo>
                  <a:cubicBezTo>
                    <a:pt x="403" y="54"/>
                    <a:pt x="407" y="50"/>
                    <a:pt x="409" y="46"/>
                  </a:cubicBezTo>
                  <a:cubicBezTo>
                    <a:pt x="411" y="42"/>
                    <a:pt x="414" y="38"/>
                    <a:pt x="417" y="34"/>
                  </a:cubicBezTo>
                  <a:cubicBezTo>
                    <a:pt x="420" y="30"/>
                    <a:pt x="426" y="22"/>
                    <a:pt x="424" y="20"/>
                  </a:cubicBezTo>
                  <a:cubicBezTo>
                    <a:pt x="422" y="18"/>
                    <a:pt x="411" y="23"/>
                    <a:pt x="406" y="22"/>
                  </a:cubicBezTo>
                  <a:cubicBezTo>
                    <a:pt x="401" y="21"/>
                    <a:pt x="399" y="18"/>
                    <a:pt x="396" y="17"/>
                  </a:cubicBezTo>
                  <a:cubicBezTo>
                    <a:pt x="393" y="16"/>
                    <a:pt x="389" y="14"/>
                    <a:pt x="385" y="13"/>
                  </a:cubicBezTo>
                  <a:cubicBezTo>
                    <a:pt x="381" y="12"/>
                    <a:pt x="374" y="12"/>
                    <a:pt x="369" y="10"/>
                  </a:cubicBezTo>
                  <a:cubicBezTo>
                    <a:pt x="364" y="8"/>
                    <a:pt x="358" y="0"/>
                    <a:pt x="355" y="1"/>
                  </a:cubicBezTo>
                  <a:cubicBezTo>
                    <a:pt x="352" y="2"/>
                    <a:pt x="354" y="13"/>
                    <a:pt x="351" y="16"/>
                  </a:cubicBezTo>
                  <a:cubicBezTo>
                    <a:pt x="348" y="19"/>
                    <a:pt x="343" y="20"/>
                    <a:pt x="339" y="22"/>
                  </a:cubicBezTo>
                  <a:cubicBezTo>
                    <a:pt x="335" y="24"/>
                    <a:pt x="330" y="25"/>
                    <a:pt x="328" y="28"/>
                  </a:cubicBezTo>
                  <a:cubicBezTo>
                    <a:pt x="326" y="31"/>
                    <a:pt x="326" y="38"/>
                    <a:pt x="324" y="41"/>
                  </a:cubicBezTo>
                  <a:cubicBezTo>
                    <a:pt x="322" y="44"/>
                    <a:pt x="321" y="46"/>
                    <a:pt x="318" y="49"/>
                  </a:cubicBezTo>
                  <a:cubicBezTo>
                    <a:pt x="315" y="52"/>
                    <a:pt x="311" y="56"/>
                    <a:pt x="306" y="59"/>
                  </a:cubicBezTo>
                  <a:cubicBezTo>
                    <a:pt x="301" y="62"/>
                    <a:pt x="294" y="68"/>
                    <a:pt x="289" y="67"/>
                  </a:cubicBezTo>
                  <a:cubicBezTo>
                    <a:pt x="284" y="66"/>
                    <a:pt x="279" y="56"/>
                    <a:pt x="274" y="52"/>
                  </a:cubicBezTo>
                  <a:cubicBezTo>
                    <a:pt x="269" y="48"/>
                    <a:pt x="265" y="44"/>
                    <a:pt x="261" y="44"/>
                  </a:cubicBezTo>
                  <a:cubicBezTo>
                    <a:pt x="257" y="44"/>
                    <a:pt x="251" y="49"/>
                    <a:pt x="247" y="52"/>
                  </a:cubicBezTo>
                  <a:cubicBezTo>
                    <a:pt x="243" y="55"/>
                    <a:pt x="240" y="57"/>
                    <a:pt x="237" y="59"/>
                  </a:cubicBezTo>
                  <a:cubicBezTo>
                    <a:pt x="234" y="61"/>
                    <a:pt x="231" y="63"/>
                    <a:pt x="229" y="67"/>
                  </a:cubicBezTo>
                  <a:cubicBezTo>
                    <a:pt x="227" y="71"/>
                    <a:pt x="226" y="79"/>
                    <a:pt x="222" y="82"/>
                  </a:cubicBezTo>
                  <a:cubicBezTo>
                    <a:pt x="218" y="85"/>
                    <a:pt x="211" y="86"/>
                    <a:pt x="208" y="85"/>
                  </a:cubicBezTo>
                  <a:cubicBezTo>
                    <a:pt x="205" y="84"/>
                    <a:pt x="203" y="77"/>
                    <a:pt x="202" y="77"/>
                  </a:cubicBezTo>
                  <a:cubicBezTo>
                    <a:pt x="201" y="77"/>
                    <a:pt x="201" y="84"/>
                    <a:pt x="199" y="88"/>
                  </a:cubicBezTo>
                  <a:cubicBezTo>
                    <a:pt x="197" y="92"/>
                    <a:pt x="192" y="100"/>
                    <a:pt x="190" y="104"/>
                  </a:cubicBezTo>
                  <a:cubicBezTo>
                    <a:pt x="188" y="108"/>
                    <a:pt x="185" y="112"/>
                    <a:pt x="184" y="115"/>
                  </a:cubicBezTo>
                  <a:cubicBezTo>
                    <a:pt x="183" y="118"/>
                    <a:pt x="183" y="122"/>
                    <a:pt x="181" y="125"/>
                  </a:cubicBezTo>
                  <a:cubicBezTo>
                    <a:pt x="179" y="128"/>
                    <a:pt x="175" y="131"/>
                    <a:pt x="171" y="134"/>
                  </a:cubicBezTo>
                  <a:cubicBezTo>
                    <a:pt x="167" y="137"/>
                    <a:pt x="162" y="140"/>
                    <a:pt x="157" y="142"/>
                  </a:cubicBezTo>
                  <a:cubicBezTo>
                    <a:pt x="152" y="144"/>
                    <a:pt x="147" y="144"/>
                    <a:pt x="142" y="145"/>
                  </a:cubicBezTo>
                  <a:cubicBezTo>
                    <a:pt x="137" y="146"/>
                    <a:pt x="132" y="149"/>
                    <a:pt x="126" y="151"/>
                  </a:cubicBezTo>
                  <a:cubicBezTo>
                    <a:pt x="120" y="153"/>
                    <a:pt x="112" y="159"/>
                    <a:pt x="106" y="160"/>
                  </a:cubicBezTo>
                  <a:cubicBezTo>
                    <a:pt x="100" y="161"/>
                    <a:pt x="95" y="160"/>
                    <a:pt x="91" y="160"/>
                  </a:cubicBezTo>
                  <a:cubicBezTo>
                    <a:pt x="87" y="160"/>
                    <a:pt x="84" y="158"/>
                    <a:pt x="79" y="160"/>
                  </a:cubicBezTo>
                  <a:close/>
                </a:path>
              </a:pathLst>
            </a:custGeom>
            <a:solidFill>
              <a:srgbClr val="FFCC66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n-US" sz="16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30" name="Freeform 30"/>
            <p:cNvSpPr>
              <a:spLocks/>
            </p:cNvSpPr>
            <p:nvPr/>
          </p:nvSpPr>
          <p:spPr bwMode="auto">
            <a:xfrm>
              <a:off x="4859" y="2905"/>
              <a:ext cx="55" cy="56"/>
            </a:xfrm>
            <a:custGeom>
              <a:avLst/>
              <a:gdLst>
                <a:gd name="T0" fmla="*/ 17 w 55"/>
                <a:gd name="T1" fmla="*/ 3 h 56"/>
                <a:gd name="T2" fmla="*/ 4 w 55"/>
                <a:gd name="T3" fmla="*/ 13 h 56"/>
                <a:gd name="T4" fmla="*/ 3 w 55"/>
                <a:gd name="T5" fmla="*/ 29 h 56"/>
                <a:gd name="T6" fmla="*/ 1 w 55"/>
                <a:gd name="T7" fmla="*/ 43 h 56"/>
                <a:gd name="T8" fmla="*/ 9 w 55"/>
                <a:gd name="T9" fmla="*/ 55 h 56"/>
                <a:gd name="T10" fmla="*/ 27 w 55"/>
                <a:gd name="T11" fmla="*/ 47 h 56"/>
                <a:gd name="T12" fmla="*/ 36 w 55"/>
                <a:gd name="T13" fmla="*/ 43 h 56"/>
                <a:gd name="T14" fmla="*/ 45 w 55"/>
                <a:gd name="T15" fmla="*/ 25 h 56"/>
                <a:gd name="T16" fmla="*/ 54 w 55"/>
                <a:gd name="T17" fmla="*/ 14 h 56"/>
                <a:gd name="T18" fmla="*/ 52 w 55"/>
                <a:gd name="T19" fmla="*/ 1 h 56"/>
                <a:gd name="T20" fmla="*/ 39 w 55"/>
                <a:gd name="T21" fmla="*/ 10 h 56"/>
                <a:gd name="T22" fmla="*/ 25 w 55"/>
                <a:gd name="T23" fmla="*/ 13 h 56"/>
                <a:gd name="T24" fmla="*/ 17 w 55"/>
                <a:gd name="T25" fmla="*/ 3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5" h="56">
                  <a:moveTo>
                    <a:pt x="17" y="3"/>
                  </a:moveTo>
                  <a:cubicBezTo>
                    <a:pt x="14" y="3"/>
                    <a:pt x="6" y="9"/>
                    <a:pt x="4" y="13"/>
                  </a:cubicBezTo>
                  <a:cubicBezTo>
                    <a:pt x="2" y="17"/>
                    <a:pt x="3" y="24"/>
                    <a:pt x="3" y="29"/>
                  </a:cubicBezTo>
                  <a:cubicBezTo>
                    <a:pt x="3" y="34"/>
                    <a:pt x="0" y="39"/>
                    <a:pt x="1" y="43"/>
                  </a:cubicBezTo>
                  <a:cubicBezTo>
                    <a:pt x="2" y="47"/>
                    <a:pt x="5" y="54"/>
                    <a:pt x="9" y="55"/>
                  </a:cubicBezTo>
                  <a:cubicBezTo>
                    <a:pt x="13" y="56"/>
                    <a:pt x="23" y="49"/>
                    <a:pt x="27" y="47"/>
                  </a:cubicBezTo>
                  <a:cubicBezTo>
                    <a:pt x="31" y="45"/>
                    <a:pt x="33" y="47"/>
                    <a:pt x="36" y="43"/>
                  </a:cubicBezTo>
                  <a:cubicBezTo>
                    <a:pt x="39" y="39"/>
                    <a:pt x="42" y="30"/>
                    <a:pt x="45" y="25"/>
                  </a:cubicBezTo>
                  <a:cubicBezTo>
                    <a:pt x="48" y="20"/>
                    <a:pt x="53" y="18"/>
                    <a:pt x="54" y="14"/>
                  </a:cubicBezTo>
                  <a:cubicBezTo>
                    <a:pt x="55" y="10"/>
                    <a:pt x="54" y="2"/>
                    <a:pt x="52" y="1"/>
                  </a:cubicBezTo>
                  <a:cubicBezTo>
                    <a:pt x="50" y="0"/>
                    <a:pt x="43" y="8"/>
                    <a:pt x="39" y="10"/>
                  </a:cubicBezTo>
                  <a:cubicBezTo>
                    <a:pt x="35" y="12"/>
                    <a:pt x="29" y="13"/>
                    <a:pt x="25" y="13"/>
                  </a:cubicBezTo>
                  <a:cubicBezTo>
                    <a:pt x="21" y="13"/>
                    <a:pt x="20" y="3"/>
                    <a:pt x="17" y="3"/>
                  </a:cubicBezTo>
                  <a:close/>
                </a:path>
              </a:pathLst>
            </a:custGeom>
            <a:solidFill>
              <a:srgbClr val="FFCC66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n-US" sz="16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31" name="Freeform 31"/>
            <p:cNvSpPr>
              <a:spLocks/>
            </p:cNvSpPr>
            <p:nvPr/>
          </p:nvSpPr>
          <p:spPr bwMode="auto">
            <a:xfrm>
              <a:off x="5112" y="2900"/>
              <a:ext cx="152" cy="100"/>
            </a:xfrm>
            <a:custGeom>
              <a:avLst/>
              <a:gdLst>
                <a:gd name="T0" fmla="*/ 13 w 152"/>
                <a:gd name="T1" fmla="*/ 99 h 100"/>
                <a:gd name="T2" fmla="*/ 2 w 152"/>
                <a:gd name="T3" fmla="*/ 93 h 100"/>
                <a:gd name="T4" fmla="*/ 2 w 152"/>
                <a:gd name="T5" fmla="*/ 75 h 100"/>
                <a:gd name="T6" fmla="*/ 17 w 152"/>
                <a:gd name="T7" fmla="*/ 64 h 100"/>
                <a:gd name="T8" fmla="*/ 50 w 152"/>
                <a:gd name="T9" fmla="*/ 52 h 100"/>
                <a:gd name="T10" fmla="*/ 80 w 152"/>
                <a:gd name="T11" fmla="*/ 37 h 100"/>
                <a:gd name="T12" fmla="*/ 90 w 152"/>
                <a:gd name="T13" fmla="*/ 28 h 100"/>
                <a:gd name="T14" fmla="*/ 104 w 152"/>
                <a:gd name="T15" fmla="*/ 25 h 100"/>
                <a:gd name="T16" fmla="*/ 120 w 152"/>
                <a:gd name="T17" fmla="*/ 16 h 100"/>
                <a:gd name="T18" fmla="*/ 131 w 152"/>
                <a:gd name="T19" fmla="*/ 0 h 100"/>
                <a:gd name="T20" fmla="*/ 152 w 152"/>
                <a:gd name="T21" fmla="*/ 13 h 100"/>
                <a:gd name="T22" fmla="*/ 134 w 152"/>
                <a:gd name="T23" fmla="*/ 33 h 100"/>
                <a:gd name="T24" fmla="*/ 119 w 152"/>
                <a:gd name="T25" fmla="*/ 39 h 100"/>
                <a:gd name="T26" fmla="*/ 119 w 152"/>
                <a:gd name="T27" fmla="*/ 49 h 100"/>
                <a:gd name="T28" fmla="*/ 99 w 152"/>
                <a:gd name="T29" fmla="*/ 55 h 100"/>
                <a:gd name="T30" fmla="*/ 83 w 152"/>
                <a:gd name="T31" fmla="*/ 58 h 100"/>
                <a:gd name="T32" fmla="*/ 74 w 152"/>
                <a:gd name="T33" fmla="*/ 67 h 100"/>
                <a:gd name="T34" fmla="*/ 66 w 152"/>
                <a:gd name="T35" fmla="*/ 79 h 100"/>
                <a:gd name="T36" fmla="*/ 51 w 152"/>
                <a:gd name="T37" fmla="*/ 88 h 100"/>
                <a:gd name="T38" fmla="*/ 36 w 152"/>
                <a:gd name="T39" fmla="*/ 97 h 100"/>
                <a:gd name="T40" fmla="*/ 23 w 152"/>
                <a:gd name="T41" fmla="*/ 100 h 100"/>
                <a:gd name="T42" fmla="*/ 13 w 152"/>
                <a:gd name="T43" fmla="*/ 99 h 1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152" h="100">
                  <a:moveTo>
                    <a:pt x="13" y="99"/>
                  </a:moveTo>
                  <a:lnTo>
                    <a:pt x="2" y="93"/>
                  </a:lnTo>
                  <a:cubicBezTo>
                    <a:pt x="0" y="89"/>
                    <a:pt x="0" y="80"/>
                    <a:pt x="2" y="75"/>
                  </a:cubicBezTo>
                  <a:cubicBezTo>
                    <a:pt x="4" y="70"/>
                    <a:pt x="9" y="68"/>
                    <a:pt x="17" y="64"/>
                  </a:cubicBezTo>
                  <a:cubicBezTo>
                    <a:pt x="25" y="60"/>
                    <a:pt x="40" y="56"/>
                    <a:pt x="50" y="52"/>
                  </a:cubicBezTo>
                  <a:cubicBezTo>
                    <a:pt x="60" y="48"/>
                    <a:pt x="73" y="41"/>
                    <a:pt x="80" y="37"/>
                  </a:cubicBezTo>
                  <a:cubicBezTo>
                    <a:pt x="87" y="33"/>
                    <a:pt x="86" y="30"/>
                    <a:pt x="90" y="28"/>
                  </a:cubicBezTo>
                  <a:cubicBezTo>
                    <a:pt x="94" y="26"/>
                    <a:pt x="99" y="27"/>
                    <a:pt x="104" y="25"/>
                  </a:cubicBezTo>
                  <a:cubicBezTo>
                    <a:pt x="109" y="23"/>
                    <a:pt x="116" y="20"/>
                    <a:pt x="120" y="16"/>
                  </a:cubicBezTo>
                  <a:cubicBezTo>
                    <a:pt x="124" y="12"/>
                    <a:pt x="126" y="0"/>
                    <a:pt x="131" y="0"/>
                  </a:cubicBezTo>
                  <a:cubicBezTo>
                    <a:pt x="136" y="0"/>
                    <a:pt x="152" y="8"/>
                    <a:pt x="152" y="13"/>
                  </a:cubicBezTo>
                  <a:cubicBezTo>
                    <a:pt x="152" y="18"/>
                    <a:pt x="140" y="29"/>
                    <a:pt x="134" y="33"/>
                  </a:cubicBezTo>
                  <a:cubicBezTo>
                    <a:pt x="128" y="37"/>
                    <a:pt x="121" y="36"/>
                    <a:pt x="119" y="39"/>
                  </a:cubicBezTo>
                  <a:cubicBezTo>
                    <a:pt x="117" y="42"/>
                    <a:pt x="122" y="46"/>
                    <a:pt x="119" y="49"/>
                  </a:cubicBezTo>
                  <a:cubicBezTo>
                    <a:pt x="116" y="52"/>
                    <a:pt x="105" y="54"/>
                    <a:pt x="99" y="55"/>
                  </a:cubicBezTo>
                  <a:cubicBezTo>
                    <a:pt x="93" y="56"/>
                    <a:pt x="87" y="56"/>
                    <a:pt x="83" y="58"/>
                  </a:cubicBezTo>
                  <a:cubicBezTo>
                    <a:pt x="79" y="60"/>
                    <a:pt x="77" y="64"/>
                    <a:pt x="74" y="67"/>
                  </a:cubicBezTo>
                  <a:cubicBezTo>
                    <a:pt x="71" y="70"/>
                    <a:pt x="70" y="76"/>
                    <a:pt x="66" y="79"/>
                  </a:cubicBezTo>
                  <a:cubicBezTo>
                    <a:pt x="62" y="82"/>
                    <a:pt x="56" y="85"/>
                    <a:pt x="51" y="88"/>
                  </a:cubicBezTo>
                  <a:cubicBezTo>
                    <a:pt x="46" y="91"/>
                    <a:pt x="41" y="95"/>
                    <a:pt x="36" y="97"/>
                  </a:cubicBezTo>
                  <a:cubicBezTo>
                    <a:pt x="31" y="99"/>
                    <a:pt x="27" y="100"/>
                    <a:pt x="23" y="100"/>
                  </a:cubicBezTo>
                  <a:cubicBezTo>
                    <a:pt x="19" y="100"/>
                    <a:pt x="14" y="99"/>
                    <a:pt x="13" y="99"/>
                  </a:cubicBezTo>
                  <a:close/>
                </a:path>
              </a:pathLst>
            </a:custGeom>
            <a:solidFill>
              <a:srgbClr val="FFCC66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n-US" sz="16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32" name="Freeform 32"/>
            <p:cNvSpPr>
              <a:spLocks/>
            </p:cNvSpPr>
            <p:nvPr/>
          </p:nvSpPr>
          <p:spPr bwMode="auto">
            <a:xfrm>
              <a:off x="5283" y="2804"/>
              <a:ext cx="87" cy="116"/>
            </a:xfrm>
            <a:custGeom>
              <a:avLst/>
              <a:gdLst>
                <a:gd name="T0" fmla="*/ 1 w 87"/>
                <a:gd name="T1" fmla="*/ 104 h 116"/>
                <a:gd name="T2" fmla="*/ 0 w 87"/>
                <a:gd name="T3" fmla="*/ 114 h 116"/>
                <a:gd name="T4" fmla="*/ 20 w 87"/>
                <a:gd name="T5" fmla="*/ 114 h 116"/>
                <a:gd name="T6" fmla="*/ 35 w 87"/>
                <a:gd name="T7" fmla="*/ 109 h 116"/>
                <a:gd name="T8" fmla="*/ 47 w 87"/>
                <a:gd name="T9" fmla="*/ 99 h 116"/>
                <a:gd name="T10" fmla="*/ 54 w 87"/>
                <a:gd name="T11" fmla="*/ 87 h 116"/>
                <a:gd name="T12" fmla="*/ 65 w 87"/>
                <a:gd name="T13" fmla="*/ 82 h 116"/>
                <a:gd name="T14" fmla="*/ 78 w 87"/>
                <a:gd name="T15" fmla="*/ 70 h 116"/>
                <a:gd name="T16" fmla="*/ 86 w 87"/>
                <a:gd name="T17" fmla="*/ 55 h 116"/>
                <a:gd name="T18" fmla="*/ 84 w 87"/>
                <a:gd name="T19" fmla="*/ 43 h 116"/>
                <a:gd name="T20" fmla="*/ 75 w 87"/>
                <a:gd name="T21" fmla="*/ 49 h 116"/>
                <a:gd name="T22" fmla="*/ 68 w 87"/>
                <a:gd name="T23" fmla="*/ 37 h 116"/>
                <a:gd name="T24" fmla="*/ 54 w 87"/>
                <a:gd name="T25" fmla="*/ 39 h 116"/>
                <a:gd name="T26" fmla="*/ 47 w 87"/>
                <a:gd name="T27" fmla="*/ 31 h 116"/>
                <a:gd name="T28" fmla="*/ 47 w 87"/>
                <a:gd name="T29" fmla="*/ 18 h 116"/>
                <a:gd name="T30" fmla="*/ 41 w 87"/>
                <a:gd name="T31" fmla="*/ 7 h 116"/>
                <a:gd name="T32" fmla="*/ 30 w 87"/>
                <a:gd name="T33" fmla="*/ 1 h 116"/>
                <a:gd name="T34" fmla="*/ 23 w 87"/>
                <a:gd name="T35" fmla="*/ 10 h 116"/>
                <a:gd name="T36" fmla="*/ 27 w 87"/>
                <a:gd name="T37" fmla="*/ 19 h 116"/>
                <a:gd name="T38" fmla="*/ 35 w 87"/>
                <a:gd name="T39" fmla="*/ 31 h 116"/>
                <a:gd name="T40" fmla="*/ 35 w 87"/>
                <a:gd name="T41" fmla="*/ 43 h 116"/>
                <a:gd name="T42" fmla="*/ 32 w 87"/>
                <a:gd name="T43" fmla="*/ 54 h 116"/>
                <a:gd name="T44" fmla="*/ 26 w 87"/>
                <a:gd name="T45" fmla="*/ 67 h 116"/>
                <a:gd name="T46" fmla="*/ 11 w 87"/>
                <a:gd name="T47" fmla="*/ 73 h 116"/>
                <a:gd name="T48" fmla="*/ 3 w 87"/>
                <a:gd name="T49" fmla="*/ 79 h 116"/>
                <a:gd name="T50" fmla="*/ 11 w 87"/>
                <a:gd name="T51" fmla="*/ 85 h 116"/>
                <a:gd name="T52" fmla="*/ 1 w 87"/>
                <a:gd name="T53" fmla="*/ 104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87" h="116">
                  <a:moveTo>
                    <a:pt x="1" y="104"/>
                  </a:moveTo>
                  <a:lnTo>
                    <a:pt x="0" y="114"/>
                  </a:lnTo>
                  <a:cubicBezTo>
                    <a:pt x="3" y="116"/>
                    <a:pt x="14" y="115"/>
                    <a:pt x="20" y="114"/>
                  </a:cubicBezTo>
                  <a:cubicBezTo>
                    <a:pt x="26" y="113"/>
                    <a:pt x="31" y="111"/>
                    <a:pt x="35" y="109"/>
                  </a:cubicBezTo>
                  <a:cubicBezTo>
                    <a:pt x="39" y="107"/>
                    <a:pt x="44" y="103"/>
                    <a:pt x="47" y="99"/>
                  </a:cubicBezTo>
                  <a:cubicBezTo>
                    <a:pt x="50" y="95"/>
                    <a:pt x="51" y="90"/>
                    <a:pt x="54" y="87"/>
                  </a:cubicBezTo>
                  <a:cubicBezTo>
                    <a:pt x="57" y="84"/>
                    <a:pt x="61" y="85"/>
                    <a:pt x="65" y="82"/>
                  </a:cubicBezTo>
                  <a:cubicBezTo>
                    <a:pt x="69" y="79"/>
                    <a:pt x="75" y="74"/>
                    <a:pt x="78" y="70"/>
                  </a:cubicBezTo>
                  <a:cubicBezTo>
                    <a:pt x="81" y="66"/>
                    <a:pt x="85" y="59"/>
                    <a:pt x="86" y="55"/>
                  </a:cubicBezTo>
                  <a:cubicBezTo>
                    <a:pt x="87" y="51"/>
                    <a:pt x="86" y="44"/>
                    <a:pt x="84" y="43"/>
                  </a:cubicBezTo>
                  <a:cubicBezTo>
                    <a:pt x="82" y="42"/>
                    <a:pt x="78" y="50"/>
                    <a:pt x="75" y="49"/>
                  </a:cubicBezTo>
                  <a:cubicBezTo>
                    <a:pt x="72" y="48"/>
                    <a:pt x="71" y="39"/>
                    <a:pt x="68" y="37"/>
                  </a:cubicBezTo>
                  <a:cubicBezTo>
                    <a:pt x="65" y="35"/>
                    <a:pt x="57" y="40"/>
                    <a:pt x="54" y="39"/>
                  </a:cubicBezTo>
                  <a:cubicBezTo>
                    <a:pt x="51" y="38"/>
                    <a:pt x="48" y="34"/>
                    <a:pt x="47" y="31"/>
                  </a:cubicBezTo>
                  <a:cubicBezTo>
                    <a:pt x="46" y="28"/>
                    <a:pt x="48" y="22"/>
                    <a:pt x="47" y="18"/>
                  </a:cubicBezTo>
                  <a:cubicBezTo>
                    <a:pt x="46" y="14"/>
                    <a:pt x="44" y="10"/>
                    <a:pt x="41" y="7"/>
                  </a:cubicBezTo>
                  <a:cubicBezTo>
                    <a:pt x="38" y="4"/>
                    <a:pt x="33" y="0"/>
                    <a:pt x="30" y="1"/>
                  </a:cubicBezTo>
                  <a:cubicBezTo>
                    <a:pt x="27" y="2"/>
                    <a:pt x="23" y="7"/>
                    <a:pt x="23" y="10"/>
                  </a:cubicBezTo>
                  <a:cubicBezTo>
                    <a:pt x="23" y="13"/>
                    <a:pt x="25" y="16"/>
                    <a:pt x="27" y="19"/>
                  </a:cubicBezTo>
                  <a:cubicBezTo>
                    <a:pt x="29" y="22"/>
                    <a:pt x="34" y="27"/>
                    <a:pt x="35" y="31"/>
                  </a:cubicBezTo>
                  <a:cubicBezTo>
                    <a:pt x="36" y="35"/>
                    <a:pt x="35" y="39"/>
                    <a:pt x="35" y="43"/>
                  </a:cubicBezTo>
                  <a:cubicBezTo>
                    <a:pt x="35" y="47"/>
                    <a:pt x="33" y="50"/>
                    <a:pt x="32" y="54"/>
                  </a:cubicBezTo>
                  <a:cubicBezTo>
                    <a:pt x="31" y="58"/>
                    <a:pt x="29" y="64"/>
                    <a:pt x="26" y="67"/>
                  </a:cubicBezTo>
                  <a:cubicBezTo>
                    <a:pt x="23" y="70"/>
                    <a:pt x="15" y="71"/>
                    <a:pt x="11" y="73"/>
                  </a:cubicBezTo>
                  <a:cubicBezTo>
                    <a:pt x="7" y="75"/>
                    <a:pt x="3" y="77"/>
                    <a:pt x="3" y="79"/>
                  </a:cubicBezTo>
                  <a:cubicBezTo>
                    <a:pt x="3" y="81"/>
                    <a:pt x="10" y="82"/>
                    <a:pt x="11" y="85"/>
                  </a:cubicBezTo>
                  <a:cubicBezTo>
                    <a:pt x="12" y="88"/>
                    <a:pt x="10" y="93"/>
                    <a:pt x="1" y="104"/>
                  </a:cubicBezTo>
                  <a:close/>
                </a:path>
              </a:pathLst>
            </a:custGeom>
            <a:solidFill>
              <a:srgbClr val="FFCC66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n-US" sz="16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33" name="Freeform 33"/>
            <p:cNvSpPr>
              <a:spLocks/>
            </p:cNvSpPr>
            <p:nvPr/>
          </p:nvSpPr>
          <p:spPr bwMode="auto">
            <a:xfrm>
              <a:off x="4990" y="2302"/>
              <a:ext cx="136" cy="123"/>
            </a:xfrm>
            <a:custGeom>
              <a:avLst/>
              <a:gdLst>
                <a:gd name="T0" fmla="*/ 45 w 136"/>
                <a:gd name="T1" fmla="*/ 85 h 123"/>
                <a:gd name="T2" fmla="*/ 61 w 136"/>
                <a:gd name="T3" fmla="*/ 89 h 123"/>
                <a:gd name="T4" fmla="*/ 73 w 136"/>
                <a:gd name="T5" fmla="*/ 94 h 123"/>
                <a:gd name="T6" fmla="*/ 85 w 136"/>
                <a:gd name="T7" fmla="*/ 106 h 123"/>
                <a:gd name="T8" fmla="*/ 98 w 136"/>
                <a:gd name="T9" fmla="*/ 116 h 123"/>
                <a:gd name="T10" fmla="*/ 118 w 136"/>
                <a:gd name="T11" fmla="*/ 122 h 123"/>
                <a:gd name="T12" fmla="*/ 134 w 136"/>
                <a:gd name="T13" fmla="*/ 121 h 123"/>
                <a:gd name="T14" fmla="*/ 128 w 136"/>
                <a:gd name="T15" fmla="*/ 109 h 123"/>
                <a:gd name="T16" fmla="*/ 119 w 136"/>
                <a:gd name="T17" fmla="*/ 92 h 123"/>
                <a:gd name="T18" fmla="*/ 112 w 136"/>
                <a:gd name="T19" fmla="*/ 79 h 123"/>
                <a:gd name="T20" fmla="*/ 104 w 136"/>
                <a:gd name="T21" fmla="*/ 71 h 123"/>
                <a:gd name="T22" fmla="*/ 106 w 136"/>
                <a:gd name="T23" fmla="*/ 56 h 123"/>
                <a:gd name="T24" fmla="*/ 95 w 136"/>
                <a:gd name="T25" fmla="*/ 49 h 123"/>
                <a:gd name="T26" fmla="*/ 83 w 136"/>
                <a:gd name="T27" fmla="*/ 44 h 123"/>
                <a:gd name="T28" fmla="*/ 71 w 136"/>
                <a:gd name="T29" fmla="*/ 29 h 123"/>
                <a:gd name="T30" fmla="*/ 59 w 136"/>
                <a:gd name="T31" fmla="*/ 23 h 123"/>
                <a:gd name="T32" fmla="*/ 43 w 136"/>
                <a:gd name="T33" fmla="*/ 16 h 123"/>
                <a:gd name="T34" fmla="*/ 23 w 136"/>
                <a:gd name="T35" fmla="*/ 7 h 123"/>
                <a:gd name="T36" fmla="*/ 13 w 136"/>
                <a:gd name="T37" fmla="*/ 2 h 123"/>
                <a:gd name="T38" fmla="*/ 11 w 136"/>
                <a:gd name="T39" fmla="*/ 20 h 123"/>
                <a:gd name="T40" fmla="*/ 10 w 136"/>
                <a:gd name="T41" fmla="*/ 37 h 123"/>
                <a:gd name="T42" fmla="*/ 8 w 136"/>
                <a:gd name="T43" fmla="*/ 53 h 123"/>
                <a:gd name="T44" fmla="*/ 8 w 136"/>
                <a:gd name="T45" fmla="*/ 68 h 123"/>
                <a:gd name="T46" fmla="*/ 1 w 136"/>
                <a:gd name="T47" fmla="*/ 77 h 123"/>
                <a:gd name="T48" fmla="*/ 1 w 136"/>
                <a:gd name="T49" fmla="*/ 88 h 123"/>
                <a:gd name="T50" fmla="*/ 1 w 136"/>
                <a:gd name="T51" fmla="*/ 98 h 123"/>
                <a:gd name="T52" fmla="*/ 10 w 136"/>
                <a:gd name="T53" fmla="*/ 104 h 123"/>
                <a:gd name="T54" fmla="*/ 26 w 136"/>
                <a:gd name="T55" fmla="*/ 106 h 123"/>
                <a:gd name="T56" fmla="*/ 45 w 136"/>
                <a:gd name="T57" fmla="*/ 85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136" h="123">
                  <a:moveTo>
                    <a:pt x="45" y="85"/>
                  </a:moveTo>
                  <a:cubicBezTo>
                    <a:pt x="51" y="82"/>
                    <a:pt x="56" y="88"/>
                    <a:pt x="61" y="89"/>
                  </a:cubicBezTo>
                  <a:cubicBezTo>
                    <a:pt x="66" y="90"/>
                    <a:pt x="69" y="91"/>
                    <a:pt x="73" y="94"/>
                  </a:cubicBezTo>
                  <a:cubicBezTo>
                    <a:pt x="77" y="97"/>
                    <a:pt x="81" y="102"/>
                    <a:pt x="85" y="106"/>
                  </a:cubicBezTo>
                  <a:cubicBezTo>
                    <a:pt x="89" y="110"/>
                    <a:pt x="93" y="113"/>
                    <a:pt x="98" y="116"/>
                  </a:cubicBezTo>
                  <a:cubicBezTo>
                    <a:pt x="103" y="119"/>
                    <a:pt x="112" y="121"/>
                    <a:pt x="118" y="122"/>
                  </a:cubicBezTo>
                  <a:cubicBezTo>
                    <a:pt x="124" y="123"/>
                    <a:pt x="132" y="123"/>
                    <a:pt x="134" y="121"/>
                  </a:cubicBezTo>
                  <a:cubicBezTo>
                    <a:pt x="136" y="119"/>
                    <a:pt x="130" y="114"/>
                    <a:pt x="128" y="109"/>
                  </a:cubicBezTo>
                  <a:cubicBezTo>
                    <a:pt x="126" y="104"/>
                    <a:pt x="122" y="97"/>
                    <a:pt x="119" y="92"/>
                  </a:cubicBezTo>
                  <a:cubicBezTo>
                    <a:pt x="116" y="87"/>
                    <a:pt x="114" y="82"/>
                    <a:pt x="112" y="79"/>
                  </a:cubicBezTo>
                  <a:cubicBezTo>
                    <a:pt x="110" y="76"/>
                    <a:pt x="105" y="75"/>
                    <a:pt x="104" y="71"/>
                  </a:cubicBezTo>
                  <a:cubicBezTo>
                    <a:pt x="103" y="67"/>
                    <a:pt x="108" y="60"/>
                    <a:pt x="106" y="56"/>
                  </a:cubicBezTo>
                  <a:cubicBezTo>
                    <a:pt x="104" y="52"/>
                    <a:pt x="99" y="51"/>
                    <a:pt x="95" y="49"/>
                  </a:cubicBezTo>
                  <a:cubicBezTo>
                    <a:pt x="91" y="47"/>
                    <a:pt x="87" y="47"/>
                    <a:pt x="83" y="44"/>
                  </a:cubicBezTo>
                  <a:cubicBezTo>
                    <a:pt x="79" y="41"/>
                    <a:pt x="75" y="32"/>
                    <a:pt x="71" y="29"/>
                  </a:cubicBezTo>
                  <a:cubicBezTo>
                    <a:pt x="67" y="26"/>
                    <a:pt x="63" y="25"/>
                    <a:pt x="59" y="23"/>
                  </a:cubicBezTo>
                  <a:cubicBezTo>
                    <a:pt x="55" y="21"/>
                    <a:pt x="49" y="19"/>
                    <a:pt x="43" y="16"/>
                  </a:cubicBezTo>
                  <a:cubicBezTo>
                    <a:pt x="37" y="13"/>
                    <a:pt x="28" y="9"/>
                    <a:pt x="23" y="7"/>
                  </a:cubicBezTo>
                  <a:cubicBezTo>
                    <a:pt x="18" y="5"/>
                    <a:pt x="15" y="0"/>
                    <a:pt x="13" y="2"/>
                  </a:cubicBezTo>
                  <a:cubicBezTo>
                    <a:pt x="11" y="4"/>
                    <a:pt x="11" y="14"/>
                    <a:pt x="11" y="20"/>
                  </a:cubicBezTo>
                  <a:cubicBezTo>
                    <a:pt x="11" y="26"/>
                    <a:pt x="10" y="32"/>
                    <a:pt x="10" y="37"/>
                  </a:cubicBezTo>
                  <a:cubicBezTo>
                    <a:pt x="10" y="42"/>
                    <a:pt x="8" y="48"/>
                    <a:pt x="8" y="53"/>
                  </a:cubicBezTo>
                  <a:cubicBezTo>
                    <a:pt x="8" y="58"/>
                    <a:pt x="9" y="64"/>
                    <a:pt x="8" y="68"/>
                  </a:cubicBezTo>
                  <a:cubicBezTo>
                    <a:pt x="7" y="72"/>
                    <a:pt x="2" y="74"/>
                    <a:pt x="1" y="77"/>
                  </a:cubicBezTo>
                  <a:cubicBezTo>
                    <a:pt x="0" y="80"/>
                    <a:pt x="1" y="85"/>
                    <a:pt x="1" y="88"/>
                  </a:cubicBezTo>
                  <a:cubicBezTo>
                    <a:pt x="1" y="91"/>
                    <a:pt x="0" y="95"/>
                    <a:pt x="1" y="98"/>
                  </a:cubicBezTo>
                  <a:cubicBezTo>
                    <a:pt x="2" y="101"/>
                    <a:pt x="6" y="103"/>
                    <a:pt x="10" y="104"/>
                  </a:cubicBezTo>
                  <a:cubicBezTo>
                    <a:pt x="14" y="105"/>
                    <a:pt x="21" y="108"/>
                    <a:pt x="26" y="106"/>
                  </a:cubicBezTo>
                  <a:cubicBezTo>
                    <a:pt x="31" y="104"/>
                    <a:pt x="39" y="88"/>
                    <a:pt x="45" y="85"/>
                  </a:cubicBezTo>
                  <a:close/>
                </a:path>
              </a:pathLst>
            </a:custGeom>
            <a:solidFill>
              <a:srgbClr val="FFCC66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n-US" sz="16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34" name="Freeform 34"/>
            <p:cNvSpPr>
              <a:spLocks/>
            </p:cNvSpPr>
            <p:nvPr/>
          </p:nvSpPr>
          <p:spPr bwMode="auto">
            <a:xfrm>
              <a:off x="5104" y="2332"/>
              <a:ext cx="73" cy="32"/>
            </a:xfrm>
            <a:custGeom>
              <a:avLst/>
              <a:gdLst>
                <a:gd name="T0" fmla="*/ 21 w 73"/>
                <a:gd name="T1" fmla="*/ 32 h 32"/>
                <a:gd name="T2" fmla="*/ 44 w 73"/>
                <a:gd name="T3" fmla="*/ 28 h 32"/>
                <a:gd name="T4" fmla="*/ 58 w 73"/>
                <a:gd name="T5" fmla="*/ 20 h 32"/>
                <a:gd name="T6" fmla="*/ 68 w 73"/>
                <a:gd name="T7" fmla="*/ 13 h 32"/>
                <a:gd name="T8" fmla="*/ 71 w 73"/>
                <a:gd name="T9" fmla="*/ 1 h 32"/>
                <a:gd name="T10" fmla="*/ 53 w 73"/>
                <a:gd name="T11" fmla="*/ 5 h 32"/>
                <a:gd name="T12" fmla="*/ 44 w 73"/>
                <a:gd name="T13" fmla="*/ 13 h 32"/>
                <a:gd name="T14" fmla="*/ 32 w 73"/>
                <a:gd name="T15" fmla="*/ 13 h 32"/>
                <a:gd name="T16" fmla="*/ 13 w 73"/>
                <a:gd name="T17" fmla="*/ 16 h 32"/>
                <a:gd name="T18" fmla="*/ 1 w 73"/>
                <a:gd name="T19" fmla="*/ 19 h 32"/>
                <a:gd name="T20" fmla="*/ 10 w 73"/>
                <a:gd name="T21" fmla="*/ 28 h 32"/>
                <a:gd name="T22" fmla="*/ 21 w 73"/>
                <a:gd name="T23" fmla="*/ 32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73" h="32">
                  <a:moveTo>
                    <a:pt x="21" y="32"/>
                  </a:moveTo>
                  <a:cubicBezTo>
                    <a:pt x="27" y="32"/>
                    <a:pt x="38" y="30"/>
                    <a:pt x="44" y="28"/>
                  </a:cubicBezTo>
                  <a:cubicBezTo>
                    <a:pt x="50" y="26"/>
                    <a:pt x="54" y="22"/>
                    <a:pt x="58" y="20"/>
                  </a:cubicBezTo>
                  <a:cubicBezTo>
                    <a:pt x="62" y="18"/>
                    <a:pt x="66" y="16"/>
                    <a:pt x="68" y="13"/>
                  </a:cubicBezTo>
                  <a:cubicBezTo>
                    <a:pt x="70" y="10"/>
                    <a:pt x="73" y="2"/>
                    <a:pt x="71" y="1"/>
                  </a:cubicBezTo>
                  <a:cubicBezTo>
                    <a:pt x="69" y="0"/>
                    <a:pt x="57" y="3"/>
                    <a:pt x="53" y="5"/>
                  </a:cubicBezTo>
                  <a:cubicBezTo>
                    <a:pt x="49" y="7"/>
                    <a:pt x="47" y="12"/>
                    <a:pt x="44" y="13"/>
                  </a:cubicBezTo>
                  <a:cubicBezTo>
                    <a:pt x="41" y="14"/>
                    <a:pt x="37" y="13"/>
                    <a:pt x="32" y="13"/>
                  </a:cubicBezTo>
                  <a:cubicBezTo>
                    <a:pt x="27" y="13"/>
                    <a:pt x="18" y="15"/>
                    <a:pt x="13" y="16"/>
                  </a:cubicBezTo>
                  <a:cubicBezTo>
                    <a:pt x="8" y="17"/>
                    <a:pt x="2" y="17"/>
                    <a:pt x="1" y="19"/>
                  </a:cubicBezTo>
                  <a:cubicBezTo>
                    <a:pt x="0" y="21"/>
                    <a:pt x="6" y="26"/>
                    <a:pt x="10" y="28"/>
                  </a:cubicBezTo>
                  <a:cubicBezTo>
                    <a:pt x="14" y="30"/>
                    <a:pt x="15" y="32"/>
                    <a:pt x="21" y="32"/>
                  </a:cubicBezTo>
                  <a:close/>
                </a:path>
              </a:pathLst>
            </a:custGeom>
            <a:solidFill>
              <a:srgbClr val="FFCC66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n-US" sz="16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</p:grpSp>
      <p:grpSp>
        <p:nvGrpSpPr>
          <p:cNvPr id="35" name="Group 35"/>
          <p:cNvGrpSpPr>
            <a:grpSpLocks/>
          </p:cNvGrpSpPr>
          <p:nvPr/>
        </p:nvGrpSpPr>
        <p:grpSpPr bwMode="auto">
          <a:xfrm>
            <a:off x="1930400" y="5715933"/>
            <a:ext cx="5394325" cy="474663"/>
            <a:chOff x="1288" y="3249"/>
            <a:chExt cx="3398" cy="299"/>
          </a:xfrm>
        </p:grpSpPr>
        <p:sp>
          <p:nvSpPr>
            <p:cNvPr id="36" name="Freeform 36"/>
            <p:cNvSpPr>
              <a:spLocks/>
            </p:cNvSpPr>
            <p:nvPr/>
          </p:nvSpPr>
          <p:spPr bwMode="auto">
            <a:xfrm>
              <a:off x="1288" y="3249"/>
              <a:ext cx="3398" cy="299"/>
            </a:xfrm>
            <a:custGeom>
              <a:avLst/>
              <a:gdLst>
                <a:gd name="T0" fmla="*/ 164 w 3398"/>
                <a:gd name="T1" fmla="*/ 261 h 299"/>
                <a:gd name="T2" fmla="*/ 209 w 3398"/>
                <a:gd name="T3" fmla="*/ 249 h 299"/>
                <a:gd name="T4" fmla="*/ 167 w 3398"/>
                <a:gd name="T5" fmla="*/ 201 h 299"/>
                <a:gd name="T6" fmla="*/ 74 w 3398"/>
                <a:gd name="T7" fmla="*/ 186 h 299"/>
                <a:gd name="T8" fmla="*/ 35 w 3398"/>
                <a:gd name="T9" fmla="*/ 156 h 299"/>
                <a:gd name="T10" fmla="*/ 185 w 3398"/>
                <a:gd name="T11" fmla="*/ 132 h 299"/>
                <a:gd name="T12" fmla="*/ 311 w 3398"/>
                <a:gd name="T13" fmla="*/ 120 h 299"/>
                <a:gd name="T14" fmla="*/ 416 w 3398"/>
                <a:gd name="T15" fmla="*/ 135 h 299"/>
                <a:gd name="T16" fmla="*/ 527 w 3398"/>
                <a:gd name="T17" fmla="*/ 138 h 299"/>
                <a:gd name="T18" fmla="*/ 566 w 3398"/>
                <a:gd name="T19" fmla="*/ 114 h 299"/>
                <a:gd name="T20" fmla="*/ 722 w 3398"/>
                <a:gd name="T21" fmla="*/ 129 h 299"/>
                <a:gd name="T22" fmla="*/ 857 w 3398"/>
                <a:gd name="T23" fmla="*/ 111 h 299"/>
                <a:gd name="T24" fmla="*/ 863 w 3398"/>
                <a:gd name="T25" fmla="*/ 9 h 299"/>
                <a:gd name="T26" fmla="*/ 863 w 3398"/>
                <a:gd name="T27" fmla="*/ 39 h 299"/>
                <a:gd name="T28" fmla="*/ 917 w 3398"/>
                <a:gd name="T29" fmla="*/ 102 h 299"/>
                <a:gd name="T30" fmla="*/ 920 w 3398"/>
                <a:gd name="T31" fmla="*/ 186 h 299"/>
                <a:gd name="T32" fmla="*/ 815 w 3398"/>
                <a:gd name="T33" fmla="*/ 177 h 299"/>
                <a:gd name="T34" fmla="*/ 785 w 3398"/>
                <a:gd name="T35" fmla="*/ 177 h 299"/>
                <a:gd name="T36" fmla="*/ 884 w 3398"/>
                <a:gd name="T37" fmla="*/ 225 h 299"/>
                <a:gd name="T38" fmla="*/ 995 w 3398"/>
                <a:gd name="T39" fmla="*/ 240 h 299"/>
                <a:gd name="T40" fmla="*/ 1145 w 3398"/>
                <a:gd name="T41" fmla="*/ 222 h 299"/>
                <a:gd name="T42" fmla="*/ 1286 w 3398"/>
                <a:gd name="T43" fmla="*/ 213 h 299"/>
                <a:gd name="T44" fmla="*/ 1268 w 3398"/>
                <a:gd name="T45" fmla="*/ 165 h 299"/>
                <a:gd name="T46" fmla="*/ 1403 w 3398"/>
                <a:gd name="T47" fmla="*/ 126 h 299"/>
                <a:gd name="T48" fmla="*/ 1499 w 3398"/>
                <a:gd name="T49" fmla="*/ 93 h 299"/>
                <a:gd name="T50" fmla="*/ 1565 w 3398"/>
                <a:gd name="T51" fmla="*/ 108 h 299"/>
                <a:gd name="T52" fmla="*/ 1664 w 3398"/>
                <a:gd name="T53" fmla="*/ 96 h 299"/>
                <a:gd name="T54" fmla="*/ 1766 w 3398"/>
                <a:gd name="T55" fmla="*/ 93 h 299"/>
                <a:gd name="T56" fmla="*/ 1877 w 3398"/>
                <a:gd name="T57" fmla="*/ 90 h 299"/>
                <a:gd name="T58" fmla="*/ 1973 w 3398"/>
                <a:gd name="T59" fmla="*/ 72 h 299"/>
                <a:gd name="T60" fmla="*/ 2075 w 3398"/>
                <a:gd name="T61" fmla="*/ 51 h 299"/>
                <a:gd name="T62" fmla="*/ 2168 w 3398"/>
                <a:gd name="T63" fmla="*/ 39 h 299"/>
                <a:gd name="T64" fmla="*/ 2279 w 3398"/>
                <a:gd name="T65" fmla="*/ 57 h 299"/>
                <a:gd name="T66" fmla="*/ 2339 w 3398"/>
                <a:gd name="T67" fmla="*/ 84 h 299"/>
                <a:gd name="T68" fmla="*/ 2372 w 3398"/>
                <a:gd name="T69" fmla="*/ 96 h 299"/>
                <a:gd name="T70" fmla="*/ 2456 w 3398"/>
                <a:gd name="T71" fmla="*/ 60 h 299"/>
                <a:gd name="T72" fmla="*/ 2552 w 3398"/>
                <a:gd name="T73" fmla="*/ 30 h 299"/>
                <a:gd name="T74" fmla="*/ 2693 w 3398"/>
                <a:gd name="T75" fmla="*/ 51 h 299"/>
                <a:gd name="T76" fmla="*/ 2777 w 3398"/>
                <a:gd name="T77" fmla="*/ 36 h 299"/>
                <a:gd name="T78" fmla="*/ 2894 w 3398"/>
                <a:gd name="T79" fmla="*/ 48 h 299"/>
                <a:gd name="T80" fmla="*/ 3008 w 3398"/>
                <a:gd name="T81" fmla="*/ 42 h 299"/>
                <a:gd name="T82" fmla="*/ 3086 w 3398"/>
                <a:gd name="T83" fmla="*/ 39 h 299"/>
                <a:gd name="T84" fmla="*/ 3188 w 3398"/>
                <a:gd name="T85" fmla="*/ 48 h 299"/>
                <a:gd name="T86" fmla="*/ 3293 w 3398"/>
                <a:gd name="T87" fmla="*/ 69 h 299"/>
                <a:gd name="T88" fmla="*/ 3368 w 3398"/>
                <a:gd name="T89" fmla="*/ 99 h 299"/>
                <a:gd name="T90" fmla="*/ 3335 w 3398"/>
                <a:gd name="T91" fmla="*/ 129 h 299"/>
                <a:gd name="T92" fmla="*/ 3227 w 3398"/>
                <a:gd name="T93" fmla="*/ 168 h 299"/>
                <a:gd name="T94" fmla="*/ 3125 w 3398"/>
                <a:gd name="T95" fmla="*/ 201 h 299"/>
                <a:gd name="T96" fmla="*/ 3086 w 3398"/>
                <a:gd name="T97" fmla="*/ 249 h 299"/>
                <a:gd name="T98" fmla="*/ 3101 w 3398"/>
                <a:gd name="T99" fmla="*/ 285 h 299"/>
                <a:gd name="T100" fmla="*/ 1691 w 3398"/>
                <a:gd name="T101" fmla="*/ 297 h 299"/>
                <a:gd name="T102" fmla="*/ 95 w 3398"/>
                <a:gd name="T103" fmla="*/ 294 h 2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3398" h="299">
                  <a:moveTo>
                    <a:pt x="95" y="294"/>
                  </a:moveTo>
                  <a:cubicBezTo>
                    <a:pt x="62" y="289"/>
                    <a:pt x="47" y="272"/>
                    <a:pt x="50" y="267"/>
                  </a:cubicBezTo>
                  <a:cubicBezTo>
                    <a:pt x="53" y="262"/>
                    <a:pt x="94" y="262"/>
                    <a:pt x="113" y="261"/>
                  </a:cubicBezTo>
                  <a:cubicBezTo>
                    <a:pt x="132" y="260"/>
                    <a:pt x="149" y="261"/>
                    <a:pt x="164" y="261"/>
                  </a:cubicBezTo>
                  <a:cubicBezTo>
                    <a:pt x="179" y="261"/>
                    <a:pt x="194" y="263"/>
                    <a:pt x="206" y="264"/>
                  </a:cubicBezTo>
                  <a:cubicBezTo>
                    <a:pt x="218" y="265"/>
                    <a:pt x="227" y="268"/>
                    <a:pt x="236" y="267"/>
                  </a:cubicBezTo>
                  <a:cubicBezTo>
                    <a:pt x="245" y="266"/>
                    <a:pt x="267" y="261"/>
                    <a:pt x="263" y="258"/>
                  </a:cubicBezTo>
                  <a:cubicBezTo>
                    <a:pt x="259" y="255"/>
                    <a:pt x="221" y="252"/>
                    <a:pt x="209" y="249"/>
                  </a:cubicBezTo>
                  <a:cubicBezTo>
                    <a:pt x="197" y="246"/>
                    <a:pt x="195" y="241"/>
                    <a:pt x="188" y="237"/>
                  </a:cubicBezTo>
                  <a:cubicBezTo>
                    <a:pt x="181" y="233"/>
                    <a:pt x="166" y="229"/>
                    <a:pt x="167" y="225"/>
                  </a:cubicBezTo>
                  <a:cubicBezTo>
                    <a:pt x="168" y="221"/>
                    <a:pt x="191" y="217"/>
                    <a:pt x="191" y="213"/>
                  </a:cubicBezTo>
                  <a:cubicBezTo>
                    <a:pt x="191" y="209"/>
                    <a:pt x="175" y="204"/>
                    <a:pt x="167" y="201"/>
                  </a:cubicBezTo>
                  <a:cubicBezTo>
                    <a:pt x="159" y="198"/>
                    <a:pt x="150" y="196"/>
                    <a:pt x="143" y="195"/>
                  </a:cubicBezTo>
                  <a:cubicBezTo>
                    <a:pt x="136" y="194"/>
                    <a:pt x="129" y="193"/>
                    <a:pt x="122" y="192"/>
                  </a:cubicBezTo>
                  <a:cubicBezTo>
                    <a:pt x="115" y="191"/>
                    <a:pt x="106" y="190"/>
                    <a:pt x="98" y="189"/>
                  </a:cubicBezTo>
                  <a:cubicBezTo>
                    <a:pt x="90" y="188"/>
                    <a:pt x="83" y="186"/>
                    <a:pt x="74" y="186"/>
                  </a:cubicBezTo>
                  <a:cubicBezTo>
                    <a:pt x="65" y="186"/>
                    <a:pt x="53" y="191"/>
                    <a:pt x="44" y="189"/>
                  </a:cubicBezTo>
                  <a:cubicBezTo>
                    <a:pt x="35" y="187"/>
                    <a:pt x="27" y="179"/>
                    <a:pt x="20" y="174"/>
                  </a:cubicBezTo>
                  <a:cubicBezTo>
                    <a:pt x="13" y="169"/>
                    <a:pt x="0" y="162"/>
                    <a:pt x="2" y="159"/>
                  </a:cubicBezTo>
                  <a:cubicBezTo>
                    <a:pt x="4" y="156"/>
                    <a:pt x="23" y="156"/>
                    <a:pt x="35" y="156"/>
                  </a:cubicBezTo>
                  <a:cubicBezTo>
                    <a:pt x="47" y="156"/>
                    <a:pt x="66" y="159"/>
                    <a:pt x="77" y="159"/>
                  </a:cubicBezTo>
                  <a:cubicBezTo>
                    <a:pt x="88" y="159"/>
                    <a:pt x="92" y="162"/>
                    <a:pt x="104" y="159"/>
                  </a:cubicBezTo>
                  <a:cubicBezTo>
                    <a:pt x="116" y="156"/>
                    <a:pt x="136" y="145"/>
                    <a:pt x="149" y="141"/>
                  </a:cubicBezTo>
                  <a:cubicBezTo>
                    <a:pt x="162" y="137"/>
                    <a:pt x="175" y="133"/>
                    <a:pt x="185" y="132"/>
                  </a:cubicBezTo>
                  <a:cubicBezTo>
                    <a:pt x="195" y="131"/>
                    <a:pt x="197" y="137"/>
                    <a:pt x="209" y="138"/>
                  </a:cubicBezTo>
                  <a:cubicBezTo>
                    <a:pt x="221" y="139"/>
                    <a:pt x="244" y="139"/>
                    <a:pt x="257" y="138"/>
                  </a:cubicBezTo>
                  <a:cubicBezTo>
                    <a:pt x="270" y="137"/>
                    <a:pt x="281" y="135"/>
                    <a:pt x="290" y="132"/>
                  </a:cubicBezTo>
                  <a:cubicBezTo>
                    <a:pt x="299" y="129"/>
                    <a:pt x="304" y="122"/>
                    <a:pt x="311" y="120"/>
                  </a:cubicBezTo>
                  <a:cubicBezTo>
                    <a:pt x="318" y="118"/>
                    <a:pt x="326" y="118"/>
                    <a:pt x="335" y="120"/>
                  </a:cubicBezTo>
                  <a:cubicBezTo>
                    <a:pt x="344" y="122"/>
                    <a:pt x="355" y="132"/>
                    <a:pt x="365" y="132"/>
                  </a:cubicBezTo>
                  <a:cubicBezTo>
                    <a:pt x="375" y="132"/>
                    <a:pt x="390" y="123"/>
                    <a:pt x="398" y="123"/>
                  </a:cubicBezTo>
                  <a:cubicBezTo>
                    <a:pt x="406" y="123"/>
                    <a:pt x="411" y="136"/>
                    <a:pt x="416" y="135"/>
                  </a:cubicBezTo>
                  <a:cubicBezTo>
                    <a:pt x="421" y="134"/>
                    <a:pt x="423" y="117"/>
                    <a:pt x="431" y="117"/>
                  </a:cubicBezTo>
                  <a:cubicBezTo>
                    <a:pt x="439" y="117"/>
                    <a:pt x="452" y="134"/>
                    <a:pt x="464" y="138"/>
                  </a:cubicBezTo>
                  <a:cubicBezTo>
                    <a:pt x="476" y="142"/>
                    <a:pt x="493" y="144"/>
                    <a:pt x="503" y="144"/>
                  </a:cubicBezTo>
                  <a:cubicBezTo>
                    <a:pt x="513" y="144"/>
                    <a:pt x="526" y="144"/>
                    <a:pt x="527" y="138"/>
                  </a:cubicBezTo>
                  <a:cubicBezTo>
                    <a:pt x="528" y="132"/>
                    <a:pt x="507" y="114"/>
                    <a:pt x="512" y="108"/>
                  </a:cubicBezTo>
                  <a:cubicBezTo>
                    <a:pt x="517" y="102"/>
                    <a:pt x="553" y="99"/>
                    <a:pt x="557" y="99"/>
                  </a:cubicBezTo>
                  <a:cubicBezTo>
                    <a:pt x="561" y="99"/>
                    <a:pt x="538" y="106"/>
                    <a:pt x="539" y="108"/>
                  </a:cubicBezTo>
                  <a:cubicBezTo>
                    <a:pt x="540" y="110"/>
                    <a:pt x="555" y="115"/>
                    <a:pt x="566" y="114"/>
                  </a:cubicBezTo>
                  <a:cubicBezTo>
                    <a:pt x="577" y="113"/>
                    <a:pt x="591" y="105"/>
                    <a:pt x="605" y="105"/>
                  </a:cubicBezTo>
                  <a:cubicBezTo>
                    <a:pt x="619" y="105"/>
                    <a:pt x="638" y="114"/>
                    <a:pt x="653" y="117"/>
                  </a:cubicBezTo>
                  <a:cubicBezTo>
                    <a:pt x="668" y="120"/>
                    <a:pt x="681" y="121"/>
                    <a:pt x="692" y="123"/>
                  </a:cubicBezTo>
                  <a:cubicBezTo>
                    <a:pt x="703" y="125"/>
                    <a:pt x="713" y="131"/>
                    <a:pt x="722" y="129"/>
                  </a:cubicBezTo>
                  <a:cubicBezTo>
                    <a:pt x="731" y="127"/>
                    <a:pt x="738" y="113"/>
                    <a:pt x="746" y="111"/>
                  </a:cubicBezTo>
                  <a:cubicBezTo>
                    <a:pt x="754" y="109"/>
                    <a:pt x="762" y="119"/>
                    <a:pt x="773" y="120"/>
                  </a:cubicBezTo>
                  <a:cubicBezTo>
                    <a:pt x="784" y="121"/>
                    <a:pt x="798" y="119"/>
                    <a:pt x="812" y="117"/>
                  </a:cubicBezTo>
                  <a:cubicBezTo>
                    <a:pt x="826" y="115"/>
                    <a:pt x="852" y="117"/>
                    <a:pt x="857" y="111"/>
                  </a:cubicBezTo>
                  <a:cubicBezTo>
                    <a:pt x="862" y="105"/>
                    <a:pt x="848" y="87"/>
                    <a:pt x="842" y="78"/>
                  </a:cubicBezTo>
                  <a:cubicBezTo>
                    <a:pt x="836" y="69"/>
                    <a:pt x="822" y="65"/>
                    <a:pt x="821" y="57"/>
                  </a:cubicBezTo>
                  <a:cubicBezTo>
                    <a:pt x="820" y="49"/>
                    <a:pt x="829" y="38"/>
                    <a:pt x="836" y="30"/>
                  </a:cubicBezTo>
                  <a:cubicBezTo>
                    <a:pt x="843" y="22"/>
                    <a:pt x="854" y="14"/>
                    <a:pt x="863" y="9"/>
                  </a:cubicBezTo>
                  <a:cubicBezTo>
                    <a:pt x="872" y="4"/>
                    <a:pt x="891" y="0"/>
                    <a:pt x="893" y="0"/>
                  </a:cubicBezTo>
                  <a:cubicBezTo>
                    <a:pt x="895" y="0"/>
                    <a:pt x="879" y="7"/>
                    <a:pt x="878" y="12"/>
                  </a:cubicBezTo>
                  <a:cubicBezTo>
                    <a:pt x="877" y="17"/>
                    <a:pt x="889" y="29"/>
                    <a:pt x="887" y="33"/>
                  </a:cubicBezTo>
                  <a:cubicBezTo>
                    <a:pt x="885" y="37"/>
                    <a:pt x="869" y="35"/>
                    <a:pt x="863" y="39"/>
                  </a:cubicBezTo>
                  <a:cubicBezTo>
                    <a:pt x="857" y="43"/>
                    <a:pt x="849" y="54"/>
                    <a:pt x="851" y="57"/>
                  </a:cubicBezTo>
                  <a:cubicBezTo>
                    <a:pt x="853" y="60"/>
                    <a:pt x="871" y="57"/>
                    <a:pt x="878" y="60"/>
                  </a:cubicBezTo>
                  <a:cubicBezTo>
                    <a:pt x="885" y="63"/>
                    <a:pt x="890" y="68"/>
                    <a:pt x="896" y="75"/>
                  </a:cubicBezTo>
                  <a:cubicBezTo>
                    <a:pt x="902" y="82"/>
                    <a:pt x="911" y="97"/>
                    <a:pt x="917" y="102"/>
                  </a:cubicBezTo>
                  <a:cubicBezTo>
                    <a:pt x="923" y="107"/>
                    <a:pt x="930" y="99"/>
                    <a:pt x="935" y="105"/>
                  </a:cubicBezTo>
                  <a:cubicBezTo>
                    <a:pt x="940" y="111"/>
                    <a:pt x="950" y="129"/>
                    <a:pt x="950" y="138"/>
                  </a:cubicBezTo>
                  <a:cubicBezTo>
                    <a:pt x="950" y="147"/>
                    <a:pt x="943" y="154"/>
                    <a:pt x="938" y="162"/>
                  </a:cubicBezTo>
                  <a:cubicBezTo>
                    <a:pt x="933" y="170"/>
                    <a:pt x="929" y="182"/>
                    <a:pt x="920" y="186"/>
                  </a:cubicBezTo>
                  <a:cubicBezTo>
                    <a:pt x="911" y="190"/>
                    <a:pt x="892" y="187"/>
                    <a:pt x="881" y="186"/>
                  </a:cubicBezTo>
                  <a:cubicBezTo>
                    <a:pt x="870" y="185"/>
                    <a:pt x="861" y="183"/>
                    <a:pt x="854" y="180"/>
                  </a:cubicBezTo>
                  <a:cubicBezTo>
                    <a:pt x="847" y="177"/>
                    <a:pt x="842" y="168"/>
                    <a:pt x="836" y="168"/>
                  </a:cubicBezTo>
                  <a:cubicBezTo>
                    <a:pt x="830" y="168"/>
                    <a:pt x="821" y="176"/>
                    <a:pt x="815" y="177"/>
                  </a:cubicBezTo>
                  <a:cubicBezTo>
                    <a:pt x="809" y="178"/>
                    <a:pt x="802" y="179"/>
                    <a:pt x="797" y="177"/>
                  </a:cubicBezTo>
                  <a:cubicBezTo>
                    <a:pt x="792" y="175"/>
                    <a:pt x="791" y="162"/>
                    <a:pt x="785" y="162"/>
                  </a:cubicBezTo>
                  <a:cubicBezTo>
                    <a:pt x="779" y="162"/>
                    <a:pt x="758" y="172"/>
                    <a:pt x="758" y="174"/>
                  </a:cubicBezTo>
                  <a:cubicBezTo>
                    <a:pt x="758" y="176"/>
                    <a:pt x="776" y="175"/>
                    <a:pt x="785" y="177"/>
                  </a:cubicBezTo>
                  <a:cubicBezTo>
                    <a:pt x="794" y="179"/>
                    <a:pt x="807" y="185"/>
                    <a:pt x="815" y="189"/>
                  </a:cubicBezTo>
                  <a:cubicBezTo>
                    <a:pt x="823" y="193"/>
                    <a:pt x="826" y="199"/>
                    <a:pt x="833" y="201"/>
                  </a:cubicBezTo>
                  <a:cubicBezTo>
                    <a:pt x="840" y="203"/>
                    <a:pt x="852" y="200"/>
                    <a:pt x="860" y="204"/>
                  </a:cubicBezTo>
                  <a:cubicBezTo>
                    <a:pt x="868" y="208"/>
                    <a:pt x="877" y="221"/>
                    <a:pt x="884" y="225"/>
                  </a:cubicBezTo>
                  <a:cubicBezTo>
                    <a:pt x="891" y="229"/>
                    <a:pt x="897" y="229"/>
                    <a:pt x="905" y="228"/>
                  </a:cubicBezTo>
                  <a:cubicBezTo>
                    <a:pt x="913" y="227"/>
                    <a:pt x="922" y="222"/>
                    <a:pt x="932" y="222"/>
                  </a:cubicBezTo>
                  <a:cubicBezTo>
                    <a:pt x="942" y="222"/>
                    <a:pt x="958" y="228"/>
                    <a:pt x="968" y="231"/>
                  </a:cubicBezTo>
                  <a:cubicBezTo>
                    <a:pt x="978" y="234"/>
                    <a:pt x="985" y="237"/>
                    <a:pt x="995" y="240"/>
                  </a:cubicBezTo>
                  <a:cubicBezTo>
                    <a:pt x="1005" y="243"/>
                    <a:pt x="1019" y="249"/>
                    <a:pt x="1031" y="249"/>
                  </a:cubicBezTo>
                  <a:cubicBezTo>
                    <a:pt x="1043" y="249"/>
                    <a:pt x="1057" y="244"/>
                    <a:pt x="1070" y="240"/>
                  </a:cubicBezTo>
                  <a:cubicBezTo>
                    <a:pt x="1083" y="236"/>
                    <a:pt x="1097" y="228"/>
                    <a:pt x="1109" y="225"/>
                  </a:cubicBezTo>
                  <a:cubicBezTo>
                    <a:pt x="1121" y="222"/>
                    <a:pt x="1133" y="222"/>
                    <a:pt x="1145" y="222"/>
                  </a:cubicBezTo>
                  <a:cubicBezTo>
                    <a:pt x="1157" y="222"/>
                    <a:pt x="1170" y="225"/>
                    <a:pt x="1181" y="225"/>
                  </a:cubicBezTo>
                  <a:cubicBezTo>
                    <a:pt x="1192" y="225"/>
                    <a:pt x="1200" y="226"/>
                    <a:pt x="1211" y="225"/>
                  </a:cubicBezTo>
                  <a:cubicBezTo>
                    <a:pt x="1222" y="224"/>
                    <a:pt x="1238" y="218"/>
                    <a:pt x="1250" y="216"/>
                  </a:cubicBezTo>
                  <a:cubicBezTo>
                    <a:pt x="1262" y="214"/>
                    <a:pt x="1277" y="217"/>
                    <a:pt x="1286" y="213"/>
                  </a:cubicBezTo>
                  <a:cubicBezTo>
                    <a:pt x="1295" y="209"/>
                    <a:pt x="1305" y="196"/>
                    <a:pt x="1304" y="192"/>
                  </a:cubicBezTo>
                  <a:cubicBezTo>
                    <a:pt x="1303" y="188"/>
                    <a:pt x="1289" y="191"/>
                    <a:pt x="1280" y="189"/>
                  </a:cubicBezTo>
                  <a:cubicBezTo>
                    <a:pt x="1271" y="187"/>
                    <a:pt x="1252" y="184"/>
                    <a:pt x="1250" y="180"/>
                  </a:cubicBezTo>
                  <a:cubicBezTo>
                    <a:pt x="1248" y="176"/>
                    <a:pt x="1260" y="167"/>
                    <a:pt x="1268" y="165"/>
                  </a:cubicBezTo>
                  <a:cubicBezTo>
                    <a:pt x="1276" y="163"/>
                    <a:pt x="1288" y="167"/>
                    <a:pt x="1298" y="165"/>
                  </a:cubicBezTo>
                  <a:cubicBezTo>
                    <a:pt x="1308" y="163"/>
                    <a:pt x="1317" y="160"/>
                    <a:pt x="1328" y="156"/>
                  </a:cubicBezTo>
                  <a:cubicBezTo>
                    <a:pt x="1339" y="152"/>
                    <a:pt x="1355" y="146"/>
                    <a:pt x="1367" y="141"/>
                  </a:cubicBezTo>
                  <a:cubicBezTo>
                    <a:pt x="1379" y="136"/>
                    <a:pt x="1392" y="130"/>
                    <a:pt x="1403" y="126"/>
                  </a:cubicBezTo>
                  <a:cubicBezTo>
                    <a:pt x="1414" y="122"/>
                    <a:pt x="1423" y="119"/>
                    <a:pt x="1433" y="117"/>
                  </a:cubicBezTo>
                  <a:cubicBezTo>
                    <a:pt x="1443" y="115"/>
                    <a:pt x="1454" y="115"/>
                    <a:pt x="1463" y="114"/>
                  </a:cubicBezTo>
                  <a:cubicBezTo>
                    <a:pt x="1472" y="113"/>
                    <a:pt x="1481" y="114"/>
                    <a:pt x="1487" y="111"/>
                  </a:cubicBezTo>
                  <a:cubicBezTo>
                    <a:pt x="1493" y="108"/>
                    <a:pt x="1493" y="93"/>
                    <a:pt x="1499" y="93"/>
                  </a:cubicBezTo>
                  <a:cubicBezTo>
                    <a:pt x="1505" y="93"/>
                    <a:pt x="1516" y="107"/>
                    <a:pt x="1523" y="108"/>
                  </a:cubicBezTo>
                  <a:cubicBezTo>
                    <a:pt x="1530" y="109"/>
                    <a:pt x="1538" y="105"/>
                    <a:pt x="1544" y="102"/>
                  </a:cubicBezTo>
                  <a:cubicBezTo>
                    <a:pt x="1550" y="99"/>
                    <a:pt x="1556" y="89"/>
                    <a:pt x="1559" y="90"/>
                  </a:cubicBezTo>
                  <a:cubicBezTo>
                    <a:pt x="1562" y="91"/>
                    <a:pt x="1560" y="105"/>
                    <a:pt x="1565" y="108"/>
                  </a:cubicBezTo>
                  <a:cubicBezTo>
                    <a:pt x="1570" y="111"/>
                    <a:pt x="1582" y="112"/>
                    <a:pt x="1589" y="111"/>
                  </a:cubicBezTo>
                  <a:cubicBezTo>
                    <a:pt x="1596" y="110"/>
                    <a:pt x="1598" y="101"/>
                    <a:pt x="1607" y="99"/>
                  </a:cubicBezTo>
                  <a:cubicBezTo>
                    <a:pt x="1616" y="97"/>
                    <a:pt x="1634" y="96"/>
                    <a:pt x="1643" y="96"/>
                  </a:cubicBezTo>
                  <a:cubicBezTo>
                    <a:pt x="1652" y="96"/>
                    <a:pt x="1657" y="95"/>
                    <a:pt x="1664" y="96"/>
                  </a:cubicBezTo>
                  <a:cubicBezTo>
                    <a:pt x="1671" y="97"/>
                    <a:pt x="1679" y="101"/>
                    <a:pt x="1688" y="102"/>
                  </a:cubicBezTo>
                  <a:cubicBezTo>
                    <a:pt x="1697" y="103"/>
                    <a:pt x="1709" y="103"/>
                    <a:pt x="1718" y="102"/>
                  </a:cubicBezTo>
                  <a:cubicBezTo>
                    <a:pt x="1727" y="101"/>
                    <a:pt x="1734" y="95"/>
                    <a:pt x="1742" y="93"/>
                  </a:cubicBezTo>
                  <a:cubicBezTo>
                    <a:pt x="1750" y="91"/>
                    <a:pt x="1758" y="93"/>
                    <a:pt x="1766" y="93"/>
                  </a:cubicBezTo>
                  <a:cubicBezTo>
                    <a:pt x="1774" y="93"/>
                    <a:pt x="1782" y="91"/>
                    <a:pt x="1790" y="93"/>
                  </a:cubicBezTo>
                  <a:cubicBezTo>
                    <a:pt x="1798" y="95"/>
                    <a:pt x="1806" y="101"/>
                    <a:pt x="1814" y="102"/>
                  </a:cubicBezTo>
                  <a:cubicBezTo>
                    <a:pt x="1822" y="103"/>
                    <a:pt x="1828" y="101"/>
                    <a:pt x="1838" y="99"/>
                  </a:cubicBezTo>
                  <a:cubicBezTo>
                    <a:pt x="1848" y="97"/>
                    <a:pt x="1866" y="92"/>
                    <a:pt x="1877" y="90"/>
                  </a:cubicBezTo>
                  <a:cubicBezTo>
                    <a:pt x="1888" y="88"/>
                    <a:pt x="1898" y="86"/>
                    <a:pt x="1907" y="84"/>
                  </a:cubicBezTo>
                  <a:cubicBezTo>
                    <a:pt x="1916" y="82"/>
                    <a:pt x="1927" y="81"/>
                    <a:pt x="1934" y="78"/>
                  </a:cubicBezTo>
                  <a:cubicBezTo>
                    <a:pt x="1941" y="75"/>
                    <a:pt x="1943" y="67"/>
                    <a:pt x="1949" y="66"/>
                  </a:cubicBezTo>
                  <a:cubicBezTo>
                    <a:pt x="1955" y="65"/>
                    <a:pt x="1967" y="69"/>
                    <a:pt x="1973" y="72"/>
                  </a:cubicBezTo>
                  <a:cubicBezTo>
                    <a:pt x="1979" y="75"/>
                    <a:pt x="1982" y="86"/>
                    <a:pt x="1988" y="87"/>
                  </a:cubicBezTo>
                  <a:cubicBezTo>
                    <a:pt x="1994" y="88"/>
                    <a:pt x="2002" y="81"/>
                    <a:pt x="2012" y="78"/>
                  </a:cubicBezTo>
                  <a:cubicBezTo>
                    <a:pt x="2022" y="75"/>
                    <a:pt x="2040" y="71"/>
                    <a:pt x="2051" y="66"/>
                  </a:cubicBezTo>
                  <a:cubicBezTo>
                    <a:pt x="2062" y="61"/>
                    <a:pt x="2068" y="54"/>
                    <a:pt x="2075" y="51"/>
                  </a:cubicBezTo>
                  <a:cubicBezTo>
                    <a:pt x="2082" y="48"/>
                    <a:pt x="2088" y="45"/>
                    <a:pt x="2096" y="45"/>
                  </a:cubicBezTo>
                  <a:cubicBezTo>
                    <a:pt x="2104" y="45"/>
                    <a:pt x="2119" y="51"/>
                    <a:pt x="2126" y="54"/>
                  </a:cubicBezTo>
                  <a:cubicBezTo>
                    <a:pt x="2133" y="57"/>
                    <a:pt x="2134" y="69"/>
                    <a:pt x="2141" y="66"/>
                  </a:cubicBezTo>
                  <a:cubicBezTo>
                    <a:pt x="2148" y="63"/>
                    <a:pt x="2161" y="44"/>
                    <a:pt x="2168" y="39"/>
                  </a:cubicBezTo>
                  <a:cubicBezTo>
                    <a:pt x="2175" y="34"/>
                    <a:pt x="2179" y="33"/>
                    <a:pt x="2186" y="33"/>
                  </a:cubicBezTo>
                  <a:cubicBezTo>
                    <a:pt x="2193" y="33"/>
                    <a:pt x="2199" y="38"/>
                    <a:pt x="2210" y="42"/>
                  </a:cubicBezTo>
                  <a:cubicBezTo>
                    <a:pt x="2221" y="46"/>
                    <a:pt x="2244" y="58"/>
                    <a:pt x="2255" y="60"/>
                  </a:cubicBezTo>
                  <a:cubicBezTo>
                    <a:pt x="2266" y="62"/>
                    <a:pt x="2271" y="57"/>
                    <a:pt x="2279" y="57"/>
                  </a:cubicBezTo>
                  <a:cubicBezTo>
                    <a:pt x="2287" y="57"/>
                    <a:pt x="2295" y="59"/>
                    <a:pt x="2303" y="60"/>
                  </a:cubicBezTo>
                  <a:cubicBezTo>
                    <a:pt x="2311" y="61"/>
                    <a:pt x="2319" y="63"/>
                    <a:pt x="2327" y="63"/>
                  </a:cubicBezTo>
                  <a:cubicBezTo>
                    <a:pt x="2335" y="63"/>
                    <a:pt x="2352" y="57"/>
                    <a:pt x="2354" y="60"/>
                  </a:cubicBezTo>
                  <a:cubicBezTo>
                    <a:pt x="2356" y="63"/>
                    <a:pt x="2342" y="77"/>
                    <a:pt x="2339" y="84"/>
                  </a:cubicBezTo>
                  <a:cubicBezTo>
                    <a:pt x="2336" y="91"/>
                    <a:pt x="2337" y="96"/>
                    <a:pt x="2336" y="102"/>
                  </a:cubicBezTo>
                  <a:cubicBezTo>
                    <a:pt x="2335" y="108"/>
                    <a:pt x="2331" y="122"/>
                    <a:pt x="2333" y="123"/>
                  </a:cubicBezTo>
                  <a:cubicBezTo>
                    <a:pt x="2335" y="124"/>
                    <a:pt x="2342" y="115"/>
                    <a:pt x="2348" y="111"/>
                  </a:cubicBezTo>
                  <a:cubicBezTo>
                    <a:pt x="2354" y="107"/>
                    <a:pt x="2366" y="101"/>
                    <a:pt x="2372" y="96"/>
                  </a:cubicBezTo>
                  <a:cubicBezTo>
                    <a:pt x="2378" y="91"/>
                    <a:pt x="2380" y="83"/>
                    <a:pt x="2387" y="81"/>
                  </a:cubicBezTo>
                  <a:cubicBezTo>
                    <a:pt x="2394" y="79"/>
                    <a:pt x="2409" y="85"/>
                    <a:pt x="2417" y="84"/>
                  </a:cubicBezTo>
                  <a:cubicBezTo>
                    <a:pt x="2425" y="83"/>
                    <a:pt x="2428" y="76"/>
                    <a:pt x="2435" y="72"/>
                  </a:cubicBezTo>
                  <a:cubicBezTo>
                    <a:pt x="2442" y="68"/>
                    <a:pt x="2447" y="63"/>
                    <a:pt x="2456" y="60"/>
                  </a:cubicBezTo>
                  <a:cubicBezTo>
                    <a:pt x="2465" y="57"/>
                    <a:pt x="2479" y="55"/>
                    <a:pt x="2489" y="54"/>
                  </a:cubicBezTo>
                  <a:cubicBezTo>
                    <a:pt x="2499" y="53"/>
                    <a:pt x="2510" y="54"/>
                    <a:pt x="2519" y="54"/>
                  </a:cubicBezTo>
                  <a:cubicBezTo>
                    <a:pt x="2528" y="54"/>
                    <a:pt x="2541" y="55"/>
                    <a:pt x="2546" y="51"/>
                  </a:cubicBezTo>
                  <a:cubicBezTo>
                    <a:pt x="2551" y="47"/>
                    <a:pt x="2547" y="32"/>
                    <a:pt x="2552" y="30"/>
                  </a:cubicBezTo>
                  <a:cubicBezTo>
                    <a:pt x="2557" y="28"/>
                    <a:pt x="2568" y="36"/>
                    <a:pt x="2576" y="39"/>
                  </a:cubicBezTo>
                  <a:cubicBezTo>
                    <a:pt x="2584" y="42"/>
                    <a:pt x="2592" y="47"/>
                    <a:pt x="2603" y="48"/>
                  </a:cubicBezTo>
                  <a:cubicBezTo>
                    <a:pt x="2614" y="49"/>
                    <a:pt x="2630" y="47"/>
                    <a:pt x="2645" y="48"/>
                  </a:cubicBezTo>
                  <a:cubicBezTo>
                    <a:pt x="2660" y="49"/>
                    <a:pt x="2682" y="52"/>
                    <a:pt x="2693" y="51"/>
                  </a:cubicBezTo>
                  <a:cubicBezTo>
                    <a:pt x="2704" y="50"/>
                    <a:pt x="2708" y="44"/>
                    <a:pt x="2714" y="42"/>
                  </a:cubicBezTo>
                  <a:cubicBezTo>
                    <a:pt x="2720" y="40"/>
                    <a:pt x="2726" y="37"/>
                    <a:pt x="2732" y="36"/>
                  </a:cubicBezTo>
                  <a:cubicBezTo>
                    <a:pt x="2738" y="35"/>
                    <a:pt x="2746" y="36"/>
                    <a:pt x="2753" y="36"/>
                  </a:cubicBezTo>
                  <a:cubicBezTo>
                    <a:pt x="2760" y="36"/>
                    <a:pt x="2769" y="34"/>
                    <a:pt x="2777" y="36"/>
                  </a:cubicBezTo>
                  <a:cubicBezTo>
                    <a:pt x="2785" y="38"/>
                    <a:pt x="2794" y="47"/>
                    <a:pt x="2804" y="48"/>
                  </a:cubicBezTo>
                  <a:cubicBezTo>
                    <a:pt x="2814" y="49"/>
                    <a:pt x="2828" y="44"/>
                    <a:pt x="2837" y="42"/>
                  </a:cubicBezTo>
                  <a:cubicBezTo>
                    <a:pt x="2846" y="40"/>
                    <a:pt x="2852" y="35"/>
                    <a:pt x="2861" y="36"/>
                  </a:cubicBezTo>
                  <a:cubicBezTo>
                    <a:pt x="2870" y="37"/>
                    <a:pt x="2883" y="46"/>
                    <a:pt x="2894" y="48"/>
                  </a:cubicBezTo>
                  <a:cubicBezTo>
                    <a:pt x="2905" y="50"/>
                    <a:pt x="2916" y="51"/>
                    <a:pt x="2927" y="51"/>
                  </a:cubicBezTo>
                  <a:cubicBezTo>
                    <a:pt x="2938" y="51"/>
                    <a:pt x="2950" y="51"/>
                    <a:pt x="2960" y="51"/>
                  </a:cubicBezTo>
                  <a:cubicBezTo>
                    <a:pt x="2970" y="51"/>
                    <a:pt x="2979" y="49"/>
                    <a:pt x="2987" y="48"/>
                  </a:cubicBezTo>
                  <a:cubicBezTo>
                    <a:pt x="2995" y="47"/>
                    <a:pt x="3001" y="42"/>
                    <a:pt x="3008" y="42"/>
                  </a:cubicBezTo>
                  <a:cubicBezTo>
                    <a:pt x="3015" y="42"/>
                    <a:pt x="3026" y="46"/>
                    <a:pt x="3032" y="45"/>
                  </a:cubicBezTo>
                  <a:cubicBezTo>
                    <a:pt x="3038" y="44"/>
                    <a:pt x="3041" y="35"/>
                    <a:pt x="3047" y="33"/>
                  </a:cubicBezTo>
                  <a:cubicBezTo>
                    <a:pt x="3053" y="31"/>
                    <a:pt x="3062" y="32"/>
                    <a:pt x="3068" y="33"/>
                  </a:cubicBezTo>
                  <a:cubicBezTo>
                    <a:pt x="3074" y="34"/>
                    <a:pt x="3079" y="39"/>
                    <a:pt x="3086" y="39"/>
                  </a:cubicBezTo>
                  <a:cubicBezTo>
                    <a:pt x="3093" y="39"/>
                    <a:pt x="3102" y="36"/>
                    <a:pt x="3110" y="36"/>
                  </a:cubicBezTo>
                  <a:cubicBezTo>
                    <a:pt x="3118" y="36"/>
                    <a:pt x="3126" y="38"/>
                    <a:pt x="3134" y="39"/>
                  </a:cubicBezTo>
                  <a:cubicBezTo>
                    <a:pt x="3142" y="40"/>
                    <a:pt x="3152" y="41"/>
                    <a:pt x="3161" y="42"/>
                  </a:cubicBezTo>
                  <a:cubicBezTo>
                    <a:pt x="3170" y="43"/>
                    <a:pt x="3180" y="47"/>
                    <a:pt x="3188" y="48"/>
                  </a:cubicBezTo>
                  <a:cubicBezTo>
                    <a:pt x="3196" y="49"/>
                    <a:pt x="3206" y="45"/>
                    <a:pt x="3212" y="48"/>
                  </a:cubicBezTo>
                  <a:cubicBezTo>
                    <a:pt x="3218" y="51"/>
                    <a:pt x="3218" y="63"/>
                    <a:pt x="3227" y="66"/>
                  </a:cubicBezTo>
                  <a:cubicBezTo>
                    <a:pt x="3236" y="69"/>
                    <a:pt x="3258" y="65"/>
                    <a:pt x="3269" y="66"/>
                  </a:cubicBezTo>
                  <a:cubicBezTo>
                    <a:pt x="3280" y="67"/>
                    <a:pt x="3286" y="69"/>
                    <a:pt x="3293" y="69"/>
                  </a:cubicBezTo>
                  <a:cubicBezTo>
                    <a:pt x="3300" y="69"/>
                    <a:pt x="3306" y="61"/>
                    <a:pt x="3311" y="63"/>
                  </a:cubicBezTo>
                  <a:cubicBezTo>
                    <a:pt x="3316" y="65"/>
                    <a:pt x="3321" y="76"/>
                    <a:pt x="3326" y="81"/>
                  </a:cubicBezTo>
                  <a:cubicBezTo>
                    <a:pt x="3331" y="86"/>
                    <a:pt x="3334" y="90"/>
                    <a:pt x="3341" y="93"/>
                  </a:cubicBezTo>
                  <a:cubicBezTo>
                    <a:pt x="3348" y="96"/>
                    <a:pt x="3359" y="97"/>
                    <a:pt x="3368" y="99"/>
                  </a:cubicBezTo>
                  <a:cubicBezTo>
                    <a:pt x="3377" y="101"/>
                    <a:pt x="3392" y="103"/>
                    <a:pt x="3395" y="108"/>
                  </a:cubicBezTo>
                  <a:cubicBezTo>
                    <a:pt x="3398" y="113"/>
                    <a:pt x="3394" y="125"/>
                    <a:pt x="3389" y="129"/>
                  </a:cubicBezTo>
                  <a:cubicBezTo>
                    <a:pt x="3384" y="133"/>
                    <a:pt x="3374" y="135"/>
                    <a:pt x="3365" y="135"/>
                  </a:cubicBezTo>
                  <a:cubicBezTo>
                    <a:pt x="3356" y="135"/>
                    <a:pt x="3343" y="129"/>
                    <a:pt x="3335" y="129"/>
                  </a:cubicBezTo>
                  <a:cubicBezTo>
                    <a:pt x="3327" y="129"/>
                    <a:pt x="3320" y="133"/>
                    <a:pt x="3314" y="135"/>
                  </a:cubicBezTo>
                  <a:cubicBezTo>
                    <a:pt x="3308" y="137"/>
                    <a:pt x="3305" y="142"/>
                    <a:pt x="3296" y="144"/>
                  </a:cubicBezTo>
                  <a:cubicBezTo>
                    <a:pt x="3287" y="146"/>
                    <a:pt x="3268" y="146"/>
                    <a:pt x="3257" y="150"/>
                  </a:cubicBezTo>
                  <a:cubicBezTo>
                    <a:pt x="3246" y="154"/>
                    <a:pt x="3234" y="163"/>
                    <a:pt x="3227" y="168"/>
                  </a:cubicBezTo>
                  <a:cubicBezTo>
                    <a:pt x="3220" y="173"/>
                    <a:pt x="3219" y="176"/>
                    <a:pt x="3212" y="180"/>
                  </a:cubicBezTo>
                  <a:cubicBezTo>
                    <a:pt x="3205" y="184"/>
                    <a:pt x="3195" y="189"/>
                    <a:pt x="3185" y="192"/>
                  </a:cubicBezTo>
                  <a:cubicBezTo>
                    <a:pt x="3175" y="195"/>
                    <a:pt x="3162" y="193"/>
                    <a:pt x="3152" y="195"/>
                  </a:cubicBezTo>
                  <a:cubicBezTo>
                    <a:pt x="3142" y="197"/>
                    <a:pt x="3133" y="197"/>
                    <a:pt x="3125" y="201"/>
                  </a:cubicBezTo>
                  <a:cubicBezTo>
                    <a:pt x="3117" y="205"/>
                    <a:pt x="3109" y="215"/>
                    <a:pt x="3101" y="219"/>
                  </a:cubicBezTo>
                  <a:cubicBezTo>
                    <a:pt x="3093" y="223"/>
                    <a:pt x="3080" y="221"/>
                    <a:pt x="3074" y="225"/>
                  </a:cubicBezTo>
                  <a:cubicBezTo>
                    <a:pt x="3068" y="229"/>
                    <a:pt x="3060" y="242"/>
                    <a:pt x="3062" y="246"/>
                  </a:cubicBezTo>
                  <a:cubicBezTo>
                    <a:pt x="3064" y="250"/>
                    <a:pt x="3077" y="247"/>
                    <a:pt x="3086" y="249"/>
                  </a:cubicBezTo>
                  <a:cubicBezTo>
                    <a:pt x="3095" y="251"/>
                    <a:pt x="3107" y="256"/>
                    <a:pt x="3116" y="258"/>
                  </a:cubicBezTo>
                  <a:cubicBezTo>
                    <a:pt x="3125" y="260"/>
                    <a:pt x="3134" y="263"/>
                    <a:pt x="3143" y="264"/>
                  </a:cubicBezTo>
                  <a:cubicBezTo>
                    <a:pt x="3152" y="265"/>
                    <a:pt x="3174" y="264"/>
                    <a:pt x="3167" y="267"/>
                  </a:cubicBezTo>
                  <a:cubicBezTo>
                    <a:pt x="3160" y="270"/>
                    <a:pt x="3118" y="281"/>
                    <a:pt x="3101" y="285"/>
                  </a:cubicBezTo>
                  <a:cubicBezTo>
                    <a:pt x="3084" y="289"/>
                    <a:pt x="3114" y="293"/>
                    <a:pt x="3062" y="294"/>
                  </a:cubicBezTo>
                  <a:cubicBezTo>
                    <a:pt x="3010" y="295"/>
                    <a:pt x="2912" y="294"/>
                    <a:pt x="2786" y="294"/>
                  </a:cubicBezTo>
                  <a:cubicBezTo>
                    <a:pt x="2660" y="294"/>
                    <a:pt x="2485" y="291"/>
                    <a:pt x="2303" y="291"/>
                  </a:cubicBezTo>
                  <a:cubicBezTo>
                    <a:pt x="2121" y="291"/>
                    <a:pt x="1885" y="297"/>
                    <a:pt x="1691" y="297"/>
                  </a:cubicBezTo>
                  <a:cubicBezTo>
                    <a:pt x="1497" y="297"/>
                    <a:pt x="1318" y="294"/>
                    <a:pt x="1139" y="294"/>
                  </a:cubicBezTo>
                  <a:cubicBezTo>
                    <a:pt x="960" y="294"/>
                    <a:pt x="762" y="294"/>
                    <a:pt x="614" y="294"/>
                  </a:cubicBezTo>
                  <a:cubicBezTo>
                    <a:pt x="466" y="294"/>
                    <a:pt x="334" y="293"/>
                    <a:pt x="248" y="294"/>
                  </a:cubicBezTo>
                  <a:cubicBezTo>
                    <a:pt x="162" y="295"/>
                    <a:pt x="128" y="299"/>
                    <a:pt x="95" y="294"/>
                  </a:cubicBezTo>
                  <a:close/>
                </a:path>
              </a:pathLst>
            </a:cu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n-US" sz="16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37" name="Freeform 37"/>
            <p:cNvSpPr>
              <a:spLocks/>
            </p:cNvSpPr>
            <p:nvPr/>
          </p:nvSpPr>
          <p:spPr bwMode="auto">
            <a:xfrm>
              <a:off x="2253" y="3434"/>
              <a:ext cx="65" cy="42"/>
            </a:xfrm>
            <a:custGeom>
              <a:avLst/>
              <a:gdLst>
                <a:gd name="T0" fmla="*/ 37 w 65"/>
                <a:gd name="T1" fmla="*/ 41 h 42"/>
                <a:gd name="T2" fmla="*/ 63 w 65"/>
                <a:gd name="T3" fmla="*/ 22 h 42"/>
                <a:gd name="T4" fmla="*/ 51 w 65"/>
                <a:gd name="T5" fmla="*/ 1 h 42"/>
                <a:gd name="T6" fmla="*/ 27 w 65"/>
                <a:gd name="T7" fmla="*/ 13 h 42"/>
                <a:gd name="T8" fmla="*/ 3 w 65"/>
                <a:gd name="T9" fmla="*/ 13 h 42"/>
                <a:gd name="T10" fmla="*/ 9 w 65"/>
                <a:gd name="T11" fmla="*/ 31 h 42"/>
                <a:gd name="T12" fmla="*/ 37 w 65"/>
                <a:gd name="T13" fmla="*/ 41 h 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5" h="42">
                  <a:moveTo>
                    <a:pt x="37" y="41"/>
                  </a:moveTo>
                  <a:cubicBezTo>
                    <a:pt x="46" y="40"/>
                    <a:pt x="61" y="29"/>
                    <a:pt x="63" y="22"/>
                  </a:cubicBezTo>
                  <a:cubicBezTo>
                    <a:pt x="65" y="15"/>
                    <a:pt x="57" y="2"/>
                    <a:pt x="51" y="1"/>
                  </a:cubicBezTo>
                  <a:cubicBezTo>
                    <a:pt x="45" y="0"/>
                    <a:pt x="35" y="11"/>
                    <a:pt x="27" y="13"/>
                  </a:cubicBezTo>
                  <a:cubicBezTo>
                    <a:pt x="19" y="15"/>
                    <a:pt x="6" y="10"/>
                    <a:pt x="3" y="13"/>
                  </a:cubicBezTo>
                  <a:cubicBezTo>
                    <a:pt x="0" y="16"/>
                    <a:pt x="3" y="26"/>
                    <a:pt x="9" y="31"/>
                  </a:cubicBezTo>
                  <a:cubicBezTo>
                    <a:pt x="15" y="36"/>
                    <a:pt x="28" y="42"/>
                    <a:pt x="37" y="41"/>
                  </a:cubicBezTo>
                  <a:close/>
                </a:path>
              </a:pathLst>
            </a:cu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n-US" sz="16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38" name="Freeform 38"/>
            <p:cNvSpPr>
              <a:spLocks/>
            </p:cNvSpPr>
            <p:nvPr/>
          </p:nvSpPr>
          <p:spPr bwMode="auto">
            <a:xfrm>
              <a:off x="2378" y="3416"/>
              <a:ext cx="74" cy="45"/>
            </a:xfrm>
            <a:custGeom>
              <a:avLst/>
              <a:gdLst>
                <a:gd name="T0" fmla="*/ 3 w 74"/>
                <a:gd name="T1" fmla="*/ 14 h 45"/>
                <a:gd name="T2" fmla="*/ 19 w 74"/>
                <a:gd name="T3" fmla="*/ 1 h 45"/>
                <a:gd name="T4" fmla="*/ 43 w 74"/>
                <a:gd name="T5" fmla="*/ 10 h 45"/>
                <a:gd name="T6" fmla="*/ 73 w 74"/>
                <a:gd name="T7" fmla="*/ 40 h 45"/>
                <a:gd name="T8" fmla="*/ 37 w 74"/>
                <a:gd name="T9" fmla="*/ 43 h 45"/>
                <a:gd name="T10" fmla="*/ 3 w 74"/>
                <a:gd name="T11" fmla="*/ 14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45">
                  <a:moveTo>
                    <a:pt x="3" y="14"/>
                  </a:moveTo>
                  <a:cubicBezTo>
                    <a:pt x="0" y="7"/>
                    <a:pt x="12" y="2"/>
                    <a:pt x="19" y="1"/>
                  </a:cubicBezTo>
                  <a:cubicBezTo>
                    <a:pt x="26" y="0"/>
                    <a:pt x="34" y="4"/>
                    <a:pt x="43" y="10"/>
                  </a:cubicBezTo>
                  <a:cubicBezTo>
                    <a:pt x="52" y="16"/>
                    <a:pt x="74" y="35"/>
                    <a:pt x="73" y="40"/>
                  </a:cubicBezTo>
                  <a:cubicBezTo>
                    <a:pt x="72" y="45"/>
                    <a:pt x="47" y="45"/>
                    <a:pt x="37" y="43"/>
                  </a:cubicBezTo>
                  <a:cubicBezTo>
                    <a:pt x="27" y="41"/>
                    <a:pt x="6" y="21"/>
                    <a:pt x="3" y="14"/>
                  </a:cubicBezTo>
                  <a:close/>
                </a:path>
              </a:pathLst>
            </a:cu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n-US" sz="16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</p:grpSp>
      <p:grpSp>
        <p:nvGrpSpPr>
          <p:cNvPr id="39" name="Group 39"/>
          <p:cNvGrpSpPr>
            <a:grpSpLocks/>
          </p:cNvGrpSpPr>
          <p:nvPr/>
        </p:nvGrpSpPr>
        <p:grpSpPr bwMode="auto">
          <a:xfrm>
            <a:off x="723900" y="2159933"/>
            <a:ext cx="3562350" cy="1776413"/>
            <a:chOff x="528" y="1009"/>
            <a:chExt cx="2244" cy="1119"/>
          </a:xfrm>
        </p:grpSpPr>
        <p:sp>
          <p:nvSpPr>
            <p:cNvPr id="40" name="Freeform 40"/>
            <p:cNvSpPr>
              <a:spLocks/>
            </p:cNvSpPr>
            <p:nvPr/>
          </p:nvSpPr>
          <p:spPr bwMode="auto">
            <a:xfrm>
              <a:off x="801" y="1150"/>
              <a:ext cx="1362" cy="978"/>
            </a:xfrm>
            <a:custGeom>
              <a:avLst/>
              <a:gdLst>
                <a:gd name="T0" fmla="*/ 1323 w 1362"/>
                <a:gd name="T1" fmla="*/ 187 h 978"/>
                <a:gd name="T2" fmla="*/ 1343 w 1362"/>
                <a:gd name="T3" fmla="*/ 247 h 978"/>
                <a:gd name="T4" fmla="*/ 1269 w 1362"/>
                <a:gd name="T5" fmla="*/ 305 h 978"/>
                <a:gd name="T6" fmla="*/ 1136 w 1362"/>
                <a:gd name="T7" fmla="*/ 353 h 978"/>
                <a:gd name="T8" fmla="*/ 1212 w 1362"/>
                <a:gd name="T9" fmla="*/ 356 h 978"/>
                <a:gd name="T10" fmla="*/ 1239 w 1362"/>
                <a:gd name="T11" fmla="*/ 386 h 978"/>
                <a:gd name="T12" fmla="*/ 1182 w 1362"/>
                <a:gd name="T13" fmla="*/ 382 h 978"/>
                <a:gd name="T14" fmla="*/ 1074 w 1362"/>
                <a:gd name="T15" fmla="*/ 448 h 978"/>
                <a:gd name="T16" fmla="*/ 1014 w 1362"/>
                <a:gd name="T17" fmla="*/ 502 h 978"/>
                <a:gd name="T18" fmla="*/ 965 w 1362"/>
                <a:gd name="T19" fmla="*/ 566 h 978"/>
                <a:gd name="T20" fmla="*/ 915 w 1362"/>
                <a:gd name="T21" fmla="*/ 662 h 978"/>
                <a:gd name="T22" fmla="*/ 884 w 1362"/>
                <a:gd name="T23" fmla="*/ 638 h 978"/>
                <a:gd name="T24" fmla="*/ 786 w 1362"/>
                <a:gd name="T25" fmla="*/ 622 h 978"/>
                <a:gd name="T26" fmla="*/ 678 w 1362"/>
                <a:gd name="T27" fmla="*/ 646 h 978"/>
                <a:gd name="T28" fmla="*/ 645 w 1362"/>
                <a:gd name="T29" fmla="*/ 763 h 978"/>
                <a:gd name="T30" fmla="*/ 723 w 1362"/>
                <a:gd name="T31" fmla="*/ 808 h 978"/>
                <a:gd name="T32" fmla="*/ 794 w 1362"/>
                <a:gd name="T33" fmla="*/ 751 h 978"/>
                <a:gd name="T34" fmla="*/ 822 w 1362"/>
                <a:gd name="T35" fmla="*/ 853 h 978"/>
                <a:gd name="T36" fmla="*/ 867 w 1362"/>
                <a:gd name="T37" fmla="*/ 964 h 978"/>
                <a:gd name="T38" fmla="*/ 822 w 1362"/>
                <a:gd name="T39" fmla="*/ 956 h 978"/>
                <a:gd name="T40" fmla="*/ 756 w 1362"/>
                <a:gd name="T41" fmla="*/ 892 h 978"/>
                <a:gd name="T42" fmla="*/ 653 w 1362"/>
                <a:gd name="T43" fmla="*/ 847 h 978"/>
                <a:gd name="T44" fmla="*/ 522 w 1362"/>
                <a:gd name="T45" fmla="*/ 781 h 978"/>
                <a:gd name="T46" fmla="*/ 483 w 1362"/>
                <a:gd name="T47" fmla="*/ 665 h 978"/>
                <a:gd name="T48" fmla="*/ 426 w 1362"/>
                <a:gd name="T49" fmla="*/ 632 h 978"/>
                <a:gd name="T50" fmla="*/ 461 w 1362"/>
                <a:gd name="T51" fmla="*/ 730 h 978"/>
                <a:gd name="T52" fmla="*/ 414 w 1362"/>
                <a:gd name="T53" fmla="*/ 653 h 978"/>
                <a:gd name="T54" fmla="*/ 380 w 1362"/>
                <a:gd name="T55" fmla="*/ 553 h 978"/>
                <a:gd name="T56" fmla="*/ 375 w 1362"/>
                <a:gd name="T57" fmla="*/ 439 h 978"/>
                <a:gd name="T58" fmla="*/ 449 w 1362"/>
                <a:gd name="T59" fmla="*/ 350 h 978"/>
                <a:gd name="T60" fmla="*/ 443 w 1362"/>
                <a:gd name="T61" fmla="*/ 265 h 978"/>
                <a:gd name="T62" fmla="*/ 386 w 1362"/>
                <a:gd name="T63" fmla="*/ 169 h 978"/>
                <a:gd name="T64" fmla="*/ 282 w 1362"/>
                <a:gd name="T65" fmla="*/ 163 h 978"/>
                <a:gd name="T66" fmla="*/ 284 w 1362"/>
                <a:gd name="T67" fmla="*/ 137 h 978"/>
                <a:gd name="T68" fmla="*/ 191 w 1362"/>
                <a:gd name="T69" fmla="*/ 193 h 978"/>
                <a:gd name="T70" fmla="*/ 78 w 1362"/>
                <a:gd name="T71" fmla="*/ 220 h 978"/>
                <a:gd name="T72" fmla="*/ 21 w 1362"/>
                <a:gd name="T73" fmla="*/ 229 h 978"/>
                <a:gd name="T74" fmla="*/ 129 w 1362"/>
                <a:gd name="T75" fmla="*/ 197 h 978"/>
                <a:gd name="T76" fmla="*/ 116 w 1362"/>
                <a:gd name="T77" fmla="*/ 163 h 978"/>
                <a:gd name="T78" fmla="*/ 171 w 1362"/>
                <a:gd name="T79" fmla="*/ 118 h 978"/>
                <a:gd name="T80" fmla="*/ 200 w 1362"/>
                <a:gd name="T81" fmla="*/ 67 h 978"/>
                <a:gd name="T82" fmla="*/ 264 w 1362"/>
                <a:gd name="T83" fmla="*/ 28 h 978"/>
                <a:gd name="T84" fmla="*/ 384 w 1362"/>
                <a:gd name="T85" fmla="*/ 11 h 978"/>
                <a:gd name="T86" fmla="*/ 506 w 1362"/>
                <a:gd name="T87" fmla="*/ 17 h 978"/>
                <a:gd name="T88" fmla="*/ 629 w 1362"/>
                <a:gd name="T89" fmla="*/ 23 h 978"/>
                <a:gd name="T90" fmla="*/ 735 w 1362"/>
                <a:gd name="T91" fmla="*/ 26 h 978"/>
                <a:gd name="T92" fmla="*/ 822 w 1362"/>
                <a:gd name="T93" fmla="*/ 56 h 978"/>
                <a:gd name="T94" fmla="*/ 932 w 1362"/>
                <a:gd name="T95" fmla="*/ 53 h 978"/>
                <a:gd name="T96" fmla="*/ 1029 w 1362"/>
                <a:gd name="T97" fmla="*/ 49 h 978"/>
                <a:gd name="T98" fmla="*/ 1086 w 1362"/>
                <a:gd name="T99" fmla="*/ 40 h 978"/>
                <a:gd name="T100" fmla="*/ 1142 w 1362"/>
                <a:gd name="T101" fmla="*/ 40 h 978"/>
                <a:gd name="T102" fmla="*/ 1164 w 1362"/>
                <a:gd name="T103" fmla="*/ 70 h 978"/>
                <a:gd name="T104" fmla="*/ 1065 w 1362"/>
                <a:gd name="T105" fmla="*/ 79 h 978"/>
                <a:gd name="T106" fmla="*/ 993 w 1362"/>
                <a:gd name="T107" fmla="*/ 124 h 978"/>
                <a:gd name="T108" fmla="*/ 962 w 1362"/>
                <a:gd name="T109" fmla="*/ 199 h 978"/>
                <a:gd name="T110" fmla="*/ 1037 w 1362"/>
                <a:gd name="T111" fmla="*/ 250 h 978"/>
                <a:gd name="T112" fmla="*/ 1083 w 1362"/>
                <a:gd name="T113" fmla="*/ 263 h 978"/>
                <a:gd name="T114" fmla="*/ 1131 w 1362"/>
                <a:gd name="T115" fmla="*/ 173 h 978"/>
                <a:gd name="T116" fmla="*/ 1206 w 1362"/>
                <a:gd name="T117" fmla="*/ 122 h 9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1362" h="978">
                  <a:moveTo>
                    <a:pt x="1240" y="171"/>
                  </a:moveTo>
                  <a:lnTo>
                    <a:pt x="1251" y="179"/>
                  </a:lnTo>
                  <a:cubicBezTo>
                    <a:pt x="1256" y="181"/>
                    <a:pt x="1264" y="184"/>
                    <a:pt x="1269" y="182"/>
                  </a:cubicBezTo>
                  <a:cubicBezTo>
                    <a:pt x="1274" y="180"/>
                    <a:pt x="1278" y="172"/>
                    <a:pt x="1281" y="167"/>
                  </a:cubicBezTo>
                  <a:cubicBezTo>
                    <a:pt x="1284" y="162"/>
                    <a:pt x="1286" y="151"/>
                    <a:pt x="1290" y="149"/>
                  </a:cubicBezTo>
                  <a:cubicBezTo>
                    <a:pt x="1294" y="147"/>
                    <a:pt x="1300" y="151"/>
                    <a:pt x="1304" y="155"/>
                  </a:cubicBezTo>
                  <a:cubicBezTo>
                    <a:pt x="1308" y="159"/>
                    <a:pt x="1313" y="168"/>
                    <a:pt x="1316" y="173"/>
                  </a:cubicBezTo>
                  <a:cubicBezTo>
                    <a:pt x="1319" y="178"/>
                    <a:pt x="1323" y="183"/>
                    <a:pt x="1323" y="187"/>
                  </a:cubicBezTo>
                  <a:cubicBezTo>
                    <a:pt x="1323" y="191"/>
                    <a:pt x="1315" y="191"/>
                    <a:pt x="1314" y="196"/>
                  </a:cubicBezTo>
                  <a:cubicBezTo>
                    <a:pt x="1313" y="201"/>
                    <a:pt x="1314" y="212"/>
                    <a:pt x="1317" y="217"/>
                  </a:cubicBezTo>
                  <a:cubicBezTo>
                    <a:pt x="1320" y="222"/>
                    <a:pt x="1328" y="223"/>
                    <a:pt x="1332" y="226"/>
                  </a:cubicBezTo>
                  <a:cubicBezTo>
                    <a:pt x="1336" y="229"/>
                    <a:pt x="1344" y="234"/>
                    <a:pt x="1341" y="236"/>
                  </a:cubicBezTo>
                  <a:cubicBezTo>
                    <a:pt x="1338" y="238"/>
                    <a:pt x="1321" y="238"/>
                    <a:pt x="1316" y="241"/>
                  </a:cubicBezTo>
                  <a:cubicBezTo>
                    <a:pt x="1311" y="244"/>
                    <a:pt x="1307" y="252"/>
                    <a:pt x="1308" y="253"/>
                  </a:cubicBezTo>
                  <a:cubicBezTo>
                    <a:pt x="1309" y="254"/>
                    <a:pt x="1319" y="249"/>
                    <a:pt x="1325" y="248"/>
                  </a:cubicBezTo>
                  <a:cubicBezTo>
                    <a:pt x="1331" y="247"/>
                    <a:pt x="1338" y="246"/>
                    <a:pt x="1343" y="247"/>
                  </a:cubicBezTo>
                  <a:cubicBezTo>
                    <a:pt x="1348" y="248"/>
                    <a:pt x="1355" y="250"/>
                    <a:pt x="1358" y="253"/>
                  </a:cubicBezTo>
                  <a:cubicBezTo>
                    <a:pt x="1361" y="256"/>
                    <a:pt x="1362" y="261"/>
                    <a:pt x="1361" y="265"/>
                  </a:cubicBezTo>
                  <a:cubicBezTo>
                    <a:pt x="1360" y="269"/>
                    <a:pt x="1356" y="272"/>
                    <a:pt x="1353" y="275"/>
                  </a:cubicBezTo>
                  <a:cubicBezTo>
                    <a:pt x="1350" y="278"/>
                    <a:pt x="1345" y="282"/>
                    <a:pt x="1341" y="283"/>
                  </a:cubicBezTo>
                  <a:cubicBezTo>
                    <a:pt x="1337" y="284"/>
                    <a:pt x="1331" y="281"/>
                    <a:pt x="1326" y="284"/>
                  </a:cubicBezTo>
                  <a:cubicBezTo>
                    <a:pt x="1321" y="287"/>
                    <a:pt x="1317" y="296"/>
                    <a:pt x="1311" y="299"/>
                  </a:cubicBezTo>
                  <a:cubicBezTo>
                    <a:pt x="1305" y="302"/>
                    <a:pt x="1294" y="304"/>
                    <a:pt x="1287" y="305"/>
                  </a:cubicBezTo>
                  <a:cubicBezTo>
                    <a:pt x="1280" y="306"/>
                    <a:pt x="1276" y="305"/>
                    <a:pt x="1269" y="305"/>
                  </a:cubicBezTo>
                  <a:cubicBezTo>
                    <a:pt x="1262" y="305"/>
                    <a:pt x="1252" y="304"/>
                    <a:pt x="1244" y="304"/>
                  </a:cubicBezTo>
                  <a:cubicBezTo>
                    <a:pt x="1236" y="304"/>
                    <a:pt x="1228" y="304"/>
                    <a:pt x="1220" y="304"/>
                  </a:cubicBezTo>
                  <a:cubicBezTo>
                    <a:pt x="1212" y="304"/>
                    <a:pt x="1202" y="303"/>
                    <a:pt x="1197" y="305"/>
                  </a:cubicBezTo>
                  <a:cubicBezTo>
                    <a:pt x="1192" y="307"/>
                    <a:pt x="1191" y="312"/>
                    <a:pt x="1187" y="314"/>
                  </a:cubicBezTo>
                  <a:cubicBezTo>
                    <a:pt x="1183" y="316"/>
                    <a:pt x="1179" y="318"/>
                    <a:pt x="1175" y="320"/>
                  </a:cubicBezTo>
                  <a:cubicBezTo>
                    <a:pt x="1171" y="322"/>
                    <a:pt x="1164" y="323"/>
                    <a:pt x="1160" y="326"/>
                  </a:cubicBezTo>
                  <a:cubicBezTo>
                    <a:pt x="1156" y="329"/>
                    <a:pt x="1156" y="335"/>
                    <a:pt x="1152" y="340"/>
                  </a:cubicBezTo>
                  <a:cubicBezTo>
                    <a:pt x="1148" y="345"/>
                    <a:pt x="1135" y="352"/>
                    <a:pt x="1136" y="353"/>
                  </a:cubicBezTo>
                  <a:cubicBezTo>
                    <a:pt x="1137" y="354"/>
                    <a:pt x="1155" y="351"/>
                    <a:pt x="1161" y="349"/>
                  </a:cubicBezTo>
                  <a:cubicBezTo>
                    <a:pt x="1167" y="347"/>
                    <a:pt x="1169" y="343"/>
                    <a:pt x="1173" y="340"/>
                  </a:cubicBezTo>
                  <a:cubicBezTo>
                    <a:pt x="1177" y="337"/>
                    <a:pt x="1181" y="332"/>
                    <a:pt x="1185" y="329"/>
                  </a:cubicBezTo>
                  <a:cubicBezTo>
                    <a:pt x="1189" y="326"/>
                    <a:pt x="1195" y="327"/>
                    <a:pt x="1199" y="325"/>
                  </a:cubicBezTo>
                  <a:cubicBezTo>
                    <a:pt x="1203" y="323"/>
                    <a:pt x="1205" y="319"/>
                    <a:pt x="1209" y="319"/>
                  </a:cubicBezTo>
                  <a:cubicBezTo>
                    <a:pt x="1213" y="319"/>
                    <a:pt x="1226" y="320"/>
                    <a:pt x="1226" y="323"/>
                  </a:cubicBezTo>
                  <a:cubicBezTo>
                    <a:pt x="1226" y="326"/>
                    <a:pt x="1211" y="332"/>
                    <a:pt x="1209" y="337"/>
                  </a:cubicBezTo>
                  <a:cubicBezTo>
                    <a:pt x="1207" y="342"/>
                    <a:pt x="1211" y="351"/>
                    <a:pt x="1212" y="356"/>
                  </a:cubicBezTo>
                  <a:cubicBezTo>
                    <a:pt x="1213" y="361"/>
                    <a:pt x="1214" y="363"/>
                    <a:pt x="1217" y="365"/>
                  </a:cubicBezTo>
                  <a:cubicBezTo>
                    <a:pt x="1220" y="367"/>
                    <a:pt x="1226" y="367"/>
                    <a:pt x="1230" y="368"/>
                  </a:cubicBezTo>
                  <a:cubicBezTo>
                    <a:pt x="1234" y="369"/>
                    <a:pt x="1240" y="373"/>
                    <a:pt x="1244" y="373"/>
                  </a:cubicBezTo>
                  <a:cubicBezTo>
                    <a:pt x="1248" y="373"/>
                    <a:pt x="1252" y="371"/>
                    <a:pt x="1256" y="368"/>
                  </a:cubicBezTo>
                  <a:cubicBezTo>
                    <a:pt x="1260" y="365"/>
                    <a:pt x="1267" y="354"/>
                    <a:pt x="1269" y="355"/>
                  </a:cubicBezTo>
                  <a:cubicBezTo>
                    <a:pt x="1271" y="356"/>
                    <a:pt x="1272" y="372"/>
                    <a:pt x="1271" y="376"/>
                  </a:cubicBezTo>
                  <a:cubicBezTo>
                    <a:pt x="1270" y="380"/>
                    <a:pt x="1265" y="380"/>
                    <a:pt x="1260" y="382"/>
                  </a:cubicBezTo>
                  <a:cubicBezTo>
                    <a:pt x="1255" y="384"/>
                    <a:pt x="1244" y="384"/>
                    <a:pt x="1239" y="386"/>
                  </a:cubicBezTo>
                  <a:cubicBezTo>
                    <a:pt x="1234" y="388"/>
                    <a:pt x="1231" y="392"/>
                    <a:pt x="1227" y="392"/>
                  </a:cubicBezTo>
                  <a:cubicBezTo>
                    <a:pt x="1223" y="392"/>
                    <a:pt x="1218" y="387"/>
                    <a:pt x="1215" y="388"/>
                  </a:cubicBezTo>
                  <a:cubicBezTo>
                    <a:pt x="1212" y="389"/>
                    <a:pt x="1212" y="394"/>
                    <a:pt x="1209" y="397"/>
                  </a:cubicBezTo>
                  <a:cubicBezTo>
                    <a:pt x="1206" y="400"/>
                    <a:pt x="1198" y="404"/>
                    <a:pt x="1197" y="403"/>
                  </a:cubicBezTo>
                  <a:cubicBezTo>
                    <a:pt x="1196" y="402"/>
                    <a:pt x="1198" y="392"/>
                    <a:pt x="1200" y="389"/>
                  </a:cubicBezTo>
                  <a:cubicBezTo>
                    <a:pt x="1202" y="386"/>
                    <a:pt x="1213" y="383"/>
                    <a:pt x="1212" y="382"/>
                  </a:cubicBezTo>
                  <a:cubicBezTo>
                    <a:pt x="1211" y="381"/>
                    <a:pt x="1201" y="380"/>
                    <a:pt x="1196" y="380"/>
                  </a:cubicBezTo>
                  <a:cubicBezTo>
                    <a:pt x="1191" y="380"/>
                    <a:pt x="1186" y="380"/>
                    <a:pt x="1182" y="382"/>
                  </a:cubicBezTo>
                  <a:cubicBezTo>
                    <a:pt x="1178" y="384"/>
                    <a:pt x="1178" y="389"/>
                    <a:pt x="1172" y="391"/>
                  </a:cubicBezTo>
                  <a:cubicBezTo>
                    <a:pt x="1166" y="393"/>
                    <a:pt x="1152" y="392"/>
                    <a:pt x="1146" y="394"/>
                  </a:cubicBezTo>
                  <a:cubicBezTo>
                    <a:pt x="1140" y="396"/>
                    <a:pt x="1139" y="400"/>
                    <a:pt x="1134" y="404"/>
                  </a:cubicBezTo>
                  <a:cubicBezTo>
                    <a:pt x="1129" y="408"/>
                    <a:pt x="1122" y="412"/>
                    <a:pt x="1118" y="415"/>
                  </a:cubicBezTo>
                  <a:cubicBezTo>
                    <a:pt x="1114" y="418"/>
                    <a:pt x="1110" y="419"/>
                    <a:pt x="1110" y="422"/>
                  </a:cubicBezTo>
                  <a:cubicBezTo>
                    <a:pt x="1110" y="425"/>
                    <a:pt x="1121" y="432"/>
                    <a:pt x="1118" y="434"/>
                  </a:cubicBezTo>
                  <a:cubicBezTo>
                    <a:pt x="1115" y="436"/>
                    <a:pt x="1099" y="435"/>
                    <a:pt x="1092" y="437"/>
                  </a:cubicBezTo>
                  <a:cubicBezTo>
                    <a:pt x="1085" y="439"/>
                    <a:pt x="1079" y="446"/>
                    <a:pt x="1074" y="448"/>
                  </a:cubicBezTo>
                  <a:cubicBezTo>
                    <a:pt x="1069" y="450"/>
                    <a:pt x="1065" y="446"/>
                    <a:pt x="1062" y="448"/>
                  </a:cubicBezTo>
                  <a:cubicBezTo>
                    <a:pt x="1059" y="450"/>
                    <a:pt x="1057" y="454"/>
                    <a:pt x="1055" y="458"/>
                  </a:cubicBezTo>
                  <a:cubicBezTo>
                    <a:pt x="1053" y="462"/>
                    <a:pt x="1054" y="469"/>
                    <a:pt x="1052" y="472"/>
                  </a:cubicBezTo>
                  <a:cubicBezTo>
                    <a:pt x="1050" y="475"/>
                    <a:pt x="1046" y="476"/>
                    <a:pt x="1043" y="476"/>
                  </a:cubicBezTo>
                  <a:cubicBezTo>
                    <a:pt x="1040" y="476"/>
                    <a:pt x="1035" y="469"/>
                    <a:pt x="1034" y="470"/>
                  </a:cubicBezTo>
                  <a:cubicBezTo>
                    <a:pt x="1033" y="471"/>
                    <a:pt x="1035" y="478"/>
                    <a:pt x="1035" y="482"/>
                  </a:cubicBezTo>
                  <a:cubicBezTo>
                    <a:pt x="1035" y="486"/>
                    <a:pt x="1037" y="490"/>
                    <a:pt x="1034" y="493"/>
                  </a:cubicBezTo>
                  <a:cubicBezTo>
                    <a:pt x="1031" y="496"/>
                    <a:pt x="1017" y="503"/>
                    <a:pt x="1014" y="502"/>
                  </a:cubicBezTo>
                  <a:cubicBezTo>
                    <a:pt x="1011" y="501"/>
                    <a:pt x="1016" y="485"/>
                    <a:pt x="1016" y="485"/>
                  </a:cubicBezTo>
                  <a:cubicBezTo>
                    <a:pt x="1016" y="485"/>
                    <a:pt x="1012" y="496"/>
                    <a:pt x="1011" y="502"/>
                  </a:cubicBezTo>
                  <a:cubicBezTo>
                    <a:pt x="1010" y="508"/>
                    <a:pt x="1010" y="516"/>
                    <a:pt x="1010" y="521"/>
                  </a:cubicBezTo>
                  <a:cubicBezTo>
                    <a:pt x="1010" y="526"/>
                    <a:pt x="1010" y="529"/>
                    <a:pt x="1010" y="532"/>
                  </a:cubicBezTo>
                  <a:cubicBezTo>
                    <a:pt x="1010" y="535"/>
                    <a:pt x="1010" y="538"/>
                    <a:pt x="1007" y="542"/>
                  </a:cubicBezTo>
                  <a:cubicBezTo>
                    <a:pt x="1004" y="546"/>
                    <a:pt x="996" y="550"/>
                    <a:pt x="992" y="553"/>
                  </a:cubicBezTo>
                  <a:cubicBezTo>
                    <a:pt x="988" y="556"/>
                    <a:pt x="984" y="561"/>
                    <a:pt x="980" y="563"/>
                  </a:cubicBezTo>
                  <a:cubicBezTo>
                    <a:pt x="976" y="565"/>
                    <a:pt x="970" y="564"/>
                    <a:pt x="965" y="566"/>
                  </a:cubicBezTo>
                  <a:cubicBezTo>
                    <a:pt x="960" y="568"/>
                    <a:pt x="955" y="575"/>
                    <a:pt x="950" y="578"/>
                  </a:cubicBezTo>
                  <a:cubicBezTo>
                    <a:pt x="945" y="581"/>
                    <a:pt x="938" y="585"/>
                    <a:pt x="932" y="586"/>
                  </a:cubicBezTo>
                  <a:cubicBezTo>
                    <a:pt x="926" y="587"/>
                    <a:pt x="919" y="585"/>
                    <a:pt x="915" y="587"/>
                  </a:cubicBezTo>
                  <a:cubicBezTo>
                    <a:pt x="911" y="589"/>
                    <a:pt x="911" y="593"/>
                    <a:pt x="909" y="598"/>
                  </a:cubicBezTo>
                  <a:cubicBezTo>
                    <a:pt x="907" y="603"/>
                    <a:pt x="905" y="611"/>
                    <a:pt x="905" y="616"/>
                  </a:cubicBezTo>
                  <a:cubicBezTo>
                    <a:pt x="905" y="621"/>
                    <a:pt x="907" y="626"/>
                    <a:pt x="908" y="631"/>
                  </a:cubicBezTo>
                  <a:cubicBezTo>
                    <a:pt x="909" y="636"/>
                    <a:pt x="913" y="641"/>
                    <a:pt x="914" y="646"/>
                  </a:cubicBezTo>
                  <a:cubicBezTo>
                    <a:pt x="915" y="651"/>
                    <a:pt x="915" y="657"/>
                    <a:pt x="915" y="662"/>
                  </a:cubicBezTo>
                  <a:cubicBezTo>
                    <a:pt x="915" y="667"/>
                    <a:pt x="916" y="674"/>
                    <a:pt x="915" y="679"/>
                  </a:cubicBezTo>
                  <a:cubicBezTo>
                    <a:pt x="914" y="684"/>
                    <a:pt x="912" y="688"/>
                    <a:pt x="909" y="691"/>
                  </a:cubicBezTo>
                  <a:cubicBezTo>
                    <a:pt x="906" y="694"/>
                    <a:pt x="902" y="698"/>
                    <a:pt x="899" y="697"/>
                  </a:cubicBezTo>
                  <a:cubicBezTo>
                    <a:pt x="896" y="696"/>
                    <a:pt x="891" y="687"/>
                    <a:pt x="888" y="683"/>
                  </a:cubicBezTo>
                  <a:cubicBezTo>
                    <a:pt x="885" y="679"/>
                    <a:pt x="883" y="677"/>
                    <a:pt x="881" y="673"/>
                  </a:cubicBezTo>
                  <a:cubicBezTo>
                    <a:pt x="879" y="669"/>
                    <a:pt x="875" y="663"/>
                    <a:pt x="876" y="659"/>
                  </a:cubicBezTo>
                  <a:cubicBezTo>
                    <a:pt x="877" y="655"/>
                    <a:pt x="883" y="652"/>
                    <a:pt x="884" y="649"/>
                  </a:cubicBezTo>
                  <a:cubicBezTo>
                    <a:pt x="885" y="646"/>
                    <a:pt x="885" y="641"/>
                    <a:pt x="884" y="638"/>
                  </a:cubicBezTo>
                  <a:cubicBezTo>
                    <a:pt x="883" y="635"/>
                    <a:pt x="878" y="634"/>
                    <a:pt x="875" y="632"/>
                  </a:cubicBezTo>
                  <a:cubicBezTo>
                    <a:pt x="872" y="630"/>
                    <a:pt x="866" y="624"/>
                    <a:pt x="863" y="623"/>
                  </a:cubicBezTo>
                  <a:cubicBezTo>
                    <a:pt x="860" y="622"/>
                    <a:pt x="858" y="629"/>
                    <a:pt x="855" y="629"/>
                  </a:cubicBezTo>
                  <a:cubicBezTo>
                    <a:pt x="852" y="629"/>
                    <a:pt x="849" y="625"/>
                    <a:pt x="845" y="623"/>
                  </a:cubicBezTo>
                  <a:cubicBezTo>
                    <a:pt x="841" y="621"/>
                    <a:pt x="835" y="617"/>
                    <a:pt x="831" y="617"/>
                  </a:cubicBezTo>
                  <a:cubicBezTo>
                    <a:pt x="827" y="617"/>
                    <a:pt x="825" y="621"/>
                    <a:pt x="821" y="622"/>
                  </a:cubicBezTo>
                  <a:cubicBezTo>
                    <a:pt x="817" y="623"/>
                    <a:pt x="812" y="623"/>
                    <a:pt x="806" y="623"/>
                  </a:cubicBezTo>
                  <a:cubicBezTo>
                    <a:pt x="800" y="623"/>
                    <a:pt x="789" y="620"/>
                    <a:pt x="786" y="622"/>
                  </a:cubicBezTo>
                  <a:cubicBezTo>
                    <a:pt x="783" y="624"/>
                    <a:pt x="790" y="632"/>
                    <a:pt x="788" y="634"/>
                  </a:cubicBezTo>
                  <a:cubicBezTo>
                    <a:pt x="786" y="636"/>
                    <a:pt x="779" y="636"/>
                    <a:pt x="774" y="635"/>
                  </a:cubicBezTo>
                  <a:cubicBezTo>
                    <a:pt x="769" y="634"/>
                    <a:pt x="764" y="630"/>
                    <a:pt x="759" y="629"/>
                  </a:cubicBezTo>
                  <a:cubicBezTo>
                    <a:pt x="754" y="628"/>
                    <a:pt x="750" y="628"/>
                    <a:pt x="744" y="629"/>
                  </a:cubicBezTo>
                  <a:cubicBezTo>
                    <a:pt x="738" y="630"/>
                    <a:pt x="726" y="633"/>
                    <a:pt x="720" y="634"/>
                  </a:cubicBezTo>
                  <a:cubicBezTo>
                    <a:pt x="714" y="635"/>
                    <a:pt x="710" y="633"/>
                    <a:pt x="705" y="634"/>
                  </a:cubicBezTo>
                  <a:cubicBezTo>
                    <a:pt x="700" y="635"/>
                    <a:pt x="696" y="638"/>
                    <a:pt x="692" y="640"/>
                  </a:cubicBezTo>
                  <a:cubicBezTo>
                    <a:pt x="688" y="642"/>
                    <a:pt x="682" y="643"/>
                    <a:pt x="678" y="646"/>
                  </a:cubicBezTo>
                  <a:cubicBezTo>
                    <a:pt x="674" y="649"/>
                    <a:pt x="669" y="654"/>
                    <a:pt x="668" y="658"/>
                  </a:cubicBezTo>
                  <a:cubicBezTo>
                    <a:pt x="667" y="662"/>
                    <a:pt x="671" y="669"/>
                    <a:pt x="671" y="673"/>
                  </a:cubicBezTo>
                  <a:cubicBezTo>
                    <a:pt x="671" y="677"/>
                    <a:pt x="670" y="679"/>
                    <a:pt x="668" y="683"/>
                  </a:cubicBezTo>
                  <a:cubicBezTo>
                    <a:pt x="666" y="687"/>
                    <a:pt x="662" y="691"/>
                    <a:pt x="659" y="695"/>
                  </a:cubicBezTo>
                  <a:cubicBezTo>
                    <a:pt x="656" y="699"/>
                    <a:pt x="652" y="704"/>
                    <a:pt x="650" y="710"/>
                  </a:cubicBezTo>
                  <a:cubicBezTo>
                    <a:pt x="648" y="716"/>
                    <a:pt x="646" y="727"/>
                    <a:pt x="645" y="733"/>
                  </a:cubicBezTo>
                  <a:cubicBezTo>
                    <a:pt x="644" y="739"/>
                    <a:pt x="645" y="741"/>
                    <a:pt x="645" y="746"/>
                  </a:cubicBezTo>
                  <a:cubicBezTo>
                    <a:pt x="645" y="751"/>
                    <a:pt x="644" y="758"/>
                    <a:pt x="645" y="763"/>
                  </a:cubicBezTo>
                  <a:cubicBezTo>
                    <a:pt x="646" y="768"/>
                    <a:pt x="648" y="772"/>
                    <a:pt x="650" y="776"/>
                  </a:cubicBezTo>
                  <a:cubicBezTo>
                    <a:pt x="652" y="780"/>
                    <a:pt x="656" y="784"/>
                    <a:pt x="657" y="788"/>
                  </a:cubicBezTo>
                  <a:cubicBezTo>
                    <a:pt x="658" y="792"/>
                    <a:pt x="656" y="799"/>
                    <a:pt x="659" y="802"/>
                  </a:cubicBezTo>
                  <a:cubicBezTo>
                    <a:pt x="662" y="805"/>
                    <a:pt x="671" y="806"/>
                    <a:pt x="675" y="808"/>
                  </a:cubicBezTo>
                  <a:cubicBezTo>
                    <a:pt x="679" y="810"/>
                    <a:pt x="677" y="816"/>
                    <a:pt x="681" y="817"/>
                  </a:cubicBezTo>
                  <a:cubicBezTo>
                    <a:pt x="685" y="818"/>
                    <a:pt x="691" y="815"/>
                    <a:pt x="696" y="814"/>
                  </a:cubicBezTo>
                  <a:cubicBezTo>
                    <a:pt x="701" y="813"/>
                    <a:pt x="706" y="810"/>
                    <a:pt x="710" y="809"/>
                  </a:cubicBezTo>
                  <a:cubicBezTo>
                    <a:pt x="714" y="808"/>
                    <a:pt x="719" y="810"/>
                    <a:pt x="723" y="808"/>
                  </a:cubicBezTo>
                  <a:cubicBezTo>
                    <a:pt x="727" y="806"/>
                    <a:pt x="730" y="801"/>
                    <a:pt x="732" y="797"/>
                  </a:cubicBezTo>
                  <a:cubicBezTo>
                    <a:pt x="734" y="793"/>
                    <a:pt x="735" y="788"/>
                    <a:pt x="737" y="785"/>
                  </a:cubicBezTo>
                  <a:cubicBezTo>
                    <a:pt x="739" y="782"/>
                    <a:pt x="742" y="779"/>
                    <a:pt x="743" y="775"/>
                  </a:cubicBezTo>
                  <a:cubicBezTo>
                    <a:pt x="744" y="771"/>
                    <a:pt x="741" y="764"/>
                    <a:pt x="743" y="760"/>
                  </a:cubicBezTo>
                  <a:cubicBezTo>
                    <a:pt x="745" y="756"/>
                    <a:pt x="751" y="750"/>
                    <a:pt x="755" y="749"/>
                  </a:cubicBezTo>
                  <a:cubicBezTo>
                    <a:pt x="759" y="748"/>
                    <a:pt x="763" y="752"/>
                    <a:pt x="768" y="752"/>
                  </a:cubicBezTo>
                  <a:cubicBezTo>
                    <a:pt x="773" y="752"/>
                    <a:pt x="779" y="751"/>
                    <a:pt x="783" y="751"/>
                  </a:cubicBezTo>
                  <a:cubicBezTo>
                    <a:pt x="787" y="751"/>
                    <a:pt x="793" y="748"/>
                    <a:pt x="794" y="751"/>
                  </a:cubicBezTo>
                  <a:cubicBezTo>
                    <a:pt x="795" y="754"/>
                    <a:pt x="792" y="763"/>
                    <a:pt x="791" y="770"/>
                  </a:cubicBezTo>
                  <a:cubicBezTo>
                    <a:pt x="790" y="777"/>
                    <a:pt x="787" y="788"/>
                    <a:pt x="786" y="794"/>
                  </a:cubicBezTo>
                  <a:cubicBezTo>
                    <a:pt x="785" y="800"/>
                    <a:pt x="788" y="803"/>
                    <a:pt x="786" y="806"/>
                  </a:cubicBezTo>
                  <a:cubicBezTo>
                    <a:pt x="784" y="809"/>
                    <a:pt x="776" y="808"/>
                    <a:pt x="774" y="812"/>
                  </a:cubicBezTo>
                  <a:cubicBezTo>
                    <a:pt x="772" y="816"/>
                    <a:pt x="775" y="828"/>
                    <a:pt x="773" y="833"/>
                  </a:cubicBezTo>
                  <a:cubicBezTo>
                    <a:pt x="771" y="838"/>
                    <a:pt x="759" y="841"/>
                    <a:pt x="764" y="845"/>
                  </a:cubicBezTo>
                  <a:cubicBezTo>
                    <a:pt x="769" y="849"/>
                    <a:pt x="790" y="856"/>
                    <a:pt x="800" y="857"/>
                  </a:cubicBezTo>
                  <a:cubicBezTo>
                    <a:pt x="810" y="858"/>
                    <a:pt x="817" y="852"/>
                    <a:pt x="822" y="853"/>
                  </a:cubicBezTo>
                  <a:cubicBezTo>
                    <a:pt x="827" y="854"/>
                    <a:pt x="831" y="860"/>
                    <a:pt x="833" y="865"/>
                  </a:cubicBezTo>
                  <a:cubicBezTo>
                    <a:pt x="835" y="870"/>
                    <a:pt x="834" y="880"/>
                    <a:pt x="833" y="886"/>
                  </a:cubicBezTo>
                  <a:cubicBezTo>
                    <a:pt x="832" y="892"/>
                    <a:pt x="826" y="894"/>
                    <a:pt x="825" y="899"/>
                  </a:cubicBezTo>
                  <a:cubicBezTo>
                    <a:pt x="824" y="904"/>
                    <a:pt x="825" y="910"/>
                    <a:pt x="825" y="916"/>
                  </a:cubicBezTo>
                  <a:cubicBezTo>
                    <a:pt x="825" y="922"/>
                    <a:pt x="825" y="932"/>
                    <a:pt x="827" y="937"/>
                  </a:cubicBezTo>
                  <a:cubicBezTo>
                    <a:pt x="829" y="942"/>
                    <a:pt x="832" y="943"/>
                    <a:pt x="836" y="947"/>
                  </a:cubicBezTo>
                  <a:cubicBezTo>
                    <a:pt x="840" y="951"/>
                    <a:pt x="844" y="956"/>
                    <a:pt x="849" y="959"/>
                  </a:cubicBezTo>
                  <a:cubicBezTo>
                    <a:pt x="854" y="962"/>
                    <a:pt x="862" y="964"/>
                    <a:pt x="867" y="964"/>
                  </a:cubicBezTo>
                  <a:cubicBezTo>
                    <a:pt x="872" y="964"/>
                    <a:pt x="874" y="957"/>
                    <a:pt x="879" y="956"/>
                  </a:cubicBezTo>
                  <a:cubicBezTo>
                    <a:pt x="884" y="955"/>
                    <a:pt x="893" y="953"/>
                    <a:pt x="896" y="955"/>
                  </a:cubicBezTo>
                  <a:cubicBezTo>
                    <a:pt x="899" y="957"/>
                    <a:pt x="900" y="966"/>
                    <a:pt x="897" y="967"/>
                  </a:cubicBezTo>
                  <a:cubicBezTo>
                    <a:pt x="894" y="968"/>
                    <a:pt x="883" y="962"/>
                    <a:pt x="878" y="964"/>
                  </a:cubicBezTo>
                  <a:cubicBezTo>
                    <a:pt x="873" y="966"/>
                    <a:pt x="869" y="976"/>
                    <a:pt x="864" y="977"/>
                  </a:cubicBezTo>
                  <a:cubicBezTo>
                    <a:pt x="859" y="978"/>
                    <a:pt x="853" y="971"/>
                    <a:pt x="848" y="970"/>
                  </a:cubicBezTo>
                  <a:cubicBezTo>
                    <a:pt x="843" y="969"/>
                    <a:pt x="835" y="972"/>
                    <a:pt x="831" y="970"/>
                  </a:cubicBezTo>
                  <a:cubicBezTo>
                    <a:pt x="827" y="968"/>
                    <a:pt x="825" y="960"/>
                    <a:pt x="822" y="956"/>
                  </a:cubicBezTo>
                  <a:cubicBezTo>
                    <a:pt x="819" y="952"/>
                    <a:pt x="815" y="946"/>
                    <a:pt x="810" y="944"/>
                  </a:cubicBezTo>
                  <a:cubicBezTo>
                    <a:pt x="805" y="942"/>
                    <a:pt x="796" y="946"/>
                    <a:pt x="792" y="944"/>
                  </a:cubicBezTo>
                  <a:cubicBezTo>
                    <a:pt x="788" y="942"/>
                    <a:pt x="787" y="938"/>
                    <a:pt x="786" y="934"/>
                  </a:cubicBezTo>
                  <a:cubicBezTo>
                    <a:pt x="785" y="930"/>
                    <a:pt x="787" y="927"/>
                    <a:pt x="786" y="923"/>
                  </a:cubicBezTo>
                  <a:cubicBezTo>
                    <a:pt x="785" y="919"/>
                    <a:pt x="780" y="911"/>
                    <a:pt x="777" y="907"/>
                  </a:cubicBezTo>
                  <a:cubicBezTo>
                    <a:pt x="774" y="903"/>
                    <a:pt x="769" y="902"/>
                    <a:pt x="767" y="899"/>
                  </a:cubicBezTo>
                  <a:cubicBezTo>
                    <a:pt x="765" y="896"/>
                    <a:pt x="767" y="888"/>
                    <a:pt x="765" y="887"/>
                  </a:cubicBezTo>
                  <a:cubicBezTo>
                    <a:pt x="763" y="886"/>
                    <a:pt x="761" y="892"/>
                    <a:pt x="756" y="892"/>
                  </a:cubicBezTo>
                  <a:cubicBezTo>
                    <a:pt x="751" y="892"/>
                    <a:pt x="743" y="890"/>
                    <a:pt x="737" y="889"/>
                  </a:cubicBezTo>
                  <a:cubicBezTo>
                    <a:pt x="731" y="888"/>
                    <a:pt x="725" y="886"/>
                    <a:pt x="720" y="884"/>
                  </a:cubicBezTo>
                  <a:cubicBezTo>
                    <a:pt x="715" y="882"/>
                    <a:pt x="712" y="880"/>
                    <a:pt x="708" y="877"/>
                  </a:cubicBezTo>
                  <a:cubicBezTo>
                    <a:pt x="704" y="874"/>
                    <a:pt x="701" y="871"/>
                    <a:pt x="698" y="868"/>
                  </a:cubicBezTo>
                  <a:cubicBezTo>
                    <a:pt x="695" y="865"/>
                    <a:pt x="690" y="863"/>
                    <a:pt x="687" y="859"/>
                  </a:cubicBezTo>
                  <a:cubicBezTo>
                    <a:pt x="684" y="855"/>
                    <a:pt x="682" y="847"/>
                    <a:pt x="678" y="845"/>
                  </a:cubicBezTo>
                  <a:cubicBezTo>
                    <a:pt x="674" y="843"/>
                    <a:pt x="670" y="845"/>
                    <a:pt x="666" y="845"/>
                  </a:cubicBezTo>
                  <a:cubicBezTo>
                    <a:pt x="662" y="845"/>
                    <a:pt x="658" y="846"/>
                    <a:pt x="653" y="847"/>
                  </a:cubicBezTo>
                  <a:cubicBezTo>
                    <a:pt x="648" y="848"/>
                    <a:pt x="642" y="852"/>
                    <a:pt x="636" y="853"/>
                  </a:cubicBezTo>
                  <a:cubicBezTo>
                    <a:pt x="630" y="854"/>
                    <a:pt x="622" y="854"/>
                    <a:pt x="615" y="853"/>
                  </a:cubicBezTo>
                  <a:cubicBezTo>
                    <a:pt x="608" y="852"/>
                    <a:pt x="598" y="847"/>
                    <a:pt x="591" y="844"/>
                  </a:cubicBezTo>
                  <a:cubicBezTo>
                    <a:pt x="584" y="841"/>
                    <a:pt x="578" y="839"/>
                    <a:pt x="573" y="835"/>
                  </a:cubicBezTo>
                  <a:cubicBezTo>
                    <a:pt x="568" y="831"/>
                    <a:pt x="563" y="825"/>
                    <a:pt x="558" y="820"/>
                  </a:cubicBezTo>
                  <a:cubicBezTo>
                    <a:pt x="553" y="815"/>
                    <a:pt x="547" y="810"/>
                    <a:pt x="542" y="806"/>
                  </a:cubicBezTo>
                  <a:cubicBezTo>
                    <a:pt x="537" y="802"/>
                    <a:pt x="531" y="797"/>
                    <a:pt x="528" y="793"/>
                  </a:cubicBezTo>
                  <a:cubicBezTo>
                    <a:pt x="525" y="789"/>
                    <a:pt x="523" y="786"/>
                    <a:pt x="522" y="781"/>
                  </a:cubicBezTo>
                  <a:cubicBezTo>
                    <a:pt x="521" y="776"/>
                    <a:pt x="521" y="769"/>
                    <a:pt x="522" y="763"/>
                  </a:cubicBezTo>
                  <a:cubicBezTo>
                    <a:pt x="523" y="757"/>
                    <a:pt x="526" y="751"/>
                    <a:pt x="525" y="745"/>
                  </a:cubicBezTo>
                  <a:cubicBezTo>
                    <a:pt x="524" y="739"/>
                    <a:pt x="519" y="729"/>
                    <a:pt x="516" y="724"/>
                  </a:cubicBezTo>
                  <a:cubicBezTo>
                    <a:pt x="513" y="719"/>
                    <a:pt x="511" y="719"/>
                    <a:pt x="509" y="715"/>
                  </a:cubicBezTo>
                  <a:cubicBezTo>
                    <a:pt x="507" y="711"/>
                    <a:pt x="510" y="705"/>
                    <a:pt x="507" y="701"/>
                  </a:cubicBezTo>
                  <a:cubicBezTo>
                    <a:pt x="504" y="697"/>
                    <a:pt x="496" y="693"/>
                    <a:pt x="492" y="689"/>
                  </a:cubicBezTo>
                  <a:cubicBezTo>
                    <a:pt x="488" y="685"/>
                    <a:pt x="486" y="681"/>
                    <a:pt x="485" y="677"/>
                  </a:cubicBezTo>
                  <a:cubicBezTo>
                    <a:pt x="484" y="673"/>
                    <a:pt x="485" y="668"/>
                    <a:pt x="483" y="665"/>
                  </a:cubicBezTo>
                  <a:cubicBezTo>
                    <a:pt x="481" y="662"/>
                    <a:pt x="476" y="663"/>
                    <a:pt x="473" y="659"/>
                  </a:cubicBezTo>
                  <a:cubicBezTo>
                    <a:pt x="470" y="655"/>
                    <a:pt x="464" y="648"/>
                    <a:pt x="462" y="643"/>
                  </a:cubicBezTo>
                  <a:cubicBezTo>
                    <a:pt x="460" y="638"/>
                    <a:pt x="460" y="635"/>
                    <a:pt x="459" y="631"/>
                  </a:cubicBezTo>
                  <a:cubicBezTo>
                    <a:pt x="458" y="627"/>
                    <a:pt x="457" y="625"/>
                    <a:pt x="455" y="620"/>
                  </a:cubicBezTo>
                  <a:cubicBezTo>
                    <a:pt x="453" y="615"/>
                    <a:pt x="447" y="604"/>
                    <a:pt x="444" y="602"/>
                  </a:cubicBezTo>
                  <a:cubicBezTo>
                    <a:pt x="441" y="600"/>
                    <a:pt x="436" y="605"/>
                    <a:pt x="434" y="607"/>
                  </a:cubicBezTo>
                  <a:cubicBezTo>
                    <a:pt x="432" y="609"/>
                    <a:pt x="435" y="613"/>
                    <a:pt x="434" y="617"/>
                  </a:cubicBezTo>
                  <a:cubicBezTo>
                    <a:pt x="433" y="621"/>
                    <a:pt x="427" y="628"/>
                    <a:pt x="426" y="632"/>
                  </a:cubicBezTo>
                  <a:cubicBezTo>
                    <a:pt x="425" y="636"/>
                    <a:pt x="429" y="638"/>
                    <a:pt x="431" y="641"/>
                  </a:cubicBezTo>
                  <a:cubicBezTo>
                    <a:pt x="433" y="644"/>
                    <a:pt x="436" y="648"/>
                    <a:pt x="438" y="653"/>
                  </a:cubicBezTo>
                  <a:cubicBezTo>
                    <a:pt x="440" y="658"/>
                    <a:pt x="441" y="665"/>
                    <a:pt x="444" y="670"/>
                  </a:cubicBezTo>
                  <a:cubicBezTo>
                    <a:pt x="447" y="675"/>
                    <a:pt x="451" y="679"/>
                    <a:pt x="453" y="683"/>
                  </a:cubicBezTo>
                  <a:cubicBezTo>
                    <a:pt x="455" y="687"/>
                    <a:pt x="457" y="692"/>
                    <a:pt x="458" y="697"/>
                  </a:cubicBezTo>
                  <a:cubicBezTo>
                    <a:pt x="459" y="702"/>
                    <a:pt x="457" y="710"/>
                    <a:pt x="459" y="715"/>
                  </a:cubicBezTo>
                  <a:cubicBezTo>
                    <a:pt x="461" y="720"/>
                    <a:pt x="470" y="723"/>
                    <a:pt x="470" y="725"/>
                  </a:cubicBezTo>
                  <a:cubicBezTo>
                    <a:pt x="470" y="727"/>
                    <a:pt x="465" y="731"/>
                    <a:pt x="461" y="730"/>
                  </a:cubicBezTo>
                  <a:cubicBezTo>
                    <a:pt x="457" y="729"/>
                    <a:pt x="450" y="723"/>
                    <a:pt x="447" y="719"/>
                  </a:cubicBezTo>
                  <a:cubicBezTo>
                    <a:pt x="444" y="715"/>
                    <a:pt x="441" y="708"/>
                    <a:pt x="440" y="703"/>
                  </a:cubicBezTo>
                  <a:cubicBezTo>
                    <a:pt x="439" y="698"/>
                    <a:pt x="439" y="694"/>
                    <a:pt x="438" y="691"/>
                  </a:cubicBezTo>
                  <a:cubicBezTo>
                    <a:pt x="437" y="688"/>
                    <a:pt x="435" y="685"/>
                    <a:pt x="432" y="683"/>
                  </a:cubicBezTo>
                  <a:cubicBezTo>
                    <a:pt x="429" y="681"/>
                    <a:pt x="426" y="681"/>
                    <a:pt x="423" y="679"/>
                  </a:cubicBezTo>
                  <a:cubicBezTo>
                    <a:pt x="420" y="677"/>
                    <a:pt x="411" y="671"/>
                    <a:pt x="411" y="668"/>
                  </a:cubicBezTo>
                  <a:cubicBezTo>
                    <a:pt x="411" y="665"/>
                    <a:pt x="422" y="664"/>
                    <a:pt x="422" y="662"/>
                  </a:cubicBezTo>
                  <a:cubicBezTo>
                    <a:pt x="422" y="660"/>
                    <a:pt x="415" y="657"/>
                    <a:pt x="414" y="653"/>
                  </a:cubicBezTo>
                  <a:cubicBezTo>
                    <a:pt x="413" y="649"/>
                    <a:pt x="414" y="643"/>
                    <a:pt x="414" y="638"/>
                  </a:cubicBezTo>
                  <a:cubicBezTo>
                    <a:pt x="414" y="633"/>
                    <a:pt x="413" y="627"/>
                    <a:pt x="413" y="622"/>
                  </a:cubicBezTo>
                  <a:cubicBezTo>
                    <a:pt x="413" y="617"/>
                    <a:pt x="413" y="612"/>
                    <a:pt x="413" y="608"/>
                  </a:cubicBezTo>
                  <a:cubicBezTo>
                    <a:pt x="413" y="604"/>
                    <a:pt x="413" y="602"/>
                    <a:pt x="413" y="598"/>
                  </a:cubicBezTo>
                  <a:cubicBezTo>
                    <a:pt x="413" y="594"/>
                    <a:pt x="414" y="592"/>
                    <a:pt x="413" y="586"/>
                  </a:cubicBezTo>
                  <a:cubicBezTo>
                    <a:pt x="412" y="580"/>
                    <a:pt x="409" y="568"/>
                    <a:pt x="407" y="563"/>
                  </a:cubicBezTo>
                  <a:cubicBezTo>
                    <a:pt x="405" y="558"/>
                    <a:pt x="402" y="556"/>
                    <a:pt x="398" y="554"/>
                  </a:cubicBezTo>
                  <a:cubicBezTo>
                    <a:pt x="394" y="552"/>
                    <a:pt x="384" y="556"/>
                    <a:pt x="380" y="553"/>
                  </a:cubicBezTo>
                  <a:cubicBezTo>
                    <a:pt x="376" y="550"/>
                    <a:pt x="373" y="543"/>
                    <a:pt x="372" y="539"/>
                  </a:cubicBezTo>
                  <a:cubicBezTo>
                    <a:pt x="371" y="535"/>
                    <a:pt x="371" y="531"/>
                    <a:pt x="371" y="527"/>
                  </a:cubicBezTo>
                  <a:cubicBezTo>
                    <a:pt x="371" y="523"/>
                    <a:pt x="371" y="519"/>
                    <a:pt x="372" y="514"/>
                  </a:cubicBezTo>
                  <a:cubicBezTo>
                    <a:pt x="373" y="509"/>
                    <a:pt x="376" y="503"/>
                    <a:pt x="375" y="497"/>
                  </a:cubicBezTo>
                  <a:cubicBezTo>
                    <a:pt x="374" y="491"/>
                    <a:pt x="369" y="484"/>
                    <a:pt x="368" y="479"/>
                  </a:cubicBezTo>
                  <a:cubicBezTo>
                    <a:pt x="367" y="474"/>
                    <a:pt x="368" y="470"/>
                    <a:pt x="368" y="466"/>
                  </a:cubicBezTo>
                  <a:cubicBezTo>
                    <a:pt x="368" y="462"/>
                    <a:pt x="367" y="458"/>
                    <a:pt x="368" y="454"/>
                  </a:cubicBezTo>
                  <a:cubicBezTo>
                    <a:pt x="369" y="450"/>
                    <a:pt x="372" y="443"/>
                    <a:pt x="375" y="439"/>
                  </a:cubicBezTo>
                  <a:cubicBezTo>
                    <a:pt x="378" y="435"/>
                    <a:pt x="379" y="433"/>
                    <a:pt x="383" y="428"/>
                  </a:cubicBezTo>
                  <a:cubicBezTo>
                    <a:pt x="387" y="423"/>
                    <a:pt x="396" y="416"/>
                    <a:pt x="401" y="410"/>
                  </a:cubicBezTo>
                  <a:cubicBezTo>
                    <a:pt x="406" y="404"/>
                    <a:pt x="410" y="399"/>
                    <a:pt x="413" y="394"/>
                  </a:cubicBezTo>
                  <a:cubicBezTo>
                    <a:pt x="416" y="389"/>
                    <a:pt x="418" y="386"/>
                    <a:pt x="420" y="382"/>
                  </a:cubicBezTo>
                  <a:cubicBezTo>
                    <a:pt x="422" y="378"/>
                    <a:pt x="422" y="374"/>
                    <a:pt x="423" y="370"/>
                  </a:cubicBezTo>
                  <a:cubicBezTo>
                    <a:pt x="424" y="366"/>
                    <a:pt x="427" y="362"/>
                    <a:pt x="429" y="358"/>
                  </a:cubicBezTo>
                  <a:cubicBezTo>
                    <a:pt x="431" y="354"/>
                    <a:pt x="432" y="344"/>
                    <a:pt x="435" y="343"/>
                  </a:cubicBezTo>
                  <a:cubicBezTo>
                    <a:pt x="438" y="342"/>
                    <a:pt x="445" y="351"/>
                    <a:pt x="449" y="350"/>
                  </a:cubicBezTo>
                  <a:cubicBezTo>
                    <a:pt x="453" y="349"/>
                    <a:pt x="457" y="342"/>
                    <a:pt x="459" y="337"/>
                  </a:cubicBezTo>
                  <a:cubicBezTo>
                    <a:pt x="461" y="332"/>
                    <a:pt x="460" y="326"/>
                    <a:pt x="459" y="322"/>
                  </a:cubicBezTo>
                  <a:cubicBezTo>
                    <a:pt x="458" y="318"/>
                    <a:pt x="457" y="316"/>
                    <a:pt x="455" y="313"/>
                  </a:cubicBezTo>
                  <a:cubicBezTo>
                    <a:pt x="453" y="310"/>
                    <a:pt x="451" y="307"/>
                    <a:pt x="449" y="305"/>
                  </a:cubicBezTo>
                  <a:cubicBezTo>
                    <a:pt x="447" y="303"/>
                    <a:pt x="443" y="300"/>
                    <a:pt x="440" y="298"/>
                  </a:cubicBezTo>
                  <a:cubicBezTo>
                    <a:pt x="437" y="296"/>
                    <a:pt x="430" y="293"/>
                    <a:pt x="431" y="290"/>
                  </a:cubicBezTo>
                  <a:cubicBezTo>
                    <a:pt x="432" y="287"/>
                    <a:pt x="444" y="284"/>
                    <a:pt x="446" y="280"/>
                  </a:cubicBezTo>
                  <a:cubicBezTo>
                    <a:pt x="448" y="276"/>
                    <a:pt x="443" y="270"/>
                    <a:pt x="443" y="265"/>
                  </a:cubicBezTo>
                  <a:cubicBezTo>
                    <a:pt x="443" y="260"/>
                    <a:pt x="444" y="253"/>
                    <a:pt x="444" y="248"/>
                  </a:cubicBezTo>
                  <a:cubicBezTo>
                    <a:pt x="444" y="243"/>
                    <a:pt x="446" y="240"/>
                    <a:pt x="444" y="236"/>
                  </a:cubicBezTo>
                  <a:cubicBezTo>
                    <a:pt x="442" y="232"/>
                    <a:pt x="435" y="228"/>
                    <a:pt x="432" y="224"/>
                  </a:cubicBezTo>
                  <a:cubicBezTo>
                    <a:pt x="429" y="220"/>
                    <a:pt x="429" y="216"/>
                    <a:pt x="428" y="211"/>
                  </a:cubicBezTo>
                  <a:cubicBezTo>
                    <a:pt x="427" y="206"/>
                    <a:pt x="429" y="200"/>
                    <a:pt x="428" y="196"/>
                  </a:cubicBezTo>
                  <a:cubicBezTo>
                    <a:pt x="427" y="192"/>
                    <a:pt x="423" y="187"/>
                    <a:pt x="419" y="185"/>
                  </a:cubicBezTo>
                  <a:cubicBezTo>
                    <a:pt x="415" y="183"/>
                    <a:pt x="406" y="184"/>
                    <a:pt x="401" y="181"/>
                  </a:cubicBezTo>
                  <a:cubicBezTo>
                    <a:pt x="396" y="178"/>
                    <a:pt x="391" y="173"/>
                    <a:pt x="386" y="169"/>
                  </a:cubicBezTo>
                  <a:cubicBezTo>
                    <a:pt x="381" y="165"/>
                    <a:pt x="376" y="160"/>
                    <a:pt x="371" y="158"/>
                  </a:cubicBezTo>
                  <a:cubicBezTo>
                    <a:pt x="366" y="156"/>
                    <a:pt x="359" y="158"/>
                    <a:pt x="354" y="157"/>
                  </a:cubicBezTo>
                  <a:cubicBezTo>
                    <a:pt x="349" y="156"/>
                    <a:pt x="343" y="151"/>
                    <a:pt x="339" y="149"/>
                  </a:cubicBezTo>
                  <a:cubicBezTo>
                    <a:pt x="335" y="147"/>
                    <a:pt x="333" y="147"/>
                    <a:pt x="330" y="145"/>
                  </a:cubicBezTo>
                  <a:cubicBezTo>
                    <a:pt x="327" y="143"/>
                    <a:pt x="324" y="138"/>
                    <a:pt x="321" y="139"/>
                  </a:cubicBezTo>
                  <a:cubicBezTo>
                    <a:pt x="318" y="140"/>
                    <a:pt x="316" y="148"/>
                    <a:pt x="311" y="151"/>
                  </a:cubicBezTo>
                  <a:cubicBezTo>
                    <a:pt x="306" y="154"/>
                    <a:pt x="298" y="158"/>
                    <a:pt x="293" y="160"/>
                  </a:cubicBezTo>
                  <a:cubicBezTo>
                    <a:pt x="288" y="162"/>
                    <a:pt x="285" y="162"/>
                    <a:pt x="282" y="163"/>
                  </a:cubicBezTo>
                  <a:cubicBezTo>
                    <a:pt x="279" y="164"/>
                    <a:pt x="277" y="165"/>
                    <a:pt x="273" y="167"/>
                  </a:cubicBezTo>
                  <a:cubicBezTo>
                    <a:pt x="269" y="169"/>
                    <a:pt x="263" y="174"/>
                    <a:pt x="258" y="175"/>
                  </a:cubicBezTo>
                  <a:cubicBezTo>
                    <a:pt x="253" y="176"/>
                    <a:pt x="246" y="177"/>
                    <a:pt x="245" y="175"/>
                  </a:cubicBezTo>
                  <a:cubicBezTo>
                    <a:pt x="244" y="173"/>
                    <a:pt x="250" y="167"/>
                    <a:pt x="254" y="164"/>
                  </a:cubicBezTo>
                  <a:cubicBezTo>
                    <a:pt x="258" y="161"/>
                    <a:pt x="265" y="158"/>
                    <a:pt x="270" y="155"/>
                  </a:cubicBezTo>
                  <a:cubicBezTo>
                    <a:pt x="275" y="152"/>
                    <a:pt x="281" y="147"/>
                    <a:pt x="285" y="145"/>
                  </a:cubicBezTo>
                  <a:cubicBezTo>
                    <a:pt x="289" y="143"/>
                    <a:pt x="296" y="141"/>
                    <a:pt x="296" y="142"/>
                  </a:cubicBezTo>
                  <a:cubicBezTo>
                    <a:pt x="296" y="143"/>
                    <a:pt x="288" y="138"/>
                    <a:pt x="284" y="137"/>
                  </a:cubicBezTo>
                  <a:cubicBezTo>
                    <a:pt x="280" y="136"/>
                    <a:pt x="274" y="135"/>
                    <a:pt x="270" y="137"/>
                  </a:cubicBezTo>
                  <a:cubicBezTo>
                    <a:pt x="266" y="139"/>
                    <a:pt x="262" y="145"/>
                    <a:pt x="258" y="149"/>
                  </a:cubicBezTo>
                  <a:cubicBezTo>
                    <a:pt x="254" y="153"/>
                    <a:pt x="249" y="158"/>
                    <a:pt x="245" y="160"/>
                  </a:cubicBezTo>
                  <a:cubicBezTo>
                    <a:pt x="241" y="162"/>
                    <a:pt x="236" y="158"/>
                    <a:pt x="231" y="161"/>
                  </a:cubicBezTo>
                  <a:cubicBezTo>
                    <a:pt x="226" y="164"/>
                    <a:pt x="215" y="171"/>
                    <a:pt x="212" y="176"/>
                  </a:cubicBezTo>
                  <a:cubicBezTo>
                    <a:pt x="209" y="181"/>
                    <a:pt x="215" y="189"/>
                    <a:pt x="213" y="191"/>
                  </a:cubicBezTo>
                  <a:cubicBezTo>
                    <a:pt x="211" y="193"/>
                    <a:pt x="205" y="187"/>
                    <a:pt x="201" y="187"/>
                  </a:cubicBezTo>
                  <a:cubicBezTo>
                    <a:pt x="197" y="187"/>
                    <a:pt x="195" y="192"/>
                    <a:pt x="191" y="193"/>
                  </a:cubicBezTo>
                  <a:cubicBezTo>
                    <a:pt x="187" y="194"/>
                    <a:pt x="181" y="193"/>
                    <a:pt x="176" y="194"/>
                  </a:cubicBezTo>
                  <a:cubicBezTo>
                    <a:pt x="171" y="195"/>
                    <a:pt x="167" y="198"/>
                    <a:pt x="162" y="200"/>
                  </a:cubicBezTo>
                  <a:cubicBezTo>
                    <a:pt x="157" y="202"/>
                    <a:pt x="151" y="204"/>
                    <a:pt x="146" y="206"/>
                  </a:cubicBezTo>
                  <a:cubicBezTo>
                    <a:pt x="141" y="208"/>
                    <a:pt x="139" y="213"/>
                    <a:pt x="134" y="215"/>
                  </a:cubicBezTo>
                  <a:cubicBezTo>
                    <a:pt x="129" y="217"/>
                    <a:pt x="121" y="217"/>
                    <a:pt x="116" y="218"/>
                  </a:cubicBezTo>
                  <a:cubicBezTo>
                    <a:pt x="111" y="219"/>
                    <a:pt x="109" y="219"/>
                    <a:pt x="105" y="220"/>
                  </a:cubicBezTo>
                  <a:cubicBezTo>
                    <a:pt x="101" y="221"/>
                    <a:pt x="96" y="223"/>
                    <a:pt x="92" y="223"/>
                  </a:cubicBezTo>
                  <a:cubicBezTo>
                    <a:pt x="88" y="223"/>
                    <a:pt x="82" y="220"/>
                    <a:pt x="78" y="220"/>
                  </a:cubicBezTo>
                  <a:cubicBezTo>
                    <a:pt x="74" y="220"/>
                    <a:pt x="72" y="222"/>
                    <a:pt x="68" y="223"/>
                  </a:cubicBezTo>
                  <a:cubicBezTo>
                    <a:pt x="64" y="224"/>
                    <a:pt x="55" y="226"/>
                    <a:pt x="51" y="227"/>
                  </a:cubicBezTo>
                  <a:cubicBezTo>
                    <a:pt x="47" y="228"/>
                    <a:pt x="45" y="231"/>
                    <a:pt x="41" y="232"/>
                  </a:cubicBezTo>
                  <a:cubicBezTo>
                    <a:pt x="37" y="233"/>
                    <a:pt x="31" y="235"/>
                    <a:pt x="27" y="236"/>
                  </a:cubicBezTo>
                  <a:cubicBezTo>
                    <a:pt x="23" y="237"/>
                    <a:pt x="18" y="241"/>
                    <a:pt x="14" y="241"/>
                  </a:cubicBezTo>
                  <a:cubicBezTo>
                    <a:pt x="10" y="241"/>
                    <a:pt x="0" y="237"/>
                    <a:pt x="0" y="236"/>
                  </a:cubicBezTo>
                  <a:cubicBezTo>
                    <a:pt x="0" y="235"/>
                    <a:pt x="8" y="233"/>
                    <a:pt x="11" y="232"/>
                  </a:cubicBezTo>
                  <a:cubicBezTo>
                    <a:pt x="14" y="231"/>
                    <a:pt x="16" y="230"/>
                    <a:pt x="21" y="229"/>
                  </a:cubicBezTo>
                  <a:cubicBezTo>
                    <a:pt x="26" y="228"/>
                    <a:pt x="34" y="230"/>
                    <a:pt x="39" y="229"/>
                  </a:cubicBezTo>
                  <a:cubicBezTo>
                    <a:pt x="44" y="228"/>
                    <a:pt x="46" y="222"/>
                    <a:pt x="51" y="221"/>
                  </a:cubicBezTo>
                  <a:cubicBezTo>
                    <a:pt x="56" y="220"/>
                    <a:pt x="64" y="221"/>
                    <a:pt x="69" y="221"/>
                  </a:cubicBezTo>
                  <a:cubicBezTo>
                    <a:pt x="74" y="221"/>
                    <a:pt x="79" y="222"/>
                    <a:pt x="83" y="221"/>
                  </a:cubicBezTo>
                  <a:cubicBezTo>
                    <a:pt x="87" y="220"/>
                    <a:pt x="89" y="217"/>
                    <a:pt x="92" y="215"/>
                  </a:cubicBezTo>
                  <a:cubicBezTo>
                    <a:pt x="95" y="213"/>
                    <a:pt x="97" y="210"/>
                    <a:pt x="101" y="209"/>
                  </a:cubicBezTo>
                  <a:cubicBezTo>
                    <a:pt x="105" y="208"/>
                    <a:pt x="114" y="208"/>
                    <a:pt x="119" y="206"/>
                  </a:cubicBezTo>
                  <a:cubicBezTo>
                    <a:pt x="124" y="204"/>
                    <a:pt x="125" y="199"/>
                    <a:pt x="129" y="197"/>
                  </a:cubicBezTo>
                  <a:cubicBezTo>
                    <a:pt x="133" y="195"/>
                    <a:pt x="137" y="196"/>
                    <a:pt x="141" y="194"/>
                  </a:cubicBezTo>
                  <a:cubicBezTo>
                    <a:pt x="145" y="192"/>
                    <a:pt x="149" y="187"/>
                    <a:pt x="152" y="184"/>
                  </a:cubicBezTo>
                  <a:cubicBezTo>
                    <a:pt x="155" y="181"/>
                    <a:pt x="162" y="176"/>
                    <a:pt x="161" y="176"/>
                  </a:cubicBezTo>
                  <a:cubicBezTo>
                    <a:pt x="160" y="176"/>
                    <a:pt x="149" y="181"/>
                    <a:pt x="144" y="181"/>
                  </a:cubicBezTo>
                  <a:cubicBezTo>
                    <a:pt x="139" y="181"/>
                    <a:pt x="136" y="178"/>
                    <a:pt x="132" y="178"/>
                  </a:cubicBezTo>
                  <a:cubicBezTo>
                    <a:pt x="128" y="178"/>
                    <a:pt x="126" y="183"/>
                    <a:pt x="122" y="184"/>
                  </a:cubicBezTo>
                  <a:cubicBezTo>
                    <a:pt x="118" y="185"/>
                    <a:pt x="108" y="188"/>
                    <a:pt x="107" y="184"/>
                  </a:cubicBezTo>
                  <a:cubicBezTo>
                    <a:pt x="106" y="180"/>
                    <a:pt x="116" y="166"/>
                    <a:pt x="116" y="163"/>
                  </a:cubicBezTo>
                  <a:cubicBezTo>
                    <a:pt x="116" y="160"/>
                    <a:pt x="106" y="166"/>
                    <a:pt x="105" y="163"/>
                  </a:cubicBezTo>
                  <a:cubicBezTo>
                    <a:pt x="104" y="160"/>
                    <a:pt x="108" y="151"/>
                    <a:pt x="107" y="146"/>
                  </a:cubicBezTo>
                  <a:cubicBezTo>
                    <a:pt x="106" y="141"/>
                    <a:pt x="100" y="136"/>
                    <a:pt x="101" y="133"/>
                  </a:cubicBezTo>
                  <a:cubicBezTo>
                    <a:pt x="102" y="130"/>
                    <a:pt x="110" y="129"/>
                    <a:pt x="113" y="128"/>
                  </a:cubicBezTo>
                  <a:cubicBezTo>
                    <a:pt x="116" y="127"/>
                    <a:pt x="118" y="125"/>
                    <a:pt x="122" y="124"/>
                  </a:cubicBezTo>
                  <a:cubicBezTo>
                    <a:pt x="126" y="123"/>
                    <a:pt x="133" y="120"/>
                    <a:pt x="138" y="119"/>
                  </a:cubicBezTo>
                  <a:cubicBezTo>
                    <a:pt x="143" y="118"/>
                    <a:pt x="148" y="119"/>
                    <a:pt x="153" y="119"/>
                  </a:cubicBezTo>
                  <a:cubicBezTo>
                    <a:pt x="158" y="119"/>
                    <a:pt x="166" y="118"/>
                    <a:pt x="171" y="118"/>
                  </a:cubicBezTo>
                  <a:cubicBezTo>
                    <a:pt x="176" y="118"/>
                    <a:pt x="182" y="117"/>
                    <a:pt x="186" y="116"/>
                  </a:cubicBezTo>
                  <a:cubicBezTo>
                    <a:pt x="190" y="115"/>
                    <a:pt x="195" y="115"/>
                    <a:pt x="198" y="112"/>
                  </a:cubicBezTo>
                  <a:cubicBezTo>
                    <a:pt x="201" y="109"/>
                    <a:pt x="209" y="99"/>
                    <a:pt x="206" y="97"/>
                  </a:cubicBezTo>
                  <a:cubicBezTo>
                    <a:pt x="203" y="95"/>
                    <a:pt x="189" y="99"/>
                    <a:pt x="182" y="98"/>
                  </a:cubicBezTo>
                  <a:cubicBezTo>
                    <a:pt x="175" y="97"/>
                    <a:pt x="166" y="95"/>
                    <a:pt x="165" y="91"/>
                  </a:cubicBezTo>
                  <a:cubicBezTo>
                    <a:pt x="164" y="87"/>
                    <a:pt x="170" y="79"/>
                    <a:pt x="174" y="76"/>
                  </a:cubicBezTo>
                  <a:cubicBezTo>
                    <a:pt x="178" y="73"/>
                    <a:pt x="184" y="74"/>
                    <a:pt x="188" y="73"/>
                  </a:cubicBezTo>
                  <a:cubicBezTo>
                    <a:pt x="192" y="72"/>
                    <a:pt x="196" y="68"/>
                    <a:pt x="200" y="67"/>
                  </a:cubicBezTo>
                  <a:cubicBezTo>
                    <a:pt x="204" y="66"/>
                    <a:pt x="209" y="63"/>
                    <a:pt x="213" y="64"/>
                  </a:cubicBezTo>
                  <a:cubicBezTo>
                    <a:pt x="217" y="65"/>
                    <a:pt x="221" y="72"/>
                    <a:pt x="224" y="73"/>
                  </a:cubicBezTo>
                  <a:cubicBezTo>
                    <a:pt x="227" y="74"/>
                    <a:pt x="231" y="71"/>
                    <a:pt x="234" y="70"/>
                  </a:cubicBezTo>
                  <a:cubicBezTo>
                    <a:pt x="237" y="69"/>
                    <a:pt x="245" y="71"/>
                    <a:pt x="245" y="68"/>
                  </a:cubicBezTo>
                  <a:cubicBezTo>
                    <a:pt x="245" y="65"/>
                    <a:pt x="238" y="55"/>
                    <a:pt x="237" y="50"/>
                  </a:cubicBezTo>
                  <a:cubicBezTo>
                    <a:pt x="236" y="45"/>
                    <a:pt x="235" y="41"/>
                    <a:pt x="237" y="38"/>
                  </a:cubicBezTo>
                  <a:cubicBezTo>
                    <a:pt x="239" y="35"/>
                    <a:pt x="248" y="34"/>
                    <a:pt x="252" y="32"/>
                  </a:cubicBezTo>
                  <a:cubicBezTo>
                    <a:pt x="256" y="30"/>
                    <a:pt x="260" y="28"/>
                    <a:pt x="264" y="28"/>
                  </a:cubicBezTo>
                  <a:cubicBezTo>
                    <a:pt x="268" y="28"/>
                    <a:pt x="274" y="33"/>
                    <a:pt x="279" y="34"/>
                  </a:cubicBezTo>
                  <a:cubicBezTo>
                    <a:pt x="284" y="35"/>
                    <a:pt x="289" y="34"/>
                    <a:pt x="293" y="32"/>
                  </a:cubicBezTo>
                  <a:cubicBezTo>
                    <a:pt x="297" y="30"/>
                    <a:pt x="301" y="26"/>
                    <a:pt x="305" y="23"/>
                  </a:cubicBezTo>
                  <a:cubicBezTo>
                    <a:pt x="309" y="20"/>
                    <a:pt x="311" y="15"/>
                    <a:pt x="315" y="14"/>
                  </a:cubicBezTo>
                  <a:cubicBezTo>
                    <a:pt x="319" y="13"/>
                    <a:pt x="325" y="16"/>
                    <a:pt x="330" y="16"/>
                  </a:cubicBezTo>
                  <a:cubicBezTo>
                    <a:pt x="335" y="16"/>
                    <a:pt x="343" y="19"/>
                    <a:pt x="348" y="17"/>
                  </a:cubicBezTo>
                  <a:cubicBezTo>
                    <a:pt x="353" y="15"/>
                    <a:pt x="354" y="6"/>
                    <a:pt x="360" y="5"/>
                  </a:cubicBezTo>
                  <a:cubicBezTo>
                    <a:pt x="366" y="4"/>
                    <a:pt x="378" y="12"/>
                    <a:pt x="384" y="11"/>
                  </a:cubicBezTo>
                  <a:cubicBezTo>
                    <a:pt x="390" y="10"/>
                    <a:pt x="391" y="3"/>
                    <a:pt x="396" y="2"/>
                  </a:cubicBezTo>
                  <a:cubicBezTo>
                    <a:pt x="401" y="1"/>
                    <a:pt x="409" y="6"/>
                    <a:pt x="416" y="7"/>
                  </a:cubicBezTo>
                  <a:cubicBezTo>
                    <a:pt x="423" y="8"/>
                    <a:pt x="431" y="9"/>
                    <a:pt x="437" y="10"/>
                  </a:cubicBezTo>
                  <a:cubicBezTo>
                    <a:pt x="443" y="11"/>
                    <a:pt x="449" y="10"/>
                    <a:pt x="453" y="11"/>
                  </a:cubicBezTo>
                  <a:cubicBezTo>
                    <a:pt x="457" y="12"/>
                    <a:pt x="458" y="17"/>
                    <a:pt x="462" y="17"/>
                  </a:cubicBezTo>
                  <a:cubicBezTo>
                    <a:pt x="466" y="17"/>
                    <a:pt x="471" y="14"/>
                    <a:pt x="476" y="13"/>
                  </a:cubicBezTo>
                  <a:cubicBezTo>
                    <a:pt x="481" y="12"/>
                    <a:pt x="489" y="12"/>
                    <a:pt x="494" y="13"/>
                  </a:cubicBezTo>
                  <a:cubicBezTo>
                    <a:pt x="499" y="14"/>
                    <a:pt x="501" y="17"/>
                    <a:pt x="506" y="17"/>
                  </a:cubicBezTo>
                  <a:cubicBezTo>
                    <a:pt x="511" y="17"/>
                    <a:pt x="517" y="13"/>
                    <a:pt x="522" y="13"/>
                  </a:cubicBezTo>
                  <a:cubicBezTo>
                    <a:pt x="527" y="13"/>
                    <a:pt x="531" y="14"/>
                    <a:pt x="536" y="16"/>
                  </a:cubicBezTo>
                  <a:cubicBezTo>
                    <a:pt x="541" y="18"/>
                    <a:pt x="546" y="24"/>
                    <a:pt x="551" y="26"/>
                  </a:cubicBezTo>
                  <a:cubicBezTo>
                    <a:pt x="556" y="28"/>
                    <a:pt x="561" y="27"/>
                    <a:pt x="567" y="28"/>
                  </a:cubicBezTo>
                  <a:cubicBezTo>
                    <a:pt x="573" y="29"/>
                    <a:pt x="582" y="31"/>
                    <a:pt x="587" y="31"/>
                  </a:cubicBezTo>
                  <a:cubicBezTo>
                    <a:pt x="592" y="31"/>
                    <a:pt x="591" y="26"/>
                    <a:pt x="596" y="26"/>
                  </a:cubicBezTo>
                  <a:cubicBezTo>
                    <a:pt x="601" y="26"/>
                    <a:pt x="612" y="29"/>
                    <a:pt x="617" y="29"/>
                  </a:cubicBezTo>
                  <a:cubicBezTo>
                    <a:pt x="622" y="29"/>
                    <a:pt x="625" y="23"/>
                    <a:pt x="629" y="23"/>
                  </a:cubicBezTo>
                  <a:cubicBezTo>
                    <a:pt x="633" y="23"/>
                    <a:pt x="639" y="28"/>
                    <a:pt x="644" y="28"/>
                  </a:cubicBezTo>
                  <a:cubicBezTo>
                    <a:pt x="649" y="28"/>
                    <a:pt x="655" y="27"/>
                    <a:pt x="659" y="25"/>
                  </a:cubicBezTo>
                  <a:cubicBezTo>
                    <a:pt x="663" y="23"/>
                    <a:pt x="666" y="17"/>
                    <a:pt x="671" y="16"/>
                  </a:cubicBezTo>
                  <a:cubicBezTo>
                    <a:pt x="676" y="15"/>
                    <a:pt x="683" y="16"/>
                    <a:pt x="687" y="16"/>
                  </a:cubicBezTo>
                  <a:cubicBezTo>
                    <a:pt x="691" y="16"/>
                    <a:pt x="695" y="12"/>
                    <a:pt x="698" y="13"/>
                  </a:cubicBezTo>
                  <a:cubicBezTo>
                    <a:pt x="701" y="14"/>
                    <a:pt x="703" y="20"/>
                    <a:pt x="707" y="23"/>
                  </a:cubicBezTo>
                  <a:cubicBezTo>
                    <a:pt x="711" y="26"/>
                    <a:pt x="720" y="28"/>
                    <a:pt x="725" y="29"/>
                  </a:cubicBezTo>
                  <a:cubicBezTo>
                    <a:pt x="730" y="30"/>
                    <a:pt x="730" y="26"/>
                    <a:pt x="735" y="26"/>
                  </a:cubicBezTo>
                  <a:cubicBezTo>
                    <a:pt x="740" y="26"/>
                    <a:pt x="752" y="30"/>
                    <a:pt x="758" y="31"/>
                  </a:cubicBezTo>
                  <a:cubicBezTo>
                    <a:pt x="764" y="32"/>
                    <a:pt x="766" y="31"/>
                    <a:pt x="771" y="32"/>
                  </a:cubicBezTo>
                  <a:cubicBezTo>
                    <a:pt x="776" y="33"/>
                    <a:pt x="782" y="36"/>
                    <a:pt x="786" y="37"/>
                  </a:cubicBezTo>
                  <a:cubicBezTo>
                    <a:pt x="790" y="38"/>
                    <a:pt x="794" y="36"/>
                    <a:pt x="798" y="38"/>
                  </a:cubicBezTo>
                  <a:cubicBezTo>
                    <a:pt x="802" y="40"/>
                    <a:pt x="813" y="45"/>
                    <a:pt x="813" y="47"/>
                  </a:cubicBezTo>
                  <a:cubicBezTo>
                    <a:pt x="813" y="49"/>
                    <a:pt x="799" y="51"/>
                    <a:pt x="798" y="53"/>
                  </a:cubicBezTo>
                  <a:cubicBezTo>
                    <a:pt x="797" y="55"/>
                    <a:pt x="805" y="58"/>
                    <a:pt x="809" y="58"/>
                  </a:cubicBezTo>
                  <a:cubicBezTo>
                    <a:pt x="813" y="58"/>
                    <a:pt x="816" y="56"/>
                    <a:pt x="822" y="56"/>
                  </a:cubicBezTo>
                  <a:cubicBezTo>
                    <a:pt x="828" y="56"/>
                    <a:pt x="839" y="57"/>
                    <a:pt x="845" y="58"/>
                  </a:cubicBezTo>
                  <a:cubicBezTo>
                    <a:pt x="851" y="59"/>
                    <a:pt x="853" y="64"/>
                    <a:pt x="858" y="65"/>
                  </a:cubicBezTo>
                  <a:cubicBezTo>
                    <a:pt x="863" y="66"/>
                    <a:pt x="868" y="62"/>
                    <a:pt x="873" y="61"/>
                  </a:cubicBezTo>
                  <a:cubicBezTo>
                    <a:pt x="878" y="60"/>
                    <a:pt x="884" y="58"/>
                    <a:pt x="888" y="56"/>
                  </a:cubicBezTo>
                  <a:cubicBezTo>
                    <a:pt x="892" y="54"/>
                    <a:pt x="894" y="52"/>
                    <a:pt x="897" y="50"/>
                  </a:cubicBezTo>
                  <a:cubicBezTo>
                    <a:pt x="900" y="48"/>
                    <a:pt x="902" y="44"/>
                    <a:pt x="905" y="44"/>
                  </a:cubicBezTo>
                  <a:cubicBezTo>
                    <a:pt x="908" y="44"/>
                    <a:pt x="914" y="48"/>
                    <a:pt x="918" y="49"/>
                  </a:cubicBezTo>
                  <a:cubicBezTo>
                    <a:pt x="922" y="50"/>
                    <a:pt x="928" y="52"/>
                    <a:pt x="932" y="53"/>
                  </a:cubicBezTo>
                  <a:cubicBezTo>
                    <a:pt x="936" y="54"/>
                    <a:pt x="938" y="55"/>
                    <a:pt x="942" y="56"/>
                  </a:cubicBezTo>
                  <a:cubicBezTo>
                    <a:pt x="946" y="57"/>
                    <a:pt x="954" y="58"/>
                    <a:pt x="959" y="58"/>
                  </a:cubicBezTo>
                  <a:cubicBezTo>
                    <a:pt x="964" y="58"/>
                    <a:pt x="970" y="56"/>
                    <a:pt x="975" y="55"/>
                  </a:cubicBezTo>
                  <a:cubicBezTo>
                    <a:pt x="980" y="54"/>
                    <a:pt x="986" y="50"/>
                    <a:pt x="990" y="52"/>
                  </a:cubicBezTo>
                  <a:cubicBezTo>
                    <a:pt x="994" y="54"/>
                    <a:pt x="996" y="64"/>
                    <a:pt x="998" y="64"/>
                  </a:cubicBezTo>
                  <a:cubicBezTo>
                    <a:pt x="1000" y="64"/>
                    <a:pt x="999" y="54"/>
                    <a:pt x="1002" y="52"/>
                  </a:cubicBezTo>
                  <a:cubicBezTo>
                    <a:pt x="1005" y="50"/>
                    <a:pt x="1013" y="52"/>
                    <a:pt x="1017" y="52"/>
                  </a:cubicBezTo>
                  <a:cubicBezTo>
                    <a:pt x="1021" y="52"/>
                    <a:pt x="1026" y="50"/>
                    <a:pt x="1029" y="49"/>
                  </a:cubicBezTo>
                  <a:cubicBezTo>
                    <a:pt x="1032" y="48"/>
                    <a:pt x="1035" y="45"/>
                    <a:pt x="1038" y="43"/>
                  </a:cubicBezTo>
                  <a:cubicBezTo>
                    <a:pt x="1041" y="41"/>
                    <a:pt x="1045" y="38"/>
                    <a:pt x="1046" y="35"/>
                  </a:cubicBezTo>
                  <a:cubicBezTo>
                    <a:pt x="1047" y="32"/>
                    <a:pt x="1043" y="28"/>
                    <a:pt x="1044" y="23"/>
                  </a:cubicBezTo>
                  <a:cubicBezTo>
                    <a:pt x="1045" y="18"/>
                    <a:pt x="1049" y="8"/>
                    <a:pt x="1052" y="4"/>
                  </a:cubicBezTo>
                  <a:cubicBezTo>
                    <a:pt x="1055" y="0"/>
                    <a:pt x="1057" y="1"/>
                    <a:pt x="1062" y="2"/>
                  </a:cubicBezTo>
                  <a:cubicBezTo>
                    <a:pt x="1067" y="3"/>
                    <a:pt x="1078" y="7"/>
                    <a:pt x="1083" y="11"/>
                  </a:cubicBezTo>
                  <a:cubicBezTo>
                    <a:pt x="1088" y="15"/>
                    <a:pt x="1091" y="23"/>
                    <a:pt x="1091" y="28"/>
                  </a:cubicBezTo>
                  <a:cubicBezTo>
                    <a:pt x="1091" y="33"/>
                    <a:pt x="1087" y="36"/>
                    <a:pt x="1086" y="40"/>
                  </a:cubicBezTo>
                  <a:cubicBezTo>
                    <a:pt x="1085" y="44"/>
                    <a:pt x="1086" y="50"/>
                    <a:pt x="1088" y="50"/>
                  </a:cubicBezTo>
                  <a:cubicBezTo>
                    <a:pt x="1090" y="50"/>
                    <a:pt x="1094" y="44"/>
                    <a:pt x="1098" y="41"/>
                  </a:cubicBezTo>
                  <a:cubicBezTo>
                    <a:pt x="1102" y="38"/>
                    <a:pt x="1108" y="32"/>
                    <a:pt x="1110" y="32"/>
                  </a:cubicBezTo>
                  <a:cubicBezTo>
                    <a:pt x="1112" y="32"/>
                    <a:pt x="1113" y="41"/>
                    <a:pt x="1112" y="44"/>
                  </a:cubicBezTo>
                  <a:cubicBezTo>
                    <a:pt x="1111" y="47"/>
                    <a:pt x="1102" y="51"/>
                    <a:pt x="1104" y="52"/>
                  </a:cubicBezTo>
                  <a:cubicBezTo>
                    <a:pt x="1106" y="53"/>
                    <a:pt x="1117" y="50"/>
                    <a:pt x="1122" y="49"/>
                  </a:cubicBezTo>
                  <a:cubicBezTo>
                    <a:pt x="1127" y="48"/>
                    <a:pt x="1130" y="46"/>
                    <a:pt x="1133" y="44"/>
                  </a:cubicBezTo>
                  <a:cubicBezTo>
                    <a:pt x="1136" y="42"/>
                    <a:pt x="1141" y="43"/>
                    <a:pt x="1142" y="40"/>
                  </a:cubicBezTo>
                  <a:cubicBezTo>
                    <a:pt x="1143" y="37"/>
                    <a:pt x="1140" y="30"/>
                    <a:pt x="1142" y="28"/>
                  </a:cubicBezTo>
                  <a:cubicBezTo>
                    <a:pt x="1144" y="26"/>
                    <a:pt x="1149" y="27"/>
                    <a:pt x="1154" y="26"/>
                  </a:cubicBezTo>
                  <a:cubicBezTo>
                    <a:pt x="1159" y="25"/>
                    <a:pt x="1167" y="19"/>
                    <a:pt x="1172" y="19"/>
                  </a:cubicBezTo>
                  <a:cubicBezTo>
                    <a:pt x="1177" y="19"/>
                    <a:pt x="1185" y="23"/>
                    <a:pt x="1187" y="26"/>
                  </a:cubicBezTo>
                  <a:cubicBezTo>
                    <a:pt x="1189" y="29"/>
                    <a:pt x="1189" y="35"/>
                    <a:pt x="1187" y="38"/>
                  </a:cubicBezTo>
                  <a:cubicBezTo>
                    <a:pt x="1185" y="41"/>
                    <a:pt x="1177" y="40"/>
                    <a:pt x="1175" y="43"/>
                  </a:cubicBezTo>
                  <a:cubicBezTo>
                    <a:pt x="1173" y="46"/>
                    <a:pt x="1175" y="49"/>
                    <a:pt x="1173" y="53"/>
                  </a:cubicBezTo>
                  <a:cubicBezTo>
                    <a:pt x="1171" y="57"/>
                    <a:pt x="1167" y="67"/>
                    <a:pt x="1164" y="70"/>
                  </a:cubicBezTo>
                  <a:cubicBezTo>
                    <a:pt x="1161" y="73"/>
                    <a:pt x="1156" y="71"/>
                    <a:pt x="1152" y="71"/>
                  </a:cubicBezTo>
                  <a:cubicBezTo>
                    <a:pt x="1148" y="71"/>
                    <a:pt x="1145" y="67"/>
                    <a:pt x="1142" y="68"/>
                  </a:cubicBezTo>
                  <a:cubicBezTo>
                    <a:pt x="1139" y="69"/>
                    <a:pt x="1135" y="78"/>
                    <a:pt x="1131" y="79"/>
                  </a:cubicBezTo>
                  <a:cubicBezTo>
                    <a:pt x="1127" y="80"/>
                    <a:pt x="1120" y="78"/>
                    <a:pt x="1116" y="77"/>
                  </a:cubicBezTo>
                  <a:cubicBezTo>
                    <a:pt x="1112" y="76"/>
                    <a:pt x="1109" y="72"/>
                    <a:pt x="1106" y="73"/>
                  </a:cubicBezTo>
                  <a:cubicBezTo>
                    <a:pt x="1103" y="74"/>
                    <a:pt x="1101" y="82"/>
                    <a:pt x="1097" y="83"/>
                  </a:cubicBezTo>
                  <a:cubicBezTo>
                    <a:pt x="1093" y="84"/>
                    <a:pt x="1088" y="83"/>
                    <a:pt x="1083" y="82"/>
                  </a:cubicBezTo>
                  <a:cubicBezTo>
                    <a:pt x="1078" y="81"/>
                    <a:pt x="1068" y="77"/>
                    <a:pt x="1065" y="79"/>
                  </a:cubicBezTo>
                  <a:cubicBezTo>
                    <a:pt x="1062" y="81"/>
                    <a:pt x="1070" y="91"/>
                    <a:pt x="1068" y="94"/>
                  </a:cubicBezTo>
                  <a:cubicBezTo>
                    <a:pt x="1066" y="97"/>
                    <a:pt x="1059" y="99"/>
                    <a:pt x="1055" y="100"/>
                  </a:cubicBezTo>
                  <a:cubicBezTo>
                    <a:pt x="1051" y="101"/>
                    <a:pt x="1046" y="101"/>
                    <a:pt x="1041" y="101"/>
                  </a:cubicBezTo>
                  <a:cubicBezTo>
                    <a:pt x="1036" y="101"/>
                    <a:pt x="1030" y="103"/>
                    <a:pt x="1026" y="103"/>
                  </a:cubicBezTo>
                  <a:cubicBezTo>
                    <a:pt x="1022" y="103"/>
                    <a:pt x="1015" y="100"/>
                    <a:pt x="1014" y="101"/>
                  </a:cubicBezTo>
                  <a:cubicBezTo>
                    <a:pt x="1013" y="102"/>
                    <a:pt x="1021" y="109"/>
                    <a:pt x="1019" y="112"/>
                  </a:cubicBezTo>
                  <a:cubicBezTo>
                    <a:pt x="1017" y="115"/>
                    <a:pt x="1008" y="116"/>
                    <a:pt x="1004" y="118"/>
                  </a:cubicBezTo>
                  <a:cubicBezTo>
                    <a:pt x="1000" y="120"/>
                    <a:pt x="997" y="122"/>
                    <a:pt x="993" y="124"/>
                  </a:cubicBezTo>
                  <a:cubicBezTo>
                    <a:pt x="989" y="126"/>
                    <a:pt x="985" y="130"/>
                    <a:pt x="981" y="133"/>
                  </a:cubicBezTo>
                  <a:cubicBezTo>
                    <a:pt x="977" y="136"/>
                    <a:pt x="971" y="137"/>
                    <a:pt x="966" y="140"/>
                  </a:cubicBezTo>
                  <a:cubicBezTo>
                    <a:pt x="961" y="143"/>
                    <a:pt x="952" y="148"/>
                    <a:pt x="948" y="151"/>
                  </a:cubicBezTo>
                  <a:cubicBezTo>
                    <a:pt x="944" y="154"/>
                    <a:pt x="944" y="158"/>
                    <a:pt x="942" y="161"/>
                  </a:cubicBezTo>
                  <a:cubicBezTo>
                    <a:pt x="940" y="164"/>
                    <a:pt x="935" y="167"/>
                    <a:pt x="936" y="169"/>
                  </a:cubicBezTo>
                  <a:cubicBezTo>
                    <a:pt x="937" y="171"/>
                    <a:pt x="946" y="171"/>
                    <a:pt x="948" y="176"/>
                  </a:cubicBezTo>
                  <a:cubicBezTo>
                    <a:pt x="950" y="181"/>
                    <a:pt x="946" y="193"/>
                    <a:pt x="948" y="197"/>
                  </a:cubicBezTo>
                  <a:cubicBezTo>
                    <a:pt x="950" y="201"/>
                    <a:pt x="957" y="198"/>
                    <a:pt x="962" y="199"/>
                  </a:cubicBezTo>
                  <a:cubicBezTo>
                    <a:pt x="967" y="200"/>
                    <a:pt x="976" y="203"/>
                    <a:pt x="981" y="206"/>
                  </a:cubicBezTo>
                  <a:cubicBezTo>
                    <a:pt x="986" y="209"/>
                    <a:pt x="987" y="212"/>
                    <a:pt x="990" y="215"/>
                  </a:cubicBezTo>
                  <a:cubicBezTo>
                    <a:pt x="993" y="218"/>
                    <a:pt x="993" y="221"/>
                    <a:pt x="996" y="223"/>
                  </a:cubicBezTo>
                  <a:cubicBezTo>
                    <a:pt x="999" y="225"/>
                    <a:pt x="1004" y="225"/>
                    <a:pt x="1007" y="226"/>
                  </a:cubicBezTo>
                  <a:cubicBezTo>
                    <a:pt x="1010" y="227"/>
                    <a:pt x="1014" y="226"/>
                    <a:pt x="1017" y="227"/>
                  </a:cubicBezTo>
                  <a:cubicBezTo>
                    <a:pt x="1020" y="228"/>
                    <a:pt x="1025" y="232"/>
                    <a:pt x="1028" y="233"/>
                  </a:cubicBezTo>
                  <a:cubicBezTo>
                    <a:pt x="1031" y="234"/>
                    <a:pt x="1037" y="233"/>
                    <a:pt x="1038" y="236"/>
                  </a:cubicBezTo>
                  <a:cubicBezTo>
                    <a:pt x="1039" y="239"/>
                    <a:pt x="1038" y="246"/>
                    <a:pt x="1037" y="250"/>
                  </a:cubicBezTo>
                  <a:cubicBezTo>
                    <a:pt x="1036" y="254"/>
                    <a:pt x="1034" y="258"/>
                    <a:pt x="1034" y="263"/>
                  </a:cubicBezTo>
                  <a:cubicBezTo>
                    <a:pt x="1034" y="268"/>
                    <a:pt x="1035" y="278"/>
                    <a:pt x="1037" y="283"/>
                  </a:cubicBezTo>
                  <a:cubicBezTo>
                    <a:pt x="1039" y="288"/>
                    <a:pt x="1043" y="294"/>
                    <a:pt x="1046" y="296"/>
                  </a:cubicBezTo>
                  <a:cubicBezTo>
                    <a:pt x="1049" y="298"/>
                    <a:pt x="1055" y="296"/>
                    <a:pt x="1058" y="295"/>
                  </a:cubicBezTo>
                  <a:cubicBezTo>
                    <a:pt x="1061" y="294"/>
                    <a:pt x="1065" y="291"/>
                    <a:pt x="1067" y="289"/>
                  </a:cubicBezTo>
                  <a:cubicBezTo>
                    <a:pt x="1069" y="287"/>
                    <a:pt x="1071" y="284"/>
                    <a:pt x="1073" y="281"/>
                  </a:cubicBezTo>
                  <a:cubicBezTo>
                    <a:pt x="1075" y="278"/>
                    <a:pt x="1077" y="275"/>
                    <a:pt x="1079" y="272"/>
                  </a:cubicBezTo>
                  <a:cubicBezTo>
                    <a:pt x="1081" y="269"/>
                    <a:pt x="1083" y="266"/>
                    <a:pt x="1083" y="263"/>
                  </a:cubicBezTo>
                  <a:cubicBezTo>
                    <a:pt x="1083" y="260"/>
                    <a:pt x="1078" y="256"/>
                    <a:pt x="1079" y="251"/>
                  </a:cubicBezTo>
                  <a:cubicBezTo>
                    <a:pt x="1080" y="246"/>
                    <a:pt x="1085" y="236"/>
                    <a:pt x="1089" y="233"/>
                  </a:cubicBezTo>
                  <a:cubicBezTo>
                    <a:pt x="1093" y="230"/>
                    <a:pt x="1097" y="231"/>
                    <a:pt x="1101" y="230"/>
                  </a:cubicBezTo>
                  <a:cubicBezTo>
                    <a:pt x="1105" y="229"/>
                    <a:pt x="1111" y="228"/>
                    <a:pt x="1116" y="226"/>
                  </a:cubicBezTo>
                  <a:cubicBezTo>
                    <a:pt x="1121" y="224"/>
                    <a:pt x="1128" y="221"/>
                    <a:pt x="1131" y="217"/>
                  </a:cubicBezTo>
                  <a:cubicBezTo>
                    <a:pt x="1134" y="213"/>
                    <a:pt x="1134" y="204"/>
                    <a:pt x="1134" y="199"/>
                  </a:cubicBezTo>
                  <a:cubicBezTo>
                    <a:pt x="1134" y="194"/>
                    <a:pt x="1129" y="188"/>
                    <a:pt x="1128" y="184"/>
                  </a:cubicBezTo>
                  <a:cubicBezTo>
                    <a:pt x="1127" y="180"/>
                    <a:pt x="1128" y="175"/>
                    <a:pt x="1131" y="173"/>
                  </a:cubicBezTo>
                  <a:cubicBezTo>
                    <a:pt x="1134" y="171"/>
                    <a:pt x="1144" y="171"/>
                    <a:pt x="1148" y="169"/>
                  </a:cubicBezTo>
                  <a:cubicBezTo>
                    <a:pt x="1152" y="167"/>
                    <a:pt x="1153" y="164"/>
                    <a:pt x="1154" y="161"/>
                  </a:cubicBezTo>
                  <a:cubicBezTo>
                    <a:pt x="1155" y="158"/>
                    <a:pt x="1154" y="152"/>
                    <a:pt x="1155" y="148"/>
                  </a:cubicBezTo>
                  <a:cubicBezTo>
                    <a:pt x="1156" y="144"/>
                    <a:pt x="1158" y="141"/>
                    <a:pt x="1160" y="137"/>
                  </a:cubicBezTo>
                  <a:cubicBezTo>
                    <a:pt x="1162" y="133"/>
                    <a:pt x="1166" y="129"/>
                    <a:pt x="1169" y="127"/>
                  </a:cubicBezTo>
                  <a:cubicBezTo>
                    <a:pt x="1172" y="125"/>
                    <a:pt x="1177" y="127"/>
                    <a:pt x="1181" y="127"/>
                  </a:cubicBezTo>
                  <a:cubicBezTo>
                    <a:pt x="1185" y="127"/>
                    <a:pt x="1189" y="126"/>
                    <a:pt x="1193" y="125"/>
                  </a:cubicBezTo>
                  <a:cubicBezTo>
                    <a:pt x="1197" y="124"/>
                    <a:pt x="1202" y="121"/>
                    <a:pt x="1206" y="122"/>
                  </a:cubicBezTo>
                  <a:cubicBezTo>
                    <a:pt x="1210" y="123"/>
                    <a:pt x="1212" y="131"/>
                    <a:pt x="1215" y="133"/>
                  </a:cubicBezTo>
                  <a:cubicBezTo>
                    <a:pt x="1218" y="135"/>
                    <a:pt x="1223" y="136"/>
                    <a:pt x="1227" y="137"/>
                  </a:cubicBezTo>
                  <a:cubicBezTo>
                    <a:pt x="1231" y="138"/>
                    <a:pt x="1238" y="138"/>
                    <a:pt x="1242" y="139"/>
                  </a:cubicBezTo>
                  <a:cubicBezTo>
                    <a:pt x="1246" y="140"/>
                    <a:pt x="1253" y="142"/>
                    <a:pt x="1253" y="145"/>
                  </a:cubicBezTo>
                  <a:cubicBezTo>
                    <a:pt x="1253" y="148"/>
                    <a:pt x="1244" y="154"/>
                    <a:pt x="1242" y="158"/>
                  </a:cubicBezTo>
                  <a:cubicBezTo>
                    <a:pt x="1240" y="162"/>
                    <a:pt x="1239" y="164"/>
                    <a:pt x="1240" y="171"/>
                  </a:cubicBezTo>
                  <a:close/>
                </a:path>
              </a:pathLst>
            </a:custGeom>
            <a:solidFill>
              <a:srgbClr val="FFCC66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n-US" sz="16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41" name="Freeform 41"/>
            <p:cNvSpPr>
              <a:spLocks/>
            </p:cNvSpPr>
            <p:nvPr/>
          </p:nvSpPr>
          <p:spPr bwMode="auto">
            <a:xfrm>
              <a:off x="1633" y="1881"/>
              <a:ext cx="154" cy="57"/>
            </a:xfrm>
            <a:custGeom>
              <a:avLst/>
              <a:gdLst>
                <a:gd name="T0" fmla="*/ 0 w 154"/>
                <a:gd name="T1" fmla="*/ 7 h 57"/>
                <a:gd name="T2" fmla="*/ 13 w 154"/>
                <a:gd name="T3" fmla="*/ 5 h 57"/>
                <a:gd name="T4" fmla="*/ 41 w 154"/>
                <a:gd name="T5" fmla="*/ 2 h 57"/>
                <a:gd name="T6" fmla="*/ 55 w 154"/>
                <a:gd name="T7" fmla="*/ 0 h 57"/>
                <a:gd name="T8" fmla="*/ 77 w 154"/>
                <a:gd name="T9" fmla="*/ 3 h 57"/>
                <a:gd name="T10" fmla="*/ 95 w 154"/>
                <a:gd name="T11" fmla="*/ 14 h 57"/>
                <a:gd name="T12" fmla="*/ 112 w 154"/>
                <a:gd name="T13" fmla="*/ 23 h 57"/>
                <a:gd name="T14" fmla="*/ 124 w 154"/>
                <a:gd name="T15" fmla="*/ 33 h 57"/>
                <a:gd name="T16" fmla="*/ 145 w 154"/>
                <a:gd name="T17" fmla="*/ 41 h 57"/>
                <a:gd name="T18" fmla="*/ 154 w 154"/>
                <a:gd name="T19" fmla="*/ 53 h 57"/>
                <a:gd name="T20" fmla="*/ 145 w 154"/>
                <a:gd name="T21" fmla="*/ 57 h 57"/>
                <a:gd name="T22" fmla="*/ 136 w 154"/>
                <a:gd name="T23" fmla="*/ 51 h 57"/>
                <a:gd name="T24" fmla="*/ 122 w 154"/>
                <a:gd name="T25" fmla="*/ 53 h 57"/>
                <a:gd name="T26" fmla="*/ 106 w 154"/>
                <a:gd name="T27" fmla="*/ 54 h 57"/>
                <a:gd name="T28" fmla="*/ 101 w 154"/>
                <a:gd name="T29" fmla="*/ 41 h 57"/>
                <a:gd name="T30" fmla="*/ 92 w 154"/>
                <a:gd name="T31" fmla="*/ 26 h 57"/>
                <a:gd name="T32" fmla="*/ 77 w 154"/>
                <a:gd name="T33" fmla="*/ 17 h 57"/>
                <a:gd name="T34" fmla="*/ 65 w 154"/>
                <a:gd name="T35" fmla="*/ 9 h 57"/>
                <a:gd name="T36" fmla="*/ 55 w 154"/>
                <a:gd name="T37" fmla="*/ 12 h 57"/>
                <a:gd name="T38" fmla="*/ 40 w 154"/>
                <a:gd name="T39" fmla="*/ 8 h 57"/>
                <a:gd name="T40" fmla="*/ 35 w 154"/>
                <a:gd name="T41" fmla="*/ 17 h 57"/>
                <a:gd name="T42" fmla="*/ 25 w 154"/>
                <a:gd name="T43" fmla="*/ 11 h 57"/>
                <a:gd name="T44" fmla="*/ 11 w 154"/>
                <a:gd name="T45" fmla="*/ 11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154" h="57">
                  <a:moveTo>
                    <a:pt x="0" y="7"/>
                  </a:moveTo>
                  <a:cubicBezTo>
                    <a:pt x="3" y="6"/>
                    <a:pt x="6" y="6"/>
                    <a:pt x="13" y="5"/>
                  </a:cubicBezTo>
                  <a:cubicBezTo>
                    <a:pt x="20" y="4"/>
                    <a:pt x="34" y="3"/>
                    <a:pt x="41" y="2"/>
                  </a:cubicBezTo>
                  <a:cubicBezTo>
                    <a:pt x="48" y="1"/>
                    <a:pt x="49" y="0"/>
                    <a:pt x="55" y="0"/>
                  </a:cubicBezTo>
                  <a:cubicBezTo>
                    <a:pt x="61" y="0"/>
                    <a:pt x="70" y="1"/>
                    <a:pt x="77" y="3"/>
                  </a:cubicBezTo>
                  <a:cubicBezTo>
                    <a:pt x="84" y="5"/>
                    <a:pt x="89" y="11"/>
                    <a:pt x="95" y="14"/>
                  </a:cubicBezTo>
                  <a:cubicBezTo>
                    <a:pt x="101" y="17"/>
                    <a:pt x="107" y="20"/>
                    <a:pt x="112" y="23"/>
                  </a:cubicBezTo>
                  <a:cubicBezTo>
                    <a:pt x="117" y="26"/>
                    <a:pt x="119" y="30"/>
                    <a:pt x="124" y="33"/>
                  </a:cubicBezTo>
                  <a:cubicBezTo>
                    <a:pt x="129" y="36"/>
                    <a:pt x="140" y="38"/>
                    <a:pt x="145" y="41"/>
                  </a:cubicBezTo>
                  <a:cubicBezTo>
                    <a:pt x="150" y="44"/>
                    <a:pt x="154" y="50"/>
                    <a:pt x="154" y="53"/>
                  </a:cubicBezTo>
                  <a:cubicBezTo>
                    <a:pt x="154" y="56"/>
                    <a:pt x="148" y="57"/>
                    <a:pt x="145" y="57"/>
                  </a:cubicBezTo>
                  <a:cubicBezTo>
                    <a:pt x="142" y="57"/>
                    <a:pt x="140" y="52"/>
                    <a:pt x="136" y="51"/>
                  </a:cubicBezTo>
                  <a:cubicBezTo>
                    <a:pt x="132" y="50"/>
                    <a:pt x="127" y="53"/>
                    <a:pt x="122" y="53"/>
                  </a:cubicBezTo>
                  <a:cubicBezTo>
                    <a:pt x="117" y="53"/>
                    <a:pt x="109" y="56"/>
                    <a:pt x="106" y="54"/>
                  </a:cubicBezTo>
                  <a:cubicBezTo>
                    <a:pt x="103" y="52"/>
                    <a:pt x="103" y="46"/>
                    <a:pt x="101" y="41"/>
                  </a:cubicBezTo>
                  <a:cubicBezTo>
                    <a:pt x="99" y="36"/>
                    <a:pt x="96" y="30"/>
                    <a:pt x="92" y="26"/>
                  </a:cubicBezTo>
                  <a:cubicBezTo>
                    <a:pt x="88" y="22"/>
                    <a:pt x="81" y="20"/>
                    <a:pt x="77" y="17"/>
                  </a:cubicBezTo>
                  <a:cubicBezTo>
                    <a:pt x="73" y="14"/>
                    <a:pt x="69" y="10"/>
                    <a:pt x="65" y="9"/>
                  </a:cubicBezTo>
                  <a:cubicBezTo>
                    <a:pt x="61" y="8"/>
                    <a:pt x="59" y="12"/>
                    <a:pt x="55" y="12"/>
                  </a:cubicBezTo>
                  <a:cubicBezTo>
                    <a:pt x="51" y="12"/>
                    <a:pt x="43" y="7"/>
                    <a:pt x="40" y="8"/>
                  </a:cubicBezTo>
                  <a:cubicBezTo>
                    <a:pt x="37" y="9"/>
                    <a:pt x="37" y="17"/>
                    <a:pt x="35" y="17"/>
                  </a:cubicBezTo>
                  <a:cubicBezTo>
                    <a:pt x="33" y="17"/>
                    <a:pt x="29" y="12"/>
                    <a:pt x="25" y="11"/>
                  </a:cubicBezTo>
                  <a:cubicBezTo>
                    <a:pt x="21" y="10"/>
                    <a:pt x="13" y="12"/>
                    <a:pt x="11" y="11"/>
                  </a:cubicBezTo>
                </a:path>
              </a:pathLst>
            </a:custGeom>
            <a:solidFill>
              <a:srgbClr val="FFCC66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n-US" sz="16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42" name="Freeform 42"/>
            <p:cNvSpPr>
              <a:spLocks/>
            </p:cNvSpPr>
            <p:nvPr/>
          </p:nvSpPr>
          <p:spPr bwMode="auto">
            <a:xfrm>
              <a:off x="1778" y="1933"/>
              <a:ext cx="89" cy="35"/>
            </a:xfrm>
            <a:custGeom>
              <a:avLst/>
              <a:gdLst>
                <a:gd name="T0" fmla="*/ 13 w 89"/>
                <a:gd name="T1" fmla="*/ 23 h 35"/>
                <a:gd name="T2" fmla="*/ 22 w 89"/>
                <a:gd name="T3" fmla="*/ 17 h 35"/>
                <a:gd name="T4" fmla="*/ 21 w 89"/>
                <a:gd name="T5" fmla="*/ 2 h 35"/>
                <a:gd name="T6" fmla="*/ 33 w 89"/>
                <a:gd name="T7" fmla="*/ 7 h 35"/>
                <a:gd name="T8" fmla="*/ 49 w 89"/>
                <a:gd name="T9" fmla="*/ 2 h 35"/>
                <a:gd name="T10" fmla="*/ 60 w 89"/>
                <a:gd name="T11" fmla="*/ 4 h 35"/>
                <a:gd name="T12" fmla="*/ 70 w 89"/>
                <a:gd name="T13" fmla="*/ 11 h 35"/>
                <a:gd name="T14" fmla="*/ 82 w 89"/>
                <a:gd name="T15" fmla="*/ 20 h 35"/>
                <a:gd name="T16" fmla="*/ 88 w 89"/>
                <a:gd name="T17" fmla="*/ 28 h 35"/>
                <a:gd name="T18" fmla="*/ 73 w 89"/>
                <a:gd name="T19" fmla="*/ 26 h 35"/>
                <a:gd name="T20" fmla="*/ 61 w 89"/>
                <a:gd name="T21" fmla="*/ 22 h 35"/>
                <a:gd name="T22" fmla="*/ 49 w 89"/>
                <a:gd name="T23" fmla="*/ 23 h 35"/>
                <a:gd name="T24" fmla="*/ 46 w 89"/>
                <a:gd name="T25" fmla="*/ 34 h 35"/>
                <a:gd name="T26" fmla="*/ 31 w 89"/>
                <a:gd name="T27" fmla="*/ 29 h 35"/>
                <a:gd name="T28" fmla="*/ 3 w 89"/>
                <a:gd name="T29" fmla="*/ 31 h 35"/>
                <a:gd name="T30" fmla="*/ 13 w 89"/>
                <a:gd name="T31" fmla="*/ 23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89" h="35">
                  <a:moveTo>
                    <a:pt x="13" y="23"/>
                  </a:moveTo>
                  <a:cubicBezTo>
                    <a:pt x="16" y="21"/>
                    <a:pt x="21" y="20"/>
                    <a:pt x="22" y="17"/>
                  </a:cubicBezTo>
                  <a:cubicBezTo>
                    <a:pt x="23" y="14"/>
                    <a:pt x="19" y="4"/>
                    <a:pt x="21" y="2"/>
                  </a:cubicBezTo>
                  <a:cubicBezTo>
                    <a:pt x="23" y="0"/>
                    <a:pt x="28" y="7"/>
                    <a:pt x="33" y="7"/>
                  </a:cubicBezTo>
                  <a:cubicBezTo>
                    <a:pt x="38" y="7"/>
                    <a:pt x="45" y="2"/>
                    <a:pt x="49" y="2"/>
                  </a:cubicBezTo>
                  <a:cubicBezTo>
                    <a:pt x="53" y="2"/>
                    <a:pt x="57" y="3"/>
                    <a:pt x="60" y="4"/>
                  </a:cubicBezTo>
                  <a:cubicBezTo>
                    <a:pt x="63" y="5"/>
                    <a:pt x="66" y="8"/>
                    <a:pt x="70" y="11"/>
                  </a:cubicBezTo>
                  <a:cubicBezTo>
                    <a:pt x="74" y="14"/>
                    <a:pt x="79" y="17"/>
                    <a:pt x="82" y="20"/>
                  </a:cubicBezTo>
                  <a:cubicBezTo>
                    <a:pt x="85" y="23"/>
                    <a:pt x="89" y="27"/>
                    <a:pt x="88" y="28"/>
                  </a:cubicBezTo>
                  <a:cubicBezTo>
                    <a:pt x="87" y="29"/>
                    <a:pt x="77" y="27"/>
                    <a:pt x="73" y="26"/>
                  </a:cubicBezTo>
                  <a:cubicBezTo>
                    <a:pt x="69" y="25"/>
                    <a:pt x="65" y="23"/>
                    <a:pt x="61" y="22"/>
                  </a:cubicBezTo>
                  <a:cubicBezTo>
                    <a:pt x="57" y="21"/>
                    <a:pt x="52" y="21"/>
                    <a:pt x="49" y="23"/>
                  </a:cubicBezTo>
                  <a:cubicBezTo>
                    <a:pt x="46" y="25"/>
                    <a:pt x="49" y="33"/>
                    <a:pt x="46" y="34"/>
                  </a:cubicBezTo>
                  <a:cubicBezTo>
                    <a:pt x="43" y="35"/>
                    <a:pt x="38" y="29"/>
                    <a:pt x="31" y="29"/>
                  </a:cubicBezTo>
                  <a:cubicBezTo>
                    <a:pt x="24" y="29"/>
                    <a:pt x="6" y="32"/>
                    <a:pt x="3" y="31"/>
                  </a:cubicBezTo>
                  <a:cubicBezTo>
                    <a:pt x="0" y="30"/>
                    <a:pt x="10" y="25"/>
                    <a:pt x="13" y="23"/>
                  </a:cubicBezTo>
                  <a:close/>
                </a:path>
              </a:pathLst>
            </a:custGeom>
            <a:solidFill>
              <a:srgbClr val="FFCC66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n-US" sz="16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43" name="Freeform 43"/>
            <p:cNvSpPr>
              <a:spLocks/>
            </p:cNvSpPr>
            <p:nvPr/>
          </p:nvSpPr>
          <p:spPr bwMode="auto">
            <a:xfrm>
              <a:off x="1727" y="1967"/>
              <a:ext cx="21" cy="13"/>
            </a:xfrm>
            <a:custGeom>
              <a:avLst/>
              <a:gdLst>
                <a:gd name="T0" fmla="*/ 19 w 21"/>
                <a:gd name="T1" fmla="*/ 12 h 13"/>
                <a:gd name="T2" fmla="*/ 1 w 21"/>
                <a:gd name="T3" fmla="*/ 7 h 13"/>
                <a:gd name="T4" fmla="*/ 12 w 21"/>
                <a:gd name="T5" fmla="*/ 0 h 13"/>
                <a:gd name="T6" fmla="*/ 19 w 21"/>
                <a:gd name="T7" fmla="*/ 12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3">
                  <a:moveTo>
                    <a:pt x="19" y="12"/>
                  </a:moveTo>
                  <a:cubicBezTo>
                    <a:pt x="17" y="13"/>
                    <a:pt x="2" y="9"/>
                    <a:pt x="1" y="7"/>
                  </a:cubicBezTo>
                  <a:cubicBezTo>
                    <a:pt x="0" y="5"/>
                    <a:pt x="9" y="0"/>
                    <a:pt x="12" y="0"/>
                  </a:cubicBezTo>
                  <a:cubicBezTo>
                    <a:pt x="15" y="0"/>
                    <a:pt x="21" y="11"/>
                    <a:pt x="19" y="12"/>
                  </a:cubicBezTo>
                  <a:close/>
                </a:path>
              </a:pathLst>
            </a:custGeom>
            <a:solidFill>
              <a:srgbClr val="CCFF66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n-US" sz="16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44" name="Freeform 44"/>
            <p:cNvSpPr>
              <a:spLocks/>
            </p:cNvSpPr>
            <p:nvPr/>
          </p:nvSpPr>
          <p:spPr bwMode="auto">
            <a:xfrm>
              <a:off x="1225" y="1453"/>
              <a:ext cx="29" cy="49"/>
            </a:xfrm>
            <a:custGeom>
              <a:avLst/>
              <a:gdLst>
                <a:gd name="T0" fmla="*/ 22 w 29"/>
                <a:gd name="T1" fmla="*/ 49 h 49"/>
                <a:gd name="T2" fmla="*/ 17 w 29"/>
                <a:gd name="T3" fmla="*/ 25 h 49"/>
                <a:gd name="T4" fmla="*/ 1 w 29"/>
                <a:gd name="T5" fmla="*/ 7 h 49"/>
                <a:gd name="T6" fmla="*/ 10 w 29"/>
                <a:gd name="T7" fmla="*/ 1 h 49"/>
                <a:gd name="T8" fmla="*/ 19 w 29"/>
                <a:gd name="T9" fmla="*/ 11 h 49"/>
                <a:gd name="T10" fmla="*/ 28 w 29"/>
                <a:gd name="T11" fmla="*/ 28 h 49"/>
                <a:gd name="T12" fmla="*/ 23 w 29"/>
                <a:gd name="T13" fmla="*/ 37 h 49"/>
                <a:gd name="T14" fmla="*/ 17 w 29"/>
                <a:gd name="T15" fmla="*/ 28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9" h="49">
                  <a:moveTo>
                    <a:pt x="22" y="49"/>
                  </a:moveTo>
                  <a:cubicBezTo>
                    <a:pt x="21" y="40"/>
                    <a:pt x="20" y="32"/>
                    <a:pt x="17" y="25"/>
                  </a:cubicBezTo>
                  <a:cubicBezTo>
                    <a:pt x="14" y="18"/>
                    <a:pt x="2" y="11"/>
                    <a:pt x="1" y="7"/>
                  </a:cubicBezTo>
                  <a:cubicBezTo>
                    <a:pt x="0" y="3"/>
                    <a:pt x="7" y="0"/>
                    <a:pt x="10" y="1"/>
                  </a:cubicBezTo>
                  <a:cubicBezTo>
                    <a:pt x="13" y="2"/>
                    <a:pt x="16" y="7"/>
                    <a:pt x="19" y="11"/>
                  </a:cubicBezTo>
                  <a:cubicBezTo>
                    <a:pt x="22" y="15"/>
                    <a:pt x="27" y="24"/>
                    <a:pt x="28" y="28"/>
                  </a:cubicBezTo>
                  <a:cubicBezTo>
                    <a:pt x="29" y="32"/>
                    <a:pt x="25" y="37"/>
                    <a:pt x="23" y="37"/>
                  </a:cubicBezTo>
                  <a:cubicBezTo>
                    <a:pt x="21" y="37"/>
                    <a:pt x="18" y="29"/>
                    <a:pt x="17" y="28"/>
                  </a:cubicBezTo>
                </a:path>
              </a:pathLst>
            </a:custGeom>
            <a:solidFill>
              <a:srgbClr val="FFCC66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n-US" sz="16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45" name="Freeform 45"/>
            <p:cNvSpPr>
              <a:spLocks/>
            </p:cNvSpPr>
            <p:nvPr/>
          </p:nvSpPr>
          <p:spPr bwMode="auto">
            <a:xfrm>
              <a:off x="2152" y="1009"/>
              <a:ext cx="620" cy="302"/>
            </a:xfrm>
            <a:custGeom>
              <a:avLst/>
              <a:gdLst>
                <a:gd name="T0" fmla="*/ 251 w 620"/>
                <a:gd name="T1" fmla="*/ 254 h 302"/>
                <a:gd name="T2" fmla="*/ 208 w 620"/>
                <a:gd name="T3" fmla="*/ 293 h 302"/>
                <a:gd name="T4" fmla="*/ 184 w 620"/>
                <a:gd name="T5" fmla="*/ 286 h 302"/>
                <a:gd name="T6" fmla="*/ 158 w 620"/>
                <a:gd name="T7" fmla="*/ 286 h 302"/>
                <a:gd name="T8" fmla="*/ 145 w 620"/>
                <a:gd name="T9" fmla="*/ 269 h 302"/>
                <a:gd name="T10" fmla="*/ 127 w 620"/>
                <a:gd name="T11" fmla="*/ 245 h 302"/>
                <a:gd name="T12" fmla="*/ 133 w 620"/>
                <a:gd name="T13" fmla="*/ 218 h 302"/>
                <a:gd name="T14" fmla="*/ 142 w 620"/>
                <a:gd name="T15" fmla="*/ 190 h 302"/>
                <a:gd name="T16" fmla="*/ 172 w 620"/>
                <a:gd name="T17" fmla="*/ 173 h 302"/>
                <a:gd name="T18" fmla="*/ 166 w 620"/>
                <a:gd name="T19" fmla="*/ 146 h 302"/>
                <a:gd name="T20" fmla="*/ 154 w 620"/>
                <a:gd name="T21" fmla="*/ 122 h 302"/>
                <a:gd name="T22" fmla="*/ 124 w 620"/>
                <a:gd name="T23" fmla="*/ 100 h 302"/>
                <a:gd name="T24" fmla="*/ 76 w 620"/>
                <a:gd name="T25" fmla="*/ 97 h 302"/>
                <a:gd name="T26" fmla="*/ 32 w 620"/>
                <a:gd name="T27" fmla="*/ 98 h 302"/>
                <a:gd name="T28" fmla="*/ 20 w 620"/>
                <a:gd name="T29" fmla="*/ 86 h 302"/>
                <a:gd name="T30" fmla="*/ 13 w 620"/>
                <a:gd name="T31" fmla="*/ 70 h 302"/>
                <a:gd name="T32" fmla="*/ 55 w 620"/>
                <a:gd name="T33" fmla="*/ 67 h 302"/>
                <a:gd name="T34" fmla="*/ 101 w 620"/>
                <a:gd name="T35" fmla="*/ 59 h 302"/>
                <a:gd name="T36" fmla="*/ 116 w 620"/>
                <a:gd name="T37" fmla="*/ 43 h 302"/>
                <a:gd name="T38" fmla="*/ 145 w 620"/>
                <a:gd name="T39" fmla="*/ 34 h 302"/>
                <a:gd name="T40" fmla="*/ 181 w 620"/>
                <a:gd name="T41" fmla="*/ 28 h 302"/>
                <a:gd name="T42" fmla="*/ 239 w 620"/>
                <a:gd name="T43" fmla="*/ 26 h 302"/>
                <a:gd name="T44" fmla="*/ 254 w 620"/>
                <a:gd name="T45" fmla="*/ 35 h 302"/>
                <a:gd name="T46" fmla="*/ 295 w 620"/>
                <a:gd name="T47" fmla="*/ 31 h 302"/>
                <a:gd name="T48" fmla="*/ 302 w 620"/>
                <a:gd name="T49" fmla="*/ 26 h 302"/>
                <a:gd name="T50" fmla="*/ 337 w 620"/>
                <a:gd name="T51" fmla="*/ 7 h 302"/>
                <a:gd name="T52" fmla="*/ 374 w 620"/>
                <a:gd name="T53" fmla="*/ 14 h 302"/>
                <a:gd name="T54" fmla="*/ 425 w 620"/>
                <a:gd name="T55" fmla="*/ 7 h 302"/>
                <a:gd name="T56" fmla="*/ 487 w 620"/>
                <a:gd name="T57" fmla="*/ 2 h 302"/>
                <a:gd name="T58" fmla="*/ 445 w 620"/>
                <a:gd name="T59" fmla="*/ 22 h 302"/>
                <a:gd name="T60" fmla="*/ 490 w 620"/>
                <a:gd name="T61" fmla="*/ 22 h 302"/>
                <a:gd name="T62" fmla="*/ 532 w 620"/>
                <a:gd name="T63" fmla="*/ 13 h 302"/>
                <a:gd name="T64" fmla="*/ 499 w 620"/>
                <a:gd name="T65" fmla="*/ 32 h 302"/>
                <a:gd name="T66" fmla="*/ 544 w 620"/>
                <a:gd name="T67" fmla="*/ 25 h 302"/>
                <a:gd name="T68" fmla="*/ 577 w 620"/>
                <a:gd name="T69" fmla="*/ 25 h 302"/>
                <a:gd name="T70" fmla="*/ 620 w 620"/>
                <a:gd name="T71" fmla="*/ 34 h 302"/>
                <a:gd name="T72" fmla="*/ 589 w 620"/>
                <a:gd name="T73" fmla="*/ 38 h 302"/>
                <a:gd name="T74" fmla="*/ 544 w 620"/>
                <a:gd name="T75" fmla="*/ 40 h 302"/>
                <a:gd name="T76" fmla="*/ 542 w 620"/>
                <a:gd name="T77" fmla="*/ 64 h 302"/>
                <a:gd name="T78" fmla="*/ 532 w 620"/>
                <a:gd name="T79" fmla="*/ 94 h 302"/>
                <a:gd name="T80" fmla="*/ 521 w 620"/>
                <a:gd name="T81" fmla="*/ 113 h 302"/>
                <a:gd name="T82" fmla="*/ 490 w 620"/>
                <a:gd name="T83" fmla="*/ 121 h 302"/>
                <a:gd name="T84" fmla="*/ 494 w 620"/>
                <a:gd name="T85" fmla="*/ 139 h 302"/>
                <a:gd name="T86" fmla="*/ 485 w 620"/>
                <a:gd name="T87" fmla="*/ 154 h 302"/>
                <a:gd name="T88" fmla="*/ 442 w 620"/>
                <a:gd name="T89" fmla="*/ 143 h 302"/>
                <a:gd name="T90" fmla="*/ 469 w 620"/>
                <a:gd name="T91" fmla="*/ 149 h 302"/>
                <a:gd name="T92" fmla="*/ 493 w 620"/>
                <a:gd name="T93" fmla="*/ 157 h 302"/>
                <a:gd name="T94" fmla="*/ 458 w 620"/>
                <a:gd name="T95" fmla="*/ 178 h 302"/>
                <a:gd name="T96" fmla="*/ 422 w 620"/>
                <a:gd name="T97" fmla="*/ 185 h 302"/>
                <a:gd name="T98" fmla="*/ 389 w 620"/>
                <a:gd name="T99" fmla="*/ 196 h 302"/>
                <a:gd name="T100" fmla="*/ 358 w 620"/>
                <a:gd name="T101" fmla="*/ 209 h 302"/>
                <a:gd name="T102" fmla="*/ 329 w 620"/>
                <a:gd name="T103" fmla="*/ 223 h 302"/>
                <a:gd name="T104" fmla="*/ 284 w 620"/>
                <a:gd name="T105" fmla="*/ 224 h 302"/>
                <a:gd name="T106" fmla="*/ 252 w 620"/>
                <a:gd name="T107" fmla="*/ 244 h 3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620" h="302">
                  <a:moveTo>
                    <a:pt x="252" y="244"/>
                  </a:moveTo>
                  <a:lnTo>
                    <a:pt x="251" y="254"/>
                  </a:lnTo>
                  <a:cubicBezTo>
                    <a:pt x="247" y="259"/>
                    <a:pt x="233" y="266"/>
                    <a:pt x="226" y="272"/>
                  </a:cubicBezTo>
                  <a:cubicBezTo>
                    <a:pt x="219" y="278"/>
                    <a:pt x="213" y="288"/>
                    <a:pt x="208" y="293"/>
                  </a:cubicBezTo>
                  <a:cubicBezTo>
                    <a:pt x="203" y="298"/>
                    <a:pt x="201" y="302"/>
                    <a:pt x="197" y="301"/>
                  </a:cubicBezTo>
                  <a:cubicBezTo>
                    <a:pt x="193" y="300"/>
                    <a:pt x="188" y="287"/>
                    <a:pt x="184" y="286"/>
                  </a:cubicBezTo>
                  <a:cubicBezTo>
                    <a:pt x="180" y="285"/>
                    <a:pt x="177" y="293"/>
                    <a:pt x="173" y="293"/>
                  </a:cubicBezTo>
                  <a:cubicBezTo>
                    <a:pt x="169" y="293"/>
                    <a:pt x="162" y="288"/>
                    <a:pt x="158" y="286"/>
                  </a:cubicBezTo>
                  <a:cubicBezTo>
                    <a:pt x="154" y="284"/>
                    <a:pt x="148" y="284"/>
                    <a:pt x="146" y="281"/>
                  </a:cubicBezTo>
                  <a:cubicBezTo>
                    <a:pt x="144" y="278"/>
                    <a:pt x="146" y="273"/>
                    <a:pt x="145" y="269"/>
                  </a:cubicBezTo>
                  <a:cubicBezTo>
                    <a:pt x="144" y="265"/>
                    <a:pt x="140" y="260"/>
                    <a:pt x="137" y="256"/>
                  </a:cubicBezTo>
                  <a:cubicBezTo>
                    <a:pt x="134" y="252"/>
                    <a:pt x="128" y="249"/>
                    <a:pt x="127" y="245"/>
                  </a:cubicBezTo>
                  <a:cubicBezTo>
                    <a:pt x="126" y="241"/>
                    <a:pt x="132" y="237"/>
                    <a:pt x="133" y="233"/>
                  </a:cubicBezTo>
                  <a:cubicBezTo>
                    <a:pt x="134" y="229"/>
                    <a:pt x="134" y="223"/>
                    <a:pt x="133" y="218"/>
                  </a:cubicBezTo>
                  <a:cubicBezTo>
                    <a:pt x="132" y="213"/>
                    <a:pt x="127" y="207"/>
                    <a:pt x="128" y="202"/>
                  </a:cubicBezTo>
                  <a:cubicBezTo>
                    <a:pt x="129" y="197"/>
                    <a:pt x="138" y="194"/>
                    <a:pt x="142" y="190"/>
                  </a:cubicBezTo>
                  <a:cubicBezTo>
                    <a:pt x="146" y="186"/>
                    <a:pt x="147" y="182"/>
                    <a:pt x="152" y="179"/>
                  </a:cubicBezTo>
                  <a:cubicBezTo>
                    <a:pt x="157" y="176"/>
                    <a:pt x="169" y="176"/>
                    <a:pt x="172" y="173"/>
                  </a:cubicBezTo>
                  <a:cubicBezTo>
                    <a:pt x="175" y="170"/>
                    <a:pt x="173" y="164"/>
                    <a:pt x="172" y="160"/>
                  </a:cubicBezTo>
                  <a:cubicBezTo>
                    <a:pt x="171" y="156"/>
                    <a:pt x="170" y="149"/>
                    <a:pt x="166" y="146"/>
                  </a:cubicBezTo>
                  <a:cubicBezTo>
                    <a:pt x="162" y="143"/>
                    <a:pt x="148" y="144"/>
                    <a:pt x="146" y="140"/>
                  </a:cubicBezTo>
                  <a:cubicBezTo>
                    <a:pt x="144" y="136"/>
                    <a:pt x="155" y="126"/>
                    <a:pt x="154" y="122"/>
                  </a:cubicBezTo>
                  <a:cubicBezTo>
                    <a:pt x="153" y="118"/>
                    <a:pt x="147" y="117"/>
                    <a:pt x="142" y="113"/>
                  </a:cubicBezTo>
                  <a:cubicBezTo>
                    <a:pt x="137" y="109"/>
                    <a:pt x="130" y="103"/>
                    <a:pt x="124" y="100"/>
                  </a:cubicBezTo>
                  <a:cubicBezTo>
                    <a:pt x="118" y="97"/>
                    <a:pt x="114" y="95"/>
                    <a:pt x="106" y="94"/>
                  </a:cubicBezTo>
                  <a:cubicBezTo>
                    <a:pt x="98" y="93"/>
                    <a:pt x="85" y="96"/>
                    <a:pt x="76" y="97"/>
                  </a:cubicBezTo>
                  <a:cubicBezTo>
                    <a:pt x="67" y="98"/>
                    <a:pt x="57" y="98"/>
                    <a:pt x="50" y="98"/>
                  </a:cubicBezTo>
                  <a:cubicBezTo>
                    <a:pt x="43" y="98"/>
                    <a:pt x="34" y="99"/>
                    <a:pt x="32" y="98"/>
                  </a:cubicBezTo>
                  <a:cubicBezTo>
                    <a:pt x="30" y="97"/>
                    <a:pt x="42" y="93"/>
                    <a:pt x="40" y="91"/>
                  </a:cubicBezTo>
                  <a:cubicBezTo>
                    <a:pt x="38" y="89"/>
                    <a:pt x="26" y="87"/>
                    <a:pt x="20" y="86"/>
                  </a:cubicBezTo>
                  <a:cubicBezTo>
                    <a:pt x="14" y="85"/>
                    <a:pt x="2" y="85"/>
                    <a:pt x="1" y="82"/>
                  </a:cubicBezTo>
                  <a:cubicBezTo>
                    <a:pt x="0" y="79"/>
                    <a:pt x="6" y="72"/>
                    <a:pt x="13" y="70"/>
                  </a:cubicBezTo>
                  <a:cubicBezTo>
                    <a:pt x="20" y="68"/>
                    <a:pt x="36" y="71"/>
                    <a:pt x="43" y="71"/>
                  </a:cubicBezTo>
                  <a:cubicBezTo>
                    <a:pt x="50" y="71"/>
                    <a:pt x="48" y="68"/>
                    <a:pt x="55" y="67"/>
                  </a:cubicBezTo>
                  <a:cubicBezTo>
                    <a:pt x="62" y="66"/>
                    <a:pt x="80" y="66"/>
                    <a:pt x="88" y="65"/>
                  </a:cubicBezTo>
                  <a:cubicBezTo>
                    <a:pt x="96" y="64"/>
                    <a:pt x="100" y="61"/>
                    <a:pt x="101" y="59"/>
                  </a:cubicBezTo>
                  <a:cubicBezTo>
                    <a:pt x="102" y="57"/>
                    <a:pt x="90" y="55"/>
                    <a:pt x="92" y="52"/>
                  </a:cubicBezTo>
                  <a:cubicBezTo>
                    <a:pt x="94" y="49"/>
                    <a:pt x="111" y="46"/>
                    <a:pt x="116" y="43"/>
                  </a:cubicBezTo>
                  <a:cubicBezTo>
                    <a:pt x="121" y="40"/>
                    <a:pt x="117" y="32"/>
                    <a:pt x="122" y="31"/>
                  </a:cubicBezTo>
                  <a:cubicBezTo>
                    <a:pt x="127" y="30"/>
                    <a:pt x="138" y="37"/>
                    <a:pt x="145" y="34"/>
                  </a:cubicBezTo>
                  <a:cubicBezTo>
                    <a:pt x="152" y="31"/>
                    <a:pt x="158" y="17"/>
                    <a:pt x="164" y="16"/>
                  </a:cubicBezTo>
                  <a:cubicBezTo>
                    <a:pt x="170" y="15"/>
                    <a:pt x="172" y="27"/>
                    <a:pt x="181" y="28"/>
                  </a:cubicBezTo>
                  <a:cubicBezTo>
                    <a:pt x="190" y="29"/>
                    <a:pt x="210" y="25"/>
                    <a:pt x="220" y="25"/>
                  </a:cubicBezTo>
                  <a:cubicBezTo>
                    <a:pt x="230" y="25"/>
                    <a:pt x="235" y="24"/>
                    <a:pt x="239" y="26"/>
                  </a:cubicBezTo>
                  <a:cubicBezTo>
                    <a:pt x="243" y="28"/>
                    <a:pt x="242" y="36"/>
                    <a:pt x="244" y="37"/>
                  </a:cubicBezTo>
                  <a:cubicBezTo>
                    <a:pt x="246" y="38"/>
                    <a:pt x="248" y="37"/>
                    <a:pt x="254" y="35"/>
                  </a:cubicBezTo>
                  <a:cubicBezTo>
                    <a:pt x="260" y="33"/>
                    <a:pt x="273" y="26"/>
                    <a:pt x="280" y="25"/>
                  </a:cubicBezTo>
                  <a:cubicBezTo>
                    <a:pt x="287" y="24"/>
                    <a:pt x="290" y="30"/>
                    <a:pt x="295" y="31"/>
                  </a:cubicBezTo>
                  <a:cubicBezTo>
                    <a:pt x="300" y="32"/>
                    <a:pt x="310" y="32"/>
                    <a:pt x="311" y="31"/>
                  </a:cubicBezTo>
                  <a:cubicBezTo>
                    <a:pt x="312" y="30"/>
                    <a:pt x="300" y="28"/>
                    <a:pt x="302" y="26"/>
                  </a:cubicBezTo>
                  <a:cubicBezTo>
                    <a:pt x="304" y="24"/>
                    <a:pt x="316" y="19"/>
                    <a:pt x="322" y="16"/>
                  </a:cubicBezTo>
                  <a:cubicBezTo>
                    <a:pt x="328" y="13"/>
                    <a:pt x="333" y="7"/>
                    <a:pt x="337" y="7"/>
                  </a:cubicBezTo>
                  <a:cubicBezTo>
                    <a:pt x="341" y="7"/>
                    <a:pt x="341" y="15"/>
                    <a:pt x="347" y="16"/>
                  </a:cubicBezTo>
                  <a:cubicBezTo>
                    <a:pt x="353" y="17"/>
                    <a:pt x="366" y="16"/>
                    <a:pt x="374" y="14"/>
                  </a:cubicBezTo>
                  <a:cubicBezTo>
                    <a:pt x="382" y="12"/>
                    <a:pt x="389" y="6"/>
                    <a:pt x="397" y="5"/>
                  </a:cubicBezTo>
                  <a:cubicBezTo>
                    <a:pt x="405" y="4"/>
                    <a:pt x="415" y="7"/>
                    <a:pt x="425" y="7"/>
                  </a:cubicBezTo>
                  <a:cubicBezTo>
                    <a:pt x="435" y="7"/>
                    <a:pt x="447" y="6"/>
                    <a:pt x="457" y="5"/>
                  </a:cubicBezTo>
                  <a:cubicBezTo>
                    <a:pt x="467" y="4"/>
                    <a:pt x="484" y="0"/>
                    <a:pt x="487" y="2"/>
                  </a:cubicBezTo>
                  <a:cubicBezTo>
                    <a:pt x="490" y="4"/>
                    <a:pt x="480" y="17"/>
                    <a:pt x="473" y="20"/>
                  </a:cubicBezTo>
                  <a:cubicBezTo>
                    <a:pt x="466" y="23"/>
                    <a:pt x="445" y="22"/>
                    <a:pt x="445" y="22"/>
                  </a:cubicBezTo>
                  <a:cubicBezTo>
                    <a:pt x="445" y="22"/>
                    <a:pt x="469" y="23"/>
                    <a:pt x="476" y="23"/>
                  </a:cubicBezTo>
                  <a:cubicBezTo>
                    <a:pt x="483" y="23"/>
                    <a:pt x="485" y="24"/>
                    <a:pt x="490" y="22"/>
                  </a:cubicBezTo>
                  <a:cubicBezTo>
                    <a:pt x="495" y="20"/>
                    <a:pt x="502" y="11"/>
                    <a:pt x="509" y="10"/>
                  </a:cubicBezTo>
                  <a:cubicBezTo>
                    <a:pt x="516" y="9"/>
                    <a:pt x="530" y="10"/>
                    <a:pt x="532" y="13"/>
                  </a:cubicBezTo>
                  <a:cubicBezTo>
                    <a:pt x="534" y="16"/>
                    <a:pt x="523" y="23"/>
                    <a:pt x="518" y="26"/>
                  </a:cubicBezTo>
                  <a:cubicBezTo>
                    <a:pt x="513" y="29"/>
                    <a:pt x="497" y="31"/>
                    <a:pt x="499" y="32"/>
                  </a:cubicBezTo>
                  <a:cubicBezTo>
                    <a:pt x="501" y="33"/>
                    <a:pt x="523" y="35"/>
                    <a:pt x="530" y="34"/>
                  </a:cubicBezTo>
                  <a:cubicBezTo>
                    <a:pt x="537" y="33"/>
                    <a:pt x="539" y="28"/>
                    <a:pt x="544" y="25"/>
                  </a:cubicBezTo>
                  <a:cubicBezTo>
                    <a:pt x="549" y="22"/>
                    <a:pt x="554" y="17"/>
                    <a:pt x="559" y="17"/>
                  </a:cubicBezTo>
                  <a:cubicBezTo>
                    <a:pt x="564" y="17"/>
                    <a:pt x="570" y="24"/>
                    <a:pt x="577" y="25"/>
                  </a:cubicBezTo>
                  <a:cubicBezTo>
                    <a:pt x="584" y="26"/>
                    <a:pt x="597" y="24"/>
                    <a:pt x="604" y="25"/>
                  </a:cubicBezTo>
                  <a:cubicBezTo>
                    <a:pt x="611" y="26"/>
                    <a:pt x="620" y="35"/>
                    <a:pt x="620" y="34"/>
                  </a:cubicBezTo>
                  <a:cubicBezTo>
                    <a:pt x="620" y="33"/>
                    <a:pt x="612" y="33"/>
                    <a:pt x="607" y="34"/>
                  </a:cubicBezTo>
                  <a:cubicBezTo>
                    <a:pt x="602" y="35"/>
                    <a:pt x="595" y="36"/>
                    <a:pt x="589" y="38"/>
                  </a:cubicBezTo>
                  <a:cubicBezTo>
                    <a:pt x="583" y="40"/>
                    <a:pt x="578" y="49"/>
                    <a:pt x="571" y="49"/>
                  </a:cubicBezTo>
                  <a:cubicBezTo>
                    <a:pt x="564" y="49"/>
                    <a:pt x="547" y="40"/>
                    <a:pt x="544" y="40"/>
                  </a:cubicBezTo>
                  <a:cubicBezTo>
                    <a:pt x="541" y="40"/>
                    <a:pt x="550" y="48"/>
                    <a:pt x="550" y="52"/>
                  </a:cubicBezTo>
                  <a:cubicBezTo>
                    <a:pt x="550" y="56"/>
                    <a:pt x="546" y="59"/>
                    <a:pt x="542" y="64"/>
                  </a:cubicBezTo>
                  <a:cubicBezTo>
                    <a:pt x="538" y="69"/>
                    <a:pt x="528" y="75"/>
                    <a:pt x="526" y="80"/>
                  </a:cubicBezTo>
                  <a:cubicBezTo>
                    <a:pt x="524" y="85"/>
                    <a:pt x="534" y="90"/>
                    <a:pt x="532" y="94"/>
                  </a:cubicBezTo>
                  <a:cubicBezTo>
                    <a:pt x="530" y="98"/>
                    <a:pt x="519" y="100"/>
                    <a:pt x="517" y="103"/>
                  </a:cubicBezTo>
                  <a:cubicBezTo>
                    <a:pt x="515" y="106"/>
                    <a:pt x="522" y="110"/>
                    <a:pt x="521" y="113"/>
                  </a:cubicBezTo>
                  <a:cubicBezTo>
                    <a:pt x="520" y="116"/>
                    <a:pt x="514" y="120"/>
                    <a:pt x="509" y="121"/>
                  </a:cubicBezTo>
                  <a:cubicBezTo>
                    <a:pt x="504" y="122"/>
                    <a:pt x="494" y="119"/>
                    <a:pt x="490" y="121"/>
                  </a:cubicBezTo>
                  <a:cubicBezTo>
                    <a:pt x="486" y="123"/>
                    <a:pt x="481" y="128"/>
                    <a:pt x="482" y="131"/>
                  </a:cubicBezTo>
                  <a:cubicBezTo>
                    <a:pt x="483" y="134"/>
                    <a:pt x="491" y="137"/>
                    <a:pt x="494" y="139"/>
                  </a:cubicBezTo>
                  <a:cubicBezTo>
                    <a:pt x="497" y="141"/>
                    <a:pt x="504" y="144"/>
                    <a:pt x="503" y="146"/>
                  </a:cubicBezTo>
                  <a:cubicBezTo>
                    <a:pt x="502" y="148"/>
                    <a:pt x="491" y="155"/>
                    <a:pt x="485" y="154"/>
                  </a:cubicBezTo>
                  <a:cubicBezTo>
                    <a:pt x="479" y="153"/>
                    <a:pt x="474" y="145"/>
                    <a:pt x="467" y="143"/>
                  </a:cubicBezTo>
                  <a:cubicBezTo>
                    <a:pt x="460" y="141"/>
                    <a:pt x="444" y="142"/>
                    <a:pt x="442" y="143"/>
                  </a:cubicBezTo>
                  <a:cubicBezTo>
                    <a:pt x="440" y="144"/>
                    <a:pt x="448" y="150"/>
                    <a:pt x="452" y="151"/>
                  </a:cubicBezTo>
                  <a:cubicBezTo>
                    <a:pt x="456" y="152"/>
                    <a:pt x="464" y="149"/>
                    <a:pt x="469" y="149"/>
                  </a:cubicBezTo>
                  <a:cubicBezTo>
                    <a:pt x="474" y="149"/>
                    <a:pt x="480" y="151"/>
                    <a:pt x="484" y="152"/>
                  </a:cubicBezTo>
                  <a:cubicBezTo>
                    <a:pt x="488" y="153"/>
                    <a:pt x="494" y="153"/>
                    <a:pt x="493" y="157"/>
                  </a:cubicBezTo>
                  <a:cubicBezTo>
                    <a:pt x="492" y="161"/>
                    <a:pt x="482" y="172"/>
                    <a:pt x="476" y="175"/>
                  </a:cubicBezTo>
                  <a:cubicBezTo>
                    <a:pt x="470" y="178"/>
                    <a:pt x="464" y="177"/>
                    <a:pt x="458" y="178"/>
                  </a:cubicBezTo>
                  <a:cubicBezTo>
                    <a:pt x="452" y="179"/>
                    <a:pt x="448" y="183"/>
                    <a:pt x="442" y="184"/>
                  </a:cubicBezTo>
                  <a:cubicBezTo>
                    <a:pt x="436" y="185"/>
                    <a:pt x="429" y="184"/>
                    <a:pt x="422" y="185"/>
                  </a:cubicBezTo>
                  <a:cubicBezTo>
                    <a:pt x="415" y="186"/>
                    <a:pt x="403" y="188"/>
                    <a:pt x="398" y="190"/>
                  </a:cubicBezTo>
                  <a:cubicBezTo>
                    <a:pt x="393" y="192"/>
                    <a:pt x="393" y="196"/>
                    <a:pt x="389" y="196"/>
                  </a:cubicBezTo>
                  <a:cubicBezTo>
                    <a:pt x="385" y="196"/>
                    <a:pt x="381" y="186"/>
                    <a:pt x="376" y="188"/>
                  </a:cubicBezTo>
                  <a:cubicBezTo>
                    <a:pt x="371" y="190"/>
                    <a:pt x="363" y="204"/>
                    <a:pt x="358" y="209"/>
                  </a:cubicBezTo>
                  <a:cubicBezTo>
                    <a:pt x="353" y="214"/>
                    <a:pt x="349" y="219"/>
                    <a:pt x="344" y="221"/>
                  </a:cubicBezTo>
                  <a:cubicBezTo>
                    <a:pt x="339" y="223"/>
                    <a:pt x="335" y="223"/>
                    <a:pt x="329" y="223"/>
                  </a:cubicBezTo>
                  <a:cubicBezTo>
                    <a:pt x="323" y="223"/>
                    <a:pt x="312" y="223"/>
                    <a:pt x="305" y="223"/>
                  </a:cubicBezTo>
                  <a:cubicBezTo>
                    <a:pt x="298" y="223"/>
                    <a:pt x="290" y="223"/>
                    <a:pt x="284" y="224"/>
                  </a:cubicBezTo>
                  <a:cubicBezTo>
                    <a:pt x="278" y="225"/>
                    <a:pt x="273" y="225"/>
                    <a:pt x="268" y="227"/>
                  </a:cubicBezTo>
                  <a:cubicBezTo>
                    <a:pt x="263" y="229"/>
                    <a:pt x="259" y="232"/>
                    <a:pt x="252" y="244"/>
                  </a:cubicBezTo>
                  <a:close/>
                </a:path>
              </a:pathLst>
            </a:custGeom>
            <a:solidFill>
              <a:srgbClr val="FFCC66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n-US" sz="16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46" name="Freeform 46"/>
            <p:cNvSpPr>
              <a:spLocks/>
            </p:cNvSpPr>
            <p:nvPr/>
          </p:nvSpPr>
          <p:spPr bwMode="auto">
            <a:xfrm>
              <a:off x="2086" y="1431"/>
              <a:ext cx="94" cy="81"/>
            </a:xfrm>
            <a:custGeom>
              <a:avLst/>
              <a:gdLst>
                <a:gd name="T0" fmla="*/ 0 w 94"/>
                <a:gd name="T1" fmla="*/ 71 h 81"/>
                <a:gd name="T2" fmla="*/ 10 w 94"/>
                <a:gd name="T3" fmla="*/ 62 h 81"/>
                <a:gd name="T4" fmla="*/ 23 w 94"/>
                <a:gd name="T5" fmla="*/ 42 h 81"/>
                <a:gd name="T6" fmla="*/ 37 w 94"/>
                <a:gd name="T7" fmla="*/ 32 h 81"/>
                <a:gd name="T8" fmla="*/ 55 w 94"/>
                <a:gd name="T9" fmla="*/ 23 h 81"/>
                <a:gd name="T10" fmla="*/ 64 w 94"/>
                <a:gd name="T11" fmla="*/ 8 h 81"/>
                <a:gd name="T12" fmla="*/ 76 w 94"/>
                <a:gd name="T13" fmla="*/ 3 h 81"/>
                <a:gd name="T14" fmla="*/ 61 w 94"/>
                <a:gd name="T15" fmla="*/ 24 h 81"/>
                <a:gd name="T16" fmla="*/ 74 w 94"/>
                <a:gd name="T17" fmla="*/ 29 h 81"/>
                <a:gd name="T18" fmla="*/ 83 w 94"/>
                <a:gd name="T19" fmla="*/ 36 h 81"/>
                <a:gd name="T20" fmla="*/ 94 w 94"/>
                <a:gd name="T21" fmla="*/ 41 h 81"/>
                <a:gd name="T22" fmla="*/ 82 w 94"/>
                <a:gd name="T23" fmla="*/ 50 h 81"/>
                <a:gd name="T24" fmla="*/ 89 w 94"/>
                <a:gd name="T25" fmla="*/ 59 h 81"/>
                <a:gd name="T26" fmla="*/ 88 w 94"/>
                <a:gd name="T27" fmla="*/ 78 h 81"/>
                <a:gd name="T28" fmla="*/ 68 w 94"/>
                <a:gd name="T29" fmla="*/ 75 h 81"/>
                <a:gd name="T30" fmla="*/ 55 w 94"/>
                <a:gd name="T31" fmla="*/ 75 h 81"/>
                <a:gd name="T32" fmla="*/ 40 w 94"/>
                <a:gd name="T33" fmla="*/ 72 h 81"/>
                <a:gd name="T34" fmla="*/ 22 w 94"/>
                <a:gd name="T35" fmla="*/ 72 h 81"/>
                <a:gd name="T36" fmla="*/ 0 w 94"/>
                <a:gd name="T37" fmla="*/ 71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94" h="81">
                  <a:moveTo>
                    <a:pt x="0" y="71"/>
                  </a:moveTo>
                  <a:lnTo>
                    <a:pt x="10" y="62"/>
                  </a:lnTo>
                  <a:cubicBezTo>
                    <a:pt x="14" y="57"/>
                    <a:pt x="19" y="47"/>
                    <a:pt x="23" y="42"/>
                  </a:cubicBezTo>
                  <a:cubicBezTo>
                    <a:pt x="27" y="37"/>
                    <a:pt x="32" y="35"/>
                    <a:pt x="37" y="32"/>
                  </a:cubicBezTo>
                  <a:cubicBezTo>
                    <a:pt x="42" y="29"/>
                    <a:pt x="50" y="27"/>
                    <a:pt x="55" y="23"/>
                  </a:cubicBezTo>
                  <a:cubicBezTo>
                    <a:pt x="60" y="19"/>
                    <a:pt x="61" y="11"/>
                    <a:pt x="64" y="8"/>
                  </a:cubicBezTo>
                  <a:cubicBezTo>
                    <a:pt x="67" y="5"/>
                    <a:pt x="76" y="0"/>
                    <a:pt x="76" y="3"/>
                  </a:cubicBezTo>
                  <a:cubicBezTo>
                    <a:pt x="76" y="6"/>
                    <a:pt x="61" y="20"/>
                    <a:pt x="61" y="24"/>
                  </a:cubicBezTo>
                  <a:cubicBezTo>
                    <a:pt x="61" y="28"/>
                    <a:pt x="70" y="27"/>
                    <a:pt x="74" y="29"/>
                  </a:cubicBezTo>
                  <a:cubicBezTo>
                    <a:pt x="78" y="31"/>
                    <a:pt x="80" y="34"/>
                    <a:pt x="83" y="36"/>
                  </a:cubicBezTo>
                  <a:cubicBezTo>
                    <a:pt x="86" y="38"/>
                    <a:pt x="94" y="39"/>
                    <a:pt x="94" y="41"/>
                  </a:cubicBezTo>
                  <a:cubicBezTo>
                    <a:pt x="94" y="43"/>
                    <a:pt x="83" y="47"/>
                    <a:pt x="82" y="50"/>
                  </a:cubicBezTo>
                  <a:cubicBezTo>
                    <a:pt x="81" y="53"/>
                    <a:pt x="88" y="54"/>
                    <a:pt x="89" y="59"/>
                  </a:cubicBezTo>
                  <a:cubicBezTo>
                    <a:pt x="90" y="64"/>
                    <a:pt x="92" y="75"/>
                    <a:pt x="88" y="78"/>
                  </a:cubicBezTo>
                  <a:cubicBezTo>
                    <a:pt x="84" y="81"/>
                    <a:pt x="73" y="75"/>
                    <a:pt x="68" y="75"/>
                  </a:cubicBezTo>
                  <a:cubicBezTo>
                    <a:pt x="63" y="75"/>
                    <a:pt x="60" y="75"/>
                    <a:pt x="55" y="75"/>
                  </a:cubicBezTo>
                  <a:cubicBezTo>
                    <a:pt x="50" y="75"/>
                    <a:pt x="45" y="72"/>
                    <a:pt x="40" y="72"/>
                  </a:cubicBezTo>
                  <a:cubicBezTo>
                    <a:pt x="35" y="72"/>
                    <a:pt x="27" y="73"/>
                    <a:pt x="22" y="72"/>
                  </a:cubicBezTo>
                  <a:cubicBezTo>
                    <a:pt x="17" y="71"/>
                    <a:pt x="12" y="69"/>
                    <a:pt x="0" y="71"/>
                  </a:cubicBezTo>
                  <a:close/>
                </a:path>
              </a:pathLst>
            </a:custGeom>
            <a:solidFill>
              <a:srgbClr val="FFCC66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n-US" sz="16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47" name="Freeform 47"/>
            <p:cNvSpPr>
              <a:spLocks/>
            </p:cNvSpPr>
            <p:nvPr/>
          </p:nvSpPr>
          <p:spPr bwMode="auto">
            <a:xfrm>
              <a:off x="1608" y="1129"/>
              <a:ext cx="178" cy="66"/>
            </a:xfrm>
            <a:custGeom>
              <a:avLst/>
              <a:gdLst>
                <a:gd name="T0" fmla="*/ 25 w 178"/>
                <a:gd name="T1" fmla="*/ 56 h 66"/>
                <a:gd name="T2" fmla="*/ 6 w 178"/>
                <a:gd name="T3" fmla="*/ 46 h 66"/>
                <a:gd name="T4" fmla="*/ 29 w 178"/>
                <a:gd name="T5" fmla="*/ 40 h 66"/>
                <a:gd name="T6" fmla="*/ 47 w 178"/>
                <a:gd name="T7" fmla="*/ 35 h 66"/>
                <a:gd name="T8" fmla="*/ 23 w 178"/>
                <a:gd name="T9" fmla="*/ 35 h 66"/>
                <a:gd name="T10" fmla="*/ 3 w 178"/>
                <a:gd name="T11" fmla="*/ 32 h 66"/>
                <a:gd name="T12" fmla="*/ 6 w 178"/>
                <a:gd name="T13" fmla="*/ 16 h 66"/>
                <a:gd name="T14" fmla="*/ 30 w 178"/>
                <a:gd name="T15" fmla="*/ 7 h 66"/>
                <a:gd name="T16" fmla="*/ 48 w 178"/>
                <a:gd name="T17" fmla="*/ 11 h 66"/>
                <a:gd name="T18" fmla="*/ 60 w 178"/>
                <a:gd name="T19" fmla="*/ 4 h 66"/>
                <a:gd name="T20" fmla="*/ 77 w 178"/>
                <a:gd name="T21" fmla="*/ 4 h 66"/>
                <a:gd name="T22" fmla="*/ 92 w 178"/>
                <a:gd name="T23" fmla="*/ 5 h 66"/>
                <a:gd name="T24" fmla="*/ 114 w 178"/>
                <a:gd name="T25" fmla="*/ 7 h 66"/>
                <a:gd name="T26" fmla="*/ 126 w 178"/>
                <a:gd name="T27" fmla="*/ 1 h 66"/>
                <a:gd name="T28" fmla="*/ 137 w 178"/>
                <a:gd name="T29" fmla="*/ 13 h 66"/>
                <a:gd name="T30" fmla="*/ 147 w 178"/>
                <a:gd name="T31" fmla="*/ 5 h 66"/>
                <a:gd name="T32" fmla="*/ 161 w 178"/>
                <a:gd name="T33" fmla="*/ 17 h 66"/>
                <a:gd name="T34" fmla="*/ 170 w 178"/>
                <a:gd name="T35" fmla="*/ 34 h 66"/>
                <a:gd name="T36" fmla="*/ 177 w 178"/>
                <a:gd name="T37" fmla="*/ 43 h 66"/>
                <a:gd name="T38" fmla="*/ 162 w 178"/>
                <a:gd name="T39" fmla="*/ 46 h 66"/>
                <a:gd name="T40" fmla="*/ 150 w 178"/>
                <a:gd name="T41" fmla="*/ 46 h 66"/>
                <a:gd name="T42" fmla="*/ 159 w 178"/>
                <a:gd name="T43" fmla="*/ 58 h 66"/>
                <a:gd name="T44" fmla="*/ 147 w 178"/>
                <a:gd name="T45" fmla="*/ 64 h 66"/>
                <a:gd name="T46" fmla="*/ 128 w 178"/>
                <a:gd name="T47" fmla="*/ 58 h 66"/>
                <a:gd name="T48" fmla="*/ 114 w 178"/>
                <a:gd name="T49" fmla="*/ 50 h 66"/>
                <a:gd name="T50" fmla="*/ 113 w 178"/>
                <a:gd name="T51" fmla="*/ 65 h 66"/>
                <a:gd name="T52" fmla="*/ 95 w 178"/>
                <a:gd name="T53" fmla="*/ 55 h 66"/>
                <a:gd name="T54" fmla="*/ 71 w 178"/>
                <a:gd name="T55" fmla="*/ 58 h 66"/>
                <a:gd name="T56" fmla="*/ 48 w 178"/>
                <a:gd name="T57" fmla="*/ 65 h 66"/>
                <a:gd name="T58" fmla="*/ 25 w 178"/>
                <a:gd name="T59" fmla="*/ 56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78" h="66">
                  <a:moveTo>
                    <a:pt x="25" y="56"/>
                  </a:moveTo>
                  <a:cubicBezTo>
                    <a:pt x="18" y="53"/>
                    <a:pt x="5" y="49"/>
                    <a:pt x="6" y="46"/>
                  </a:cubicBezTo>
                  <a:cubicBezTo>
                    <a:pt x="7" y="43"/>
                    <a:pt x="22" y="42"/>
                    <a:pt x="29" y="40"/>
                  </a:cubicBezTo>
                  <a:cubicBezTo>
                    <a:pt x="36" y="38"/>
                    <a:pt x="48" y="36"/>
                    <a:pt x="47" y="35"/>
                  </a:cubicBezTo>
                  <a:cubicBezTo>
                    <a:pt x="46" y="34"/>
                    <a:pt x="30" y="35"/>
                    <a:pt x="23" y="35"/>
                  </a:cubicBezTo>
                  <a:cubicBezTo>
                    <a:pt x="16" y="35"/>
                    <a:pt x="6" y="35"/>
                    <a:pt x="3" y="32"/>
                  </a:cubicBezTo>
                  <a:cubicBezTo>
                    <a:pt x="0" y="29"/>
                    <a:pt x="2" y="20"/>
                    <a:pt x="6" y="16"/>
                  </a:cubicBezTo>
                  <a:cubicBezTo>
                    <a:pt x="10" y="12"/>
                    <a:pt x="23" y="8"/>
                    <a:pt x="30" y="7"/>
                  </a:cubicBezTo>
                  <a:cubicBezTo>
                    <a:pt x="37" y="6"/>
                    <a:pt x="43" y="11"/>
                    <a:pt x="48" y="11"/>
                  </a:cubicBezTo>
                  <a:cubicBezTo>
                    <a:pt x="53" y="11"/>
                    <a:pt x="55" y="5"/>
                    <a:pt x="60" y="4"/>
                  </a:cubicBezTo>
                  <a:cubicBezTo>
                    <a:pt x="65" y="3"/>
                    <a:pt x="72" y="4"/>
                    <a:pt x="77" y="4"/>
                  </a:cubicBezTo>
                  <a:cubicBezTo>
                    <a:pt x="82" y="4"/>
                    <a:pt x="86" y="5"/>
                    <a:pt x="92" y="5"/>
                  </a:cubicBezTo>
                  <a:cubicBezTo>
                    <a:pt x="98" y="5"/>
                    <a:pt x="108" y="8"/>
                    <a:pt x="114" y="7"/>
                  </a:cubicBezTo>
                  <a:cubicBezTo>
                    <a:pt x="120" y="6"/>
                    <a:pt x="122" y="0"/>
                    <a:pt x="126" y="1"/>
                  </a:cubicBezTo>
                  <a:cubicBezTo>
                    <a:pt x="130" y="2"/>
                    <a:pt x="134" y="12"/>
                    <a:pt x="137" y="13"/>
                  </a:cubicBezTo>
                  <a:cubicBezTo>
                    <a:pt x="140" y="14"/>
                    <a:pt x="143" y="4"/>
                    <a:pt x="147" y="5"/>
                  </a:cubicBezTo>
                  <a:cubicBezTo>
                    <a:pt x="151" y="6"/>
                    <a:pt x="157" y="12"/>
                    <a:pt x="161" y="17"/>
                  </a:cubicBezTo>
                  <a:cubicBezTo>
                    <a:pt x="165" y="22"/>
                    <a:pt x="167" y="30"/>
                    <a:pt x="170" y="34"/>
                  </a:cubicBezTo>
                  <a:cubicBezTo>
                    <a:pt x="173" y="38"/>
                    <a:pt x="178" y="41"/>
                    <a:pt x="177" y="43"/>
                  </a:cubicBezTo>
                  <a:cubicBezTo>
                    <a:pt x="176" y="45"/>
                    <a:pt x="166" y="46"/>
                    <a:pt x="162" y="46"/>
                  </a:cubicBezTo>
                  <a:cubicBezTo>
                    <a:pt x="158" y="46"/>
                    <a:pt x="151" y="44"/>
                    <a:pt x="150" y="46"/>
                  </a:cubicBezTo>
                  <a:cubicBezTo>
                    <a:pt x="149" y="48"/>
                    <a:pt x="160" y="55"/>
                    <a:pt x="159" y="58"/>
                  </a:cubicBezTo>
                  <a:cubicBezTo>
                    <a:pt x="158" y="61"/>
                    <a:pt x="152" y="64"/>
                    <a:pt x="147" y="64"/>
                  </a:cubicBezTo>
                  <a:cubicBezTo>
                    <a:pt x="142" y="64"/>
                    <a:pt x="133" y="60"/>
                    <a:pt x="128" y="58"/>
                  </a:cubicBezTo>
                  <a:cubicBezTo>
                    <a:pt x="123" y="56"/>
                    <a:pt x="116" y="49"/>
                    <a:pt x="114" y="50"/>
                  </a:cubicBezTo>
                  <a:cubicBezTo>
                    <a:pt x="112" y="51"/>
                    <a:pt x="116" y="64"/>
                    <a:pt x="113" y="65"/>
                  </a:cubicBezTo>
                  <a:cubicBezTo>
                    <a:pt x="110" y="66"/>
                    <a:pt x="102" y="56"/>
                    <a:pt x="95" y="55"/>
                  </a:cubicBezTo>
                  <a:cubicBezTo>
                    <a:pt x="88" y="54"/>
                    <a:pt x="79" y="56"/>
                    <a:pt x="71" y="58"/>
                  </a:cubicBezTo>
                  <a:cubicBezTo>
                    <a:pt x="63" y="60"/>
                    <a:pt x="55" y="65"/>
                    <a:pt x="48" y="65"/>
                  </a:cubicBezTo>
                  <a:cubicBezTo>
                    <a:pt x="41" y="65"/>
                    <a:pt x="32" y="59"/>
                    <a:pt x="25" y="56"/>
                  </a:cubicBezTo>
                  <a:close/>
                </a:path>
              </a:pathLst>
            </a:custGeom>
            <a:solidFill>
              <a:srgbClr val="FFCC66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n-US" sz="16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48" name="Freeform 48"/>
            <p:cNvSpPr>
              <a:spLocks/>
            </p:cNvSpPr>
            <p:nvPr/>
          </p:nvSpPr>
          <p:spPr bwMode="auto">
            <a:xfrm>
              <a:off x="1938" y="1122"/>
              <a:ext cx="246" cy="162"/>
            </a:xfrm>
            <a:custGeom>
              <a:avLst/>
              <a:gdLst>
                <a:gd name="T0" fmla="*/ 12 w 246"/>
                <a:gd name="T1" fmla="*/ 40 h 162"/>
                <a:gd name="T2" fmla="*/ 0 w 246"/>
                <a:gd name="T3" fmla="*/ 26 h 162"/>
                <a:gd name="T4" fmla="*/ 15 w 246"/>
                <a:gd name="T5" fmla="*/ 11 h 162"/>
                <a:gd name="T6" fmla="*/ 39 w 246"/>
                <a:gd name="T7" fmla="*/ 3 h 162"/>
                <a:gd name="T8" fmla="*/ 62 w 246"/>
                <a:gd name="T9" fmla="*/ 2 h 162"/>
                <a:gd name="T10" fmla="*/ 44 w 246"/>
                <a:gd name="T11" fmla="*/ 18 h 162"/>
                <a:gd name="T12" fmla="*/ 36 w 246"/>
                <a:gd name="T13" fmla="*/ 30 h 162"/>
                <a:gd name="T14" fmla="*/ 54 w 246"/>
                <a:gd name="T15" fmla="*/ 15 h 162"/>
                <a:gd name="T16" fmla="*/ 72 w 246"/>
                <a:gd name="T17" fmla="*/ 11 h 162"/>
                <a:gd name="T18" fmla="*/ 90 w 246"/>
                <a:gd name="T19" fmla="*/ 6 h 162"/>
                <a:gd name="T20" fmla="*/ 96 w 246"/>
                <a:gd name="T21" fmla="*/ 17 h 162"/>
                <a:gd name="T22" fmla="*/ 111 w 246"/>
                <a:gd name="T23" fmla="*/ 20 h 162"/>
                <a:gd name="T24" fmla="*/ 107 w 246"/>
                <a:gd name="T25" fmla="*/ 8 h 162"/>
                <a:gd name="T26" fmla="*/ 140 w 246"/>
                <a:gd name="T27" fmla="*/ 12 h 162"/>
                <a:gd name="T28" fmla="*/ 120 w 246"/>
                <a:gd name="T29" fmla="*/ 18 h 162"/>
                <a:gd name="T30" fmla="*/ 146 w 246"/>
                <a:gd name="T31" fmla="*/ 18 h 162"/>
                <a:gd name="T32" fmla="*/ 153 w 246"/>
                <a:gd name="T33" fmla="*/ 26 h 162"/>
                <a:gd name="T34" fmla="*/ 176 w 246"/>
                <a:gd name="T35" fmla="*/ 30 h 162"/>
                <a:gd name="T36" fmla="*/ 197 w 246"/>
                <a:gd name="T37" fmla="*/ 39 h 162"/>
                <a:gd name="T38" fmla="*/ 212 w 246"/>
                <a:gd name="T39" fmla="*/ 45 h 162"/>
                <a:gd name="T40" fmla="*/ 209 w 246"/>
                <a:gd name="T41" fmla="*/ 57 h 162"/>
                <a:gd name="T42" fmla="*/ 228 w 246"/>
                <a:gd name="T43" fmla="*/ 72 h 162"/>
                <a:gd name="T44" fmla="*/ 242 w 246"/>
                <a:gd name="T45" fmla="*/ 84 h 162"/>
                <a:gd name="T46" fmla="*/ 240 w 246"/>
                <a:gd name="T47" fmla="*/ 99 h 162"/>
                <a:gd name="T48" fmla="*/ 243 w 246"/>
                <a:gd name="T49" fmla="*/ 111 h 162"/>
                <a:gd name="T50" fmla="*/ 221 w 246"/>
                <a:gd name="T51" fmla="*/ 111 h 162"/>
                <a:gd name="T52" fmla="*/ 206 w 246"/>
                <a:gd name="T53" fmla="*/ 116 h 162"/>
                <a:gd name="T54" fmla="*/ 192 w 246"/>
                <a:gd name="T55" fmla="*/ 107 h 162"/>
                <a:gd name="T56" fmla="*/ 186 w 246"/>
                <a:gd name="T57" fmla="*/ 96 h 162"/>
                <a:gd name="T58" fmla="*/ 176 w 246"/>
                <a:gd name="T59" fmla="*/ 93 h 162"/>
                <a:gd name="T60" fmla="*/ 168 w 246"/>
                <a:gd name="T61" fmla="*/ 105 h 162"/>
                <a:gd name="T62" fmla="*/ 185 w 246"/>
                <a:gd name="T63" fmla="*/ 120 h 162"/>
                <a:gd name="T64" fmla="*/ 188 w 246"/>
                <a:gd name="T65" fmla="*/ 134 h 162"/>
                <a:gd name="T66" fmla="*/ 183 w 246"/>
                <a:gd name="T67" fmla="*/ 147 h 162"/>
                <a:gd name="T68" fmla="*/ 168 w 246"/>
                <a:gd name="T69" fmla="*/ 146 h 162"/>
                <a:gd name="T70" fmla="*/ 158 w 246"/>
                <a:gd name="T71" fmla="*/ 140 h 162"/>
                <a:gd name="T72" fmla="*/ 155 w 246"/>
                <a:gd name="T73" fmla="*/ 159 h 162"/>
                <a:gd name="T74" fmla="*/ 141 w 246"/>
                <a:gd name="T75" fmla="*/ 159 h 162"/>
                <a:gd name="T76" fmla="*/ 129 w 246"/>
                <a:gd name="T77" fmla="*/ 152 h 162"/>
                <a:gd name="T78" fmla="*/ 113 w 246"/>
                <a:gd name="T79" fmla="*/ 152 h 162"/>
                <a:gd name="T80" fmla="*/ 101 w 246"/>
                <a:gd name="T81" fmla="*/ 144 h 162"/>
                <a:gd name="T82" fmla="*/ 90 w 246"/>
                <a:gd name="T83" fmla="*/ 137 h 162"/>
                <a:gd name="T84" fmla="*/ 78 w 246"/>
                <a:gd name="T85" fmla="*/ 132 h 162"/>
                <a:gd name="T86" fmla="*/ 59 w 246"/>
                <a:gd name="T87" fmla="*/ 126 h 162"/>
                <a:gd name="T88" fmla="*/ 47 w 246"/>
                <a:gd name="T89" fmla="*/ 132 h 162"/>
                <a:gd name="T90" fmla="*/ 51 w 246"/>
                <a:gd name="T91" fmla="*/ 120 h 162"/>
                <a:gd name="T92" fmla="*/ 72 w 246"/>
                <a:gd name="T93" fmla="*/ 113 h 162"/>
                <a:gd name="T94" fmla="*/ 90 w 246"/>
                <a:gd name="T95" fmla="*/ 111 h 162"/>
                <a:gd name="T96" fmla="*/ 108 w 246"/>
                <a:gd name="T97" fmla="*/ 111 h 162"/>
                <a:gd name="T98" fmla="*/ 117 w 246"/>
                <a:gd name="T99" fmla="*/ 93 h 162"/>
                <a:gd name="T100" fmla="*/ 120 w 246"/>
                <a:gd name="T101" fmla="*/ 78 h 162"/>
                <a:gd name="T102" fmla="*/ 110 w 246"/>
                <a:gd name="T103" fmla="*/ 72 h 162"/>
                <a:gd name="T104" fmla="*/ 102 w 246"/>
                <a:gd name="T105" fmla="*/ 56 h 162"/>
                <a:gd name="T106" fmla="*/ 93 w 246"/>
                <a:gd name="T107" fmla="*/ 50 h 162"/>
                <a:gd name="T108" fmla="*/ 84 w 246"/>
                <a:gd name="T109" fmla="*/ 59 h 162"/>
                <a:gd name="T110" fmla="*/ 62 w 246"/>
                <a:gd name="T111" fmla="*/ 50 h 162"/>
                <a:gd name="T112" fmla="*/ 51 w 246"/>
                <a:gd name="T113" fmla="*/ 47 h 162"/>
                <a:gd name="T114" fmla="*/ 39 w 246"/>
                <a:gd name="T115" fmla="*/ 45 h 162"/>
                <a:gd name="T116" fmla="*/ 21 w 246"/>
                <a:gd name="T117" fmla="*/ 44 h 162"/>
                <a:gd name="T118" fmla="*/ 12 w 246"/>
                <a:gd name="T119" fmla="*/ 40 h 1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246" h="162">
                  <a:moveTo>
                    <a:pt x="12" y="40"/>
                  </a:moveTo>
                  <a:cubicBezTo>
                    <a:pt x="8" y="37"/>
                    <a:pt x="0" y="31"/>
                    <a:pt x="0" y="26"/>
                  </a:cubicBezTo>
                  <a:cubicBezTo>
                    <a:pt x="0" y="21"/>
                    <a:pt x="8" y="15"/>
                    <a:pt x="15" y="11"/>
                  </a:cubicBezTo>
                  <a:cubicBezTo>
                    <a:pt x="22" y="7"/>
                    <a:pt x="31" y="4"/>
                    <a:pt x="39" y="3"/>
                  </a:cubicBezTo>
                  <a:cubicBezTo>
                    <a:pt x="47" y="2"/>
                    <a:pt x="61" y="0"/>
                    <a:pt x="62" y="2"/>
                  </a:cubicBezTo>
                  <a:cubicBezTo>
                    <a:pt x="63" y="4"/>
                    <a:pt x="48" y="13"/>
                    <a:pt x="44" y="18"/>
                  </a:cubicBezTo>
                  <a:cubicBezTo>
                    <a:pt x="40" y="23"/>
                    <a:pt x="34" y="30"/>
                    <a:pt x="36" y="30"/>
                  </a:cubicBezTo>
                  <a:cubicBezTo>
                    <a:pt x="38" y="30"/>
                    <a:pt x="48" y="18"/>
                    <a:pt x="54" y="15"/>
                  </a:cubicBezTo>
                  <a:cubicBezTo>
                    <a:pt x="60" y="12"/>
                    <a:pt x="66" y="12"/>
                    <a:pt x="72" y="11"/>
                  </a:cubicBezTo>
                  <a:cubicBezTo>
                    <a:pt x="78" y="10"/>
                    <a:pt x="86" y="5"/>
                    <a:pt x="90" y="6"/>
                  </a:cubicBezTo>
                  <a:cubicBezTo>
                    <a:pt x="94" y="7"/>
                    <a:pt x="92" y="15"/>
                    <a:pt x="96" y="17"/>
                  </a:cubicBezTo>
                  <a:cubicBezTo>
                    <a:pt x="100" y="19"/>
                    <a:pt x="109" y="21"/>
                    <a:pt x="111" y="20"/>
                  </a:cubicBezTo>
                  <a:cubicBezTo>
                    <a:pt x="113" y="19"/>
                    <a:pt x="102" y="9"/>
                    <a:pt x="107" y="8"/>
                  </a:cubicBezTo>
                  <a:cubicBezTo>
                    <a:pt x="112" y="7"/>
                    <a:pt x="138" y="10"/>
                    <a:pt x="140" y="12"/>
                  </a:cubicBezTo>
                  <a:cubicBezTo>
                    <a:pt x="142" y="14"/>
                    <a:pt x="119" y="17"/>
                    <a:pt x="120" y="18"/>
                  </a:cubicBezTo>
                  <a:cubicBezTo>
                    <a:pt x="121" y="19"/>
                    <a:pt x="141" y="17"/>
                    <a:pt x="146" y="18"/>
                  </a:cubicBezTo>
                  <a:cubicBezTo>
                    <a:pt x="151" y="19"/>
                    <a:pt x="148" y="24"/>
                    <a:pt x="153" y="26"/>
                  </a:cubicBezTo>
                  <a:cubicBezTo>
                    <a:pt x="158" y="28"/>
                    <a:pt x="169" y="28"/>
                    <a:pt x="176" y="30"/>
                  </a:cubicBezTo>
                  <a:cubicBezTo>
                    <a:pt x="183" y="32"/>
                    <a:pt x="191" y="37"/>
                    <a:pt x="197" y="39"/>
                  </a:cubicBezTo>
                  <a:cubicBezTo>
                    <a:pt x="203" y="41"/>
                    <a:pt x="210" y="42"/>
                    <a:pt x="212" y="45"/>
                  </a:cubicBezTo>
                  <a:cubicBezTo>
                    <a:pt x="214" y="48"/>
                    <a:pt x="206" y="52"/>
                    <a:pt x="209" y="57"/>
                  </a:cubicBezTo>
                  <a:cubicBezTo>
                    <a:pt x="212" y="62"/>
                    <a:pt x="223" y="68"/>
                    <a:pt x="228" y="72"/>
                  </a:cubicBezTo>
                  <a:cubicBezTo>
                    <a:pt x="233" y="76"/>
                    <a:pt x="240" y="80"/>
                    <a:pt x="242" y="84"/>
                  </a:cubicBezTo>
                  <a:cubicBezTo>
                    <a:pt x="244" y="88"/>
                    <a:pt x="240" y="95"/>
                    <a:pt x="240" y="99"/>
                  </a:cubicBezTo>
                  <a:cubicBezTo>
                    <a:pt x="240" y="103"/>
                    <a:pt x="246" y="109"/>
                    <a:pt x="243" y="111"/>
                  </a:cubicBezTo>
                  <a:cubicBezTo>
                    <a:pt x="240" y="113"/>
                    <a:pt x="227" y="110"/>
                    <a:pt x="221" y="111"/>
                  </a:cubicBezTo>
                  <a:cubicBezTo>
                    <a:pt x="215" y="112"/>
                    <a:pt x="211" y="117"/>
                    <a:pt x="206" y="116"/>
                  </a:cubicBezTo>
                  <a:cubicBezTo>
                    <a:pt x="201" y="115"/>
                    <a:pt x="195" y="110"/>
                    <a:pt x="192" y="107"/>
                  </a:cubicBezTo>
                  <a:cubicBezTo>
                    <a:pt x="189" y="104"/>
                    <a:pt x="189" y="98"/>
                    <a:pt x="186" y="96"/>
                  </a:cubicBezTo>
                  <a:cubicBezTo>
                    <a:pt x="183" y="94"/>
                    <a:pt x="179" y="92"/>
                    <a:pt x="176" y="93"/>
                  </a:cubicBezTo>
                  <a:cubicBezTo>
                    <a:pt x="173" y="94"/>
                    <a:pt x="167" y="101"/>
                    <a:pt x="168" y="105"/>
                  </a:cubicBezTo>
                  <a:cubicBezTo>
                    <a:pt x="169" y="109"/>
                    <a:pt x="182" y="115"/>
                    <a:pt x="185" y="120"/>
                  </a:cubicBezTo>
                  <a:cubicBezTo>
                    <a:pt x="188" y="125"/>
                    <a:pt x="188" y="130"/>
                    <a:pt x="188" y="134"/>
                  </a:cubicBezTo>
                  <a:cubicBezTo>
                    <a:pt x="188" y="138"/>
                    <a:pt x="186" y="145"/>
                    <a:pt x="183" y="147"/>
                  </a:cubicBezTo>
                  <a:cubicBezTo>
                    <a:pt x="180" y="149"/>
                    <a:pt x="172" y="147"/>
                    <a:pt x="168" y="146"/>
                  </a:cubicBezTo>
                  <a:cubicBezTo>
                    <a:pt x="164" y="145"/>
                    <a:pt x="160" y="138"/>
                    <a:pt x="158" y="140"/>
                  </a:cubicBezTo>
                  <a:cubicBezTo>
                    <a:pt x="156" y="142"/>
                    <a:pt x="158" y="156"/>
                    <a:pt x="155" y="159"/>
                  </a:cubicBezTo>
                  <a:cubicBezTo>
                    <a:pt x="152" y="162"/>
                    <a:pt x="145" y="160"/>
                    <a:pt x="141" y="159"/>
                  </a:cubicBezTo>
                  <a:cubicBezTo>
                    <a:pt x="137" y="158"/>
                    <a:pt x="134" y="153"/>
                    <a:pt x="129" y="152"/>
                  </a:cubicBezTo>
                  <a:cubicBezTo>
                    <a:pt x="124" y="151"/>
                    <a:pt x="118" y="153"/>
                    <a:pt x="113" y="152"/>
                  </a:cubicBezTo>
                  <a:cubicBezTo>
                    <a:pt x="108" y="151"/>
                    <a:pt x="105" y="146"/>
                    <a:pt x="101" y="144"/>
                  </a:cubicBezTo>
                  <a:cubicBezTo>
                    <a:pt x="97" y="142"/>
                    <a:pt x="94" y="139"/>
                    <a:pt x="90" y="137"/>
                  </a:cubicBezTo>
                  <a:cubicBezTo>
                    <a:pt x="86" y="135"/>
                    <a:pt x="83" y="134"/>
                    <a:pt x="78" y="132"/>
                  </a:cubicBezTo>
                  <a:cubicBezTo>
                    <a:pt x="73" y="130"/>
                    <a:pt x="64" y="126"/>
                    <a:pt x="59" y="126"/>
                  </a:cubicBezTo>
                  <a:cubicBezTo>
                    <a:pt x="54" y="126"/>
                    <a:pt x="48" y="133"/>
                    <a:pt x="47" y="132"/>
                  </a:cubicBezTo>
                  <a:cubicBezTo>
                    <a:pt x="46" y="131"/>
                    <a:pt x="47" y="123"/>
                    <a:pt x="51" y="120"/>
                  </a:cubicBezTo>
                  <a:cubicBezTo>
                    <a:pt x="55" y="117"/>
                    <a:pt x="66" y="114"/>
                    <a:pt x="72" y="113"/>
                  </a:cubicBezTo>
                  <a:cubicBezTo>
                    <a:pt x="78" y="112"/>
                    <a:pt x="84" y="111"/>
                    <a:pt x="90" y="111"/>
                  </a:cubicBezTo>
                  <a:cubicBezTo>
                    <a:pt x="96" y="111"/>
                    <a:pt x="104" y="114"/>
                    <a:pt x="108" y="111"/>
                  </a:cubicBezTo>
                  <a:cubicBezTo>
                    <a:pt x="112" y="108"/>
                    <a:pt x="115" y="98"/>
                    <a:pt x="117" y="93"/>
                  </a:cubicBezTo>
                  <a:cubicBezTo>
                    <a:pt x="119" y="88"/>
                    <a:pt x="121" y="81"/>
                    <a:pt x="120" y="78"/>
                  </a:cubicBezTo>
                  <a:cubicBezTo>
                    <a:pt x="119" y="75"/>
                    <a:pt x="113" y="76"/>
                    <a:pt x="110" y="72"/>
                  </a:cubicBezTo>
                  <a:cubicBezTo>
                    <a:pt x="107" y="68"/>
                    <a:pt x="105" y="60"/>
                    <a:pt x="102" y="56"/>
                  </a:cubicBezTo>
                  <a:cubicBezTo>
                    <a:pt x="99" y="52"/>
                    <a:pt x="96" y="50"/>
                    <a:pt x="93" y="50"/>
                  </a:cubicBezTo>
                  <a:cubicBezTo>
                    <a:pt x="90" y="50"/>
                    <a:pt x="89" y="59"/>
                    <a:pt x="84" y="59"/>
                  </a:cubicBezTo>
                  <a:cubicBezTo>
                    <a:pt x="79" y="59"/>
                    <a:pt x="67" y="52"/>
                    <a:pt x="62" y="50"/>
                  </a:cubicBezTo>
                  <a:cubicBezTo>
                    <a:pt x="57" y="48"/>
                    <a:pt x="55" y="48"/>
                    <a:pt x="51" y="47"/>
                  </a:cubicBezTo>
                  <a:cubicBezTo>
                    <a:pt x="47" y="46"/>
                    <a:pt x="44" y="46"/>
                    <a:pt x="39" y="45"/>
                  </a:cubicBezTo>
                  <a:cubicBezTo>
                    <a:pt x="34" y="44"/>
                    <a:pt x="26" y="44"/>
                    <a:pt x="21" y="44"/>
                  </a:cubicBezTo>
                  <a:cubicBezTo>
                    <a:pt x="16" y="44"/>
                    <a:pt x="16" y="43"/>
                    <a:pt x="12" y="40"/>
                  </a:cubicBezTo>
                  <a:close/>
                </a:path>
              </a:pathLst>
            </a:custGeom>
            <a:solidFill>
              <a:srgbClr val="FFCC66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n-US" sz="16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49" name="Freeform 49"/>
            <p:cNvSpPr>
              <a:spLocks/>
            </p:cNvSpPr>
            <p:nvPr/>
          </p:nvSpPr>
          <p:spPr bwMode="auto">
            <a:xfrm>
              <a:off x="1880" y="1232"/>
              <a:ext cx="64" cy="35"/>
            </a:xfrm>
            <a:custGeom>
              <a:avLst/>
              <a:gdLst>
                <a:gd name="T0" fmla="*/ 2 w 64"/>
                <a:gd name="T1" fmla="*/ 21 h 35"/>
                <a:gd name="T2" fmla="*/ 16 w 64"/>
                <a:gd name="T3" fmla="*/ 3 h 35"/>
                <a:gd name="T4" fmla="*/ 28 w 64"/>
                <a:gd name="T5" fmla="*/ 4 h 35"/>
                <a:gd name="T6" fmla="*/ 46 w 64"/>
                <a:gd name="T7" fmla="*/ 10 h 35"/>
                <a:gd name="T8" fmla="*/ 57 w 64"/>
                <a:gd name="T9" fmla="*/ 21 h 35"/>
                <a:gd name="T10" fmla="*/ 63 w 64"/>
                <a:gd name="T11" fmla="*/ 30 h 35"/>
                <a:gd name="T12" fmla="*/ 48 w 64"/>
                <a:gd name="T13" fmla="*/ 28 h 35"/>
                <a:gd name="T14" fmla="*/ 40 w 64"/>
                <a:gd name="T15" fmla="*/ 22 h 35"/>
                <a:gd name="T16" fmla="*/ 18 w 64"/>
                <a:gd name="T17" fmla="*/ 33 h 35"/>
                <a:gd name="T18" fmla="*/ 6 w 64"/>
                <a:gd name="T19" fmla="*/ 33 h 35"/>
                <a:gd name="T20" fmla="*/ 2 w 64"/>
                <a:gd name="T21" fmla="*/ 21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64" h="35">
                  <a:moveTo>
                    <a:pt x="2" y="21"/>
                  </a:moveTo>
                  <a:cubicBezTo>
                    <a:pt x="4" y="16"/>
                    <a:pt x="12" y="6"/>
                    <a:pt x="16" y="3"/>
                  </a:cubicBezTo>
                  <a:cubicBezTo>
                    <a:pt x="20" y="0"/>
                    <a:pt x="23" y="3"/>
                    <a:pt x="28" y="4"/>
                  </a:cubicBezTo>
                  <a:cubicBezTo>
                    <a:pt x="33" y="5"/>
                    <a:pt x="41" y="7"/>
                    <a:pt x="46" y="10"/>
                  </a:cubicBezTo>
                  <a:cubicBezTo>
                    <a:pt x="51" y="13"/>
                    <a:pt x="54" y="18"/>
                    <a:pt x="57" y="21"/>
                  </a:cubicBezTo>
                  <a:cubicBezTo>
                    <a:pt x="60" y="24"/>
                    <a:pt x="64" y="29"/>
                    <a:pt x="63" y="30"/>
                  </a:cubicBezTo>
                  <a:cubicBezTo>
                    <a:pt x="62" y="31"/>
                    <a:pt x="52" y="29"/>
                    <a:pt x="48" y="28"/>
                  </a:cubicBezTo>
                  <a:cubicBezTo>
                    <a:pt x="44" y="27"/>
                    <a:pt x="45" y="21"/>
                    <a:pt x="40" y="22"/>
                  </a:cubicBezTo>
                  <a:cubicBezTo>
                    <a:pt x="35" y="23"/>
                    <a:pt x="24" y="31"/>
                    <a:pt x="18" y="33"/>
                  </a:cubicBezTo>
                  <a:cubicBezTo>
                    <a:pt x="12" y="35"/>
                    <a:pt x="9" y="34"/>
                    <a:pt x="6" y="33"/>
                  </a:cubicBezTo>
                  <a:cubicBezTo>
                    <a:pt x="3" y="32"/>
                    <a:pt x="0" y="26"/>
                    <a:pt x="2" y="21"/>
                  </a:cubicBezTo>
                  <a:close/>
                </a:path>
              </a:pathLst>
            </a:custGeom>
            <a:solidFill>
              <a:srgbClr val="FFCC66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n-US" sz="16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50" name="Freeform 50"/>
            <p:cNvSpPr>
              <a:spLocks/>
            </p:cNvSpPr>
            <p:nvPr/>
          </p:nvSpPr>
          <p:spPr bwMode="auto">
            <a:xfrm>
              <a:off x="1553" y="1120"/>
              <a:ext cx="100" cy="42"/>
            </a:xfrm>
            <a:custGeom>
              <a:avLst/>
              <a:gdLst>
                <a:gd name="T0" fmla="*/ 57 w 100"/>
                <a:gd name="T1" fmla="*/ 42 h 42"/>
                <a:gd name="T2" fmla="*/ 49 w 100"/>
                <a:gd name="T3" fmla="*/ 31 h 42"/>
                <a:gd name="T4" fmla="*/ 25 w 100"/>
                <a:gd name="T5" fmla="*/ 32 h 42"/>
                <a:gd name="T6" fmla="*/ 12 w 100"/>
                <a:gd name="T7" fmla="*/ 38 h 42"/>
                <a:gd name="T8" fmla="*/ 1 w 100"/>
                <a:gd name="T9" fmla="*/ 32 h 42"/>
                <a:gd name="T10" fmla="*/ 21 w 100"/>
                <a:gd name="T11" fmla="*/ 19 h 42"/>
                <a:gd name="T12" fmla="*/ 34 w 100"/>
                <a:gd name="T13" fmla="*/ 7 h 42"/>
                <a:gd name="T14" fmla="*/ 58 w 100"/>
                <a:gd name="T15" fmla="*/ 1 h 42"/>
                <a:gd name="T16" fmla="*/ 81 w 100"/>
                <a:gd name="T17" fmla="*/ 2 h 42"/>
                <a:gd name="T18" fmla="*/ 99 w 100"/>
                <a:gd name="T19" fmla="*/ 2 h 42"/>
                <a:gd name="T20" fmla="*/ 85 w 100"/>
                <a:gd name="T21" fmla="*/ 11 h 42"/>
                <a:gd name="T22" fmla="*/ 67 w 100"/>
                <a:gd name="T23" fmla="*/ 20 h 42"/>
                <a:gd name="T24" fmla="*/ 55 w 100"/>
                <a:gd name="T25" fmla="*/ 31 h 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00" h="42">
                  <a:moveTo>
                    <a:pt x="57" y="42"/>
                  </a:moveTo>
                  <a:lnTo>
                    <a:pt x="49" y="31"/>
                  </a:lnTo>
                  <a:cubicBezTo>
                    <a:pt x="44" y="29"/>
                    <a:pt x="31" y="31"/>
                    <a:pt x="25" y="32"/>
                  </a:cubicBezTo>
                  <a:cubicBezTo>
                    <a:pt x="19" y="33"/>
                    <a:pt x="16" y="38"/>
                    <a:pt x="12" y="38"/>
                  </a:cubicBezTo>
                  <a:cubicBezTo>
                    <a:pt x="8" y="38"/>
                    <a:pt x="0" y="35"/>
                    <a:pt x="1" y="32"/>
                  </a:cubicBezTo>
                  <a:cubicBezTo>
                    <a:pt x="2" y="29"/>
                    <a:pt x="16" y="23"/>
                    <a:pt x="21" y="19"/>
                  </a:cubicBezTo>
                  <a:cubicBezTo>
                    <a:pt x="26" y="15"/>
                    <a:pt x="28" y="10"/>
                    <a:pt x="34" y="7"/>
                  </a:cubicBezTo>
                  <a:cubicBezTo>
                    <a:pt x="40" y="4"/>
                    <a:pt x="50" y="2"/>
                    <a:pt x="58" y="1"/>
                  </a:cubicBezTo>
                  <a:cubicBezTo>
                    <a:pt x="66" y="0"/>
                    <a:pt x="74" y="2"/>
                    <a:pt x="81" y="2"/>
                  </a:cubicBezTo>
                  <a:cubicBezTo>
                    <a:pt x="88" y="2"/>
                    <a:pt x="98" y="1"/>
                    <a:pt x="99" y="2"/>
                  </a:cubicBezTo>
                  <a:cubicBezTo>
                    <a:pt x="100" y="3"/>
                    <a:pt x="90" y="8"/>
                    <a:pt x="85" y="11"/>
                  </a:cubicBezTo>
                  <a:cubicBezTo>
                    <a:pt x="80" y="14"/>
                    <a:pt x="72" y="17"/>
                    <a:pt x="67" y="20"/>
                  </a:cubicBezTo>
                  <a:cubicBezTo>
                    <a:pt x="62" y="23"/>
                    <a:pt x="58" y="29"/>
                    <a:pt x="55" y="31"/>
                  </a:cubicBezTo>
                </a:path>
              </a:pathLst>
            </a:custGeom>
            <a:solidFill>
              <a:srgbClr val="FFCC66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n-US" sz="16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51" name="Freeform 51"/>
            <p:cNvSpPr>
              <a:spLocks/>
            </p:cNvSpPr>
            <p:nvPr/>
          </p:nvSpPr>
          <p:spPr bwMode="auto">
            <a:xfrm>
              <a:off x="2033" y="1015"/>
              <a:ext cx="257" cy="61"/>
            </a:xfrm>
            <a:custGeom>
              <a:avLst/>
              <a:gdLst>
                <a:gd name="T0" fmla="*/ 257 w 257"/>
                <a:gd name="T1" fmla="*/ 11 h 61"/>
                <a:gd name="T2" fmla="*/ 234 w 257"/>
                <a:gd name="T3" fmla="*/ 1 h 61"/>
                <a:gd name="T4" fmla="*/ 207 w 257"/>
                <a:gd name="T5" fmla="*/ 5 h 61"/>
                <a:gd name="T6" fmla="*/ 174 w 257"/>
                <a:gd name="T7" fmla="*/ 4 h 61"/>
                <a:gd name="T8" fmla="*/ 159 w 257"/>
                <a:gd name="T9" fmla="*/ 8 h 61"/>
                <a:gd name="T10" fmla="*/ 127 w 257"/>
                <a:gd name="T11" fmla="*/ 7 h 61"/>
                <a:gd name="T12" fmla="*/ 108 w 257"/>
                <a:gd name="T13" fmla="*/ 14 h 61"/>
                <a:gd name="T14" fmla="*/ 75 w 257"/>
                <a:gd name="T15" fmla="*/ 13 h 61"/>
                <a:gd name="T16" fmla="*/ 54 w 257"/>
                <a:gd name="T17" fmla="*/ 14 h 61"/>
                <a:gd name="T18" fmla="*/ 42 w 257"/>
                <a:gd name="T19" fmla="*/ 20 h 61"/>
                <a:gd name="T20" fmla="*/ 12 w 257"/>
                <a:gd name="T21" fmla="*/ 22 h 61"/>
                <a:gd name="T22" fmla="*/ 4 w 257"/>
                <a:gd name="T23" fmla="*/ 32 h 61"/>
                <a:gd name="T24" fmla="*/ 34 w 257"/>
                <a:gd name="T25" fmla="*/ 34 h 61"/>
                <a:gd name="T26" fmla="*/ 61 w 257"/>
                <a:gd name="T27" fmla="*/ 37 h 61"/>
                <a:gd name="T28" fmla="*/ 79 w 257"/>
                <a:gd name="T29" fmla="*/ 32 h 61"/>
                <a:gd name="T30" fmla="*/ 105 w 257"/>
                <a:gd name="T31" fmla="*/ 31 h 61"/>
                <a:gd name="T32" fmla="*/ 117 w 257"/>
                <a:gd name="T33" fmla="*/ 35 h 61"/>
                <a:gd name="T34" fmla="*/ 91 w 257"/>
                <a:gd name="T35" fmla="*/ 40 h 61"/>
                <a:gd name="T36" fmla="*/ 118 w 257"/>
                <a:gd name="T37" fmla="*/ 46 h 61"/>
                <a:gd name="T38" fmla="*/ 94 w 257"/>
                <a:gd name="T39" fmla="*/ 52 h 61"/>
                <a:gd name="T40" fmla="*/ 108 w 257"/>
                <a:gd name="T41" fmla="*/ 61 h 61"/>
                <a:gd name="T42" fmla="*/ 130 w 257"/>
                <a:gd name="T43" fmla="*/ 50 h 61"/>
                <a:gd name="T44" fmla="*/ 153 w 257"/>
                <a:gd name="T45" fmla="*/ 49 h 61"/>
                <a:gd name="T46" fmla="*/ 172 w 257"/>
                <a:gd name="T47" fmla="*/ 40 h 61"/>
                <a:gd name="T48" fmla="*/ 180 w 257"/>
                <a:gd name="T49" fmla="*/ 34 h 61"/>
                <a:gd name="T50" fmla="*/ 199 w 257"/>
                <a:gd name="T51" fmla="*/ 44 h 61"/>
                <a:gd name="T52" fmla="*/ 211 w 257"/>
                <a:gd name="T53" fmla="*/ 34 h 61"/>
                <a:gd name="T54" fmla="*/ 201 w 257"/>
                <a:gd name="T55" fmla="*/ 28 h 61"/>
                <a:gd name="T56" fmla="*/ 217 w 257"/>
                <a:gd name="T57" fmla="*/ 20 h 61"/>
                <a:gd name="T58" fmla="*/ 234 w 257"/>
                <a:gd name="T59" fmla="*/ 20 h 61"/>
                <a:gd name="T60" fmla="*/ 257 w 257"/>
                <a:gd name="T61" fmla="*/ 11 h 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257" h="61">
                  <a:moveTo>
                    <a:pt x="257" y="11"/>
                  </a:moveTo>
                  <a:cubicBezTo>
                    <a:pt x="257" y="8"/>
                    <a:pt x="242" y="2"/>
                    <a:pt x="234" y="1"/>
                  </a:cubicBezTo>
                  <a:cubicBezTo>
                    <a:pt x="226" y="0"/>
                    <a:pt x="217" y="5"/>
                    <a:pt x="207" y="5"/>
                  </a:cubicBezTo>
                  <a:cubicBezTo>
                    <a:pt x="197" y="5"/>
                    <a:pt x="182" y="3"/>
                    <a:pt x="174" y="4"/>
                  </a:cubicBezTo>
                  <a:cubicBezTo>
                    <a:pt x="166" y="5"/>
                    <a:pt x="167" y="8"/>
                    <a:pt x="159" y="8"/>
                  </a:cubicBezTo>
                  <a:cubicBezTo>
                    <a:pt x="151" y="8"/>
                    <a:pt x="135" y="6"/>
                    <a:pt x="127" y="7"/>
                  </a:cubicBezTo>
                  <a:cubicBezTo>
                    <a:pt x="119" y="8"/>
                    <a:pt x="117" y="13"/>
                    <a:pt x="108" y="14"/>
                  </a:cubicBezTo>
                  <a:cubicBezTo>
                    <a:pt x="99" y="15"/>
                    <a:pt x="84" y="13"/>
                    <a:pt x="75" y="13"/>
                  </a:cubicBezTo>
                  <a:cubicBezTo>
                    <a:pt x="66" y="13"/>
                    <a:pt x="59" y="13"/>
                    <a:pt x="54" y="14"/>
                  </a:cubicBezTo>
                  <a:cubicBezTo>
                    <a:pt x="49" y="15"/>
                    <a:pt x="49" y="19"/>
                    <a:pt x="42" y="20"/>
                  </a:cubicBezTo>
                  <a:cubicBezTo>
                    <a:pt x="35" y="21"/>
                    <a:pt x="18" y="20"/>
                    <a:pt x="12" y="22"/>
                  </a:cubicBezTo>
                  <a:cubicBezTo>
                    <a:pt x="6" y="24"/>
                    <a:pt x="0" y="30"/>
                    <a:pt x="4" y="32"/>
                  </a:cubicBezTo>
                  <a:cubicBezTo>
                    <a:pt x="8" y="34"/>
                    <a:pt x="25" y="33"/>
                    <a:pt x="34" y="34"/>
                  </a:cubicBezTo>
                  <a:cubicBezTo>
                    <a:pt x="43" y="35"/>
                    <a:pt x="54" y="37"/>
                    <a:pt x="61" y="37"/>
                  </a:cubicBezTo>
                  <a:cubicBezTo>
                    <a:pt x="68" y="37"/>
                    <a:pt x="72" y="33"/>
                    <a:pt x="79" y="32"/>
                  </a:cubicBezTo>
                  <a:cubicBezTo>
                    <a:pt x="86" y="31"/>
                    <a:pt x="99" y="31"/>
                    <a:pt x="105" y="31"/>
                  </a:cubicBezTo>
                  <a:cubicBezTo>
                    <a:pt x="111" y="31"/>
                    <a:pt x="119" y="34"/>
                    <a:pt x="117" y="35"/>
                  </a:cubicBezTo>
                  <a:cubicBezTo>
                    <a:pt x="115" y="36"/>
                    <a:pt x="91" y="38"/>
                    <a:pt x="91" y="40"/>
                  </a:cubicBezTo>
                  <a:cubicBezTo>
                    <a:pt x="91" y="42"/>
                    <a:pt x="117" y="44"/>
                    <a:pt x="118" y="46"/>
                  </a:cubicBezTo>
                  <a:cubicBezTo>
                    <a:pt x="119" y="48"/>
                    <a:pt x="96" y="50"/>
                    <a:pt x="94" y="52"/>
                  </a:cubicBezTo>
                  <a:cubicBezTo>
                    <a:pt x="92" y="54"/>
                    <a:pt x="102" y="61"/>
                    <a:pt x="108" y="61"/>
                  </a:cubicBezTo>
                  <a:cubicBezTo>
                    <a:pt x="114" y="61"/>
                    <a:pt x="123" y="52"/>
                    <a:pt x="130" y="50"/>
                  </a:cubicBezTo>
                  <a:cubicBezTo>
                    <a:pt x="137" y="48"/>
                    <a:pt x="146" y="51"/>
                    <a:pt x="153" y="49"/>
                  </a:cubicBezTo>
                  <a:cubicBezTo>
                    <a:pt x="160" y="47"/>
                    <a:pt x="168" y="42"/>
                    <a:pt x="172" y="40"/>
                  </a:cubicBezTo>
                  <a:cubicBezTo>
                    <a:pt x="176" y="38"/>
                    <a:pt x="176" y="33"/>
                    <a:pt x="180" y="34"/>
                  </a:cubicBezTo>
                  <a:cubicBezTo>
                    <a:pt x="184" y="35"/>
                    <a:pt x="194" y="44"/>
                    <a:pt x="199" y="44"/>
                  </a:cubicBezTo>
                  <a:cubicBezTo>
                    <a:pt x="204" y="44"/>
                    <a:pt x="211" y="37"/>
                    <a:pt x="211" y="34"/>
                  </a:cubicBezTo>
                  <a:cubicBezTo>
                    <a:pt x="211" y="31"/>
                    <a:pt x="200" y="30"/>
                    <a:pt x="201" y="28"/>
                  </a:cubicBezTo>
                  <a:cubicBezTo>
                    <a:pt x="202" y="26"/>
                    <a:pt x="212" y="21"/>
                    <a:pt x="217" y="20"/>
                  </a:cubicBezTo>
                  <a:cubicBezTo>
                    <a:pt x="222" y="19"/>
                    <a:pt x="229" y="21"/>
                    <a:pt x="234" y="20"/>
                  </a:cubicBezTo>
                  <a:cubicBezTo>
                    <a:pt x="239" y="19"/>
                    <a:pt x="257" y="14"/>
                    <a:pt x="257" y="11"/>
                  </a:cubicBezTo>
                  <a:close/>
                </a:path>
              </a:pathLst>
            </a:custGeom>
            <a:solidFill>
              <a:srgbClr val="FFCC66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n-US" sz="16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52" name="Freeform 52"/>
            <p:cNvSpPr>
              <a:spLocks/>
            </p:cNvSpPr>
            <p:nvPr/>
          </p:nvSpPr>
          <p:spPr bwMode="auto">
            <a:xfrm>
              <a:off x="1654" y="1071"/>
              <a:ext cx="142" cy="50"/>
            </a:xfrm>
            <a:custGeom>
              <a:avLst/>
              <a:gdLst>
                <a:gd name="T0" fmla="*/ 1 w 142"/>
                <a:gd name="T1" fmla="*/ 23 h 50"/>
                <a:gd name="T2" fmla="*/ 10 w 142"/>
                <a:gd name="T3" fmla="*/ 18 h 50"/>
                <a:gd name="T4" fmla="*/ 25 w 142"/>
                <a:gd name="T5" fmla="*/ 11 h 50"/>
                <a:gd name="T6" fmla="*/ 47 w 142"/>
                <a:gd name="T7" fmla="*/ 12 h 50"/>
                <a:gd name="T8" fmla="*/ 56 w 142"/>
                <a:gd name="T9" fmla="*/ 6 h 50"/>
                <a:gd name="T10" fmla="*/ 79 w 142"/>
                <a:gd name="T11" fmla="*/ 0 h 50"/>
                <a:gd name="T12" fmla="*/ 67 w 142"/>
                <a:gd name="T13" fmla="*/ 9 h 50"/>
                <a:gd name="T14" fmla="*/ 76 w 142"/>
                <a:gd name="T15" fmla="*/ 15 h 50"/>
                <a:gd name="T16" fmla="*/ 94 w 142"/>
                <a:gd name="T17" fmla="*/ 30 h 50"/>
                <a:gd name="T18" fmla="*/ 109 w 142"/>
                <a:gd name="T19" fmla="*/ 38 h 50"/>
                <a:gd name="T20" fmla="*/ 124 w 142"/>
                <a:gd name="T21" fmla="*/ 35 h 50"/>
                <a:gd name="T22" fmla="*/ 128 w 142"/>
                <a:gd name="T23" fmla="*/ 24 h 50"/>
                <a:gd name="T24" fmla="*/ 142 w 142"/>
                <a:gd name="T25" fmla="*/ 32 h 50"/>
                <a:gd name="T26" fmla="*/ 130 w 142"/>
                <a:gd name="T27" fmla="*/ 45 h 50"/>
                <a:gd name="T28" fmla="*/ 113 w 142"/>
                <a:gd name="T29" fmla="*/ 50 h 50"/>
                <a:gd name="T30" fmla="*/ 95 w 142"/>
                <a:gd name="T31" fmla="*/ 47 h 50"/>
                <a:gd name="T32" fmla="*/ 76 w 142"/>
                <a:gd name="T33" fmla="*/ 48 h 50"/>
                <a:gd name="T34" fmla="*/ 68 w 142"/>
                <a:gd name="T35" fmla="*/ 42 h 50"/>
                <a:gd name="T36" fmla="*/ 58 w 142"/>
                <a:gd name="T37" fmla="*/ 44 h 50"/>
                <a:gd name="T38" fmla="*/ 43 w 142"/>
                <a:gd name="T39" fmla="*/ 39 h 50"/>
                <a:gd name="T40" fmla="*/ 31 w 142"/>
                <a:gd name="T41" fmla="*/ 35 h 50"/>
                <a:gd name="T42" fmla="*/ 47 w 142"/>
                <a:gd name="T43" fmla="*/ 27 h 50"/>
                <a:gd name="T44" fmla="*/ 26 w 142"/>
                <a:gd name="T45" fmla="*/ 18 h 50"/>
                <a:gd name="T46" fmla="*/ 19 w 142"/>
                <a:gd name="T47" fmla="*/ 27 h 50"/>
                <a:gd name="T48" fmla="*/ 1 w 142"/>
                <a:gd name="T49" fmla="*/ 23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142" h="50">
                  <a:moveTo>
                    <a:pt x="1" y="23"/>
                  </a:moveTo>
                  <a:cubicBezTo>
                    <a:pt x="0" y="22"/>
                    <a:pt x="6" y="20"/>
                    <a:pt x="10" y="18"/>
                  </a:cubicBezTo>
                  <a:cubicBezTo>
                    <a:pt x="14" y="16"/>
                    <a:pt x="19" y="12"/>
                    <a:pt x="25" y="11"/>
                  </a:cubicBezTo>
                  <a:cubicBezTo>
                    <a:pt x="31" y="10"/>
                    <a:pt x="42" y="13"/>
                    <a:pt x="47" y="12"/>
                  </a:cubicBezTo>
                  <a:cubicBezTo>
                    <a:pt x="52" y="11"/>
                    <a:pt x="51" y="8"/>
                    <a:pt x="56" y="6"/>
                  </a:cubicBezTo>
                  <a:cubicBezTo>
                    <a:pt x="61" y="4"/>
                    <a:pt x="77" y="0"/>
                    <a:pt x="79" y="0"/>
                  </a:cubicBezTo>
                  <a:cubicBezTo>
                    <a:pt x="81" y="0"/>
                    <a:pt x="67" y="7"/>
                    <a:pt x="67" y="9"/>
                  </a:cubicBezTo>
                  <a:cubicBezTo>
                    <a:pt x="67" y="11"/>
                    <a:pt x="72" y="12"/>
                    <a:pt x="76" y="15"/>
                  </a:cubicBezTo>
                  <a:cubicBezTo>
                    <a:pt x="80" y="18"/>
                    <a:pt x="89" y="26"/>
                    <a:pt x="94" y="30"/>
                  </a:cubicBezTo>
                  <a:cubicBezTo>
                    <a:pt x="99" y="34"/>
                    <a:pt x="104" y="37"/>
                    <a:pt x="109" y="38"/>
                  </a:cubicBezTo>
                  <a:cubicBezTo>
                    <a:pt x="114" y="39"/>
                    <a:pt x="121" y="37"/>
                    <a:pt x="124" y="35"/>
                  </a:cubicBezTo>
                  <a:cubicBezTo>
                    <a:pt x="127" y="33"/>
                    <a:pt x="125" y="25"/>
                    <a:pt x="128" y="24"/>
                  </a:cubicBezTo>
                  <a:cubicBezTo>
                    <a:pt x="131" y="23"/>
                    <a:pt x="142" y="29"/>
                    <a:pt x="142" y="32"/>
                  </a:cubicBezTo>
                  <a:cubicBezTo>
                    <a:pt x="142" y="35"/>
                    <a:pt x="135" y="42"/>
                    <a:pt x="130" y="45"/>
                  </a:cubicBezTo>
                  <a:cubicBezTo>
                    <a:pt x="125" y="48"/>
                    <a:pt x="119" y="50"/>
                    <a:pt x="113" y="50"/>
                  </a:cubicBezTo>
                  <a:cubicBezTo>
                    <a:pt x="107" y="50"/>
                    <a:pt x="101" y="47"/>
                    <a:pt x="95" y="47"/>
                  </a:cubicBezTo>
                  <a:cubicBezTo>
                    <a:pt x="89" y="47"/>
                    <a:pt x="80" y="49"/>
                    <a:pt x="76" y="48"/>
                  </a:cubicBezTo>
                  <a:cubicBezTo>
                    <a:pt x="72" y="47"/>
                    <a:pt x="71" y="43"/>
                    <a:pt x="68" y="42"/>
                  </a:cubicBezTo>
                  <a:cubicBezTo>
                    <a:pt x="65" y="41"/>
                    <a:pt x="62" y="44"/>
                    <a:pt x="58" y="44"/>
                  </a:cubicBezTo>
                  <a:cubicBezTo>
                    <a:pt x="54" y="44"/>
                    <a:pt x="47" y="40"/>
                    <a:pt x="43" y="39"/>
                  </a:cubicBezTo>
                  <a:cubicBezTo>
                    <a:pt x="39" y="38"/>
                    <a:pt x="30" y="37"/>
                    <a:pt x="31" y="35"/>
                  </a:cubicBezTo>
                  <a:cubicBezTo>
                    <a:pt x="32" y="33"/>
                    <a:pt x="48" y="30"/>
                    <a:pt x="47" y="27"/>
                  </a:cubicBezTo>
                  <a:cubicBezTo>
                    <a:pt x="46" y="24"/>
                    <a:pt x="31" y="18"/>
                    <a:pt x="26" y="18"/>
                  </a:cubicBezTo>
                  <a:cubicBezTo>
                    <a:pt x="21" y="18"/>
                    <a:pt x="23" y="26"/>
                    <a:pt x="19" y="27"/>
                  </a:cubicBezTo>
                  <a:cubicBezTo>
                    <a:pt x="15" y="28"/>
                    <a:pt x="2" y="24"/>
                    <a:pt x="1" y="23"/>
                  </a:cubicBezTo>
                  <a:close/>
                </a:path>
              </a:pathLst>
            </a:custGeom>
            <a:solidFill>
              <a:srgbClr val="FFCC66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n-US" sz="16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53" name="Freeform 53"/>
            <p:cNvSpPr>
              <a:spLocks/>
            </p:cNvSpPr>
            <p:nvPr/>
          </p:nvSpPr>
          <p:spPr bwMode="auto">
            <a:xfrm>
              <a:off x="2002" y="1195"/>
              <a:ext cx="39" cy="17"/>
            </a:xfrm>
            <a:custGeom>
              <a:avLst/>
              <a:gdLst>
                <a:gd name="T0" fmla="*/ 39 w 39"/>
                <a:gd name="T1" fmla="*/ 12 h 17"/>
                <a:gd name="T2" fmla="*/ 28 w 39"/>
                <a:gd name="T3" fmla="*/ 16 h 17"/>
                <a:gd name="T4" fmla="*/ 31 w 39"/>
                <a:gd name="T5" fmla="*/ 2 h 17"/>
                <a:gd name="T6" fmla="*/ 10 w 39"/>
                <a:gd name="T7" fmla="*/ 2 h 17"/>
                <a:gd name="T8" fmla="*/ 2 w 39"/>
                <a:gd name="T9" fmla="*/ 14 h 17"/>
                <a:gd name="T10" fmla="*/ 25 w 39"/>
                <a:gd name="T11" fmla="*/ 16 h 17"/>
                <a:gd name="T12" fmla="*/ 39 w 39"/>
                <a:gd name="T13" fmla="*/ 12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9" h="17">
                  <a:moveTo>
                    <a:pt x="39" y="12"/>
                  </a:moveTo>
                  <a:lnTo>
                    <a:pt x="28" y="16"/>
                  </a:lnTo>
                  <a:cubicBezTo>
                    <a:pt x="27" y="14"/>
                    <a:pt x="34" y="4"/>
                    <a:pt x="31" y="2"/>
                  </a:cubicBezTo>
                  <a:cubicBezTo>
                    <a:pt x="28" y="0"/>
                    <a:pt x="15" y="0"/>
                    <a:pt x="10" y="2"/>
                  </a:cubicBezTo>
                  <a:cubicBezTo>
                    <a:pt x="5" y="4"/>
                    <a:pt x="0" y="12"/>
                    <a:pt x="2" y="14"/>
                  </a:cubicBezTo>
                  <a:cubicBezTo>
                    <a:pt x="4" y="16"/>
                    <a:pt x="20" y="17"/>
                    <a:pt x="25" y="16"/>
                  </a:cubicBezTo>
                  <a:cubicBezTo>
                    <a:pt x="30" y="15"/>
                    <a:pt x="32" y="11"/>
                    <a:pt x="39" y="12"/>
                  </a:cubicBezTo>
                  <a:close/>
                </a:path>
              </a:pathLst>
            </a:custGeom>
            <a:solidFill>
              <a:srgbClr val="FFCC66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n-US" sz="16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54" name="Freeform 54"/>
            <p:cNvSpPr>
              <a:spLocks/>
            </p:cNvSpPr>
            <p:nvPr/>
          </p:nvSpPr>
          <p:spPr bwMode="auto">
            <a:xfrm>
              <a:off x="1791" y="1177"/>
              <a:ext cx="36" cy="20"/>
            </a:xfrm>
            <a:custGeom>
              <a:avLst/>
              <a:gdLst>
                <a:gd name="T0" fmla="*/ 0 w 36"/>
                <a:gd name="T1" fmla="*/ 8 h 20"/>
                <a:gd name="T2" fmla="*/ 11 w 36"/>
                <a:gd name="T3" fmla="*/ 2 h 20"/>
                <a:gd name="T4" fmla="*/ 26 w 36"/>
                <a:gd name="T5" fmla="*/ 1 h 20"/>
                <a:gd name="T6" fmla="*/ 36 w 36"/>
                <a:gd name="T7" fmla="*/ 8 h 20"/>
                <a:gd name="T8" fmla="*/ 23 w 36"/>
                <a:gd name="T9" fmla="*/ 16 h 20"/>
                <a:gd name="T10" fmla="*/ 11 w 36"/>
                <a:gd name="T11" fmla="*/ 19 h 20"/>
                <a:gd name="T12" fmla="*/ 0 w 36"/>
                <a:gd name="T13" fmla="*/ 8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6" h="20">
                  <a:moveTo>
                    <a:pt x="0" y="8"/>
                  </a:moveTo>
                  <a:lnTo>
                    <a:pt x="11" y="2"/>
                  </a:lnTo>
                  <a:cubicBezTo>
                    <a:pt x="15" y="1"/>
                    <a:pt x="22" y="0"/>
                    <a:pt x="26" y="1"/>
                  </a:cubicBezTo>
                  <a:cubicBezTo>
                    <a:pt x="30" y="2"/>
                    <a:pt x="36" y="6"/>
                    <a:pt x="36" y="8"/>
                  </a:cubicBezTo>
                  <a:cubicBezTo>
                    <a:pt x="36" y="10"/>
                    <a:pt x="27" y="14"/>
                    <a:pt x="23" y="16"/>
                  </a:cubicBezTo>
                  <a:cubicBezTo>
                    <a:pt x="19" y="18"/>
                    <a:pt x="14" y="20"/>
                    <a:pt x="11" y="19"/>
                  </a:cubicBezTo>
                  <a:cubicBezTo>
                    <a:pt x="8" y="18"/>
                    <a:pt x="5" y="14"/>
                    <a:pt x="0" y="8"/>
                  </a:cubicBezTo>
                  <a:close/>
                </a:path>
              </a:pathLst>
            </a:custGeom>
            <a:solidFill>
              <a:srgbClr val="FFCC66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n-US" sz="16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55" name="Freeform 55"/>
            <p:cNvSpPr>
              <a:spLocks/>
            </p:cNvSpPr>
            <p:nvPr/>
          </p:nvSpPr>
          <p:spPr bwMode="auto">
            <a:xfrm>
              <a:off x="1806" y="1123"/>
              <a:ext cx="56" cy="39"/>
            </a:xfrm>
            <a:custGeom>
              <a:avLst/>
              <a:gdLst>
                <a:gd name="T0" fmla="*/ 31 w 56"/>
                <a:gd name="T1" fmla="*/ 39 h 39"/>
                <a:gd name="T2" fmla="*/ 14 w 56"/>
                <a:gd name="T3" fmla="*/ 26 h 39"/>
                <a:gd name="T4" fmla="*/ 0 w 56"/>
                <a:gd name="T5" fmla="*/ 17 h 39"/>
                <a:gd name="T6" fmla="*/ 11 w 56"/>
                <a:gd name="T7" fmla="*/ 8 h 39"/>
                <a:gd name="T8" fmla="*/ 33 w 56"/>
                <a:gd name="T9" fmla="*/ 7 h 39"/>
                <a:gd name="T10" fmla="*/ 50 w 56"/>
                <a:gd name="T11" fmla="*/ 2 h 39"/>
                <a:gd name="T12" fmla="*/ 56 w 56"/>
                <a:gd name="T13" fmla="*/ 19 h 39"/>
                <a:gd name="T14" fmla="*/ 47 w 56"/>
                <a:gd name="T15" fmla="*/ 29 h 39"/>
                <a:gd name="T16" fmla="*/ 31 w 56"/>
                <a:gd name="T17" fmla="*/ 39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56" h="39">
                  <a:moveTo>
                    <a:pt x="31" y="39"/>
                  </a:moveTo>
                  <a:cubicBezTo>
                    <a:pt x="26" y="39"/>
                    <a:pt x="19" y="30"/>
                    <a:pt x="14" y="26"/>
                  </a:cubicBezTo>
                  <a:cubicBezTo>
                    <a:pt x="9" y="22"/>
                    <a:pt x="0" y="20"/>
                    <a:pt x="0" y="17"/>
                  </a:cubicBezTo>
                  <a:cubicBezTo>
                    <a:pt x="0" y="14"/>
                    <a:pt x="6" y="10"/>
                    <a:pt x="11" y="8"/>
                  </a:cubicBezTo>
                  <a:cubicBezTo>
                    <a:pt x="16" y="6"/>
                    <a:pt x="27" y="8"/>
                    <a:pt x="33" y="7"/>
                  </a:cubicBezTo>
                  <a:cubicBezTo>
                    <a:pt x="39" y="6"/>
                    <a:pt x="46" y="0"/>
                    <a:pt x="50" y="2"/>
                  </a:cubicBezTo>
                  <a:cubicBezTo>
                    <a:pt x="54" y="4"/>
                    <a:pt x="56" y="15"/>
                    <a:pt x="56" y="19"/>
                  </a:cubicBezTo>
                  <a:cubicBezTo>
                    <a:pt x="56" y="23"/>
                    <a:pt x="52" y="27"/>
                    <a:pt x="47" y="29"/>
                  </a:cubicBezTo>
                  <a:cubicBezTo>
                    <a:pt x="42" y="31"/>
                    <a:pt x="36" y="39"/>
                    <a:pt x="31" y="39"/>
                  </a:cubicBezTo>
                  <a:close/>
                </a:path>
              </a:pathLst>
            </a:custGeom>
            <a:solidFill>
              <a:srgbClr val="FFCC66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n-US" sz="16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56" name="Freeform 56"/>
            <p:cNvSpPr>
              <a:spLocks/>
            </p:cNvSpPr>
            <p:nvPr/>
          </p:nvSpPr>
          <p:spPr bwMode="auto">
            <a:xfrm>
              <a:off x="1881" y="1105"/>
              <a:ext cx="51" cy="46"/>
            </a:xfrm>
            <a:custGeom>
              <a:avLst/>
              <a:gdLst>
                <a:gd name="T0" fmla="*/ 1 w 51"/>
                <a:gd name="T1" fmla="*/ 34 h 46"/>
                <a:gd name="T2" fmla="*/ 9 w 51"/>
                <a:gd name="T3" fmla="*/ 22 h 46"/>
                <a:gd name="T4" fmla="*/ 26 w 51"/>
                <a:gd name="T5" fmla="*/ 19 h 46"/>
                <a:gd name="T6" fmla="*/ 24 w 51"/>
                <a:gd name="T7" fmla="*/ 2 h 46"/>
                <a:gd name="T8" fmla="*/ 41 w 51"/>
                <a:gd name="T9" fmla="*/ 7 h 46"/>
                <a:gd name="T10" fmla="*/ 30 w 51"/>
                <a:gd name="T11" fmla="*/ 14 h 46"/>
                <a:gd name="T12" fmla="*/ 50 w 51"/>
                <a:gd name="T13" fmla="*/ 19 h 46"/>
                <a:gd name="T14" fmla="*/ 38 w 51"/>
                <a:gd name="T15" fmla="*/ 28 h 46"/>
                <a:gd name="T16" fmla="*/ 26 w 51"/>
                <a:gd name="T17" fmla="*/ 38 h 46"/>
                <a:gd name="T18" fmla="*/ 15 w 51"/>
                <a:gd name="T19" fmla="*/ 35 h 46"/>
                <a:gd name="T20" fmla="*/ 5 w 51"/>
                <a:gd name="T21" fmla="*/ 46 h 46"/>
                <a:gd name="T22" fmla="*/ 1 w 51"/>
                <a:gd name="T23" fmla="*/ 34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51" h="46">
                  <a:moveTo>
                    <a:pt x="1" y="34"/>
                  </a:moveTo>
                  <a:cubicBezTo>
                    <a:pt x="2" y="30"/>
                    <a:pt x="5" y="25"/>
                    <a:pt x="9" y="22"/>
                  </a:cubicBezTo>
                  <a:cubicBezTo>
                    <a:pt x="13" y="19"/>
                    <a:pt x="24" y="22"/>
                    <a:pt x="26" y="19"/>
                  </a:cubicBezTo>
                  <a:cubicBezTo>
                    <a:pt x="28" y="16"/>
                    <a:pt x="21" y="4"/>
                    <a:pt x="24" y="2"/>
                  </a:cubicBezTo>
                  <a:cubicBezTo>
                    <a:pt x="27" y="0"/>
                    <a:pt x="40" y="5"/>
                    <a:pt x="41" y="7"/>
                  </a:cubicBezTo>
                  <a:cubicBezTo>
                    <a:pt x="42" y="9"/>
                    <a:pt x="29" y="12"/>
                    <a:pt x="30" y="14"/>
                  </a:cubicBezTo>
                  <a:cubicBezTo>
                    <a:pt x="31" y="16"/>
                    <a:pt x="49" y="17"/>
                    <a:pt x="50" y="19"/>
                  </a:cubicBezTo>
                  <a:cubicBezTo>
                    <a:pt x="51" y="21"/>
                    <a:pt x="42" y="25"/>
                    <a:pt x="38" y="28"/>
                  </a:cubicBezTo>
                  <a:cubicBezTo>
                    <a:pt x="34" y="31"/>
                    <a:pt x="30" y="37"/>
                    <a:pt x="26" y="38"/>
                  </a:cubicBezTo>
                  <a:cubicBezTo>
                    <a:pt x="22" y="39"/>
                    <a:pt x="18" y="34"/>
                    <a:pt x="15" y="35"/>
                  </a:cubicBezTo>
                  <a:cubicBezTo>
                    <a:pt x="12" y="36"/>
                    <a:pt x="8" y="46"/>
                    <a:pt x="5" y="46"/>
                  </a:cubicBezTo>
                  <a:cubicBezTo>
                    <a:pt x="2" y="46"/>
                    <a:pt x="0" y="38"/>
                    <a:pt x="1" y="34"/>
                  </a:cubicBezTo>
                  <a:close/>
                </a:path>
              </a:pathLst>
            </a:custGeom>
            <a:solidFill>
              <a:srgbClr val="FFCC66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n-US" sz="16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57" name="Freeform 57"/>
            <p:cNvSpPr>
              <a:spLocks/>
            </p:cNvSpPr>
            <p:nvPr/>
          </p:nvSpPr>
          <p:spPr bwMode="auto">
            <a:xfrm>
              <a:off x="1859" y="1063"/>
              <a:ext cx="52" cy="18"/>
            </a:xfrm>
            <a:custGeom>
              <a:avLst/>
              <a:gdLst>
                <a:gd name="T0" fmla="*/ 0 w 52"/>
                <a:gd name="T1" fmla="*/ 8 h 18"/>
                <a:gd name="T2" fmla="*/ 10 w 52"/>
                <a:gd name="T3" fmla="*/ 1 h 18"/>
                <a:gd name="T4" fmla="*/ 21 w 52"/>
                <a:gd name="T5" fmla="*/ 1 h 18"/>
                <a:gd name="T6" fmla="*/ 33 w 52"/>
                <a:gd name="T7" fmla="*/ 1 h 18"/>
                <a:gd name="T8" fmla="*/ 51 w 52"/>
                <a:gd name="T9" fmla="*/ 2 h 18"/>
                <a:gd name="T10" fmla="*/ 39 w 52"/>
                <a:gd name="T11" fmla="*/ 16 h 18"/>
                <a:gd name="T12" fmla="*/ 27 w 52"/>
                <a:gd name="T13" fmla="*/ 13 h 18"/>
                <a:gd name="T14" fmla="*/ 15 w 52"/>
                <a:gd name="T15" fmla="*/ 16 h 18"/>
                <a:gd name="T16" fmla="*/ 0 w 52"/>
                <a:gd name="T17" fmla="*/ 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52" h="18">
                  <a:moveTo>
                    <a:pt x="0" y="8"/>
                  </a:moveTo>
                  <a:lnTo>
                    <a:pt x="10" y="1"/>
                  </a:lnTo>
                  <a:cubicBezTo>
                    <a:pt x="13" y="0"/>
                    <a:pt x="17" y="1"/>
                    <a:pt x="21" y="1"/>
                  </a:cubicBezTo>
                  <a:cubicBezTo>
                    <a:pt x="25" y="1"/>
                    <a:pt x="28" y="1"/>
                    <a:pt x="33" y="1"/>
                  </a:cubicBezTo>
                  <a:cubicBezTo>
                    <a:pt x="38" y="1"/>
                    <a:pt x="50" y="0"/>
                    <a:pt x="51" y="2"/>
                  </a:cubicBezTo>
                  <a:cubicBezTo>
                    <a:pt x="52" y="4"/>
                    <a:pt x="43" y="14"/>
                    <a:pt x="39" y="16"/>
                  </a:cubicBezTo>
                  <a:cubicBezTo>
                    <a:pt x="35" y="18"/>
                    <a:pt x="31" y="13"/>
                    <a:pt x="27" y="13"/>
                  </a:cubicBezTo>
                  <a:cubicBezTo>
                    <a:pt x="23" y="13"/>
                    <a:pt x="19" y="17"/>
                    <a:pt x="15" y="16"/>
                  </a:cubicBezTo>
                  <a:cubicBezTo>
                    <a:pt x="11" y="15"/>
                    <a:pt x="7" y="11"/>
                    <a:pt x="0" y="8"/>
                  </a:cubicBezTo>
                  <a:close/>
                </a:path>
              </a:pathLst>
            </a:custGeom>
            <a:solidFill>
              <a:srgbClr val="FFCC66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n-US" sz="16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58" name="Freeform 58"/>
            <p:cNvSpPr>
              <a:spLocks/>
            </p:cNvSpPr>
            <p:nvPr/>
          </p:nvSpPr>
          <p:spPr bwMode="auto">
            <a:xfrm>
              <a:off x="1972" y="1038"/>
              <a:ext cx="106" cy="43"/>
            </a:xfrm>
            <a:custGeom>
              <a:avLst/>
              <a:gdLst>
                <a:gd name="T0" fmla="*/ 1 w 106"/>
                <a:gd name="T1" fmla="*/ 33 h 43"/>
                <a:gd name="T2" fmla="*/ 13 w 106"/>
                <a:gd name="T3" fmla="*/ 17 h 43"/>
                <a:gd name="T4" fmla="*/ 23 w 106"/>
                <a:gd name="T5" fmla="*/ 9 h 43"/>
                <a:gd name="T6" fmla="*/ 34 w 106"/>
                <a:gd name="T7" fmla="*/ 12 h 43"/>
                <a:gd name="T8" fmla="*/ 41 w 106"/>
                <a:gd name="T9" fmla="*/ 0 h 43"/>
                <a:gd name="T10" fmla="*/ 59 w 106"/>
                <a:gd name="T11" fmla="*/ 14 h 43"/>
                <a:gd name="T12" fmla="*/ 71 w 106"/>
                <a:gd name="T13" fmla="*/ 21 h 43"/>
                <a:gd name="T14" fmla="*/ 91 w 106"/>
                <a:gd name="T15" fmla="*/ 26 h 43"/>
                <a:gd name="T16" fmla="*/ 106 w 106"/>
                <a:gd name="T17" fmla="*/ 35 h 43"/>
                <a:gd name="T18" fmla="*/ 92 w 106"/>
                <a:gd name="T19" fmla="*/ 42 h 43"/>
                <a:gd name="T20" fmla="*/ 77 w 106"/>
                <a:gd name="T21" fmla="*/ 27 h 43"/>
                <a:gd name="T22" fmla="*/ 58 w 106"/>
                <a:gd name="T23" fmla="*/ 29 h 43"/>
                <a:gd name="T24" fmla="*/ 62 w 106"/>
                <a:gd name="T25" fmla="*/ 39 h 43"/>
                <a:gd name="T26" fmla="*/ 46 w 106"/>
                <a:gd name="T27" fmla="*/ 32 h 43"/>
                <a:gd name="T28" fmla="*/ 34 w 106"/>
                <a:gd name="T29" fmla="*/ 39 h 43"/>
                <a:gd name="T30" fmla="*/ 22 w 106"/>
                <a:gd name="T31" fmla="*/ 30 h 43"/>
                <a:gd name="T32" fmla="*/ 1 w 106"/>
                <a:gd name="T33" fmla="*/ 33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06" h="43">
                  <a:moveTo>
                    <a:pt x="1" y="33"/>
                  </a:moveTo>
                  <a:cubicBezTo>
                    <a:pt x="0" y="31"/>
                    <a:pt x="9" y="21"/>
                    <a:pt x="13" y="17"/>
                  </a:cubicBezTo>
                  <a:cubicBezTo>
                    <a:pt x="17" y="13"/>
                    <a:pt x="20" y="10"/>
                    <a:pt x="23" y="9"/>
                  </a:cubicBezTo>
                  <a:cubicBezTo>
                    <a:pt x="26" y="8"/>
                    <a:pt x="31" y="14"/>
                    <a:pt x="34" y="12"/>
                  </a:cubicBezTo>
                  <a:cubicBezTo>
                    <a:pt x="37" y="10"/>
                    <a:pt x="37" y="0"/>
                    <a:pt x="41" y="0"/>
                  </a:cubicBezTo>
                  <a:cubicBezTo>
                    <a:pt x="45" y="0"/>
                    <a:pt x="54" y="11"/>
                    <a:pt x="59" y="14"/>
                  </a:cubicBezTo>
                  <a:cubicBezTo>
                    <a:pt x="64" y="17"/>
                    <a:pt x="66" y="19"/>
                    <a:pt x="71" y="21"/>
                  </a:cubicBezTo>
                  <a:cubicBezTo>
                    <a:pt x="76" y="23"/>
                    <a:pt x="85" y="24"/>
                    <a:pt x="91" y="26"/>
                  </a:cubicBezTo>
                  <a:cubicBezTo>
                    <a:pt x="97" y="28"/>
                    <a:pt x="106" y="32"/>
                    <a:pt x="106" y="35"/>
                  </a:cubicBezTo>
                  <a:cubicBezTo>
                    <a:pt x="106" y="38"/>
                    <a:pt x="97" y="43"/>
                    <a:pt x="92" y="42"/>
                  </a:cubicBezTo>
                  <a:cubicBezTo>
                    <a:pt x="87" y="41"/>
                    <a:pt x="83" y="29"/>
                    <a:pt x="77" y="27"/>
                  </a:cubicBezTo>
                  <a:cubicBezTo>
                    <a:pt x="71" y="25"/>
                    <a:pt x="61" y="27"/>
                    <a:pt x="58" y="29"/>
                  </a:cubicBezTo>
                  <a:cubicBezTo>
                    <a:pt x="55" y="31"/>
                    <a:pt x="64" y="38"/>
                    <a:pt x="62" y="39"/>
                  </a:cubicBezTo>
                  <a:cubicBezTo>
                    <a:pt x="60" y="40"/>
                    <a:pt x="51" y="32"/>
                    <a:pt x="46" y="32"/>
                  </a:cubicBezTo>
                  <a:cubicBezTo>
                    <a:pt x="41" y="32"/>
                    <a:pt x="38" y="39"/>
                    <a:pt x="34" y="39"/>
                  </a:cubicBezTo>
                  <a:cubicBezTo>
                    <a:pt x="30" y="39"/>
                    <a:pt x="26" y="30"/>
                    <a:pt x="22" y="30"/>
                  </a:cubicBezTo>
                  <a:cubicBezTo>
                    <a:pt x="18" y="30"/>
                    <a:pt x="2" y="35"/>
                    <a:pt x="1" y="33"/>
                  </a:cubicBezTo>
                  <a:close/>
                </a:path>
              </a:pathLst>
            </a:custGeom>
            <a:solidFill>
              <a:srgbClr val="FFCC66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n-US" sz="16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59" name="Freeform 59"/>
            <p:cNvSpPr>
              <a:spLocks/>
            </p:cNvSpPr>
            <p:nvPr/>
          </p:nvSpPr>
          <p:spPr bwMode="auto">
            <a:xfrm>
              <a:off x="1924" y="1080"/>
              <a:ext cx="26" cy="15"/>
            </a:xfrm>
            <a:custGeom>
              <a:avLst/>
              <a:gdLst>
                <a:gd name="T0" fmla="*/ 3 w 26"/>
                <a:gd name="T1" fmla="*/ 14 h 15"/>
                <a:gd name="T2" fmla="*/ 25 w 26"/>
                <a:gd name="T3" fmla="*/ 5 h 15"/>
                <a:gd name="T4" fmla="*/ 10 w 26"/>
                <a:gd name="T5" fmla="*/ 0 h 15"/>
                <a:gd name="T6" fmla="*/ 3 w 26"/>
                <a:gd name="T7" fmla="*/ 14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6" h="15">
                  <a:moveTo>
                    <a:pt x="3" y="14"/>
                  </a:moveTo>
                  <a:cubicBezTo>
                    <a:pt x="6" y="15"/>
                    <a:pt x="24" y="7"/>
                    <a:pt x="25" y="5"/>
                  </a:cubicBezTo>
                  <a:cubicBezTo>
                    <a:pt x="26" y="3"/>
                    <a:pt x="14" y="0"/>
                    <a:pt x="10" y="0"/>
                  </a:cubicBezTo>
                  <a:cubicBezTo>
                    <a:pt x="6" y="0"/>
                    <a:pt x="0" y="13"/>
                    <a:pt x="3" y="14"/>
                  </a:cubicBezTo>
                  <a:close/>
                </a:path>
              </a:pathLst>
            </a:custGeom>
            <a:solidFill>
              <a:srgbClr val="FFCC66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n-US" sz="16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60" name="Freeform 60"/>
            <p:cNvSpPr>
              <a:spLocks/>
            </p:cNvSpPr>
            <p:nvPr/>
          </p:nvSpPr>
          <p:spPr bwMode="auto">
            <a:xfrm>
              <a:off x="1942" y="1083"/>
              <a:ext cx="104" cy="38"/>
            </a:xfrm>
            <a:custGeom>
              <a:avLst/>
              <a:gdLst>
                <a:gd name="T0" fmla="*/ 8 w 104"/>
                <a:gd name="T1" fmla="*/ 11 h 38"/>
                <a:gd name="T2" fmla="*/ 4 w 104"/>
                <a:gd name="T3" fmla="*/ 33 h 38"/>
                <a:gd name="T4" fmla="*/ 32 w 104"/>
                <a:gd name="T5" fmla="*/ 35 h 38"/>
                <a:gd name="T6" fmla="*/ 52 w 104"/>
                <a:gd name="T7" fmla="*/ 35 h 38"/>
                <a:gd name="T8" fmla="*/ 70 w 104"/>
                <a:gd name="T9" fmla="*/ 36 h 38"/>
                <a:gd name="T10" fmla="*/ 68 w 104"/>
                <a:gd name="T11" fmla="*/ 23 h 38"/>
                <a:gd name="T12" fmla="*/ 104 w 104"/>
                <a:gd name="T13" fmla="*/ 20 h 38"/>
                <a:gd name="T14" fmla="*/ 68 w 104"/>
                <a:gd name="T15" fmla="*/ 15 h 38"/>
                <a:gd name="T16" fmla="*/ 65 w 104"/>
                <a:gd name="T17" fmla="*/ 0 h 38"/>
                <a:gd name="T18" fmla="*/ 52 w 104"/>
                <a:gd name="T19" fmla="*/ 14 h 38"/>
                <a:gd name="T20" fmla="*/ 34 w 104"/>
                <a:gd name="T21" fmla="*/ 20 h 38"/>
                <a:gd name="T22" fmla="*/ 28 w 104"/>
                <a:gd name="T23" fmla="*/ 11 h 38"/>
                <a:gd name="T24" fmla="*/ 20 w 104"/>
                <a:gd name="T25" fmla="*/ 20 h 38"/>
                <a:gd name="T26" fmla="*/ 8 w 104"/>
                <a:gd name="T27" fmla="*/ 11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04" h="38">
                  <a:moveTo>
                    <a:pt x="8" y="11"/>
                  </a:moveTo>
                  <a:cubicBezTo>
                    <a:pt x="5" y="13"/>
                    <a:pt x="0" y="29"/>
                    <a:pt x="4" y="33"/>
                  </a:cubicBezTo>
                  <a:cubicBezTo>
                    <a:pt x="8" y="37"/>
                    <a:pt x="24" y="35"/>
                    <a:pt x="32" y="35"/>
                  </a:cubicBezTo>
                  <a:cubicBezTo>
                    <a:pt x="40" y="35"/>
                    <a:pt x="46" y="35"/>
                    <a:pt x="52" y="35"/>
                  </a:cubicBezTo>
                  <a:cubicBezTo>
                    <a:pt x="58" y="35"/>
                    <a:pt x="67" y="38"/>
                    <a:pt x="70" y="36"/>
                  </a:cubicBezTo>
                  <a:cubicBezTo>
                    <a:pt x="73" y="34"/>
                    <a:pt x="62" y="26"/>
                    <a:pt x="68" y="23"/>
                  </a:cubicBezTo>
                  <a:cubicBezTo>
                    <a:pt x="74" y="20"/>
                    <a:pt x="104" y="19"/>
                    <a:pt x="104" y="20"/>
                  </a:cubicBezTo>
                  <a:cubicBezTo>
                    <a:pt x="104" y="21"/>
                    <a:pt x="74" y="18"/>
                    <a:pt x="68" y="15"/>
                  </a:cubicBezTo>
                  <a:cubicBezTo>
                    <a:pt x="62" y="12"/>
                    <a:pt x="68" y="0"/>
                    <a:pt x="65" y="0"/>
                  </a:cubicBezTo>
                  <a:cubicBezTo>
                    <a:pt x="62" y="0"/>
                    <a:pt x="57" y="11"/>
                    <a:pt x="52" y="14"/>
                  </a:cubicBezTo>
                  <a:cubicBezTo>
                    <a:pt x="47" y="17"/>
                    <a:pt x="38" y="21"/>
                    <a:pt x="34" y="20"/>
                  </a:cubicBezTo>
                  <a:cubicBezTo>
                    <a:pt x="30" y="19"/>
                    <a:pt x="30" y="11"/>
                    <a:pt x="28" y="11"/>
                  </a:cubicBezTo>
                  <a:cubicBezTo>
                    <a:pt x="26" y="11"/>
                    <a:pt x="23" y="19"/>
                    <a:pt x="20" y="20"/>
                  </a:cubicBezTo>
                  <a:cubicBezTo>
                    <a:pt x="17" y="21"/>
                    <a:pt x="11" y="9"/>
                    <a:pt x="8" y="11"/>
                  </a:cubicBezTo>
                  <a:close/>
                </a:path>
              </a:pathLst>
            </a:custGeom>
            <a:solidFill>
              <a:srgbClr val="FFCC66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n-US" sz="16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61" name="Freeform 61"/>
            <p:cNvSpPr>
              <a:spLocks/>
            </p:cNvSpPr>
            <p:nvPr/>
          </p:nvSpPr>
          <p:spPr bwMode="auto">
            <a:xfrm>
              <a:off x="2282" y="1162"/>
              <a:ext cx="30" cy="28"/>
            </a:xfrm>
            <a:custGeom>
              <a:avLst/>
              <a:gdLst>
                <a:gd name="T0" fmla="*/ 8 w 30"/>
                <a:gd name="T1" fmla="*/ 0 h 28"/>
                <a:gd name="T2" fmla="*/ 28 w 30"/>
                <a:gd name="T3" fmla="*/ 8 h 28"/>
                <a:gd name="T4" fmla="*/ 19 w 30"/>
                <a:gd name="T5" fmla="*/ 22 h 28"/>
                <a:gd name="T6" fmla="*/ 1 w 30"/>
                <a:gd name="T7" fmla="*/ 26 h 28"/>
                <a:gd name="T8" fmla="*/ 12 w 30"/>
                <a:gd name="T9" fmla="*/ 11 h 28"/>
                <a:gd name="T10" fmla="*/ 8 w 30"/>
                <a:gd name="T11" fmla="*/ 0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" h="28">
                  <a:moveTo>
                    <a:pt x="8" y="0"/>
                  </a:moveTo>
                  <a:cubicBezTo>
                    <a:pt x="11" y="0"/>
                    <a:pt x="26" y="5"/>
                    <a:pt x="28" y="8"/>
                  </a:cubicBezTo>
                  <a:cubicBezTo>
                    <a:pt x="30" y="11"/>
                    <a:pt x="23" y="19"/>
                    <a:pt x="19" y="22"/>
                  </a:cubicBezTo>
                  <a:cubicBezTo>
                    <a:pt x="15" y="25"/>
                    <a:pt x="2" y="28"/>
                    <a:pt x="1" y="26"/>
                  </a:cubicBezTo>
                  <a:cubicBezTo>
                    <a:pt x="0" y="24"/>
                    <a:pt x="10" y="15"/>
                    <a:pt x="12" y="11"/>
                  </a:cubicBezTo>
                  <a:cubicBezTo>
                    <a:pt x="14" y="7"/>
                    <a:pt x="5" y="0"/>
                    <a:pt x="8" y="0"/>
                  </a:cubicBezTo>
                  <a:close/>
                </a:path>
              </a:pathLst>
            </a:custGeom>
            <a:solidFill>
              <a:srgbClr val="FFCC66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n-US" sz="16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62" name="Freeform 62"/>
            <p:cNvSpPr>
              <a:spLocks/>
            </p:cNvSpPr>
            <p:nvPr/>
          </p:nvSpPr>
          <p:spPr bwMode="auto">
            <a:xfrm>
              <a:off x="1192" y="1382"/>
              <a:ext cx="11" cy="31"/>
            </a:xfrm>
            <a:custGeom>
              <a:avLst/>
              <a:gdLst>
                <a:gd name="T0" fmla="*/ 10 w 11"/>
                <a:gd name="T1" fmla="*/ 30 h 31"/>
                <a:gd name="T2" fmla="*/ 10 w 11"/>
                <a:gd name="T3" fmla="*/ 9 h 31"/>
                <a:gd name="T4" fmla="*/ 1 w 11"/>
                <a:gd name="T5" fmla="*/ 1 h 31"/>
                <a:gd name="T6" fmla="*/ 2 w 11"/>
                <a:gd name="T7" fmla="*/ 16 h 31"/>
                <a:gd name="T8" fmla="*/ 10 w 11"/>
                <a:gd name="T9" fmla="*/ 30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" h="31">
                  <a:moveTo>
                    <a:pt x="10" y="30"/>
                  </a:moveTo>
                  <a:cubicBezTo>
                    <a:pt x="11" y="29"/>
                    <a:pt x="11" y="14"/>
                    <a:pt x="10" y="9"/>
                  </a:cubicBezTo>
                  <a:cubicBezTo>
                    <a:pt x="9" y="4"/>
                    <a:pt x="2" y="0"/>
                    <a:pt x="1" y="1"/>
                  </a:cubicBezTo>
                  <a:cubicBezTo>
                    <a:pt x="0" y="2"/>
                    <a:pt x="1" y="11"/>
                    <a:pt x="2" y="16"/>
                  </a:cubicBezTo>
                  <a:cubicBezTo>
                    <a:pt x="3" y="21"/>
                    <a:pt x="9" y="31"/>
                    <a:pt x="10" y="30"/>
                  </a:cubicBezTo>
                  <a:close/>
                </a:path>
              </a:pathLst>
            </a:custGeom>
            <a:solidFill>
              <a:srgbClr val="FFCC66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n-US" sz="16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63" name="Freeform 63"/>
            <p:cNvSpPr>
              <a:spLocks/>
            </p:cNvSpPr>
            <p:nvPr/>
          </p:nvSpPr>
          <p:spPr bwMode="auto">
            <a:xfrm>
              <a:off x="977" y="1344"/>
              <a:ext cx="28" cy="14"/>
            </a:xfrm>
            <a:custGeom>
              <a:avLst/>
              <a:gdLst>
                <a:gd name="T0" fmla="*/ 21 w 28"/>
                <a:gd name="T1" fmla="*/ 0 h 14"/>
                <a:gd name="T2" fmla="*/ 1 w 28"/>
                <a:gd name="T3" fmla="*/ 8 h 14"/>
                <a:gd name="T4" fmla="*/ 16 w 28"/>
                <a:gd name="T5" fmla="*/ 14 h 14"/>
                <a:gd name="T6" fmla="*/ 28 w 28"/>
                <a:gd name="T7" fmla="*/ 8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8" h="14">
                  <a:moveTo>
                    <a:pt x="21" y="0"/>
                  </a:moveTo>
                  <a:cubicBezTo>
                    <a:pt x="11" y="3"/>
                    <a:pt x="2" y="6"/>
                    <a:pt x="1" y="8"/>
                  </a:cubicBezTo>
                  <a:cubicBezTo>
                    <a:pt x="0" y="10"/>
                    <a:pt x="12" y="14"/>
                    <a:pt x="16" y="14"/>
                  </a:cubicBezTo>
                  <a:cubicBezTo>
                    <a:pt x="20" y="14"/>
                    <a:pt x="27" y="10"/>
                    <a:pt x="28" y="8"/>
                  </a:cubicBezTo>
                </a:path>
              </a:pathLst>
            </a:custGeom>
            <a:solidFill>
              <a:srgbClr val="CCFF66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n-US" sz="16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64" name="Freeform 64"/>
            <p:cNvSpPr>
              <a:spLocks/>
            </p:cNvSpPr>
            <p:nvPr/>
          </p:nvSpPr>
          <p:spPr bwMode="auto">
            <a:xfrm>
              <a:off x="1616" y="1390"/>
              <a:ext cx="31" cy="69"/>
            </a:xfrm>
            <a:custGeom>
              <a:avLst/>
              <a:gdLst>
                <a:gd name="T0" fmla="*/ 17 w 31"/>
                <a:gd name="T1" fmla="*/ 67 h 69"/>
                <a:gd name="T2" fmla="*/ 21 w 31"/>
                <a:gd name="T3" fmla="*/ 46 h 69"/>
                <a:gd name="T4" fmla="*/ 19 w 31"/>
                <a:gd name="T5" fmla="*/ 28 h 69"/>
                <a:gd name="T6" fmla="*/ 25 w 31"/>
                <a:gd name="T7" fmla="*/ 16 h 69"/>
                <a:gd name="T8" fmla="*/ 30 w 31"/>
                <a:gd name="T9" fmla="*/ 5 h 69"/>
                <a:gd name="T10" fmla="*/ 19 w 31"/>
                <a:gd name="T11" fmla="*/ 1 h 69"/>
                <a:gd name="T12" fmla="*/ 6 w 31"/>
                <a:gd name="T13" fmla="*/ 11 h 69"/>
                <a:gd name="T14" fmla="*/ 0 w 31"/>
                <a:gd name="T15" fmla="*/ 19 h 69"/>
                <a:gd name="T16" fmla="*/ 6 w 31"/>
                <a:gd name="T17" fmla="*/ 31 h 69"/>
                <a:gd name="T18" fmla="*/ 3 w 31"/>
                <a:gd name="T19" fmla="*/ 44 h 69"/>
                <a:gd name="T20" fmla="*/ 13 w 31"/>
                <a:gd name="T21" fmla="*/ 47 h 69"/>
                <a:gd name="T22" fmla="*/ 7 w 31"/>
                <a:gd name="T23" fmla="*/ 56 h 69"/>
                <a:gd name="T24" fmla="*/ 17 w 31"/>
                <a:gd name="T25" fmla="*/ 67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1" h="69">
                  <a:moveTo>
                    <a:pt x="17" y="67"/>
                  </a:moveTo>
                  <a:cubicBezTo>
                    <a:pt x="19" y="65"/>
                    <a:pt x="21" y="52"/>
                    <a:pt x="21" y="46"/>
                  </a:cubicBezTo>
                  <a:cubicBezTo>
                    <a:pt x="21" y="40"/>
                    <a:pt x="18" y="33"/>
                    <a:pt x="19" y="28"/>
                  </a:cubicBezTo>
                  <a:cubicBezTo>
                    <a:pt x="20" y="23"/>
                    <a:pt x="23" y="20"/>
                    <a:pt x="25" y="16"/>
                  </a:cubicBezTo>
                  <a:cubicBezTo>
                    <a:pt x="27" y="12"/>
                    <a:pt x="31" y="7"/>
                    <a:pt x="30" y="5"/>
                  </a:cubicBezTo>
                  <a:cubicBezTo>
                    <a:pt x="29" y="3"/>
                    <a:pt x="23" y="0"/>
                    <a:pt x="19" y="1"/>
                  </a:cubicBezTo>
                  <a:cubicBezTo>
                    <a:pt x="15" y="2"/>
                    <a:pt x="9" y="8"/>
                    <a:pt x="6" y="11"/>
                  </a:cubicBezTo>
                  <a:cubicBezTo>
                    <a:pt x="3" y="14"/>
                    <a:pt x="0" y="16"/>
                    <a:pt x="0" y="19"/>
                  </a:cubicBezTo>
                  <a:cubicBezTo>
                    <a:pt x="0" y="22"/>
                    <a:pt x="6" y="27"/>
                    <a:pt x="6" y="31"/>
                  </a:cubicBezTo>
                  <a:cubicBezTo>
                    <a:pt x="6" y="35"/>
                    <a:pt x="2" y="41"/>
                    <a:pt x="3" y="44"/>
                  </a:cubicBezTo>
                  <a:cubicBezTo>
                    <a:pt x="4" y="47"/>
                    <a:pt x="12" y="45"/>
                    <a:pt x="13" y="47"/>
                  </a:cubicBezTo>
                  <a:cubicBezTo>
                    <a:pt x="14" y="49"/>
                    <a:pt x="8" y="53"/>
                    <a:pt x="7" y="56"/>
                  </a:cubicBezTo>
                  <a:cubicBezTo>
                    <a:pt x="6" y="59"/>
                    <a:pt x="15" y="69"/>
                    <a:pt x="17" y="67"/>
                  </a:cubicBezTo>
                  <a:close/>
                </a:path>
              </a:pathLst>
            </a:cu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n-US" sz="16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65" name="Freeform 65"/>
            <p:cNvSpPr>
              <a:spLocks/>
            </p:cNvSpPr>
            <p:nvPr/>
          </p:nvSpPr>
          <p:spPr bwMode="auto">
            <a:xfrm>
              <a:off x="1654" y="1474"/>
              <a:ext cx="108" cy="34"/>
            </a:xfrm>
            <a:custGeom>
              <a:avLst/>
              <a:gdLst>
                <a:gd name="T0" fmla="*/ 1 w 108"/>
                <a:gd name="T1" fmla="*/ 28 h 34"/>
                <a:gd name="T2" fmla="*/ 23 w 108"/>
                <a:gd name="T3" fmla="*/ 17 h 34"/>
                <a:gd name="T4" fmla="*/ 37 w 108"/>
                <a:gd name="T5" fmla="*/ 14 h 34"/>
                <a:gd name="T6" fmla="*/ 53 w 108"/>
                <a:gd name="T7" fmla="*/ 10 h 34"/>
                <a:gd name="T8" fmla="*/ 67 w 108"/>
                <a:gd name="T9" fmla="*/ 4 h 34"/>
                <a:gd name="T10" fmla="*/ 77 w 108"/>
                <a:gd name="T11" fmla="*/ 2 h 34"/>
                <a:gd name="T12" fmla="*/ 91 w 108"/>
                <a:gd name="T13" fmla="*/ 2 h 34"/>
                <a:gd name="T14" fmla="*/ 106 w 108"/>
                <a:gd name="T15" fmla="*/ 14 h 34"/>
                <a:gd name="T16" fmla="*/ 103 w 108"/>
                <a:gd name="T17" fmla="*/ 29 h 34"/>
                <a:gd name="T18" fmla="*/ 83 w 108"/>
                <a:gd name="T19" fmla="*/ 34 h 34"/>
                <a:gd name="T20" fmla="*/ 71 w 108"/>
                <a:gd name="T21" fmla="*/ 32 h 34"/>
                <a:gd name="T22" fmla="*/ 67 w 108"/>
                <a:gd name="T23" fmla="*/ 20 h 34"/>
                <a:gd name="T24" fmla="*/ 59 w 108"/>
                <a:gd name="T25" fmla="*/ 26 h 34"/>
                <a:gd name="T26" fmla="*/ 44 w 108"/>
                <a:gd name="T27" fmla="*/ 29 h 34"/>
                <a:gd name="T28" fmla="*/ 31 w 108"/>
                <a:gd name="T29" fmla="*/ 34 h 34"/>
                <a:gd name="T30" fmla="*/ 19 w 108"/>
                <a:gd name="T31" fmla="*/ 28 h 34"/>
                <a:gd name="T32" fmla="*/ 1 w 108"/>
                <a:gd name="T33" fmla="*/ 28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08" h="34">
                  <a:moveTo>
                    <a:pt x="1" y="28"/>
                  </a:moveTo>
                  <a:cubicBezTo>
                    <a:pt x="2" y="26"/>
                    <a:pt x="17" y="19"/>
                    <a:pt x="23" y="17"/>
                  </a:cubicBezTo>
                  <a:cubicBezTo>
                    <a:pt x="29" y="15"/>
                    <a:pt x="32" y="15"/>
                    <a:pt x="37" y="14"/>
                  </a:cubicBezTo>
                  <a:cubicBezTo>
                    <a:pt x="42" y="13"/>
                    <a:pt x="48" y="12"/>
                    <a:pt x="53" y="10"/>
                  </a:cubicBezTo>
                  <a:cubicBezTo>
                    <a:pt x="58" y="8"/>
                    <a:pt x="63" y="5"/>
                    <a:pt x="67" y="4"/>
                  </a:cubicBezTo>
                  <a:cubicBezTo>
                    <a:pt x="71" y="3"/>
                    <a:pt x="73" y="2"/>
                    <a:pt x="77" y="2"/>
                  </a:cubicBezTo>
                  <a:cubicBezTo>
                    <a:pt x="81" y="2"/>
                    <a:pt x="86" y="0"/>
                    <a:pt x="91" y="2"/>
                  </a:cubicBezTo>
                  <a:cubicBezTo>
                    <a:pt x="96" y="4"/>
                    <a:pt x="104" y="10"/>
                    <a:pt x="106" y="14"/>
                  </a:cubicBezTo>
                  <a:cubicBezTo>
                    <a:pt x="108" y="18"/>
                    <a:pt x="107" y="26"/>
                    <a:pt x="103" y="29"/>
                  </a:cubicBezTo>
                  <a:cubicBezTo>
                    <a:pt x="99" y="32"/>
                    <a:pt x="88" y="34"/>
                    <a:pt x="83" y="34"/>
                  </a:cubicBezTo>
                  <a:cubicBezTo>
                    <a:pt x="78" y="34"/>
                    <a:pt x="74" y="34"/>
                    <a:pt x="71" y="32"/>
                  </a:cubicBezTo>
                  <a:cubicBezTo>
                    <a:pt x="68" y="30"/>
                    <a:pt x="69" y="21"/>
                    <a:pt x="67" y="20"/>
                  </a:cubicBezTo>
                  <a:cubicBezTo>
                    <a:pt x="65" y="19"/>
                    <a:pt x="63" y="24"/>
                    <a:pt x="59" y="26"/>
                  </a:cubicBezTo>
                  <a:cubicBezTo>
                    <a:pt x="55" y="28"/>
                    <a:pt x="49" y="28"/>
                    <a:pt x="44" y="29"/>
                  </a:cubicBezTo>
                  <a:cubicBezTo>
                    <a:pt x="39" y="30"/>
                    <a:pt x="35" y="34"/>
                    <a:pt x="31" y="34"/>
                  </a:cubicBezTo>
                  <a:cubicBezTo>
                    <a:pt x="27" y="34"/>
                    <a:pt x="23" y="29"/>
                    <a:pt x="19" y="28"/>
                  </a:cubicBezTo>
                  <a:cubicBezTo>
                    <a:pt x="15" y="27"/>
                    <a:pt x="0" y="30"/>
                    <a:pt x="1" y="28"/>
                  </a:cubicBezTo>
                  <a:close/>
                </a:path>
              </a:pathLst>
            </a:cu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n-US" sz="16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66" name="Freeform 66"/>
            <p:cNvSpPr>
              <a:spLocks/>
            </p:cNvSpPr>
            <p:nvPr/>
          </p:nvSpPr>
          <p:spPr bwMode="auto">
            <a:xfrm>
              <a:off x="1684" y="1513"/>
              <a:ext cx="65" cy="70"/>
            </a:xfrm>
            <a:custGeom>
              <a:avLst/>
              <a:gdLst>
                <a:gd name="T0" fmla="*/ 62 w 65"/>
                <a:gd name="T1" fmla="*/ 12 h 70"/>
                <a:gd name="T2" fmla="*/ 65 w 65"/>
                <a:gd name="T3" fmla="*/ 2 h 70"/>
                <a:gd name="T4" fmla="*/ 46 w 65"/>
                <a:gd name="T5" fmla="*/ 1 h 70"/>
                <a:gd name="T6" fmla="*/ 28 w 65"/>
                <a:gd name="T7" fmla="*/ 11 h 70"/>
                <a:gd name="T8" fmla="*/ 14 w 65"/>
                <a:gd name="T9" fmla="*/ 31 h 70"/>
                <a:gd name="T10" fmla="*/ 11 w 65"/>
                <a:gd name="T11" fmla="*/ 44 h 70"/>
                <a:gd name="T12" fmla="*/ 1 w 65"/>
                <a:gd name="T13" fmla="*/ 58 h 70"/>
                <a:gd name="T14" fmla="*/ 2 w 65"/>
                <a:gd name="T15" fmla="*/ 68 h 70"/>
                <a:gd name="T16" fmla="*/ 17 w 65"/>
                <a:gd name="T17" fmla="*/ 68 h 70"/>
                <a:gd name="T18" fmla="*/ 25 w 65"/>
                <a:gd name="T19" fmla="*/ 56 h 70"/>
                <a:gd name="T20" fmla="*/ 25 w 65"/>
                <a:gd name="T21" fmla="*/ 41 h 70"/>
                <a:gd name="T22" fmla="*/ 35 w 65"/>
                <a:gd name="T23" fmla="*/ 31 h 70"/>
                <a:gd name="T24" fmla="*/ 44 w 65"/>
                <a:gd name="T25" fmla="*/ 23 h 70"/>
                <a:gd name="T26" fmla="*/ 62 w 65"/>
                <a:gd name="T27" fmla="*/ 12 h 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65" h="70">
                  <a:moveTo>
                    <a:pt x="62" y="12"/>
                  </a:moveTo>
                  <a:lnTo>
                    <a:pt x="65" y="2"/>
                  </a:lnTo>
                  <a:cubicBezTo>
                    <a:pt x="62" y="0"/>
                    <a:pt x="52" y="0"/>
                    <a:pt x="46" y="1"/>
                  </a:cubicBezTo>
                  <a:cubicBezTo>
                    <a:pt x="40" y="2"/>
                    <a:pt x="33" y="6"/>
                    <a:pt x="28" y="11"/>
                  </a:cubicBezTo>
                  <a:cubicBezTo>
                    <a:pt x="23" y="16"/>
                    <a:pt x="17" y="26"/>
                    <a:pt x="14" y="31"/>
                  </a:cubicBezTo>
                  <a:cubicBezTo>
                    <a:pt x="11" y="36"/>
                    <a:pt x="13" y="40"/>
                    <a:pt x="11" y="44"/>
                  </a:cubicBezTo>
                  <a:cubicBezTo>
                    <a:pt x="9" y="48"/>
                    <a:pt x="2" y="54"/>
                    <a:pt x="1" y="58"/>
                  </a:cubicBezTo>
                  <a:cubicBezTo>
                    <a:pt x="0" y="62"/>
                    <a:pt x="0" y="66"/>
                    <a:pt x="2" y="68"/>
                  </a:cubicBezTo>
                  <a:cubicBezTo>
                    <a:pt x="4" y="70"/>
                    <a:pt x="13" y="70"/>
                    <a:pt x="17" y="68"/>
                  </a:cubicBezTo>
                  <a:cubicBezTo>
                    <a:pt x="21" y="66"/>
                    <a:pt x="24" y="60"/>
                    <a:pt x="25" y="56"/>
                  </a:cubicBezTo>
                  <a:cubicBezTo>
                    <a:pt x="26" y="52"/>
                    <a:pt x="23" y="45"/>
                    <a:pt x="25" y="41"/>
                  </a:cubicBezTo>
                  <a:cubicBezTo>
                    <a:pt x="27" y="37"/>
                    <a:pt x="32" y="34"/>
                    <a:pt x="35" y="31"/>
                  </a:cubicBezTo>
                  <a:cubicBezTo>
                    <a:pt x="38" y="28"/>
                    <a:pt x="41" y="25"/>
                    <a:pt x="44" y="23"/>
                  </a:cubicBezTo>
                  <a:cubicBezTo>
                    <a:pt x="47" y="21"/>
                    <a:pt x="51" y="20"/>
                    <a:pt x="62" y="12"/>
                  </a:cubicBezTo>
                  <a:close/>
                </a:path>
              </a:pathLst>
            </a:cu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n-US" sz="16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67" name="Freeform 67"/>
            <p:cNvSpPr>
              <a:spLocks/>
            </p:cNvSpPr>
            <p:nvPr/>
          </p:nvSpPr>
          <p:spPr bwMode="auto">
            <a:xfrm>
              <a:off x="1746" y="1516"/>
              <a:ext cx="58" cy="41"/>
            </a:xfrm>
            <a:custGeom>
              <a:avLst/>
              <a:gdLst>
                <a:gd name="T0" fmla="*/ 0 w 58"/>
                <a:gd name="T1" fmla="*/ 9 h 41"/>
                <a:gd name="T2" fmla="*/ 18 w 58"/>
                <a:gd name="T3" fmla="*/ 17 h 41"/>
                <a:gd name="T4" fmla="*/ 14 w 58"/>
                <a:gd name="T5" fmla="*/ 29 h 41"/>
                <a:gd name="T6" fmla="*/ 8 w 58"/>
                <a:gd name="T7" fmla="*/ 37 h 41"/>
                <a:gd name="T8" fmla="*/ 17 w 58"/>
                <a:gd name="T9" fmla="*/ 41 h 41"/>
                <a:gd name="T10" fmla="*/ 29 w 58"/>
                <a:gd name="T11" fmla="*/ 37 h 41"/>
                <a:gd name="T12" fmla="*/ 36 w 58"/>
                <a:gd name="T13" fmla="*/ 29 h 41"/>
                <a:gd name="T14" fmla="*/ 42 w 58"/>
                <a:gd name="T15" fmla="*/ 19 h 41"/>
                <a:gd name="T16" fmla="*/ 51 w 58"/>
                <a:gd name="T17" fmla="*/ 28 h 41"/>
                <a:gd name="T18" fmla="*/ 57 w 58"/>
                <a:gd name="T19" fmla="*/ 10 h 41"/>
                <a:gd name="T20" fmla="*/ 45 w 58"/>
                <a:gd name="T21" fmla="*/ 1 h 41"/>
                <a:gd name="T22" fmla="*/ 30 w 58"/>
                <a:gd name="T23" fmla="*/ 2 h 41"/>
                <a:gd name="T24" fmla="*/ 17 w 58"/>
                <a:gd name="T25" fmla="*/ 1 h 41"/>
                <a:gd name="T26" fmla="*/ 0 w 58"/>
                <a:gd name="T27" fmla="*/ 9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58" h="41">
                  <a:moveTo>
                    <a:pt x="0" y="9"/>
                  </a:moveTo>
                  <a:cubicBezTo>
                    <a:pt x="0" y="12"/>
                    <a:pt x="16" y="14"/>
                    <a:pt x="18" y="17"/>
                  </a:cubicBezTo>
                  <a:cubicBezTo>
                    <a:pt x="20" y="20"/>
                    <a:pt x="16" y="26"/>
                    <a:pt x="14" y="29"/>
                  </a:cubicBezTo>
                  <a:cubicBezTo>
                    <a:pt x="12" y="32"/>
                    <a:pt x="7" y="35"/>
                    <a:pt x="8" y="37"/>
                  </a:cubicBezTo>
                  <a:cubicBezTo>
                    <a:pt x="9" y="39"/>
                    <a:pt x="14" y="41"/>
                    <a:pt x="17" y="41"/>
                  </a:cubicBezTo>
                  <a:cubicBezTo>
                    <a:pt x="20" y="41"/>
                    <a:pt x="26" y="39"/>
                    <a:pt x="29" y="37"/>
                  </a:cubicBezTo>
                  <a:cubicBezTo>
                    <a:pt x="32" y="35"/>
                    <a:pt x="34" y="32"/>
                    <a:pt x="36" y="29"/>
                  </a:cubicBezTo>
                  <a:cubicBezTo>
                    <a:pt x="38" y="26"/>
                    <a:pt x="40" y="19"/>
                    <a:pt x="42" y="19"/>
                  </a:cubicBezTo>
                  <a:cubicBezTo>
                    <a:pt x="44" y="19"/>
                    <a:pt x="49" y="29"/>
                    <a:pt x="51" y="28"/>
                  </a:cubicBezTo>
                  <a:cubicBezTo>
                    <a:pt x="53" y="27"/>
                    <a:pt x="58" y="14"/>
                    <a:pt x="57" y="10"/>
                  </a:cubicBezTo>
                  <a:cubicBezTo>
                    <a:pt x="56" y="6"/>
                    <a:pt x="49" y="2"/>
                    <a:pt x="45" y="1"/>
                  </a:cubicBezTo>
                  <a:cubicBezTo>
                    <a:pt x="41" y="0"/>
                    <a:pt x="35" y="2"/>
                    <a:pt x="30" y="2"/>
                  </a:cubicBezTo>
                  <a:cubicBezTo>
                    <a:pt x="25" y="2"/>
                    <a:pt x="21" y="1"/>
                    <a:pt x="17" y="1"/>
                  </a:cubicBezTo>
                  <a:cubicBezTo>
                    <a:pt x="13" y="1"/>
                    <a:pt x="0" y="6"/>
                    <a:pt x="0" y="9"/>
                  </a:cubicBezTo>
                  <a:close/>
                </a:path>
              </a:pathLst>
            </a:cu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n-US" sz="16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68" name="Freeform 68"/>
            <p:cNvSpPr>
              <a:spLocks/>
            </p:cNvSpPr>
            <p:nvPr/>
          </p:nvSpPr>
          <p:spPr bwMode="auto">
            <a:xfrm>
              <a:off x="1744" y="1544"/>
              <a:ext cx="106" cy="51"/>
            </a:xfrm>
            <a:custGeom>
              <a:avLst/>
              <a:gdLst>
                <a:gd name="T0" fmla="*/ 2 w 106"/>
                <a:gd name="T1" fmla="*/ 49 h 51"/>
                <a:gd name="T2" fmla="*/ 5 w 106"/>
                <a:gd name="T3" fmla="*/ 34 h 51"/>
                <a:gd name="T4" fmla="*/ 20 w 106"/>
                <a:gd name="T5" fmla="*/ 25 h 51"/>
                <a:gd name="T6" fmla="*/ 38 w 106"/>
                <a:gd name="T7" fmla="*/ 28 h 51"/>
                <a:gd name="T8" fmla="*/ 53 w 106"/>
                <a:gd name="T9" fmla="*/ 25 h 51"/>
                <a:gd name="T10" fmla="*/ 65 w 106"/>
                <a:gd name="T11" fmla="*/ 13 h 51"/>
                <a:gd name="T12" fmla="*/ 77 w 106"/>
                <a:gd name="T13" fmla="*/ 7 h 51"/>
                <a:gd name="T14" fmla="*/ 92 w 106"/>
                <a:gd name="T15" fmla="*/ 4 h 51"/>
                <a:gd name="T16" fmla="*/ 104 w 106"/>
                <a:gd name="T17" fmla="*/ 1 h 51"/>
                <a:gd name="T18" fmla="*/ 104 w 106"/>
                <a:gd name="T19" fmla="*/ 12 h 51"/>
                <a:gd name="T20" fmla="*/ 91 w 106"/>
                <a:gd name="T21" fmla="*/ 22 h 51"/>
                <a:gd name="T22" fmla="*/ 79 w 106"/>
                <a:gd name="T23" fmla="*/ 21 h 51"/>
                <a:gd name="T24" fmla="*/ 71 w 106"/>
                <a:gd name="T25" fmla="*/ 15 h 51"/>
                <a:gd name="T26" fmla="*/ 59 w 106"/>
                <a:gd name="T27" fmla="*/ 30 h 51"/>
                <a:gd name="T28" fmla="*/ 41 w 106"/>
                <a:gd name="T29" fmla="*/ 39 h 51"/>
                <a:gd name="T30" fmla="*/ 28 w 106"/>
                <a:gd name="T31" fmla="*/ 42 h 51"/>
                <a:gd name="T32" fmla="*/ 20 w 106"/>
                <a:gd name="T33" fmla="*/ 48 h 51"/>
                <a:gd name="T34" fmla="*/ 2 w 106"/>
                <a:gd name="T35" fmla="*/ 49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06" h="51">
                  <a:moveTo>
                    <a:pt x="2" y="49"/>
                  </a:moveTo>
                  <a:cubicBezTo>
                    <a:pt x="0" y="47"/>
                    <a:pt x="2" y="38"/>
                    <a:pt x="5" y="34"/>
                  </a:cubicBezTo>
                  <a:cubicBezTo>
                    <a:pt x="8" y="30"/>
                    <a:pt x="15" y="26"/>
                    <a:pt x="20" y="25"/>
                  </a:cubicBezTo>
                  <a:cubicBezTo>
                    <a:pt x="25" y="24"/>
                    <a:pt x="33" y="28"/>
                    <a:pt x="38" y="28"/>
                  </a:cubicBezTo>
                  <a:cubicBezTo>
                    <a:pt x="43" y="28"/>
                    <a:pt x="49" y="27"/>
                    <a:pt x="53" y="25"/>
                  </a:cubicBezTo>
                  <a:cubicBezTo>
                    <a:pt x="57" y="23"/>
                    <a:pt x="61" y="16"/>
                    <a:pt x="65" y="13"/>
                  </a:cubicBezTo>
                  <a:cubicBezTo>
                    <a:pt x="69" y="10"/>
                    <a:pt x="73" y="8"/>
                    <a:pt x="77" y="7"/>
                  </a:cubicBezTo>
                  <a:cubicBezTo>
                    <a:pt x="81" y="6"/>
                    <a:pt x="88" y="5"/>
                    <a:pt x="92" y="4"/>
                  </a:cubicBezTo>
                  <a:cubicBezTo>
                    <a:pt x="96" y="3"/>
                    <a:pt x="102" y="0"/>
                    <a:pt x="104" y="1"/>
                  </a:cubicBezTo>
                  <a:cubicBezTo>
                    <a:pt x="106" y="2"/>
                    <a:pt x="106" y="9"/>
                    <a:pt x="104" y="12"/>
                  </a:cubicBezTo>
                  <a:cubicBezTo>
                    <a:pt x="102" y="15"/>
                    <a:pt x="95" y="21"/>
                    <a:pt x="91" y="22"/>
                  </a:cubicBezTo>
                  <a:cubicBezTo>
                    <a:pt x="87" y="23"/>
                    <a:pt x="82" y="22"/>
                    <a:pt x="79" y="21"/>
                  </a:cubicBezTo>
                  <a:cubicBezTo>
                    <a:pt x="76" y="20"/>
                    <a:pt x="74" y="13"/>
                    <a:pt x="71" y="15"/>
                  </a:cubicBezTo>
                  <a:cubicBezTo>
                    <a:pt x="68" y="17"/>
                    <a:pt x="64" y="26"/>
                    <a:pt x="59" y="30"/>
                  </a:cubicBezTo>
                  <a:cubicBezTo>
                    <a:pt x="54" y="34"/>
                    <a:pt x="46" y="37"/>
                    <a:pt x="41" y="39"/>
                  </a:cubicBezTo>
                  <a:cubicBezTo>
                    <a:pt x="36" y="41"/>
                    <a:pt x="31" y="41"/>
                    <a:pt x="28" y="42"/>
                  </a:cubicBezTo>
                  <a:cubicBezTo>
                    <a:pt x="25" y="43"/>
                    <a:pt x="23" y="48"/>
                    <a:pt x="20" y="48"/>
                  </a:cubicBezTo>
                  <a:cubicBezTo>
                    <a:pt x="17" y="48"/>
                    <a:pt x="4" y="51"/>
                    <a:pt x="2" y="49"/>
                  </a:cubicBezTo>
                  <a:close/>
                </a:path>
              </a:pathLst>
            </a:cu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n-US" sz="16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69" name="Freeform 69"/>
            <p:cNvSpPr>
              <a:spLocks/>
            </p:cNvSpPr>
            <p:nvPr/>
          </p:nvSpPr>
          <p:spPr bwMode="auto">
            <a:xfrm>
              <a:off x="1500" y="1261"/>
              <a:ext cx="87" cy="38"/>
            </a:xfrm>
            <a:custGeom>
              <a:avLst/>
              <a:gdLst>
                <a:gd name="T0" fmla="*/ 19 w 87"/>
                <a:gd name="T1" fmla="*/ 37 h 38"/>
                <a:gd name="T2" fmla="*/ 42 w 87"/>
                <a:gd name="T3" fmla="*/ 31 h 38"/>
                <a:gd name="T4" fmla="*/ 50 w 87"/>
                <a:gd name="T5" fmla="*/ 20 h 38"/>
                <a:gd name="T6" fmla="*/ 69 w 87"/>
                <a:gd name="T7" fmla="*/ 22 h 38"/>
                <a:gd name="T8" fmla="*/ 86 w 87"/>
                <a:gd name="T9" fmla="*/ 14 h 38"/>
                <a:gd name="T10" fmla="*/ 62 w 87"/>
                <a:gd name="T11" fmla="*/ 16 h 38"/>
                <a:gd name="T12" fmla="*/ 50 w 87"/>
                <a:gd name="T13" fmla="*/ 19 h 38"/>
                <a:gd name="T14" fmla="*/ 39 w 87"/>
                <a:gd name="T15" fmla="*/ 8 h 38"/>
                <a:gd name="T16" fmla="*/ 30 w 87"/>
                <a:gd name="T17" fmla="*/ 1 h 38"/>
                <a:gd name="T18" fmla="*/ 26 w 87"/>
                <a:gd name="T19" fmla="*/ 14 h 38"/>
                <a:gd name="T20" fmla="*/ 17 w 87"/>
                <a:gd name="T21" fmla="*/ 23 h 38"/>
                <a:gd name="T22" fmla="*/ 0 w 87"/>
                <a:gd name="T23" fmla="*/ 26 h 38"/>
                <a:gd name="T24" fmla="*/ 19 w 87"/>
                <a:gd name="T25" fmla="*/ 37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87" h="38">
                  <a:moveTo>
                    <a:pt x="19" y="37"/>
                  </a:moveTo>
                  <a:cubicBezTo>
                    <a:pt x="26" y="38"/>
                    <a:pt x="37" y="34"/>
                    <a:pt x="42" y="31"/>
                  </a:cubicBezTo>
                  <a:cubicBezTo>
                    <a:pt x="47" y="28"/>
                    <a:pt x="46" y="21"/>
                    <a:pt x="50" y="20"/>
                  </a:cubicBezTo>
                  <a:cubicBezTo>
                    <a:pt x="54" y="19"/>
                    <a:pt x="63" y="23"/>
                    <a:pt x="69" y="22"/>
                  </a:cubicBezTo>
                  <a:cubicBezTo>
                    <a:pt x="75" y="21"/>
                    <a:pt x="87" y="15"/>
                    <a:pt x="86" y="14"/>
                  </a:cubicBezTo>
                  <a:cubicBezTo>
                    <a:pt x="85" y="13"/>
                    <a:pt x="68" y="15"/>
                    <a:pt x="62" y="16"/>
                  </a:cubicBezTo>
                  <a:cubicBezTo>
                    <a:pt x="56" y="17"/>
                    <a:pt x="54" y="20"/>
                    <a:pt x="50" y="19"/>
                  </a:cubicBezTo>
                  <a:cubicBezTo>
                    <a:pt x="46" y="18"/>
                    <a:pt x="42" y="11"/>
                    <a:pt x="39" y="8"/>
                  </a:cubicBezTo>
                  <a:cubicBezTo>
                    <a:pt x="36" y="5"/>
                    <a:pt x="32" y="0"/>
                    <a:pt x="30" y="1"/>
                  </a:cubicBezTo>
                  <a:cubicBezTo>
                    <a:pt x="28" y="2"/>
                    <a:pt x="28" y="10"/>
                    <a:pt x="26" y="14"/>
                  </a:cubicBezTo>
                  <a:cubicBezTo>
                    <a:pt x="24" y="18"/>
                    <a:pt x="21" y="21"/>
                    <a:pt x="17" y="23"/>
                  </a:cubicBezTo>
                  <a:cubicBezTo>
                    <a:pt x="13" y="25"/>
                    <a:pt x="0" y="24"/>
                    <a:pt x="0" y="26"/>
                  </a:cubicBezTo>
                  <a:cubicBezTo>
                    <a:pt x="0" y="28"/>
                    <a:pt x="12" y="36"/>
                    <a:pt x="19" y="37"/>
                  </a:cubicBezTo>
                  <a:close/>
                </a:path>
              </a:pathLst>
            </a:cu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n-US" sz="16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0" name="Freeform 70"/>
            <p:cNvSpPr>
              <a:spLocks/>
            </p:cNvSpPr>
            <p:nvPr/>
          </p:nvSpPr>
          <p:spPr bwMode="auto">
            <a:xfrm>
              <a:off x="1474" y="1210"/>
              <a:ext cx="76" cy="29"/>
            </a:xfrm>
            <a:custGeom>
              <a:avLst/>
              <a:gdLst>
                <a:gd name="T0" fmla="*/ 0 w 76"/>
                <a:gd name="T1" fmla="*/ 20 h 29"/>
                <a:gd name="T2" fmla="*/ 8 w 76"/>
                <a:gd name="T3" fmla="*/ 28 h 29"/>
                <a:gd name="T4" fmla="*/ 20 w 76"/>
                <a:gd name="T5" fmla="*/ 23 h 29"/>
                <a:gd name="T6" fmla="*/ 43 w 76"/>
                <a:gd name="T7" fmla="*/ 23 h 29"/>
                <a:gd name="T8" fmla="*/ 61 w 76"/>
                <a:gd name="T9" fmla="*/ 25 h 29"/>
                <a:gd name="T10" fmla="*/ 76 w 76"/>
                <a:gd name="T11" fmla="*/ 16 h 29"/>
                <a:gd name="T12" fmla="*/ 64 w 76"/>
                <a:gd name="T13" fmla="*/ 10 h 29"/>
                <a:gd name="T14" fmla="*/ 53 w 76"/>
                <a:gd name="T15" fmla="*/ 1 h 29"/>
                <a:gd name="T16" fmla="*/ 37 w 76"/>
                <a:gd name="T17" fmla="*/ 1 h 29"/>
                <a:gd name="T18" fmla="*/ 26 w 76"/>
                <a:gd name="T19" fmla="*/ 7 h 29"/>
                <a:gd name="T20" fmla="*/ 8 w 76"/>
                <a:gd name="T21" fmla="*/ 10 h 29"/>
                <a:gd name="T22" fmla="*/ 23 w 76"/>
                <a:gd name="T23" fmla="*/ 13 h 29"/>
                <a:gd name="T24" fmla="*/ 13 w 76"/>
                <a:gd name="T25" fmla="*/ 20 h 29"/>
                <a:gd name="T26" fmla="*/ 7 w 76"/>
                <a:gd name="T27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76" h="29">
                  <a:moveTo>
                    <a:pt x="0" y="20"/>
                  </a:moveTo>
                  <a:lnTo>
                    <a:pt x="8" y="28"/>
                  </a:lnTo>
                  <a:cubicBezTo>
                    <a:pt x="11" y="28"/>
                    <a:pt x="14" y="24"/>
                    <a:pt x="20" y="23"/>
                  </a:cubicBezTo>
                  <a:cubicBezTo>
                    <a:pt x="26" y="22"/>
                    <a:pt x="36" y="23"/>
                    <a:pt x="43" y="23"/>
                  </a:cubicBezTo>
                  <a:cubicBezTo>
                    <a:pt x="50" y="23"/>
                    <a:pt x="56" y="26"/>
                    <a:pt x="61" y="25"/>
                  </a:cubicBezTo>
                  <a:cubicBezTo>
                    <a:pt x="66" y="24"/>
                    <a:pt x="76" y="18"/>
                    <a:pt x="76" y="16"/>
                  </a:cubicBezTo>
                  <a:cubicBezTo>
                    <a:pt x="76" y="14"/>
                    <a:pt x="68" y="12"/>
                    <a:pt x="64" y="10"/>
                  </a:cubicBezTo>
                  <a:cubicBezTo>
                    <a:pt x="60" y="8"/>
                    <a:pt x="57" y="2"/>
                    <a:pt x="53" y="1"/>
                  </a:cubicBezTo>
                  <a:cubicBezTo>
                    <a:pt x="49" y="0"/>
                    <a:pt x="41" y="0"/>
                    <a:pt x="37" y="1"/>
                  </a:cubicBezTo>
                  <a:cubicBezTo>
                    <a:pt x="33" y="2"/>
                    <a:pt x="31" y="6"/>
                    <a:pt x="26" y="7"/>
                  </a:cubicBezTo>
                  <a:cubicBezTo>
                    <a:pt x="21" y="8"/>
                    <a:pt x="8" y="11"/>
                    <a:pt x="8" y="10"/>
                  </a:cubicBezTo>
                  <a:cubicBezTo>
                    <a:pt x="8" y="9"/>
                    <a:pt x="22" y="11"/>
                    <a:pt x="23" y="13"/>
                  </a:cubicBezTo>
                  <a:cubicBezTo>
                    <a:pt x="24" y="15"/>
                    <a:pt x="16" y="17"/>
                    <a:pt x="13" y="20"/>
                  </a:cubicBezTo>
                  <a:cubicBezTo>
                    <a:pt x="10" y="23"/>
                    <a:pt x="7" y="28"/>
                    <a:pt x="7" y="29"/>
                  </a:cubicBezTo>
                </a:path>
              </a:pathLst>
            </a:cu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n-US" sz="16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1" name="Freeform 71"/>
            <p:cNvSpPr>
              <a:spLocks/>
            </p:cNvSpPr>
            <p:nvPr/>
          </p:nvSpPr>
          <p:spPr bwMode="auto">
            <a:xfrm>
              <a:off x="528" y="1888"/>
              <a:ext cx="16" cy="8"/>
            </a:xfrm>
            <a:custGeom>
              <a:avLst/>
              <a:gdLst>
                <a:gd name="T0" fmla="*/ 16 w 16"/>
                <a:gd name="T1" fmla="*/ 0 h 8"/>
                <a:gd name="T2" fmla="*/ 0 w 16"/>
                <a:gd name="T3" fmla="*/ 8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6" h="8">
                  <a:moveTo>
                    <a:pt x="16" y="0"/>
                  </a:moveTo>
                  <a:cubicBezTo>
                    <a:pt x="16" y="0"/>
                    <a:pt x="8" y="4"/>
                    <a:pt x="0" y="8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n-US" sz="16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2" name="Freeform 72"/>
            <p:cNvSpPr>
              <a:spLocks/>
            </p:cNvSpPr>
            <p:nvPr/>
          </p:nvSpPr>
          <p:spPr bwMode="auto">
            <a:xfrm>
              <a:off x="544" y="1911"/>
              <a:ext cx="20" cy="6"/>
            </a:xfrm>
            <a:custGeom>
              <a:avLst/>
              <a:gdLst>
                <a:gd name="T0" fmla="*/ 0 w 20"/>
                <a:gd name="T1" fmla="*/ 0 h 6"/>
                <a:gd name="T2" fmla="*/ 20 w 20"/>
                <a:gd name="T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" h="6">
                  <a:moveTo>
                    <a:pt x="0" y="0"/>
                  </a:moveTo>
                  <a:cubicBezTo>
                    <a:pt x="0" y="0"/>
                    <a:pt x="10" y="3"/>
                    <a:pt x="20" y="6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n-US" sz="16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</p:grpSp>
      <p:grpSp>
        <p:nvGrpSpPr>
          <p:cNvPr id="73" name="Group 73"/>
          <p:cNvGrpSpPr>
            <a:grpSpLocks/>
          </p:cNvGrpSpPr>
          <p:nvPr/>
        </p:nvGrpSpPr>
        <p:grpSpPr bwMode="auto">
          <a:xfrm>
            <a:off x="1249363" y="2199621"/>
            <a:ext cx="6578600" cy="2219325"/>
            <a:chOff x="859" y="1034"/>
            <a:chExt cx="4144" cy="1398"/>
          </a:xfrm>
          <a:solidFill>
            <a:srgbClr val="FFCC66"/>
          </a:solidFill>
        </p:grpSpPr>
        <p:sp>
          <p:nvSpPr>
            <p:cNvPr id="74" name="Freeform 74"/>
            <p:cNvSpPr>
              <a:spLocks/>
            </p:cNvSpPr>
            <p:nvPr/>
          </p:nvSpPr>
          <p:spPr bwMode="auto">
            <a:xfrm>
              <a:off x="859" y="1190"/>
              <a:ext cx="100" cy="59"/>
            </a:xfrm>
            <a:custGeom>
              <a:avLst/>
              <a:gdLst>
                <a:gd name="T0" fmla="*/ 3 w 100"/>
                <a:gd name="T1" fmla="*/ 40 h 59"/>
                <a:gd name="T2" fmla="*/ 25 w 100"/>
                <a:gd name="T3" fmla="*/ 57 h 59"/>
                <a:gd name="T4" fmla="*/ 35 w 100"/>
                <a:gd name="T5" fmla="*/ 54 h 59"/>
                <a:gd name="T6" fmla="*/ 44 w 100"/>
                <a:gd name="T7" fmla="*/ 49 h 59"/>
                <a:gd name="T8" fmla="*/ 56 w 100"/>
                <a:gd name="T9" fmla="*/ 48 h 59"/>
                <a:gd name="T10" fmla="*/ 62 w 100"/>
                <a:gd name="T11" fmla="*/ 39 h 59"/>
                <a:gd name="T12" fmla="*/ 85 w 100"/>
                <a:gd name="T13" fmla="*/ 39 h 59"/>
                <a:gd name="T14" fmla="*/ 98 w 100"/>
                <a:gd name="T15" fmla="*/ 34 h 59"/>
                <a:gd name="T16" fmla="*/ 97 w 100"/>
                <a:gd name="T17" fmla="*/ 22 h 59"/>
                <a:gd name="T18" fmla="*/ 86 w 100"/>
                <a:gd name="T19" fmla="*/ 22 h 59"/>
                <a:gd name="T20" fmla="*/ 68 w 100"/>
                <a:gd name="T21" fmla="*/ 19 h 59"/>
                <a:gd name="T22" fmla="*/ 64 w 100"/>
                <a:gd name="T23" fmla="*/ 9 h 59"/>
                <a:gd name="T24" fmla="*/ 56 w 100"/>
                <a:gd name="T25" fmla="*/ 0 h 59"/>
                <a:gd name="T26" fmla="*/ 31 w 100"/>
                <a:gd name="T27" fmla="*/ 12 h 59"/>
                <a:gd name="T28" fmla="*/ 17 w 100"/>
                <a:gd name="T29" fmla="*/ 19 h 59"/>
                <a:gd name="T30" fmla="*/ 7 w 100"/>
                <a:gd name="T31" fmla="*/ 30 h 59"/>
                <a:gd name="T32" fmla="*/ 3 w 100"/>
                <a:gd name="T33" fmla="*/ 40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00" h="59">
                  <a:moveTo>
                    <a:pt x="3" y="40"/>
                  </a:moveTo>
                  <a:cubicBezTo>
                    <a:pt x="6" y="44"/>
                    <a:pt x="20" y="55"/>
                    <a:pt x="25" y="57"/>
                  </a:cubicBezTo>
                  <a:cubicBezTo>
                    <a:pt x="30" y="59"/>
                    <a:pt x="32" y="55"/>
                    <a:pt x="35" y="54"/>
                  </a:cubicBezTo>
                  <a:cubicBezTo>
                    <a:pt x="38" y="53"/>
                    <a:pt x="41" y="50"/>
                    <a:pt x="44" y="49"/>
                  </a:cubicBezTo>
                  <a:cubicBezTo>
                    <a:pt x="47" y="48"/>
                    <a:pt x="53" y="50"/>
                    <a:pt x="56" y="48"/>
                  </a:cubicBezTo>
                  <a:cubicBezTo>
                    <a:pt x="59" y="46"/>
                    <a:pt x="57" y="40"/>
                    <a:pt x="62" y="39"/>
                  </a:cubicBezTo>
                  <a:cubicBezTo>
                    <a:pt x="67" y="38"/>
                    <a:pt x="79" y="40"/>
                    <a:pt x="85" y="39"/>
                  </a:cubicBezTo>
                  <a:cubicBezTo>
                    <a:pt x="91" y="38"/>
                    <a:pt x="96" y="37"/>
                    <a:pt x="98" y="34"/>
                  </a:cubicBezTo>
                  <a:cubicBezTo>
                    <a:pt x="100" y="31"/>
                    <a:pt x="99" y="24"/>
                    <a:pt x="97" y="22"/>
                  </a:cubicBezTo>
                  <a:cubicBezTo>
                    <a:pt x="95" y="20"/>
                    <a:pt x="91" y="22"/>
                    <a:pt x="86" y="22"/>
                  </a:cubicBezTo>
                  <a:cubicBezTo>
                    <a:pt x="81" y="22"/>
                    <a:pt x="72" y="21"/>
                    <a:pt x="68" y="19"/>
                  </a:cubicBezTo>
                  <a:cubicBezTo>
                    <a:pt x="64" y="17"/>
                    <a:pt x="66" y="12"/>
                    <a:pt x="64" y="9"/>
                  </a:cubicBezTo>
                  <a:cubicBezTo>
                    <a:pt x="62" y="6"/>
                    <a:pt x="61" y="0"/>
                    <a:pt x="56" y="0"/>
                  </a:cubicBezTo>
                  <a:cubicBezTo>
                    <a:pt x="51" y="0"/>
                    <a:pt x="37" y="9"/>
                    <a:pt x="31" y="12"/>
                  </a:cubicBezTo>
                  <a:cubicBezTo>
                    <a:pt x="25" y="15"/>
                    <a:pt x="21" y="16"/>
                    <a:pt x="17" y="19"/>
                  </a:cubicBezTo>
                  <a:cubicBezTo>
                    <a:pt x="13" y="22"/>
                    <a:pt x="10" y="27"/>
                    <a:pt x="7" y="30"/>
                  </a:cubicBezTo>
                  <a:cubicBezTo>
                    <a:pt x="4" y="33"/>
                    <a:pt x="0" y="36"/>
                    <a:pt x="3" y="40"/>
                  </a:cubicBezTo>
                  <a:close/>
                </a:path>
              </a:pathLst>
            </a:custGeom>
            <a:grp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n-US" sz="16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" name="Freeform 75"/>
            <p:cNvSpPr>
              <a:spLocks/>
            </p:cNvSpPr>
            <p:nvPr/>
          </p:nvSpPr>
          <p:spPr bwMode="auto">
            <a:xfrm>
              <a:off x="975" y="1151"/>
              <a:ext cx="15" cy="11"/>
            </a:xfrm>
            <a:custGeom>
              <a:avLst/>
              <a:gdLst>
                <a:gd name="T0" fmla="*/ 0 w 15"/>
                <a:gd name="T1" fmla="*/ 11 h 11"/>
                <a:gd name="T2" fmla="*/ 15 w 15"/>
                <a:gd name="T3" fmla="*/ 1 h 11"/>
                <a:gd name="T4" fmla="*/ 0 w 15"/>
                <a:gd name="T5" fmla="*/ 11 h 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" h="11">
                  <a:moveTo>
                    <a:pt x="0" y="11"/>
                  </a:moveTo>
                  <a:cubicBezTo>
                    <a:pt x="0" y="11"/>
                    <a:pt x="15" y="2"/>
                    <a:pt x="15" y="1"/>
                  </a:cubicBezTo>
                  <a:cubicBezTo>
                    <a:pt x="15" y="0"/>
                    <a:pt x="0" y="11"/>
                    <a:pt x="0" y="11"/>
                  </a:cubicBezTo>
                  <a:close/>
                </a:path>
              </a:pathLst>
            </a:custGeom>
            <a:grp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n-US" sz="16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grpSp>
          <p:nvGrpSpPr>
            <p:cNvPr id="76" name="Group 76"/>
            <p:cNvGrpSpPr>
              <a:grpSpLocks/>
            </p:cNvGrpSpPr>
            <p:nvPr/>
          </p:nvGrpSpPr>
          <p:grpSpPr bwMode="auto">
            <a:xfrm>
              <a:off x="3244" y="1034"/>
              <a:ext cx="1759" cy="1398"/>
              <a:chOff x="3244" y="1034"/>
              <a:chExt cx="1759" cy="1398"/>
            </a:xfrm>
            <a:grpFill/>
          </p:grpSpPr>
          <p:sp>
            <p:nvSpPr>
              <p:cNvPr id="77" name="Freeform 77"/>
              <p:cNvSpPr>
                <a:spLocks/>
              </p:cNvSpPr>
              <p:nvPr/>
            </p:nvSpPr>
            <p:spPr bwMode="auto">
              <a:xfrm>
                <a:off x="3244" y="1073"/>
                <a:ext cx="1719" cy="1159"/>
              </a:xfrm>
              <a:custGeom>
                <a:avLst/>
                <a:gdLst>
                  <a:gd name="T0" fmla="*/ 379 w 1719"/>
                  <a:gd name="T1" fmla="*/ 286 h 1159"/>
                  <a:gd name="T2" fmla="*/ 338 w 1719"/>
                  <a:gd name="T3" fmla="*/ 430 h 1159"/>
                  <a:gd name="T4" fmla="*/ 365 w 1719"/>
                  <a:gd name="T5" fmla="*/ 523 h 1159"/>
                  <a:gd name="T6" fmla="*/ 311 w 1719"/>
                  <a:gd name="T7" fmla="*/ 567 h 1159"/>
                  <a:gd name="T8" fmla="*/ 190 w 1719"/>
                  <a:gd name="T9" fmla="*/ 522 h 1159"/>
                  <a:gd name="T10" fmla="*/ 37 w 1719"/>
                  <a:gd name="T11" fmla="*/ 513 h 1159"/>
                  <a:gd name="T12" fmla="*/ 53 w 1719"/>
                  <a:gd name="T13" fmla="*/ 604 h 1159"/>
                  <a:gd name="T14" fmla="*/ 143 w 1719"/>
                  <a:gd name="T15" fmla="*/ 631 h 1159"/>
                  <a:gd name="T16" fmla="*/ 154 w 1719"/>
                  <a:gd name="T17" fmla="*/ 750 h 1159"/>
                  <a:gd name="T18" fmla="*/ 241 w 1719"/>
                  <a:gd name="T19" fmla="*/ 874 h 1159"/>
                  <a:gd name="T20" fmla="*/ 322 w 1719"/>
                  <a:gd name="T21" fmla="*/ 970 h 1159"/>
                  <a:gd name="T22" fmla="*/ 458 w 1719"/>
                  <a:gd name="T23" fmla="*/ 904 h 1159"/>
                  <a:gd name="T24" fmla="*/ 469 w 1719"/>
                  <a:gd name="T25" fmla="*/ 798 h 1159"/>
                  <a:gd name="T26" fmla="*/ 385 w 1719"/>
                  <a:gd name="T27" fmla="*/ 766 h 1159"/>
                  <a:gd name="T28" fmla="*/ 368 w 1719"/>
                  <a:gd name="T29" fmla="*/ 720 h 1159"/>
                  <a:gd name="T30" fmla="*/ 505 w 1719"/>
                  <a:gd name="T31" fmla="*/ 780 h 1159"/>
                  <a:gd name="T32" fmla="*/ 623 w 1719"/>
                  <a:gd name="T33" fmla="*/ 793 h 1159"/>
                  <a:gd name="T34" fmla="*/ 709 w 1719"/>
                  <a:gd name="T35" fmla="*/ 835 h 1159"/>
                  <a:gd name="T36" fmla="*/ 751 w 1719"/>
                  <a:gd name="T37" fmla="*/ 963 h 1159"/>
                  <a:gd name="T38" fmla="*/ 835 w 1719"/>
                  <a:gd name="T39" fmla="*/ 1011 h 1159"/>
                  <a:gd name="T40" fmla="*/ 874 w 1719"/>
                  <a:gd name="T41" fmla="*/ 895 h 1159"/>
                  <a:gd name="T42" fmla="*/ 983 w 1719"/>
                  <a:gd name="T43" fmla="*/ 831 h 1159"/>
                  <a:gd name="T44" fmla="*/ 1043 w 1719"/>
                  <a:gd name="T45" fmla="*/ 934 h 1159"/>
                  <a:gd name="T46" fmla="*/ 1115 w 1719"/>
                  <a:gd name="T47" fmla="*/ 999 h 1159"/>
                  <a:gd name="T48" fmla="*/ 1156 w 1719"/>
                  <a:gd name="T49" fmla="*/ 1119 h 1159"/>
                  <a:gd name="T50" fmla="*/ 1192 w 1719"/>
                  <a:gd name="T51" fmla="*/ 1084 h 1159"/>
                  <a:gd name="T52" fmla="*/ 1133 w 1719"/>
                  <a:gd name="T53" fmla="*/ 969 h 1159"/>
                  <a:gd name="T54" fmla="*/ 1217 w 1719"/>
                  <a:gd name="T55" fmla="*/ 1047 h 1159"/>
                  <a:gd name="T56" fmla="*/ 1247 w 1719"/>
                  <a:gd name="T57" fmla="*/ 942 h 1159"/>
                  <a:gd name="T58" fmla="*/ 1225 w 1719"/>
                  <a:gd name="T59" fmla="*/ 840 h 1159"/>
                  <a:gd name="T60" fmla="*/ 1348 w 1719"/>
                  <a:gd name="T61" fmla="*/ 796 h 1159"/>
                  <a:gd name="T62" fmla="*/ 1384 w 1719"/>
                  <a:gd name="T63" fmla="*/ 699 h 1159"/>
                  <a:gd name="T64" fmla="*/ 1324 w 1719"/>
                  <a:gd name="T65" fmla="*/ 595 h 1159"/>
                  <a:gd name="T66" fmla="*/ 1276 w 1719"/>
                  <a:gd name="T67" fmla="*/ 552 h 1159"/>
                  <a:gd name="T68" fmla="*/ 1369 w 1719"/>
                  <a:gd name="T69" fmla="*/ 564 h 1159"/>
                  <a:gd name="T70" fmla="*/ 1445 w 1719"/>
                  <a:gd name="T71" fmla="*/ 588 h 1159"/>
                  <a:gd name="T72" fmla="*/ 1430 w 1719"/>
                  <a:gd name="T73" fmla="*/ 483 h 1159"/>
                  <a:gd name="T74" fmla="*/ 1478 w 1719"/>
                  <a:gd name="T75" fmla="*/ 390 h 1159"/>
                  <a:gd name="T76" fmla="*/ 1390 w 1719"/>
                  <a:gd name="T77" fmla="*/ 316 h 1159"/>
                  <a:gd name="T78" fmla="*/ 1376 w 1719"/>
                  <a:gd name="T79" fmla="*/ 250 h 1159"/>
                  <a:gd name="T80" fmla="*/ 1502 w 1719"/>
                  <a:gd name="T81" fmla="*/ 255 h 1159"/>
                  <a:gd name="T82" fmla="*/ 1577 w 1719"/>
                  <a:gd name="T83" fmla="*/ 202 h 1159"/>
                  <a:gd name="T84" fmla="*/ 1621 w 1719"/>
                  <a:gd name="T85" fmla="*/ 330 h 1159"/>
                  <a:gd name="T86" fmla="*/ 1660 w 1719"/>
                  <a:gd name="T87" fmla="*/ 289 h 1159"/>
                  <a:gd name="T88" fmla="*/ 1678 w 1719"/>
                  <a:gd name="T89" fmla="*/ 234 h 1159"/>
                  <a:gd name="T90" fmla="*/ 1681 w 1719"/>
                  <a:gd name="T91" fmla="*/ 165 h 1159"/>
                  <a:gd name="T92" fmla="*/ 1525 w 1719"/>
                  <a:gd name="T93" fmla="*/ 94 h 1159"/>
                  <a:gd name="T94" fmla="*/ 1376 w 1719"/>
                  <a:gd name="T95" fmla="*/ 97 h 1159"/>
                  <a:gd name="T96" fmla="*/ 1225 w 1719"/>
                  <a:gd name="T97" fmla="*/ 70 h 1159"/>
                  <a:gd name="T98" fmla="*/ 1109 w 1719"/>
                  <a:gd name="T99" fmla="*/ 46 h 1159"/>
                  <a:gd name="T100" fmla="*/ 1010 w 1719"/>
                  <a:gd name="T101" fmla="*/ 75 h 1159"/>
                  <a:gd name="T102" fmla="*/ 932 w 1719"/>
                  <a:gd name="T103" fmla="*/ 63 h 1159"/>
                  <a:gd name="T104" fmla="*/ 776 w 1719"/>
                  <a:gd name="T105" fmla="*/ 73 h 1159"/>
                  <a:gd name="T106" fmla="*/ 746 w 1719"/>
                  <a:gd name="T107" fmla="*/ 12 h 1159"/>
                  <a:gd name="T108" fmla="*/ 619 w 1719"/>
                  <a:gd name="T109" fmla="*/ 30 h 1159"/>
                  <a:gd name="T110" fmla="*/ 484 w 1719"/>
                  <a:gd name="T111" fmla="*/ 51 h 1159"/>
                  <a:gd name="T112" fmla="*/ 430 w 1719"/>
                  <a:gd name="T113" fmla="*/ 87 h 1159"/>
                  <a:gd name="T114" fmla="*/ 463 w 1719"/>
                  <a:gd name="T115" fmla="*/ 112 h 1159"/>
                  <a:gd name="T116" fmla="*/ 431 w 1719"/>
                  <a:gd name="T117" fmla="*/ 115 h 1159"/>
                  <a:gd name="T118" fmla="*/ 361 w 1719"/>
                  <a:gd name="T119" fmla="*/ 78 h 115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</a:cxnLst>
                <a:rect l="0" t="0" r="r" b="b"/>
                <a:pathLst>
                  <a:path w="1719" h="1159">
                    <a:moveTo>
                      <a:pt x="362" y="112"/>
                    </a:moveTo>
                    <a:cubicBezTo>
                      <a:pt x="363" y="111"/>
                      <a:pt x="371" y="127"/>
                      <a:pt x="371" y="133"/>
                    </a:cubicBezTo>
                    <a:cubicBezTo>
                      <a:pt x="371" y="139"/>
                      <a:pt x="364" y="143"/>
                      <a:pt x="361" y="148"/>
                    </a:cubicBezTo>
                    <a:cubicBezTo>
                      <a:pt x="358" y="153"/>
                      <a:pt x="358" y="160"/>
                      <a:pt x="355" y="165"/>
                    </a:cubicBezTo>
                    <a:cubicBezTo>
                      <a:pt x="352" y="170"/>
                      <a:pt x="345" y="176"/>
                      <a:pt x="343" y="181"/>
                    </a:cubicBezTo>
                    <a:cubicBezTo>
                      <a:pt x="341" y="186"/>
                      <a:pt x="342" y="190"/>
                      <a:pt x="343" y="196"/>
                    </a:cubicBezTo>
                    <a:cubicBezTo>
                      <a:pt x="344" y="202"/>
                      <a:pt x="350" y="210"/>
                      <a:pt x="352" y="217"/>
                    </a:cubicBezTo>
                    <a:cubicBezTo>
                      <a:pt x="354" y="224"/>
                      <a:pt x="355" y="230"/>
                      <a:pt x="358" y="238"/>
                    </a:cubicBezTo>
                    <a:cubicBezTo>
                      <a:pt x="361" y="246"/>
                      <a:pt x="364" y="257"/>
                      <a:pt x="368" y="265"/>
                    </a:cubicBezTo>
                    <a:cubicBezTo>
                      <a:pt x="372" y="273"/>
                      <a:pt x="376" y="279"/>
                      <a:pt x="379" y="286"/>
                    </a:cubicBezTo>
                    <a:cubicBezTo>
                      <a:pt x="382" y="293"/>
                      <a:pt x="386" y="302"/>
                      <a:pt x="389" y="309"/>
                    </a:cubicBezTo>
                    <a:cubicBezTo>
                      <a:pt x="392" y="316"/>
                      <a:pt x="394" y="320"/>
                      <a:pt x="395" y="328"/>
                    </a:cubicBezTo>
                    <a:cubicBezTo>
                      <a:pt x="396" y="336"/>
                      <a:pt x="396" y="348"/>
                      <a:pt x="395" y="357"/>
                    </a:cubicBezTo>
                    <a:cubicBezTo>
                      <a:pt x="394" y="366"/>
                      <a:pt x="394" y="378"/>
                      <a:pt x="391" y="384"/>
                    </a:cubicBezTo>
                    <a:cubicBezTo>
                      <a:pt x="388" y="390"/>
                      <a:pt x="379" y="392"/>
                      <a:pt x="374" y="393"/>
                    </a:cubicBezTo>
                    <a:cubicBezTo>
                      <a:pt x="369" y="394"/>
                      <a:pt x="362" y="391"/>
                      <a:pt x="358" y="391"/>
                    </a:cubicBezTo>
                    <a:cubicBezTo>
                      <a:pt x="354" y="391"/>
                      <a:pt x="350" y="391"/>
                      <a:pt x="347" y="394"/>
                    </a:cubicBezTo>
                    <a:cubicBezTo>
                      <a:pt x="344" y="397"/>
                      <a:pt x="341" y="407"/>
                      <a:pt x="338" y="411"/>
                    </a:cubicBezTo>
                    <a:cubicBezTo>
                      <a:pt x="335" y="415"/>
                      <a:pt x="329" y="418"/>
                      <a:pt x="329" y="421"/>
                    </a:cubicBezTo>
                    <a:cubicBezTo>
                      <a:pt x="329" y="424"/>
                      <a:pt x="338" y="426"/>
                      <a:pt x="338" y="430"/>
                    </a:cubicBezTo>
                    <a:cubicBezTo>
                      <a:pt x="338" y="434"/>
                      <a:pt x="332" y="444"/>
                      <a:pt x="329" y="448"/>
                    </a:cubicBezTo>
                    <a:cubicBezTo>
                      <a:pt x="326" y="452"/>
                      <a:pt x="323" y="452"/>
                      <a:pt x="322" y="456"/>
                    </a:cubicBezTo>
                    <a:cubicBezTo>
                      <a:pt x="321" y="460"/>
                      <a:pt x="321" y="467"/>
                      <a:pt x="322" y="472"/>
                    </a:cubicBezTo>
                    <a:cubicBezTo>
                      <a:pt x="323" y="477"/>
                      <a:pt x="325" y="486"/>
                      <a:pt x="329" y="489"/>
                    </a:cubicBezTo>
                    <a:cubicBezTo>
                      <a:pt x="333" y="492"/>
                      <a:pt x="340" y="490"/>
                      <a:pt x="344" y="492"/>
                    </a:cubicBezTo>
                    <a:cubicBezTo>
                      <a:pt x="348" y="494"/>
                      <a:pt x="352" y="496"/>
                      <a:pt x="353" y="499"/>
                    </a:cubicBezTo>
                    <a:cubicBezTo>
                      <a:pt x="354" y="502"/>
                      <a:pt x="351" y="510"/>
                      <a:pt x="353" y="510"/>
                    </a:cubicBezTo>
                    <a:cubicBezTo>
                      <a:pt x="355" y="510"/>
                      <a:pt x="365" y="501"/>
                      <a:pt x="368" y="502"/>
                    </a:cubicBezTo>
                    <a:cubicBezTo>
                      <a:pt x="371" y="503"/>
                      <a:pt x="374" y="511"/>
                      <a:pt x="374" y="514"/>
                    </a:cubicBezTo>
                    <a:cubicBezTo>
                      <a:pt x="374" y="517"/>
                      <a:pt x="367" y="518"/>
                      <a:pt x="365" y="523"/>
                    </a:cubicBezTo>
                    <a:cubicBezTo>
                      <a:pt x="363" y="528"/>
                      <a:pt x="360" y="538"/>
                      <a:pt x="361" y="543"/>
                    </a:cubicBezTo>
                    <a:cubicBezTo>
                      <a:pt x="362" y="548"/>
                      <a:pt x="370" y="548"/>
                      <a:pt x="373" y="552"/>
                    </a:cubicBezTo>
                    <a:cubicBezTo>
                      <a:pt x="376" y="556"/>
                      <a:pt x="374" y="563"/>
                      <a:pt x="376" y="568"/>
                    </a:cubicBezTo>
                    <a:cubicBezTo>
                      <a:pt x="378" y="573"/>
                      <a:pt x="383" y="579"/>
                      <a:pt x="383" y="583"/>
                    </a:cubicBezTo>
                    <a:cubicBezTo>
                      <a:pt x="383" y="587"/>
                      <a:pt x="378" y="590"/>
                      <a:pt x="373" y="591"/>
                    </a:cubicBezTo>
                    <a:cubicBezTo>
                      <a:pt x="368" y="592"/>
                      <a:pt x="357" y="592"/>
                      <a:pt x="352" y="591"/>
                    </a:cubicBezTo>
                    <a:cubicBezTo>
                      <a:pt x="347" y="590"/>
                      <a:pt x="344" y="587"/>
                      <a:pt x="340" y="586"/>
                    </a:cubicBezTo>
                    <a:cubicBezTo>
                      <a:pt x="336" y="585"/>
                      <a:pt x="332" y="589"/>
                      <a:pt x="328" y="588"/>
                    </a:cubicBezTo>
                    <a:cubicBezTo>
                      <a:pt x="324" y="587"/>
                      <a:pt x="320" y="583"/>
                      <a:pt x="317" y="580"/>
                    </a:cubicBezTo>
                    <a:cubicBezTo>
                      <a:pt x="314" y="577"/>
                      <a:pt x="312" y="572"/>
                      <a:pt x="311" y="567"/>
                    </a:cubicBezTo>
                    <a:cubicBezTo>
                      <a:pt x="310" y="562"/>
                      <a:pt x="310" y="557"/>
                      <a:pt x="311" y="552"/>
                    </a:cubicBezTo>
                    <a:cubicBezTo>
                      <a:pt x="312" y="547"/>
                      <a:pt x="316" y="542"/>
                      <a:pt x="317" y="538"/>
                    </a:cubicBezTo>
                    <a:cubicBezTo>
                      <a:pt x="318" y="534"/>
                      <a:pt x="318" y="528"/>
                      <a:pt x="316" y="526"/>
                    </a:cubicBezTo>
                    <a:cubicBezTo>
                      <a:pt x="314" y="524"/>
                      <a:pt x="308" y="526"/>
                      <a:pt x="302" y="525"/>
                    </a:cubicBezTo>
                    <a:cubicBezTo>
                      <a:pt x="296" y="524"/>
                      <a:pt x="288" y="520"/>
                      <a:pt x="281" y="519"/>
                    </a:cubicBezTo>
                    <a:cubicBezTo>
                      <a:pt x="274" y="518"/>
                      <a:pt x="268" y="517"/>
                      <a:pt x="262" y="516"/>
                    </a:cubicBezTo>
                    <a:cubicBezTo>
                      <a:pt x="256" y="515"/>
                      <a:pt x="250" y="511"/>
                      <a:pt x="245" y="510"/>
                    </a:cubicBezTo>
                    <a:cubicBezTo>
                      <a:pt x="240" y="509"/>
                      <a:pt x="234" y="508"/>
                      <a:pt x="229" y="508"/>
                    </a:cubicBezTo>
                    <a:cubicBezTo>
                      <a:pt x="224" y="508"/>
                      <a:pt x="218" y="505"/>
                      <a:pt x="212" y="507"/>
                    </a:cubicBezTo>
                    <a:cubicBezTo>
                      <a:pt x="206" y="509"/>
                      <a:pt x="196" y="520"/>
                      <a:pt x="190" y="522"/>
                    </a:cubicBezTo>
                    <a:cubicBezTo>
                      <a:pt x="184" y="524"/>
                      <a:pt x="180" y="522"/>
                      <a:pt x="175" y="522"/>
                    </a:cubicBezTo>
                    <a:cubicBezTo>
                      <a:pt x="170" y="522"/>
                      <a:pt x="166" y="523"/>
                      <a:pt x="161" y="522"/>
                    </a:cubicBezTo>
                    <a:cubicBezTo>
                      <a:pt x="156" y="521"/>
                      <a:pt x="148" y="518"/>
                      <a:pt x="142" y="517"/>
                    </a:cubicBezTo>
                    <a:cubicBezTo>
                      <a:pt x="136" y="516"/>
                      <a:pt x="126" y="518"/>
                      <a:pt x="122" y="516"/>
                    </a:cubicBezTo>
                    <a:cubicBezTo>
                      <a:pt x="118" y="514"/>
                      <a:pt x="118" y="508"/>
                      <a:pt x="115" y="507"/>
                    </a:cubicBezTo>
                    <a:cubicBezTo>
                      <a:pt x="112" y="506"/>
                      <a:pt x="107" y="508"/>
                      <a:pt x="103" y="508"/>
                    </a:cubicBezTo>
                    <a:cubicBezTo>
                      <a:pt x="99" y="508"/>
                      <a:pt x="93" y="507"/>
                      <a:pt x="88" y="507"/>
                    </a:cubicBezTo>
                    <a:cubicBezTo>
                      <a:pt x="83" y="507"/>
                      <a:pt x="78" y="509"/>
                      <a:pt x="74" y="511"/>
                    </a:cubicBezTo>
                    <a:cubicBezTo>
                      <a:pt x="70" y="513"/>
                      <a:pt x="68" y="520"/>
                      <a:pt x="62" y="520"/>
                    </a:cubicBezTo>
                    <a:cubicBezTo>
                      <a:pt x="56" y="520"/>
                      <a:pt x="43" y="514"/>
                      <a:pt x="37" y="513"/>
                    </a:cubicBezTo>
                    <a:cubicBezTo>
                      <a:pt x="31" y="512"/>
                      <a:pt x="26" y="511"/>
                      <a:pt x="26" y="513"/>
                    </a:cubicBezTo>
                    <a:cubicBezTo>
                      <a:pt x="26" y="515"/>
                      <a:pt x="36" y="520"/>
                      <a:pt x="35" y="523"/>
                    </a:cubicBezTo>
                    <a:cubicBezTo>
                      <a:pt x="34" y="526"/>
                      <a:pt x="28" y="527"/>
                      <a:pt x="23" y="529"/>
                    </a:cubicBezTo>
                    <a:cubicBezTo>
                      <a:pt x="18" y="531"/>
                      <a:pt x="8" y="531"/>
                      <a:pt x="4" y="534"/>
                    </a:cubicBezTo>
                    <a:cubicBezTo>
                      <a:pt x="0" y="537"/>
                      <a:pt x="0" y="545"/>
                      <a:pt x="1" y="549"/>
                    </a:cubicBezTo>
                    <a:cubicBezTo>
                      <a:pt x="2" y="553"/>
                      <a:pt x="9" y="555"/>
                      <a:pt x="11" y="559"/>
                    </a:cubicBezTo>
                    <a:cubicBezTo>
                      <a:pt x="13" y="563"/>
                      <a:pt x="12" y="571"/>
                      <a:pt x="14" y="576"/>
                    </a:cubicBezTo>
                    <a:cubicBezTo>
                      <a:pt x="16" y="581"/>
                      <a:pt x="22" y="588"/>
                      <a:pt x="25" y="592"/>
                    </a:cubicBezTo>
                    <a:cubicBezTo>
                      <a:pt x="28" y="596"/>
                      <a:pt x="29" y="596"/>
                      <a:pt x="34" y="598"/>
                    </a:cubicBezTo>
                    <a:cubicBezTo>
                      <a:pt x="39" y="600"/>
                      <a:pt x="48" y="603"/>
                      <a:pt x="53" y="604"/>
                    </a:cubicBezTo>
                    <a:cubicBezTo>
                      <a:pt x="58" y="605"/>
                      <a:pt x="62" y="607"/>
                      <a:pt x="65" y="606"/>
                    </a:cubicBezTo>
                    <a:cubicBezTo>
                      <a:pt x="68" y="605"/>
                      <a:pt x="69" y="600"/>
                      <a:pt x="73" y="600"/>
                    </a:cubicBezTo>
                    <a:cubicBezTo>
                      <a:pt x="77" y="600"/>
                      <a:pt x="84" y="602"/>
                      <a:pt x="88" y="603"/>
                    </a:cubicBezTo>
                    <a:cubicBezTo>
                      <a:pt x="92" y="604"/>
                      <a:pt x="94" y="606"/>
                      <a:pt x="98" y="606"/>
                    </a:cubicBezTo>
                    <a:cubicBezTo>
                      <a:pt x="102" y="606"/>
                      <a:pt x="108" y="604"/>
                      <a:pt x="112" y="603"/>
                    </a:cubicBezTo>
                    <a:cubicBezTo>
                      <a:pt x="116" y="602"/>
                      <a:pt x="120" y="598"/>
                      <a:pt x="124" y="597"/>
                    </a:cubicBezTo>
                    <a:cubicBezTo>
                      <a:pt x="128" y="596"/>
                      <a:pt x="135" y="595"/>
                      <a:pt x="139" y="595"/>
                    </a:cubicBezTo>
                    <a:cubicBezTo>
                      <a:pt x="143" y="595"/>
                      <a:pt x="149" y="596"/>
                      <a:pt x="151" y="598"/>
                    </a:cubicBezTo>
                    <a:cubicBezTo>
                      <a:pt x="153" y="600"/>
                      <a:pt x="150" y="605"/>
                      <a:pt x="149" y="610"/>
                    </a:cubicBezTo>
                    <a:cubicBezTo>
                      <a:pt x="148" y="615"/>
                      <a:pt x="145" y="626"/>
                      <a:pt x="143" y="631"/>
                    </a:cubicBezTo>
                    <a:cubicBezTo>
                      <a:pt x="141" y="636"/>
                      <a:pt x="138" y="635"/>
                      <a:pt x="137" y="639"/>
                    </a:cubicBezTo>
                    <a:cubicBezTo>
                      <a:pt x="136" y="643"/>
                      <a:pt x="138" y="650"/>
                      <a:pt x="136" y="655"/>
                    </a:cubicBezTo>
                    <a:cubicBezTo>
                      <a:pt x="134" y="660"/>
                      <a:pt x="129" y="665"/>
                      <a:pt x="127" y="670"/>
                    </a:cubicBezTo>
                    <a:cubicBezTo>
                      <a:pt x="125" y="675"/>
                      <a:pt x="125" y="681"/>
                      <a:pt x="125" y="685"/>
                    </a:cubicBezTo>
                    <a:cubicBezTo>
                      <a:pt x="125" y="689"/>
                      <a:pt x="126" y="692"/>
                      <a:pt x="127" y="697"/>
                    </a:cubicBezTo>
                    <a:cubicBezTo>
                      <a:pt x="128" y="702"/>
                      <a:pt x="132" y="709"/>
                      <a:pt x="133" y="714"/>
                    </a:cubicBezTo>
                    <a:cubicBezTo>
                      <a:pt x="134" y="719"/>
                      <a:pt x="135" y="722"/>
                      <a:pt x="136" y="726"/>
                    </a:cubicBezTo>
                    <a:cubicBezTo>
                      <a:pt x="137" y="730"/>
                      <a:pt x="138" y="733"/>
                      <a:pt x="140" y="736"/>
                    </a:cubicBezTo>
                    <a:cubicBezTo>
                      <a:pt x="142" y="739"/>
                      <a:pt x="146" y="740"/>
                      <a:pt x="148" y="742"/>
                    </a:cubicBezTo>
                    <a:cubicBezTo>
                      <a:pt x="150" y="744"/>
                      <a:pt x="152" y="747"/>
                      <a:pt x="154" y="750"/>
                    </a:cubicBezTo>
                    <a:cubicBezTo>
                      <a:pt x="156" y="753"/>
                      <a:pt x="160" y="759"/>
                      <a:pt x="163" y="763"/>
                    </a:cubicBezTo>
                    <a:cubicBezTo>
                      <a:pt x="166" y="767"/>
                      <a:pt x="170" y="773"/>
                      <a:pt x="173" y="777"/>
                    </a:cubicBezTo>
                    <a:cubicBezTo>
                      <a:pt x="176" y="781"/>
                      <a:pt x="176" y="782"/>
                      <a:pt x="179" y="786"/>
                    </a:cubicBezTo>
                    <a:cubicBezTo>
                      <a:pt x="182" y="790"/>
                      <a:pt x="186" y="794"/>
                      <a:pt x="190" y="799"/>
                    </a:cubicBezTo>
                    <a:cubicBezTo>
                      <a:pt x="194" y="804"/>
                      <a:pt x="202" y="809"/>
                      <a:pt x="205" y="814"/>
                    </a:cubicBezTo>
                    <a:cubicBezTo>
                      <a:pt x="208" y="819"/>
                      <a:pt x="207" y="826"/>
                      <a:pt x="208" y="832"/>
                    </a:cubicBezTo>
                    <a:cubicBezTo>
                      <a:pt x="209" y="838"/>
                      <a:pt x="208" y="846"/>
                      <a:pt x="211" y="850"/>
                    </a:cubicBezTo>
                    <a:cubicBezTo>
                      <a:pt x="214" y="854"/>
                      <a:pt x="223" y="856"/>
                      <a:pt x="227" y="859"/>
                    </a:cubicBezTo>
                    <a:cubicBezTo>
                      <a:pt x="231" y="862"/>
                      <a:pt x="234" y="863"/>
                      <a:pt x="236" y="865"/>
                    </a:cubicBezTo>
                    <a:cubicBezTo>
                      <a:pt x="238" y="867"/>
                      <a:pt x="239" y="870"/>
                      <a:pt x="241" y="874"/>
                    </a:cubicBezTo>
                    <a:cubicBezTo>
                      <a:pt x="243" y="878"/>
                      <a:pt x="248" y="888"/>
                      <a:pt x="250" y="892"/>
                    </a:cubicBezTo>
                    <a:cubicBezTo>
                      <a:pt x="252" y="896"/>
                      <a:pt x="254" y="898"/>
                      <a:pt x="256" y="901"/>
                    </a:cubicBezTo>
                    <a:cubicBezTo>
                      <a:pt x="258" y="904"/>
                      <a:pt x="260" y="906"/>
                      <a:pt x="262" y="909"/>
                    </a:cubicBezTo>
                    <a:cubicBezTo>
                      <a:pt x="264" y="912"/>
                      <a:pt x="266" y="917"/>
                      <a:pt x="269" y="922"/>
                    </a:cubicBezTo>
                    <a:cubicBezTo>
                      <a:pt x="272" y="927"/>
                      <a:pt x="276" y="934"/>
                      <a:pt x="278" y="939"/>
                    </a:cubicBezTo>
                    <a:cubicBezTo>
                      <a:pt x="280" y="944"/>
                      <a:pt x="283" y="947"/>
                      <a:pt x="284" y="952"/>
                    </a:cubicBezTo>
                    <a:cubicBezTo>
                      <a:pt x="285" y="957"/>
                      <a:pt x="285" y="965"/>
                      <a:pt x="287" y="969"/>
                    </a:cubicBezTo>
                    <a:cubicBezTo>
                      <a:pt x="289" y="973"/>
                      <a:pt x="292" y="977"/>
                      <a:pt x="295" y="979"/>
                    </a:cubicBezTo>
                    <a:cubicBezTo>
                      <a:pt x="298" y="981"/>
                      <a:pt x="304" y="980"/>
                      <a:pt x="308" y="979"/>
                    </a:cubicBezTo>
                    <a:cubicBezTo>
                      <a:pt x="312" y="978"/>
                      <a:pt x="317" y="972"/>
                      <a:pt x="322" y="970"/>
                    </a:cubicBezTo>
                    <a:cubicBezTo>
                      <a:pt x="327" y="968"/>
                      <a:pt x="333" y="966"/>
                      <a:pt x="337" y="964"/>
                    </a:cubicBezTo>
                    <a:cubicBezTo>
                      <a:pt x="341" y="962"/>
                      <a:pt x="345" y="961"/>
                      <a:pt x="349" y="960"/>
                    </a:cubicBezTo>
                    <a:cubicBezTo>
                      <a:pt x="353" y="959"/>
                      <a:pt x="353" y="959"/>
                      <a:pt x="359" y="957"/>
                    </a:cubicBezTo>
                    <a:cubicBezTo>
                      <a:pt x="365" y="955"/>
                      <a:pt x="380" y="949"/>
                      <a:pt x="388" y="945"/>
                    </a:cubicBezTo>
                    <a:cubicBezTo>
                      <a:pt x="396" y="941"/>
                      <a:pt x="402" y="940"/>
                      <a:pt x="407" y="936"/>
                    </a:cubicBezTo>
                    <a:cubicBezTo>
                      <a:pt x="412" y="932"/>
                      <a:pt x="413" y="925"/>
                      <a:pt x="416" y="922"/>
                    </a:cubicBezTo>
                    <a:cubicBezTo>
                      <a:pt x="419" y="919"/>
                      <a:pt x="421" y="917"/>
                      <a:pt x="425" y="916"/>
                    </a:cubicBezTo>
                    <a:cubicBezTo>
                      <a:pt x="429" y="915"/>
                      <a:pt x="436" y="916"/>
                      <a:pt x="440" y="916"/>
                    </a:cubicBezTo>
                    <a:cubicBezTo>
                      <a:pt x="444" y="916"/>
                      <a:pt x="449" y="917"/>
                      <a:pt x="452" y="915"/>
                    </a:cubicBezTo>
                    <a:cubicBezTo>
                      <a:pt x="455" y="913"/>
                      <a:pt x="456" y="907"/>
                      <a:pt x="458" y="904"/>
                    </a:cubicBezTo>
                    <a:cubicBezTo>
                      <a:pt x="460" y="901"/>
                      <a:pt x="462" y="901"/>
                      <a:pt x="466" y="898"/>
                    </a:cubicBezTo>
                    <a:cubicBezTo>
                      <a:pt x="470" y="895"/>
                      <a:pt x="476" y="891"/>
                      <a:pt x="481" y="888"/>
                    </a:cubicBezTo>
                    <a:cubicBezTo>
                      <a:pt x="486" y="885"/>
                      <a:pt x="492" y="884"/>
                      <a:pt x="494" y="880"/>
                    </a:cubicBezTo>
                    <a:cubicBezTo>
                      <a:pt x="496" y="876"/>
                      <a:pt x="493" y="868"/>
                      <a:pt x="494" y="862"/>
                    </a:cubicBezTo>
                    <a:cubicBezTo>
                      <a:pt x="495" y="856"/>
                      <a:pt x="499" y="851"/>
                      <a:pt x="502" y="846"/>
                    </a:cubicBezTo>
                    <a:cubicBezTo>
                      <a:pt x="505" y="841"/>
                      <a:pt x="513" y="837"/>
                      <a:pt x="514" y="831"/>
                    </a:cubicBezTo>
                    <a:cubicBezTo>
                      <a:pt x="515" y="825"/>
                      <a:pt x="514" y="815"/>
                      <a:pt x="511" y="810"/>
                    </a:cubicBezTo>
                    <a:cubicBezTo>
                      <a:pt x="508" y="805"/>
                      <a:pt x="499" y="804"/>
                      <a:pt x="494" y="802"/>
                    </a:cubicBezTo>
                    <a:cubicBezTo>
                      <a:pt x="489" y="800"/>
                      <a:pt x="486" y="800"/>
                      <a:pt x="482" y="799"/>
                    </a:cubicBezTo>
                    <a:cubicBezTo>
                      <a:pt x="478" y="798"/>
                      <a:pt x="473" y="800"/>
                      <a:pt x="469" y="798"/>
                    </a:cubicBezTo>
                    <a:cubicBezTo>
                      <a:pt x="465" y="796"/>
                      <a:pt x="462" y="791"/>
                      <a:pt x="460" y="787"/>
                    </a:cubicBezTo>
                    <a:cubicBezTo>
                      <a:pt x="458" y="783"/>
                      <a:pt x="459" y="774"/>
                      <a:pt x="457" y="772"/>
                    </a:cubicBezTo>
                    <a:cubicBezTo>
                      <a:pt x="455" y="770"/>
                      <a:pt x="451" y="775"/>
                      <a:pt x="448" y="777"/>
                    </a:cubicBezTo>
                    <a:cubicBezTo>
                      <a:pt x="445" y="779"/>
                      <a:pt x="440" y="783"/>
                      <a:pt x="437" y="786"/>
                    </a:cubicBezTo>
                    <a:cubicBezTo>
                      <a:pt x="434" y="789"/>
                      <a:pt x="432" y="794"/>
                      <a:pt x="428" y="795"/>
                    </a:cubicBezTo>
                    <a:cubicBezTo>
                      <a:pt x="424" y="796"/>
                      <a:pt x="415" y="795"/>
                      <a:pt x="410" y="795"/>
                    </a:cubicBezTo>
                    <a:cubicBezTo>
                      <a:pt x="405" y="795"/>
                      <a:pt x="400" y="799"/>
                      <a:pt x="397" y="798"/>
                    </a:cubicBezTo>
                    <a:cubicBezTo>
                      <a:pt x="394" y="797"/>
                      <a:pt x="393" y="792"/>
                      <a:pt x="391" y="789"/>
                    </a:cubicBezTo>
                    <a:cubicBezTo>
                      <a:pt x="389" y="786"/>
                      <a:pt x="387" y="781"/>
                      <a:pt x="386" y="777"/>
                    </a:cubicBezTo>
                    <a:cubicBezTo>
                      <a:pt x="385" y="773"/>
                      <a:pt x="387" y="767"/>
                      <a:pt x="385" y="766"/>
                    </a:cubicBezTo>
                    <a:cubicBezTo>
                      <a:pt x="383" y="765"/>
                      <a:pt x="379" y="772"/>
                      <a:pt x="376" y="772"/>
                    </a:cubicBezTo>
                    <a:cubicBezTo>
                      <a:pt x="373" y="772"/>
                      <a:pt x="367" y="771"/>
                      <a:pt x="364" y="768"/>
                    </a:cubicBezTo>
                    <a:cubicBezTo>
                      <a:pt x="361" y="765"/>
                      <a:pt x="359" y="755"/>
                      <a:pt x="356" y="751"/>
                    </a:cubicBezTo>
                    <a:cubicBezTo>
                      <a:pt x="353" y="747"/>
                      <a:pt x="349" y="749"/>
                      <a:pt x="346" y="745"/>
                    </a:cubicBezTo>
                    <a:cubicBezTo>
                      <a:pt x="343" y="741"/>
                      <a:pt x="339" y="731"/>
                      <a:pt x="337" y="727"/>
                    </a:cubicBezTo>
                    <a:cubicBezTo>
                      <a:pt x="335" y="723"/>
                      <a:pt x="332" y="722"/>
                      <a:pt x="331" y="718"/>
                    </a:cubicBezTo>
                    <a:cubicBezTo>
                      <a:pt x="330" y="714"/>
                      <a:pt x="331" y="709"/>
                      <a:pt x="334" y="705"/>
                    </a:cubicBezTo>
                    <a:cubicBezTo>
                      <a:pt x="337" y="701"/>
                      <a:pt x="342" y="696"/>
                      <a:pt x="347" y="697"/>
                    </a:cubicBezTo>
                    <a:cubicBezTo>
                      <a:pt x="352" y="698"/>
                      <a:pt x="361" y="707"/>
                      <a:pt x="364" y="711"/>
                    </a:cubicBezTo>
                    <a:cubicBezTo>
                      <a:pt x="367" y="715"/>
                      <a:pt x="365" y="717"/>
                      <a:pt x="368" y="720"/>
                    </a:cubicBezTo>
                    <a:cubicBezTo>
                      <a:pt x="371" y="723"/>
                      <a:pt x="376" y="729"/>
                      <a:pt x="380" y="732"/>
                    </a:cubicBezTo>
                    <a:cubicBezTo>
                      <a:pt x="384" y="735"/>
                      <a:pt x="385" y="736"/>
                      <a:pt x="389" y="738"/>
                    </a:cubicBezTo>
                    <a:cubicBezTo>
                      <a:pt x="393" y="740"/>
                      <a:pt x="398" y="742"/>
                      <a:pt x="404" y="745"/>
                    </a:cubicBezTo>
                    <a:cubicBezTo>
                      <a:pt x="410" y="748"/>
                      <a:pt x="419" y="757"/>
                      <a:pt x="424" y="759"/>
                    </a:cubicBezTo>
                    <a:cubicBezTo>
                      <a:pt x="429" y="761"/>
                      <a:pt x="433" y="758"/>
                      <a:pt x="437" y="757"/>
                    </a:cubicBezTo>
                    <a:cubicBezTo>
                      <a:pt x="441" y="756"/>
                      <a:pt x="445" y="755"/>
                      <a:pt x="449" y="754"/>
                    </a:cubicBezTo>
                    <a:cubicBezTo>
                      <a:pt x="453" y="753"/>
                      <a:pt x="460" y="749"/>
                      <a:pt x="464" y="751"/>
                    </a:cubicBezTo>
                    <a:cubicBezTo>
                      <a:pt x="468" y="753"/>
                      <a:pt x="472" y="765"/>
                      <a:pt x="476" y="769"/>
                    </a:cubicBezTo>
                    <a:cubicBezTo>
                      <a:pt x="480" y="773"/>
                      <a:pt x="485" y="773"/>
                      <a:pt x="490" y="775"/>
                    </a:cubicBezTo>
                    <a:cubicBezTo>
                      <a:pt x="495" y="777"/>
                      <a:pt x="500" y="780"/>
                      <a:pt x="505" y="780"/>
                    </a:cubicBezTo>
                    <a:cubicBezTo>
                      <a:pt x="510" y="780"/>
                      <a:pt x="516" y="777"/>
                      <a:pt x="521" y="777"/>
                    </a:cubicBezTo>
                    <a:cubicBezTo>
                      <a:pt x="526" y="777"/>
                      <a:pt x="530" y="777"/>
                      <a:pt x="536" y="778"/>
                    </a:cubicBezTo>
                    <a:cubicBezTo>
                      <a:pt x="542" y="779"/>
                      <a:pt x="552" y="783"/>
                      <a:pt x="557" y="783"/>
                    </a:cubicBezTo>
                    <a:cubicBezTo>
                      <a:pt x="562" y="783"/>
                      <a:pt x="562" y="778"/>
                      <a:pt x="565" y="777"/>
                    </a:cubicBezTo>
                    <a:cubicBezTo>
                      <a:pt x="568" y="776"/>
                      <a:pt x="572" y="778"/>
                      <a:pt x="575" y="778"/>
                    </a:cubicBezTo>
                    <a:cubicBezTo>
                      <a:pt x="578" y="778"/>
                      <a:pt x="583" y="778"/>
                      <a:pt x="586" y="778"/>
                    </a:cubicBezTo>
                    <a:cubicBezTo>
                      <a:pt x="589" y="778"/>
                      <a:pt x="593" y="778"/>
                      <a:pt x="596" y="777"/>
                    </a:cubicBezTo>
                    <a:cubicBezTo>
                      <a:pt x="599" y="776"/>
                      <a:pt x="602" y="771"/>
                      <a:pt x="605" y="772"/>
                    </a:cubicBezTo>
                    <a:cubicBezTo>
                      <a:pt x="608" y="773"/>
                      <a:pt x="611" y="783"/>
                      <a:pt x="614" y="786"/>
                    </a:cubicBezTo>
                    <a:cubicBezTo>
                      <a:pt x="617" y="789"/>
                      <a:pt x="619" y="790"/>
                      <a:pt x="623" y="793"/>
                    </a:cubicBezTo>
                    <a:cubicBezTo>
                      <a:pt x="627" y="796"/>
                      <a:pt x="633" y="801"/>
                      <a:pt x="637" y="804"/>
                    </a:cubicBezTo>
                    <a:cubicBezTo>
                      <a:pt x="641" y="807"/>
                      <a:pt x="646" y="809"/>
                      <a:pt x="650" y="810"/>
                    </a:cubicBezTo>
                    <a:cubicBezTo>
                      <a:pt x="654" y="811"/>
                      <a:pt x="661" y="809"/>
                      <a:pt x="661" y="810"/>
                    </a:cubicBezTo>
                    <a:cubicBezTo>
                      <a:pt x="661" y="811"/>
                      <a:pt x="650" y="813"/>
                      <a:pt x="649" y="817"/>
                    </a:cubicBezTo>
                    <a:cubicBezTo>
                      <a:pt x="648" y="821"/>
                      <a:pt x="653" y="831"/>
                      <a:pt x="656" y="834"/>
                    </a:cubicBezTo>
                    <a:cubicBezTo>
                      <a:pt x="659" y="837"/>
                      <a:pt x="665" y="836"/>
                      <a:pt x="668" y="838"/>
                    </a:cubicBezTo>
                    <a:cubicBezTo>
                      <a:pt x="671" y="840"/>
                      <a:pt x="672" y="845"/>
                      <a:pt x="676" y="846"/>
                    </a:cubicBezTo>
                    <a:cubicBezTo>
                      <a:pt x="680" y="847"/>
                      <a:pt x="688" y="847"/>
                      <a:pt x="692" y="844"/>
                    </a:cubicBezTo>
                    <a:cubicBezTo>
                      <a:pt x="696" y="841"/>
                      <a:pt x="695" y="830"/>
                      <a:pt x="698" y="829"/>
                    </a:cubicBezTo>
                    <a:cubicBezTo>
                      <a:pt x="701" y="828"/>
                      <a:pt x="707" y="832"/>
                      <a:pt x="709" y="835"/>
                    </a:cubicBezTo>
                    <a:cubicBezTo>
                      <a:pt x="711" y="838"/>
                      <a:pt x="710" y="842"/>
                      <a:pt x="710" y="847"/>
                    </a:cubicBezTo>
                    <a:cubicBezTo>
                      <a:pt x="710" y="852"/>
                      <a:pt x="705" y="860"/>
                      <a:pt x="706" y="865"/>
                    </a:cubicBezTo>
                    <a:cubicBezTo>
                      <a:pt x="707" y="870"/>
                      <a:pt x="713" y="872"/>
                      <a:pt x="715" y="877"/>
                    </a:cubicBezTo>
                    <a:cubicBezTo>
                      <a:pt x="717" y="882"/>
                      <a:pt x="715" y="890"/>
                      <a:pt x="716" y="894"/>
                    </a:cubicBezTo>
                    <a:cubicBezTo>
                      <a:pt x="717" y="898"/>
                      <a:pt x="719" y="900"/>
                      <a:pt x="719" y="904"/>
                    </a:cubicBezTo>
                    <a:cubicBezTo>
                      <a:pt x="719" y="908"/>
                      <a:pt x="717" y="914"/>
                      <a:pt x="719" y="919"/>
                    </a:cubicBezTo>
                    <a:cubicBezTo>
                      <a:pt x="721" y="924"/>
                      <a:pt x="728" y="929"/>
                      <a:pt x="731" y="933"/>
                    </a:cubicBezTo>
                    <a:cubicBezTo>
                      <a:pt x="734" y="937"/>
                      <a:pt x="737" y="943"/>
                      <a:pt x="739" y="946"/>
                    </a:cubicBezTo>
                    <a:cubicBezTo>
                      <a:pt x="741" y="949"/>
                      <a:pt x="744" y="951"/>
                      <a:pt x="746" y="954"/>
                    </a:cubicBezTo>
                    <a:cubicBezTo>
                      <a:pt x="748" y="957"/>
                      <a:pt x="750" y="959"/>
                      <a:pt x="751" y="963"/>
                    </a:cubicBezTo>
                    <a:cubicBezTo>
                      <a:pt x="752" y="967"/>
                      <a:pt x="753" y="976"/>
                      <a:pt x="755" y="981"/>
                    </a:cubicBezTo>
                    <a:cubicBezTo>
                      <a:pt x="757" y="986"/>
                      <a:pt x="762" y="991"/>
                      <a:pt x="766" y="996"/>
                    </a:cubicBezTo>
                    <a:cubicBezTo>
                      <a:pt x="770" y="1001"/>
                      <a:pt x="772" y="1007"/>
                      <a:pt x="776" y="1012"/>
                    </a:cubicBezTo>
                    <a:cubicBezTo>
                      <a:pt x="780" y="1017"/>
                      <a:pt x="785" y="1020"/>
                      <a:pt x="787" y="1024"/>
                    </a:cubicBezTo>
                    <a:cubicBezTo>
                      <a:pt x="789" y="1028"/>
                      <a:pt x="788" y="1031"/>
                      <a:pt x="791" y="1035"/>
                    </a:cubicBezTo>
                    <a:cubicBezTo>
                      <a:pt x="794" y="1039"/>
                      <a:pt x="802" y="1044"/>
                      <a:pt x="806" y="1045"/>
                    </a:cubicBezTo>
                    <a:cubicBezTo>
                      <a:pt x="810" y="1046"/>
                      <a:pt x="812" y="1042"/>
                      <a:pt x="814" y="1039"/>
                    </a:cubicBezTo>
                    <a:cubicBezTo>
                      <a:pt x="816" y="1036"/>
                      <a:pt x="816" y="1030"/>
                      <a:pt x="818" y="1027"/>
                    </a:cubicBezTo>
                    <a:cubicBezTo>
                      <a:pt x="820" y="1024"/>
                      <a:pt x="826" y="1023"/>
                      <a:pt x="829" y="1020"/>
                    </a:cubicBezTo>
                    <a:cubicBezTo>
                      <a:pt x="832" y="1017"/>
                      <a:pt x="834" y="1014"/>
                      <a:pt x="835" y="1011"/>
                    </a:cubicBezTo>
                    <a:cubicBezTo>
                      <a:pt x="836" y="1008"/>
                      <a:pt x="836" y="1004"/>
                      <a:pt x="835" y="1000"/>
                    </a:cubicBezTo>
                    <a:cubicBezTo>
                      <a:pt x="834" y="996"/>
                      <a:pt x="832" y="991"/>
                      <a:pt x="832" y="987"/>
                    </a:cubicBezTo>
                    <a:cubicBezTo>
                      <a:pt x="832" y="983"/>
                      <a:pt x="835" y="979"/>
                      <a:pt x="836" y="976"/>
                    </a:cubicBezTo>
                    <a:cubicBezTo>
                      <a:pt x="837" y="973"/>
                      <a:pt x="837" y="970"/>
                      <a:pt x="838" y="966"/>
                    </a:cubicBezTo>
                    <a:cubicBezTo>
                      <a:pt x="839" y="962"/>
                      <a:pt x="841" y="957"/>
                      <a:pt x="841" y="951"/>
                    </a:cubicBezTo>
                    <a:cubicBezTo>
                      <a:pt x="841" y="945"/>
                      <a:pt x="837" y="934"/>
                      <a:pt x="838" y="930"/>
                    </a:cubicBezTo>
                    <a:cubicBezTo>
                      <a:pt x="839" y="926"/>
                      <a:pt x="845" y="929"/>
                      <a:pt x="848" y="927"/>
                    </a:cubicBezTo>
                    <a:cubicBezTo>
                      <a:pt x="851" y="925"/>
                      <a:pt x="856" y="922"/>
                      <a:pt x="859" y="919"/>
                    </a:cubicBezTo>
                    <a:cubicBezTo>
                      <a:pt x="862" y="916"/>
                      <a:pt x="862" y="913"/>
                      <a:pt x="865" y="909"/>
                    </a:cubicBezTo>
                    <a:cubicBezTo>
                      <a:pt x="868" y="905"/>
                      <a:pt x="870" y="900"/>
                      <a:pt x="874" y="895"/>
                    </a:cubicBezTo>
                    <a:cubicBezTo>
                      <a:pt x="878" y="890"/>
                      <a:pt x="883" y="884"/>
                      <a:pt x="887" y="880"/>
                    </a:cubicBezTo>
                    <a:cubicBezTo>
                      <a:pt x="891" y="876"/>
                      <a:pt x="893" y="876"/>
                      <a:pt x="896" y="873"/>
                    </a:cubicBezTo>
                    <a:cubicBezTo>
                      <a:pt x="899" y="870"/>
                      <a:pt x="904" y="864"/>
                      <a:pt x="907" y="861"/>
                    </a:cubicBezTo>
                    <a:cubicBezTo>
                      <a:pt x="910" y="858"/>
                      <a:pt x="915" y="859"/>
                      <a:pt x="917" y="856"/>
                    </a:cubicBezTo>
                    <a:cubicBezTo>
                      <a:pt x="919" y="853"/>
                      <a:pt x="919" y="844"/>
                      <a:pt x="922" y="840"/>
                    </a:cubicBezTo>
                    <a:cubicBezTo>
                      <a:pt x="925" y="836"/>
                      <a:pt x="933" y="833"/>
                      <a:pt x="937" y="832"/>
                    </a:cubicBezTo>
                    <a:cubicBezTo>
                      <a:pt x="941" y="831"/>
                      <a:pt x="944" y="832"/>
                      <a:pt x="949" y="831"/>
                    </a:cubicBezTo>
                    <a:cubicBezTo>
                      <a:pt x="954" y="830"/>
                      <a:pt x="960" y="828"/>
                      <a:pt x="965" y="826"/>
                    </a:cubicBezTo>
                    <a:cubicBezTo>
                      <a:pt x="970" y="824"/>
                      <a:pt x="976" y="819"/>
                      <a:pt x="979" y="820"/>
                    </a:cubicBezTo>
                    <a:cubicBezTo>
                      <a:pt x="982" y="821"/>
                      <a:pt x="980" y="827"/>
                      <a:pt x="983" y="831"/>
                    </a:cubicBezTo>
                    <a:cubicBezTo>
                      <a:pt x="986" y="835"/>
                      <a:pt x="992" y="838"/>
                      <a:pt x="995" y="841"/>
                    </a:cubicBezTo>
                    <a:cubicBezTo>
                      <a:pt x="998" y="844"/>
                      <a:pt x="998" y="847"/>
                      <a:pt x="1000" y="850"/>
                    </a:cubicBezTo>
                    <a:cubicBezTo>
                      <a:pt x="1002" y="853"/>
                      <a:pt x="1004" y="856"/>
                      <a:pt x="1007" y="858"/>
                    </a:cubicBezTo>
                    <a:cubicBezTo>
                      <a:pt x="1010" y="860"/>
                      <a:pt x="1017" y="860"/>
                      <a:pt x="1019" y="864"/>
                    </a:cubicBezTo>
                    <a:cubicBezTo>
                      <a:pt x="1021" y="868"/>
                      <a:pt x="1016" y="876"/>
                      <a:pt x="1019" y="880"/>
                    </a:cubicBezTo>
                    <a:cubicBezTo>
                      <a:pt x="1022" y="884"/>
                      <a:pt x="1033" y="885"/>
                      <a:pt x="1036" y="889"/>
                    </a:cubicBezTo>
                    <a:cubicBezTo>
                      <a:pt x="1039" y="893"/>
                      <a:pt x="1036" y="899"/>
                      <a:pt x="1036" y="903"/>
                    </a:cubicBezTo>
                    <a:cubicBezTo>
                      <a:pt x="1036" y="907"/>
                      <a:pt x="1036" y="911"/>
                      <a:pt x="1036" y="915"/>
                    </a:cubicBezTo>
                    <a:cubicBezTo>
                      <a:pt x="1036" y="919"/>
                      <a:pt x="1033" y="927"/>
                      <a:pt x="1034" y="930"/>
                    </a:cubicBezTo>
                    <a:cubicBezTo>
                      <a:pt x="1035" y="933"/>
                      <a:pt x="1039" y="933"/>
                      <a:pt x="1043" y="934"/>
                    </a:cubicBezTo>
                    <a:cubicBezTo>
                      <a:pt x="1047" y="935"/>
                      <a:pt x="1053" y="935"/>
                      <a:pt x="1057" y="934"/>
                    </a:cubicBezTo>
                    <a:cubicBezTo>
                      <a:pt x="1061" y="933"/>
                      <a:pt x="1064" y="934"/>
                      <a:pt x="1067" y="931"/>
                    </a:cubicBezTo>
                    <a:cubicBezTo>
                      <a:pt x="1070" y="928"/>
                      <a:pt x="1072" y="918"/>
                      <a:pt x="1075" y="918"/>
                    </a:cubicBezTo>
                    <a:cubicBezTo>
                      <a:pt x="1078" y="918"/>
                      <a:pt x="1082" y="928"/>
                      <a:pt x="1084" y="931"/>
                    </a:cubicBezTo>
                    <a:cubicBezTo>
                      <a:pt x="1086" y="934"/>
                      <a:pt x="1088" y="936"/>
                      <a:pt x="1090" y="939"/>
                    </a:cubicBezTo>
                    <a:cubicBezTo>
                      <a:pt x="1092" y="942"/>
                      <a:pt x="1095" y="948"/>
                      <a:pt x="1097" y="952"/>
                    </a:cubicBezTo>
                    <a:cubicBezTo>
                      <a:pt x="1099" y="956"/>
                      <a:pt x="1101" y="960"/>
                      <a:pt x="1103" y="964"/>
                    </a:cubicBezTo>
                    <a:cubicBezTo>
                      <a:pt x="1105" y="968"/>
                      <a:pt x="1107" y="974"/>
                      <a:pt x="1108" y="978"/>
                    </a:cubicBezTo>
                    <a:cubicBezTo>
                      <a:pt x="1109" y="982"/>
                      <a:pt x="1110" y="985"/>
                      <a:pt x="1111" y="988"/>
                    </a:cubicBezTo>
                    <a:cubicBezTo>
                      <a:pt x="1112" y="991"/>
                      <a:pt x="1114" y="995"/>
                      <a:pt x="1115" y="999"/>
                    </a:cubicBezTo>
                    <a:cubicBezTo>
                      <a:pt x="1116" y="1003"/>
                      <a:pt x="1116" y="1007"/>
                      <a:pt x="1115" y="1011"/>
                    </a:cubicBezTo>
                    <a:cubicBezTo>
                      <a:pt x="1114" y="1015"/>
                      <a:pt x="1109" y="1016"/>
                      <a:pt x="1109" y="1021"/>
                    </a:cubicBezTo>
                    <a:cubicBezTo>
                      <a:pt x="1109" y="1026"/>
                      <a:pt x="1112" y="1037"/>
                      <a:pt x="1112" y="1042"/>
                    </a:cubicBezTo>
                    <a:cubicBezTo>
                      <a:pt x="1112" y="1047"/>
                      <a:pt x="1106" y="1047"/>
                      <a:pt x="1108" y="1051"/>
                    </a:cubicBezTo>
                    <a:cubicBezTo>
                      <a:pt x="1110" y="1055"/>
                      <a:pt x="1121" y="1062"/>
                      <a:pt x="1126" y="1065"/>
                    </a:cubicBezTo>
                    <a:cubicBezTo>
                      <a:pt x="1131" y="1068"/>
                      <a:pt x="1135" y="1067"/>
                      <a:pt x="1138" y="1071"/>
                    </a:cubicBezTo>
                    <a:cubicBezTo>
                      <a:pt x="1141" y="1075"/>
                      <a:pt x="1143" y="1082"/>
                      <a:pt x="1145" y="1086"/>
                    </a:cubicBezTo>
                    <a:cubicBezTo>
                      <a:pt x="1147" y="1090"/>
                      <a:pt x="1149" y="1094"/>
                      <a:pt x="1150" y="1098"/>
                    </a:cubicBezTo>
                    <a:cubicBezTo>
                      <a:pt x="1151" y="1102"/>
                      <a:pt x="1150" y="1107"/>
                      <a:pt x="1151" y="1110"/>
                    </a:cubicBezTo>
                    <a:cubicBezTo>
                      <a:pt x="1152" y="1113"/>
                      <a:pt x="1154" y="1116"/>
                      <a:pt x="1156" y="1119"/>
                    </a:cubicBezTo>
                    <a:cubicBezTo>
                      <a:pt x="1158" y="1122"/>
                      <a:pt x="1162" y="1124"/>
                      <a:pt x="1165" y="1128"/>
                    </a:cubicBezTo>
                    <a:cubicBezTo>
                      <a:pt x="1168" y="1132"/>
                      <a:pt x="1169" y="1137"/>
                      <a:pt x="1172" y="1141"/>
                    </a:cubicBezTo>
                    <a:cubicBezTo>
                      <a:pt x="1175" y="1145"/>
                      <a:pt x="1182" y="1150"/>
                      <a:pt x="1186" y="1153"/>
                    </a:cubicBezTo>
                    <a:cubicBezTo>
                      <a:pt x="1190" y="1156"/>
                      <a:pt x="1192" y="1159"/>
                      <a:pt x="1195" y="1159"/>
                    </a:cubicBezTo>
                    <a:cubicBezTo>
                      <a:pt x="1198" y="1159"/>
                      <a:pt x="1205" y="1156"/>
                      <a:pt x="1205" y="1153"/>
                    </a:cubicBezTo>
                    <a:cubicBezTo>
                      <a:pt x="1205" y="1150"/>
                      <a:pt x="1196" y="1145"/>
                      <a:pt x="1193" y="1141"/>
                    </a:cubicBezTo>
                    <a:cubicBezTo>
                      <a:pt x="1190" y="1137"/>
                      <a:pt x="1190" y="1135"/>
                      <a:pt x="1189" y="1131"/>
                    </a:cubicBezTo>
                    <a:cubicBezTo>
                      <a:pt x="1188" y="1127"/>
                      <a:pt x="1186" y="1120"/>
                      <a:pt x="1187" y="1114"/>
                    </a:cubicBezTo>
                    <a:cubicBezTo>
                      <a:pt x="1188" y="1108"/>
                      <a:pt x="1194" y="1101"/>
                      <a:pt x="1195" y="1096"/>
                    </a:cubicBezTo>
                    <a:cubicBezTo>
                      <a:pt x="1196" y="1091"/>
                      <a:pt x="1195" y="1087"/>
                      <a:pt x="1192" y="1084"/>
                    </a:cubicBezTo>
                    <a:cubicBezTo>
                      <a:pt x="1189" y="1081"/>
                      <a:pt x="1182" y="1083"/>
                      <a:pt x="1178" y="1081"/>
                    </a:cubicBezTo>
                    <a:cubicBezTo>
                      <a:pt x="1174" y="1079"/>
                      <a:pt x="1170" y="1074"/>
                      <a:pt x="1166" y="1071"/>
                    </a:cubicBezTo>
                    <a:cubicBezTo>
                      <a:pt x="1162" y="1068"/>
                      <a:pt x="1160" y="1069"/>
                      <a:pt x="1156" y="1065"/>
                    </a:cubicBezTo>
                    <a:cubicBezTo>
                      <a:pt x="1152" y="1061"/>
                      <a:pt x="1148" y="1053"/>
                      <a:pt x="1144" y="1048"/>
                    </a:cubicBezTo>
                    <a:cubicBezTo>
                      <a:pt x="1140" y="1043"/>
                      <a:pt x="1136" y="1036"/>
                      <a:pt x="1133" y="1033"/>
                    </a:cubicBezTo>
                    <a:cubicBezTo>
                      <a:pt x="1130" y="1030"/>
                      <a:pt x="1125" y="1031"/>
                      <a:pt x="1123" y="1029"/>
                    </a:cubicBezTo>
                    <a:cubicBezTo>
                      <a:pt x="1121" y="1027"/>
                      <a:pt x="1121" y="1023"/>
                      <a:pt x="1123" y="1018"/>
                    </a:cubicBezTo>
                    <a:cubicBezTo>
                      <a:pt x="1125" y="1013"/>
                      <a:pt x="1132" y="1006"/>
                      <a:pt x="1133" y="1000"/>
                    </a:cubicBezTo>
                    <a:cubicBezTo>
                      <a:pt x="1134" y="994"/>
                      <a:pt x="1132" y="989"/>
                      <a:pt x="1132" y="984"/>
                    </a:cubicBezTo>
                    <a:cubicBezTo>
                      <a:pt x="1132" y="979"/>
                      <a:pt x="1131" y="970"/>
                      <a:pt x="1133" y="969"/>
                    </a:cubicBezTo>
                    <a:cubicBezTo>
                      <a:pt x="1135" y="968"/>
                      <a:pt x="1139" y="973"/>
                      <a:pt x="1142" y="976"/>
                    </a:cubicBezTo>
                    <a:cubicBezTo>
                      <a:pt x="1145" y="979"/>
                      <a:pt x="1150" y="985"/>
                      <a:pt x="1153" y="987"/>
                    </a:cubicBezTo>
                    <a:cubicBezTo>
                      <a:pt x="1156" y="989"/>
                      <a:pt x="1160" y="987"/>
                      <a:pt x="1163" y="988"/>
                    </a:cubicBezTo>
                    <a:cubicBezTo>
                      <a:pt x="1166" y="989"/>
                      <a:pt x="1166" y="994"/>
                      <a:pt x="1169" y="996"/>
                    </a:cubicBezTo>
                    <a:cubicBezTo>
                      <a:pt x="1172" y="998"/>
                      <a:pt x="1178" y="999"/>
                      <a:pt x="1181" y="1002"/>
                    </a:cubicBezTo>
                    <a:cubicBezTo>
                      <a:pt x="1184" y="1005"/>
                      <a:pt x="1185" y="1012"/>
                      <a:pt x="1189" y="1015"/>
                    </a:cubicBezTo>
                    <a:cubicBezTo>
                      <a:pt x="1193" y="1018"/>
                      <a:pt x="1200" y="1017"/>
                      <a:pt x="1204" y="1020"/>
                    </a:cubicBezTo>
                    <a:cubicBezTo>
                      <a:pt x="1208" y="1023"/>
                      <a:pt x="1210" y="1028"/>
                      <a:pt x="1211" y="1032"/>
                    </a:cubicBezTo>
                    <a:cubicBezTo>
                      <a:pt x="1212" y="1036"/>
                      <a:pt x="1206" y="1040"/>
                      <a:pt x="1207" y="1042"/>
                    </a:cubicBezTo>
                    <a:cubicBezTo>
                      <a:pt x="1208" y="1044"/>
                      <a:pt x="1214" y="1047"/>
                      <a:pt x="1217" y="1047"/>
                    </a:cubicBezTo>
                    <a:cubicBezTo>
                      <a:pt x="1220" y="1047"/>
                      <a:pt x="1225" y="1042"/>
                      <a:pt x="1228" y="1039"/>
                    </a:cubicBezTo>
                    <a:cubicBezTo>
                      <a:pt x="1231" y="1036"/>
                      <a:pt x="1236" y="1031"/>
                      <a:pt x="1238" y="1027"/>
                    </a:cubicBezTo>
                    <a:cubicBezTo>
                      <a:pt x="1240" y="1023"/>
                      <a:pt x="1239" y="1018"/>
                      <a:pt x="1241" y="1015"/>
                    </a:cubicBezTo>
                    <a:cubicBezTo>
                      <a:pt x="1243" y="1012"/>
                      <a:pt x="1249" y="1014"/>
                      <a:pt x="1253" y="1011"/>
                    </a:cubicBezTo>
                    <a:cubicBezTo>
                      <a:pt x="1257" y="1008"/>
                      <a:pt x="1264" y="998"/>
                      <a:pt x="1265" y="994"/>
                    </a:cubicBezTo>
                    <a:cubicBezTo>
                      <a:pt x="1266" y="990"/>
                      <a:pt x="1263" y="987"/>
                      <a:pt x="1262" y="984"/>
                    </a:cubicBezTo>
                    <a:cubicBezTo>
                      <a:pt x="1261" y="981"/>
                      <a:pt x="1261" y="977"/>
                      <a:pt x="1261" y="973"/>
                    </a:cubicBezTo>
                    <a:cubicBezTo>
                      <a:pt x="1261" y="969"/>
                      <a:pt x="1260" y="965"/>
                      <a:pt x="1259" y="961"/>
                    </a:cubicBezTo>
                    <a:cubicBezTo>
                      <a:pt x="1258" y="957"/>
                      <a:pt x="1257" y="952"/>
                      <a:pt x="1255" y="949"/>
                    </a:cubicBezTo>
                    <a:cubicBezTo>
                      <a:pt x="1253" y="946"/>
                      <a:pt x="1249" y="946"/>
                      <a:pt x="1247" y="942"/>
                    </a:cubicBezTo>
                    <a:cubicBezTo>
                      <a:pt x="1245" y="938"/>
                      <a:pt x="1243" y="931"/>
                      <a:pt x="1240" y="927"/>
                    </a:cubicBezTo>
                    <a:cubicBezTo>
                      <a:pt x="1237" y="923"/>
                      <a:pt x="1234" y="923"/>
                      <a:pt x="1231" y="921"/>
                    </a:cubicBezTo>
                    <a:cubicBezTo>
                      <a:pt x="1228" y="919"/>
                      <a:pt x="1225" y="917"/>
                      <a:pt x="1222" y="915"/>
                    </a:cubicBezTo>
                    <a:cubicBezTo>
                      <a:pt x="1219" y="913"/>
                      <a:pt x="1216" y="910"/>
                      <a:pt x="1214" y="906"/>
                    </a:cubicBezTo>
                    <a:cubicBezTo>
                      <a:pt x="1212" y="902"/>
                      <a:pt x="1213" y="894"/>
                      <a:pt x="1211" y="889"/>
                    </a:cubicBezTo>
                    <a:cubicBezTo>
                      <a:pt x="1209" y="884"/>
                      <a:pt x="1203" y="881"/>
                      <a:pt x="1202" y="877"/>
                    </a:cubicBezTo>
                    <a:cubicBezTo>
                      <a:pt x="1201" y="873"/>
                      <a:pt x="1202" y="867"/>
                      <a:pt x="1204" y="864"/>
                    </a:cubicBezTo>
                    <a:cubicBezTo>
                      <a:pt x="1206" y="861"/>
                      <a:pt x="1212" y="861"/>
                      <a:pt x="1214" y="859"/>
                    </a:cubicBezTo>
                    <a:cubicBezTo>
                      <a:pt x="1216" y="857"/>
                      <a:pt x="1212" y="852"/>
                      <a:pt x="1214" y="849"/>
                    </a:cubicBezTo>
                    <a:cubicBezTo>
                      <a:pt x="1216" y="846"/>
                      <a:pt x="1221" y="841"/>
                      <a:pt x="1225" y="840"/>
                    </a:cubicBezTo>
                    <a:cubicBezTo>
                      <a:pt x="1229" y="839"/>
                      <a:pt x="1234" y="842"/>
                      <a:pt x="1238" y="843"/>
                    </a:cubicBezTo>
                    <a:cubicBezTo>
                      <a:pt x="1242" y="844"/>
                      <a:pt x="1247" y="847"/>
                      <a:pt x="1250" y="847"/>
                    </a:cubicBezTo>
                    <a:cubicBezTo>
                      <a:pt x="1253" y="847"/>
                      <a:pt x="1254" y="842"/>
                      <a:pt x="1258" y="840"/>
                    </a:cubicBezTo>
                    <a:cubicBezTo>
                      <a:pt x="1262" y="838"/>
                      <a:pt x="1269" y="837"/>
                      <a:pt x="1273" y="835"/>
                    </a:cubicBezTo>
                    <a:cubicBezTo>
                      <a:pt x="1277" y="833"/>
                      <a:pt x="1282" y="831"/>
                      <a:pt x="1285" y="829"/>
                    </a:cubicBezTo>
                    <a:cubicBezTo>
                      <a:pt x="1288" y="827"/>
                      <a:pt x="1290" y="823"/>
                      <a:pt x="1294" y="820"/>
                    </a:cubicBezTo>
                    <a:cubicBezTo>
                      <a:pt x="1298" y="817"/>
                      <a:pt x="1302" y="812"/>
                      <a:pt x="1306" y="811"/>
                    </a:cubicBezTo>
                    <a:cubicBezTo>
                      <a:pt x="1310" y="810"/>
                      <a:pt x="1311" y="815"/>
                      <a:pt x="1316" y="814"/>
                    </a:cubicBezTo>
                    <a:cubicBezTo>
                      <a:pt x="1321" y="813"/>
                      <a:pt x="1329" y="811"/>
                      <a:pt x="1334" y="808"/>
                    </a:cubicBezTo>
                    <a:cubicBezTo>
                      <a:pt x="1339" y="805"/>
                      <a:pt x="1344" y="799"/>
                      <a:pt x="1348" y="796"/>
                    </a:cubicBezTo>
                    <a:cubicBezTo>
                      <a:pt x="1352" y="793"/>
                      <a:pt x="1357" y="793"/>
                      <a:pt x="1361" y="790"/>
                    </a:cubicBezTo>
                    <a:cubicBezTo>
                      <a:pt x="1365" y="787"/>
                      <a:pt x="1368" y="783"/>
                      <a:pt x="1372" y="780"/>
                    </a:cubicBezTo>
                    <a:cubicBezTo>
                      <a:pt x="1376" y="777"/>
                      <a:pt x="1382" y="776"/>
                      <a:pt x="1384" y="772"/>
                    </a:cubicBezTo>
                    <a:cubicBezTo>
                      <a:pt x="1386" y="768"/>
                      <a:pt x="1384" y="761"/>
                      <a:pt x="1384" y="757"/>
                    </a:cubicBezTo>
                    <a:cubicBezTo>
                      <a:pt x="1384" y="753"/>
                      <a:pt x="1381" y="749"/>
                      <a:pt x="1382" y="745"/>
                    </a:cubicBezTo>
                    <a:cubicBezTo>
                      <a:pt x="1383" y="741"/>
                      <a:pt x="1390" y="735"/>
                      <a:pt x="1393" y="732"/>
                    </a:cubicBezTo>
                    <a:cubicBezTo>
                      <a:pt x="1396" y="729"/>
                      <a:pt x="1398" y="727"/>
                      <a:pt x="1400" y="724"/>
                    </a:cubicBezTo>
                    <a:cubicBezTo>
                      <a:pt x="1402" y="721"/>
                      <a:pt x="1404" y="714"/>
                      <a:pt x="1403" y="711"/>
                    </a:cubicBezTo>
                    <a:cubicBezTo>
                      <a:pt x="1402" y="708"/>
                      <a:pt x="1397" y="707"/>
                      <a:pt x="1394" y="705"/>
                    </a:cubicBezTo>
                    <a:cubicBezTo>
                      <a:pt x="1391" y="703"/>
                      <a:pt x="1387" y="701"/>
                      <a:pt x="1384" y="699"/>
                    </a:cubicBezTo>
                    <a:cubicBezTo>
                      <a:pt x="1381" y="697"/>
                      <a:pt x="1378" y="693"/>
                      <a:pt x="1376" y="690"/>
                    </a:cubicBezTo>
                    <a:cubicBezTo>
                      <a:pt x="1374" y="687"/>
                      <a:pt x="1370" y="683"/>
                      <a:pt x="1369" y="679"/>
                    </a:cubicBezTo>
                    <a:cubicBezTo>
                      <a:pt x="1368" y="675"/>
                      <a:pt x="1374" y="670"/>
                      <a:pt x="1373" y="666"/>
                    </a:cubicBezTo>
                    <a:cubicBezTo>
                      <a:pt x="1372" y="662"/>
                      <a:pt x="1364" y="658"/>
                      <a:pt x="1361" y="654"/>
                    </a:cubicBezTo>
                    <a:cubicBezTo>
                      <a:pt x="1358" y="650"/>
                      <a:pt x="1359" y="646"/>
                      <a:pt x="1357" y="642"/>
                    </a:cubicBezTo>
                    <a:cubicBezTo>
                      <a:pt x="1355" y="638"/>
                      <a:pt x="1349" y="633"/>
                      <a:pt x="1346" y="631"/>
                    </a:cubicBezTo>
                    <a:cubicBezTo>
                      <a:pt x="1343" y="629"/>
                      <a:pt x="1339" y="631"/>
                      <a:pt x="1336" y="630"/>
                    </a:cubicBezTo>
                    <a:cubicBezTo>
                      <a:pt x="1333" y="629"/>
                      <a:pt x="1330" y="628"/>
                      <a:pt x="1327" y="625"/>
                    </a:cubicBezTo>
                    <a:cubicBezTo>
                      <a:pt x="1324" y="622"/>
                      <a:pt x="1320" y="615"/>
                      <a:pt x="1319" y="610"/>
                    </a:cubicBezTo>
                    <a:cubicBezTo>
                      <a:pt x="1318" y="605"/>
                      <a:pt x="1321" y="599"/>
                      <a:pt x="1324" y="595"/>
                    </a:cubicBezTo>
                    <a:cubicBezTo>
                      <a:pt x="1327" y="591"/>
                      <a:pt x="1333" y="587"/>
                      <a:pt x="1336" y="583"/>
                    </a:cubicBezTo>
                    <a:cubicBezTo>
                      <a:pt x="1339" y="579"/>
                      <a:pt x="1345" y="574"/>
                      <a:pt x="1345" y="573"/>
                    </a:cubicBezTo>
                    <a:cubicBezTo>
                      <a:pt x="1345" y="572"/>
                      <a:pt x="1338" y="575"/>
                      <a:pt x="1334" y="574"/>
                    </a:cubicBezTo>
                    <a:cubicBezTo>
                      <a:pt x="1330" y="573"/>
                      <a:pt x="1325" y="568"/>
                      <a:pt x="1321" y="568"/>
                    </a:cubicBezTo>
                    <a:cubicBezTo>
                      <a:pt x="1317" y="568"/>
                      <a:pt x="1313" y="575"/>
                      <a:pt x="1309" y="576"/>
                    </a:cubicBezTo>
                    <a:cubicBezTo>
                      <a:pt x="1305" y="577"/>
                      <a:pt x="1301" y="577"/>
                      <a:pt x="1298" y="576"/>
                    </a:cubicBezTo>
                    <a:cubicBezTo>
                      <a:pt x="1295" y="575"/>
                      <a:pt x="1292" y="573"/>
                      <a:pt x="1289" y="571"/>
                    </a:cubicBezTo>
                    <a:cubicBezTo>
                      <a:pt x="1286" y="569"/>
                      <a:pt x="1283" y="563"/>
                      <a:pt x="1280" y="561"/>
                    </a:cubicBezTo>
                    <a:cubicBezTo>
                      <a:pt x="1277" y="559"/>
                      <a:pt x="1269" y="562"/>
                      <a:pt x="1268" y="561"/>
                    </a:cubicBezTo>
                    <a:cubicBezTo>
                      <a:pt x="1267" y="560"/>
                      <a:pt x="1274" y="555"/>
                      <a:pt x="1276" y="552"/>
                    </a:cubicBezTo>
                    <a:cubicBezTo>
                      <a:pt x="1278" y="549"/>
                      <a:pt x="1280" y="547"/>
                      <a:pt x="1283" y="544"/>
                    </a:cubicBezTo>
                    <a:cubicBezTo>
                      <a:pt x="1286" y="541"/>
                      <a:pt x="1293" y="535"/>
                      <a:pt x="1297" y="531"/>
                    </a:cubicBezTo>
                    <a:cubicBezTo>
                      <a:pt x="1301" y="527"/>
                      <a:pt x="1305" y="520"/>
                      <a:pt x="1309" y="520"/>
                    </a:cubicBezTo>
                    <a:cubicBezTo>
                      <a:pt x="1313" y="520"/>
                      <a:pt x="1317" y="527"/>
                      <a:pt x="1319" y="531"/>
                    </a:cubicBezTo>
                    <a:cubicBezTo>
                      <a:pt x="1321" y="535"/>
                      <a:pt x="1317" y="544"/>
                      <a:pt x="1319" y="547"/>
                    </a:cubicBezTo>
                    <a:cubicBezTo>
                      <a:pt x="1321" y="550"/>
                      <a:pt x="1326" y="550"/>
                      <a:pt x="1330" y="550"/>
                    </a:cubicBezTo>
                    <a:cubicBezTo>
                      <a:pt x="1334" y="550"/>
                      <a:pt x="1338" y="548"/>
                      <a:pt x="1342" y="547"/>
                    </a:cubicBezTo>
                    <a:cubicBezTo>
                      <a:pt x="1346" y="546"/>
                      <a:pt x="1349" y="543"/>
                      <a:pt x="1354" y="544"/>
                    </a:cubicBezTo>
                    <a:cubicBezTo>
                      <a:pt x="1359" y="545"/>
                      <a:pt x="1368" y="549"/>
                      <a:pt x="1370" y="552"/>
                    </a:cubicBezTo>
                    <a:cubicBezTo>
                      <a:pt x="1372" y="555"/>
                      <a:pt x="1367" y="560"/>
                      <a:pt x="1369" y="564"/>
                    </a:cubicBezTo>
                    <a:cubicBezTo>
                      <a:pt x="1371" y="568"/>
                      <a:pt x="1380" y="572"/>
                      <a:pt x="1384" y="573"/>
                    </a:cubicBezTo>
                    <a:cubicBezTo>
                      <a:pt x="1388" y="574"/>
                      <a:pt x="1390" y="571"/>
                      <a:pt x="1394" y="573"/>
                    </a:cubicBezTo>
                    <a:cubicBezTo>
                      <a:pt x="1398" y="575"/>
                      <a:pt x="1405" y="579"/>
                      <a:pt x="1408" y="583"/>
                    </a:cubicBezTo>
                    <a:cubicBezTo>
                      <a:pt x="1411" y="587"/>
                      <a:pt x="1409" y="593"/>
                      <a:pt x="1411" y="597"/>
                    </a:cubicBezTo>
                    <a:cubicBezTo>
                      <a:pt x="1413" y="601"/>
                      <a:pt x="1416" y="603"/>
                      <a:pt x="1418" y="606"/>
                    </a:cubicBezTo>
                    <a:cubicBezTo>
                      <a:pt x="1420" y="609"/>
                      <a:pt x="1421" y="612"/>
                      <a:pt x="1423" y="615"/>
                    </a:cubicBezTo>
                    <a:cubicBezTo>
                      <a:pt x="1425" y="618"/>
                      <a:pt x="1426" y="623"/>
                      <a:pt x="1430" y="624"/>
                    </a:cubicBezTo>
                    <a:cubicBezTo>
                      <a:pt x="1434" y="625"/>
                      <a:pt x="1443" y="622"/>
                      <a:pt x="1447" y="619"/>
                    </a:cubicBezTo>
                    <a:cubicBezTo>
                      <a:pt x="1451" y="616"/>
                      <a:pt x="1453" y="609"/>
                      <a:pt x="1453" y="604"/>
                    </a:cubicBezTo>
                    <a:cubicBezTo>
                      <a:pt x="1453" y="599"/>
                      <a:pt x="1448" y="592"/>
                      <a:pt x="1445" y="588"/>
                    </a:cubicBezTo>
                    <a:cubicBezTo>
                      <a:pt x="1442" y="584"/>
                      <a:pt x="1435" y="581"/>
                      <a:pt x="1432" y="577"/>
                    </a:cubicBezTo>
                    <a:cubicBezTo>
                      <a:pt x="1429" y="573"/>
                      <a:pt x="1429" y="568"/>
                      <a:pt x="1426" y="565"/>
                    </a:cubicBezTo>
                    <a:cubicBezTo>
                      <a:pt x="1423" y="562"/>
                      <a:pt x="1419" y="559"/>
                      <a:pt x="1415" y="556"/>
                    </a:cubicBezTo>
                    <a:cubicBezTo>
                      <a:pt x="1411" y="553"/>
                      <a:pt x="1403" y="552"/>
                      <a:pt x="1402" y="549"/>
                    </a:cubicBezTo>
                    <a:cubicBezTo>
                      <a:pt x="1401" y="546"/>
                      <a:pt x="1405" y="541"/>
                      <a:pt x="1406" y="537"/>
                    </a:cubicBezTo>
                    <a:cubicBezTo>
                      <a:pt x="1407" y="533"/>
                      <a:pt x="1409" y="529"/>
                      <a:pt x="1409" y="526"/>
                    </a:cubicBezTo>
                    <a:cubicBezTo>
                      <a:pt x="1409" y="523"/>
                      <a:pt x="1409" y="520"/>
                      <a:pt x="1409" y="516"/>
                    </a:cubicBezTo>
                    <a:cubicBezTo>
                      <a:pt x="1409" y="512"/>
                      <a:pt x="1406" y="503"/>
                      <a:pt x="1409" y="499"/>
                    </a:cubicBezTo>
                    <a:cubicBezTo>
                      <a:pt x="1412" y="495"/>
                      <a:pt x="1420" y="495"/>
                      <a:pt x="1424" y="492"/>
                    </a:cubicBezTo>
                    <a:cubicBezTo>
                      <a:pt x="1428" y="489"/>
                      <a:pt x="1427" y="485"/>
                      <a:pt x="1430" y="483"/>
                    </a:cubicBezTo>
                    <a:cubicBezTo>
                      <a:pt x="1433" y="481"/>
                      <a:pt x="1437" y="483"/>
                      <a:pt x="1442" y="483"/>
                    </a:cubicBezTo>
                    <a:cubicBezTo>
                      <a:pt x="1447" y="483"/>
                      <a:pt x="1454" y="484"/>
                      <a:pt x="1459" y="483"/>
                    </a:cubicBezTo>
                    <a:cubicBezTo>
                      <a:pt x="1464" y="482"/>
                      <a:pt x="1468" y="480"/>
                      <a:pt x="1472" y="477"/>
                    </a:cubicBezTo>
                    <a:cubicBezTo>
                      <a:pt x="1476" y="474"/>
                      <a:pt x="1481" y="470"/>
                      <a:pt x="1483" y="466"/>
                    </a:cubicBezTo>
                    <a:cubicBezTo>
                      <a:pt x="1485" y="462"/>
                      <a:pt x="1483" y="458"/>
                      <a:pt x="1483" y="454"/>
                    </a:cubicBezTo>
                    <a:cubicBezTo>
                      <a:pt x="1483" y="450"/>
                      <a:pt x="1484" y="446"/>
                      <a:pt x="1483" y="442"/>
                    </a:cubicBezTo>
                    <a:cubicBezTo>
                      <a:pt x="1482" y="438"/>
                      <a:pt x="1481" y="434"/>
                      <a:pt x="1480" y="430"/>
                    </a:cubicBezTo>
                    <a:cubicBezTo>
                      <a:pt x="1479" y="426"/>
                      <a:pt x="1478" y="420"/>
                      <a:pt x="1478" y="415"/>
                    </a:cubicBezTo>
                    <a:cubicBezTo>
                      <a:pt x="1478" y="410"/>
                      <a:pt x="1483" y="404"/>
                      <a:pt x="1483" y="400"/>
                    </a:cubicBezTo>
                    <a:cubicBezTo>
                      <a:pt x="1483" y="396"/>
                      <a:pt x="1481" y="393"/>
                      <a:pt x="1478" y="390"/>
                    </a:cubicBezTo>
                    <a:cubicBezTo>
                      <a:pt x="1475" y="387"/>
                      <a:pt x="1468" y="387"/>
                      <a:pt x="1465" y="384"/>
                    </a:cubicBezTo>
                    <a:cubicBezTo>
                      <a:pt x="1462" y="381"/>
                      <a:pt x="1464" y="375"/>
                      <a:pt x="1463" y="372"/>
                    </a:cubicBezTo>
                    <a:cubicBezTo>
                      <a:pt x="1462" y="369"/>
                      <a:pt x="1458" y="367"/>
                      <a:pt x="1457" y="364"/>
                    </a:cubicBezTo>
                    <a:cubicBezTo>
                      <a:pt x="1456" y="361"/>
                      <a:pt x="1460" y="355"/>
                      <a:pt x="1459" y="352"/>
                    </a:cubicBezTo>
                    <a:cubicBezTo>
                      <a:pt x="1458" y="349"/>
                      <a:pt x="1452" y="345"/>
                      <a:pt x="1448" y="343"/>
                    </a:cubicBezTo>
                    <a:cubicBezTo>
                      <a:pt x="1444" y="341"/>
                      <a:pt x="1439" y="340"/>
                      <a:pt x="1436" y="337"/>
                    </a:cubicBezTo>
                    <a:cubicBezTo>
                      <a:pt x="1433" y="334"/>
                      <a:pt x="1435" y="327"/>
                      <a:pt x="1432" y="325"/>
                    </a:cubicBezTo>
                    <a:cubicBezTo>
                      <a:pt x="1429" y="323"/>
                      <a:pt x="1422" y="323"/>
                      <a:pt x="1417" y="322"/>
                    </a:cubicBezTo>
                    <a:cubicBezTo>
                      <a:pt x="1412" y="321"/>
                      <a:pt x="1404" y="317"/>
                      <a:pt x="1400" y="316"/>
                    </a:cubicBezTo>
                    <a:cubicBezTo>
                      <a:pt x="1396" y="315"/>
                      <a:pt x="1392" y="314"/>
                      <a:pt x="1390" y="316"/>
                    </a:cubicBezTo>
                    <a:cubicBezTo>
                      <a:pt x="1388" y="318"/>
                      <a:pt x="1390" y="325"/>
                      <a:pt x="1387" y="327"/>
                    </a:cubicBezTo>
                    <a:cubicBezTo>
                      <a:pt x="1384" y="329"/>
                      <a:pt x="1377" y="329"/>
                      <a:pt x="1373" y="328"/>
                    </a:cubicBezTo>
                    <a:cubicBezTo>
                      <a:pt x="1369" y="327"/>
                      <a:pt x="1365" y="321"/>
                      <a:pt x="1361" y="319"/>
                    </a:cubicBezTo>
                    <a:cubicBezTo>
                      <a:pt x="1357" y="317"/>
                      <a:pt x="1351" y="320"/>
                      <a:pt x="1351" y="318"/>
                    </a:cubicBezTo>
                    <a:cubicBezTo>
                      <a:pt x="1351" y="316"/>
                      <a:pt x="1359" y="311"/>
                      <a:pt x="1360" y="307"/>
                    </a:cubicBezTo>
                    <a:cubicBezTo>
                      <a:pt x="1361" y="303"/>
                      <a:pt x="1360" y="297"/>
                      <a:pt x="1360" y="292"/>
                    </a:cubicBezTo>
                    <a:cubicBezTo>
                      <a:pt x="1360" y="287"/>
                      <a:pt x="1358" y="283"/>
                      <a:pt x="1358" y="279"/>
                    </a:cubicBezTo>
                    <a:cubicBezTo>
                      <a:pt x="1358" y="275"/>
                      <a:pt x="1357" y="270"/>
                      <a:pt x="1358" y="267"/>
                    </a:cubicBezTo>
                    <a:cubicBezTo>
                      <a:pt x="1359" y="264"/>
                      <a:pt x="1363" y="261"/>
                      <a:pt x="1366" y="258"/>
                    </a:cubicBezTo>
                    <a:cubicBezTo>
                      <a:pt x="1369" y="255"/>
                      <a:pt x="1372" y="252"/>
                      <a:pt x="1376" y="250"/>
                    </a:cubicBezTo>
                    <a:cubicBezTo>
                      <a:pt x="1380" y="248"/>
                      <a:pt x="1383" y="245"/>
                      <a:pt x="1387" y="244"/>
                    </a:cubicBezTo>
                    <a:cubicBezTo>
                      <a:pt x="1391" y="243"/>
                      <a:pt x="1398" y="245"/>
                      <a:pt x="1403" y="246"/>
                    </a:cubicBezTo>
                    <a:cubicBezTo>
                      <a:pt x="1408" y="247"/>
                      <a:pt x="1411" y="249"/>
                      <a:pt x="1415" y="249"/>
                    </a:cubicBezTo>
                    <a:cubicBezTo>
                      <a:pt x="1419" y="249"/>
                      <a:pt x="1422" y="248"/>
                      <a:pt x="1426" y="249"/>
                    </a:cubicBezTo>
                    <a:cubicBezTo>
                      <a:pt x="1430" y="250"/>
                      <a:pt x="1437" y="254"/>
                      <a:pt x="1441" y="253"/>
                    </a:cubicBezTo>
                    <a:cubicBezTo>
                      <a:pt x="1445" y="252"/>
                      <a:pt x="1446" y="242"/>
                      <a:pt x="1450" y="241"/>
                    </a:cubicBezTo>
                    <a:cubicBezTo>
                      <a:pt x="1454" y="240"/>
                      <a:pt x="1457" y="246"/>
                      <a:pt x="1462" y="247"/>
                    </a:cubicBezTo>
                    <a:cubicBezTo>
                      <a:pt x="1467" y="248"/>
                      <a:pt x="1474" y="246"/>
                      <a:pt x="1478" y="249"/>
                    </a:cubicBezTo>
                    <a:cubicBezTo>
                      <a:pt x="1482" y="252"/>
                      <a:pt x="1483" y="261"/>
                      <a:pt x="1487" y="262"/>
                    </a:cubicBezTo>
                    <a:cubicBezTo>
                      <a:pt x="1491" y="263"/>
                      <a:pt x="1497" y="257"/>
                      <a:pt x="1502" y="255"/>
                    </a:cubicBezTo>
                    <a:cubicBezTo>
                      <a:pt x="1507" y="253"/>
                      <a:pt x="1518" y="254"/>
                      <a:pt x="1519" y="252"/>
                    </a:cubicBezTo>
                    <a:cubicBezTo>
                      <a:pt x="1520" y="250"/>
                      <a:pt x="1513" y="248"/>
                      <a:pt x="1511" y="244"/>
                    </a:cubicBezTo>
                    <a:cubicBezTo>
                      <a:pt x="1509" y="240"/>
                      <a:pt x="1505" y="233"/>
                      <a:pt x="1505" y="229"/>
                    </a:cubicBezTo>
                    <a:cubicBezTo>
                      <a:pt x="1505" y="225"/>
                      <a:pt x="1509" y="223"/>
                      <a:pt x="1513" y="220"/>
                    </a:cubicBezTo>
                    <a:cubicBezTo>
                      <a:pt x="1517" y="217"/>
                      <a:pt x="1526" y="212"/>
                      <a:pt x="1531" y="211"/>
                    </a:cubicBezTo>
                    <a:cubicBezTo>
                      <a:pt x="1536" y="210"/>
                      <a:pt x="1538" y="214"/>
                      <a:pt x="1541" y="216"/>
                    </a:cubicBezTo>
                    <a:cubicBezTo>
                      <a:pt x="1544" y="218"/>
                      <a:pt x="1544" y="223"/>
                      <a:pt x="1547" y="225"/>
                    </a:cubicBezTo>
                    <a:cubicBezTo>
                      <a:pt x="1550" y="227"/>
                      <a:pt x="1558" y="229"/>
                      <a:pt x="1562" y="228"/>
                    </a:cubicBezTo>
                    <a:cubicBezTo>
                      <a:pt x="1566" y="227"/>
                      <a:pt x="1568" y="220"/>
                      <a:pt x="1571" y="216"/>
                    </a:cubicBezTo>
                    <a:cubicBezTo>
                      <a:pt x="1574" y="212"/>
                      <a:pt x="1575" y="203"/>
                      <a:pt x="1577" y="202"/>
                    </a:cubicBezTo>
                    <a:cubicBezTo>
                      <a:pt x="1579" y="201"/>
                      <a:pt x="1584" y="206"/>
                      <a:pt x="1585" y="210"/>
                    </a:cubicBezTo>
                    <a:cubicBezTo>
                      <a:pt x="1586" y="214"/>
                      <a:pt x="1585" y="222"/>
                      <a:pt x="1585" y="228"/>
                    </a:cubicBezTo>
                    <a:cubicBezTo>
                      <a:pt x="1585" y="234"/>
                      <a:pt x="1589" y="239"/>
                      <a:pt x="1586" y="244"/>
                    </a:cubicBezTo>
                    <a:cubicBezTo>
                      <a:pt x="1583" y="249"/>
                      <a:pt x="1572" y="251"/>
                      <a:pt x="1568" y="256"/>
                    </a:cubicBezTo>
                    <a:cubicBezTo>
                      <a:pt x="1564" y="261"/>
                      <a:pt x="1561" y="268"/>
                      <a:pt x="1562" y="274"/>
                    </a:cubicBezTo>
                    <a:cubicBezTo>
                      <a:pt x="1563" y="280"/>
                      <a:pt x="1573" y="287"/>
                      <a:pt x="1577" y="292"/>
                    </a:cubicBezTo>
                    <a:cubicBezTo>
                      <a:pt x="1581" y="297"/>
                      <a:pt x="1582" y="298"/>
                      <a:pt x="1585" y="301"/>
                    </a:cubicBezTo>
                    <a:cubicBezTo>
                      <a:pt x="1588" y="304"/>
                      <a:pt x="1591" y="307"/>
                      <a:pt x="1595" y="310"/>
                    </a:cubicBezTo>
                    <a:cubicBezTo>
                      <a:pt x="1599" y="313"/>
                      <a:pt x="1603" y="316"/>
                      <a:pt x="1607" y="319"/>
                    </a:cubicBezTo>
                    <a:cubicBezTo>
                      <a:pt x="1611" y="322"/>
                      <a:pt x="1617" y="327"/>
                      <a:pt x="1621" y="330"/>
                    </a:cubicBezTo>
                    <a:cubicBezTo>
                      <a:pt x="1625" y="333"/>
                      <a:pt x="1626" y="335"/>
                      <a:pt x="1630" y="337"/>
                    </a:cubicBezTo>
                    <a:cubicBezTo>
                      <a:pt x="1634" y="339"/>
                      <a:pt x="1638" y="341"/>
                      <a:pt x="1643" y="345"/>
                    </a:cubicBezTo>
                    <a:cubicBezTo>
                      <a:pt x="1648" y="349"/>
                      <a:pt x="1653" y="354"/>
                      <a:pt x="1658" y="358"/>
                    </a:cubicBezTo>
                    <a:cubicBezTo>
                      <a:pt x="1663" y="362"/>
                      <a:pt x="1668" y="370"/>
                      <a:pt x="1670" y="369"/>
                    </a:cubicBezTo>
                    <a:cubicBezTo>
                      <a:pt x="1672" y="368"/>
                      <a:pt x="1671" y="359"/>
                      <a:pt x="1670" y="355"/>
                    </a:cubicBezTo>
                    <a:cubicBezTo>
                      <a:pt x="1669" y="351"/>
                      <a:pt x="1668" y="347"/>
                      <a:pt x="1666" y="343"/>
                    </a:cubicBezTo>
                    <a:cubicBezTo>
                      <a:pt x="1664" y="339"/>
                      <a:pt x="1661" y="336"/>
                      <a:pt x="1660" y="331"/>
                    </a:cubicBezTo>
                    <a:cubicBezTo>
                      <a:pt x="1659" y="326"/>
                      <a:pt x="1656" y="318"/>
                      <a:pt x="1657" y="313"/>
                    </a:cubicBezTo>
                    <a:cubicBezTo>
                      <a:pt x="1658" y="308"/>
                      <a:pt x="1662" y="307"/>
                      <a:pt x="1663" y="303"/>
                    </a:cubicBezTo>
                    <a:cubicBezTo>
                      <a:pt x="1664" y="299"/>
                      <a:pt x="1662" y="294"/>
                      <a:pt x="1660" y="289"/>
                    </a:cubicBezTo>
                    <a:cubicBezTo>
                      <a:pt x="1658" y="284"/>
                      <a:pt x="1653" y="276"/>
                      <a:pt x="1649" y="273"/>
                    </a:cubicBezTo>
                    <a:cubicBezTo>
                      <a:pt x="1645" y="270"/>
                      <a:pt x="1641" y="271"/>
                      <a:pt x="1637" y="270"/>
                    </a:cubicBezTo>
                    <a:cubicBezTo>
                      <a:pt x="1633" y="269"/>
                      <a:pt x="1630" y="267"/>
                      <a:pt x="1627" y="264"/>
                    </a:cubicBezTo>
                    <a:cubicBezTo>
                      <a:pt x="1624" y="261"/>
                      <a:pt x="1621" y="258"/>
                      <a:pt x="1619" y="255"/>
                    </a:cubicBezTo>
                    <a:cubicBezTo>
                      <a:pt x="1617" y="252"/>
                      <a:pt x="1612" y="249"/>
                      <a:pt x="1613" y="247"/>
                    </a:cubicBezTo>
                    <a:cubicBezTo>
                      <a:pt x="1614" y="245"/>
                      <a:pt x="1619" y="241"/>
                      <a:pt x="1624" y="240"/>
                    </a:cubicBezTo>
                    <a:cubicBezTo>
                      <a:pt x="1629" y="239"/>
                      <a:pt x="1637" y="241"/>
                      <a:pt x="1642" y="238"/>
                    </a:cubicBezTo>
                    <a:cubicBezTo>
                      <a:pt x="1647" y="235"/>
                      <a:pt x="1650" y="227"/>
                      <a:pt x="1654" y="225"/>
                    </a:cubicBezTo>
                    <a:cubicBezTo>
                      <a:pt x="1658" y="223"/>
                      <a:pt x="1665" y="225"/>
                      <a:pt x="1669" y="226"/>
                    </a:cubicBezTo>
                    <a:cubicBezTo>
                      <a:pt x="1673" y="227"/>
                      <a:pt x="1675" y="233"/>
                      <a:pt x="1678" y="234"/>
                    </a:cubicBezTo>
                    <a:cubicBezTo>
                      <a:pt x="1681" y="235"/>
                      <a:pt x="1685" y="234"/>
                      <a:pt x="1688" y="232"/>
                    </a:cubicBezTo>
                    <a:cubicBezTo>
                      <a:pt x="1691" y="230"/>
                      <a:pt x="1696" y="227"/>
                      <a:pt x="1697" y="223"/>
                    </a:cubicBezTo>
                    <a:cubicBezTo>
                      <a:pt x="1698" y="219"/>
                      <a:pt x="1695" y="211"/>
                      <a:pt x="1697" y="207"/>
                    </a:cubicBezTo>
                    <a:cubicBezTo>
                      <a:pt x="1699" y="203"/>
                      <a:pt x="1705" y="198"/>
                      <a:pt x="1708" y="196"/>
                    </a:cubicBezTo>
                    <a:cubicBezTo>
                      <a:pt x="1711" y="194"/>
                      <a:pt x="1717" y="198"/>
                      <a:pt x="1718" y="196"/>
                    </a:cubicBezTo>
                    <a:cubicBezTo>
                      <a:pt x="1719" y="194"/>
                      <a:pt x="1718" y="186"/>
                      <a:pt x="1714" y="183"/>
                    </a:cubicBezTo>
                    <a:cubicBezTo>
                      <a:pt x="1710" y="180"/>
                      <a:pt x="1703" y="178"/>
                      <a:pt x="1697" y="177"/>
                    </a:cubicBezTo>
                    <a:cubicBezTo>
                      <a:pt x="1691" y="176"/>
                      <a:pt x="1681" y="176"/>
                      <a:pt x="1676" y="175"/>
                    </a:cubicBezTo>
                    <a:cubicBezTo>
                      <a:pt x="1671" y="174"/>
                      <a:pt x="1666" y="171"/>
                      <a:pt x="1667" y="169"/>
                    </a:cubicBezTo>
                    <a:cubicBezTo>
                      <a:pt x="1668" y="167"/>
                      <a:pt x="1680" y="167"/>
                      <a:pt x="1681" y="165"/>
                    </a:cubicBezTo>
                    <a:cubicBezTo>
                      <a:pt x="1682" y="163"/>
                      <a:pt x="1679" y="159"/>
                      <a:pt x="1675" y="156"/>
                    </a:cubicBezTo>
                    <a:cubicBezTo>
                      <a:pt x="1671" y="153"/>
                      <a:pt x="1663" y="151"/>
                      <a:pt x="1657" y="148"/>
                    </a:cubicBezTo>
                    <a:cubicBezTo>
                      <a:pt x="1651" y="145"/>
                      <a:pt x="1644" y="138"/>
                      <a:pt x="1639" y="135"/>
                    </a:cubicBezTo>
                    <a:cubicBezTo>
                      <a:pt x="1634" y="132"/>
                      <a:pt x="1630" y="132"/>
                      <a:pt x="1624" y="129"/>
                    </a:cubicBezTo>
                    <a:cubicBezTo>
                      <a:pt x="1618" y="126"/>
                      <a:pt x="1610" y="118"/>
                      <a:pt x="1603" y="114"/>
                    </a:cubicBezTo>
                    <a:cubicBezTo>
                      <a:pt x="1596" y="110"/>
                      <a:pt x="1585" y="105"/>
                      <a:pt x="1580" y="102"/>
                    </a:cubicBezTo>
                    <a:cubicBezTo>
                      <a:pt x="1575" y="99"/>
                      <a:pt x="1574" y="97"/>
                      <a:pt x="1571" y="96"/>
                    </a:cubicBezTo>
                    <a:cubicBezTo>
                      <a:pt x="1568" y="95"/>
                      <a:pt x="1565" y="97"/>
                      <a:pt x="1561" y="97"/>
                    </a:cubicBezTo>
                    <a:cubicBezTo>
                      <a:pt x="1557" y="97"/>
                      <a:pt x="1552" y="97"/>
                      <a:pt x="1546" y="96"/>
                    </a:cubicBezTo>
                    <a:cubicBezTo>
                      <a:pt x="1540" y="95"/>
                      <a:pt x="1531" y="95"/>
                      <a:pt x="1525" y="94"/>
                    </a:cubicBezTo>
                    <a:cubicBezTo>
                      <a:pt x="1519" y="93"/>
                      <a:pt x="1513" y="91"/>
                      <a:pt x="1507" y="90"/>
                    </a:cubicBezTo>
                    <a:cubicBezTo>
                      <a:pt x="1501" y="89"/>
                      <a:pt x="1489" y="87"/>
                      <a:pt x="1487" y="90"/>
                    </a:cubicBezTo>
                    <a:cubicBezTo>
                      <a:pt x="1485" y="93"/>
                      <a:pt x="1496" y="104"/>
                      <a:pt x="1493" y="105"/>
                    </a:cubicBezTo>
                    <a:cubicBezTo>
                      <a:pt x="1490" y="106"/>
                      <a:pt x="1477" y="99"/>
                      <a:pt x="1471" y="97"/>
                    </a:cubicBezTo>
                    <a:cubicBezTo>
                      <a:pt x="1465" y="95"/>
                      <a:pt x="1465" y="93"/>
                      <a:pt x="1459" y="93"/>
                    </a:cubicBezTo>
                    <a:cubicBezTo>
                      <a:pt x="1453" y="93"/>
                      <a:pt x="1440" y="98"/>
                      <a:pt x="1433" y="99"/>
                    </a:cubicBezTo>
                    <a:cubicBezTo>
                      <a:pt x="1426" y="100"/>
                      <a:pt x="1423" y="102"/>
                      <a:pt x="1418" y="102"/>
                    </a:cubicBezTo>
                    <a:cubicBezTo>
                      <a:pt x="1413" y="102"/>
                      <a:pt x="1407" y="101"/>
                      <a:pt x="1402" y="100"/>
                    </a:cubicBezTo>
                    <a:cubicBezTo>
                      <a:pt x="1397" y="99"/>
                      <a:pt x="1394" y="97"/>
                      <a:pt x="1390" y="96"/>
                    </a:cubicBezTo>
                    <a:cubicBezTo>
                      <a:pt x="1386" y="95"/>
                      <a:pt x="1380" y="98"/>
                      <a:pt x="1376" y="97"/>
                    </a:cubicBezTo>
                    <a:cubicBezTo>
                      <a:pt x="1372" y="96"/>
                      <a:pt x="1367" y="91"/>
                      <a:pt x="1363" y="88"/>
                    </a:cubicBezTo>
                    <a:cubicBezTo>
                      <a:pt x="1359" y="85"/>
                      <a:pt x="1355" y="80"/>
                      <a:pt x="1352" y="78"/>
                    </a:cubicBezTo>
                    <a:cubicBezTo>
                      <a:pt x="1349" y="76"/>
                      <a:pt x="1346" y="74"/>
                      <a:pt x="1342" y="73"/>
                    </a:cubicBezTo>
                    <a:cubicBezTo>
                      <a:pt x="1338" y="72"/>
                      <a:pt x="1334" y="72"/>
                      <a:pt x="1327" y="73"/>
                    </a:cubicBezTo>
                    <a:cubicBezTo>
                      <a:pt x="1320" y="74"/>
                      <a:pt x="1305" y="77"/>
                      <a:pt x="1297" y="78"/>
                    </a:cubicBezTo>
                    <a:cubicBezTo>
                      <a:pt x="1289" y="79"/>
                      <a:pt x="1283" y="76"/>
                      <a:pt x="1277" y="76"/>
                    </a:cubicBezTo>
                    <a:cubicBezTo>
                      <a:pt x="1271" y="76"/>
                      <a:pt x="1266" y="79"/>
                      <a:pt x="1262" y="78"/>
                    </a:cubicBezTo>
                    <a:cubicBezTo>
                      <a:pt x="1258" y="77"/>
                      <a:pt x="1254" y="73"/>
                      <a:pt x="1250" y="72"/>
                    </a:cubicBezTo>
                    <a:cubicBezTo>
                      <a:pt x="1246" y="71"/>
                      <a:pt x="1242" y="70"/>
                      <a:pt x="1238" y="70"/>
                    </a:cubicBezTo>
                    <a:cubicBezTo>
                      <a:pt x="1234" y="70"/>
                      <a:pt x="1229" y="70"/>
                      <a:pt x="1225" y="70"/>
                    </a:cubicBezTo>
                    <a:cubicBezTo>
                      <a:pt x="1221" y="70"/>
                      <a:pt x="1216" y="74"/>
                      <a:pt x="1213" y="72"/>
                    </a:cubicBezTo>
                    <a:cubicBezTo>
                      <a:pt x="1210" y="70"/>
                      <a:pt x="1208" y="59"/>
                      <a:pt x="1204" y="58"/>
                    </a:cubicBezTo>
                    <a:cubicBezTo>
                      <a:pt x="1200" y="57"/>
                      <a:pt x="1195" y="65"/>
                      <a:pt x="1190" y="67"/>
                    </a:cubicBezTo>
                    <a:cubicBezTo>
                      <a:pt x="1185" y="69"/>
                      <a:pt x="1179" y="69"/>
                      <a:pt x="1175" y="69"/>
                    </a:cubicBezTo>
                    <a:cubicBezTo>
                      <a:pt x="1171" y="69"/>
                      <a:pt x="1167" y="66"/>
                      <a:pt x="1165" y="64"/>
                    </a:cubicBezTo>
                    <a:cubicBezTo>
                      <a:pt x="1163" y="62"/>
                      <a:pt x="1167" y="55"/>
                      <a:pt x="1165" y="54"/>
                    </a:cubicBezTo>
                    <a:cubicBezTo>
                      <a:pt x="1163" y="53"/>
                      <a:pt x="1156" y="54"/>
                      <a:pt x="1151" y="55"/>
                    </a:cubicBezTo>
                    <a:cubicBezTo>
                      <a:pt x="1146" y="56"/>
                      <a:pt x="1138" y="58"/>
                      <a:pt x="1133" y="58"/>
                    </a:cubicBezTo>
                    <a:cubicBezTo>
                      <a:pt x="1128" y="58"/>
                      <a:pt x="1124" y="57"/>
                      <a:pt x="1120" y="55"/>
                    </a:cubicBezTo>
                    <a:cubicBezTo>
                      <a:pt x="1116" y="53"/>
                      <a:pt x="1113" y="46"/>
                      <a:pt x="1109" y="46"/>
                    </a:cubicBezTo>
                    <a:cubicBezTo>
                      <a:pt x="1105" y="46"/>
                      <a:pt x="1099" y="51"/>
                      <a:pt x="1097" y="54"/>
                    </a:cubicBezTo>
                    <a:cubicBezTo>
                      <a:pt x="1095" y="57"/>
                      <a:pt x="1100" y="62"/>
                      <a:pt x="1100" y="66"/>
                    </a:cubicBezTo>
                    <a:cubicBezTo>
                      <a:pt x="1100" y="70"/>
                      <a:pt x="1102" y="79"/>
                      <a:pt x="1100" y="81"/>
                    </a:cubicBezTo>
                    <a:cubicBezTo>
                      <a:pt x="1098" y="83"/>
                      <a:pt x="1092" y="81"/>
                      <a:pt x="1087" y="81"/>
                    </a:cubicBezTo>
                    <a:cubicBezTo>
                      <a:pt x="1082" y="81"/>
                      <a:pt x="1077" y="79"/>
                      <a:pt x="1072" y="79"/>
                    </a:cubicBezTo>
                    <a:cubicBezTo>
                      <a:pt x="1067" y="79"/>
                      <a:pt x="1059" y="79"/>
                      <a:pt x="1055" y="78"/>
                    </a:cubicBezTo>
                    <a:cubicBezTo>
                      <a:pt x="1051" y="77"/>
                      <a:pt x="1048" y="72"/>
                      <a:pt x="1046" y="73"/>
                    </a:cubicBezTo>
                    <a:cubicBezTo>
                      <a:pt x="1044" y="74"/>
                      <a:pt x="1043" y="84"/>
                      <a:pt x="1040" y="85"/>
                    </a:cubicBezTo>
                    <a:cubicBezTo>
                      <a:pt x="1037" y="86"/>
                      <a:pt x="1035" y="81"/>
                      <a:pt x="1030" y="79"/>
                    </a:cubicBezTo>
                    <a:cubicBezTo>
                      <a:pt x="1025" y="77"/>
                      <a:pt x="1015" y="76"/>
                      <a:pt x="1010" y="75"/>
                    </a:cubicBezTo>
                    <a:cubicBezTo>
                      <a:pt x="1005" y="74"/>
                      <a:pt x="1001" y="70"/>
                      <a:pt x="997" y="70"/>
                    </a:cubicBezTo>
                    <a:cubicBezTo>
                      <a:pt x="993" y="70"/>
                      <a:pt x="988" y="77"/>
                      <a:pt x="985" y="76"/>
                    </a:cubicBezTo>
                    <a:cubicBezTo>
                      <a:pt x="982" y="75"/>
                      <a:pt x="978" y="69"/>
                      <a:pt x="979" y="67"/>
                    </a:cubicBezTo>
                    <a:cubicBezTo>
                      <a:pt x="980" y="65"/>
                      <a:pt x="991" y="64"/>
                      <a:pt x="992" y="61"/>
                    </a:cubicBezTo>
                    <a:cubicBezTo>
                      <a:pt x="993" y="58"/>
                      <a:pt x="986" y="53"/>
                      <a:pt x="983" y="51"/>
                    </a:cubicBezTo>
                    <a:cubicBezTo>
                      <a:pt x="980" y="49"/>
                      <a:pt x="973" y="45"/>
                      <a:pt x="971" y="46"/>
                    </a:cubicBezTo>
                    <a:cubicBezTo>
                      <a:pt x="969" y="47"/>
                      <a:pt x="973" y="59"/>
                      <a:pt x="970" y="60"/>
                    </a:cubicBezTo>
                    <a:cubicBezTo>
                      <a:pt x="967" y="61"/>
                      <a:pt x="959" y="55"/>
                      <a:pt x="955" y="54"/>
                    </a:cubicBezTo>
                    <a:cubicBezTo>
                      <a:pt x="951" y="53"/>
                      <a:pt x="947" y="53"/>
                      <a:pt x="943" y="54"/>
                    </a:cubicBezTo>
                    <a:cubicBezTo>
                      <a:pt x="939" y="55"/>
                      <a:pt x="938" y="62"/>
                      <a:pt x="932" y="63"/>
                    </a:cubicBezTo>
                    <a:cubicBezTo>
                      <a:pt x="926" y="64"/>
                      <a:pt x="913" y="63"/>
                      <a:pt x="907" y="63"/>
                    </a:cubicBezTo>
                    <a:cubicBezTo>
                      <a:pt x="901" y="63"/>
                      <a:pt x="900" y="64"/>
                      <a:pt x="896" y="63"/>
                    </a:cubicBezTo>
                    <a:cubicBezTo>
                      <a:pt x="892" y="62"/>
                      <a:pt x="884" y="59"/>
                      <a:pt x="880" y="57"/>
                    </a:cubicBezTo>
                    <a:cubicBezTo>
                      <a:pt x="876" y="55"/>
                      <a:pt x="875" y="52"/>
                      <a:pt x="869" y="52"/>
                    </a:cubicBezTo>
                    <a:cubicBezTo>
                      <a:pt x="863" y="52"/>
                      <a:pt x="852" y="56"/>
                      <a:pt x="845" y="57"/>
                    </a:cubicBezTo>
                    <a:cubicBezTo>
                      <a:pt x="838" y="58"/>
                      <a:pt x="829" y="57"/>
                      <a:pt x="824" y="57"/>
                    </a:cubicBezTo>
                    <a:cubicBezTo>
                      <a:pt x="819" y="57"/>
                      <a:pt x="817" y="55"/>
                      <a:pt x="814" y="55"/>
                    </a:cubicBezTo>
                    <a:cubicBezTo>
                      <a:pt x="811" y="55"/>
                      <a:pt x="807" y="59"/>
                      <a:pt x="803" y="60"/>
                    </a:cubicBezTo>
                    <a:cubicBezTo>
                      <a:pt x="799" y="61"/>
                      <a:pt x="792" y="61"/>
                      <a:pt x="788" y="63"/>
                    </a:cubicBezTo>
                    <a:cubicBezTo>
                      <a:pt x="784" y="65"/>
                      <a:pt x="780" y="71"/>
                      <a:pt x="776" y="73"/>
                    </a:cubicBezTo>
                    <a:cubicBezTo>
                      <a:pt x="772" y="75"/>
                      <a:pt x="770" y="73"/>
                      <a:pt x="766" y="75"/>
                    </a:cubicBezTo>
                    <a:cubicBezTo>
                      <a:pt x="762" y="77"/>
                      <a:pt x="751" y="86"/>
                      <a:pt x="751" y="85"/>
                    </a:cubicBezTo>
                    <a:cubicBezTo>
                      <a:pt x="751" y="84"/>
                      <a:pt x="760" y="73"/>
                      <a:pt x="764" y="70"/>
                    </a:cubicBezTo>
                    <a:cubicBezTo>
                      <a:pt x="768" y="67"/>
                      <a:pt x="772" y="73"/>
                      <a:pt x="775" y="70"/>
                    </a:cubicBezTo>
                    <a:cubicBezTo>
                      <a:pt x="778" y="67"/>
                      <a:pt x="780" y="58"/>
                      <a:pt x="782" y="54"/>
                    </a:cubicBezTo>
                    <a:cubicBezTo>
                      <a:pt x="784" y="50"/>
                      <a:pt x="788" y="50"/>
                      <a:pt x="788" y="46"/>
                    </a:cubicBezTo>
                    <a:cubicBezTo>
                      <a:pt x="788" y="42"/>
                      <a:pt x="786" y="34"/>
                      <a:pt x="784" y="31"/>
                    </a:cubicBezTo>
                    <a:cubicBezTo>
                      <a:pt x="782" y="28"/>
                      <a:pt x="777" y="28"/>
                      <a:pt x="773" y="27"/>
                    </a:cubicBezTo>
                    <a:cubicBezTo>
                      <a:pt x="769" y="26"/>
                      <a:pt x="764" y="24"/>
                      <a:pt x="760" y="22"/>
                    </a:cubicBezTo>
                    <a:cubicBezTo>
                      <a:pt x="756" y="20"/>
                      <a:pt x="750" y="12"/>
                      <a:pt x="746" y="12"/>
                    </a:cubicBezTo>
                    <a:cubicBezTo>
                      <a:pt x="742" y="12"/>
                      <a:pt x="738" y="17"/>
                      <a:pt x="733" y="19"/>
                    </a:cubicBezTo>
                    <a:cubicBezTo>
                      <a:pt x="728" y="21"/>
                      <a:pt x="720" y="21"/>
                      <a:pt x="715" y="22"/>
                    </a:cubicBezTo>
                    <a:cubicBezTo>
                      <a:pt x="710" y="23"/>
                      <a:pt x="705" y="24"/>
                      <a:pt x="701" y="24"/>
                    </a:cubicBezTo>
                    <a:cubicBezTo>
                      <a:pt x="697" y="24"/>
                      <a:pt x="691" y="26"/>
                      <a:pt x="689" y="24"/>
                    </a:cubicBezTo>
                    <a:cubicBezTo>
                      <a:pt x="687" y="22"/>
                      <a:pt x="691" y="14"/>
                      <a:pt x="688" y="10"/>
                    </a:cubicBezTo>
                    <a:cubicBezTo>
                      <a:pt x="685" y="6"/>
                      <a:pt x="676" y="0"/>
                      <a:pt x="671" y="0"/>
                    </a:cubicBezTo>
                    <a:cubicBezTo>
                      <a:pt x="666" y="0"/>
                      <a:pt x="661" y="9"/>
                      <a:pt x="655" y="12"/>
                    </a:cubicBezTo>
                    <a:cubicBezTo>
                      <a:pt x="649" y="15"/>
                      <a:pt x="639" y="20"/>
                      <a:pt x="634" y="21"/>
                    </a:cubicBezTo>
                    <a:cubicBezTo>
                      <a:pt x="629" y="22"/>
                      <a:pt x="625" y="18"/>
                      <a:pt x="623" y="19"/>
                    </a:cubicBezTo>
                    <a:cubicBezTo>
                      <a:pt x="621" y="20"/>
                      <a:pt x="621" y="29"/>
                      <a:pt x="619" y="30"/>
                    </a:cubicBezTo>
                    <a:cubicBezTo>
                      <a:pt x="617" y="31"/>
                      <a:pt x="613" y="27"/>
                      <a:pt x="610" y="25"/>
                    </a:cubicBezTo>
                    <a:cubicBezTo>
                      <a:pt x="607" y="23"/>
                      <a:pt x="604" y="19"/>
                      <a:pt x="601" y="19"/>
                    </a:cubicBezTo>
                    <a:cubicBezTo>
                      <a:pt x="598" y="19"/>
                      <a:pt x="594" y="21"/>
                      <a:pt x="590" y="22"/>
                    </a:cubicBezTo>
                    <a:cubicBezTo>
                      <a:pt x="586" y="23"/>
                      <a:pt x="583" y="26"/>
                      <a:pt x="577" y="28"/>
                    </a:cubicBezTo>
                    <a:cubicBezTo>
                      <a:pt x="571" y="30"/>
                      <a:pt x="557" y="34"/>
                      <a:pt x="551" y="36"/>
                    </a:cubicBezTo>
                    <a:cubicBezTo>
                      <a:pt x="545" y="38"/>
                      <a:pt x="542" y="36"/>
                      <a:pt x="539" y="39"/>
                    </a:cubicBezTo>
                    <a:cubicBezTo>
                      <a:pt x="536" y="42"/>
                      <a:pt x="536" y="50"/>
                      <a:pt x="533" y="52"/>
                    </a:cubicBezTo>
                    <a:cubicBezTo>
                      <a:pt x="530" y="54"/>
                      <a:pt x="524" y="54"/>
                      <a:pt x="518" y="54"/>
                    </a:cubicBezTo>
                    <a:cubicBezTo>
                      <a:pt x="512" y="54"/>
                      <a:pt x="502" y="53"/>
                      <a:pt x="496" y="52"/>
                    </a:cubicBezTo>
                    <a:cubicBezTo>
                      <a:pt x="490" y="51"/>
                      <a:pt x="486" y="49"/>
                      <a:pt x="484" y="51"/>
                    </a:cubicBezTo>
                    <a:cubicBezTo>
                      <a:pt x="482" y="53"/>
                      <a:pt x="483" y="64"/>
                      <a:pt x="481" y="66"/>
                    </a:cubicBezTo>
                    <a:cubicBezTo>
                      <a:pt x="479" y="68"/>
                      <a:pt x="473" y="67"/>
                      <a:pt x="469" y="66"/>
                    </a:cubicBezTo>
                    <a:cubicBezTo>
                      <a:pt x="465" y="65"/>
                      <a:pt x="460" y="60"/>
                      <a:pt x="458" y="61"/>
                    </a:cubicBezTo>
                    <a:cubicBezTo>
                      <a:pt x="456" y="62"/>
                      <a:pt x="458" y="68"/>
                      <a:pt x="457" y="72"/>
                    </a:cubicBezTo>
                    <a:cubicBezTo>
                      <a:pt x="456" y="76"/>
                      <a:pt x="454" y="83"/>
                      <a:pt x="451" y="84"/>
                    </a:cubicBezTo>
                    <a:cubicBezTo>
                      <a:pt x="448" y="85"/>
                      <a:pt x="442" y="78"/>
                      <a:pt x="439" y="75"/>
                    </a:cubicBezTo>
                    <a:cubicBezTo>
                      <a:pt x="436" y="72"/>
                      <a:pt x="434" y="69"/>
                      <a:pt x="431" y="67"/>
                    </a:cubicBezTo>
                    <a:cubicBezTo>
                      <a:pt x="428" y="65"/>
                      <a:pt x="424" y="58"/>
                      <a:pt x="422" y="60"/>
                    </a:cubicBezTo>
                    <a:cubicBezTo>
                      <a:pt x="420" y="62"/>
                      <a:pt x="420" y="74"/>
                      <a:pt x="421" y="78"/>
                    </a:cubicBezTo>
                    <a:cubicBezTo>
                      <a:pt x="422" y="82"/>
                      <a:pt x="427" y="84"/>
                      <a:pt x="430" y="87"/>
                    </a:cubicBezTo>
                    <a:cubicBezTo>
                      <a:pt x="433" y="90"/>
                      <a:pt x="434" y="92"/>
                      <a:pt x="437" y="96"/>
                    </a:cubicBezTo>
                    <a:cubicBezTo>
                      <a:pt x="440" y="100"/>
                      <a:pt x="442" y="108"/>
                      <a:pt x="445" y="111"/>
                    </a:cubicBezTo>
                    <a:cubicBezTo>
                      <a:pt x="448" y="114"/>
                      <a:pt x="454" y="117"/>
                      <a:pt x="457" y="117"/>
                    </a:cubicBezTo>
                    <a:cubicBezTo>
                      <a:pt x="460" y="117"/>
                      <a:pt x="462" y="109"/>
                      <a:pt x="466" y="108"/>
                    </a:cubicBezTo>
                    <a:cubicBezTo>
                      <a:pt x="470" y="107"/>
                      <a:pt x="475" y="109"/>
                      <a:pt x="479" y="112"/>
                    </a:cubicBezTo>
                    <a:cubicBezTo>
                      <a:pt x="483" y="115"/>
                      <a:pt x="487" y="120"/>
                      <a:pt x="491" y="124"/>
                    </a:cubicBezTo>
                    <a:cubicBezTo>
                      <a:pt x="495" y="128"/>
                      <a:pt x="506" y="137"/>
                      <a:pt x="505" y="138"/>
                    </a:cubicBezTo>
                    <a:cubicBezTo>
                      <a:pt x="504" y="139"/>
                      <a:pt x="490" y="132"/>
                      <a:pt x="485" y="129"/>
                    </a:cubicBezTo>
                    <a:cubicBezTo>
                      <a:pt x="480" y="126"/>
                      <a:pt x="479" y="123"/>
                      <a:pt x="475" y="120"/>
                    </a:cubicBezTo>
                    <a:cubicBezTo>
                      <a:pt x="471" y="117"/>
                      <a:pt x="465" y="110"/>
                      <a:pt x="463" y="112"/>
                    </a:cubicBezTo>
                    <a:cubicBezTo>
                      <a:pt x="461" y="114"/>
                      <a:pt x="464" y="129"/>
                      <a:pt x="464" y="135"/>
                    </a:cubicBezTo>
                    <a:cubicBezTo>
                      <a:pt x="464" y="141"/>
                      <a:pt x="467" y="144"/>
                      <a:pt x="464" y="147"/>
                    </a:cubicBezTo>
                    <a:cubicBezTo>
                      <a:pt x="461" y="150"/>
                      <a:pt x="453" y="153"/>
                      <a:pt x="448" y="154"/>
                    </a:cubicBezTo>
                    <a:cubicBezTo>
                      <a:pt x="443" y="155"/>
                      <a:pt x="439" y="153"/>
                      <a:pt x="434" y="153"/>
                    </a:cubicBezTo>
                    <a:cubicBezTo>
                      <a:pt x="429" y="153"/>
                      <a:pt x="418" y="153"/>
                      <a:pt x="418" y="153"/>
                    </a:cubicBezTo>
                    <a:cubicBezTo>
                      <a:pt x="418" y="153"/>
                      <a:pt x="430" y="152"/>
                      <a:pt x="434" y="151"/>
                    </a:cubicBezTo>
                    <a:cubicBezTo>
                      <a:pt x="438" y="150"/>
                      <a:pt x="439" y="148"/>
                      <a:pt x="442" y="145"/>
                    </a:cubicBezTo>
                    <a:cubicBezTo>
                      <a:pt x="445" y="142"/>
                      <a:pt x="451" y="137"/>
                      <a:pt x="451" y="133"/>
                    </a:cubicBezTo>
                    <a:cubicBezTo>
                      <a:pt x="451" y="129"/>
                      <a:pt x="443" y="124"/>
                      <a:pt x="440" y="121"/>
                    </a:cubicBezTo>
                    <a:cubicBezTo>
                      <a:pt x="437" y="118"/>
                      <a:pt x="432" y="118"/>
                      <a:pt x="431" y="115"/>
                    </a:cubicBezTo>
                    <a:cubicBezTo>
                      <a:pt x="430" y="112"/>
                      <a:pt x="433" y="106"/>
                      <a:pt x="431" y="103"/>
                    </a:cubicBezTo>
                    <a:cubicBezTo>
                      <a:pt x="429" y="100"/>
                      <a:pt x="424" y="100"/>
                      <a:pt x="421" y="97"/>
                    </a:cubicBezTo>
                    <a:cubicBezTo>
                      <a:pt x="418" y="94"/>
                      <a:pt x="416" y="90"/>
                      <a:pt x="413" y="87"/>
                    </a:cubicBezTo>
                    <a:cubicBezTo>
                      <a:pt x="410" y="84"/>
                      <a:pt x="406" y="82"/>
                      <a:pt x="404" y="79"/>
                    </a:cubicBezTo>
                    <a:cubicBezTo>
                      <a:pt x="402" y="76"/>
                      <a:pt x="406" y="69"/>
                      <a:pt x="404" y="67"/>
                    </a:cubicBezTo>
                    <a:cubicBezTo>
                      <a:pt x="402" y="65"/>
                      <a:pt x="397" y="70"/>
                      <a:pt x="394" y="69"/>
                    </a:cubicBezTo>
                    <a:cubicBezTo>
                      <a:pt x="391" y="68"/>
                      <a:pt x="389" y="65"/>
                      <a:pt x="385" y="63"/>
                    </a:cubicBezTo>
                    <a:cubicBezTo>
                      <a:pt x="381" y="61"/>
                      <a:pt x="372" y="54"/>
                      <a:pt x="370" y="55"/>
                    </a:cubicBezTo>
                    <a:cubicBezTo>
                      <a:pt x="368" y="56"/>
                      <a:pt x="376" y="63"/>
                      <a:pt x="374" y="67"/>
                    </a:cubicBezTo>
                    <a:cubicBezTo>
                      <a:pt x="372" y="71"/>
                      <a:pt x="362" y="75"/>
                      <a:pt x="361" y="78"/>
                    </a:cubicBezTo>
                    <a:cubicBezTo>
                      <a:pt x="360" y="81"/>
                      <a:pt x="364" y="85"/>
                      <a:pt x="365" y="88"/>
                    </a:cubicBezTo>
                    <a:cubicBezTo>
                      <a:pt x="366" y="91"/>
                      <a:pt x="365" y="95"/>
                      <a:pt x="367" y="99"/>
                    </a:cubicBezTo>
                    <a:cubicBezTo>
                      <a:pt x="369" y="103"/>
                      <a:pt x="375" y="106"/>
                      <a:pt x="379" y="109"/>
                    </a:cubicBezTo>
                    <a:cubicBezTo>
                      <a:pt x="383" y="112"/>
                      <a:pt x="390" y="117"/>
                      <a:pt x="392" y="120"/>
                    </a:cubicBezTo>
                    <a:cubicBezTo>
                      <a:pt x="394" y="123"/>
                      <a:pt x="390" y="128"/>
                      <a:pt x="388" y="129"/>
                    </a:cubicBezTo>
                    <a:cubicBezTo>
                      <a:pt x="386" y="130"/>
                      <a:pt x="381" y="126"/>
                      <a:pt x="377" y="124"/>
                    </a:cubicBezTo>
                    <a:cubicBezTo>
                      <a:pt x="373" y="122"/>
                      <a:pt x="361" y="113"/>
                      <a:pt x="362" y="112"/>
                    </a:cubicBezTo>
                    <a:close/>
                  </a:path>
                </a:pathLst>
              </a:custGeom>
              <a:grp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0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" name="Freeform 78"/>
              <p:cNvSpPr>
                <a:spLocks/>
              </p:cNvSpPr>
              <p:nvPr/>
            </p:nvSpPr>
            <p:spPr bwMode="auto">
              <a:xfrm>
                <a:off x="3669" y="1510"/>
                <a:ext cx="39" cy="44"/>
              </a:xfrm>
              <a:custGeom>
                <a:avLst/>
                <a:gdLst>
                  <a:gd name="T0" fmla="*/ 5 w 39"/>
                  <a:gd name="T1" fmla="*/ 38 h 44"/>
                  <a:gd name="T2" fmla="*/ 0 w 39"/>
                  <a:gd name="T3" fmla="*/ 20 h 44"/>
                  <a:gd name="T4" fmla="*/ 8 w 39"/>
                  <a:gd name="T5" fmla="*/ 13 h 44"/>
                  <a:gd name="T6" fmla="*/ 15 w 39"/>
                  <a:gd name="T7" fmla="*/ 2 h 44"/>
                  <a:gd name="T8" fmla="*/ 33 w 39"/>
                  <a:gd name="T9" fmla="*/ 2 h 44"/>
                  <a:gd name="T10" fmla="*/ 33 w 39"/>
                  <a:gd name="T11" fmla="*/ 14 h 44"/>
                  <a:gd name="T12" fmla="*/ 39 w 39"/>
                  <a:gd name="T13" fmla="*/ 25 h 44"/>
                  <a:gd name="T14" fmla="*/ 33 w 39"/>
                  <a:gd name="T15" fmla="*/ 37 h 44"/>
                  <a:gd name="T16" fmla="*/ 24 w 39"/>
                  <a:gd name="T17" fmla="*/ 43 h 44"/>
                  <a:gd name="T18" fmla="*/ 5 w 39"/>
                  <a:gd name="T19" fmla="*/ 38 h 4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39" h="44">
                    <a:moveTo>
                      <a:pt x="5" y="38"/>
                    </a:moveTo>
                    <a:cubicBezTo>
                      <a:pt x="1" y="34"/>
                      <a:pt x="0" y="24"/>
                      <a:pt x="0" y="20"/>
                    </a:cubicBezTo>
                    <a:cubicBezTo>
                      <a:pt x="0" y="16"/>
                      <a:pt x="5" y="16"/>
                      <a:pt x="8" y="13"/>
                    </a:cubicBezTo>
                    <a:cubicBezTo>
                      <a:pt x="11" y="10"/>
                      <a:pt x="11" y="4"/>
                      <a:pt x="15" y="2"/>
                    </a:cubicBezTo>
                    <a:cubicBezTo>
                      <a:pt x="19" y="0"/>
                      <a:pt x="30" y="0"/>
                      <a:pt x="33" y="2"/>
                    </a:cubicBezTo>
                    <a:cubicBezTo>
                      <a:pt x="36" y="4"/>
                      <a:pt x="32" y="10"/>
                      <a:pt x="33" y="14"/>
                    </a:cubicBezTo>
                    <a:cubicBezTo>
                      <a:pt x="34" y="18"/>
                      <a:pt x="39" y="21"/>
                      <a:pt x="39" y="25"/>
                    </a:cubicBezTo>
                    <a:cubicBezTo>
                      <a:pt x="39" y="29"/>
                      <a:pt x="35" y="34"/>
                      <a:pt x="33" y="37"/>
                    </a:cubicBezTo>
                    <a:cubicBezTo>
                      <a:pt x="31" y="40"/>
                      <a:pt x="28" y="42"/>
                      <a:pt x="24" y="43"/>
                    </a:cubicBezTo>
                    <a:cubicBezTo>
                      <a:pt x="20" y="44"/>
                      <a:pt x="9" y="42"/>
                      <a:pt x="5" y="38"/>
                    </a:cubicBezTo>
                    <a:close/>
                  </a:path>
                </a:pathLst>
              </a:cu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0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" name="Freeform 79"/>
              <p:cNvSpPr>
                <a:spLocks/>
              </p:cNvSpPr>
              <p:nvPr/>
            </p:nvSpPr>
            <p:spPr bwMode="auto">
              <a:xfrm>
                <a:off x="3872" y="1512"/>
                <a:ext cx="40" cy="37"/>
              </a:xfrm>
              <a:custGeom>
                <a:avLst/>
                <a:gdLst>
                  <a:gd name="T0" fmla="*/ 6 w 40"/>
                  <a:gd name="T1" fmla="*/ 36 h 37"/>
                  <a:gd name="T2" fmla="*/ 0 w 40"/>
                  <a:gd name="T3" fmla="*/ 23 h 37"/>
                  <a:gd name="T4" fmla="*/ 6 w 40"/>
                  <a:gd name="T5" fmla="*/ 3 h 37"/>
                  <a:gd name="T6" fmla="*/ 27 w 40"/>
                  <a:gd name="T7" fmla="*/ 3 h 37"/>
                  <a:gd name="T8" fmla="*/ 39 w 40"/>
                  <a:gd name="T9" fmla="*/ 2 h 37"/>
                  <a:gd name="T10" fmla="*/ 18 w 40"/>
                  <a:gd name="T11" fmla="*/ 9 h 37"/>
                  <a:gd name="T12" fmla="*/ 9 w 40"/>
                  <a:gd name="T13" fmla="*/ 15 h 37"/>
                  <a:gd name="T14" fmla="*/ 6 w 40"/>
                  <a:gd name="T15" fmla="*/ 36 h 3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40" h="37">
                    <a:moveTo>
                      <a:pt x="6" y="36"/>
                    </a:moveTo>
                    <a:cubicBezTo>
                      <a:pt x="5" y="37"/>
                      <a:pt x="0" y="28"/>
                      <a:pt x="0" y="23"/>
                    </a:cubicBezTo>
                    <a:cubicBezTo>
                      <a:pt x="0" y="18"/>
                      <a:pt x="2" y="6"/>
                      <a:pt x="6" y="3"/>
                    </a:cubicBezTo>
                    <a:cubicBezTo>
                      <a:pt x="10" y="0"/>
                      <a:pt x="22" y="3"/>
                      <a:pt x="27" y="3"/>
                    </a:cubicBezTo>
                    <a:cubicBezTo>
                      <a:pt x="32" y="3"/>
                      <a:pt x="40" y="1"/>
                      <a:pt x="39" y="2"/>
                    </a:cubicBezTo>
                    <a:cubicBezTo>
                      <a:pt x="38" y="3"/>
                      <a:pt x="23" y="7"/>
                      <a:pt x="18" y="9"/>
                    </a:cubicBezTo>
                    <a:cubicBezTo>
                      <a:pt x="13" y="11"/>
                      <a:pt x="10" y="12"/>
                      <a:pt x="9" y="15"/>
                    </a:cubicBezTo>
                    <a:cubicBezTo>
                      <a:pt x="8" y="18"/>
                      <a:pt x="7" y="35"/>
                      <a:pt x="6" y="36"/>
                    </a:cubicBezTo>
                    <a:close/>
                  </a:path>
                </a:pathLst>
              </a:cu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0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80" name="Freeform 80"/>
              <p:cNvSpPr>
                <a:spLocks/>
              </p:cNvSpPr>
              <p:nvPr/>
            </p:nvSpPr>
            <p:spPr bwMode="auto">
              <a:xfrm>
                <a:off x="4218" y="1369"/>
                <a:ext cx="44" cy="74"/>
              </a:xfrm>
              <a:custGeom>
                <a:avLst/>
                <a:gdLst>
                  <a:gd name="T0" fmla="*/ 0 w 44"/>
                  <a:gd name="T1" fmla="*/ 65 h 74"/>
                  <a:gd name="T2" fmla="*/ 9 w 44"/>
                  <a:gd name="T3" fmla="*/ 73 h 74"/>
                  <a:gd name="T4" fmla="*/ 23 w 44"/>
                  <a:gd name="T5" fmla="*/ 71 h 74"/>
                  <a:gd name="T6" fmla="*/ 35 w 44"/>
                  <a:gd name="T7" fmla="*/ 59 h 74"/>
                  <a:gd name="T8" fmla="*/ 42 w 44"/>
                  <a:gd name="T9" fmla="*/ 47 h 74"/>
                  <a:gd name="T10" fmla="*/ 39 w 44"/>
                  <a:gd name="T11" fmla="*/ 34 h 74"/>
                  <a:gd name="T12" fmla="*/ 44 w 44"/>
                  <a:gd name="T13" fmla="*/ 16 h 74"/>
                  <a:gd name="T14" fmla="*/ 42 w 44"/>
                  <a:gd name="T15" fmla="*/ 5 h 74"/>
                  <a:gd name="T16" fmla="*/ 33 w 44"/>
                  <a:gd name="T17" fmla="*/ 1 h 74"/>
                  <a:gd name="T18" fmla="*/ 27 w 44"/>
                  <a:gd name="T19" fmla="*/ 14 h 74"/>
                  <a:gd name="T20" fmla="*/ 33 w 44"/>
                  <a:gd name="T21" fmla="*/ 26 h 74"/>
                  <a:gd name="T22" fmla="*/ 29 w 44"/>
                  <a:gd name="T23" fmla="*/ 43 h 74"/>
                  <a:gd name="T24" fmla="*/ 27 w 44"/>
                  <a:gd name="T25" fmla="*/ 56 h 74"/>
                  <a:gd name="T26" fmla="*/ 17 w 44"/>
                  <a:gd name="T27" fmla="*/ 67 h 74"/>
                  <a:gd name="T28" fmla="*/ 0 w 44"/>
                  <a:gd name="T29" fmla="*/ 65 h 7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44" h="74">
                    <a:moveTo>
                      <a:pt x="0" y="65"/>
                    </a:moveTo>
                    <a:lnTo>
                      <a:pt x="9" y="73"/>
                    </a:lnTo>
                    <a:cubicBezTo>
                      <a:pt x="13" y="74"/>
                      <a:pt x="19" y="73"/>
                      <a:pt x="23" y="71"/>
                    </a:cubicBezTo>
                    <a:cubicBezTo>
                      <a:pt x="27" y="69"/>
                      <a:pt x="32" y="63"/>
                      <a:pt x="35" y="59"/>
                    </a:cubicBezTo>
                    <a:cubicBezTo>
                      <a:pt x="38" y="55"/>
                      <a:pt x="41" y="51"/>
                      <a:pt x="42" y="47"/>
                    </a:cubicBezTo>
                    <a:cubicBezTo>
                      <a:pt x="43" y="43"/>
                      <a:pt x="39" y="39"/>
                      <a:pt x="39" y="34"/>
                    </a:cubicBezTo>
                    <a:cubicBezTo>
                      <a:pt x="39" y="29"/>
                      <a:pt x="44" y="21"/>
                      <a:pt x="44" y="16"/>
                    </a:cubicBezTo>
                    <a:cubicBezTo>
                      <a:pt x="44" y="11"/>
                      <a:pt x="44" y="7"/>
                      <a:pt x="42" y="5"/>
                    </a:cubicBezTo>
                    <a:cubicBezTo>
                      <a:pt x="40" y="3"/>
                      <a:pt x="35" y="0"/>
                      <a:pt x="33" y="1"/>
                    </a:cubicBezTo>
                    <a:cubicBezTo>
                      <a:pt x="31" y="2"/>
                      <a:pt x="27" y="10"/>
                      <a:pt x="27" y="14"/>
                    </a:cubicBezTo>
                    <a:cubicBezTo>
                      <a:pt x="27" y="18"/>
                      <a:pt x="33" y="21"/>
                      <a:pt x="33" y="26"/>
                    </a:cubicBezTo>
                    <a:cubicBezTo>
                      <a:pt x="33" y="31"/>
                      <a:pt x="30" y="38"/>
                      <a:pt x="29" y="43"/>
                    </a:cubicBezTo>
                    <a:cubicBezTo>
                      <a:pt x="28" y="48"/>
                      <a:pt x="29" y="52"/>
                      <a:pt x="27" y="56"/>
                    </a:cubicBezTo>
                    <a:cubicBezTo>
                      <a:pt x="25" y="60"/>
                      <a:pt x="21" y="65"/>
                      <a:pt x="17" y="67"/>
                    </a:cubicBezTo>
                    <a:cubicBezTo>
                      <a:pt x="13" y="69"/>
                      <a:pt x="8" y="68"/>
                      <a:pt x="0" y="65"/>
                    </a:cubicBezTo>
                    <a:close/>
                  </a:path>
                </a:pathLst>
              </a:cu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0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81" name="Freeform 81"/>
              <p:cNvSpPr>
                <a:spLocks/>
              </p:cNvSpPr>
              <p:nvPr/>
            </p:nvSpPr>
            <p:spPr bwMode="auto">
              <a:xfrm>
                <a:off x="4073" y="2104"/>
                <a:ext cx="30" cy="49"/>
              </a:xfrm>
              <a:custGeom>
                <a:avLst/>
                <a:gdLst>
                  <a:gd name="T0" fmla="*/ 9 w 30"/>
                  <a:gd name="T1" fmla="*/ 33 h 49"/>
                  <a:gd name="T2" fmla="*/ 0 w 30"/>
                  <a:gd name="T3" fmla="*/ 23 h 49"/>
                  <a:gd name="T4" fmla="*/ 7 w 30"/>
                  <a:gd name="T5" fmla="*/ 13 h 49"/>
                  <a:gd name="T6" fmla="*/ 7 w 30"/>
                  <a:gd name="T7" fmla="*/ 1 h 49"/>
                  <a:gd name="T8" fmla="*/ 19 w 30"/>
                  <a:gd name="T9" fmla="*/ 7 h 49"/>
                  <a:gd name="T10" fmla="*/ 24 w 30"/>
                  <a:gd name="T11" fmla="*/ 16 h 49"/>
                  <a:gd name="T12" fmla="*/ 28 w 30"/>
                  <a:gd name="T13" fmla="*/ 28 h 49"/>
                  <a:gd name="T14" fmla="*/ 27 w 30"/>
                  <a:gd name="T15" fmla="*/ 41 h 49"/>
                  <a:gd name="T16" fmla="*/ 12 w 30"/>
                  <a:gd name="T17" fmla="*/ 49 h 49"/>
                  <a:gd name="T18" fmla="*/ 3 w 30"/>
                  <a:gd name="T19" fmla="*/ 43 h 49"/>
                  <a:gd name="T20" fmla="*/ 9 w 30"/>
                  <a:gd name="T21" fmla="*/ 33 h 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30" h="49">
                    <a:moveTo>
                      <a:pt x="9" y="33"/>
                    </a:moveTo>
                    <a:cubicBezTo>
                      <a:pt x="9" y="30"/>
                      <a:pt x="0" y="26"/>
                      <a:pt x="0" y="23"/>
                    </a:cubicBezTo>
                    <a:cubicBezTo>
                      <a:pt x="0" y="20"/>
                      <a:pt x="6" y="17"/>
                      <a:pt x="7" y="13"/>
                    </a:cubicBezTo>
                    <a:cubicBezTo>
                      <a:pt x="8" y="9"/>
                      <a:pt x="5" y="2"/>
                      <a:pt x="7" y="1"/>
                    </a:cubicBezTo>
                    <a:cubicBezTo>
                      <a:pt x="9" y="0"/>
                      <a:pt x="16" y="4"/>
                      <a:pt x="19" y="7"/>
                    </a:cubicBezTo>
                    <a:cubicBezTo>
                      <a:pt x="22" y="10"/>
                      <a:pt x="23" y="13"/>
                      <a:pt x="24" y="16"/>
                    </a:cubicBezTo>
                    <a:cubicBezTo>
                      <a:pt x="25" y="19"/>
                      <a:pt x="28" y="24"/>
                      <a:pt x="28" y="28"/>
                    </a:cubicBezTo>
                    <a:cubicBezTo>
                      <a:pt x="28" y="32"/>
                      <a:pt x="30" y="38"/>
                      <a:pt x="27" y="41"/>
                    </a:cubicBezTo>
                    <a:cubicBezTo>
                      <a:pt x="24" y="44"/>
                      <a:pt x="16" y="49"/>
                      <a:pt x="12" y="49"/>
                    </a:cubicBezTo>
                    <a:cubicBezTo>
                      <a:pt x="8" y="49"/>
                      <a:pt x="4" y="46"/>
                      <a:pt x="3" y="43"/>
                    </a:cubicBezTo>
                    <a:cubicBezTo>
                      <a:pt x="2" y="40"/>
                      <a:pt x="9" y="36"/>
                      <a:pt x="9" y="33"/>
                    </a:cubicBezTo>
                    <a:close/>
                  </a:path>
                </a:pathLst>
              </a:custGeom>
              <a:grp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0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82" name="Freeform 82"/>
              <p:cNvSpPr>
                <a:spLocks/>
              </p:cNvSpPr>
              <p:nvPr/>
            </p:nvSpPr>
            <p:spPr bwMode="auto">
              <a:xfrm>
                <a:off x="4307" y="2158"/>
                <a:ext cx="171" cy="200"/>
              </a:xfrm>
              <a:custGeom>
                <a:avLst/>
                <a:gdLst>
                  <a:gd name="T0" fmla="*/ 2 w 171"/>
                  <a:gd name="T1" fmla="*/ 2 h 200"/>
                  <a:gd name="T2" fmla="*/ 10 w 171"/>
                  <a:gd name="T3" fmla="*/ 19 h 200"/>
                  <a:gd name="T4" fmla="*/ 22 w 171"/>
                  <a:gd name="T5" fmla="*/ 31 h 200"/>
                  <a:gd name="T6" fmla="*/ 36 w 171"/>
                  <a:gd name="T7" fmla="*/ 46 h 200"/>
                  <a:gd name="T8" fmla="*/ 48 w 171"/>
                  <a:gd name="T9" fmla="*/ 53 h 200"/>
                  <a:gd name="T10" fmla="*/ 57 w 171"/>
                  <a:gd name="T11" fmla="*/ 62 h 200"/>
                  <a:gd name="T12" fmla="*/ 61 w 171"/>
                  <a:gd name="T13" fmla="*/ 74 h 200"/>
                  <a:gd name="T14" fmla="*/ 64 w 171"/>
                  <a:gd name="T15" fmla="*/ 88 h 200"/>
                  <a:gd name="T16" fmla="*/ 75 w 171"/>
                  <a:gd name="T17" fmla="*/ 106 h 200"/>
                  <a:gd name="T18" fmla="*/ 84 w 171"/>
                  <a:gd name="T19" fmla="*/ 115 h 200"/>
                  <a:gd name="T20" fmla="*/ 94 w 171"/>
                  <a:gd name="T21" fmla="*/ 139 h 200"/>
                  <a:gd name="T22" fmla="*/ 102 w 171"/>
                  <a:gd name="T23" fmla="*/ 152 h 200"/>
                  <a:gd name="T24" fmla="*/ 114 w 171"/>
                  <a:gd name="T25" fmla="*/ 161 h 200"/>
                  <a:gd name="T26" fmla="*/ 123 w 171"/>
                  <a:gd name="T27" fmla="*/ 172 h 200"/>
                  <a:gd name="T28" fmla="*/ 130 w 171"/>
                  <a:gd name="T29" fmla="*/ 182 h 200"/>
                  <a:gd name="T30" fmla="*/ 141 w 171"/>
                  <a:gd name="T31" fmla="*/ 197 h 200"/>
                  <a:gd name="T32" fmla="*/ 154 w 171"/>
                  <a:gd name="T33" fmla="*/ 197 h 200"/>
                  <a:gd name="T34" fmla="*/ 165 w 171"/>
                  <a:gd name="T35" fmla="*/ 196 h 200"/>
                  <a:gd name="T36" fmla="*/ 162 w 171"/>
                  <a:gd name="T37" fmla="*/ 182 h 200"/>
                  <a:gd name="T38" fmla="*/ 159 w 171"/>
                  <a:gd name="T39" fmla="*/ 169 h 200"/>
                  <a:gd name="T40" fmla="*/ 166 w 171"/>
                  <a:gd name="T41" fmla="*/ 160 h 200"/>
                  <a:gd name="T42" fmla="*/ 171 w 171"/>
                  <a:gd name="T43" fmla="*/ 149 h 200"/>
                  <a:gd name="T44" fmla="*/ 168 w 171"/>
                  <a:gd name="T45" fmla="*/ 130 h 200"/>
                  <a:gd name="T46" fmla="*/ 165 w 171"/>
                  <a:gd name="T47" fmla="*/ 145 h 200"/>
                  <a:gd name="T48" fmla="*/ 151 w 171"/>
                  <a:gd name="T49" fmla="*/ 139 h 200"/>
                  <a:gd name="T50" fmla="*/ 145 w 171"/>
                  <a:gd name="T51" fmla="*/ 128 h 200"/>
                  <a:gd name="T52" fmla="*/ 141 w 171"/>
                  <a:gd name="T53" fmla="*/ 119 h 200"/>
                  <a:gd name="T54" fmla="*/ 126 w 171"/>
                  <a:gd name="T55" fmla="*/ 112 h 200"/>
                  <a:gd name="T56" fmla="*/ 127 w 171"/>
                  <a:gd name="T57" fmla="*/ 100 h 200"/>
                  <a:gd name="T58" fmla="*/ 126 w 171"/>
                  <a:gd name="T59" fmla="*/ 88 h 200"/>
                  <a:gd name="T60" fmla="*/ 112 w 171"/>
                  <a:gd name="T61" fmla="*/ 94 h 200"/>
                  <a:gd name="T62" fmla="*/ 109 w 171"/>
                  <a:gd name="T63" fmla="*/ 82 h 200"/>
                  <a:gd name="T64" fmla="*/ 100 w 171"/>
                  <a:gd name="T65" fmla="*/ 77 h 200"/>
                  <a:gd name="T66" fmla="*/ 93 w 171"/>
                  <a:gd name="T67" fmla="*/ 64 h 200"/>
                  <a:gd name="T68" fmla="*/ 81 w 171"/>
                  <a:gd name="T69" fmla="*/ 52 h 200"/>
                  <a:gd name="T70" fmla="*/ 69 w 171"/>
                  <a:gd name="T71" fmla="*/ 41 h 200"/>
                  <a:gd name="T72" fmla="*/ 54 w 171"/>
                  <a:gd name="T73" fmla="*/ 28 h 200"/>
                  <a:gd name="T74" fmla="*/ 43 w 171"/>
                  <a:gd name="T75" fmla="*/ 14 h 200"/>
                  <a:gd name="T76" fmla="*/ 33 w 171"/>
                  <a:gd name="T77" fmla="*/ 11 h 200"/>
                  <a:gd name="T78" fmla="*/ 22 w 171"/>
                  <a:gd name="T79" fmla="*/ 7 h 200"/>
                  <a:gd name="T80" fmla="*/ 2 w 171"/>
                  <a:gd name="T81" fmla="*/ 2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</a:cxnLst>
                <a:rect l="0" t="0" r="r" b="b"/>
                <a:pathLst>
                  <a:path w="171" h="200">
                    <a:moveTo>
                      <a:pt x="2" y="2"/>
                    </a:moveTo>
                    <a:cubicBezTo>
                      <a:pt x="0" y="4"/>
                      <a:pt x="7" y="14"/>
                      <a:pt x="10" y="19"/>
                    </a:cubicBezTo>
                    <a:cubicBezTo>
                      <a:pt x="13" y="24"/>
                      <a:pt x="18" y="26"/>
                      <a:pt x="22" y="31"/>
                    </a:cubicBezTo>
                    <a:cubicBezTo>
                      <a:pt x="26" y="36"/>
                      <a:pt x="32" y="42"/>
                      <a:pt x="36" y="46"/>
                    </a:cubicBezTo>
                    <a:cubicBezTo>
                      <a:pt x="40" y="50"/>
                      <a:pt x="45" y="50"/>
                      <a:pt x="48" y="53"/>
                    </a:cubicBezTo>
                    <a:cubicBezTo>
                      <a:pt x="51" y="56"/>
                      <a:pt x="55" y="59"/>
                      <a:pt x="57" y="62"/>
                    </a:cubicBezTo>
                    <a:cubicBezTo>
                      <a:pt x="59" y="65"/>
                      <a:pt x="60" y="70"/>
                      <a:pt x="61" y="74"/>
                    </a:cubicBezTo>
                    <a:cubicBezTo>
                      <a:pt x="62" y="78"/>
                      <a:pt x="62" y="83"/>
                      <a:pt x="64" y="88"/>
                    </a:cubicBezTo>
                    <a:cubicBezTo>
                      <a:pt x="66" y="93"/>
                      <a:pt x="72" y="102"/>
                      <a:pt x="75" y="106"/>
                    </a:cubicBezTo>
                    <a:cubicBezTo>
                      <a:pt x="78" y="110"/>
                      <a:pt x="81" y="110"/>
                      <a:pt x="84" y="115"/>
                    </a:cubicBezTo>
                    <a:cubicBezTo>
                      <a:pt x="87" y="120"/>
                      <a:pt x="91" y="133"/>
                      <a:pt x="94" y="139"/>
                    </a:cubicBezTo>
                    <a:cubicBezTo>
                      <a:pt x="97" y="145"/>
                      <a:pt x="99" y="148"/>
                      <a:pt x="102" y="152"/>
                    </a:cubicBezTo>
                    <a:cubicBezTo>
                      <a:pt x="105" y="156"/>
                      <a:pt x="111" y="158"/>
                      <a:pt x="114" y="161"/>
                    </a:cubicBezTo>
                    <a:cubicBezTo>
                      <a:pt x="117" y="164"/>
                      <a:pt x="120" y="168"/>
                      <a:pt x="123" y="172"/>
                    </a:cubicBezTo>
                    <a:cubicBezTo>
                      <a:pt x="126" y="176"/>
                      <a:pt x="127" y="178"/>
                      <a:pt x="130" y="182"/>
                    </a:cubicBezTo>
                    <a:cubicBezTo>
                      <a:pt x="133" y="186"/>
                      <a:pt x="137" y="194"/>
                      <a:pt x="141" y="197"/>
                    </a:cubicBezTo>
                    <a:cubicBezTo>
                      <a:pt x="145" y="200"/>
                      <a:pt x="150" y="197"/>
                      <a:pt x="154" y="197"/>
                    </a:cubicBezTo>
                    <a:cubicBezTo>
                      <a:pt x="158" y="197"/>
                      <a:pt x="164" y="198"/>
                      <a:pt x="165" y="196"/>
                    </a:cubicBezTo>
                    <a:cubicBezTo>
                      <a:pt x="166" y="194"/>
                      <a:pt x="163" y="186"/>
                      <a:pt x="162" y="182"/>
                    </a:cubicBezTo>
                    <a:cubicBezTo>
                      <a:pt x="161" y="178"/>
                      <a:pt x="158" y="173"/>
                      <a:pt x="159" y="169"/>
                    </a:cubicBezTo>
                    <a:cubicBezTo>
                      <a:pt x="160" y="165"/>
                      <a:pt x="164" y="163"/>
                      <a:pt x="166" y="160"/>
                    </a:cubicBezTo>
                    <a:cubicBezTo>
                      <a:pt x="168" y="157"/>
                      <a:pt x="171" y="154"/>
                      <a:pt x="171" y="149"/>
                    </a:cubicBezTo>
                    <a:cubicBezTo>
                      <a:pt x="171" y="144"/>
                      <a:pt x="169" y="131"/>
                      <a:pt x="168" y="130"/>
                    </a:cubicBezTo>
                    <a:cubicBezTo>
                      <a:pt x="167" y="129"/>
                      <a:pt x="168" y="144"/>
                      <a:pt x="165" y="145"/>
                    </a:cubicBezTo>
                    <a:cubicBezTo>
                      <a:pt x="162" y="146"/>
                      <a:pt x="154" y="142"/>
                      <a:pt x="151" y="139"/>
                    </a:cubicBezTo>
                    <a:cubicBezTo>
                      <a:pt x="148" y="136"/>
                      <a:pt x="147" y="131"/>
                      <a:pt x="145" y="128"/>
                    </a:cubicBezTo>
                    <a:cubicBezTo>
                      <a:pt x="143" y="125"/>
                      <a:pt x="144" y="122"/>
                      <a:pt x="141" y="119"/>
                    </a:cubicBezTo>
                    <a:cubicBezTo>
                      <a:pt x="138" y="116"/>
                      <a:pt x="128" y="115"/>
                      <a:pt x="126" y="112"/>
                    </a:cubicBezTo>
                    <a:cubicBezTo>
                      <a:pt x="124" y="109"/>
                      <a:pt x="127" y="104"/>
                      <a:pt x="127" y="100"/>
                    </a:cubicBezTo>
                    <a:cubicBezTo>
                      <a:pt x="127" y="96"/>
                      <a:pt x="128" y="89"/>
                      <a:pt x="126" y="88"/>
                    </a:cubicBezTo>
                    <a:cubicBezTo>
                      <a:pt x="124" y="87"/>
                      <a:pt x="115" y="95"/>
                      <a:pt x="112" y="94"/>
                    </a:cubicBezTo>
                    <a:cubicBezTo>
                      <a:pt x="109" y="93"/>
                      <a:pt x="111" y="85"/>
                      <a:pt x="109" y="82"/>
                    </a:cubicBezTo>
                    <a:cubicBezTo>
                      <a:pt x="107" y="79"/>
                      <a:pt x="103" y="80"/>
                      <a:pt x="100" y="77"/>
                    </a:cubicBezTo>
                    <a:cubicBezTo>
                      <a:pt x="97" y="74"/>
                      <a:pt x="96" y="68"/>
                      <a:pt x="93" y="64"/>
                    </a:cubicBezTo>
                    <a:cubicBezTo>
                      <a:pt x="90" y="60"/>
                      <a:pt x="85" y="56"/>
                      <a:pt x="81" y="52"/>
                    </a:cubicBezTo>
                    <a:cubicBezTo>
                      <a:pt x="77" y="48"/>
                      <a:pt x="74" y="45"/>
                      <a:pt x="69" y="41"/>
                    </a:cubicBezTo>
                    <a:cubicBezTo>
                      <a:pt x="64" y="37"/>
                      <a:pt x="58" y="32"/>
                      <a:pt x="54" y="28"/>
                    </a:cubicBezTo>
                    <a:cubicBezTo>
                      <a:pt x="50" y="24"/>
                      <a:pt x="46" y="17"/>
                      <a:pt x="43" y="14"/>
                    </a:cubicBezTo>
                    <a:cubicBezTo>
                      <a:pt x="40" y="11"/>
                      <a:pt x="36" y="12"/>
                      <a:pt x="33" y="11"/>
                    </a:cubicBezTo>
                    <a:cubicBezTo>
                      <a:pt x="30" y="10"/>
                      <a:pt x="26" y="8"/>
                      <a:pt x="22" y="7"/>
                    </a:cubicBezTo>
                    <a:cubicBezTo>
                      <a:pt x="18" y="6"/>
                      <a:pt x="4" y="0"/>
                      <a:pt x="2" y="2"/>
                    </a:cubicBezTo>
                    <a:close/>
                  </a:path>
                </a:pathLst>
              </a:custGeom>
              <a:grp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0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83" name="Freeform 83"/>
              <p:cNvSpPr>
                <a:spLocks/>
              </p:cNvSpPr>
              <p:nvPr/>
            </p:nvSpPr>
            <p:spPr bwMode="auto">
              <a:xfrm>
                <a:off x="4470" y="2360"/>
                <a:ext cx="125" cy="38"/>
              </a:xfrm>
              <a:custGeom>
                <a:avLst/>
                <a:gdLst>
                  <a:gd name="T0" fmla="*/ 88 w 125"/>
                  <a:gd name="T1" fmla="*/ 27 h 38"/>
                  <a:gd name="T2" fmla="*/ 84 w 125"/>
                  <a:gd name="T3" fmla="*/ 37 h 38"/>
                  <a:gd name="T4" fmla="*/ 66 w 125"/>
                  <a:gd name="T5" fmla="*/ 30 h 38"/>
                  <a:gd name="T6" fmla="*/ 51 w 125"/>
                  <a:gd name="T7" fmla="*/ 25 h 38"/>
                  <a:gd name="T8" fmla="*/ 38 w 125"/>
                  <a:gd name="T9" fmla="*/ 27 h 38"/>
                  <a:gd name="T10" fmla="*/ 17 w 125"/>
                  <a:gd name="T11" fmla="*/ 24 h 38"/>
                  <a:gd name="T12" fmla="*/ 8 w 125"/>
                  <a:gd name="T13" fmla="*/ 18 h 38"/>
                  <a:gd name="T14" fmla="*/ 0 w 125"/>
                  <a:gd name="T15" fmla="*/ 12 h 38"/>
                  <a:gd name="T16" fmla="*/ 11 w 125"/>
                  <a:gd name="T17" fmla="*/ 3 h 38"/>
                  <a:gd name="T18" fmla="*/ 26 w 125"/>
                  <a:gd name="T19" fmla="*/ 1 h 38"/>
                  <a:gd name="T20" fmla="*/ 54 w 125"/>
                  <a:gd name="T21" fmla="*/ 12 h 38"/>
                  <a:gd name="T22" fmla="*/ 66 w 125"/>
                  <a:gd name="T23" fmla="*/ 7 h 38"/>
                  <a:gd name="T24" fmla="*/ 80 w 125"/>
                  <a:gd name="T25" fmla="*/ 9 h 38"/>
                  <a:gd name="T26" fmla="*/ 98 w 125"/>
                  <a:gd name="T27" fmla="*/ 15 h 38"/>
                  <a:gd name="T28" fmla="*/ 117 w 125"/>
                  <a:gd name="T29" fmla="*/ 19 h 38"/>
                  <a:gd name="T30" fmla="*/ 125 w 125"/>
                  <a:gd name="T31" fmla="*/ 25 h 38"/>
                  <a:gd name="T32" fmla="*/ 116 w 125"/>
                  <a:gd name="T33" fmla="*/ 33 h 38"/>
                  <a:gd name="T34" fmla="*/ 99 w 125"/>
                  <a:gd name="T35" fmla="*/ 33 h 38"/>
                  <a:gd name="T36" fmla="*/ 88 w 125"/>
                  <a:gd name="T37" fmla="*/ 27 h 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125" h="38">
                    <a:moveTo>
                      <a:pt x="88" y="27"/>
                    </a:moveTo>
                    <a:lnTo>
                      <a:pt x="84" y="37"/>
                    </a:lnTo>
                    <a:cubicBezTo>
                      <a:pt x="80" y="38"/>
                      <a:pt x="71" y="32"/>
                      <a:pt x="66" y="30"/>
                    </a:cubicBezTo>
                    <a:cubicBezTo>
                      <a:pt x="61" y="28"/>
                      <a:pt x="56" y="26"/>
                      <a:pt x="51" y="25"/>
                    </a:cubicBezTo>
                    <a:cubicBezTo>
                      <a:pt x="46" y="24"/>
                      <a:pt x="44" y="27"/>
                      <a:pt x="38" y="27"/>
                    </a:cubicBezTo>
                    <a:cubicBezTo>
                      <a:pt x="32" y="27"/>
                      <a:pt x="22" y="25"/>
                      <a:pt x="17" y="24"/>
                    </a:cubicBezTo>
                    <a:cubicBezTo>
                      <a:pt x="12" y="23"/>
                      <a:pt x="11" y="20"/>
                      <a:pt x="8" y="18"/>
                    </a:cubicBezTo>
                    <a:cubicBezTo>
                      <a:pt x="5" y="16"/>
                      <a:pt x="0" y="14"/>
                      <a:pt x="0" y="12"/>
                    </a:cubicBezTo>
                    <a:cubicBezTo>
                      <a:pt x="0" y="10"/>
                      <a:pt x="7" y="5"/>
                      <a:pt x="11" y="3"/>
                    </a:cubicBezTo>
                    <a:cubicBezTo>
                      <a:pt x="15" y="1"/>
                      <a:pt x="19" y="0"/>
                      <a:pt x="26" y="1"/>
                    </a:cubicBezTo>
                    <a:cubicBezTo>
                      <a:pt x="33" y="2"/>
                      <a:pt x="47" y="11"/>
                      <a:pt x="54" y="12"/>
                    </a:cubicBezTo>
                    <a:cubicBezTo>
                      <a:pt x="61" y="13"/>
                      <a:pt x="62" y="8"/>
                      <a:pt x="66" y="7"/>
                    </a:cubicBezTo>
                    <a:cubicBezTo>
                      <a:pt x="70" y="6"/>
                      <a:pt x="75" y="8"/>
                      <a:pt x="80" y="9"/>
                    </a:cubicBezTo>
                    <a:cubicBezTo>
                      <a:pt x="85" y="10"/>
                      <a:pt x="92" y="13"/>
                      <a:pt x="98" y="15"/>
                    </a:cubicBezTo>
                    <a:cubicBezTo>
                      <a:pt x="104" y="17"/>
                      <a:pt x="113" y="17"/>
                      <a:pt x="117" y="19"/>
                    </a:cubicBezTo>
                    <a:cubicBezTo>
                      <a:pt x="121" y="21"/>
                      <a:pt x="125" y="23"/>
                      <a:pt x="125" y="25"/>
                    </a:cubicBezTo>
                    <a:cubicBezTo>
                      <a:pt x="125" y="27"/>
                      <a:pt x="120" y="32"/>
                      <a:pt x="116" y="33"/>
                    </a:cubicBezTo>
                    <a:cubicBezTo>
                      <a:pt x="112" y="34"/>
                      <a:pt x="104" y="33"/>
                      <a:pt x="99" y="33"/>
                    </a:cubicBezTo>
                    <a:cubicBezTo>
                      <a:pt x="94" y="33"/>
                      <a:pt x="90" y="32"/>
                      <a:pt x="88" y="27"/>
                    </a:cubicBezTo>
                    <a:close/>
                  </a:path>
                </a:pathLst>
              </a:custGeom>
              <a:grp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0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84" name="Freeform 84"/>
              <p:cNvSpPr>
                <a:spLocks/>
              </p:cNvSpPr>
              <p:nvPr/>
            </p:nvSpPr>
            <p:spPr bwMode="auto">
              <a:xfrm>
                <a:off x="4511" y="2148"/>
                <a:ext cx="148" cy="168"/>
              </a:xfrm>
              <a:custGeom>
                <a:avLst/>
                <a:gdLst>
                  <a:gd name="T0" fmla="*/ 2 w 148"/>
                  <a:gd name="T1" fmla="*/ 80 h 168"/>
                  <a:gd name="T2" fmla="*/ 1 w 148"/>
                  <a:gd name="T3" fmla="*/ 96 h 168"/>
                  <a:gd name="T4" fmla="*/ 9 w 148"/>
                  <a:gd name="T5" fmla="*/ 113 h 168"/>
                  <a:gd name="T6" fmla="*/ 21 w 148"/>
                  <a:gd name="T7" fmla="*/ 129 h 168"/>
                  <a:gd name="T8" fmla="*/ 21 w 148"/>
                  <a:gd name="T9" fmla="*/ 141 h 168"/>
                  <a:gd name="T10" fmla="*/ 24 w 148"/>
                  <a:gd name="T11" fmla="*/ 152 h 168"/>
                  <a:gd name="T12" fmla="*/ 40 w 148"/>
                  <a:gd name="T13" fmla="*/ 161 h 168"/>
                  <a:gd name="T14" fmla="*/ 55 w 148"/>
                  <a:gd name="T15" fmla="*/ 161 h 168"/>
                  <a:gd name="T16" fmla="*/ 67 w 148"/>
                  <a:gd name="T17" fmla="*/ 162 h 168"/>
                  <a:gd name="T18" fmla="*/ 79 w 148"/>
                  <a:gd name="T19" fmla="*/ 162 h 168"/>
                  <a:gd name="T20" fmla="*/ 96 w 148"/>
                  <a:gd name="T21" fmla="*/ 167 h 168"/>
                  <a:gd name="T22" fmla="*/ 112 w 148"/>
                  <a:gd name="T23" fmla="*/ 153 h 168"/>
                  <a:gd name="T24" fmla="*/ 115 w 148"/>
                  <a:gd name="T25" fmla="*/ 137 h 168"/>
                  <a:gd name="T26" fmla="*/ 127 w 148"/>
                  <a:gd name="T27" fmla="*/ 122 h 168"/>
                  <a:gd name="T28" fmla="*/ 132 w 148"/>
                  <a:gd name="T29" fmla="*/ 113 h 168"/>
                  <a:gd name="T30" fmla="*/ 130 w 148"/>
                  <a:gd name="T31" fmla="*/ 99 h 168"/>
                  <a:gd name="T32" fmla="*/ 139 w 148"/>
                  <a:gd name="T33" fmla="*/ 95 h 168"/>
                  <a:gd name="T34" fmla="*/ 147 w 148"/>
                  <a:gd name="T35" fmla="*/ 87 h 168"/>
                  <a:gd name="T36" fmla="*/ 136 w 148"/>
                  <a:gd name="T37" fmla="*/ 71 h 168"/>
                  <a:gd name="T38" fmla="*/ 132 w 148"/>
                  <a:gd name="T39" fmla="*/ 56 h 168"/>
                  <a:gd name="T40" fmla="*/ 135 w 148"/>
                  <a:gd name="T41" fmla="*/ 44 h 168"/>
                  <a:gd name="T42" fmla="*/ 141 w 148"/>
                  <a:gd name="T43" fmla="*/ 36 h 168"/>
                  <a:gd name="T44" fmla="*/ 148 w 148"/>
                  <a:gd name="T45" fmla="*/ 21 h 168"/>
                  <a:gd name="T46" fmla="*/ 138 w 148"/>
                  <a:gd name="T47" fmla="*/ 9 h 168"/>
                  <a:gd name="T48" fmla="*/ 127 w 148"/>
                  <a:gd name="T49" fmla="*/ 2 h 168"/>
                  <a:gd name="T50" fmla="*/ 117 w 148"/>
                  <a:gd name="T51" fmla="*/ 2 h 168"/>
                  <a:gd name="T52" fmla="*/ 108 w 148"/>
                  <a:gd name="T53" fmla="*/ 14 h 168"/>
                  <a:gd name="T54" fmla="*/ 99 w 148"/>
                  <a:gd name="T55" fmla="*/ 21 h 168"/>
                  <a:gd name="T56" fmla="*/ 93 w 148"/>
                  <a:gd name="T57" fmla="*/ 29 h 168"/>
                  <a:gd name="T58" fmla="*/ 81 w 148"/>
                  <a:gd name="T59" fmla="*/ 30 h 168"/>
                  <a:gd name="T60" fmla="*/ 75 w 148"/>
                  <a:gd name="T61" fmla="*/ 45 h 168"/>
                  <a:gd name="T62" fmla="*/ 70 w 148"/>
                  <a:gd name="T63" fmla="*/ 54 h 168"/>
                  <a:gd name="T64" fmla="*/ 54 w 148"/>
                  <a:gd name="T65" fmla="*/ 59 h 168"/>
                  <a:gd name="T66" fmla="*/ 43 w 148"/>
                  <a:gd name="T67" fmla="*/ 63 h 168"/>
                  <a:gd name="T68" fmla="*/ 40 w 148"/>
                  <a:gd name="T69" fmla="*/ 81 h 168"/>
                  <a:gd name="T70" fmla="*/ 28 w 148"/>
                  <a:gd name="T71" fmla="*/ 80 h 168"/>
                  <a:gd name="T72" fmla="*/ 16 w 148"/>
                  <a:gd name="T73" fmla="*/ 77 h 168"/>
                  <a:gd name="T74" fmla="*/ 2 w 148"/>
                  <a:gd name="T75" fmla="*/ 80 h 16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148" h="168">
                    <a:moveTo>
                      <a:pt x="2" y="80"/>
                    </a:moveTo>
                    <a:cubicBezTo>
                      <a:pt x="0" y="83"/>
                      <a:pt x="0" y="91"/>
                      <a:pt x="1" y="96"/>
                    </a:cubicBezTo>
                    <a:cubicBezTo>
                      <a:pt x="2" y="101"/>
                      <a:pt x="6" y="108"/>
                      <a:pt x="9" y="113"/>
                    </a:cubicBezTo>
                    <a:cubicBezTo>
                      <a:pt x="12" y="118"/>
                      <a:pt x="19" y="124"/>
                      <a:pt x="21" y="129"/>
                    </a:cubicBezTo>
                    <a:cubicBezTo>
                      <a:pt x="23" y="134"/>
                      <a:pt x="21" y="137"/>
                      <a:pt x="21" y="141"/>
                    </a:cubicBezTo>
                    <a:cubicBezTo>
                      <a:pt x="21" y="145"/>
                      <a:pt x="21" y="149"/>
                      <a:pt x="24" y="152"/>
                    </a:cubicBezTo>
                    <a:cubicBezTo>
                      <a:pt x="27" y="155"/>
                      <a:pt x="35" y="160"/>
                      <a:pt x="40" y="161"/>
                    </a:cubicBezTo>
                    <a:cubicBezTo>
                      <a:pt x="45" y="162"/>
                      <a:pt x="51" y="161"/>
                      <a:pt x="55" y="161"/>
                    </a:cubicBezTo>
                    <a:cubicBezTo>
                      <a:pt x="59" y="161"/>
                      <a:pt x="63" y="162"/>
                      <a:pt x="67" y="162"/>
                    </a:cubicBezTo>
                    <a:cubicBezTo>
                      <a:pt x="71" y="162"/>
                      <a:pt x="74" y="161"/>
                      <a:pt x="79" y="162"/>
                    </a:cubicBezTo>
                    <a:cubicBezTo>
                      <a:pt x="84" y="163"/>
                      <a:pt x="91" y="168"/>
                      <a:pt x="96" y="167"/>
                    </a:cubicBezTo>
                    <a:cubicBezTo>
                      <a:pt x="101" y="166"/>
                      <a:pt x="109" y="158"/>
                      <a:pt x="112" y="153"/>
                    </a:cubicBezTo>
                    <a:cubicBezTo>
                      <a:pt x="115" y="148"/>
                      <a:pt x="113" y="142"/>
                      <a:pt x="115" y="137"/>
                    </a:cubicBezTo>
                    <a:cubicBezTo>
                      <a:pt x="117" y="132"/>
                      <a:pt x="124" y="126"/>
                      <a:pt x="127" y="122"/>
                    </a:cubicBezTo>
                    <a:cubicBezTo>
                      <a:pt x="130" y="118"/>
                      <a:pt x="132" y="117"/>
                      <a:pt x="132" y="113"/>
                    </a:cubicBezTo>
                    <a:cubicBezTo>
                      <a:pt x="132" y="109"/>
                      <a:pt x="129" y="102"/>
                      <a:pt x="130" y="99"/>
                    </a:cubicBezTo>
                    <a:cubicBezTo>
                      <a:pt x="131" y="96"/>
                      <a:pt x="136" y="97"/>
                      <a:pt x="139" y="95"/>
                    </a:cubicBezTo>
                    <a:cubicBezTo>
                      <a:pt x="142" y="93"/>
                      <a:pt x="147" y="91"/>
                      <a:pt x="147" y="87"/>
                    </a:cubicBezTo>
                    <a:cubicBezTo>
                      <a:pt x="147" y="83"/>
                      <a:pt x="138" y="76"/>
                      <a:pt x="136" y="71"/>
                    </a:cubicBezTo>
                    <a:cubicBezTo>
                      <a:pt x="134" y="66"/>
                      <a:pt x="132" y="60"/>
                      <a:pt x="132" y="56"/>
                    </a:cubicBezTo>
                    <a:cubicBezTo>
                      <a:pt x="132" y="52"/>
                      <a:pt x="133" y="47"/>
                      <a:pt x="135" y="44"/>
                    </a:cubicBezTo>
                    <a:cubicBezTo>
                      <a:pt x="137" y="41"/>
                      <a:pt x="139" y="40"/>
                      <a:pt x="141" y="36"/>
                    </a:cubicBezTo>
                    <a:cubicBezTo>
                      <a:pt x="143" y="32"/>
                      <a:pt x="148" y="25"/>
                      <a:pt x="148" y="21"/>
                    </a:cubicBezTo>
                    <a:cubicBezTo>
                      <a:pt x="148" y="17"/>
                      <a:pt x="141" y="12"/>
                      <a:pt x="138" y="9"/>
                    </a:cubicBezTo>
                    <a:cubicBezTo>
                      <a:pt x="135" y="6"/>
                      <a:pt x="130" y="3"/>
                      <a:pt x="127" y="2"/>
                    </a:cubicBezTo>
                    <a:cubicBezTo>
                      <a:pt x="124" y="1"/>
                      <a:pt x="120" y="0"/>
                      <a:pt x="117" y="2"/>
                    </a:cubicBezTo>
                    <a:cubicBezTo>
                      <a:pt x="114" y="4"/>
                      <a:pt x="111" y="11"/>
                      <a:pt x="108" y="14"/>
                    </a:cubicBezTo>
                    <a:cubicBezTo>
                      <a:pt x="105" y="17"/>
                      <a:pt x="101" y="19"/>
                      <a:pt x="99" y="21"/>
                    </a:cubicBezTo>
                    <a:cubicBezTo>
                      <a:pt x="97" y="23"/>
                      <a:pt x="96" y="28"/>
                      <a:pt x="93" y="29"/>
                    </a:cubicBezTo>
                    <a:cubicBezTo>
                      <a:pt x="90" y="30"/>
                      <a:pt x="84" y="27"/>
                      <a:pt x="81" y="30"/>
                    </a:cubicBezTo>
                    <a:cubicBezTo>
                      <a:pt x="78" y="33"/>
                      <a:pt x="77" y="41"/>
                      <a:pt x="75" y="45"/>
                    </a:cubicBezTo>
                    <a:cubicBezTo>
                      <a:pt x="73" y="49"/>
                      <a:pt x="74" y="52"/>
                      <a:pt x="70" y="54"/>
                    </a:cubicBezTo>
                    <a:cubicBezTo>
                      <a:pt x="66" y="56"/>
                      <a:pt x="58" y="58"/>
                      <a:pt x="54" y="59"/>
                    </a:cubicBezTo>
                    <a:cubicBezTo>
                      <a:pt x="50" y="60"/>
                      <a:pt x="45" y="59"/>
                      <a:pt x="43" y="63"/>
                    </a:cubicBezTo>
                    <a:cubicBezTo>
                      <a:pt x="41" y="67"/>
                      <a:pt x="43" y="78"/>
                      <a:pt x="40" y="81"/>
                    </a:cubicBezTo>
                    <a:cubicBezTo>
                      <a:pt x="37" y="84"/>
                      <a:pt x="32" y="81"/>
                      <a:pt x="28" y="80"/>
                    </a:cubicBezTo>
                    <a:cubicBezTo>
                      <a:pt x="24" y="79"/>
                      <a:pt x="20" y="78"/>
                      <a:pt x="16" y="77"/>
                    </a:cubicBezTo>
                    <a:cubicBezTo>
                      <a:pt x="12" y="76"/>
                      <a:pt x="4" y="77"/>
                      <a:pt x="2" y="80"/>
                    </a:cubicBezTo>
                    <a:close/>
                  </a:path>
                </a:pathLst>
              </a:custGeom>
              <a:grp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0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85" name="Freeform 85"/>
              <p:cNvSpPr>
                <a:spLocks/>
              </p:cNvSpPr>
              <p:nvPr/>
            </p:nvSpPr>
            <p:spPr bwMode="auto">
              <a:xfrm>
                <a:off x="4480" y="1932"/>
                <a:ext cx="33" cy="30"/>
              </a:xfrm>
              <a:custGeom>
                <a:avLst/>
                <a:gdLst>
                  <a:gd name="T0" fmla="*/ 10 w 33"/>
                  <a:gd name="T1" fmla="*/ 1 h 30"/>
                  <a:gd name="T2" fmla="*/ 2 w 33"/>
                  <a:gd name="T3" fmla="*/ 8 h 30"/>
                  <a:gd name="T4" fmla="*/ 1 w 33"/>
                  <a:gd name="T5" fmla="*/ 18 h 30"/>
                  <a:gd name="T6" fmla="*/ 7 w 33"/>
                  <a:gd name="T7" fmla="*/ 29 h 30"/>
                  <a:gd name="T8" fmla="*/ 22 w 33"/>
                  <a:gd name="T9" fmla="*/ 26 h 30"/>
                  <a:gd name="T10" fmla="*/ 32 w 33"/>
                  <a:gd name="T11" fmla="*/ 12 h 30"/>
                  <a:gd name="T12" fmla="*/ 26 w 33"/>
                  <a:gd name="T13" fmla="*/ 3 h 30"/>
                  <a:gd name="T14" fmla="*/ 10 w 33"/>
                  <a:gd name="T15" fmla="*/ 1 h 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33" h="30">
                    <a:moveTo>
                      <a:pt x="10" y="1"/>
                    </a:moveTo>
                    <a:cubicBezTo>
                      <a:pt x="6" y="2"/>
                      <a:pt x="3" y="5"/>
                      <a:pt x="2" y="8"/>
                    </a:cubicBezTo>
                    <a:cubicBezTo>
                      <a:pt x="1" y="11"/>
                      <a:pt x="0" y="15"/>
                      <a:pt x="1" y="18"/>
                    </a:cubicBezTo>
                    <a:cubicBezTo>
                      <a:pt x="2" y="21"/>
                      <a:pt x="4" y="28"/>
                      <a:pt x="7" y="29"/>
                    </a:cubicBezTo>
                    <a:cubicBezTo>
                      <a:pt x="10" y="30"/>
                      <a:pt x="18" y="29"/>
                      <a:pt x="22" y="26"/>
                    </a:cubicBezTo>
                    <a:cubicBezTo>
                      <a:pt x="26" y="23"/>
                      <a:pt x="31" y="16"/>
                      <a:pt x="32" y="12"/>
                    </a:cubicBezTo>
                    <a:cubicBezTo>
                      <a:pt x="33" y="8"/>
                      <a:pt x="28" y="6"/>
                      <a:pt x="26" y="3"/>
                    </a:cubicBezTo>
                    <a:cubicBezTo>
                      <a:pt x="24" y="0"/>
                      <a:pt x="14" y="0"/>
                      <a:pt x="10" y="1"/>
                    </a:cubicBezTo>
                    <a:close/>
                  </a:path>
                </a:pathLst>
              </a:custGeom>
              <a:grp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0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86" name="Freeform 86"/>
              <p:cNvSpPr>
                <a:spLocks/>
              </p:cNvSpPr>
              <p:nvPr/>
            </p:nvSpPr>
            <p:spPr bwMode="auto">
              <a:xfrm>
                <a:off x="4693" y="1389"/>
                <a:ext cx="89" cy="106"/>
              </a:xfrm>
              <a:custGeom>
                <a:avLst/>
                <a:gdLst>
                  <a:gd name="T0" fmla="*/ 1 w 89"/>
                  <a:gd name="T1" fmla="*/ 0 h 106"/>
                  <a:gd name="T2" fmla="*/ 7 w 89"/>
                  <a:gd name="T3" fmla="*/ 8 h 106"/>
                  <a:gd name="T4" fmla="*/ 4 w 89"/>
                  <a:gd name="T5" fmla="*/ 20 h 106"/>
                  <a:gd name="T6" fmla="*/ 10 w 89"/>
                  <a:gd name="T7" fmla="*/ 29 h 106"/>
                  <a:gd name="T8" fmla="*/ 19 w 89"/>
                  <a:gd name="T9" fmla="*/ 36 h 106"/>
                  <a:gd name="T10" fmla="*/ 26 w 89"/>
                  <a:gd name="T11" fmla="*/ 44 h 106"/>
                  <a:gd name="T12" fmla="*/ 32 w 89"/>
                  <a:gd name="T13" fmla="*/ 57 h 106"/>
                  <a:gd name="T14" fmla="*/ 38 w 89"/>
                  <a:gd name="T15" fmla="*/ 65 h 106"/>
                  <a:gd name="T16" fmla="*/ 44 w 89"/>
                  <a:gd name="T17" fmla="*/ 75 h 106"/>
                  <a:gd name="T18" fmla="*/ 52 w 89"/>
                  <a:gd name="T19" fmla="*/ 84 h 106"/>
                  <a:gd name="T20" fmla="*/ 62 w 89"/>
                  <a:gd name="T21" fmla="*/ 95 h 106"/>
                  <a:gd name="T22" fmla="*/ 68 w 89"/>
                  <a:gd name="T23" fmla="*/ 105 h 106"/>
                  <a:gd name="T24" fmla="*/ 76 w 89"/>
                  <a:gd name="T25" fmla="*/ 89 h 106"/>
                  <a:gd name="T26" fmla="*/ 89 w 89"/>
                  <a:gd name="T27" fmla="*/ 92 h 106"/>
                  <a:gd name="T28" fmla="*/ 76 w 89"/>
                  <a:gd name="T29" fmla="*/ 74 h 106"/>
                  <a:gd name="T30" fmla="*/ 65 w 89"/>
                  <a:gd name="T31" fmla="*/ 63 h 106"/>
                  <a:gd name="T32" fmla="*/ 53 w 89"/>
                  <a:gd name="T33" fmla="*/ 51 h 106"/>
                  <a:gd name="T34" fmla="*/ 46 w 89"/>
                  <a:gd name="T35" fmla="*/ 39 h 106"/>
                  <a:gd name="T36" fmla="*/ 37 w 89"/>
                  <a:gd name="T37" fmla="*/ 32 h 106"/>
                  <a:gd name="T38" fmla="*/ 31 w 89"/>
                  <a:gd name="T39" fmla="*/ 21 h 106"/>
                  <a:gd name="T40" fmla="*/ 20 w 89"/>
                  <a:gd name="T41" fmla="*/ 12 h 106"/>
                  <a:gd name="T42" fmla="*/ 11 w 89"/>
                  <a:gd name="T43" fmla="*/ 5 h 106"/>
                  <a:gd name="T44" fmla="*/ 1 w 89"/>
                  <a:gd name="T45" fmla="*/ 0 h 1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</a:cxnLst>
                <a:rect l="0" t="0" r="r" b="b"/>
                <a:pathLst>
                  <a:path w="89" h="106">
                    <a:moveTo>
                      <a:pt x="1" y="0"/>
                    </a:moveTo>
                    <a:cubicBezTo>
                      <a:pt x="0" y="0"/>
                      <a:pt x="7" y="5"/>
                      <a:pt x="7" y="8"/>
                    </a:cubicBezTo>
                    <a:cubicBezTo>
                      <a:pt x="7" y="11"/>
                      <a:pt x="4" y="17"/>
                      <a:pt x="4" y="20"/>
                    </a:cubicBezTo>
                    <a:cubicBezTo>
                      <a:pt x="4" y="23"/>
                      <a:pt x="8" y="26"/>
                      <a:pt x="10" y="29"/>
                    </a:cubicBezTo>
                    <a:cubicBezTo>
                      <a:pt x="12" y="32"/>
                      <a:pt x="16" y="34"/>
                      <a:pt x="19" y="36"/>
                    </a:cubicBezTo>
                    <a:cubicBezTo>
                      <a:pt x="22" y="38"/>
                      <a:pt x="24" y="41"/>
                      <a:pt x="26" y="44"/>
                    </a:cubicBezTo>
                    <a:cubicBezTo>
                      <a:pt x="28" y="47"/>
                      <a:pt x="30" y="54"/>
                      <a:pt x="32" y="57"/>
                    </a:cubicBezTo>
                    <a:cubicBezTo>
                      <a:pt x="34" y="60"/>
                      <a:pt x="36" y="62"/>
                      <a:pt x="38" y="65"/>
                    </a:cubicBezTo>
                    <a:cubicBezTo>
                      <a:pt x="40" y="68"/>
                      <a:pt x="42" y="72"/>
                      <a:pt x="44" y="75"/>
                    </a:cubicBezTo>
                    <a:cubicBezTo>
                      <a:pt x="46" y="78"/>
                      <a:pt x="49" y="81"/>
                      <a:pt x="52" y="84"/>
                    </a:cubicBezTo>
                    <a:cubicBezTo>
                      <a:pt x="55" y="87"/>
                      <a:pt x="59" y="91"/>
                      <a:pt x="62" y="95"/>
                    </a:cubicBezTo>
                    <a:cubicBezTo>
                      <a:pt x="65" y="99"/>
                      <a:pt x="66" y="106"/>
                      <a:pt x="68" y="105"/>
                    </a:cubicBezTo>
                    <a:cubicBezTo>
                      <a:pt x="70" y="104"/>
                      <a:pt x="73" y="91"/>
                      <a:pt x="76" y="89"/>
                    </a:cubicBezTo>
                    <a:cubicBezTo>
                      <a:pt x="79" y="87"/>
                      <a:pt x="89" y="94"/>
                      <a:pt x="89" y="92"/>
                    </a:cubicBezTo>
                    <a:cubicBezTo>
                      <a:pt x="89" y="90"/>
                      <a:pt x="80" y="79"/>
                      <a:pt x="76" y="74"/>
                    </a:cubicBezTo>
                    <a:cubicBezTo>
                      <a:pt x="72" y="69"/>
                      <a:pt x="69" y="67"/>
                      <a:pt x="65" y="63"/>
                    </a:cubicBezTo>
                    <a:cubicBezTo>
                      <a:pt x="61" y="59"/>
                      <a:pt x="56" y="55"/>
                      <a:pt x="53" y="51"/>
                    </a:cubicBezTo>
                    <a:cubicBezTo>
                      <a:pt x="50" y="47"/>
                      <a:pt x="49" y="42"/>
                      <a:pt x="46" y="39"/>
                    </a:cubicBezTo>
                    <a:cubicBezTo>
                      <a:pt x="43" y="36"/>
                      <a:pt x="39" y="35"/>
                      <a:pt x="37" y="32"/>
                    </a:cubicBezTo>
                    <a:cubicBezTo>
                      <a:pt x="35" y="29"/>
                      <a:pt x="34" y="24"/>
                      <a:pt x="31" y="21"/>
                    </a:cubicBezTo>
                    <a:cubicBezTo>
                      <a:pt x="28" y="18"/>
                      <a:pt x="23" y="15"/>
                      <a:pt x="20" y="12"/>
                    </a:cubicBezTo>
                    <a:cubicBezTo>
                      <a:pt x="17" y="9"/>
                      <a:pt x="14" y="7"/>
                      <a:pt x="11" y="5"/>
                    </a:cubicBezTo>
                    <a:cubicBezTo>
                      <a:pt x="8" y="3"/>
                      <a:pt x="2" y="0"/>
                      <a:pt x="1" y="0"/>
                    </a:cubicBezTo>
                    <a:close/>
                  </a:path>
                </a:pathLst>
              </a:custGeom>
              <a:grp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0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87" name="Freeform 87"/>
              <p:cNvSpPr>
                <a:spLocks/>
              </p:cNvSpPr>
              <p:nvPr/>
            </p:nvSpPr>
            <p:spPr bwMode="auto">
              <a:xfrm>
                <a:off x="4784" y="1525"/>
                <a:ext cx="73" cy="72"/>
              </a:xfrm>
              <a:custGeom>
                <a:avLst/>
                <a:gdLst>
                  <a:gd name="T0" fmla="*/ 1 w 73"/>
                  <a:gd name="T1" fmla="*/ 0 h 72"/>
                  <a:gd name="T2" fmla="*/ 10 w 73"/>
                  <a:gd name="T3" fmla="*/ 8 h 72"/>
                  <a:gd name="T4" fmla="*/ 34 w 73"/>
                  <a:gd name="T5" fmla="*/ 23 h 72"/>
                  <a:gd name="T6" fmla="*/ 51 w 73"/>
                  <a:gd name="T7" fmla="*/ 29 h 72"/>
                  <a:gd name="T8" fmla="*/ 64 w 73"/>
                  <a:gd name="T9" fmla="*/ 26 h 72"/>
                  <a:gd name="T10" fmla="*/ 73 w 73"/>
                  <a:gd name="T11" fmla="*/ 34 h 72"/>
                  <a:gd name="T12" fmla="*/ 63 w 73"/>
                  <a:gd name="T13" fmla="*/ 40 h 72"/>
                  <a:gd name="T14" fmla="*/ 54 w 73"/>
                  <a:gd name="T15" fmla="*/ 47 h 72"/>
                  <a:gd name="T16" fmla="*/ 36 w 73"/>
                  <a:gd name="T17" fmla="*/ 47 h 72"/>
                  <a:gd name="T18" fmla="*/ 24 w 73"/>
                  <a:gd name="T19" fmla="*/ 52 h 72"/>
                  <a:gd name="T20" fmla="*/ 34 w 73"/>
                  <a:gd name="T21" fmla="*/ 68 h 72"/>
                  <a:gd name="T22" fmla="*/ 24 w 73"/>
                  <a:gd name="T23" fmla="*/ 70 h 72"/>
                  <a:gd name="T24" fmla="*/ 15 w 73"/>
                  <a:gd name="T25" fmla="*/ 58 h 72"/>
                  <a:gd name="T26" fmla="*/ 9 w 73"/>
                  <a:gd name="T27" fmla="*/ 47 h 72"/>
                  <a:gd name="T28" fmla="*/ 0 w 73"/>
                  <a:gd name="T29" fmla="*/ 41 h 72"/>
                  <a:gd name="T30" fmla="*/ 10 w 73"/>
                  <a:gd name="T31" fmla="*/ 38 h 72"/>
                  <a:gd name="T32" fmla="*/ 12 w 73"/>
                  <a:gd name="T33" fmla="*/ 28 h 72"/>
                  <a:gd name="T34" fmla="*/ 6 w 73"/>
                  <a:gd name="T35" fmla="*/ 17 h 72"/>
                  <a:gd name="T36" fmla="*/ 1 w 73"/>
                  <a:gd name="T37" fmla="*/ 0 h 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73" h="72">
                    <a:moveTo>
                      <a:pt x="1" y="0"/>
                    </a:moveTo>
                    <a:lnTo>
                      <a:pt x="10" y="8"/>
                    </a:lnTo>
                    <a:cubicBezTo>
                      <a:pt x="15" y="12"/>
                      <a:pt x="27" y="20"/>
                      <a:pt x="34" y="23"/>
                    </a:cubicBezTo>
                    <a:cubicBezTo>
                      <a:pt x="41" y="26"/>
                      <a:pt x="46" y="29"/>
                      <a:pt x="51" y="29"/>
                    </a:cubicBezTo>
                    <a:cubicBezTo>
                      <a:pt x="56" y="29"/>
                      <a:pt x="60" y="25"/>
                      <a:pt x="64" y="26"/>
                    </a:cubicBezTo>
                    <a:cubicBezTo>
                      <a:pt x="68" y="27"/>
                      <a:pt x="73" y="32"/>
                      <a:pt x="73" y="34"/>
                    </a:cubicBezTo>
                    <a:cubicBezTo>
                      <a:pt x="73" y="36"/>
                      <a:pt x="66" y="38"/>
                      <a:pt x="63" y="40"/>
                    </a:cubicBezTo>
                    <a:cubicBezTo>
                      <a:pt x="60" y="42"/>
                      <a:pt x="58" y="46"/>
                      <a:pt x="54" y="47"/>
                    </a:cubicBezTo>
                    <a:cubicBezTo>
                      <a:pt x="50" y="48"/>
                      <a:pt x="41" y="46"/>
                      <a:pt x="36" y="47"/>
                    </a:cubicBezTo>
                    <a:cubicBezTo>
                      <a:pt x="31" y="48"/>
                      <a:pt x="24" y="49"/>
                      <a:pt x="24" y="52"/>
                    </a:cubicBezTo>
                    <a:cubicBezTo>
                      <a:pt x="24" y="55"/>
                      <a:pt x="34" y="65"/>
                      <a:pt x="34" y="68"/>
                    </a:cubicBezTo>
                    <a:cubicBezTo>
                      <a:pt x="34" y="71"/>
                      <a:pt x="27" y="72"/>
                      <a:pt x="24" y="70"/>
                    </a:cubicBezTo>
                    <a:cubicBezTo>
                      <a:pt x="21" y="68"/>
                      <a:pt x="17" y="62"/>
                      <a:pt x="15" y="58"/>
                    </a:cubicBezTo>
                    <a:cubicBezTo>
                      <a:pt x="13" y="54"/>
                      <a:pt x="12" y="50"/>
                      <a:pt x="9" y="47"/>
                    </a:cubicBezTo>
                    <a:cubicBezTo>
                      <a:pt x="6" y="44"/>
                      <a:pt x="0" y="42"/>
                      <a:pt x="0" y="41"/>
                    </a:cubicBezTo>
                    <a:cubicBezTo>
                      <a:pt x="0" y="40"/>
                      <a:pt x="8" y="40"/>
                      <a:pt x="10" y="38"/>
                    </a:cubicBezTo>
                    <a:cubicBezTo>
                      <a:pt x="12" y="36"/>
                      <a:pt x="13" y="31"/>
                      <a:pt x="12" y="28"/>
                    </a:cubicBezTo>
                    <a:cubicBezTo>
                      <a:pt x="11" y="25"/>
                      <a:pt x="8" y="20"/>
                      <a:pt x="6" y="17"/>
                    </a:cubicBezTo>
                    <a:cubicBezTo>
                      <a:pt x="4" y="14"/>
                      <a:pt x="2" y="11"/>
                      <a:pt x="1" y="0"/>
                    </a:cubicBezTo>
                    <a:close/>
                  </a:path>
                </a:pathLst>
              </a:custGeom>
              <a:grp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0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88" name="Freeform 88"/>
              <p:cNvSpPr>
                <a:spLocks/>
              </p:cNvSpPr>
              <p:nvPr/>
            </p:nvSpPr>
            <p:spPr bwMode="auto">
              <a:xfrm>
                <a:off x="4740" y="1592"/>
                <a:ext cx="115" cy="116"/>
              </a:xfrm>
              <a:custGeom>
                <a:avLst/>
                <a:gdLst>
                  <a:gd name="T0" fmla="*/ 90 w 115"/>
                  <a:gd name="T1" fmla="*/ 1 h 116"/>
                  <a:gd name="T2" fmla="*/ 104 w 115"/>
                  <a:gd name="T3" fmla="*/ 12 h 116"/>
                  <a:gd name="T4" fmla="*/ 107 w 115"/>
                  <a:gd name="T5" fmla="*/ 28 h 116"/>
                  <a:gd name="T6" fmla="*/ 102 w 115"/>
                  <a:gd name="T7" fmla="*/ 42 h 116"/>
                  <a:gd name="T8" fmla="*/ 108 w 115"/>
                  <a:gd name="T9" fmla="*/ 52 h 116"/>
                  <a:gd name="T10" fmla="*/ 114 w 115"/>
                  <a:gd name="T11" fmla="*/ 64 h 116"/>
                  <a:gd name="T12" fmla="*/ 114 w 115"/>
                  <a:gd name="T13" fmla="*/ 75 h 116"/>
                  <a:gd name="T14" fmla="*/ 110 w 115"/>
                  <a:gd name="T15" fmla="*/ 85 h 116"/>
                  <a:gd name="T16" fmla="*/ 95 w 115"/>
                  <a:gd name="T17" fmla="*/ 97 h 116"/>
                  <a:gd name="T18" fmla="*/ 81 w 115"/>
                  <a:gd name="T19" fmla="*/ 91 h 116"/>
                  <a:gd name="T20" fmla="*/ 72 w 115"/>
                  <a:gd name="T21" fmla="*/ 100 h 116"/>
                  <a:gd name="T22" fmla="*/ 59 w 115"/>
                  <a:gd name="T23" fmla="*/ 115 h 116"/>
                  <a:gd name="T24" fmla="*/ 44 w 115"/>
                  <a:gd name="T25" fmla="*/ 106 h 116"/>
                  <a:gd name="T26" fmla="*/ 21 w 115"/>
                  <a:gd name="T27" fmla="*/ 106 h 116"/>
                  <a:gd name="T28" fmla="*/ 3 w 115"/>
                  <a:gd name="T29" fmla="*/ 112 h 116"/>
                  <a:gd name="T30" fmla="*/ 3 w 115"/>
                  <a:gd name="T31" fmla="*/ 99 h 116"/>
                  <a:gd name="T32" fmla="*/ 14 w 115"/>
                  <a:gd name="T33" fmla="*/ 88 h 116"/>
                  <a:gd name="T34" fmla="*/ 24 w 115"/>
                  <a:gd name="T35" fmla="*/ 87 h 116"/>
                  <a:gd name="T36" fmla="*/ 38 w 115"/>
                  <a:gd name="T37" fmla="*/ 90 h 116"/>
                  <a:gd name="T38" fmla="*/ 51 w 115"/>
                  <a:gd name="T39" fmla="*/ 84 h 116"/>
                  <a:gd name="T40" fmla="*/ 56 w 115"/>
                  <a:gd name="T41" fmla="*/ 69 h 116"/>
                  <a:gd name="T42" fmla="*/ 60 w 115"/>
                  <a:gd name="T43" fmla="*/ 60 h 116"/>
                  <a:gd name="T44" fmla="*/ 77 w 115"/>
                  <a:gd name="T45" fmla="*/ 60 h 116"/>
                  <a:gd name="T46" fmla="*/ 78 w 115"/>
                  <a:gd name="T47" fmla="*/ 46 h 116"/>
                  <a:gd name="T48" fmla="*/ 75 w 115"/>
                  <a:gd name="T49" fmla="*/ 36 h 116"/>
                  <a:gd name="T50" fmla="*/ 80 w 115"/>
                  <a:gd name="T51" fmla="*/ 22 h 116"/>
                  <a:gd name="T52" fmla="*/ 74 w 115"/>
                  <a:gd name="T53" fmla="*/ 6 h 116"/>
                  <a:gd name="T54" fmla="*/ 90 w 115"/>
                  <a:gd name="T55" fmla="*/ 1 h 1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l="0" t="0" r="r" b="b"/>
                <a:pathLst>
                  <a:path w="115" h="116">
                    <a:moveTo>
                      <a:pt x="90" y="1"/>
                    </a:moveTo>
                    <a:cubicBezTo>
                      <a:pt x="95" y="2"/>
                      <a:pt x="101" y="8"/>
                      <a:pt x="104" y="12"/>
                    </a:cubicBezTo>
                    <a:cubicBezTo>
                      <a:pt x="107" y="16"/>
                      <a:pt x="107" y="23"/>
                      <a:pt x="107" y="28"/>
                    </a:cubicBezTo>
                    <a:cubicBezTo>
                      <a:pt x="107" y="33"/>
                      <a:pt x="102" y="38"/>
                      <a:pt x="102" y="42"/>
                    </a:cubicBezTo>
                    <a:cubicBezTo>
                      <a:pt x="102" y="46"/>
                      <a:pt x="106" y="48"/>
                      <a:pt x="108" y="52"/>
                    </a:cubicBezTo>
                    <a:cubicBezTo>
                      <a:pt x="110" y="56"/>
                      <a:pt x="113" y="60"/>
                      <a:pt x="114" y="64"/>
                    </a:cubicBezTo>
                    <a:cubicBezTo>
                      <a:pt x="115" y="68"/>
                      <a:pt x="115" y="72"/>
                      <a:pt x="114" y="75"/>
                    </a:cubicBezTo>
                    <a:cubicBezTo>
                      <a:pt x="113" y="78"/>
                      <a:pt x="113" y="81"/>
                      <a:pt x="110" y="85"/>
                    </a:cubicBezTo>
                    <a:cubicBezTo>
                      <a:pt x="107" y="89"/>
                      <a:pt x="100" y="96"/>
                      <a:pt x="95" y="97"/>
                    </a:cubicBezTo>
                    <a:cubicBezTo>
                      <a:pt x="90" y="98"/>
                      <a:pt x="85" y="91"/>
                      <a:pt x="81" y="91"/>
                    </a:cubicBezTo>
                    <a:cubicBezTo>
                      <a:pt x="77" y="91"/>
                      <a:pt x="76" y="96"/>
                      <a:pt x="72" y="100"/>
                    </a:cubicBezTo>
                    <a:cubicBezTo>
                      <a:pt x="68" y="104"/>
                      <a:pt x="64" y="114"/>
                      <a:pt x="59" y="115"/>
                    </a:cubicBezTo>
                    <a:cubicBezTo>
                      <a:pt x="54" y="116"/>
                      <a:pt x="50" y="107"/>
                      <a:pt x="44" y="106"/>
                    </a:cubicBezTo>
                    <a:cubicBezTo>
                      <a:pt x="38" y="105"/>
                      <a:pt x="28" y="105"/>
                      <a:pt x="21" y="106"/>
                    </a:cubicBezTo>
                    <a:cubicBezTo>
                      <a:pt x="14" y="107"/>
                      <a:pt x="6" y="113"/>
                      <a:pt x="3" y="112"/>
                    </a:cubicBezTo>
                    <a:cubicBezTo>
                      <a:pt x="0" y="111"/>
                      <a:pt x="1" y="103"/>
                      <a:pt x="3" y="99"/>
                    </a:cubicBezTo>
                    <a:cubicBezTo>
                      <a:pt x="5" y="95"/>
                      <a:pt x="11" y="90"/>
                      <a:pt x="14" y="88"/>
                    </a:cubicBezTo>
                    <a:cubicBezTo>
                      <a:pt x="17" y="86"/>
                      <a:pt x="20" y="87"/>
                      <a:pt x="24" y="87"/>
                    </a:cubicBezTo>
                    <a:cubicBezTo>
                      <a:pt x="28" y="87"/>
                      <a:pt x="34" y="90"/>
                      <a:pt x="38" y="90"/>
                    </a:cubicBezTo>
                    <a:cubicBezTo>
                      <a:pt x="42" y="90"/>
                      <a:pt x="48" y="88"/>
                      <a:pt x="51" y="84"/>
                    </a:cubicBezTo>
                    <a:cubicBezTo>
                      <a:pt x="54" y="80"/>
                      <a:pt x="55" y="73"/>
                      <a:pt x="56" y="69"/>
                    </a:cubicBezTo>
                    <a:cubicBezTo>
                      <a:pt x="57" y="65"/>
                      <a:pt x="57" y="61"/>
                      <a:pt x="60" y="60"/>
                    </a:cubicBezTo>
                    <a:cubicBezTo>
                      <a:pt x="63" y="59"/>
                      <a:pt x="74" y="62"/>
                      <a:pt x="77" y="60"/>
                    </a:cubicBezTo>
                    <a:cubicBezTo>
                      <a:pt x="80" y="58"/>
                      <a:pt x="78" y="50"/>
                      <a:pt x="78" y="46"/>
                    </a:cubicBezTo>
                    <a:cubicBezTo>
                      <a:pt x="78" y="42"/>
                      <a:pt x="75" y="40"/>
                      <a:pt x="75" y="36"/>
                    </a:cubicBezTo>
                    <a:cubicBezTo>
                      <a:pt x="75" y="32"/>
                      <a:pt x="80" y="27"/>
                      <a:pt x="80" y="22"/>
                    </a:cubicBezTo>
                    <a:cubicBezTo>
                      <a:pt x="80" y="17"/>
                      <a:pt x="72" y="9"/>
                      <a:pt x="74" y="6"/>
                    </a:cubicBezTo>
                    <a:cubicBezTo>
                      <a:pt x="76" y="3"/>
                      <a:pt x="85" y="0"/>
                      <a:pt x="90" y="1"/>
                    </a:cubicBezTo>
                    <a:close/>
                  </a:path>
                </a:pathLst>
              </a:custGeom>
              <a:grp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0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89" name="Freeform 89"/>
              <p:cNvSpPr>
                <a:spLocks/>
              </p:cNvSpPr>
              <p:nvPr/>
            </p:nvSpPr>
            <p:spPr bwMode="auto">
              <a:xfrm>
                <a:off x="4723" y="1705"/>
                <a:ext cx="27" cy="42"/>
              </a:xfrm>
              <a:custGeom>
                <a:avLst/>
                <a:gdLst>
                  <a:gd name="T0" fmla="*/ 17 w 27"/>
                  <a:gd name="T1" fmla="*/ 1 h 42"/>
                  <a:gd name="T2" fmla="*/ 26 w 27"/>
                  <a:gd name="T3" fmla="*/ 11 h 42"/>
                  <a:gd name="T4" fmla="*/ 26 w 27"/>
                  <a:gd name="T5" fmla="*/ 22 h 42"/>
                  <a:gd name="T6" fmla="*/ 26 w 27"/>
                  <a:gd name="T7" fmla="*/ 35 h 42"/>
                  <a:gd name="T8" fmla="*/ 17 w 27"/>
                  <a:gd name="T9" fmla="*/ 41 h 42"/>
                  <a:gd name="T10" fmla="*/ 10 w 27"/>
                  <a:gd name="T11" fmla="*/ 29 h 42"/>
                  <a:gd name="T12" fmla="*/ 8 w 27"/>
                  <a:gd name="T13" fmla="*/ 19 h 42"/>
                  <a:gd name="T14" fmla="*/ 1 w 27"/>
                  <a:gd name="T15" fmla="*/ 4 h 42"/>
                  <a:gd name="T16" fmla="*/ 17 w 27"/>
                  <a:gd name="T17" fmla="*/ 1 h 4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27" h="42">
                    <a:moveTo>
                      <a:pt x="17" y="1"/>
                    </a:moveTo>
                    <a:cubicBezTo>
                      <a:pt x="21" y="2"/>
                      <a:pt x="25" y="8"/>
                      <a:pt x="26" y="11"/>
                    </a:cubicBezTo>
                    <a:cubicBezTo>
                      <a:pt x="27" y="14"/>
                      <a:pt x="26" y="18"/>
                      <a:pt x="26" y="22"/>
                    </a:cubicBezTo>
                    <a:cubicBezTo>
                      <a:pt x="26" y="26"/>
                      <a:pt x="27" y="32"/>
                      <a:pt x="26" y="35"/>
                    </a:cubicBezTo>
                    <a:cubicBezTo>
                      <a:pt x="25" y="38"/>
                      <a:pt x="20" y="42"/>
                      <a:pt x="17" y="41"/>
                    </a:cubicBezTo>
                    <a:cubicBezTo>
                      <a:pt x="14" y="40"/>
                      <a:pt x="11" y="33"/>
                      <a:pt x="10" y="29"/>
                    </a:cubicBezTo>
                    <a:cubicBezTo>
                      <a:pt x="9" y="25"/>
                      <a:pt x="9" y="23"/>
                      <a:pt x="8" y="19"/>
                    </a:cubicBezTo>
                    <a:cubicBezTo>
                      <a:pt x="7" y="15"/>
                      <a:pt x="0" y="6"/>
                      <a:pt x="1" y="4"/>
                    </a:cubicBezTo>
                    <a:cubicBezTo>
                      <a:pt x="2" y="2"/>
                      <a:pt x="13" y="0"/>
                      <a:pt x="17" y="1"/>
                    </a:cubicBezTo>
                    <a:close/>
                  </a:path>
                </a:pathLst>
              </a:custGeom>
              <a:grp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0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90" name="Freeform 90"/>
              <p:cNvSpPr>
                <a:spLocks/>
              </p:cNvSpPr>
              <p:nvPr/>
            </p:nvSpPr>
            <p:spPr bwMode="auto">
              <a:xfrm>
                <a:off x="4762" y="1705"/>
                <a:ext cx="11" cy="2"/>
              </a:xfrm>
              <a:custGeom>
                <a:avLst/>
                <a:gdLst>
                  <a:gd name="T0" fmla="*/ 0 w 11"/>
                  <a:gd name="T1" fmla="*/ 1 h 2"/>
                  <a:gd name="T2" fmla="*/ 11 w 11"/>
                  <a:gd name="T3" fmla="*/ 1 h 2"/>
                  <a:gd name="T4" fmla="*/ 0 w 11"/>
                  <a:gd name="T5" fmla="*/ 1 h 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1" h="2">
                    <a:moveTo>
                      <a:pt x="0" y="1"/>
                    </a:moveTo>
                    <a:lnTo>
                      <a:pt x="11" y="1"/>
                    </a:lnTo>
                    <a:cubicBezTo>
                      <a:pt x="11" y="0"/>
                      <a:pt x="5" y="2"/>
                      <a:pt x="0" y="1"/>
                    </a:cubicBezTo>
                    <a:close/>
                  </a:path>
                </a:pathLst>
              </a:custGeom>
              <a:grp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0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91" name="Freeform 91"/>
              <p:cNvSpPr>
                <a:spLocks/>
              </p:cNvSpPr>
              <p:nvPr/>
            </p:nvSpPr>
            <p:spPr bwMode="auto">
              <a:xfrm>
                <a:off x="4637" y="1848"/>
                <a:ext cx="26" cy="50"/>
              </a:xfrm>
              <a:custGeom>
                <a:avLst/>
                <a:gdLst>
                  <a:gd name="T0" fmla="*/ 12 w 26"/>
                  <a:gd name="T1" fmla="*/ 40 h 50"/>
                  <a:gd name="T2" fmla="*/ 15 w 26"/>
                  <a:gd name="T3" fmla="*/ 50 h 50"/>
                  <a:gd name="T4" fmla="*/ 24 w 26"/>
                  <a:gd name="T5" fmla="*/ 42 h 50"/>
                  <a:gd name="T6" fmla="*/ 24 w 26"/>
                  <a:gd name="T7" fmla="*/ 24 h 50"/>
                  <a:gd name="T8" fmla="*/ 25 w 26"/>
                  <a:gd name="T9" fmla="*/ 12 h 50"/>
                  <a:gd name="T10" fmla="*/ 19 w 26"/>
                  <a:gd name="T11" fmla="*/ 0 h 50"/>
                  <a:gd name="T12" fmla="*/ 10 w 26"/>
                  <a:gd name="T13" fmla="*/ 12 h 50"/>
                  <a:gd name="T14" fmla="*/ 12 w 26"/>
                  <a:gd name="T15" fmla="*/ 23 h 50"/>
                  <a:gd name="T16" fmla="*/ 1 w 26"/>
                  <a:gd name="T17" fmla="*/ 29 h 50"/>
                  <a:gd name="T18" fmla="*/ 12 w 26"/>
                  <a:gd name="T19" fmla="*/ 40 h 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6" h="50">
                    <a:moveTo>
                      <a:pt x="12" y="40"/>
                    </a:moveTo>
                    <a:lnTo>
                      <a:pt x="15" y="50"/>
                    </a:lnTo>
                    <a:cubicBezTo>
                      <a:pt x="17" y="50"/>
                      <a:pt x="23" y="46"/>
                      <a:pt x="24" y="42"/>
                    </a:cubicBezTo>
                    <a:cubicBezTo>
                      <a:pt x="25" y="38"/>
                      <a:pt x="24" y="29"/>
                      <a:pt x="24" y="24"/>
                    </a:cubicBezTo>
                    <a:cubicBezTo>
                      <a:pt x="24" y="19"/>
                      <a:pt x="26" y="16"/>
                      <a:pt x="25" y="12"/>
                    </a:cubicBezTo>
                    <a:cubicBezTo>
                      <a:pt x="24" y="8"/>
                      <a:pt x="21" y="0"/>
                      <a:pt x="19" y="0"/>
                    </a:cubicBezTo>
                    <a:cubicBezTo>
                      <a:pt x="17" y="0"/>
                      <a:pt x="11" y="8"/>
                      <a:pt x="10" y="12"/>
                    </a:cubicBezTo>
                    <a:cubicBezTo>
                      <a:pt x="9" y="16"/>
                      <a:pt x="13" y="20"/>
                      <a:pt x="12" y="23"/>
                    </a:cubicBezTo>
                    <a:cubicBezTo>
                      <a:pt x="11" y="26"/>
                      <a:pt x="2" y="26"/>
                      <a:pt x="1" y="29"/>
                    </a:cubicBezTo>
                    <a:cubicBezTo>
                      <a:pt x="0" y="32"/>
                      <a:pt x="3" y="37"/>
                      <a:pt x="12" y="40"/>
                    </a:cubicBezTo>
                    <a:close/>
                  </a:path>
                </a:pathLst>
              </a:custGeom>
              <a:grp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0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92" name="Freeform 92"/>
              <p:cNvSpPr>
                <a:spLocks/>
              </p:cNvSpPr>
              <p:nvPr/>
            </p:nvSpPr>
            <p:spPr bwMode="auto">
              <a:xfrm>
                <a:off x="4654" y="1954"/>
                <a:ext cx="79" cy="91"/>
              </a:xfrm>
              <a:custGeom>
                <a:avLst/>
                <a:gdLst>
                  <a:gd name="T0" fmla="*/ 18 w 79"/>
                  <a:gd name="T1" fmla="*/ 25 h 91"/>
                  <a:gd name="T2" fmla="*/ 2 w 79"/>
                  <a:gd name="T3" fmla="*/ 37 h 91"/>
                  <a:gd name="T4" fmla="*/ 4 w 79"/>
                  <a:gd name="T5" fmla="*/ 52 h 91"/>
                  <a:gd name="T6" fmla="*/ 10 w 79"/>
                  <a:gd name="T7" fmla="*/ 61 h 91"/>
                  <a:gd name="T8" fmla="*/ 22 w 79"/>
                  <a:gd name="T9" fmla="*/ 71 h 91"/>
                  <a:gd name="T10" fmla="*/ 32 w 79"/>
                  <a:gd name="T11" fmla="*/ 79 h 91"/>
                  <a:gd name="T12" fmla="*/ 47 w 79"/>
                  <a:gd name="T13" fmla="*/ 88 h 91"/>
                  <a:gd name="T14" fmla="*/ 58 w 79"/>
                  <a:gd name="T15" fmla="*/ 88 h 91"/>
                  <a:gd name="T16" fmla="*/ 76 w 79"/>
                  <a:gd name="T17" fmla="*/ 89 h 91"/>
                  <a:gd name="T18" fmla="*/ 74 w 79"/>
                  <a:gd name="T19" fmla="*/ 76 h 91"/>
                  <a:gd name="T20" fmla="*/ 65 w 79"/>
                  <a:gd name="T21" fmla="*/ 68 h 91"/>
                  <a:gd name="T22" fmla="*/ 49 w 79"/>
                  <a:gd name="T23" fmla="*/ 73 h 91"/>
                  <a:gd name="T24" fmla="*/ 38 w 79"/>
                  <a:gd name="T25" fmla="*/ 64 h 91"/>
                  <a:gd name="T26" fmla="*/ 38 w 79"/>
                  <a:gd name="T27" fmla="*/ 53 h 91"/>
                  <a:gd name="T28" fmla="*/ 38 w 79"/>
                  <a:gd name="T29" fmla="*/ 43 h 91"/>
                  <a:gd name="T30" fmla="*/ 52 w 79"/>
                  <a:gd name="T31" fmla="*/ 29 h 91"/>
                  <a:gd name="T32" fmla="*/ 46 w 79"/>
                  <a:gd name="T33" fmla="*/ 5 h 91"/>
                  <a:gd name="T34" fmla="*/ 29 w 79"/>
                  <a:gd name="T35" fmla="*/ 1 h 91"/>
                  <a:gd name="T36" fmla="*/ 11 w 79"/>
                  <a:gd name="T37" fmla="*/ 4 h 91"/>
                  <a:gd name="T38" fmla="*/ 14 w 79"/>
                  <a:gd name="T39" fmla="*/ 16 h 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79" h="91">
                    <a:moveTo>
                      <a:pt x="18" y="25"/>
                    </a:moveTo>
                    <a:cubicBezTo>
                      <a:pt x="11" y="29"/>
                      <a:pt x="4" y="33"/>
                      <a:pt x="2" y="37"/>
                    </a:cubicBezTo>
                    <a:cubicBezTo>
                      <a:pt x="0" y="41"/>
                      <a:pt x="3" y="48"/>
                      <a:pt x="4" y="52"/>
                    </a:cubicBezTo>
                    <a:cubicBezTo>
                      <a:pt x="5" y="56"/>
                      <a:pt x="7" y="58"/>
                      <a:pt x="10" y="61"/>
                    </a:cubicBezTo>
                    <a:cubicBezTo>
                      <a:pt x="13" y="64"/>
                      <a:pt x="18" y="68"/>
                      <a:pt x="22" y="71"/>
                    </a:cubicBezTo>
                    <a:cubicBezTo>
                      <a:pt x="26" y="74"/>
                      <a:pt x="28" y="76"/>
                      <a:pt x="32" y="79"/>
                    </a:cubicBezTo>
                    <a:cubicBezTo>
                      <a:pt x="36" y="82"/>
                      <a:pt x="43" y="87"/>
                      <a:pt x="47" y="88"/>
                    </a:cubicBezTo>
                    <a:cubicBezTo>
                      <a:pt x="51" y="89"/>
                      <a:pt x="53" y="88"/>
                      <a:pt x="58" y="88"/>
                    </a:cubicBezTo>
                    <a:cubicBezTo>
                      <a:pt x="63" y="88"/>
                      <a:pt x="73" y="91"/>
                      <a:pt x="76" y="89"/>
                    </a:cubicBezTo>
                    <a:cubicBezTo>
                      <a:pt x="79" y="87"/>
                      <a:pt x="76" y="79"/>
                      <a:pt x="74" y="76"/>
                    </a:cubicBezTo>
                    <a:cubicBezTo>
                      <a:pt x="72" y="73"/>
                      <a:pt x="69" y="68"/>
                      <a:pt x="65" y="68"/>
                    </a:cubicBezTo>
                    <a:cubicBezTo>
                      <a:pt x="61" y="68"/>
                      <a:pt x="53" y="74"/>
                      <a:pt x="49" y="73"/>
                    </a:cubicBezTo>
                    <a:cubicBezTo>
                      <a:pt x="45" y="72"/>
                      <a:pt x="40" y="67"/>
                      <a:pt x="38" y="64"/>
                    </a:cubicBezTo>
                    <a:cubicBezTo>
                      <a:pt x="36" y="61"/>
                      <a:pt x="38" y="56"/>
                      <a:pt x="38" y="53"/>
                    </a:cubicBezTo>
                    <a:cubicBezTo>
                      <a:pt x="38" y="50"/>
                      <a:pt x="36" y="47"/>
                      <a:pt x="38" y="43"/>
                    </a:cubicBezTo>
                    <a:cubicBezTo>
                      <a:pt x="40" y="39"/>
                      <a:pt x="51" y="35"/>
                      <a:pt x="52" y="29"/>
                    </a:cubicBezTo>
                    <a:cubicBezTo>
                      <a:pt x="53" y="23"/>
                      <a:pt x="50" y="10"/>
                      <a:pt x="46" y="5"/>
                    </a:cubicBezTo>
                    <a:cubicBezTo>
                      <a:pt x="42" y="0"/>
                      <a:pt x="35" y="1"/>
                      <a:pt x="29" y="1"/>
                    </a:cubicBezTo>
                    <a:cubicBezTo>
                      <a:pt x="23" y="1"/>
                      <a:pt x="13" y="2"/>
                      <a:pt x="11" y="4"/>
                    </a:cubicBezTo>
                    <a:cubicBezTo>
                      <a:pt x="9" y="6"/>
                      <a:pt x="13" y="13"/>
                      <a:pt x="14" y="16"/>
                    </a:cubicBezTo>
                  </a:path>
                </a:pathLst>
              </a:custGeom>
              <a:grp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0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93" name="Freeform 93"/>
              <p:cNvSpPr>
                <a:spLocks/>
              </p:cNvSpPr>
              <p:nvPr/>
            </p:nvSpPr>
            <p:spPr bwMode="auto">
              <a:xfrm>
                <a:off x="4705" y="2108"/>
                <a:ext cx="70" cy="57"/>
              </a:xfrm>
              <a:custGeom>
                <a:avLst/>
                <a:gdLst>
                  <a:gd name="T0" fmla="*/ 57 w 70"/>
                  <a:gd name="T1" fmla="*/ 52 h 57"/>
                  <a:gd name="T2" fmla="*/ 41 w 70"/>
                  <a:gd name="T3" fmla="*/ 54 h 57"/>
                  <a:gd name="T4" fmla="*/ 29 w 70"/>
                  <a:gd name="T5" fmla="*/ 34 h 57"/>
                  <a:gd name="T6" fmla="*/ 13 w 70"/>
                  <a:gd name="T7" fmla="*/ 27 h 57"/>
                  <a:gd name="T8" fmla="*/ 1 w 70"/>
                  <a:gd name="T9" fmla="*/ 40 h 57"/>
                  <a:gd name="T10" fmla="*/ 4 w 70"/>
                  <a:gd name="T11" fmla="*/ 21 h 57"/>
                  <a:gd name="T12" fmla="*/ 16 w 70"/>
                  <a:gd name="T13" fmla="*/ 10 h 57"/>
                  <a:gd name="T14" fmla="*/ 28 w 70"/>
                  <a:gd name="T15" fmla="*/ 9 h 57"/>
                  <a:gd name="T16" fmla="*/ 38 w 70"/>
                  <a:gd name="T17" fmla="*/ 10 h 57"/>
                  <a:gd name="T18" fmla="*/ 53 w 70"/>
                  <a:gd name="T19" fmla="*/ 0 h 57"/>
                  <a:gd name="T20" fmla="*/ 62 w 70"/>
                  <a:gd name="T21" fmla="*/ 7 h 57"/>
                  <a:gd name="T22" fmla="*/ 68 w 70"/>
                  <a:gd name="T23" fmla="*/ 21 h 57"/>
                  <a:gd name="T24" fmla="*/ 68 w 70"/>
                  <a:gd name="T25" fmla="*/ 33 h 57"/>
                  <a:gd name="T26" fmla="*/ 56 w 70"/>
                  <a:gd name="T27" fmla="*/ 28 h 57"/>
                  <a:gd name="T28" fmla="*/ 57 w 70"/>
                  <a:gd name="T29" fmla="*/ 52 h 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70" h="57">
                    <a:moveTo>
                      <a:pt x="57" y="52"/>
                    </a:moveTo>
                    <a:cubicBezTo>
                      <a:pt x="54" y="56"/>
                      <a:pt x="46" y="57"/>
                      <a:pt x="41" y="54"/>
                    </a:cubicBezTo>
                    <a:cubicBezTo>
                      <a:pt x="36" y="51"/>
                      <a:pt x="34" y="38"/>
                      <a:pt x="29" y="34"/>
                    </a:cubicBezTo>
                    <a:cubicBezTo>
                      <a:pt x="24" y="30"/>
                      <a:pt x="18" y="26"/>
                      <a:pt x="13" y="27"/>
                    </a:cubicBezTo>
                    <a:cubicBezTo>
                      <a:pt x="8" y="28"/>
                      <a:pt x="2" y="41"/>
                      <a:pt x="1" y="40"/>
                    </a:cubicBezTo>
                    <a:cubicBezTo>
                      <a:pt x="0" y="39"/>
                      <a:pt x="1" y="26"/>
                      <a:pt x="4" y="21"/>
                    </a:cubicBezTo>
                    <a:cubicBezTo>
                      <a:pt x="7" y="16"/>
                      <a:pt x="12" y="12"/>
                      <a:pt x="16" y="10"/>
                    </a:cubicBezTo>
                    <a:cubicBezTo>
                      <a:pt x="20" y="8"/>
                      <a:pt x="24" y="9"/>
                      <a:pt x="28" y="9"/>
                    </a:cubicBezTo>
                    <a:cubicBezTo>
                      <a:pt x="32" y="9"/>
                      <a:pt x="34" y="11"/>
                      <a:pt x="38" y="10"/>
                    </a:cubicBezTo>
                    <a:cubicBezTo>
                      <a:pt x="42" y="9"/>
                      <a:pt x="49" y="0"/>
                      <a:pt x="53" y="0"/>
                    </a:cubicBezTo>
                    <a:cubicBezTo>
                      <a:pt x="57" y="0"/>
                      <a:pt x="60" y="4"/>
                      <a:pt x="62" y="7"/>
                    </a:cubicBezTo>
                    <a:cubicBezTo>
                      <a:pt x="64" y="10"/>
                      <a:pt x="67" y="17"/>
                      <a:pt x="68" y="21"/>
                    </a:cubicBezTo>
                    <a:cubicBezTo>
                      <a:pt x="69" y="25"/>
                      <a:pt x="70" y="32"/>
                      <a:pt x="68" y="33"/>
                    </a:cubicBezTo>
                    <a:cubicBezTo>
                      <a:pt x="66" y="34"/>
                      <a:pt x="58" y="26"/>
                      <a:pt x="56" y="28"/>
                    </a:cubicBezTo>
                    <a:cubicBezTo>
                      <a:pt x="54" y="30"/>
                      <a:pt x="60" y="48"/>
                      <a:pt x="57" y="52"/>
                    </a:cubicBezTo>
                    <a:close/>
                  </a:path>
                </a:pathLst>
              </a:custGeom>
              <a:grp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0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94" name="Freeform 94"/>
              <p:cNvSpPr>
                <a:spLocks/>
              </p:cNvSpPr>
              <p:nvPr/>
            </p:nvSpPr>
            <p:spPr bwMode="auto">
              <a:xfrm>
                <a:off x="4842" y="2268"/>
                <a:ext cx="161" cy="135"/>
              </a:xfrm>
              <a:custGeom>
                <a:avLst/>
                <a:gdLst>
                  <a:gd name="T0" fmla="*/ 102 w 161"/>
                  <a:gd name="T1" fmla="*/ 96 h 135"/>
                  <a:gd name="T2" fmla="*/ 89 w 161"/>
                  <a:gd name="T3" fmla="*/ 75 h 135"/>
                  <a:gd name="T4" fmla="*/ 75 w 161"/>
                  <a:gd name="T5" fmla="*/ 65 h 135"/>
                  <a:gd name="T6" fmla="*/ 60 w 161"/>
                  <a:gd name="T7" fmla="*/ 57 h 135"/>
                  <a:gd name="T8" fmla="*/ 50 w 161"/>
                  <a:gd name="T9" fmla="*/ 56 h 135"/>
                  <a:gd name="T10" fmla="*/ 35 w 161"/>
                  <a:gd name="T11" fmla="*/ 62 h 135"/>
                  <a:gd name="T12" fmla="*/ 27 w 161"/>
                  <a:gd name="T13" fmla="*/ 50 h 135"/>
                  <a:gd name="T14" fmla="*/ 18 w 161"/>
                  <a:gd name="T15" fmla="*/ 41 h 135"/>
                  <a:gd name="T16" fmla="*/ 27 w 161"/>
                  <a:gd name="T17" fmla="*/ 36 h 135"/>
                  <a:gd name="T18" fmla="*/ 36 w 161"/>
                  <a:gd name="T19" fmla="*/ 32 h 135"/>
                  <a:gd name="T20" fmla="*/ 47 w 161"/>
                  <a:gd name="T21" fmla="*/ 32 h 135"/>
                  <a:gd name="T22" fmla="*/ 32 w 161"/>
                  <a:gd name="T23" fmla="*/ 26 h 135"/>
                  <a:gd name="T24" fmla="*/ 23 w 161"/>
                  <a:gd name="T25" fmla="*/ 20 h 135"/>
                  <a:gd name="T26" fmla="*/ 9 w 161"/>
                  <a:gd name="T27" fmla="*/ 15 h 135"/>
                  <a:gd name="T28" fmla="*/ 0 w 161"/>
                  <a:gd name="T29" fmla="*/ 9 h 135"/>
                  <a:gd name="T30" fmla="*/ 8 w 161"/>
                  <a:gd name="T31" fmla="*/ 3 h 135"/>
                  <a:gd name="T32" fmla="*/ 18 w 161"/>
                  <a:gd name="T33" fmla="*/ 0 h 135"/>
                  <a:gd name="T34" fmla="*/ 41 w 161"/>
                  <a:gd name="T35" fmla="*/ 3 h 135"/>
                  <a:gd name="T36" fmla="*/ 53 w 161"/>
                  <a:gd name="T37" fmla="*/ 8 h 135"/>
                  <a:gd name="T38" fmla="*/ 60 w 161"/>
                  <a:gd name="T39" fmla="*/ 20 h 135"/>
                  <a:gd name="T40" fmla="*/ 62 w 161"/>
                  <a:gd name="T41" fmla="*/ 35 h 135"/>
                  <a:gd name="T42" fmla="*/ 75 w 161"/>
                  <a:gd name="T43" fmla="*/ 38 h 135"/>
                  <a:gd name="T44" fmla="*/ 75 w 161"/>
                  <a:gd name="T45" fmla="*/ 26 h 135"/>
                  <a:gd name="T46" fmla="*/ 95 w 161"/>
                  <a:gd name="T47" fmla="*/ 20 h 135"/>
                  <a:gd name="T48" fmla="*/ 104 w 161"/>
                  <a:gd name="T49" fmla="*/ 9 h 135"/>
                  <a:gd name="T50" fmla="*/ 122 w 161"/>
                  <a:gd name="T51" fmla="*/ 15 h 135"/>
                  <a:gd name="T52" fmla="*/ 134 w 161"/>
                  <a:gd name="T53" fmla="*/ 21 h 135"/>
                  <a:gd name="T54" fmla="*/ 144 w 161"/>
                  <a:gd name="T55" fmla="*/ 27 h 135"/>
                  <a:gd name="T56" fmla="*/ 159 w 161"/>
                  <a:gd name="T57" fmla="*/ 36 h 135"/>
                  <a:gd name="T58" fmla="*/ 158 w 161"/>
                  <a:gd name="T59" fmla="*/ 66 h 135"/>
                  <a:gd name="T60" fmla="*/ 156 w 161"/>
                  <a:gd name="T61" fmla="*/ 81 h 135"/>
                  <a:gd name="T62" fmla="*/ 156 w 161"/>
                  <a:gd name="T63" fmla="*/ 92 h 135"/>
                  <a:gd name="T64" fmla="*/ 155 w 161"/>
                  <a:gd name="T65" fmla="*/ 102 h 135"/>
                  <a:gd name="T66" fmla="*/ 149 w 161"/>
                  <a:gd name="T67" fmla="*/ 110 h 135"/>
                  <a:gd name="T68" fmla="*/ 149 w 161"/>
                  <a:gd name="T69" fmla="*/ 120 h 135"/>
                  <a:gd name="T70" fmla="*/ 150 w 161"/>
                  <a:gd name="T71" fmla="*/ 134 h 135"/>
                  <a:gd name="T72" fmla="*/ 141 w 161"/>
                  <a:gd name="T73" fmla="*/ 129 h 135"/>
                  <a:gd name="T74" fmla="*/ 131 w 161"/>
                  <a:gd name="T75" fmla="*/ 125 h 135"/>
                  <a:gd name="T76" fmla="*/ 117 w 161"/>
                  <a:gd name="T77" fmla="*/ 122 h 135"/>
                  <a:gd name="T78" fmla="*/ 107 w 161"/>
                  <a:gd name="T79" fmla="*/ 119 h 135"/>
                  <a:gd name="T80" fmla="*/ 105 w 161"/>
                  <a:gd name="T81" fmla="*/ 107 h 135"/>
                  <a:gd name="T82" fmla="*/ 102 w 161"/>
                  <a:gd name="T83" fmla="*/ 96 h 1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</a:cxnLst>
                <a:rect l="0" t="0" r="r" b="b"/>
                <a:pathLst>
                  <a:path w="161" h="135">
                    <a:moveTo>
                      <a:pt x="102" y="96"/>
                    </a:moveTo>
                    <a:cubicBezTo>
                      <a:pt x="99" y="91"/>
                      <a:pt x="93" y="80"/>
                      <a:pt x="89" y="75"/>
                    </a:cubicBezTo>
                    <a:cubicBezTo>
                      <a:pt x="85" y="70"/>
                      <a:pt x="80" y="68"/>
                      <a:pt x="75" y="65"/>
                    </a:cubicBezTo>
                    <a:cubicBezTo>
                      <a:pt x="70" y="62"/>
                      <a:pt x="64" y="58"/>
                      <a:pt x="60" y="57"/>
                    </a:cubicBezTo>
                    <a:cubicBezTo>
                      <a:pt x="56" y="56"/>
                      <a:pt x="54" y="55"/>
                      <a:pt x="50" y="56"/>
                    </a:cubicBezTo>
                    <a:cubicBezTo>
                      <a:pt x="46" y="57"/>
                      <a:pt x="39" y="63"/>
                      <a:pt x="35" y="62"/>
                    </a:cubicBezTo>
                    <a:cubicBezTo>
                      <a:pt x="31" y="61"/>
                      <a:pt x="30" y="53"/>
                      <a:pt x="27" y="50"/>
                    </a:cubicBezTo>
                    <a:cubicBezTo>
                      <a:pt x="24" y="47"/>
                      <a:pt x="18" y="43"/>
                      <a:pt x="18" y="41"/>
                    </a:cubicBezTo>
                    <a:cubicBezTo>
                      <a:pt x="18" y="39"/>
                      <a:pt x="24" y="38"/>
                      <a:pt x="27" y="36"/>
                    </a:cubicBezTo>
                    <a:cubicBezTo>
                      <a:pt x="30" y="34"/>
                      <a:pt x="33" y="33"/>
                      <a:pt x="36" y="32"/>
                    </a:cubicBezTo>
                    <a:cubicBezTo>
                      <a:pt x="39" y="31"/>
                      <a:pt x="48" y="33"/>
                      <a:pt x="47" y="32"/>
                    </a:cubicBezTo>
                    <a:cubicBezTo>
                      <a:pt x="46" y="31"/>
                      <a:pt x="36" y="28"/>
                      <a:pt x="32" y="26"/>
                    </a:cubicBezTo>
                    <a:cubicBezTo>
                      <a:pt x="28" y="24"/>
                      <a:pt x="27" y="22"/>
                      <a:pt x="23" y="20"/>
                    </a:cubicBezTo>
                    <a:cubicBezTo>
                      <a:pt x="19" y="18"/>
                      <a:pt x="13" y="17"/>
                      <a:pt x="9" y="15"/>
                    </a:cubicBezTo>
                    <a:cubicBezTo>
                      <a:pt x="5" y="13"/>
                      <a:pt x="0" y="11"/>
                      <a:pt x="0" y="9"/>
                    </a:cubicBezTo>
                    <a:cubicBezTo>
                      <a:pt x="0" y="7"/>
                      <a:pt x="5" y="4"/>
                      <a:pt x="8" y="3"/>
                    </a:cubicBezTo>
                    <a:cubicBezTo>
                      <a:pt x="11" y="2"/>
                      <a:pt x="13" y="0"/>
                      <a:pt x="18" y="0"/>
                    </a:cubicBezTo>
                    <a:cubicBezTo>
                      <a:pt x="23" y="0"/>
                      <a:pt x="35" y="2"/>
                      <a:pt x="41" y="3"/>
                    </a:cubicBezTo>
                    <a:cubicBezTo>
                      <a:pt x="47" y="4"/>
                      <a:pt x="50" y="5"/>
                      <a:pt x="53" y="8"/>
                    </a:cubicBezTo>
                    <a:cubicBezTo>
                      <a:pt x="56" y="11"/>
                      <a:pt x="59" y="16"/>
                      <a:pt x="60" y="20"/>
                    </a:cubicBezTo>
                    <a:cubicBezTo>
                      <a:pt x="61" y="24"/>
                      <a:pt x="60" y="32"/>
                      <a:pt x="62" y="35"/>
                    </a:cubicBezTo>
                    <a:cubicBezTo>
                      <a:pt x="64" y="38"/>
                      <a:pt x="73" y="39"/>
                      <a:pt x="75" y="38"/>
                    </a:cubicBezTo>
                    <a:cubicBezTo>
                      <a:pt x="77" y="37"/>
                      <a:pt x="72" y="29"/>
                      <a:pt x="75" y="26"/>
                    </a:cubicBezTo>
                    <a:cubicBezTo>
                      <a:pt x="78" y="23"/>
                      <a:pt x="90" y="23"/>
                      <a:pt x="95" y="20"/>
                    </a:cubicBezTo>
                    <a:cubicBezTo>
                      <a:pt x="100" y="17"/>
                      <a:pt x="100" y="10"/>
                      <a:pt x="104" y="9"/>
                    </a:cubicBezTo>
                    <a:cubicBezTo>
                      <a:pt x="108" y="8"/>
                      <a:pt x="117" y="13"/>
                      <a:pt x="122" y="15"/>
                    </a:cubicBezTo>
                    <a:cubicBezTo>
                      <a:pt x="127" y="17"/>
                      <a:pt x="130" y="19"/>
                      <a:pt x="134" y="21"/>
                    </a:cubicBezTo>
                    <a:cubicBezTo>
                      <a:pt x="138" y="23"/>
                      <a:pt x="140" y="24"/>
                      <a:pt x="144" y="27"/>
                    </a:cubicBezTo>
                    <a:cubicBezTo>
                      <a:pt x="148" y="30"/>
                      <a:pt x="157" y="30"/>
                      <a:pt x="159" y="36"/>
                    </a:cubicBezTo>
                    <a:cubicBezTo>
                      <a:pt x="161" y="42"/>
                      <a:pt x="158" y="59"/>
                      <a:pt x="158" y="66"/>
                    </a:cubicBezTo>
                    <a:cubicBezTo>
                      <a:pt x="158" y="73"/>
                      <a:pt x="156" y="77"/>
                      <a:pt x="156" y="81"/>
                    </a:cubicBezTo>
                    <a:cubicBezTo>
                      <a:pt x="156" y="85"/>
                      <a:pt x="156" y="89"/>
                      <a:pt x="156" y="92"/>
                    </a:cubicBezTo>
                    <a:cubicBezTo>
                      <a:pt x="156" y="95"/>
                      <a:pt x="156" y="99"/>
                      <a:pt x="155" y="102"/>
                    </a:cubicBezTo>
                    <a:cubicBezTo>
                      <a:pt x="154" y="105"/>
                      <a:pt x="150" y="107"/>
                      <a:pt x="149" y="110"/>
                    </a:cubicBezTo>
                    <a:cubicBezTo>
                      <a:pt x="148" y="113"/>
                      <a:pt x="149" y="116"/>
                      <a:pt x="149" y="120"/>
                    </a:cubicBezTo>
                    <a:cubicBezTo>
                      <a:pt x="149" y="124"/>
                      <a:pt x="151" y="133"/>
                      <a:pt x="150" y="134"/>
                    </a:cubicBezTo>
                    <a:cubicBezTo>
                      <a:pt x="149" y="135"/>
                      <a:pt x="144" y="130"/>
                      <a:pt x="141" y="129"/>
                    </a:cubicBezTo>
                    <a:cubicBezTo>
                      <a:pt x="138" y="128"/>
                      <a:pt x="135" y="126"/>
                      <a:pt x="131" y="125"/>
                    </a:cubicBezTo>
                    <a:cubicBezTo>
                      <a:pt x="127" y="124"/>
                      <a:pt x="121" y="123"/>
                      <a:pt x="117" y="122"/>
                    </a:cubicBezTo>
                    <a:cubicBezTo>
                      <a:pt x="113" y="121"/>
                      <a:pt x="109" y="122"/>
                      <a:pt x="107" y="119"/>
                    </a:cubicBezTo>
                    <a:cubicBezTo>
                      <a:pt x="105" y="116"/>
                      <a:pt x="106" y="111"/>
                      <a:pt x="105" y="107"/>
                    </a:cubicBezTo>
                    <a:cubicBezTo>
                      <a:pt x="104" y="103"/>
                      <a:pt x="105" y="101"/>
                      <a:pt x="102" y="96"/>
                    </a:cubicBezTo>
                    <a:close/>
                  </a:path>
                </a:pathLst>
              </a:custGeom>
              <a:grp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0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95" name="Freeform 95"/>
              <p:cNvSpPr>
                <a:spLocks/>
              </p:cNvSpPr>
              <p:nvPr/>
            </p:nvSpPr>
            <p:spPr bwMode="auto">
              <a:xfrm>
                <a:off x="4654" y="2224"/>
                <a:ext cx="104" cy="140"/>
              </a:xfrm>
              <a:custGeom>
                <a:avLst/>
                <a:gdLst>
                  <a:gd name="T0" fmla="*/ 18 w 104"/>
                  <a:gd name="T1" fmla="*/ 49 h 140"/>
                  <a:gd name="T2" fmla="*/ 7 w 104"/>
                  <a:gd name="T3" fmla="*/ 73 h 140"/>
                  <a:gd name="T4" fmla="*/ 2 w 104"/>
                  <a:gd name="T5" fmla="*/ 86 h 140"/>
                  <a:gd name="T6" fmla="*/ 16 w 104"/>
                  <a:gd name="T7" fmla="*/ 95 h 140"/>
                  <a:gd name="T8" fmla="*/ 16 w 104"/>
                  <a:gd name="T9" fmla="*/ 107 h 140"/>
                  <a:gd name="T10" fmla="*/ 10 w 104"/>
                  <a:gd name="T11" fmla="*/ 118 h 140"/>
                  <a:gd name="T12" fmla="*/ 17 w 104"/>
                  <a:gd name="T13" fmla="*/ 128 h 140"/>
                  <a:gd name="T14" fmla="*/ 23 w 104"/>
                  <a:gd name="T15" fmla="*/ 140 h 140"/>
                  <a:gd name="T16" fmla="*/ 32 w 104"/>
                  <a:gd name="T17" fmla="*/ 131 h 140"/>
                  <a:gd name="T18" fmla="*/ 32 w 104"/>
                  <a:gd name="T19" fmla="*/ 110 h 140"/>
                  <a:gd name="T20" fmla="*/ 31 w 104"/>
                  <a:gd name="T21" fmla="*/ 94 h 140"/>
                  <a:gd name="T22" fmla="*/ 37 w 104"/>
                  <a:gd name="T23" fmla="*/ 82 h 140"/>
                  <a:gd name="T24" fmla="*/ 43 w 104"/>
                  <a:gd name="T25" fmla="*/ 92 h 140"/>
                  <a:gd name="T26" fmla="*/ 44 w 104"/>
                  <a:gd name="T27" fmla="*/ 103 h 140"/>
                  <a:gd name="T28" fmla="*/ 53 w 104"/>
                  <a:gd name="T29" fmla="*/ 110 h 140"/>
                  <a:gd name="T30" fmla="*/ 65 w 104"/>
                  <a:gd name="T31" fmla="*/ 113 h 140"/>
                  <a:gd name="T32" fmla="*/ 68 w 104"/>
                  <a:gd name="T33" fmla="*/ 94 h 140"/>
                  <a:gd name="T34" fmla="*/ 62 w 104"/>
                  <a:gd name="T35" fmla="*/ 85 h 140"/>
                  <a:gd name="T36" fmla="*/ 56 w 104"/>
                  <a:gd name="T37" fmla="*/ 76 h 140"/>
                  <a:gd name="T38" fmla="*/ 53 w 104"/>
                  <a:gd name="T39" fmla="*/ 64 h 140"/>
                  <a:gd name="T40" fmla="*/ 68 w 104"/>
                  <a:gd name="T41" fmla="*/ 56 h 140"/>
                  <a:gd name="T42" fmla="*/ 76 w 104"/>
                  <a:gd name="T43" fmla="*/ 43 h 140"/>
                  <a:gd name="T44" fmla="*/ 58 w 104"/>
                  <a:gd name="T45" fmla="*/ 47 h 140"/>
                  <a:gd name="T46" fmla="*/ 40 w 104"/>
                  <a:gd name="T47" fmla="*/ 50 h 140"/>
                  <a:gd name="T48" fmla="*/ 34 w 104"/>
                  <a:gd name="T49" fmla="*/ 41 h 140"/>
                  <a:gd name="T50" fmla="*/ 43 w 104"/>
                  <a:gd name="T51" fmla="*/ 26 h 140"/>
                  <a:gd name="T52" fmla="*/ 55 w 104"/>
                  <a:gd name="T53" fmla="*/ 26 h 140"/>
                  <a:gd name="T54" fmla="*/ 68 w 104"/>
                  <a:gd name="T55" fmla="*/ 29 h 140"/>
                  <a:gd name="T56" fmla="*/ 80 w 104"/>
                  <a:gd name="T57" fmla="*/ 29 h 140"/>
                  <a:gd name="T58" fmla="*/ 91 w 104"/>
                  <a:gd name="T59" fmla="*/ 25 h 140"/>
                  <a:gd name="T60" fmla="*/ 100 w 104"/>
                  <a:gd name="T61" fmla="*/ 16 h 140"/>
                  <a:gd name="T62" fmla="*/ 103 w 104"/>
                  <a:gd name="T63" fmla="*/ 1 h 140"/>
                  <a:gd name="T64" fmla="*/ 92 w 104"/>
                  <a:gd name="T65" fmla="*/ 8 h 140"/>
                  <a:gd name="T66" fmla="*/ 76 w 104"/>
                  <a:gd name="T67" fmla="*/ 14 h 140"/>
                  <a:gd name="T68" fmla="*/ 65 w 104"/>
                  <a:gd name="T69" fmla="*/ 10 h 140"/>
                  <a:gd name="T70" fmla="*/ 50 w 104"/>
                  <a:gd name="T71" fmla="*/ 10 h 140"/>
                  <a:gd name="T72" fmla="*/ 37 w 104"/>
                  <a:gd name="T73" fmla="*/ 11 h 140"/>
                  <a:gd name="T74" fmla="*/ 28 w 104"/>
                  <a:gd name="T75" fmla="*/ 22 h 140"/>
                  <a:gd name="T76" fmla="*/ 23 w 104"/>
                  <a:gd name="T77" fmla="*/ 37 h 140"/>
                  <a:gd name="T78" fmla="*/ 18 w 104"/>
                  <a:gd name="T79" fmla="*/ 49 h 14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</a:cxnLst>
                <a:rect l="0" t="0" r="r" b="b"/>
                <a:pathLst>
                  <a:path w="104" h="140">
                    <a:moveTo>
                      <a:pt x="18" y="49"/>
                    </a:moveTo>
                    <a:cubicBezTo>
                      <a:pt x="15" y="55"/>
                      <a:pt x="10" y="67"/>
                      <a:pt x="7" y="73"/>
                    </a:cubicBezTo>
                    <a:cubicBezTo>
                      <a:pt x="4" y="79"/>
                      <a:pt x="0" y="82"/>
                      <a:pt x="2" y="86"/>
                    </a:cubicBezTo>
                    <a:cubicBezTo>
                      <a:pt x="4" y="90"/>
                      <a:pt x="14" y="91"/>
                      <a:pt x="16" y="95"/>
                    </a:cubicBezTo>
                    <a:cubicBezTo>
                      <a:pt x="18" y="99"/>
                      <a:pt x="17" y="103"/>
                      <a:pt x="16" y="107"/>
                    </a:cubicBezTo>
                    <a:cubicBezTo>
                      <a:pt x="15" y="111"/>
                      <a:pt x="10" y="115"/>
                      <a:pt x="10" y="118"/>
                    </a:cubicBezTo>
                    <a:cubicBezTo>
                      <a:pt x="10" y="121"/>
                      <a:pt x="15" y="124"/>
                      <a:pt x="17" y="128"/>
                    </a:cubicBezTo>
                    <a:cubicBezTo>
                      <a:pt x="19" y="132"/>
                      <a:pt x="21" y="140"/>
                      <a:pt x="23" y="140"/>
                    </a:cubicBezTo>
                    <a:cubicBezTo>
                      <a:pt x="25" y="140"/>
                      <a:pt x="31" y="136"/>
                      <a:pt x="32" y="131"/>
                    </a:cubicBezTo>
                    <a:cubicBezTo>
                      <a:pt x="33" y="126"/>
                      <a:pt x="32" y="116"/>
                      <a:pt x="32" y="110"/>
                    </a:cubicBezTo>
                    <a:cubicBezTo>
                      <a:pt x="32" y="104"/>
                      <a:pt x="30" y="99"/>
                      <a:pt x="31" y="94"/>
                    </a:cubicBezTo>
                    <a:cubicBezTo>
                      <a:pt x="32" y="89"/>
                      <a:pt x="35" y="82"/>
                      <a:pt x="37" y="82"/>
                    </a:cubicBezTo>
                    <a:cubicBezTo>
                      <a:pt x="39" y="82"/>
                      <a:pt x="42" y="89"/>
                      <a:pt x="43" y="92"/>
                    </a:cubicBezTo>
                    <a:cubicBezTo>
                      <a:pt x="44" y="95"/>
                      <a:pt x="42" y="100"/>
                      <a:pt x="44" y="103"/>
                    </a:cubicBezTo>
                    <a:cubicBezTo>
                      <a:pt x="46" y="106"/>
                      <a:pt x="50" y="108"/>
                      <a:pt x="53" y="110"/>
                    </a:cubicBezTo>
                    <a:cubicBezTo>
                      <a:pt x="56" y="112"/>
                      <a:pt x="63" y="116"/>
                      <a:pt x="65" y="113"/>
                    </a:cubicBezTo>
                    <a:cubicBezTo>
                      <a:pt x="67" y="110"/>
                      <a:pt x="68" y="99"/>
                      <a:pt x="68" y="94"/>
                    </a:cubicBezTo>
                    <a:cubicBezTo>
                      <a:pt x="68" y="89"/>
                      <a:pt x="64" y="88"/>
                      <a:pt x="62" y="85"/>
                    </a:cubicBezTo>
                    <a:cubicBezTo>
                      <a:pt x="60" y="82"/>
                      <a:pt x="57" y="79"/>
                      <a:pt x="56" y="76"/>
                    </a:cubicBezTo>
                    <a:cubicBezTo>
                      <a:pt x="55" y="73"/>
                      <a:pt x="51" y="67"/>
                      <a:pt x="53" y="64"/>
                    </a:cubicBezTo>
                    <a:cubicBezTo>
                      <a:pt x="55" y="61"/>
                      <a:pt x="64" y="59"/>
                      <a:pt x="68" y="56"/>
                    </a:cubicBezTo>
                    <a:cubicBezTo>
                      <a:pt x="72" y="53"/>
                      <a:pt x="78" y="44"/>
                      <a:pt x="76" y="43"/>
                    </a:cubicBezTo>
                    <a:cubicBezTo>
                      <a:pt x="74" y="42"/>
                      <a:pt x="64" y="46"/>
                      <a:pt x="58" y="47"/>
                    </a:cubicBezTo>
                    <a:cubicBezTo>
                      <a:pt x="52" y="48"/>
                      <a:pt x="44" y="51"/>
                      <a:pt x="40" y="50"/>
                    </a:cubicBezTo>
                    <a:cubicBezTo>
                      <a:pt x="36" y="49"/>
                      <a:pt x="34" y="45"/>
                      <a:pt x="34" y="41"/>
                    </a:cubicBezTo>
                    <a:cubicBezTo>
                      <a:pt x="34" y="37"/>
                      <a:pt x="40" y="28"/>
                      <a:pt x="43" y="26"/>
                    </a:cubicBezTo>
                    <a:cubicBezTo>
                      <a:pt x="46" y="24"/>
                      <a:pt x="51" y="26"/>
                      <a:pt x="55" y="26"/>
                    </a:cubicBezTo>
                    <a:cubicBezTo>
                      <a:pt x="59" y="26"/>
                      <a:pt x="64" y="29"/>
                      <a:pt x="68" y="29"/>
                    </a:cubicBezTo>
                    <a:cubicBezTo>
                      <a:pt x="72" y="29"/>
                      <a:pt x="76" y="30"/>
                      <a:pt x="80" y="29"/>
                    </a:cubicBezTo>
                    <a:cubicBezTo>
                      <a:pt x="84" y="28"/>
                      <a:pt x="88" y="27"/>
                      <a:pt x="91" y="25"/>
                    </a:cubicBezTo>
                    <a:cubicBezTo>
                      <a:pt x="94" y="23"/>
                      <a:pt x="98" y="20"/>
                      <a:pt x="100" y="16"/>
                    </a:cubicBezTo>
                    <a:cubicBezTo>
                      <a:pt x="102" y="12"/>
                      <a:pt x="104" y="2"/>
                      <a:pt x="103" y="1"/>
                    </a:cubicBezTo>
                    <a:cubicBezTo>
                      <a:pt x="102" y="0"/>
                      <a:pt x="96" y="6"/>
                      <a:pt x="92" y="8"/>
                    </a:cubicBezTo>
                    <a:cubicBezTo>
                      <a:pt x="88" y="10"/>
                      <a:pt x="80" y="14"/>
                      <a:pt x="76" y="14"/>
                    </a:cubicBezTo>
                    <a:cubicBezTo>
                      <a:pt x="72" y="14"/>
                      <a:pt x="69" y="11"/>
                      <a:pt x="65" y="10"/>
                    </a:cubicBezTo>
                    <a:cubicBezTo>
                      <a:pt x="61" y="9"/>
                      <a:pt x="55" y="10"/>
                      <a:pt x="50" y="10"/>
                    </a:cubicBezTo>
                    <a:cubicBezTo>
                      <a:pt x="45" y="10"/>
                      <a:pt x="41" y="9"/>
                      <a:pt x="37" y="11"/>
                    </a:cubicBezTo>
                    <a:cubicBezTo>
                      <a:pt x="33" y="13"/>
                      <a:pt x="30" y="18"/>
                      <a:pt x="28" y="22"/>
                    </a:cubicBezTo>
                    <a:cubicBezTo>
                      <a:pt x="26" y="26"/>
                      <a:pt x="25" y="32"/>
                      <a:pt x="23" y="37"/>
                    </a:cubicBezTo>
                    <a:cubicBezTo>
                      <a:pt x="21" y="42"/>
                      <a:pt x="21" y="43"/>
                      <a:pt x="18" y="49"/>
                    </a:cubicBezTo>
                    <a:close/>
                  </a:path>
                </a:pathLst>
              </a:custGeom>
              <a:grp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0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96" name="Freeform 96"/>
              <p:cNvSpPr>
                <a:spLocks/>
              </p:cNvSpPr>
              <p:nvPr/>
            </p:nvSpPr>
            <p:spPr bwMode="auto">
              <a:xfrm>
                <a:off x="4626" y="2384"/>
                <a:ext cx="33" cy="25"/>
              </a:xfrm>
              <a:custGeom>
                <a:avLst/>
                <a:gdLst>
                  <a:gd name="T0" fmla="*/ 0 w 33"/>
                  <a:gd name="T1" fmla="*/ 25 h 25"/>
                  <a:gd name="T2" fmla="*/ 9 w 33"/>
                  <a:gd name="T3" fmla="*/ 19 h 25"/>
                  <a:gd name="T4" fmla="*/ 24 w 33"/>
                  <a:gd name="T5" fmla="*/ 18 h 25"/>
                  <a:gd name="T6" fmla="*/ 33 w 33"/>
                  <a:gd name="T7" fmla="*/ 7 h 25"/>
                  <a:gd name="T8" fmla="*/ 24 w 33"/>
                  <a:gd name="T9" fmla="*/ 0 h 25"/>
                  <a:gd name="T10" fmla="*/ 12 w 33"/>
                  <a:gd name="T11" fmla="*/ 4 h 25"/>
                  <a:gd name="T12" fmla="*/ 0 w 33"/>
                  <a:gd name="T13" fmla="*/ 25 h 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3" h="25">
                    <a:moveTo>
                      <a:pt x="0" y="25"/>
                    </a:moveTo>
                    <a:lnTo>
                      <a:pt x="9" y="19"/>
                    </a:lnTo>
                    <a:cubicBezTo>
                      <a:pt x="13" y="18"/>
                      <a:pt x="20" y="20"/>
                      <a:pt x="24" y="18"/>
                    </a:cubicBezTo>
                    <a:cubicBezTo>
                      <a:pt x="28" y="16"/>
                      <a:pt x="33" y="10"/>
                      <a:pt x="33" y="7"/>
                    </a:cubicBezTo>
                    <a:cubicBezTo>
                      <a:pt x="33" y="4"/>
                      <a:pt x="27" y="0"/>
                      <a:pt x="24" y="0"/>
                    </a:cubicBezTo>
                    <a:cubicBezTo>
                      <a:pt x="21" y="0"/>
                      <a:pt x="16" y="1"/>
                      <a:pt x="12" y="4"/>
                    </a:cubicBezTo>
                    <a:cubicBezTo>
                      <a:pt x="8" y="7"/>
                      <a:pt x="5" y="12"/>
                      <a:pt x="0" y="25"/>
                    </a:cubicBezTo>
                    <a:close/>
                  </a:path>
                </a:pathLst>
              </a:custGeom>
              <a:grp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0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97" name="Freeform 97"/>
              <p:cNvSpPr>
                <a:spLocks/>
              </p:cNvSpPr>
              <p:nvPr/>
            </p:nvSpPr>
            <p:spPr bwMode="auto">
              <a:xfrm>
                <a:off x="4717" y="2391"/>
                <a:ext cx="71" cy="41"/>
              </a:xfrm>
              <a:custGeom>
                <a:avLst/>
                <a:gdLst>
                  <a:gd name="T0" fmla="*/ 0 w 71"/>
                  <a:gd name="T1" fmla="*/ 41 h 41"/>
                  <a:gd name="T2" fmla="*/ 8 w 71"/>
                  <a:gd name="T3" fmla="*/ 33 h 41"/>
                  <a:gd name="T4" fmla="*/ 23 w 71"/>
                  <a:gd name="T5" fmla="*/ 30 h 41"/>
                  <a:gd name="T6" fmla="*/ 35 w 71"/>
                  <a:gd name="T7" fmla="*/ 18 h 41"/>
                  <a:gd name="T8" fmla="*/ 52 w 71"/>
                  <a:gd name="T9" fmla="*/ 14 h 41"/>
                  <a:gd name="T10" fmla="*/ 70 w 71"/>
                  <a:gd name="T11" fmla="*/ 5 h 41"/>
                  <a:gd name="T12" fmla="*/ 44 w 71"/>
                  <a:gd name="T13" fmla="*/ 0 h 41"/>
                  <a:gd name="T14" fmla="*/ 31 w 71"/>
                  <a:gd name="T15" fmla="*/ 2 h 41"/>
                  <a:gd name="T16" fmla="*/ 23 w 71"/>
                  <a:gd name="T17" fmla="*/ 12 h 41"/>
                  <a:gd name="T18" fmla="*/ 8 w 71"/>
                  <a:gd name="T19" fmla="*/ 18 h 41"/>
                  <a:gd name="T20" fmla="*/ 7 w 71"/>
                  <a:gd name="T21" fmla="*/ 32 h 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71" h="41">
                    <a:moveTo>
                      <a:pt x="0" y="41"/>
                    </a:moveTo>
                    <a:lnTo>
                      <a:pt x="8" y="33"/>
                    </a:lnTo>
                    <a:cubicBezTo>
                      <a:pt x="12" y="31"/>
                      <a:pt x="19" y="32"/>
                      <a:pt x="23" y="30"/>
                    </a:cubicBezTo>
                    <a:cubicBezTo>
                      <a:pt x="27" y="28"/>
                      <a:pt x="30" y="21"/>
                      <a:pt x="35" y="18"/>
                    </a:cubicBezTo>
                    <a:cubicBezTo>
                      <a:pt x="40" y="15"/>
                      <a:pt x="46" y="16"/>
                      <a:pt x="52" y="14"/>
                    </a:cubicBezTo>
                    <a:cubicBezTo>
                      <a:pt x="58" y="12"/>
                      <a:pt x="71" y="7"/>
                      <a:pt x="70" y="5"/>
                    </a:cubicBezTo>
                    <a:cubicBezTo>
                      <a:pt x="69" y="3"/>
                      <a:pt x="50" y="0"/>
                      <a:pt x="44" y="0"/>
                    </a:cubicBezTo>
                    <a:cubicBezTo>
                      <a:pt x="38" y="0"/>
                      <a:pt x="34" y="0"/>
                      <a:pt x="31" y="2"/>
                    </a:cubicBezTo>
                    <a:cubicBezTo>
                      <a:pt x="28" y="4"/>
                      <a:pt x="27" y="9"/>
                      <a:pt x="23" y="12"/>
                    </a:cubicBezTo>
                    <a:cubicBezTo>
                      <a:pt x="19" y="15"/>
                      <a:pt x="11" y="15"/>
                      <a:pt x="8" y="18"/>
                    </a:cubicBezTo>
                    <a:cubicBezTo>
                      <a:pt x="5" y="21"/>
                      <a:pt x="6" y="26"/>
                      <a:pt x="7" y="32"/>
                    </a:cubicBezTo>
                  </a:path>
                </a:pathLst>
              </a:custGeom>
              <a:grp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0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98" name="Freeform 98"/>
              <p:cNvSpPr>
                <a:spLocks/>
              </p:cNvSpPr>
              <p:nvPr/>
            </p:nvSpPr>
            <p:spPr bwMode="auto">
              <a:xfrm>
                <a:off x="4787" y="2224"/>
                <a:ext cx="28" cy="31"/>
              </a:xfrm>
              <a:custGeom>
                <a:avLst/>
                <a:gdLst>
                  <a:gd name="T0" fmla="*/ 21 w 28"/>
                  <a:gd name="T1" fmla="*/ 27 h 31"/>
                  <a:gd name="T2" fmla="*/ 12 w 28"/>
                  <a:gd name="T3" fmla="*/ 31 h 31"/>
                  <a:gd name="T4" fmla="*/ 1 w 28"/>
                  <a:gd name="T5" fmla="*/ 16 h 31"/>
                  <a:gd name="T6" fmla="*/ 7 w 28"/>
                  <a:gd name="T7" fmla="*/ 1 h 31"/>
                  <a:gd name="T8" fmla="*/ 22 w 28"/>
                  <a:gd name="T9" fmla="*/ 8 h 31"/>
                  <a:gd name="T10" fmla="*/ 28 w 28"/>
                  <a:gd name="T11" fmla="*/ 17 h 31"/>
                  <a:gd name="T12" fmla="*/ 21 w 28"/>
                  <a:gd name="T13" fmla="*/ 27 h 3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8" h="31">
                    <a:moveTo>
                      <a:pt x="21" y="27"/>
                    </a:moveTo>
                    <a:lnTo>
                      <a:pt x="12" y="31"/>
                    </a:lnTo>
                    <a:cubicBezTo>
                      <a:pt x="9" y="29"/>
                      <a:pt x="2" y="21"/>
                      <a:pt x="1" y="16"/>
                    </a:cubicBezTo>
                    <a:cubicBezTo>
                      <a:pt x="0" y="11"/>
                      <a:pt x="4" y="2"/>
                      <a:pt x="7" y="1"/>
                    </a:cubicBezTo>
                    <a:cubicBezTo>
                      <a:pt x="10" y="0"/>
                      <a:pt x="19" y="5"/>
                      <a:pt x="22" y="8"/>
                    </a:cubicBezTo>
                    <a:cubicBezTo>
                      <a:pt x="25" y="11"/>
                      <a:pt x="28" y="14"/>
                      <a:pt x="28" y="17"/>
                    </a:cubicBezTo>
                    <a:cubicBezTo>
                      <a:pt x="28" y="20"/>
                      <a:pt x="24" y="23"/>
                      <a:pt x="21" y="27"/>
                    </a:cubicBezTo>
                    <a:close/>
                  </a:path>
                </a:pathLst>
              </a:custGeom>
              <a:grp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0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99" name="Freeform 99"/>
              <p:cNvSpPr>
                <a:spLocks/>
              </p:cNvSpPr>
              <p:nvPr/>
            </p:nvSpPr>
            <p:spPr bwMode="auto">
              <a:xfrm>
                <a:off x="4731" y="2047"/>
                <a:ext cx="23" cy="20"/>
              </a:xfrm>
              <a:custGeom>
                <a:avLst/>
                <a:gdLst>
                  <a:gd name="T0" fmla="*/ 9 w 23"/>
                  <a:gd name="T1" fmla="*/ 0 h 20"/>
                  <a:gd name="T2" fmla="*/ 21 w 23"/>
                  <a:gd name="T3" fmla="*/ 5 h 20"/>
                  <a:gd name="T4" fmla="*/ 21 w 23"/>
                  <a:gd name="T5" fmla="*/ 19 h 20"/>
                  <a:gd name="T6" fmla="*/ 9 w 23"/>
                  <a:gd name="T7" fmla="*/ 14 h 20"/>
                  <a:gd name="T8" fmla="*/ 0 w 23"/>
                  <a:gd name="T9" fmla="*/ 8 h 20"/>
                  <a:gd name="T10" fmla="*/ 9 w 23"/>
                  <a:gd name="T11" fmla="*/ 0 h 2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3" h="20">
                    <a:moveTo>
                      <a:pt x="9" y="0"/>
                    </a:moveTo>
                    <a:cubicBezTo>
                      <a:pt x="12" y="0"/>
                      <a:pt x="19" y="2"/>
                      <a:pt x="21" y="5"/>
                    </a:cubicBezTo>
                    <a:cubicBezTo>
                      <a:pt x="23" y="8"/>
                      <a:pt x="23" y="18"/>
                      <a:pt x="21" y="19"/>
                    </a:cubicBezTo>
                    <a:cubicBezTo>
                      <a:pt x="19" y="20"/>
                      <a:pt x="12" y="16"/>
                      <a:pt x="9" y="14"/>
                    </a:cubicBezTo>
                    <a:cubicBezTo>
                      <a:pt x="6" y="12"/>
                      <a:pt x="0" y="10"/>
                      <a:pt x="0" y="8"/>
                    </a:cubicBezTo>
                    <a:cubicBezTo>
                      <a:pt x="0" y="6"/>
                      <a:pt x="6" y="0"/>
                      <a:pt x="9" y="0"/>
                    </a:cubicBezTo>
                    <a:close/>
                  </a:path>
                </a:pathLst>
              </a:custGeom>
              <a:grp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0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00" name="Freeform 100"/>
              <p:cNvSpPr>
                <a:spLocks/>
              </p:cNvSpPr>
              <p:nvPr/>
            </p:nvSpPr>
            <p:spPr bwMode="auto">
              <a:xfrm>
                <a:off x="4716" y="2089"/>
                <a:ext cx="16" cy="20"/>
              </a:xfrm>
              <a:custGeom>
                <a:avLst/>
                <a:gdLst>
                  <a:gd name="T0" fmla="*/ 1 w 16"/>
                  <a:gd name="T1" fmla="*/ 3 h 20"/>
                  <a:gd name="T2" fmla="*/ 8 w 16"/>
                  <a:gd name="T3" fmla="*/ 20 h 20"/>
                  <a:gd name="T4" fmla="*/ 15 w 16"/>
                  <a:gd name="T5" fmla="*/ 4 h 20"/>
                  <a:gd name="T6" fmla="*/ 1 w 16"/>
                  <a:gd name="T7" fmla="*/ 3 h 2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6" h="20">
                    <a:moveTo>
                      <a:pt x="1" y="3"/>
                    </a:moveTo>
                    <a:cubicBezTo>
                      <a:pt x="0" y="6"/>
                      <a:pt x="6" y="20"/>
                      <a:pt x="8" y="20"/>
                    </a:cubicBezTo>
                    <a:cubicBezTo>
                      <a:pt x="10" y="20"/>
                      <a:pt x="16" y="8"/>
                      <a:pt x="15" y="4"/>
                    </a:cubicBezTo>
                    <a:cubicBezTo>
                      <a:pt x="14" y="0"/>
                      <a:pt x="2" y="0"/>
                      <a:pt x="1" y="3"/>
                    </a:cubicBezTo>
                    <a:close/>
                  </a:path>
                </a:pathLst>
              </a:custGeom>
              <a:grp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0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01" name="Freeform 101"/>
              <p:cNvSpPr>
                <a:spLocks/>
              </p:cNvSpPr>
              <p:nvPr/>
            </p:nvSpPr>
            <p:spPr bwMode="auto">
              <a:xfrm>
                <a:off x="4694" y="2067"/>
                <a:ext cx="17" cy="24"/>
              </a:xfrm>
              <a:custGeom>
                <a:avLst/>
                <a:gdLst>
                  <a:gd name="T0" fmla="*/ 0 w 17"/>
                  <a:gd name="T1" fmla="*/ 2 h 24"/>
                  <a:gd name="T2" fmla="*/ 13 w 17"/>
                  <a:gd name="T3" fmla="*/ 23 h 24"/>
                  <a:gd name="T4" fmla="*/ 16 w 17"/>
                  <a:gd name="T5" fmla="*/ 8 h 24"/>
                  <a:gd name="T6" fmla="*/ 0 w 17"/>
                  <a:gd name="T7" fmla="*/ 2 h 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7" h="24">
                    <a:moveTo>
                      <a:pt x="0" y="2"/>
                    </a:moveTo>
                    <a:cubicBezTo>
                      <a:pt x="0" y="4"/>
                      <a:pt x="10" y="22"/>
                      <a:pt x="13" y="23"/>
                    </a:cubicBezTo>
                    <a:cubicBezTo>
                      <a:pt x="16" y="24"/>
                      <a:pt x="17" y="12"/>
                      <a:pt x="16" y="8"/>
                    </a:cubicBezTo>
                    <a:cubicBezTo>
                      <a:pt x="15" y="4"/>
                      <a:pt x="0" y="0"/>
                      <a:pt x="0" y="2"/>
                    </a:cubicBezTo>
                    <a:close/>
                  </a:path>
                </a:pathLst>
              </a:custGeom>
              <a:grp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0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02" name="Freeform 102"/>
              <p:cNvSpPr>
                <a:spLocks/>
              </p:cNvSpPr>
              <p:nvPr/>
            </p:nvSpPr>
            <p:spPr bwMode="auto">
              <a:xfrm>
                <a:off x="4742" y="2069"/>
                <a:ext cx="20" cy="31"/>
              </a:xfrm>
              <a:custGeom>
                <a:avLst/>
                <a:gdLst>
                  <a:gd name="T0" fmla="*/ 20 w 20"/>
                  <a:gd name="T1" fmla="*/ 0 h 31"/>
                  <a:gd name="T2" fmla="*/ 13 w 20"/>
                  <a:gd name="T3" fmla="*/ 10 h 31"/>
                  <a:gd name="T4" fmla="*/ 3 w 20"/>
                  <a:gd name="T5" fmla="*/ 9 h 31"/>
                  <a:gd name="T6" fmla="*/ 7 w 20"/>
                  <a:gd name="T7" fmla="*/ 22 h 31"/>
                  <a:gd name="T8" fmla="*/ 0 w 20"/>
                  <a:gd name="T9" fmla="*/ 30 h 31"/>
                  <a:gd name="T10" fmla="*/ 4 w 20"/>
                  <a:gd name="T11" fmla="*/ 18 h 31"/>
                  <a:gd name="T12" fmla="*/ 20 w 20"/>
                  <a:gd name="T13" fmla="*/ 0 h 3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0" h="31">
                    <a:moveTo>
                      <a:pt x="20" y="0"/>
                    </a:moveTo>
                    <a:lnTo>
                      <a:pt x="13" y="10"/>
                    </a:lnTo>
                    <a:cubicBezTo>
                      <a:pt x="10" y="11"/>
                      <a:pt x="4" y="7"/>
                      <a:pt x="3" y="9"/>
                    </a:cubicBezTo>
                    <a:cubicBezTo>
                      <a:pt x="2" y="11"/>
                      <a:pt x="7" y="19"/>
                      <a:pt x="7" y="22"/>
                    </a:cubicBezTo>
                    <a:cubicBezTo>
                      <a:pt x="7" y="25"/>
                      <a:pt x="0" y="31"/>
                      <a:pt x="0" y="30"/>
                    </a:cubicBezTo>
                    <a:cubicBezTo>
                      <a:pt x="0" y="29"/>
                      <a:pt x="1" y="22"/>
                      <a:pt x="4" y="18"/>
                    </a:cubicBezTo>
                    <a:cubicBezTo>
                      <a:pt x="7" y="14"/>
                      <a:pt x="14" y="10"/>
                      <a:pt x="20" y="0"/>
                    </a:cubicBezTo>
                    <a:close/>
                  </a:path>
                </a:pathLst>
              </a:custGeom>
              <a:grp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0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03" name="Freeform 103"/>
              <p:cNvSpPr>
                <a:spLocks/>
              </p:cNvSpPr>
              <p:nvPr/>
            </p:nvSpPr>
            <p:spPr bwMode="auto">
              <a:xfrm>
                <a:off x="4634" y="2082"/>
                <a:ext cx="32" cy="34"/>
              </a:xfrm>
              <a:custGeom>
                <a:avLst/>
                <a:gdLst>
                  <a:gd name="T0" fmla="*/ 15 w 32"/>
                  <a:gd name="T1" fmla="*/ 33 h 34"/>
                  <a:gd name="T2" fmla="*/ 19 w 32"/>
                  <a:gd name="T3" fmla="*/ 18 h 34"/>
                  <a:gd name="T4" fmla="*/ 31 w 32"/>
                  <a:gd name="T5" fmla="*/ 0 h 34"/>
                  <a:gd name="T6" fmla="*/ 12 w 32"/>
                  <a:gd name="T7" fmla="*/ 17 h 34"/>
                  <a:gd name="T8" fmla="*/ 0 w 32"/>
                  <a:gd name="T9" fmla="*/ 27 h 34"/>
                  <a:gd name="T10" fmla="*/ 15 w 32"/>
                  <a:gd name="T11" fmla="*/ 33 h 3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2" h="34">
                    <a:moveTo>
                      <a:pt x="15" y="33"/>
                    </a:moveTo>
                    <a:cubicBezTo>
                      <a:pt x="18" y="32"/>
                      <a:pt x="16" y="23"/>
                      <a:pt x="19" y="18"/>
                    </a:cubicBezTo>
                    <a:cubicBezTo>
                      <a:pt x="22" y="13"/>
                      <a:pt x="32" y="0"/>
                      <a:pt x="31" y="0"/>
                    </a:cubicBezTo>
                    <a:cubicBezTo>
                      <a:pt x="30" y="0"/>
                      <a:pt x="17" y="13"/>
                      <a:pt x="12" y="17"/>
                    </a:cubicBezTo>
                    <a:cubicBezTo>
                      <a:pt x="7" y="21"/>
                      <a:pt x="0" y="25"/>
                      <a:pt x="0" y="27"/>
                    </a:cubicBezTo>
                    <a:cubicBezTo>
                      <a:pt x="0" y="29"/>
                      <a:pt x="12" y="34"/>
                      <a:pt x="15" y="33"/>
                    </a:cubicBezTo>
                    <a:close/>
                  </a:path>
                </a:pathLst>
              </a:custGeom>
              <a:grp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0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04" name="Freeform 104"/>
              <p:cNvSpPr>
                <a:spLocks/>
              </p:cNvSpPr>
              <p:nvPr/>
            </p:nvSpPr>
            <p:spPr bwMode="auto">
              <a:xfrm>
                <a:off x="4670" y="2041"/>
                <a:ext cx="26" cy="17"/>
              </a:xfrm>
              <a:custGeom>
                <a:avLst/>
                <a:gdLst>
                  <a:gd name="T0" fmla="*/ 24 w 26"/>
                  <a:gd name="T1" fmla="*/ 6 h 17"/>
                  <a:gd name="T2" fmla="*/ 1 w 26"/>
                  <a:gd name="T3" fmla="*/ 2 h 17"/>
                  <a:gd name="T4" fmla="*/ 16 w 26"/>
                  <a:gd name="T5" fmla="*/ 17 h 17"/>
                  <a:gd name="T6" fmla="*/ 24 w 26"/>
                  <a:gd name="T7" fmla="*/ 6 h 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6" h="17">
                    <a:moveTo>
                      <a:pt x="24" y="6"/>
                    </a:moveTo>
                    <a:cubicBezTo>
                      <a:pt x="22" y="4"/>
                      <a:pt x="2" y="0"/>
                      <a:pt x="1" y="2"/>
                    </a:cubicBezTo>
                    <a:cubicBezTo>
                      <a:pt x="0" y="4"/>
                      <a:pt x="13" y="17"/>
                      <a:pt x="16" y="17"/>
                    </a:cubicBezTo>
                    <a:cubicBezTo>
                      <a:pt x="19" y="17"/>
                      <a:pt x="26" y="8"/>
                      <a:pt x="24" y="6"/>
                    </a:cubicBezTo>
                    <a:close/>
                  </a:path>
                </a:pathLst>
              </a:custGeom>
              <a:grp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0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05" name="Freeform 105"/>
              <p:cNvSpPr>
                <a:spLocks/>
              </p:cNvSpPr>
              <p:nvPr/>
            </p:nvSpPr>
            <p:spPr bwMode="auto">
              <a:xfrm>
                <a:off x="4806" y="2305"/>
                <a:ext cx="37" cy="19"/>
              </a:xfrm>
              <a:custGeom>
                <a:avLst/>
                <a:gdLst>
                  <a:gd name="T0" fmla="*/ 2 w 37"/>
                  <a:gd name="T1" fmla="*/ 14 h 19"/>
                  <a:gd name="T2" fmla="*/ 30 w 37"/>
                  <a:gd name="T3" fmla="*/ 17 h 19"/>
                  <a:gd name="T4" fmla="*/ 35 w 37"/>
                  <a:gd name="T5" fmla="*/ 2 h 19"/>
                  <a:gd name="T6" fmla="*/ 17 w 37"/>
                  <a:gd name="T7" fmla="*/ 4 h 19"/>
                  <a:gd name="T8" fmla="*/ 2 w 37"/>
                  <a:gd name="T9" fmla="*/ 14 h 1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7" h="19">
                    <a:moveTo>
                      <a:pt x="2" y="14"/>
                    </a:moveTo>
                    <a:cubicBezTo>
                      <a:pt x="4" y="16"/>
                      <a:pt x="25" y="19"/>
                      <a:pt x="30" y="17"/>
                    </a:cubicBezTo>
                    <a:cubicBezTo>
                      <a:pt x="35" y="15"/>
                      <a:pt x="37" y="4"/>
                      <a:pt x="35" y="2"/>
                    </a:cubicBezTo>
                    <a:cubicBezTo>
                      <a:pt x="33" y="0"/>
                      <a:pt x="23" y="3"/>
                      <a:pt x="17" y="4"/>
                    </a:cubicBezTo>
                    <a:cubicBezTo>
                      <a:pt x="11" y="5"/>
                      <a:pt x="0" y="12"/>
                      <a:pt x="2" y="14"/>
                    </a:cubicBezTo>
                    <a:close/>
                  </a:path>
                </a:pathLst>
              </a:custGeom>
              <a:grp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0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06" name="Freeform 106"/>
              <p:cNvSpPr>
                <a:spLocks/>
              </p:cNvSpPr>
              <p:nvPr/>
            </p:nvSpPr>
            <p:spPr bwMode="auto">
              <a:xfrm>
                <a:off x="3753" y="1034"/>
                <a:ext cx="48" cy="28"/>
              </a:xfrm>
              <a:custGeom>
                <a:avLst/>
                <a:gdLst>
                  <a:gd name="T0" fmla="*/ 12 w 48"/>
                  <a:gd name="T1" fmla="*/ 15 h 28"/>
                  <a:gd name="T2" fmla="*/ 2 w 48"/>
                  <a:gd name="T3" fmla="*/ 4 h 28"/>
                  <a:gd name="T4" fmla="*/ 17 w 48"/>
                  <a:gd name="T5" fmla="*/ 1 h 28"/>
                  <a:gd name="T6" fmla="*/ 32 w 48"/>
                  <a:gd name="T7" fmla="*/ 7 h 28"/>
                  <a:gd name="T8" fmla="*/ 47 w 48"/>
                  <a:gd name="T9" fmla="*/ 6 h 28"/>
                  <a:gd name="T10" fmla="*/ 38 w 48"/>
                  <a:gd name="T11" fmla="*/ 21 h 28"/>
                  <a:gd name="T12" fmla="*/ 20 w 48"/>
                  <a:gd name="T13" fmla="*/ 27 h 28"/>
                  <a:gd name="T14" fmla="*/ 2 w 48"/>
                  <a:gd name="T15" fmla="*/ 25 h 28"/>
                  <a:gd name="T16" fmla="*/ 12 w 48"/>
                  <a:gd name="T17" fmla="*/ 15 h 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8" h="28">
                    <a:moveTo>
                      <a:pt x="12" y="15"/>
                    </a:moveTo>
                    <a:cubicBezTo>
                      <a:pt x="12" y="12"/>
                      <a:pt x="1" y="6"/>
                      <a:pt x="2" y="4"/>
                    </a:cubicBezTo>
                    <a:cubicBezTo>
                      <a:pt x="3" y="2"/>
                      <a:pt x="12" y="0"/>
                      <a:pt x="17" y="1"/>
                    </a:cubicBezTo>
                    <a:cubicBezTo>
                      <a:pt x="22" y="2"/>
                      <a:pt x="27" y="6"/>
                      <a:pt x="32" y="7"/>
                    </a:cubicBezTo>
                    <a:cubicBezTo>
                      <a:pt x="37" y="8"/>
                      <a:pt x="46" y="4"/>
                      <a:pt x="47" y="6"/>
                    </a:cubicBezTo>
                    <a:cubicBezTo>
                      <a:pt x="48" y="8"/>
                      <a:pt x="42" y="18"/>
                      <a:pt x="38" y="21"/>
                    </a:cubicBezTo>
                    <a:cubicBezTo>
                      <a:pt x="34" y="24"/>
                      <a:pt x="26" y="26"/>
                      <a:pt x="20" y="27"/>
                    </a:cubicBezTo>
                    <a:cubicBezTo>
                      <a:pt x="14" y="28"/>
                      <a:pt x="4" y="28"/>
                      <a:pt x="2" y="25"/>
                    </a:cubicBezTo>
                    <a:cubicBezTo>
                      <a:pt x="0" y="22"/>
                      <a:pt x="12" y="18"/>
                      <a:pt x="12" y="15"/>
                    </a:cubicBezTo>
                    <a:close/>
                  </a:path>
                </a:pathLst>
              </a:custGeom>
              <a:grp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0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07" name="Freeform 107"/>
              <p:cNvSpPr>
                <a:spLocks/>
              </p:cNvSpPr>
              <p:nvPr/>
            </p:nvSpPr>
            <p:spPr bwMode="auto">
              <a:xfrm>
                <a:off x="3784" y="1049"/>
                <a:ext cx="61" cy="29"/>
              </a:xfrm>
              <a:custGeom>
                <a:avLst/>
                <a:gdLst>
                  <a:gd name="T0" fmla="*/ 3 w 61"/>
                  <a:gd name="T1" fmla="*/ 0 h 29"/>
                  <a:gd name="T2" fmla="*/ 11 w 61"/>
                  <a:gd name="T3" fmla="*/ 7 h 29"/>
                  <a:gd name="T4" fmla="*/ 29 w 61"/>
                  <a:gd name="T5" fmla="*/ 9 h 29"/>
                  <a:gd name="T6" fmla="*/ 35 w 61"/>
                  <a:gd name="T7" fmla="*/ 1 h 29"/>
                  <a:gd name="T8" fmla="*/ 53 w 61"/>
                  <a:gd name="T9" fmla="*/ 12 h 29"/>
                  <a:gd name="T10" fmla="*/ 59 w 61"/>
                  <a:gd name="T11" fmla="*/ 27 h 29"/>
                  <a:gd name="T12" fmla="*/ 38 w 61"/>
                  <a:gd name="T13" fmla="*/ 22 h 29"/>
                  <a:gd name="T14" fmla="*/ 22 w 61"/>
                  <a:gd name="T15" fmla="*/ 24 h 29"/>
                  <a:gd name="T16" fmla="*/ 2 w 61"/>
                  <a:gd name="T17" fmla="*/ 19 h 29"/>
                  <a:gd name="T18" fmla="*/ 3 w 61"/>
                  <a:gd name="T19" fmla="*/ 0 h 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61" h="29">
                    <a:moveTo>
                      <a:pt x="3" y="0"/>
                    </a:moveTo>
                    <a:lnTo>
                      <a:pt x="11" y="7"/>
                    </a:lnTo>
                    <a:cubicBezTo>
                      <a:pt x="15" y="8"/>
                      <a:pt x="25" y="10"/>
                      <a:pt x="29" y="9"/>
                    </a:cubicBezTo>
                    <a:cubicBezTo>
                      <a:pt x="33" y="8"/>
                      <a:pt x="31" y="1"/>
                      <a:pt x="35" y="1"/>
                    </a:cubicBezTo>
                    <a:cubicBezTo>
                      <a:pt x="39" y="1"/>
                      <a:pt x="49" y="8"/>
                      <a:pt x="53" y="12"/>
                    </a:cubicBezTo>
                    <a:cubicBezTo>
                      <a:pt x="57" y="16"/>
                      <a:pt x="61" y="25"/>
                      <a:pt x="59" y="27"/>
                    </a:cubicBezTo>
                    <a:cubicBezTo>
                      <a:pt x="57" y="29"/>
                      <a:pt x="44" y="22"/>
                      <a:pt x="38" y="22"/>
                    </a:cubicBezTo>
                    <a:cubicBezTo>
                      <a:pt x="32" y="22"/>
                      <a:pt x="28" y="25"/>
                      <a:pt x="22" y="24"/>
                    </a:cubicBezTo>
                    <a:cubicBezTo>
                      <a:pt x="16" y="23"/>
                      <a:pt x="4" y="23"/>
                      <a:pt x="2" y="19"/>
                    </a:cubicBezTo>
                    <a:cubicBezTo>
                      <a:pt x="0" y="15"/>
                      <a:pt x="4" y="9"/>
                      <a:pt x="3" y="0"/>
                    </a:cubicBezTo>
                    <a:close/>
                  </a:path>
                </a:pathLst>
              </a:custGeom>
              <a:grp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0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08" name="Freeform 108"/>
              <p:cNvSpPr>
                <a:spLocks/>
              </p:cNvSpPr>
              <p:nvPr/>
            </p:nvSpPr>
            <p:spPr bwMode="auto">
              <a:xfrm>
                <a:off x="3850" y="1063"/>
                <a:ext cx="41" cy="21"/>
              </a:xfrm>
              <a:custGeom>
                <a:avLst/>
                <a:gdLst>
                  <a:gd name="T0" fmla="*/ 5 w 41"/>
                  <a:gd name="T1" fmla="*/ 8 h 21"/>
                  <a:gd name="T2" fmla="*/ 38 w 41"/>
                  <a:gd name="T3" fmla="*/ 1 h 21"/>
                  <a:gd name="T4" fmla="*/ 25 w 41"/>
                  <a:gd name="T5" fmla="*/ 16 h 21"/>
                  <a:gd name="T6" fmla="*/ 10 w 41"/>
                  <a:gd name="T7" fmla="*/ 20 h 21"/>
                  <a:gd name="T8" fmla="*/ 5 w 41"/>
                  <a:gd name="T9" fmla="*/ 8 h 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1" h="21">
                    <a:moveTo>
                      <a:pt x="5" y="8"/>
                    </a:moveTo>
                    <a:cubicBezTo>
                      <a:pt x="10" y="5"/>
                      <a:pt x="35" y="0"/>
                      <a:pt x="38" y="1"/>
                    </a:cubicBezTo>
                    <a:cubicBezTo>
                      <a:pt x="41" y="2"/>
                      <a:pt x="30" y="13"/>
                      <a:pt x="25" y="16"/>
                    </a:cubicBezTo>
                    <a:cubicBezTo>
                      <a:pt x="20" y="19"/>
                      <a:pt x="13" y="21"/>
                      <a:pt x="10" y="20"/>
                    </a:cubicBezTo>
                    <a:cubicBezTo>
                      <a:pt x="7" y="19"/>
                      <a:pt x="0" y="11"/>
                      <a:pt x="5" y="8"/>
                    </a:cubicBezTo>
                    <a:close/>
                  </a:path>
                </a:pathLst>
              </a:custGeom>
              <a:grp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0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09" name="Freeform 109"/>
              <p:cNvSpPr>
                <a:spLocks/>
              </p:cNvSpPr>
              <p:nvPr/>
            </p:nvSpPr>
            <p:spPr bwMode="auto">
              <a:xfrm>
                <a:off x="4259" y="1093"/>
                <a:ext cx="83" cy="34"/>
              </a:xfrm>
              <a:custGeom>
                <a:avLst/>
                <a:gdLst>
                  <a:gd name="T0" fmla="*/ 27 w 83"/>
                  <a:gd name="T1" fmla="*/ 1 h 34"/>
                  <a:gd name="T2" fmla="*/ 48 w 83"/>
                  <a:gd name="T3" fmla="*/ 8 h 34"/>
                  <a:gd name="T4" fmla="*/ 81 w 83"/>
                  <a:gd name="T5" fmla="*/ 13 h 34"/>
                  <a:gd name="T6" fmla="*/ 61 w 83"/>
                  <a:gd name="T7" fmla="*/ 22 h 34"/>
                  <a:gd name="T8" fmla="*/ 51 w 83"/>
                  <a:gd name="T9" fmla="*/ 31 h 34"/>
                  <a:gd name="T10" fmla="*/ 39 w 83"/>
                  <a:gd name="T11" fmla="*/ 32 h 34"/>
                  <a:gd name="T12" fmla="*/ 25 w 83"/>
                  <a:gd name="T13" fmla="*/ 20 h 34"/>
                  <a:gd name="T14" fmla="*/ 1 w 83"/>
                  <a:gd name="T15" fmla="*/ 16 h 34"/>
                  <a:gd name="T16" fmla="*/ 27 w 83"/>
                  <a:gd name="T17" fmla="*/ 1 h 3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83" h="34">
                    <a:moveTo>
                      <a:pt x="27" y="1"/>
                    </a:moveTo>
                    <a:cubicBezTo>
                      <a:pt x="35" y="0"/>
                      <a:pt x="39" y="6"/>
                      <a:pt x="48" y="8"/>
                    </a:cubicBezTo>
                    <a:cubicBezTo>
                      <a:pt x="57" y="10"/>
                      <a:pt x="79" y="11"/>
                      <a:pt x="81" y="13"/>
                    </a:cubicBezTo>
                    <a:cubicBezTo>
                      <a:pt x="83" y="15"/>
                      <a:pt x="66" y="19"/>
                      <a:pt x="61" y="22"/>
                    </a:cubicBezTo>
                    <a:cubicBezTo>
                      <a:pt x="56" y="25"/>
                      <a:pt x="55" y="29"/>
                      <a:pt x="51" y="31"/>
                    </a:cubicBezTo>
                    <a:cubicBezTo>
                      <a:pt x="47" y="33"/>
                      <a:pt x="43" y="34"/>
                      <a:pt x="39" y="32"/>
                    </a:cubicBezTo>
                    <a:cubicBezTo>
                      <a:pt x="35" y="30"/>
                      <a:pt x="31" y="23"/>
                      <a:pt x="25" y="20"/>
                    </a:cubicBezTo>
                    <a:cubicBezTo>
                      <a:pt x="19" y="17"/>
                      <a:pt x="2" y="19"/>
                      <a:pt x="1" y="16"/>
                    </a:cubicBezTo>
                    <a:cubicBezTo>
                      <a:pt x="0" y="13"/>
                      <a:pt x="19" y="2"/>
                      <a:pt x="27" y="1"/>
                    </a:cubicBezTo>
                    <a:close/>
                  </a:path>
                </a:pathLst>
              </a:custGeom>
              <a:grp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0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10" name="Freeform 110"/>
              <p:cNvSpPr>
                <a:spLocks/>
              </p:cNvSpPr>
              <p:nvPr/>
            </p:nvSpPr>
            <p:spPr bwMode="auto">
              <a:xfrm>
                <a:off x="4375" y="1105"/>
                <a:ext cx="48" cy="16"/>
              </a:xfrm>
              <a:custGeom>
                <a:avLst/>
                <a:gdLst>
                  <a:gd name="T0" fmla="*/ 25 w 48"/>
                  <a:gd name="T1" fmla="*/ 12 h 16"/>
                  <a:gd name="T2" fmla="*/ 35 w 48"/>
                  <a:gd name="T3" fmla="*/ 13 h 16"/>
                  <a:gd name="T4" fmla="*/ 47 w 48"/>
                  <a:gd name="T5" fmla="*/ 11 h 16"/>
                  <a:gd name="T6" fmla="*/ 31 w 48"/>
                  <a:gd name="T7" fmla="*/ 2 h 16"/>
                  <a:gd name="T8" fmla="*/ 14 w 48"/>
                  <a:gd name="T9" fmla="*/ 1 h 16"/>
                  <a:gd name="T10" fmla="*/ 1 w 48"/>
                  <a:gd name="T11" fmla="*/ 2 h 16"/>
                  <a:gd name="T12" fmla="*/ 7 w 48"/>
                  <a:gd name="T13" fmla="*/ 14 h 16"/>
                  <a:gd name="T14" fmla="*/ 25 w 48"/>
                  <a:gd name="T15" fmla="*/ 12 h 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48" h="16">
                    <a:moveTo>
                      <a:pt x="25" y="12"/>
                    </a:moveTo>
                    <a:cubicBezTo>
                      <a:pt x="30" y="12"/>
                      <a:pt x="31" y="13"/>
                      <a:pt x="35" y="13"/>
                    </a:cubicBezTo>
                    <a:cubicBezTo>
                      <a:pt x="39" y="13"/>
                      <a:pt x="48" y="13"/>
                      <a:pt x="47" y="11"/>
                    </a:cubicBezTo>
                    <a:cubicBezTo>
                      <a:pt x="46" y="9"/>
                      <a:pt x="36" y="4"/>
                      <a:pt x="31" y="2"/>
                    </a:cubicBezTo>
                    <a:cubicBezTo>
                      <a:pt x="26" y="0"/>
                      <a:pt x="19" y="1"/>
                      <a:pt x="14" y="1"/>
                    </a:cubicBezTo>
                    <a:cubicBezTo>
                      <a:pt x="9" y="1"/>
                      <a:pt x="2" y="0"/>
                      <a:pt x="1" y="2"/>
                    </a:cubicBezTo>
                    <a:cubicBezTo>
                      <a:pt x="0" y="4"/>
                      <a:pt x="2" y="12"/>
                      <a:pt x="7" y="14"/>
                    </a:cubicBezTo>
                    <a:cubicBezTo>
                      <a:pt x="12" y="16"/>
                      <a:pt x="20" y="12"/>
                      <a:pt x="25" y="12"/>
                    </a:cubicBezTo>
                    <a:close/>
                  </a:path>
                </a:pathLst>
              </a:custGeom>
              <a:grp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0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</p:grpSp>
      <p:grpSp>
        <p:nvGrpSpPr>
          <p:cNvPr id="111" name="Group 112"/>
          <p:cNvGrpSpPr>
            <a:grpSpLocks/>
          </p:cNvGrpSpPr>
          <p:nvPr/>
        </p:nvGrpSpPr>
        <p:grpSpPr bwMode="auto">
          <a:xfrm>
            <a:off x="4022725" y="2223433"/>
            <a:ext cx="1638300" cy="1042988"/>
            <a:chOff x="2606" y="1049"/>
            <a:chExt cx="1032" cy="657"/>
          </a:xfrm>
          <a:solidFill>
            <a:srgbClr val="FFCC66"/>
          </a:solidFill>
        </p:grpSpPr>
        <p:sp>
          <p:nvSpPr>
            <p:cNvPr id="112" name="Freeform 113"/>
            <p:cNvSpPr>
              <a:spLocks/>
            </p:cNvSpPr>
            <p:nvPr/>
          </p:nvSpPr>
          <p:spPr bwMode="auto">
            <a:xfrm>
              <a:off x="3016" y="1366"/>
              <a:ext cx="23" cy="23"/>
            </a:xfrm>
            <a:custGeom>
              <a:avLst/>
              <a:gdLst>
                <a:gd name="T0" fmla="*/ 0 w 23"/>
                <a:gd name="T1" fmla="*/ 23 h 23"/>
                <a:gd name="T2" fmla="*/ 10 w 23"/>
                <a:gd name="T3" fmla="*/ 16 h 23"/>
                <a:gd name="T4" fmla="*/ 7 w 23"/>
                <a:gd name="T5" fmla="*/ 1 h 23"/>
                <a:gd name="T6" fmla="*/ 22 w 23"/>
                <a:gd name="T7" fmla="*/ 8 h 23"/>
                <a:gd name="T8" fmla="*/ 14 w 23"/>
                <a:gd name="T9" fmla="*/ 14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3" h="23">
                  <a:moveTo>
                    <a:pt x="0" y="23"/>
                  </a:moveTo>
                  <a:lnTo>
                    <a:pt x="10" y="16"/>
                  </a:lnTo>
                  <a:cubicBezTo>
                    <a:pt x="11" y="12"/>
                    <a:pt x="5" y="2"/>
                    <a:pt x="7" y="1"/>
                  </a:cubicBezTo>
                  <a:cubicBezTo>
                    <a:pt x="9" y="0"/>
                    <a:pt x="21" y="6"/>
                    <a:pt x="22" y="8"/>
                  </a:cubicBezTo>
                  <a:cubicBezTo>
                    <a:pt x="23" y="10"/>
                    <a:pt x="16" y="13"/>
                    <a:pt x="14" y="14"/>
                  </a:cubicBezTo>
                </a:path>
              </a:pathLst>
            </a:custGeom>
            <a:grp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n-US" sz="16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grpSp>
          <p:nvGrpSpPr>
            <p:cNvPr id="113" name="Group 114"/>
            <p:cNvGrpSpPr>
              <a:grpSpLocks/>
            </p:cNvGrpSpPr>
            <p:nvPr/>
          </p:nvGrpSpPr>
          <p:grpSpPr bwMode="auto">
            <a:xfrm>
              <a:off x="2606" y="1049"/>
              <a:ext cx="1032" cy="657"/>
              <a:chOff x="2606" y="1049"/>
              <a:chExt cx="1032" cy="657"/>
            </a:xfrm>
            <a:grpFill/>
          </p:grpSpPr>
          <p:sp>
            <p:nvSpPr>
              <p:cNvPr id="114" name="Freeform 115"/>
              <p:cNvSpPr>
                <a:spLocks/>
              </p:cNvSpPr>
              <p:nvPr/>
            </p:nvSpPr>
            <p:spPr bwMode="auto">
              <a:xfrm>
                <a:off x="2742" y="1152"/>
                <a:ext cx="896" cy="524"/>
              </a:xfrm>
              <a:custGeom>
                <a:avLst/>
                <a:gdLst>
                  <a:gd name="T0" fmla="*/ 851 w 896"/>
                  <a:gd name="T1" fmla="*/ 87 h 524"/>
                  <a:gd name="T2" fmla="*/ 896 w 896"/>
                  <a:gd name="T3" fmla="*/ 272 h 524"/>
                  <a:gd name="T4" fmla="*/ 812 w 896"/>
                  <a:gd name="T5" fmla="*/ 347 h 524"/>
                  <a:gd name="T6" fmla="*/ 789 w 896"/>
                  <a:gd name="T7" fmla="*/ 420 h 524"/>
                  <a:gd name="T8" fmla="*/ 719 w 896"/>
                  <a:gd name="T9" fmla="*/ 428 h 524"/>
                  <a:gd name="T10" fmla="*/ 639 w 896"/>
                  <a:gd name="T11" fmla="*/ 383 h 524"/>
                  <a:gd name="T12" fmla="*/ 623 w 896"/>
                  <a:gd name="T13" fmla="*/ 354 h 524"/>
                  <a:gd name="T14" fmla="*/ 617 w 896"/>
                  <a:gd name="T15" fmla="*/ 383 h 524"/>
                  <a:gd name="T16" fmla="*/ 576 w 896"/>
                  <a:gd name="T17" fmla="*/ 374 h 524"/>
                  <a:gd name="T18" fmla="*/ 522 w 896"/>
                  <a:gd name="T19" fmla="*/ 408 h 524"/>
                  <a:gd name="T20" fmla="*/ 498 w 896"/>
                  <a:gd name="T21" fmla="*/ 455 h 524"/>
                  <a:gd name="T22" fmla="*/ 464 w 896"/>
                  <a:gd name="T23" fmla="*/ 477 h 524"/>
                  <a:gd name="T24" fmla="*/ 458 w 896"/>
                  <a:gd name="T25" fmla="*/ 524 h 524"/>
                  <a:gd name="T26" fmla="*/ 435 w 896"/>
                  <a:gd name="T27" fmla="*/ 492 h 524"/>
                  <a:gd name="T28" fmla="*/ 401 w 896"/>
                  <a:gd name="T29" fmla="*/ 429 h 524"/>
                  <a:gd name="T30" fmla="*/ 335 w 896"/>
                  <a:gd name="T31" fmla="*/ 387 h 524"/>
                  <a:gd name="T32" fmla="*/ 306 w 896"/>
                  <a:gd name="T33" fmla="*/ 399 h 524"/>
                  <a:gd name="T34" fmla="*/ 375 w 896"/>
                  <a:gd name="T35" fmla="*/ 450 h 524"/>
                  <a:gd name="T36" fmla="*/ 356 w 896"/>
                  <a:gd name="T37" fmla="*/ 497 h 524"/>
                  <a:gd name="T38" fmla="*/ 354 w 896"/>
                  <a:gd name="T39" fmla="*/ 483 h 524"/>
                  <a:gd name="T40" fmla="*/ 302 w 896"/>
                  <a:gd name="T41" fmla="*/ 434 h 524"/>
                  <a:gd name="T42" fmla="*/ 240 w 896"/>
                  <a:gd name="T43" fmla="*/ 401 h 524"/>
                  <a:gd name="T44" fmla="*/ 182 w 896"/>
                  <a:gd name="T45" fmla="*/ 419 h 524"/>
                  <a:gd name="T46" fmla="*/ 131 w 896"/>
                  <a:gd name="T47" fmla="*/ 474 h 524"/>
                  <a:gd name="T48" fmla="*/ 72 w 896"/>
                  <a:gd name="T49" fmla="*/ 513 h 524"/>
                  <a:gd name="T50" fmla="*/ 15 w 896"/>
                  <a:gd name="T51" fmla="*/ 497 h 524"/>
                  <a:gd name="T52" fmla="*/ 18 w 896"/>
                  <a:gd name="T53" fmla="*/ 431 h 524"/>
                  <a:gd name="T54" fmla="*/ 78 w 896"/>
                  <a:gd name="T55" fmla="*/ 401 h 524"/>
                  <a:gd name="T56" fmla="*/ 123 w 896"/>
                  <a:gd name="T57" fmla="*/ 365 h 524"/>
                  <a:gd name="T58" fmla="*/ 101 w 896"/>
                  <a:gd name="T59" fmla="*/ 335 h 524"/>
                  <a:gd name="T60" fmla="*/ 158 w 896"/>
                  <a:gd name="T61" fmla="*/ 296 h 524"/>
                  <a:gd name="T62" fmla="*/ 209 w 896"/>
                  <a:gd name="T63" fmla="*/ 272 h 524"/>
                  <a:gd name="T64" fmla="*/ 246 w 896"/>
                  <a:gd name="T65" fmla="*/ 240 h 524"/>
                  <a:gd name="T66" fmla="*/ 269 w 896"/>
                  <a:gd name="T67" fmla="*/ 209 h 524"/>
                  <a:gd name="T68" fmla="*/ 303 w 896"/>
                  <a:gd name="T69" fmla="*/ 249 h 524"/>
                  <a:gd name="T70" fmla="*/ 374 w 896"/>
                  <a:gd name="T71" fmla="*/ 243 h 524"/>
                  <a:gd name="T72" fmla="*/ 407 w 896"/>
                  <a:gd name="T73" fmla="*/ 195 h 524"/>
                  <a:gd name="T74" fmla="*/ 449 w 896"/>
                  <a:gd name="T75" fmla="*/ 165 h 524"/>
                  <a:gd name="T76" fmla="*/ 492 w 896"/>
                  <a:gd name="T77" fmla="*/ 153 h 524"/>
                  <a:gd name="T78" fmla="*/ 420 w 896"/>
                  <a:gd name="T79" fmla="*/ 152 h 524"/>
                  <a:gd name="T80" fmla="*/ 411 w 896"/>
                  <a:gd name="T81" fmla="*/ 105 h 524"/>
                  <a:gd name="T82" fmla="*/ 395 w 896"/>
                  <a:gd name="T83" fmla="*/ 75 h 524"/>
                  <a:gd name="T84" fmla="*/ 350 w 896"/>
                  <a:gd name="T85" fmla="*/ 140 h 524"/>
                  <a:gd name="T86" fmla="*/ 348 w 896"/>
                  <a:gd name="T87" fmla="*/ 203 h 524"/>
                  <a:gd name="T88" fmla="*/ 297 w 896"/>
                  <a:gd name="T89" fmla="*/ 194 h 524"/>
                  <a:gd name="T90" fmla="*/ 248 w 896"/>
                  <a:gd name="T91" fmla="*/ 186 h 524"/>
                  <a:gd name="T92" fmla="*/ 221 w 896"/>
                  <a:gd name="T93" fmla="*/ 131 h 524"/>
                  <a:gd name="T94" fmla="*/ 266 w 896"/>
                  <a:gd name="T95" fmla="*/ 93 h 524"/>
                  <a:gd name="T96" fmla="*/ 311 w 896"/>
                  <a:gd name="T97" fmla="*/ 48 h 524"/>
                  <a:gd name="T98" fmla="*/ 360 w 896"/>
                  <a:gd name="T99" fmla="*/ 23 h 524"/>
                  <a:gd name="T100" fmla="*/ 413 w 896"/>
                  <a:gd name="T101" fmla="*/ 11 h 524"/>
                  <a:gd name="T102" fmla="*/ 473 w 896"/>
                  <a:gd name="T103" fmla="*/ 20 h 524"/>
                  <a:gd name="T104" fmla="*/ 552 w 896"/>
                  <a:gd name="T105" fmla="*/ 38 h 524"/>
                  <a:gd name="T106" fmla="*/ 579 w 896"/>
                  <a:gd name="T107" fmla="*/ 74 h 524"/>
                  <a:gd name="T108" fmla="*/ 506 w 896"/>
                  <a:gd name="T109" fmla="*/ 59 h 524"/>
                  <a:gd name="T110" fmla="*/ 552 w 896"/>
                  <a:gd name="T111" fmla="*/ 99 h 524"/>
                  <a:gd name="T112" fmla="*/ 593 w 896"/>
                  <a:gd name="T113" fmla="*/ 78 h 524"/>
                  <a:gd name="T114" fmla="*/ 624 w 896"/>
                  <a:gd name="T115" fmla="*/ 51 h 524"/>
                  <a:gd name="T116" fmla="*/ 645 w 896"/>
                  <a:gd name="T117" fmla="*/ 39 h 524"/>
                  <a:gd name="T118" fmla="*/ 692 w 896"/>
                  <a:gd name="T119" fmla="*/ 45 h 524"/>
                  <a:gd name="T120" fmla="*/ 749 w 896"/>
                  <a:gd name="T121" fmla="*/ 44 h 524"/>
                  <a:gd name="T122" fmla="*/ 810 w 896"/>
                  <a:gd name="T123" fmla="*/ 35 h 5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</a:cxnLst>
                <a:rect l="0" t="0" r="r" b="b"/>
                <a:pathLst>
                  <a:path w="896" h="524">
                    <a:moveTo>
                      <a:pt x="841" y="33"/>
                    </a:moveTo>
                    <a:cubicBezTo>
                      <a:pt x="847" y="35"/>
                      <a:pt x="849" y="37"/>
                      <a:pt x="854" y="39"/>
                    </a:cubicBezTo>
                    <a:cubicBezTo>
                      <a:pt x="859" y="41"/>
                      <a:pt x="868" y="43"/>
                      <a:pt x="870" y="48"/>
                    </a:cubicBezTo>
                    <a:cubicBezTo>
                      <a:pt x="872" y="53"/>
                      <a:pt x="867" y="66"/>
                      <a:pt x="864" y="72"/>
                    </a:cubicBezTo>
                    <a:cubicBezTo>
                      <a:pt x="861" y="78"/>
                      <a:pt x="854" y="81"/>
                      <a:pt x="851" y="87"/>
                    </a:cubicBezTo>
                    <a:cubicBezTo>
                      <a:pt x="848" y="93"/>
                      <a:pt x="843" y="100"/>
                      <a:pt x="843" y="108"/>
                    </a:cubicBezTo>
                    <a:cubicBezTo>
                      <a:pt x="843" y="116"/>
                      <a:pt x="847" y="123"/>
                      <a:pt x="851" y="135"/>
                    </a:cubicBezTo>
                    <a:cubicBezTo>
                      <a:pt x="855" y="147"/>
                      <a:pt x="861" y="164"/>
                      <a:pt x="867" y="180"/>
                    </a:cubicBezTo>
                    <a:cubicBezTo>
                      <a:pt x="873" y="196"/>
                      <a:pt x="885" y="215"/>
                      <a:pt x="890" y="230"/>
                    </a:cubicBezTo>
                    <a:cubicBezTo>
                      <a:pt x="895" y="245"/>
                      <a:pt x="896" y="259"/>
                      <a:pt x="896" y="272"/>
                    </a:cubicBezTo>
                    <a:cubicBezTo>
                      <a:pt x="896" y="285"/>
                      <a:pt x="894" y="302"/>
                      <a:pt x="887" y="309"/>
                    </a:cubicBezTo>
                    <a:cubicBezTo>
                      <a:pt x="880" y="316"/>
                      <a:pt x="863" y="310"/>
                      <a:pt x="855" y="314"/>
                    </a:cubicBezTo>
                    <a:cubicBezTo>
                      <a:pt x="847" y="318"/>
                      <a:pt x="843" y="329"/>
                      <a:pt x="840" y="333"/>
                    </a:cubicBezTo>
                    <a:cubicBezTo>
                      <a:pt x="837" y="337"/>
                      <a:pt x="839" y="339"/>
                      <a:pt x="834" y="341"/>
                    </a:cubicBezTo>
                    <a:cubicBezTo>
                      <a:pt x="829" y="343"/>
                      <a:pt x="819" y="345"/>
                      <a:pt x="812" y="347"/>
                    </a:cubicBezTo>
                    <a:cubicBezTo>
                      <a:pt x="805" y="349"/>
                      <a:pt x="797" y="350"/>
                      <a:pt x="792" y="354"/>
                    </a:cubicBezTo>
                    <a:cubicBezTo>
                      <a:pt x="787" y="358"/>
                      <a:pt x="782" y="368"/>
                      <a:pt x="779" y="372"/>
                    </a:cubicBezTo>
                    <a:cubicBezTo>
                      <a:pt x="776" y="376"/>
                      <a:pt x="771" y="377"/>
                      <a:pt x="771" y="380"/>
                    </a:cubicBezTo>
                    <a:cubicBezTo>
                      <a:pt x="771" y="383"/>
                      <a:pt x="777" y="386"/>
                      <a:pt x="780" y="393"/>
                    </a:cubicBezTo>
                    <a:cubicBezTo>
                      <a:pt x="783" y="400"/>
                      <a:pt x="785" y="413"/>
                      <a:pt x="789" y="420"/>
                    </a:cubicBezTo>
                    <a:cubicBezTo>
                      <a:pt x="793" y="427"/>
                      <a:pt x="799" y="432"/>
                      <a:pt x="803" y="437"/>
                    </a:cubicBezTo>
                    <a:cubicBezTo>
                      <a:pt x="807" y="442"/>
                      <a:pt x="815" y="446"/>
                      <a:pt x="813" y="447"/>
                    </a:cubicBezTo>
                    <a:cubicBezTo>
                      <a:pt x="811" y="448"/>
                      <a:pt x="801" y="446"/>
                      <a:pt x="791" y="443"/>
                    </a:cubicBezTo>
                    <a:cubicBezTo>
                      <a:pt x="781" y="440"/>
                      <a:pt x="767" y="434"/>
                      <a:pt x="755" y="432"/>
                    </a:cubicBezTo>
                    <a:cubicBezTo>
                      <a:pt x="743" y="430"/>
                      <a:pt x="727" y="429"/>
                      <a:pt x="719" y="428"/>
                    </a:cubicBezTo>
                    <a:cubicBezTo>
                      <a:pt x="711" y="427"/>
                      <a:pt x="711" y="431"/>
                      <a:pt x="708" y="428"/>
                    </a:cubicBezTo>
                    <a:cubicBezTo>
                      <a:pt x="705" y="425"/>
                      <a:pt x="704" y="415"/>
                      <a:pt x="698" y="411"/>
                    </a:cubicBezTo>
                    <a:cubicBezTo>
                      <a:pt x="692" y="407"/>
                      <a:pt x="679" y="405"/>
                      <a:pt x="671" y="402"/>
                    </a:cubicBezTo>
                    <a:cubicBezTo>
                      <a:pt x="663" y="399"/>
                      <a:pt x="656" y="396"/>
                      <a:pt x="651" y="393"/>
                    </a:cubicBezTo>
                    <a:cubicBezTo>
                      <a:pt x="646" y="390"/>
                      <a:pt x="640" y="386"/>
                      <a:pt x="639" y="383"/>
                    </a:cubicBezTo>
                    <a:cubicBezTo>
                      <a:pt x="638" y="380"/>
                      <a:pt x="643" y="375"/>
                      <a:pt x="645" y="372"/>
                    </a:cubicBezTo>
                    <a:cubicBezTo>
                      <a:pt x="647" y="369"/>
                      <a:pt x="652" y="368"/>
                      <a:pt x="653" y="365"/>
                    </a:cubicBezTo>
                    <a:cubicBezTo>
                      <a:pt x="654" y="362"/>
                      <a:pt x="653" y="354"/>
                      <a:pt x="651" y="351"/>
                    </a:cubicBezTo>
                    <a:cubicBezTo>
                      <a:pt x="649" y="348"/>
                      <a:pt x="646" y="348"/>
                      <a:pt x="641" y="348"/>
                    </a:cubicBezTo>
                    <a:cubicBezTo>
                      <a:pt x="636" y="348"/>
                      <a:pt x="628" y="352"/>
                      <a:pt x="623" y="354"/>
                    </a:cubicBezTo>
                    <a:cubicBezTo>
                      <a:pt x="618" y="356"/>
                      <a:pt x="612" y="358"/>
                      <a:pt x="608" y="360"/>
                    </a:cubicBezTo>
                    <a:cubicBezTo>
                      <a:pt x="604" y="362"/>
                      <a:pt x="602" y="364"/>
                      <a:pt x="599" y="366"/>
                    </a:cubicBezTo>
                    <a:cubicBezTo>
                      <a:pt x="596" y="368"/>
                      <a:pt x="589" y="370"/>
                      <a:pt x="590" y="372"/>
                    </a:cubicBezTo>
                    <a:cubicBezTo>
                      <a:pt x="591" y="374"/>
                      <a:pt x="604" y="375"/>
                      <a:pt x="608" y="377"/>
                    </a:cubicBezTo>
                    <a:cubicBezTo>
                      <a:pt x="612" y="379"/>
                      <a:pt x="618" y="381"/>
                      <a:pt x="617" y="383"/>
                    </a:cubicBezTo>
                    <a:cubicBezTo>
                      <a:pt x="616" y="385"/>
                      <a:pt x="604" y="388"/>
                      <a:pt x="600" y="390"/>
                    </a:cubicBezTo>
                    <a:cubicBezTo>
                      <a:pt x="596" y="392"/>
                      <a:pt x="596" y="398"/>
                      <a:pt x="593" y="398"/>
                    </a:cubicBezTo>
                    <a:cubicBezTo>
                      <a:pt x="590" y="398"/>
                      <a:pt x="585" y="389"/>
                      <a:pt x="581" y="387"/>
                    </a:cubicBezTo>
                    <a:cubicBezTo>
                      <a:pt x="577" y="385"/>
                      <a:pt x="570" y="388"/>
                      <a:pt x="569" y="386"/>
                    </a:cubicBezTo>
                    <a:cubicBezTo>
                      <a:pt x="568" y="384"/>
                      <a:pt x="576" y="378"/>
                      <a:pt x="576" y="374"/>
                    </a:cubicBezTo>
                    <a:cubicBezTo>
                      <a:pt x="576" y="370"/>
                      <a:pt x="571" y="361"/>
                      <a:pt x="566" y="360"/>
                    </a:cubicBezTo>
                    <a:cubicBezTo>
                      <a:pt x="561" y="359"/>
                      <a:pt x="550" y="365"/>
                      <a:pt x="545" y="369"/>
                    </a:cubicBezTo>
                    <a:cubicBezTo>
                      <a:pt x="540" y="373"/>
                      <a:pt x="540" y="378"/>
                      <a:pt x="537" y="383"/>
                    </a:cubicBezTo>
                    <a:cubicBezTo>
                      <a:pt x="534" y="388"/>
                      <a:pt x="530" y="395"/>
                      <a:pt x="527" y="399"/>
                    </a:cubicBezTo>
                    <a:cubicBezTo>
                      <a:pt x="524" y="403"/>
                      <a:pt x="523" y="405"/>
                      <a:pt x="522" y="408"/>
                    </a:cubicBezTo>
                    <a:cubicBezTo>
                      <a:pt x="521" y="411"/>
                      <a:pt x="521" y="416"/>
                      <a:pt x="522" y="419"/>
                    </a:cubicBezTo>
                    <a:cubicBezTo>
                      <a:pt x="523" y="422"/>
                      <a:pt x="529" y="425"/>
                      <a:pt x="528" y="428"/>
                    </a:cubicBezTo>
                    <a:cubicBezTo>
                      <a:pt x="527" y="431"/>
                      <a:pt x="521" y="436"/>
                      <a:pt x="518" y="440"/>
                    </a:cubicBezTo>
                    <a:cubicBezTo>
                      <a:pt x="515" y="444"/>
                      <a:pt x="513" y="448"/>
                      <a:pt x="510" y="450"/>
                    </a:cubicBezTo>
                    <a:cubicBezTo>
                      <a:pt x="507" y="452"/>
                      <a:pt x="503" y="455"/>
                      <a:pt x="498" y="455"/>
                    </a:cubicBezTo>
                    <a:cubicBezTo>
                      <a:pt x="493" y="455"/>
                      <a:pt x="487" y="449"/>
                      <a:pt x="482" y="449"/>
                    </a:cubicBezTo>
                    <a:cubicBezTo>
                      <a:pt x="477" y="449"/>
                      <a:pt x="472" y="455"/>
                      <a:pt x="468" y="456"/>
                    </a:cubicBezTo>
                    <a:cubicBezTo>
                      <a:pt x="464" y="457"/>
                      <a:pt x="458" y="451"/>
                      <a:pt x="456" y="453"/>
                    </a:cubicBezTo>
                    <a:cubicBezTo>
                      <a:pt x="454" y="455"/>
                      <a:pt x="454" y="464"/>
                      <a:pt x="455" y="468"/>
                    </a:cubicBezTo>
                    <a:cubicBezTo>
                      <a:pt x="456" y="472"/>
                      <a:pt x="461" y="474"/>
                      <a:pt x="464" y="477"/>
                    </a:cubicBezTo>
                    <a:cubicBezTo>
                      <a:pt x="467" y="480"/>
                      <a:pt x="475" y="485"/>
                      <a:pt x="476" y="488"/>
                    </a:cubicBezTo>
                    <a:cubicBezTo>
                      <a:pt x="477" y="491"/>
                      <a:pt x="473" y="496"/>
                      <a:pt x="471" y="498"/>
                    </a:cubicBezTo>
                    <a:cubicBezTo>
                      <a:pt x="469" y="500"/>
                      <a:pt x="463" y="498"/>
                      <a:pt x="461" y="501"/>
                    </a:cubicBezTo>
                    <a:cubicBezTo>
                      <a:pt x="459" y="504"/>
                      <a:pt x="459" y="509"/>
                      <a:pt x="459" y="513"/>
                    </a:cubicBezTo>
                    <a:cubicBezTo>
                      <a:pt x="459" y="517"/>
                      <a:pt x="460" y="524"/>
                      <a:pt x="458" y="524"/>
                    </a:cubicBezTo>
                    <a:cubicBezTo>
                      <a:pt x="456" y="524"/>
                      <a:pt x="447" y="519"/>
                      <a:pt x="444" y="516"/>
                    </a:cubicBezTo>
                    <a:cubicBezTo>
                      <a:pt x="441" y="513"/>
                      <a:pt x="438" y="509"/>
                      <a:pt x="438" y="506"/>
                    </a:cubicBezTo>
                    <a:cubicBezTo>
                      <a:pt x="438" y="503"/>
                      <a:pt x="440" y="498"/>
                      <a:pt x="443" y="497"/>
                    </a:cubicBezTo>
                    <a:cubicBezTo>
                      <a:pt x="446" y="496"/>
                      <a:pt x="456" y="498"/>
                      <a:pt x="455" y="497"/>
                    </a:cubicBezTo>
                    <a:cubicBezTo>
                      <a:pt x="454" y="496"/>
                      <a:pt x="440" y="495"/>
                      <a:pt x="435" y="492"/>
                    </a:cubicBezTo>
                    <a:cubicBezTo>
                      <a:pt x="430" y="489"/>
                      <a:pt x="429" y="480"/>
                      <a:pt x="426" y="476"/>
                    </a:cubicBezTo>
                    <a:cubicBezTo>
                      <a:pt x="423" y="472"/>
                      <a:pt x="419" y="467"/>
                      <a:pt x="416" y="465"/>
                    </a:cubicBezTo>
                    <a:cubicBezTo>
                      <a:pt x="413" y="463"/>
                      <a:pt x="407" y="464"/>
                      <a:pt x="405" y="461"/>
                    </a:cubicBezTo>
                    <a:cubicBezTo>
                      <a:pt x="403" y="458"/>
                      <a:pt x="403" y="452"/>
                      <a:pt x="402" y="447"/>
                    </a:cubicBezTo>
                    <a:cubicBezTo>
                      <a:pt x="401" y="442"/>
                      <a:pt x="404" y="433"/>
                      <a:pt x="401" y="429"/>
                    </a:cubicBezTo>
                    <a:cubicBezTo>
                      <a:pt x="398" y="425"/>
                      <a:pt x="389" y="425"/>
                      <a:pt x="384" y="422"/>
                    </a:cubicBezTo>
                    <a:cubicBezTo>
                      <a:pt x="379" y="419"/>
                      <a:pt x="374" y="413"/>
                      <a:pt x="369" y="411"/>
                    </a:cubicBezTo>
                    <a:cubicBezTo>
                      <a:pt x="364" y="409"/>
                      <a:pt x="357" y="411"/>
                      <a:pt x="353" y="408"/>
                    </a:cubicBezTo>
                    <a:cubicBezTo>
                      <a:pt x="349" y="405"/>
                      <a:pt x="347" y="400"/>
                      <a:pt x="344" y="396"/>
                    </a:cubicBezTo>
                    <a:cubicBezTo>
                      <a:pt x="341" y="392"/>
                      <a:pt x="337" y="390"/>
                      <a:pt x="335" y="387"/>
                    </a:cubicBezTo>
                    <a:cubicBezTo>
                      <a:pt x="333" y="384"/>
                      <a:pt x="332" y="378"/>
                      <a:pt x="330" y="378"/>
                    </a:cubicBezTo>
                    <a:cubicBezTo>
                      <a:pt x="328" y="378"/>
                      <a:pt x="326" y="386"/>
                      <a:pt x="323" y="386"/>
                    </a:cubicBezTo>
                    <a:cubicBezTo>
                      <a:pt x="320" y="386"/>
                      <a:pt x="318" y="380"/>
                      <a:pt x="314" y="380"/>
                    </a:cubicBezTo>
                    <a:cubicBezTo>
                      <a:pt x="310" y="380"/>
                      <a:pt x="300" y="381"/>
                      <a:pt x="299" y="384"/>
                    </a:cubicBezTo>
                    <a:cubicBezTo>
                      <a:pt x="298" y="387"/>
                      <a:pt x="302" y="394"/>
                      <a:pt x="306" y="399"/>
                    </a:cubicBezTo>
                    <a:cubicBezTo>
                      <a:pt x="310" y="404"/>
                      <a:pt x="317" y="411"/>
                      <a:pt x="321" y="416"/>
                    </a:cubicBezTo>
                    <a:cubicBezTo>
                      <a:pt x="325" y="421"/>
                      <a:pt x="328" y="426"/>
                      <a:pt x="332" y="429"/>
                    </a:cubicBezTo>
                    <a:cubicBezTo>
                      <a:pt x="336" y="432"/>
                      <a:pt x="337" y="432"/>
                      <a:pt x="342" y="434"/>
                    </a:cubicBezTo>
                    <a:cubicBezTo>
                      <a:pt x="347" y="436"/>
                      <a:pt x="357" y="440"/>
                      <a:pt x="362" y="443"/>
                    </a:cubicBezTo>
                    <a:cubicBezTo>
                      <a:pt x="367" y="446"/>
                      <a:pt x="371" y="448"/>
                      <a:pt x="375" y="450"/>
                    </a:cubicBezTo>
                    <a:cubicBezTo>
                      <a:pt x="379" y="452"/>
                      <a:pt x="389" y="455"/>
                      <a:pt x="389" y="456"/>
                    </a:cubicBezTo>
                    <a:cubicBezTo>
                      <a:pt x="389" y="457"/>
                      <a:pt x="378" y="453"/>
                      <a:pt x="374" y="455"/>
                    </a:cubicBezTo>
                    <a:cubicBezTo>
                      <a:pt x="370" y="457"/>
                      <a:pt x="368" y="464"/>
                      <a:pt x="366" y="470"/>
                    </a:cubicBezTo>
                    <a:cubicBezTo>
                      <a:pt x="364" y="476"/>
                      <a:pt x="365" y="485"/>
                      <a:pt x="363" y="489"/>
                    </a:cubicBezTo>
                    <a:cubicBezTo>
                      <a:pt x="361" y="493"/>
                      <a:pt x="358" y="493"/>
                      <a:pt x="356" y="497"/>
                    </a:cubicBezTo>
                    <a:cubicBezTo>
                      <a:pt x="354" y="501"/>
                      <a:pt x="352" y="510"/>
                      <a:pt x="348" y="512"/>
                    </a:cubicBezTo>
                    <a:cubicBezTo>
                      <a:pt x="344" y="514"/>
                      <a:pt x="335" y="512"/>
                      <a:pt x="330" y="509"/>
                    </a:cubicBezTo>
                    <a:cubicBezTo>
                      <a:pt x="325" y="506"/>
                      <a:pt x="316" y="499"/>
                      <a:pt x="318" y="497"/>
                    </a:cubicBezTo>
                    <a:cubicBezTo>
                      <a:pt x="320" y="495"/>
                      <a:pt x="338" y="499"/>
                      <a:pt x="344" y="497"/>
                    </a:cubicBezTo>
                    <a:cubicBezTo>
                      <a:pt x="350" y="495"/>
                      <a:pt x="353" y="487"/>
                      <a:pt x="354" y="483"/>
                    </a:cubicBezTo>
                    <a:cubicBezTo>
                      <a:pt x="355" y="479"/>
                      <a:pt x="353" y="477"/>
                      <a:pt x="351" y="473"/>
                    </a:cubicBezTo>
                    <a:cubicBezTo>
                      <a:pt x="349" y="469"/>
                      <a:pt x="345" y="462"/>
                      <a:pt x="342" y="458"/>
                    </a:cubicBezTo>
                    <a:cubicBezTo>
                      <a:pt x="339" y="454"/>
                      <a:pt x="336" y="449"/>
                      <a:pt x="332" y="447"/>
                    </a:cubicBezTo>
                    <a:cubicBezTo>
                      <a:pt x="328" y="445"/>
                      <a:pt x="320" y="445"/>
                      <a:pt x="315" y="443"/>
                    </a:cubicBezTo>
                    <a:cubicBezTo>
                      <a:pt x="310" y="441"/>
                      <a:pt x="306" y="437"/>
                      <a:pt x="302" y="434"/>
                    </a:cubicBezTo>
                    <a:cubicBezTo>
                      <a:pt x="298" y="431"/>
                      <a:pt x="291" y="428"/>
                      <a:pt x="288" y="423"/>
                    </a:cubicBezTo>
                    <a:cubicBezTo>
                      <a:pt x="285" y="418"/>
                      <a:pt x="285" y="411"/>
                      <a:pt x="282" y="407"/>
                    </a:cubicBezTo>
                    <a:cubicBezTo>
                      <a:pt x="279" y="403"/>
                      <a:pt x="275" y="400"/>
                      <a:pt x="270" y="399"/>
                    </a:cubicBezTo>
                    <a:cubicBezTo>
                      <a:pt x="265" y="398"/>
                      <a:pt x="259" y="398"/>
                      <a:pt x="254" y="398"/>
                    </a:cubicBezTo>
                    <a:cubicBezTo>
                      <a:pt x="249" y="398"/>
                      <a:pt x="244" y="398"/>
                      <a:pt x="240" y="401"/>
                    </a:cubicBezTo>
                    <a:cubicBezTo>
                      <a:pt x="236" y="404"/>
                      <a:pt x="234" y="411"/>
                      <a:pt x="230" y="413"/>
                    </a:cubicBezTo>
                    <a:cubicBezTo>
                      <a:pt x="226" y="415"/>
                      <a:pt x="217" y="415"/>
                      <a:pt x="212" y="414"/>
                    </a:cubicBezTo>
                    <a:cubicBezTo>
                      <a:pt x="207" y="413"/>
                      <a:pt x="201" y="408"/>
                      <a:pt x="197" y="407"/>
                    </a:cubicBezTo>
                    <a:cubicBezTo>
                      <a:pt x="193" y="406"/>
                      <a:pt x="189" y="406"/>
                      <a:pt x="186" y="408"/>
                    </a:cubicBezTo>
                    <a:cubicBezTo>
                      <a:pt x="183" y="410"/>
                      <a:pt x="183" y="416"/>
                      <a:pt x="182" y="419"/>
                    </a:cubicBezTo>
                    <a:cubicBezTo>
                      <a:pt x="181" y="422"/>
                      <a:pt x="180" y="426"/>
                      <a:pt x="177" y="429"/>
                    </a:cubicBezTo>
                    <a:cubicBezTo>
                      <a:pt x="174" y="432"/>
                      <a:pt x="170" y="433"/>
                      <a:pt x="165" y="437"/>
                    </a:cubicBezTo>
                    <a:cubicBezTo>
                      <a:pt x="160" y="441"/>
                      <a:pt x="152" y="449"/>
                      <a:pt x="147" y="453"/>
                    </a:cubicBezTo>
                    <a:cubicBezTo>
                      <a:pt x="142" y="457"/>
                      <a:pt x="137" y="460"/>
                      <a:pt x="134" y="464"/>
                    </a:cubicBezTo>
                    <a:cubicBezTo>
                      <a:pt x="131" y="468"/>
                      <a:pt x="131" y="470"/>
                      <a:pt x="131" y="474"/>
                    </a:cubicBezTo>
                    <a:cubicBezTo>
                      <a:pt x="131" y="478"/>
                      <a:pt x="135" y="482"/>
                      <a:pt x="134" y="486"/>
                    </a:cubicBezTo>
                    <a:cubicBezTo>
                      <a:pt x="133" y="490"/>
                      <a:pt x="128" y="496"/>
                      <a:pt x="123" y="500"/>
                    </a:cubicBezTo>
                    <a:cubicBezTo>
                      <a:pt x="118" y="504"/>
                      <a:pt x="111" y="510"/>
                      <a:pt x="105" y="512"/>
                    </a:cubicBezTo>
                    <a:cubicBezTo>
                      <a:pt x="99" y="514"/>
                      <a:pt x="91" y="510"/>
                      <a:pt x="86" y="510"/>
                    </a:cubicBezTo>
                    <a:cubicBezTo>
                      <a:pt x="81" y="510"/>
                      <a:pt x="76" y="512"/>
                      <a:pt x="72" y="513"/>
                    </a:cubicBezTo>
                    <a:cubicBezTo>
                      <a:pt x="68" y="514"/>
                      <a:pt x="67" y="519"/>
                      <a:pt x="63" y="518"/>
                    </a:cubicBezTo>
                    <a:cubicBezTo>
                      <a:pt x="59" y="517"/>
                      <a:pt x="51" y="508"/>
                      <a:pt x="45" y="507"/>
                    </a:cubicBezTo>
                    <a:cubicBezTo>
                      <a:pt x="39" y="506"/>
                      <a:pt x="32" y="511"/>
                      <a:pt x="27" y="512"/>
                    </a:cubicBezTo>
                    <a:cubicBezTo>
                      <a:pt x="22" y="513"/>
                      <a:pt x="17" y="518"/>
                      <a:pt x="15" y="515"/>
                    </a:cubicBezTo>
                    <a:cubicBezTo>
                      <a:pt x="13" y="512"/>
                      <a:pt x="17" y="502"/>
                      <a:pt x="15" y="497"/>
                    </a:cubicBezTo>
                    <a:cubicBezTo>
                      <a:pt x="13" y="492"/>
                      <a:pt x="4" y="490"/>
                      <a:pt x="2" y="486"/>
                    </a:cubicBezTo>
                    <a:cubicBezTo>
                      <a:pt x="0" y="482"/>
                      <a:pt x="4" y="478"/>
                      <a:pt x="6" y="474"/>
                    </a:cubicBezTo>
                    <a:cubicBezTo>
                      <a:pt x="8" y="470"/>
                      <a:pt x="10" y="467"/>
                      <a:pt x="12" y="462"/>
                    </a:cubicBezTo>
                    <a:cubicBezTo>
                      <a:pt x="14" y="457"/>
                      <a:pt x="17" y="449"/>
                      <a:pt x="18" y="444"/>
                    </a:cubicBezTo>
                    <a:cubicBezTo>
                      <a:pt x="19" y="439"/>
                      <a:pt x="18" y="435"/>
                      <a:pt x="18" y="431"/>
                    </a:cubicBezTo>
                    <a:cubicBezTo>
                      <a:pt x="18" y="427"/>
                      <a:pt x="16" y="423"/>
                      <a:pt x="15" y="419"/>
                    </a:cubicBezTo>
                    <a:cubicBezTo>
                      <a:pt x="14" y="415"/>
                      <a:pt x="13" y="409"/>
                      <a:pt x="15" y="405"/>
                    </a:cubicBezTo>
                    <a:cubicBezTo>
                      <a:pt x="17" y="401"/>
                      <a:pt x="23" y="397"/>
                      <a:pt x="30" y="396"/>
                    </a:cubicBezTo>
                    <a:cubicBezTo>
                      <a:pt x="37" y="395"/>
                      <a:pt x="48" y="398"/>
                      <a:pt x="56" y="399"/>
                    </a:cubicBezTo>
                    <a:cubicBezTo>
                      <a:pt x="64" y="400"/>
                      <a:pt x="72" y="400"/>
                      <a:pt x="78" y="401"/>
                    </a:cubicBezTo>
                    <a:cubicBezTo>
                      <a:pt x="84" y="402"/>
                      <a:pt x="90" y="404"/>
                      <a:pt x="95" y="404"/>
                    </a:cubicBezTo>
                    <a:cubicBezTo>
                      <a:pt x="100" y="404"/>
                      <a:pt x="103" y="405"/>
                      <a:pt x="107" y="404"/>
                    </a:cubicBezTo>
                    <a:cubicBezTo>
                      <a:pt x="111" y="403"/>
                      <a:pt x="114" y="404"/>
                      <a:pt x="117" y="399"/>
                    </a:cubicBezTo>
                    <a:cubicBezTo>
                      <a:pt x="120" y="394"/>
                      <a:pt x="125" y="381"/>
                      <a:pt x="126" y="375"/>
                    </a:cubicBezTo>
                    <a:cubicBezTo>
                      <a:pt x="127" y="369"/>
                      <a:pt x="125" y="368"/>
                      <a:pt x="123" y="365"/>
                    </a:cubicBezTo>
                    <a:cubicBezTo>
                      <a:pt x="121" y="362"/>
                      <a:pt x="120" y="359"/>
                      <a:pt x="116" y="356"/>
                    </a:cubicBezTo>
                    <a:cubicBezTo>
                      <a:pt x="112" y="353"/>
                      <a:pt x="105" y="350"/>
                      <a:pt x="102" y="347"/>
                    </a:cubicBezTo>
                    <a:cubicBezTo>
                      <a:pt x="99" y="344"/>
                      <a:pt x="99" y="339"/>
                      <a:pt x="96" y="338"/>
                    </a:cubicBezTo>
                    <a:cubicBezTo>
                      <a:pt x="93" y="337"/>
                      <a:pt x="85" y="341"/>
                      <a:pt x="86" y="341"/>
                    </a:cubicBezTo>
                    <a:cubicBezTo>
                      <a:pt x="87" y="341"/>
                      <a:pt x="97" y="338"/>
                      <a:pt x="101" y="335"/>
                    </a:cubicBezTo>
                    <a:cubicBezTo>
                      <a:pt x="105" y="332"/>
                      <a:pt x="108" y="322"/>
                      <a:pt x="111" y="320"/>
                    </a:cubicBezTo>
                    <a:cubicBezTo>
                      <a:pt x="114" y="318"/>
                      <a:pt x="116" y="324"/>
                      <a:pt x="120" y="324"/>
                    </a:cubicBezTo>
                    <a:cubicBezTo>
                      <a:pt x="124" y="324"/>
                      <a:pt x="133" y="322"/>
                      <a:pt x="138" y="320"/>
                    </a:cubicBezTo>
                    <a:cubicBezTo>
                      <a:pt x="143" y="318"/>
                      <a:pt x="149" y="316"/>
                      <a:pt x="152" y="312"/>
                    </a:cubicBezTo>
                    <a:cubicBezTo>
                      <a:pt x="155" y="308"/>
                      <a:pt x="155" y="300"/>
                      <a:pt x="158" y="296"/>
                    </a:cubicBezTo>
                    <a:cubicBezTo>
                      <a:pt x="161" y="292"/>
                      <a:pt x="166" y="293"/>
                      <a:pt x="170" y="291"/>
                    </a:cubicBezTo>
                    <a:cubicBezTo>
                      <a:pt x="174" y="289"/>
                      <a:pt x="178" y="288"/>
                      <a:pt x="182" y="285"/>
                    </a:cubicBezTo>
                    <a:cubicBezTo>
                      <a:pt x="186" y="282"/>
                      <a:pt x="189" y="275"/>
                      <a:pt x="191" y="272"/>
                    </a:cubicBezTo>
                    <a:cubicBezTo>
                      <a:pt x="193" y="269"/>
                      <a:pt x="194" y="264"/>
                      <a:pt x="197" y="264"/>
                    </a:cubicBezTo>
                    <a:cubicBezTo>
                      <a:pt x="200" y="264"/>
                      <a:pt x="207" y="273"/>
                      <a:pt x="209" y="272"/>
                    </a:cubicBezTo>
                    <a:cubicBezTo>
                      <a:pt x="211" y="271"/>
                      <a:pt x="211" y="263"/>
                      <a:pt x="212" y="260"/>
                    </a:cubicBezTo>
                    <a:cubicBezTo>
                      <a:pt x="213" y="257"/>
                      <a:pt x="215" y="253"/>
                      <a:pt x="218" y="251"/>
                    </a:cubicBezTo>
                    <a:cubicBezTo>
                      <a:pt x="221" y="249"/>
                      <a:pt x="230" y="249"/>
                      <a:pt x="234" y="249"/>
                    </a:cubicBezTo>
                    <a:cubicBezTo>
                      <a:pt x="238" y="249"/>
                      <a:pt x="243" y="252"/>
                      <a:pt x="245" y="251"/>
                    </a:cubicBezTo>
                    <a:cubicBezTo>
                      <a:pt x="247" y="250"/>
                      <a:pt x="246" y="244"/>
                      <a:pt x="246" y="240"/>
                    </a:cubicBezTo>
                    <a:cubicBezTo>
                      <a:pt x="246" y="236"/>
                      <a:pt x="249" y="231"/>
                      <a:pt x="248" y="228"/>
                    </a:cubicBezTo>
                    <a:cubicBezTo>
                      <a:pt x="247" y="225"/>
                      <a:pt x="240" y="222"/>
                      <a:pt x="239" y="219"/>
                    </a:cubicBezTo>
                    <a:cubicBezTo>
                      <a:pt x="238" y="216"/>
                      <a:pt x="239" y="213"/>
                      <a:pt x="242" y="209"/>
                    </a:cubicBezTo>
                    <a:cubicBezTo>
                      <a:pt x="245" y="205"/>
                      <a:pt x="254" y="194"/>
                      <a:pt x="258" y="194"/>
                    </a:cubicBezTo>
                    <a:cubicBezTo>
                      <a:pt x="262" y="194"/>
                      <a:pt x="268" y="204"/>
                      <a:pt x="269" y="209"/>
                    </a:cubicBezTo>
                    <a:cubicBezTo>
                      <a:pt x="270" y="214"/>
                      <a:pt x="264" y="220"/>
                      <a:pt x="264" y="225"/>
                    </a:cubicBezTo>
                    <a:cubicBezTo>
                      <a:pt x="264" y="230"/>
                      <a:pt x="266" y="237"/>
                      <a:pt x="269" y="239"/>
                    </a:cubicBezTo>
                    <a:cubicBezTo>
                      <a:pt x="272" y="241"/>
                      <a:pt x="277" y="239"/>
                      <a:pt x="281" y="239"/>
                    </a:cubicBezTo>
                    <a:cubicBezTo>
                      <a:pt x="285" y="239"/>
                      <a:pt x="289" y="237"/>
                      <a:pt x="293" y="239"/>
                    </a:cubicBezTo>
                    <a:cubicBezTo>
                      <a:pt x="297" y="241"/>
                      <a:pt x="300" y="248"/>
                      <a:pt x="303" y="249"/>
                    </a:cubicBezTo>
                    <a:cubicBezTo>
                      <a:pt x="306" y="250"/>
                      <a:pt x="310" y="249"/>
                      <a:pt x="314" y="248"/>
                    </a:cubicBezTo>
                    <a:cubicBezTo>
                      <a:pt x="318" y="247"/>
                      <a:pt x="325" y="244"/>
                      <a:pt x="330" y="243"/>
                    </a:cubicBezTo>
                    <a:cubicBezTo>
                      <a:pt x="335" y="242"/>
                      <a:pt x="340" y="241"/>
                      <a:pt x="345" y="240"/>
                    </a:cubicBezTo>
                    <a:cubicBezTo>
                      <a:pt x="350" y="239"/>
                      <a:pt x="355" y="236"/>
                      <a:pt x="360" y="236"/>
                    </a:cubicBezTo>
                    <a:cubicBezTo>
                      <a:pt x="365" y="236"/>
                      <a:pt x="369" y="243"/>
                      <a:pt x="374" y="243"/>
                    </a:cubicBezTo>
                    <a:cubicBezTo>
                      <a:pt x="379" y="243"/>
                      <a:pt x="388" y="238"/>
                      <a:pt x="393" y="237"/>
                    </a:cubicBezTo>
                    <a:cubicBezTo>
                      <a:pt x="398" y="236"/>
                      <a:pt x="401" y="238"/>
                      <a:pt x="404" y="234"/>
                    </a:cubicBezTo>
                    <a:cubicBezTo>
                      <a:pt x="407" y="230"/>
                      <a:pt x="410" y="220"/>
                      <a:pt x="410" y="215"/>
                    </a:cubicBezTo>
                    <a:cubicBezTo>
                      <a:pt x="410" y="210"/>
                      <a:pt x="406" y="209"/>
                      <a:pt x="405" y="206"/>
                    </a:cubicBezTo>
                    <a:cubicBezTo>
                      <a:pt x="404" y="203"/>
                      <a:pt x="405" y="198"/>
                      <a:pt x="407" y="195"/>
                    </a:cubicBezTo>
                    <a:cubicBezTo>
                      <a:pt x="409" y="192"/>
                      <a:pt x="415" y="190"/>
                      <a:pt x="419" y="191"/>
                    </a:cubicBezTo>
                    <a:cubicBezTo>
                      <a:pt x="423" y="192"/>
                      <a:pt x="428" y="201"/>
                      <a:pt x="432" y="201"/>
                    </a:cubicBezTo>
                    <a:cubicBezTo>
                      <a:pt x="436" y="201"/>
                      <a:pt x="442" y="196"/>
                      <a:pt x="443" y="192"/>
                    </a:cubicBezTo>
                    <a:cubicBezTo>
                      <a:pt x="444" y="188"/>
                      <a:pt x="436" y="181"/>
                      <a:pt x="437" y="177"/>
                    </a:cubicBezTo>
                    <a:cubicBezTo>
                      <a:pt x="438" y="173"/>
                      <a:pt x="444" y="167"/>
                      <a:pt x="449" y="165"/>
                    </a:cubicBezTo>
                    <a:cubicBezTo>
                      <a:pt x="454" y="163"/>
                      <a:pt x="459" y="166"/>
                      <a:pt x="465" y="167"/>
                    </a:cubicBezTo>
                    <a:cubicBezTo>
                      <a:pt x="471" y="168"/>
                      <a:pt x="479" y="169"/>
                      <a:pt x="483" y="168"/>
                    </a:cubicBezTo>
                    <a:cubicBezTo>
                      <a:pt x="487" y="167"/>
                      <a:pt x="485" y="160"/>
                      <a:pt x="488" y="159"/>
                    </a:cubicBezTo>
                    <a:cubicBezTo>
                      <a:pt x="491" y="158"/>
                      <a:pt x="499" y="162"/>
                      <a:pt x="500" y="161"/>
                    </a:cubicBezTo>
                    <a:cubicBezTo>
                      <a:pt x="501" y="160"/>
                      <a:pt x="495" y="155"/>
                      <a:pt x="492" y="153"/>
                    </a:cubicBezTo>
                    <a:cubicBezTo>
                      <a:pt x="489" y="151"/>
                      <a:pt x="485" y="147"/>
                      <a:pt x="480" y="146"/>
                    </a:cubicBezTo>
                    <a:cubicBezTo>
                      <a:pt x="475" y="145"/>
                      <a:pt x="470" y="147"/>
                      <a:pt x="464" y="149"/>
                    </a:cubicBezTo>
                    <a:cubicBezTo>
                      <a:pt x="458" y="151"/>
                      <a:pt x="448" y="157"/>
                      <a:pt x="443" y="159"/>
                    </a:cubicBezTo>
                    <a:cubicBezTo>
                      <a:pt x="438" y="161"/>
                      <a:pt x="435" y="160"/>
                      <a:pt x="431" y="159"/>
                    </a:cubicBezTo>
                    <a:cubicBezTo>
                      <a:pt x="427" y="158"/>
                      <a:pt x="424" y="154"/>
                      <a:pt x="420" y="152"/>
                    </a:cubicBezTo>
                    <a:cubicBezTo>
                      <a:pt x="416" y="150"/>
                      <a:pt x="408" y="147"/>
                      <a:pt x="404" y="144"/>
                    </a:cubicBezTo>
                    <a:cubicBezTo>
                      <a:pt x="400" y="141"/>
                      <a:pt x="398" y="138"/>
                      <a:pt x="398" y="135"/>
                    </a:cubicBezTo>
                    <a:cubicBezTo>
                      <a:pt x="398" y="132"/>
                      <a:pt x="401" y="128"/>
                      <a:pt x="401" y="125"/>
                    </a:cubicBezTo>
                    <a:cubicBezTo>
                      <a:pt x="401" y="122"/>
                      <a:pt x="397" y="117"/>
                      <a:pt x="399" y="114"/>
                    </a:cubicBezTo>
                    <a:cubicBezTo>
                      <a:pt x="401" y="111"/>
                      <a:pt x="408" y="108"/>
                      <a:pt x="411" y="105"/>
                    </a:cubicBezTo>
                    <a:cubicBezTo>
                      <a:pt x="414" y="102"/>
                      <a:pt x="417" y="99"/>
                      <a:pt x="420" y="96"/>
                    </a:cubicBezTo>
                    <a:cubicBezTo>
                      <a:pt x="423" y="93"/>
                      <a:pt x="430" y="88"/>
                      <a:pt x="431" y="84"/>
                    </a:cubicBezTo>
                    <a:cubicBezTo>
                      <a:pt x="432" y="80"/>
                      <a:pt x="426" y="75"/>
                      <a:pt x="423" y="74"/>
                    </a:cubicBezTo>
                    <a:cubicBezTo>
                      <a:pt x="420" y="73"/>
                      <a:pt x="416" y="77"/>
                      <a:pt x="411" y="77"/>
                    </a:cubicBezTo>
                    <a:cubicBezTo>
                      <a:pt x="406" y="77"/>
                      <a:pt x="399" y="73"/>
                      <a:pt x="395" y="75"/>
                    </a:cubicBezTo>
                    <a:cubicBezTo>
                      <a:pt x="391" y="77"/>
                      <a:pt x="387" y="87"/>
                      <a:pt x="384" y="92"/>
                    </a:cubicBezTo>
                    <a:cubicBezTo>
                      <a:pt x="381" y="97"/>
                      <a:pt x="380" y="104"/>
                      <a:pt x="377" y="107"/>
                    </a:cubicBezTo>
                    <a:cubicBezTo>
                      <a:pt x="374" y="110"/>
                      <a:pt x="367" y="109"/>
                      <a:pt x="363" y="113"/>
                    </a:cubicBezTo>
                    <a:cubicBezTo>
                      <a:pt x="359" y="117"/>
                      <a:pt x="355" y="125"/>
                      <a:pt x="353" y="129"/>
                    </a:cubicBezTo>
                    <a:cubicBezTo>
                      <a:pt x="351" y="133"/>
                      <a:pt x="350" y="137"/>
                      <a:pt x="350" y="140"/>
                    </a:cubicBezTo>
                    <a:cubicBezTo>
                      <a:pt x="350" y="143"/>
                      <a:pt x="354" y="146"/>
                      <a:pt x="356" y="149"/>
                    </a:cubicBezTo>
                    <a:cubicBezTo>
                      <a:pt x="358" y="152"/>
                      <a:pt x="361" y="155"/>
                      <a:pt x="362" y="158"/>
                    </a:cubicBezTo>
                    <a:cubicBezTo>
                      <a:pt x="363" y="161"/>
                      <a:pt x="364" y="163"/>
                      <a:pt x="362" y="168"/>
                    </a:cubicBezTo>
                    <a:cubicBezTo>
                      <a:pt x="360" y="173"/>
                      <a:pt x="352" y="182"/>
                      <a:pt x="350" y="188"/>
                    </a:cubicBezTo>
                    <a:cubicBezTo>
                      <a:pt x="348" y="194"/>
                      <a:pt x="350" y="199"/>
                      <a:pt x="348" y="203"/>
                    </a:cubicBezTo>
                    <a:cubicBezTo>
                      <a:pt x="346" y="207"/>
                      <a:pt x="343" y="209"/>
                      <a:pt x="338" y="212"/>
                    </a:cubicBezTo>
                    <a:cubicBezTo>
                      <a:pt x="333" y="215"/>
                      <a:pt x="324" y="223"/>
                      <a:pt x="318" y="224"/>
                    </a:cubicBezTo>
                    <a:cubicBezTo>
                      <a:pt x="312" y="225"/>
                      <a:pt x="302" y="219"/>
                      <a:pt x="299" y="216"/>
                    </a:cubicBezTo>
                    <a:cubicBezTo>
                      <a:pt x="296" y="213"/>
                      <a:pt x="297" y="210"/>
                      <a:pt x="297" y="206"/>
                    </a:cubicBezTo>
                    <a:cubicBezTo>
                      <a:pt x="297" y="202"/>
                      <a:pt x="299" y="198"/>
                      <a:pt x="297" y="194"/>
                    </a:cubicBezTo>
                    <a:cubicBezTo>
                      <a:pt x="295" y="190"/>
                      <a:pt x="287" y="182"/>
                      <a:pt x="284" y="179"/>
                    </a:cubicBezTo>
                    <a:cubicBezTo>
                      <a:pt x="281" y="176"/>
                      <a:pt x="279" y="174"/>
                      <a:pt x="276" y="173"/>
                    </a:cubicBezTo>
                    <a:cubicBezTo>
                      <a:pt x="273" y="172"/>
                      <a:pt x="269" y="173"/>
                      <a:pt x="266" y="174"/>
                    </a:cubicBezTo>
                    <a:cubicBezTo>
                      <a:pt x="263" y="175"/>
                      <a:pt x="260" y="178"/>
                      <a:pt x="257" y="180"/>
                    </a:cubicBezTo>
                    <a:cubicBezTo>
                      <a:pt x="254" y="182"/>
                      <a:pt x="253" y="185"/>
                      <a:pt x="248" y="186"/>
                    </a:cubicBezTo>
                    <a:cubicBezTo>
                      <a:pt x="243" y="187"/>
                      <a:pt x="232" y="186"/>
                      <a:pt x="227" y="185"/>
                    </a:cubicBezTo>
                    <a:cubicBezTo>
                      <a:pt x="222" y="184"/>
                      <a:pt x="216" y="183"/>
                      <a:pt x="216" y="180"/>
                    </a:cubicBezTo>
                    <a:cubicBezTo>
                      <a:pt x="216" y="177"/>
                      <a:pt x="226" y="170"/>
                      <a:pt x="227" y="165"/>
                    </a:cubicBezTo>
                    <a:cubicBezTo>
                      <a:pt x="228" y="160"/>
                      <a:pt x="226" y="153"/>
                      <a:pt x="225" y="147"/>
                    </a:cubicBezTo>
                    <a:cubicBezTo>
                      <a:pt x="224" y="141"/>
                      <a:pt x="220" y="135"/>
                      <a:pt x="221" y="131"/>
                    </a:cubicBezTo>
                    <a:cubicBezTo>
                      <a:pt x="222" y="127"/>
                      <a:pt x="227" y="127"/>
                      <a:pt x="230" y="125"/>
                    </a:cubicBezTo>
                    <a:cubicBezTo>
                      <a:pt x="233" y="123"/>
                      <a:pt x="237" y="118"/>
                      <a:pt x="242" y="116"/>
                    </a:cubicBezTo>
                    <a:cubicBezTo>
                      <a:pt x="247" y="114"/>
                      <a:pt x="258" y="112"/>
                      <a:pt x="260" y="110"/>
                    </a:cubicBezTo>
                    <a:cubicBezTo>
                      <a:pt x="262" y="108"/>
                      <a:pt x="251" y="104"/>
                      <a:pt x="252" y="101"/>
                    </a:cubicBezTo>
                    <a:cubicBezTo>
                      <a:pt x="253" y="98"/>
                      <a:pt x="262" y="95"/>
                      <a:pt x="266" y="93"/>
                    </a:cubicBezTo>
                    <a:cubicBezTo>
                      <a:pt x="270" y="91"/>
                      <a:pt x="276" y="90"/>
                      <a:pt x="278" y="87"/>
                    </a:cubicBezTo>
                    <a:cubicBezTo>
                      <a:pt x="280" y="84"/>
                      <a:pt x="276" y="80"/>
                      <a:pt x="278" y="77"/>
                    </a:cubicBezTo>
                    <a:cubicBezTo>
                      <a:pt x="280" y="74"/>
                      <a:pt x="286" y="74"/>
                      <a:pt x="290" y="71"/>
                    </a:cubicBezTo>
                    <a:cubicBezTo>
                      <a:pt x="294" y="68"/>
                      <a:pt x="299" y="60"/>
                      <a:pt x="302" y="56"/>
                    </a:cubicBezTo>
                    <a:cubicBezTo>
                      <a:pt x="305" y="52"/>
                      <a:pt x="311" y="51"/>
                      <a:pt x="311" y="48"/>
                    </a:cubicBezTo>
                    <a:cubicBezTo>
                      <a:pt x="311" y="45"/>
                      <a:pt x="302" y="39"/>
                      <a:pt x="303" y="36"/>
                    </a:cubicBezTo>
                    <a:cubicBezTo>
                      <a:pt x="304" y="33"/>
                      <a:pt x="311" y="34"/>
                      <a:pt x="314" y="32"/>
                    </a:cubicBezTo>
                    <a:cubicBezTo>
                      <a:pt x="317" y="30"/>
                      <a:pt x="319" y="29"/>
                      <a:pt x="323" y="27"/>
                    </a:cubicBezTo>
                    <a:cubicBezTo>
                      <a:pt x="327" y="25"/>
                      <a:pt x="330" y="21"/>
                      <a:pt x="336" y="20"/>
                    </a:cubicBezTo>
                    <a:cubicBezTo>
                      <a:pt x="342" y="19"/>
                      <a:pt x="354" y="24"/>
                      <a:pt x="360" y="23"/>
                    </a:cubicBezTo>
                    <a:cubicBezTo>
                      <a:pt x="366" y="22"/>
                      <a:pt x="370" y="16"/>
                      <a:pt x="374" y="15"/>
                    </a:cubicBezTo>
                    <a:cubicBezTo>
                      <a:pt x="378" y="14"/>
                      <a:pt x="382" y="18"/>
                      <a:pt x="386" y="17"/>
                    </a:cubicBezTo>
                    <a:cubicBezTo>
                      <a:pt x="390" y="16"/>
                      <a:pt x="391" y="12"/>
                      <a:pt x="395" y="9"/>
                    </a:cubicBezTo>
                    <a:cubicBezTo>
                      <a:pt x="399" y="6"/>
                      <a:pt x="405" y="0"/>
                      <a:pt x="408" y="0"/>
                    </a:cubicBezTo>
                    <a:cubicBezTo>
                      <a:pt x="411" y="0"/>
                      <a:pt x="410" y="10"/>
                      <a:pt x="413" y="11"/>
                    </a:cubicBezTo>
                    <a:cubicBezTo>
                      <a:pt x="416" y="12"/>
                      <a:pt x="424" y="5"/>
                      <a:pt x="429" y="5"/>
                    </a:cubicBezTo>
                    <a:cubicBezTo>
                      <a:pt x="434" y="5"/>
                      <a:pt x="440" y="9"/>
                      <a:pt x="444" y="9"/>
                    </a:cubicBezTo>
                    <a:cubicBezTo>
                      <a:pt x="448" y="9"/>
                      <a:pt x="451" y="5"/>
                      <a:pt x="455" y="5"/>
                    </a:cubicBezTo>
                    <a:cubicBezTo>
                      <a:pt x="459" y="5"/>
                      <a:pt x="464" y="6"/>
                      <a:pt x="467" y="9"/>
                    </a:cubicBezTo>
                    <a:cubicBezTo>
                      <a:pt x="470" y="12"/>
                      <a:pt x="469" y="18"/>
                      <a:pt x="473" y="20"/>
                    </a:cubicBezTo>
                    <a:cubicBezTo>
                      <a:pt x="477" y="22"/>
                      <a:pt x="485" y="22"/>
                      <a:pt x="491" y="24"/>
                    </a:cubicBezTo>
                    <a:cubicBezTo>
                      <a:pt x="497" y="26"/>
                      <a:pt x="504" y="31"/>
                      <a:pt x="509" y="32"/>
                    </a:cubicBezTo>
                    <a:cubicBezTo>
                      <a:pt x="514" y="33"/>
                      <a:pt x="517" y="29"/>
                      <a:pt x="522" y="30"/>
                    </a:cubicBezTo>
                    <a:cubicBezTo>
                      <a:pt x="527" y="31"/>
                      <a:pt x="532" y="37"/>
                      <a:pt x="537" y="38"/>
                    </a:cubicBezTo>
                    <a:cubicBezTo>
                      <a:pt x="542" y="39"/>
                      <a:pt x="547" y="38"/>
                      <a:pt x="552" y="38"/>
                    </a:cubicBezTo>
                    <a:cubicBezTo>
                      <a:pt x="557" y="38"/>
                      <a:pt x="563" y="40"/>
                      <a:pt x="567" y="41"/>
                    </a:cubicBezTo>
                    <a:cubicBezTo>
                      <a:pt x="571" y="42"/>
                      <a:pt x="575" y="43"/>
                      <a:pt x="579" y="45"/>
                    </a:cubicBezTo>
                    <a:cubicBezTo>
                      <a:pt x="583" y="47"/>
                      <a:pt x="589" y="47"/>
                      <a:pt x="591" y="51"/>
                    </a:cubicBezTo>
                    <a:cubicBezTo>
                      <a:pt x="593" y="55"/>
                      <a:pt x="593" y="64"/>
                      <a:pt x="591" y="68"/>
                    </a:cubicBezTo>
                    <a:cubicBezTo>
                      <a:pt x="589" y="72"/>
                      <a:pt x="585" y="73"/>
                      <a:pt x="579" y="74"/>
                    </a:cubicBezTo>
                    <a:cubicBezTo>
                      <a:pt x="573" y="75"/>
                      <a:pt x="560" y="75"/>
                      <a:pt x="554" y="74"/>
                    </a:cubicBezTo>
                    <a:cubicBezTo>
                      <a:pt x="548" y="73"/>
                      <a:pt x="547" y="70"/>
                      <a:pt x="543" y="69"/>
                    </a:cubicBezTo>
                    <a:cubicBezTo>
                      <a:pt x="539" y="68"/>
                      <a:pt x="534" y="70"/>
                      <a:pt x="530" y="69"/>
                    </a:cubicBezTo>
                    <a:cubicBezTo>
                      <a:pt x="526" y="68"/>
                      <a:pt x="522" y="65"/>
                      <a:pt x="518" y="63"/>
                    </a:cubicBezTo>
                    <a:cubicBezTo>
                      <a:pt x="514" y="61"/>
                      <a:pt x="507" y="58"/>
                      <a:pt x="506" y="59"/>
                    </a:cubicBezTo>
                    <a:cubicBezTo>
                      <a:pt x="505" y="60"/>
                      <a:pt x="510" y="65"/>
                      <a:pt x="512" y="68"/>
                    </a:cubicBezTo>
                    <a:cubicBezTo>
                      <a:pt x="514" y="71"/>
                      <a:pt x="518" y="72"/>
                      <a:pt x="521" y="75"/>
                    </a:cubicBezTo>
                    <a:cubicBezTo>
                      <a:pt x="524" y="78"/>
                      <a:pt x="527" y="81"/>
                      <a:pt x="530" y="84"/>
                    </a:cubicBezTo>
                    <a:cubicBezTo>
                      <a:pt x="533" y="87"/>
                      <a:pt x="538" y="94"/>
                      <a:pt x="542" y="96"/>
                    </a:cubicBezTo>
                    <a:cubicBezTo>
                      <a:pt x="546" y="98"/>
                      <a:pt x="548" y="98"/>
                      <a:pt x="552" y="99"/>
                    </a:cubicBezTo>
                    <a:cubicBezTo>
                      <a:pt x="556" y="100"/>
                      <a:pt x="565" y="106"/>
                      <a:pt x="567" y="104"/>
                    </a:cubicBezTo>
                    <a:cubicBezTo>
                      <a:pt x="569" y="102"/>
                      <a:pt x="562" y="90"/>
                      <a:pt x="564" y="87"/>
                    </a:cubicBezTo>
                    <a:cubicBezTo>
                      <a:pt x="566" y="84"/>
                      <a:pt x="576" y="87"/>
                      <a:pt x="581" y="87"/>
                    </a:cubicBezTo>
                    <a:cubicBezTo>
                      <a:pt x="586" y="87"/>
                      <a:pt x="594" y="90"/>
                      <a:pt x="596" y="89"/>
                    </a:cubicBezTo>
                    <a:cubicBezTo>
                      <a:pt x="598" y="88"/>
                      <a:pt x="591" y="81"/>
                      <a:pt x="593" y="78"/>
                    </a:cubicBezTo>
                    <a:cubicBezTo>
                      <a:pt x="595" y="75"/>
                      <a:pt x="602" y="71"/>
                      <a:pt x="606" y="69"/>
                    </a:cubicBezTo>
                    <a:cubicBezTo>
                      <a:pt x="610" y="67"/>
                      <a:pt x="614" y="67"/>
                      <a:pt x="618" y="68"/>
                    </a:cubicBezTo>
                    <a:cubicBezTo>
                      <a:pt x="622" y="69"/>
                      <a:pt x="626" y="75"/>
                      <a:pt x="629" y="74"/>
                    </a:cubicBezTo>
                    <a:cubicBezTo>
                      <a:pt x="632" y="73"/>
                      <a:pt x="636" y="66"/>
                      <a:pt x="635" y="62"/>
                    </a:cubicBezTo>
                    <a:cubicBezTo>
                      <a:pt x="634" y="58"/>
                      <a:pt x="627" y="55"/>
                      <a:pt x="624" y="51"/>
                    </a:cubicBezTo>
                    <a:cubicBezTo>
                      <a:pt x="621" y="47"/>
                      <a:pt x="620" y="42"/>
                      <a:pt x="617" y="39"/>
                    </a:cubicBezTo>
                    <a:cubicBezTo>
                      <a:pt x="614" y="36"/>
                      <a:pt x="608" y="34"/>
                      <a:pt x="609" y="33"/>
                    </a:cubicBezTo>
                    <a:cubicBezTo>
                      <a:pt x="610" y="32"/>
                      <a:pt x="620" y="35"/>
                      <a:pt x="624" y="35"/>
                    </a:cubicBezTo>
                    <a:cubicBezTo>
                      <a:pt x="628" y="35"/>
                      <a:pt x="632" y="34"/>
                      <a:pt x="635" y="35"/>
                    </a:cubicBezTo>
                    <a:cubicBezTo>
                      <a:pt x="638" y="36"/>
                      <a:pt x="642" y="37"/>
                      <a:pt x="645" y="39"/>
                    </a:cubicBezTo>
                    <a:cubicBezTo>
                      <a:pt x="648" y="41"/>
                      <a:pt x="651" y="45"/>
                      <a:pt x="651" y="48"/>
                    </a:cubicBezTo>
                    <a:cubicBezTo>
                      <a:pt x="651" y="51"/>
                      <a:pt x="644" y="53"/>
                      <a:pt x="645" y="56"/>
                    </a:cubicBezTo>
                    <a:cubicBezTo>
                      <a:pt x="646" y="59"/>
                      <a:pt x="655" y="68"/>
                      <a:pt x="660" y="69"/>
                    </a:cubicBezTo>
                    <a:cubicBezTo>
                      <a:pt x="665" y="70"/>
                      <a:pt x="672" y="63"/>
                      <a:pt x="677" y="59"/>
                    </a:cubicBezTo>
                    <a:cubicBezTo>
                      <a:pt x="682" y="55"/>
                      <a:pt x="686" y="47"/>
                      <a:pt x="692" y="45"/>
                    </a:cubicBezTo>
                    <a:cubicBezTo>
                      <a:pt x="698" y="43"/>
                      <a:pt x="710" y="46"/>
                      <a:pt x="716" y="44"/>
                    </a:cubicBezTo>
                    <a:cubicBezTo>
                      <a:pt x="722" y="42"/>
                      <a:pt x="727" y="32"/>
                      <a:pt x="728" y="33"/>
                    </a:cubicBezTo>
                    <a:cubicBezTo>
                      <a:pt x="729" y="34"/>
                      <a:pt x="721" y="50"/>
                      <a:pt x="722" y="53"/>
                    </a:cubicBezTo>
                    <a:cubicBezTo>
                      <a:pt x="723" y="56"/>
                      <a:pt x="730" y="52"/>
                      <a:pt x="734" y="51"/>
                    </a:cubicBezTo>
                    <a:cubicBezTo>
                      <a:pt x="738" y="50"/>
                      <a:pt x="745" y="46"/>
                      <a:pt x="749" y="44"/>
                    </a:cubicBezTo>
                    <a:cubicBezTo>
                      <a:pt x="753" y="42"/>
                      <a:pt x="756" y="43"/>
                      <a:pt x="761" y="41"/>
                    </a:cubicBezTo>
                    <a:cubicBezTo>
                      <a:pt x="766" y="39"/>
                      <a:pt x="773" y="33"/>
                      <a:pt x="777" y="33"/>
                    </a:cubicBezTo>
                    <a:cubicBezTo>
                      <a:pt x="781" y="33"/>
                      <a:pt x="783" y="38"/>
                      <a:pt x="786" y="39"/>
                    </a:cubicBezTo>
                    <a:cubicBezTo>
                      <a:pt x="789" y="40"/>
                      <a:pt x="794" y="42"/>
                      <a:pt x="798" y="41"/>
                    </a:cubicBezTo>
                    <a:cubicBezTo>
                      <a:pt x="802" y="40"/>
                      <a:pt x="808" y="38"/>
                      <a:pt x="810" y="35"/>
                    </a:cubicBezTo>
                    <a:cubicBezTo>
                      <a:pt x="812" y="32"/>
                      <a:pt x="808" y="25"/>
                      <a:pt x="809" y="24"/>
                    </a:cubicBezTo>
                    <a:cubicBezTo>
                      <a:pt x="810" y="23"/>
                      <a:pt x="815" y="25"/>
                      <a:pt x="819" y="26"/>
                    </a:cubicBezTo>
                    <a:cubicBezTo>
                      <a:pt x="823" y="27"/>
                      <a:pt x="835" y="31"/>
                      <a:pt x="841" y="33"/>
                    </a:cubicBezTo>
                    <a:close/>
                  </a:path>
                </a:pathLst>
              </a:custGeom>
              <a:grp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0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15" name="Freeform 116"/>
              <p:cNvSpPr>
                <a:spLocks/>
              </p:cNvSpPr>
              <p:nvPr/>
            </p:nvSpPr>
            <p:spPr bwMode="auto">
              <a:xfrm>
                <a:off x="2989" y="1595"/>
                <a:ext cx="20" cy="44"/>
              </a:xfrm>
              <a:custGeom>
                <a:avLst/>
                <a:gdLst>
                  <a:gd name="T0" fmla="*/ 4 w 20"/>
                  <a:gd name="T1" fmla="*/ 43 h 44"/>
                  <a:gd name="T2" fmla="*/ 5 w 20"/>
                  <a:gd name="T3" fmla="*/ 27 h 44"/>
                  <a:gd name="T4" fmla="*/ 4 w 20"/>
                  <a:gd name="T5" fmla="*/ 16 h 44"/>
                  <a:gd name="T6" fmla="*/ 1 w 20"/>
                  <a:gd name="T7" fmla="*/ 3 h 44"/>
                  <a:gd name="T8" fmla="*/ 13 w 20"/>
                  <a:gd name="T9" fmla="*/ 1 h 44"/>
                  <a:gd name="T10" fmla="*/ 19 w 20"/>
                  <a:gd name="T11" fmla="*/ 10 h 44"/>
                  <a:gd name="T12" fmla="*/ 19 w 20"/>
                  <a:gd name="T13" fmla="*/ 31 h 44"/>
                  <a:gd name="T14" fmla="*/ 4 w 20"/>
                  <a:gd name="T15" fmla="*/ 43 h 4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0" h="44">
                    <a:moveTo>
                      <a:pt x="4" y="43"/>
                    </a:moveTo>
                    <a:cubicBezTo>
                      <a:pt x="2" y="42"/>
                      <a:pt x="5" y="31"/>
                      <a:pt x="5" y="27"/>
                    </a:cubicBezTo>
                    <a:cubicBezTo>
                      <a:pt x="5" y="23"/>
                      <a:pt x="5" y="20"/>
                      <a:pt x="4" y="16"/>
                    </a:cubicBezTo>
                    <a:cubicBezTo>
                      <a:pt x="3" y="12"/>
                      <a:pt x="0" y="5"/>
                      <a:pt x="1" y="3"/>
                    </a:cubicBezTo>
                    <a:cubicBezTo>
                      <a:pt x="2" y="1"/>
                      <a:pt x="10" y="0"/>
                      <a:pt x="13" y="1"/>
                    </a:cubicBezTo>
                    <a:cubicBezTo>
                      <a:pt x="16" y="2"/>
                      <a:pt x="18" y="5"/>
                      <a:pt x="19" y="10"/>
                    </a:cubicBezTo>
                    <a:cubicBezTo>
                      <a:pt x="20" y="15"/>
                      <a:pt x="20" y="26"/>
                      <a:pt x="19" y="31"/>
                    </a:cubicBezTo>
                    <a:cubicBezTo>
                      <a:pt x="18" y="36"/>
                      <a:pt x="6" y="44"/>
                      <a:pt x="4" y="43"/>
                    </a:cubicBezTo>
                    <a:close/>
                  </a:path>
                </a:pathLst>
              </a:custGeom>
              <a:grp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0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16" name="Freeform 117"/>
              <p:cNvSpPr>
                <a:spLocks/>
              </p:cNvSpPr>
              <p:nvPr/>
            </p:nvSpPr>
            <p:spPr bwMode="auto">
              <a:xfrm>
                <a:off x="2993" y="1570"/>
                <a:ext cx="16" cy="11"/>
              </a:xfrm>
              <a:custGeom>
                <a:avLst/>
                <a:gdLst>
                  <a:gd name="T0" fmla="*/ 0 w 16"/>
                  <a:gd name="T1" fmla="*/ 0 h 11"/>
                  <a:gd name="T2" fmla="*/ 4 w 16"/>
                  <a:gd name="T3" fmla="*/ 10 h 11"/>
                  <a:gd name="T4" fmla="*/ 16 w 16"/>
                  <a:gd name="T5" fmla="*/ 7 h 11"/>
                  <a:gd name="T6" fmla="*/ 0 w 16"/>
                  <a:gd name="T7" fmla="*/ 0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6" h="11">
                    <a:moveTo>
                      <a:pt x="0" y="0"/>
                    </a:moveTo>
                    <a:lnTo>
                      <a:pt x="4" y="10"/>
                    </a:lnTo>
                    <a:cubicBezTo>
                      <a:pt x="7" y="11"/>
                      <a:pt x="16" y="8"/>
                      <a:pt x="16" y="7"/>
                    </a:cubicBezTo>
                    <a:cubicBezTo>
                      <a:pt x="16" y="6"/>
                      <a:pt x="11" y="4"/>
                      <a:pt x="0" y="0"/>
                    </a:cubicBezTo>
                    <a:close/>
                  </a:path>
                </a:pathLst>
              </a:custGeom>
              <a:grp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0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17" name="Freeform 118"/>
              <p:cNvSpPr>
                <a:spLocks/>
              </p:cNvSpPr>
              <p:nvPr/>
            </p:nvSpPr>
            <p:spPr bwMode="auto">
              <a:xfrm>
                <a:off x="2797" y="1325"/>
                <a:ext cx="104" cy="133"/>
              </a:xfrm>
              <a:custGeom>
                <a:avLst/>
                <a:gdLst>
                  <a:gd name="T0" fmla="*/ 15 w 104"/>
                  <a:gd name="T1" fmla="*/ 132 h 133"/>
                  <a:gd name="T2" fmla="*/ 35 w 104"/>
                  <a:gd name="T3" fmla="*/ 129 h 133"/>
                  <a:gd name="T4" fmla="*/ 55 w 104"/>
                  <a:gd name="T5" fmla="*/ 121 h 133"/>
                  <a:gd name="T6" fmla="*/ 82 w 104"/>
                  <a:gd name="T7" fmla="*/ 120 h 133"/>
                  <a:gd name="T8" fmla="*/ 94 w 104"/>
                  <a:gd name="T9" fmla="*/ 117 h 133"/>
                  <a:gd name="T10" fmla="*/ 92 w 104"/>
                  <a:gd name="T11" fmla="*/ 105 h 133"/>
                  <a:gd name="T12" fmla="*/ 103 w 104"/>
                  <a:gd name="T13" fmla="*/ 90 h 133"/>
                  <a:gd name="T14" fmla="*/ 86 w 104"/>
                  <a:gd name="T15" fmla="*/ 76 h 133"/>
                  <a:gd name="T16" fmla="*/ 76 w 104"/>
                  <a:gd name="T17" fmla="*/ 63 h 133"/>
                  <a:gd name="T18" fmla="*/ 65 w 104"/>
                  <a:gd name="T19" fmla="*/ 57 h 133"/>
                  <a:gd name="T20" fmla="*/ 64 w 104"/>
                  <a:gd name="T21" fmla="*/ 42 h 133"/>
                  <a:gd name="T22" fmla="*/ 52 w 104"/>
                  <a:gd name="T23" fmla="*/ 36 h 133"/>
                  <a:gd name="T24" fmla="*/ 58 w 104"/>
                  <a:gd name="T25" fmla="*/ 13 h 133"/>
                  <a:gd name="T26" fmla="*/ 47 w 104"/>
                  <a:gd name="T27" fmla="*/ 10 h 133"/>
                  <a:gd name="T28" fmla="*/ 37 w 104"/>
                  <a:gd name="T29" fmla="*/ 1 h 133"/>
                  <a:gd name="T30" fmla="*/ 23 w 104"/>
                  <a:gd name="T31" fmla="*/ 4 h 133"/>
                  <a:gd name="T32" fmla="*/ 14 w 104"/>
                  <a:gd name="T33" fmla="*/ 12 h 133"/>
                  <a:gd name="T34" fmla="*/ 1 w 104"/>
                  <a:gd name="T35" fmla="*/ 16 h 133"/>
                  <a:gd name="T36" fmla="*/ 11 w 104"/>
                  <a:gd name="T37" fmla="*/ 24 h 133"/>
                  <a:gd name="T38" fmla="*/ 17 w 104"/>
                  <a:gd name="T39" fmla="*/ 36 h 133"/>
                  <a:gd name="T40" fmla="*/ 23 w 104"/>
                  <a:gd name="T41" fmla="*/ 45 h 133"/>
                  <a:gd name="T42" fmla="*/ 20 w 104"/>
                  <a:gd name="T43" fmla="*/ 60 h 133"/>
                  <a:gd name="T44" fmla="*/ 32 w 104"/>
                  <a:gd name="T45" fmla="*/ 64 h 133"/>
                  <a:gd name="T46" fmla="*/ 41 w 104"/>
                  <a:gd name="T47" fmla="*/ 72 h 133"/>
                  <a:gd name="T48" fmla="*/ 31 w 104"/>
                  <a:gd name="T49" fmla="*/ 85 h 133"/>
                  <a:gd name="T50" fmla="*/ 23 w 104"/>
                  <a:gd name="T51" fmla="*/ 94 h 133"/>
                  <a:gd name="T52" fmla="*/ 38 w 104"/>
                  <a:gd name="T53" fmla="*/ 100 h 133"/>
                  <a:gd name="T54" fmla="*/ 32 w 104"/>
                  <a:gd name="T55" fmla="*/ 109 h 133"/>
                  <a:gd name="T56" fmla="*/ 23 w 104"/>
                  <a:gd name="T57" fmla="*/ 120 h 133"/>
                  <a:gd name="T58" fmla="*/ 15 w 104"/>
                  <a:gd name="T59" fmla="*/ 132 h 13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</a:cxnLst>
                <a:rect l="0" t="0" r="r" b="b"/>
                <a:pathLst>
                  <a:path w="104" h="133">
                    <a:moveTo>
                      <a:pt x="15" y="132"/>
                    </a:moveTo>
                    <a:cubicBezTo>
                      <a:pt x="17" y="133"/>
                      <a:pt x="28" y="131"/>
                      <a:pt x="35" y="129"/>
                    </a:cubicBezTo>
                    <a:cubicBezTo>
                      <a:pt x="42" y="127"/>
                      <a:pt x="47" y="123"/>
                      <a:pt x="55" y="121"/>
                    </a:cubicBezTo>
                    <a:cubicBezTo>
                      <a:pt x="63" y="119"/>
                      <a:pt x="76" y="121"/>
                      <a:pt x="82" y="120"/>
                    </a:cubicBezTo>
                    <a:cubicBezTo>
                      <a:pt x="88" y="119"/>
                      <a:pt x="92" y="119"/>
                      <a:pt x="94" y="117"/>
                    </a:cubicBezTo>
                    <a:cubicBezTo>
                      <a:pt x="96" y="115"/>
                      <a:pt x="91" y="109"/>
                      <a:pt x="92" y="105"/>
                    </a:cubicBezTo>
                    <a:cubicBezTo>
                      <a:pt x="93" y="101"/>
                      <a:pt x="104" y="95"/>
                      <a:pt x="103" y="90"/>
                    </a:cubicBezTo>
                    <a:cubicBezTo>
                      <a:pt x="102" y="85"/>
                      <a:pt x="90" y="80"/>
                      <a:pt x="86" y="76"/>
                    </a:cubicBezTo>
                    <a:cubicBezTo>
                      <a:pt x="82" y="72"/>
                      <a:pt x="79" y="66"/>
                      <a:pt x="76" y="63"/>
                    </a:cubicBezTo>
                    <a:cubicBezTo>
                      <a:pt x="73" y="60"/>
                      <a:pt x="67" y="60"/>
                      <a:pt x="65" y="57"/>
                    </a:cubicBezTo>
                    <a:cubicBezTo>
                      <a:pt x="63" y="54"/>
                      <a:pt x="66" y="45"/>
                      <a:pt x="64" y="42"/>
                    </a:cubicBezTo>
                    <a:cubicBezTo>
                      <a:pt x="62" y="39"/>
                      <a:pt x="53" y="41"/>
                      <a:pt x="52" y="36"/>
                    </a:cubicBezTo>
                    <a:cubicBezTo>
                      <a:pt x="51" y="31"/>
                      <a:pt x="59" y="17"/>
                      <a:pt x="58" y="13"/>
                    </a:cubicBezTo>
                    <a:cubicBezTo>
                      <a:pt x="57" y="9"/>
                      <a:pt x="50" y="12"/>
                      <a:pt x="47" y="10"/>
                    </a:cubicBezTo>
                    <a:cubicBezTo>
                      <a:pt x="44" y="8"/>
                      <a:pt x="41" y="2"/>
                      <a:pt x="37" y="1"/>
                    </a:cubicBezTo>
                    <a:cubicBezTo>
                      <a:pt x="33" y="0"/>
                      <a:pt x="27" y="2"/>
                      <a:pt x="23" y="4"/>
                    </a:cubicBezTo>
                    <a:cubicBezTo>
                      <a:pt x="19" y="6"/>
                      <a:pt x="18" y="10"/>
                      <a:pt x="14" y="12"/>
                    </a:cubicBezTo>
                    <a:cubicBezTo>
                      <a:pt x="10" y="14"/>
                      <a:pt x="2" y="14"/>
                      <a:pt x="1" y="16"/>
                    </a:cubicBezTo>
                    <a:cubicBezTo>
                      <a:pt x="0" y="18"/>
                      <a:pt x="8" y="21"/>
                      <a:pt x="11" y="24"/>
                    </a:cubicBezTo>
                    <a:cubicBezTo>
                      <a:pt x="14" y="27"/>
                      <a:pt x="15" y="33"/>
                      <a:pt x="17" y="36"/>
                    </a:cubicBezTo>
                    <a:cubicBezTo>
                      <a:pt x="19" y="39"/>
                      <a:pt x="23" y="41"/>
                      <a:pt x="23" y="45"/>
                    </a:cubicBezTo>
                    <a:cubicBezTo>
                      <a:pt x="23" y="49"/>
                      <a:pt x="19" y="57"/>
                      <a:pt x="20" y="60"/>
                    </a:cubicBezTo>
                    <a:cubicBezTo>
                      <a:pt x="21" y="63"/>
                      <a:pt x="29" y="62"/>
                      <a:pt x="32" y="64"/>
                    </a:cubicBezTo>
                    <a:cubicBezTo>
                      <a:pt x="35" y="66"/>
                      <a:pt x="41" y="69"/>
                      <a:pt x="41" y="72"/>
                    </a:cubicBezTo>
                    <a:cubicBezTo>
                      <a:pt x="41" y="75"/>
                      <a:pt x="34" y="81"/>
                      <a:pt x="31" y="85"/>
                    </a:cubicBezTo>
                    <a:cubicBezTo>
                      <a:pt x="28" y="89"/>
                      <a:pt x="22" y="92"/>
                      <a:pt x="23" y="94"/>
                    </a:cubicBezTo>
                    <a:cubicBezTo>
                      <a:pt x="24" y="96"/>
                      <a:pt x="37" y="98"/>
                      <a:pt x="38" y="100"/>
                    </a:cubicBezTo>
                    <a:cubicBezTo>
                      <a:pt x="39" y="102"/>
                      <a:pt x="34" y="106"/>
                      <a:pt x="32" y="109"/>
                    </a:cubicBezTo>
                    <a:cubicBezTo>
                      <a:pt x="30" y="112"/>
                      <a:pt x="25" y="117"/>
                      <a:pt x="23" y="120"/>
                    </a:cubicBezTo>
                    <a:cubicBezTo>
                      <a:pt x="21" y="123"/>
                      <a:pt x="13" y="131"/>
                      <a:pt x="15" y="132"/>
                    </a:cubicBezTo>
                    <a:close/>
                  </a:path>
                </a:pathLst>
              </a:custGeom>
              <a:grp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0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18" name="Freeform 119"/>
              <p:cNvSpPr>
                <a:spLocks/>
              </p:cNvSpPr>
              <p:nvPr/>
            </p:nvSpPr>
            <p:spPr bwMode="auto">
              <a:xfrm>
                <a:off x="2755" y="1378"/>
                <a:ext cx="52" cy="62"/>
              </a:xfrm>
              <a:custGeom>
                <a:avLst/>
                <a:gdLst>
                  <a:gd name="T0" fmla="*/ 12 w 52"/>
                  <a:gd name="T1" fmla="*/ 11 h 62"/>
                  <a:gd name="T2" fmla="*/ 28 w 52"/>
                  <a:gd name="T3" fmla="*/ 1 h 62"/>
                  <a:gd name="T4" fmla="*/ 41 w 52"/>
                  <a:gd name="T5" fmla="*/ 2 h 62"/>
                  <a:gd name="T6" fmla="*/ 50 w 52"/>
                  <a:gd name="T7" fmla="*/ 10 h 62"/>
                  <a:gd name="T8" fmla="*/ 47 w 52"/>
                  <a:gd name="T9" fmla="*/ 23 h 62"/>
                  <a:gd name="T10" fmla="*/ 52 w 52"/>
                  <a:gd name="T11" fmla="*/ 37 h 62"/>
                  <a:gd name="T12" fmla="*/ 46 w 52"/>
                  <a:gd name="T13" fmla="*/ 46 h 62"/>
                  <a:gd name="T14" fmla="*/ 34 w 52"/>
                  <a:gd name="T15" fmla="*/ 50 h 62"/>
                  <a:gd name="T16" fmla="*/ 13 w 52"/>
                  <a:gd name="T17" fmla="*/ 61 h 62"/>
                  <a:gd name="T18" fmla="*/ 1 w 52"/>
                  <a:gd name="T19" fmla="*/ 55 h 62"/>
                  <a:gd name="T20" fmla="*/ 5 w 52"/>
                  <a:gd name="T21" fmla="*/ 44 h 62"/>
                  <a:gd name="T22" fmla="*/ 13 w 52"/>
                  <a:gd name="T23" fmla="*/ 32 h 62"/>
                  <a:gd name="T24" fmla="*/ 5 w 52"/>
                  <a:gd name="T25" fmla="*/ 26 h 62"/>
                  <a:gd name="T26" fmla="*/ 2 w 52"/>
                  <a:gd name="T27" fmla="*/ 14 h 62"/>
                  <a:gd name="T28" fmla="*/ 12 w 52"/>
                  <a:gd name="T29" fmla="*/ 11 h 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52" h="62">
                    <a:moveTo>
                      <a:pt x="12" y="11"/>
                    </a:moveTo>
                    <a:cubicBezTo>
                      <a:pt x="16" y="9"/>
                      <a:pt x="23" y="2"/>
                      <a:pt x="28" y="1"/>
                    </a:cubicBezTo>
                    <a:cubicBezTo>
                      <a:pt x="33" y="0"/>
                      <a:pt x="37" y="0"/>
                      <a:pt x="41" y="2"/>
                    </a:cubicBezTo>
                    <a:cubicBezTo>
                      <a:pt x="45" y="4"/>
                      <a:pt x="49" y="6"/>
                      <a:pt x="50" y="10"/>
                    </a:cubicBezTo>
                    <a:cubicBezTo>
                      <a:pt x="51" y="14"/>
                      <a:pt x="47" y="19"/>
                      <a:pt x="47" y="23"/>
                    </a:cubicBezTo>
                    <a:cubicBezTo>
                      <a:pt x="47" y="27"/>
                      <a:pt x="52" y="33"/>
                      <a:pt x="52" y="37"/>
                    </a:cubicBezTo>
                    <a:cubicBezTo>
                      <a:pt x="52" y="41"/>
                      <a:pt x="49" y="44"/>
                      <a:pt x="46" y="46"/>
                    </a:cubicBezTo>
                    <a:cubicBezTo>
                      <a:pt x="43" y="48"/>
                      <a:pt x="39" y="48"/>
                      <a:pt x="34" y="50"/>
                    </a:cubicBezTo>
                    <a:cubicBezTo>
                      <a:pt x="29" y="52"/>
                      <a:pt x="18" y="60"/>
                      <a:pt x="13" y="61"/>
                    </a:cubicBezTo>
                    <a:cubicBezTo>
                      <a:pt x="8" y="62"/>
                      <a:pt x="2" y="58"/>
                      <a:pt x="1" y="55"/>
                    </a:cubicBezTo>
                    <a:cubicBezTo>
                      <a:pt x="0" y="52"/>
                      <a:pt x="3" y="48"/>
                      <a:pt x="5" y="44"/>
                    </a:cubicBezTo>
                    <a:cubicBezTo>
                      <a:pt x="7" y="40"/>
                      <a:pt x="13" y="35"/>
                      <a:pt x="13" y="32"/>
                    </a:cubicBezTo>
                    <a:cubicBezTo>
                      <a:pt x="13" y="29"/>
                      <a:pt x="7" y="29"/>
                      <a:pt x="5" y="26"/>
                    </a:cubicBezTo>
                    <a:cubicBezTo>
                      <a:pt x="3" y="23"/>
                      <a:pt x="0" y="16"/>
                      <a:pt x="2" y="14"/>
                    </a:cubicBezTo>
                    <a:cubicBezTo>
                      <a:pt x="4" y="12"/>
                      <a:pt x="8" y="13"/>
                      <a:pt x="12" y="11"/>
                    </a:cubicBezTo>
                    <a:close/>
                  </a:path>
                </a:pathLst>
              </a:custGeom>
              <a:grp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0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19" name="Freeform 120"/>
              <p:cNvSpPr>
                <a:spLocks/>
              </p:cNvSpPr>
              <p:nvPr/>
            </p:nvSpPr>
            <p:spPr bwMode="auto">
              <a:xfrm>
                <a:off x="3011" y="1052"/>
                <a:ext cx="73" cy="65"/>
              </a:xfrm>
              <a:custGeom>
                <a:avLst/>
                <a:gdLst>
                  <a:gd name="T0" fmla="*/ 50 w 73"/>
                  <a:gd name="T1" fmla="*/ 65 h 65"/>
                  <a:gd name="T2" fmla="*/ 34 w 73"/>
                  <a:gd name="T3" fmla="*/ 55 h 65"/>
                  <a:gd name="T4" fmla="*/ 13 w 73"/>
                  <a:gd name="T5" fmla="*/ 43 h 65"/>
                  <a:gd name="T6" fmla="*/ 21 w 73"/>
                  <a:gd name="T7" fmla="*/ 34 h 65"/>
                  <a:gd name="T8" fmla="*/ 10 w 73"/>
                  <a:gd name="T9" fmla="*/ 25 h 65"/>
                  <a:gd name="T10" fmla="*/ 0 w 73"/>
                  <a:gd name="T11" fmla="*/ 22 h 65"/>
                  <a:gd name="T12" fmla="*/ 12 w 73"/>
                  <a:gd name="T13" fmla="*/ 12 h 65"/>
                  <a:gd name="T14" fmla="*/ 24 w 73"/>
                  <a:gd name="T15" fmla="*/ 1 h 65"/>
                  <a:gd name="T16" fmla="*/ 36 w 73"/>
                  <a:gd name="T17" fmla="*/ 6 h 65"/>
                  <a:gd name="T18" fmla="*/ 55 w 73"/>
                  <a:gd name="T19" fmla="*/ 12 h 65"/>
                  <a:gd name="T20" fmla="*/ 70 w 73"/>
                  <a:gd name="T21" fmla="*/ 10 h 65"/>
                  <a:gd name="T22" fmla="*/ 70 w 73"/>
                  <a:gd name="T23" fmla="*/ 24 h 65"/>
                  <a:gd name="T24" fmla="*/ 57 w 73"/>
                  <a:gd name="T25" fmla="*/ 28 h 65"/>
                  <a:gd name="T26" fmla="*/ 46 w 73"/>
                  <a:gd name="T27" fmla="*/ 39 h 65"/>
                  <a:gd name="T28" fmla="*/ 42 w 73"/>
                  <a:gd name="T29" fmla="*/ 55 h 65"/>
                  <a:gd name="T30" fmla="*/ 33 w 73"/>
                  <a:gd name="T31" fmla="*/ 60 h 6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73" h="65">
                    <a:moveTo>
                      <a:pt x="50" y="65"/>
                    </a:moveTo>
                    <a:cubicBezTo>
                      <a:pt x="45" y="62"/>
                      <a:pt x="40" y="59"/>
                      <a:pt x="34" y="55"/>
                    </a:cubicBezTo>
                    <a:cubicBezTo>
                      <a:pt x="28" y="51"/>
                      <a:pt x="15" y="46"/>
                      <a:pt x="13" y="43"/>
                    </a:cubicBezTo>
                    <a:cubicBezTo>
                      <a:pt x="11" y="40"/>
                      <a:pt x="21" y="37"/>
                      <a:pt x="21" y="34"/>
                    </a:cubicBezTo>
                    <a:cubicBezTo>
                      <a:pt x="21" y="31"/>
                      <a:pt x="13" y="27"/>
                      <a:pt x="10" y="25"/>
                    </a:cubicBezTo>
                    <a:cubicBezTo>
                      <a:pt x="7" y="23"/>
                      <a:pt x="0" y="24"/>
                      <a:pt x="0" y="22"/>
                    </a:cubicBezTo>
                    <a:cubicBezTo>
                      <a:pt x="0" y="20"/>
                      <a:pt x="8" y="15"/>
                      <a:pt x="12" y="12"/>
                    </a:cubicBezTo>
                    <a:cubicBezTo>
                      <a:pt x="16" y="9"/>
                      <a:pt x="20" y="2"/>
                      <a:pt x="24" y="1"/>
                    </a:cubicBezTo>
                    <a:cubicBezTo>
                      <a:pt x="28" y="0"/>
                      <a:pt x="31" y="4"/>
                      <a:pt x="36" y="6"/>
                    </a:cubicBezTo>
                    <a:cubicBezTo>
                      <a:pt x="41" y="8"/>
                      <a:pt x="49" y="11"/>
                      <a:pt x="55" y="12"/>
                    </a:cubicBezTo>
                    <a:cubicBezTo>
                      <a:pt x="61" y="13"/>
                      <a:pt x="67" y="8"/>
                      <a:pt x="70" y="10"/>
                    </a:cubicBezTo>
                    <a:cubicBezTo>
                      <a:pt x="73" y="12"/>
                      <a:pt x="72" y="21"/>
                      <a:pt x="70" y="24"/>
                    </a:cubicBezTo>
                    <a:cubicBezTo>
                      <a:pt x="68" y="27"/>
                      <a:pt x="61" y="26"/>
                      <a:pt x="57" y="28"/>
                    </a:cubicBezTo>
                    <a:cubicBezTo>
                      <a:pt x="53" y="30"/>
                      <a:pt x="48" y="35"/>
                      <a:pt x="46" y="39"/>
                    </a:cubicBezTo>
                    <a:cubicBezTo>
                      <a:pt x="44" y="43"/>
                      <a:pt x="44" y="52"/>
                      <a:pt x="42" y="55"/>
                    </a:cubicBezTo>
                    <a:cubicBezTo>
                      <a:pt x="40" y="58"/>
                      <a:pt x="34" y="59"/>
                      <a:pt x="33" y="60"/>
                    </a:cubicBezTo>
                  </a:path>
                </a:pathLst>
              </a:custGeom>
              <a:grp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0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20" name="Freeform 121"/>
              <p:cNvSpPr>
                <a:spLocks/>
              </p:cNvSpPr>
              <p:nvPr/>
            </p:nvSpPr>
            <p:spPr bwMode="auto">
              <a:xfrm>
                <a:off x="3423" y="1081"/>
                <a:ext cx="145" cy="78"/>
              </a:xfrm>
              <a:custGeom>
                <a:avLst/>
                <a:gdLst>
                  <a:gd name="T0" fmla="*/ 69 w 145"/>
                  <a:gd name="T1" fmla="*/ 36 h 78"/>
                  <a:gd name="T2" fmla="*/ 63 w 145"/>
                  <a:gd name="T3" fmla="*/ 44 h 78"/>
                  <a:gd name="T4" fmla="*/ 83 w 145"/>
                  <a:gd name="T5" fmla="*/ 40 h 78"/>
                  <a:gd name="T6" fmla="*/ 95 w 145"/>
                  <a:gd name="T7" fmla="*/ 29 h 78"/>
                  <a:gd name="T8" fmla="*/ 114 w 145"/>
                  <a:gd name="T9" fmla="*/ 23 h 78"/>
                  <a:gd name="T10" fmla="*/ 129 w 145"/>
                  <a:gd name="T11" fmla="*/ 19 h 78"/>
                  <a:gd name="T12" fmla="*/ 143 w 145"/>
                  <a:gd name="T13" fmla="*/ 13 h 78"/>
                  <a:gd name="T14" fmla="*/ 143 w 145"/>
                  <a:gd name="T15" fmla="*/ 2 h 78"/>
                  <a:gd name="T16" fmla="*/ 132 w 145"/>
                  <a:gd name="T17" fmla="*/ 1 h 78"/>
                  <a:gd name="T18" fmla="*/ 117 w 145"/>
                  <a:gd name="T19" fmla="*/ 5 h 78"/>
                  <a:gd name="T20" fmla="*/ 90 w 145"/>
                  <a:gd name="T21" fmla="*/ 11 h 78"/>
                  <a:gd name="T22" fmla="*/ 78 w 145"/>
                  <a:gd name="T23" fmla="*/ 17 h 78"/>
                  <a:gd name="T24" fmla="*/ 63 w 145"/>
                  <a:gd name="T25" fmla="*/ 25 h 78"/>
                  <a:gd name="T26" fmla="*/ 51 w 145"/>
                  <a:gd name="T27" fmla="*/ 23 h 78"/>
                  <a:gd name="T28" fmla="*/ 41 w 145"/>
                  <a:gd name="T29" fmla="*/ 29 h 78"/>
                  <a:gd name="T30" fmla="*/ 26 w 145"/>
                  <a:gd name="T31" fmla="*/ 31 h 78"/>
                  <a:gd name="T32" fmla="*/ 39 w 145"/>
                  <a:gd name="T33" fmla="*/ 38 h 78"/>
                  <a:gd name="T34" fmla="*/ 32 w 145"/>
                  <a:gd name="T35" fmla="*/ 50 h 78"/>
                  <a:gd name="T36" fmla="*/ 21 w 145"/>
                  <a:gd name="T37" fmla="*/ 46 h 78"/>
                  <a:gd name="T38" fmla="*/ 2 w 145"/>
                  <a:gd name="T39" fmla="*/ 52 h 78"/>
                  <a:gd name="T40" fmla="*/ 11 w 145"/>
                  <a:gd name="T41" fmla="*/ 70 h 78"/>
                  <a:gd name="T42" fmla="*/ 18 w 145"/>
                  <a:gd name="T43" fmla="*/ 61 h 78"/>
                  <a:gd name="T44" fmla="*/ 26 w 145"/>
                  <a:gd name="T45" fmla="*/ 71 h 78"/>
                  <a:gd name="T46" fmla="*/ 47 w 145"/>
                  <a:gd name="T47" fmla="*/ 73 h 78"/>
                  <a:gd name="T48" fmla="*/ 63 w 145"/>
                  <a:gd name="T49" fmla="*/ 77 h 78"/>
                  <a:gd name="T50" fmla="*/ 56 w 145"/>
                  <a:gd name="T51" fmla="*/ 67 h 78"/>
                  <a:gd name="T52" fmla="*/ 48 w 145"/>
                  <a:gd name="T53" fmla="*/ 58 h 78"/>
                  <a:gd name="T54" fmla="*/ 44 w 145"/>
                  <a:gd name="T55" fmla="*/ 49 h 78"/>
                  <a:gd name="T56" fmla="*/ 54 w 145"/>
                  <a:gd name="T57" fmla="*/ 47 h 78"/>
                  <a:gd name="T58" fmla="*/ 69 w 145"/>
                  <a:gd name="T59" fmla="*/ 36 h 7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</a:cxnLst>
                <a:rect l="0" t="0" r="r" b="b"/>
                <a:pathLst>
                  <a:path w="145" h="78">
                    <a:moveTo>
                      <a:pt x="69" y="36"/>
                    </a:moveTo>
                    <a:lnTo>
                      <a:pt x="63" y="44"/>
                    </a:lnTo>
                    <a:cubicBezTo>
                      <a:pt x="65" y="45"/>
                      <a:pt x="78" y="42"/>
                      <a:pt x="83" y="40"/>
                    </a:cubicBezTo>
                    <a:cubicBezTo>
                      <a:pt x="88" y="38"/>
                      <a:pt x="90" y="32"/>
                      <a:pt x="95" y="29"/>
                    </a:cubicBezTo>
                    <a:cubicBezTo>
                      <a:pt x="100" y="26"/>
                      <a:pt x="108" y="25"/>
                      <a:pt x="114" y="23"/>
                    </a:cubicBezTo>
                    <a:cubicBezTo>
                      <a:pt x="120" y="21"/>
                      <a:pt x="124" y="21"/>
                      <a:pt x="129" y="19"/>
                    </a:cubicBezTo>
                    <a:cubicBezTo>
                      <a:pt x="134" y="17"/>
                      <a:pt x="141" y="16"/>
                      <a:pt x="143" y="13"/>
                    </a:cubicBezTo>
                    <a:cubicBezTo>
                      <a:pt x="145" y="10"/>
                      <a:pt x="145" y="4"/>
                      <a:pt x="143" y="2"/>
                    </a:cubicBezTo>
                    <a:cubicBezTo>
                      <a:pt x="141" y="0"/>
                      <a:pt x="136" y="1"/>
                      <a:pt x="132" y="1"/>
                    </a:cubicBezTo>
                    <a:cubicBezTo>
                      <a:pt x="128" y="1"/>
                      <a:pt x="124" y="3"/>
                      <a:pt x="117" y="5"/>
                    </a:cubicBezTo>
                    <a:cubicBezTo>
                      <a:pt x="110" y="7"/>
                      <a:pt x="97" y="9"/>
                      <a:pt x="90" y="11"/>
                    </a:cubicBezTo>
                    <a:cubicBezTo>
                      <a:pt x="83" y="13"/>
                      <a:pt x="82" y="15"/>
                      <a:pt x="78" y="17"/>
                    </a:cubicBezTo>
                    <a:cubicBezTo>
                      <a:pt x="74" y="19"/>
                      <a:pt x="67" y="24"/>
                      <a:pt x="63" y="25"/>
                    </a:cubicBezTo>
                    <a:cubicBezTo>
                      <a:pt x="59" y="26"/>
                      <a:pt x="55" y="22"/>
                      <a:pt x="51" y="23"/>
                    </a:cubicBezTo>
                    <a:cubicBezTo>
                      <a:pt x="47" y="24"/>
                      <a:pt x="45" y="28"/>
                      <a:pt x="41" y="29"/>
                    </a:cubicBezTo>
                    <a:cubicBezTo>
                      <a:pt x="37" y="30"/>
                      <a:pt x="26" y="30"/>
                      <a:pt x="26" y="31"/>
                    </a:cubicBezTo>
                    <a:cubicBezTo>
                      <a:pt x="26" y="32"/>
                      <a:pt x="38" y="35"/>
                      <a:pt x="39" y="38"/>
                    </a:cubicBezTo>
                    <a:cubicBezTo>
                      <a:pt x="40" y="41"/>
                      <a:pt x="35" y="49"/>
                      <a:pt x="32" y="50"/>
                    </a:cubicBezTo>
                    <a:cubicBezTo>
                      <a:pt x="29" y="51"/>
                      <a:pt x="26" y="46"/>
                      <a:pt x="21" y="46"/>
                    </a:cubicBezTo>
                    <a:cubicBezTo>
                      <a:pt x="16" y="46"/>
                      <a:pt x="4" y="48"/>
                      <a:pt x="2" y="52"/>
                    </a:cubicBezTo>
                    <a:cubicBezTo>
                      <a:pt x="0" y="56"/>
                      <a:pt x="8" y="69"/>
                      <a:pt x="11" y="70"/>
                    </a:cubicBezTo>
                    <a:cubicBezTo>
                      <a:pt x="14" y="71"/>
                      <a:pt x="16" y="61"/>
                      <a:pt x="18" y="61"/>
                    </a:cubicBezTo>
                    <a:cubicBezTo>
                      <a:pt x="20" y="61"/>
                      <a:pt x="21" y="69"/>
                      <a:pt x="26" y="71"/>
                    </a:cubicBezTo>
                    <a:cubicBezTo>
                      <a:pt x="31" y="73"/>
                      <a:pt x="41" y="72"/>
                      <a:pt x="47" y="73"/>
                    </a:cubicBezTo>
                    <a:cubicBezTo>
                      <a:pt x="53" y="74"/>
                      <a:pt x="62" y="78"/>
                      <a:pt x="63" y="77"/>
                    </a:cubicBezTo>
                    <a:cubicBezTo>
                      <a:pt x="64" y="76"/>
                      <a:pt x="58" y="70"/>
                      <a:pt x="56" y="67"/>
                    </a:cubicBezTo>
                    <a:cubicBezTo>
                      <a:pt x="54" y="64"/>
                      <a:pt x="50" y="61"/>
                      <a:pt x="48" y="58"/>
                    </a:cubicBezTo>
                    <a:cubicBezTo>
                      <a:pt x="46" y="55"/>
                      <a:pt x="43" y="51"/>
                      <a:pt x="44" y="49"/>
                    </a:cubicBezTo>
                    <a:cubicBezTo>
                      <a:pt x="45" y="47"/>
                      <a:pt x="50" y="49"/>
                      <a:pt x="54" y="47"/>
                    </a:cubicBezTo>
                    <a:cubicBezTo>
                      <a:pt x="58" y="45"/>
                      <a:pt x="63" y="41"/>
                      <a:pt x="69" y="36"/>
                    </a:cubicBezTo>
                    <a:close/>
                  </a:path>
                </a:pathLst>
              </a:custGeom>
              <a:grp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0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21" name="Freeform 122"/>
              <p:cNvSpPr>
                <a:spLocks/>
              </p:cNvSpPr>
              <p:nvPr/>
            </p:nvSpPr>
            <p:spPr bwMode="auto">
              <a:xfrm>
                <a:off x="2606" y="1214"/>
                <a:ext cx="118" cy="52"/>
              </a:xfrm>
              <a:custGeom>
                <a:avLst/>
                <a:gdLst>
                  <a:gd name="T0" fmla="*/ 47 w 118"/>
                  <a:gd name="T1" fmla="*/ 16 h 52"/>
                  <a:gd name="T2" fmla="*/ 58 w 118"/>
                  <a:gd name="T3" fmla="*/ 12 h 52"/>
                  <a:gd name="T4" fmla="*/ 78 w 118"/>
                  <a:gd name="T5" fmla="*/ 12 h 52"/>
                  <a:gd name="T6" fmla="*/ 87 w 118"/>
                  <a:gd name="T7" fmla="*/ 1 h 52"/>
                  <a:gd name="T8" fmla="*/ 106 w 118"/>
                  <a:gd name="T9" fmla="*/ 10 h 52"/>
                  <a:gd name="T10" fmla="*/ 117 w 118"/>
                  <a:gd name="T11" fmla="*/ 21 h 52"/>
                  <a:gd name="T12" fmla="*/ 109 w 118"/>
                  <a:gd name="T13" fmla="*/ 36 h 52"/>
                  <a:gd name="T14" fmla="*/ 99 w 118"/>
                  <a:gd name="T15" fmla="*/ 46 h 52"/>
                  <a:gd name="T16" fmla="*/ 81 w 118"/>
                  <a:gd name="T17" fmla="*/ 45 h 52"/>
                  <a:gd name="T18" fmla="*/ 64 w 118"/>
                  <a:gd name="T19" fmla="*/ 45 h 52"/>
                  <a:gd name="T20" fmla="*/ 54 w 118"/>
                  <a:gd name="T21" fmla="*/ 52 h 52"/>
                  <a:gd name="T22" fmla="*/ 31 w 118"/>
                  <a:gd name="T23" fmla="*/ 43 h 52"/>
                  <a:gd name="T24" fmla="*/ 21 w 118"/>
                  <a:gd name="T25" fmla="*/ 42 h 52"/>
                  <a:gd name="T26" fmla="*/ 9 w 118"/>
                  <a:gd name="T27" fmla="*/ 37 h 52"/>
                  <a:gd name="T28" fmla="*/ 0 w 118"/>
                  <a:gd name="T29" fmla="*/ 30 h 52"/>
                  <a:gd name="T30" fmla="*/ 9 w 118"/>
                  <a:gd name="T31" fmla="*/ 21 h 52"/>
                  <a:gd name="T32" fmla="*/ 1 w 118"/>
                  <a:gd name="T33" fmla="*/ 15 h 52"/>
                  <a:gd name="T34" fmla="*/ 9 w 118"/>
                  <a:gd name="T35" fmla="*/ 7 h 52"/>
                  <a:gd name="T36" fmla="*/ 19 w 118"/>
                  <a:gd name="T37" fmla="*/ 1 h 52"/>
                  <a:gd name="T38" fmla="*/ 25 w 118"/>
                  <a:gd name="T39" fmla="*/ 10 h 52"/>
                  <a:gd name="T40" fmla="*/ 47 w 118"/>
                  <a:gd name="T41" fmla="*/ 16 h 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</a:cxnLst>
                <a:rect l="0" t="0" r="r" b="b"/>
                <a:pathLst>
                  <a:path w="118" h="52">
                    <a:moveTo>
                      <a:pt x="47" y="16"/>
                    </a:moveTo>
                    <a:cubicBezTo>
                      <a:pt x="52" y="16"/>
                      <a:pt x="53" y="13"/>
                      <a:pt x="58" y="12"/>
                    </a:cubicBezTo>
                    <a:cubicBezTo>
                      <a:pt x="63" y="11"/>
                      <a:pt x="73" y="14"/>
                      <a:pt x="78" y="12"/>
                    </a:cubicBezTo>
                    <a:cubicBezTo>
                      <a:pt x="83" y="10"/>
                      <a:pt x="82" y="1"/>
                      <a:pt x="87" y="1"/>
                    </a:cubicBezTo>
                    <a:cubicBezTo>
                      <a:pt x="92" y="1"/>
                      <a:pt x="101" y="7"/>
                      <a:pt x="106" y="10"/>
                    </a:cubicBezTo>
                    <a:cubicBezTo>
                      <a:pt x="111" y="13"/>
                      <a:pt x="116" y="17"/>
                      <a:pt x="117" y="21"/>
                    </a:cubicBezTo>
                    <a:cubicBezTo>
                      <a:pt x="118" y="25"/>
                      <a:pt x="112" y="32"/>
                      <a:pt x="109" y="36"/>
                    </a:cubicBezTo>
                    <a:cubicBezTo>
                      <a:pt x="106" y="40"/>
                      <a:pt x="104" y="45"/>
                      <a:pt x="99" y="46"/>
                    </a:cubicBezTo>
                    <a:cubicBezTo>
                      <a:pt x="94" y="47"/>
                      <a:pt x="87" y="45"/>
                      <a:pt x="81" y="45"/>
                    </a:cubicBezTo>
                    <a:cubicBezTo>
                      <a:pt x="75" y="45"/>
                      <a:pt x="68" y="44"/>
                      <a:pt x="64" y="45"/>
                    </a:cubicBezTo>
                    <a:cubicBezTo>
                      <a:pt x="60" y="46"/>
                      <a:pt x="59" y="52"/>
                      <a:pt x="54" y="52"/>
                    </a:cubicBezTo>
                    <a:cubicBezTo>
                      <a:pt x="49" y="52"/>
                      <a:pt x="36" y="45"/>
                      <a:pt x="31" y="43"/>
                    </a:cubicBezTo>
                    <a:cubicBezTo>
                      <a:pt x="26" y="41"/>
                      <a:pt x="25" y="43"/>
                      <a:pt x="21" y="42"/>
                    </a:cubicBezTo>
                    <a:cubicBezTo>
                      <a:pt x="17" y="41"/>
                      <a:pt x="12" y="39"/>
                      <a:pt x="9" y="37"/>
                    </a:cubicBezTo>
                    <a:cubicBezTo>
                      <a:pt x="6" y="35"/>
                      <a:pt x="0" y="33"/>
                      <a:pt x="0" y="30"/>
                    </a:cubicBezTo>
                    <a:cubicBezTo>
                      <a:pt x="0" y="27"/>
                      <a:pt x="9" y="23"/>
                      <a:pt x="9" y="21"/>
                    </a:cubicBezTo>
                    <a:cubicBezTo>
                      <a:pt x="9" y="19"/>
                      <a:pt x="1" y="17"/>
                      <a:pt x="1" y="15"/>
                    </a:cubicBezTo>
                    <a:cubicBezTo>
                      <a:pt x="1" y="13"/>
                      <a:pt x="6" y="9"/>
                      <a:pt x="9" y="7"/>
                    </a:cubicBezTo>
                    <a:cubicBezTo>
                      <a:pt x="12" y="5"/>
                      <a:pt x="16" y="0"/>
                      <a:pt x="19" y="1"/>
                    </a:cubicBezTo>
                    <a:cubicBezTo>
                      <a:pt x="22" y="2"/>
                      <a:pt x="22" y="8"/>
                      <a:pt x="25" y="10"/>
                    </a:cubicBezTo>
                    <a:cubicBezTo>
                      <a:pt x="28" y="12"/>
                      <a:pt x="42" y="16"/>
                      <a:pt x="47" y="16"/>
                    </a:cubicBezTo>
                    <a:close/>
                  </a:path>
                </a:pathLst>
              </a:custGeom>
              <a:grp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0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22" name="Freeform 123"/>
              <p:cNvSpPr>
                <a:spLocks/>
              </p:cNvSpPr>
              <p:nvPr/>
            </p:nvSpPr>
            <p:spPr bwMode="auto">
              <a:xfrm>
                <a:off x="3086" y="1049"/>
                <a:ext cx="52" cy="34"/>
              </a:xfrm>
              <a:custGeom>
                <a:avLst/>
                <a:gdLst>
                  <a:gd name="T0" fmla="*/ 21 w 52"/>
                  <a:gd name="T1" fmla="*/ 0 h 34"/>
                  <a:gd name="T2" fmla="*/ 13 w 52"/>
                  <a:gd name="T3" fmla="*/ 6 h 34"/>
                  <a:gd name="T4" fmla="*/ 36 w 52"/>
                  <a:gd name="T5" fmla="*/ 6 h 34"/>
                  <a:gd name="T6" fmla="*/ 51 w 52"/>
                  <a:gd name="T7" fmla="*/ 13 h 34"/>
                  <a:gd name="T8" fmla="*/ 33 w 52"/>
                  <a:gd name="T9" fmla="*/ 22 h 34"/>
                  <a:gd name="T10" fmla="*/ 15 w 52"/>
                  <a:gd name="T11" fmla="*/ 21 h 34"/>
                  <a:gd name="T12" fmla="*/ 3 w 52"/>
                  <a:gd name="T13" fmla="*/ 34 h 34"/>
                  <a:gd name="T14" fmla="*/ 3 w 52"/>
                  <a:gd name="T15" fmla="*/ 19 h 34"/>
                  <a:gd name="T16" fmla="*/ 1 w 52"/>
                  <a:gd name="T17" fmla="*/ 7 h 34"/>
                  <a:gd name="T18" fmla="*/ 21 w 52"/>
                  <a:gd name="T19" fmla="*/ 0 h 3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52" h="34">
                    <a:moveTo>
                      <a:pt x="21" y="0"/>
                    </a:moveTo>
                    <a:lnTo>
                      <a:pt x="13" y="6"/>
                    </a:lnTo>
                    <a:cubicBezTo>
                      <a:pt x="15" y="7"/>
                      <a:pt x="30" y="5"/>
                      <a:pt x="36" y="6"/>
                    </a:cubicBezTo>
                    <a:cubicBezTo>
                      <a:pt x="42" y="7"/>
                      <a:pt x="52" y="10"/>
                      <a:pt x="51" y="13"/>
                    </a:cubicBezTo>
                    <a:cubicBezTo>
                      <a:pt x="50" y="16"/>
                      <a:pt x="39" y="21"/>
                      <a:pt x="33" y="22"/>
                    </a:cubicBezTo>
                    <a:cubicBezTo>
                      <a:pt x="27" y="23"/>
                      <a:pt x="20" y="19"/>
                      <a:pt x="15" y="21"/>
                    </a:cubicBezTo>
                    <a:cubicBezTo>
                      <a:pt x="10" y="23"/>
                      <a:pt x="5" y="34"/>
                      <a:pt x="3" y="34"/>
                    </a:cubicBezTo>
                    <a:cubicBezTo>
                      <a:pt x="1" y="34"/>
                      <a:pt x="3" y="23"/>
                      <a:pt x="3" y="19"/>
                    </a:cubicBezTo>
                    <a:cubicBezTo>
                      <a:pt x="3" y="15"/>
                      <a:pt x="0" y="10"/>
                      <a:pt x="1" y="7"/>
                    </a:cubicBezTo>
                    <a:cubicBezTo>
                      <a:pt x="2" y="4"/>
                      <a:pt x="7" y="2"/>
                      <a:pt x="21" y="0"/>
                    </a:cubicBezTo>
                    <a:close/>
                  </a:path>
                </a:pathLst>
              </a:custGeom>
              <a:grp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0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23" name="Freeform 124"/>
              <p:cNvSpPr>
                <a:spLocks/>
              </p:cNvSpPr>
              <p:nvPr/>
            </p:nvSpPr>
            <p:spPr bwMode="auto">
              <a:xfrm>
                <a:off x="3084" y="1080"/>
                <a:ext cx="34" cy="23"/>
              </a:xfrm>
              <a:custGeom>
                <a:avLst/>
                <a:gdLst>
                  <a:gd name="T0" fmla="*/ 0 w 34"/>
                  <a:gd name="T1" fmla="*/ 14 h 23"/>
                  <a:gd name="T2" fmla="*/ 9 w 34"/>
                  <a:gd name="T3" fmla="*/ 3 h 23"/>
                  <a:gd name="T4" fmla="*/ 24 w 34"/>
                  <a:gd name="T5" fmla="*/ 2 h 23"/>
                  <a:gd name="T6" fmla="*/ 33 w 34"/>
                  <a:gd name="T7" fmla="*/ 14 h 23"/>
                  <a:gd name="T8" fmla="*/ 18 w 34"/>
                  <a:gd name="T9" fmla="*/ 23 h 23"/>
                  <a:gd name="T10" fmla="*/ 0 w 34"/>
                  <a:gd name="T11" fmla="*/ 14 h 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4" h="23">
                    <a:moveTo>
                      <a:pt x="0" y="14"/>
                    </a:moveTo>
                    <a:lnTo>
                      <a:pt x="9" y="3"/>
                    </a:lnTo>
                    <a:cubicBezTo>
                      <a:pt x="13" y="1"/>
                      <a:pt x="20" y="0"/>
                      <a:pt x="24" y="2"/>
                    </a:cubicBezTo>
                    <a:cubicBezTo>
                      <a:pt x="28" y="4"/>
                      <a:pt x="34" y="10"/>
                      <a:pt x="33" y="14"/>
                    </a:cubicBezTo>
                    <a:cubicBezTo>
                      <a:pt x="32" y="18"/>
                      <a:pt x="22" y="23"/>
                      <a:pt x="18" y="23"/>
                    </a:cubicBezTo>
                    <a:cubicBezTo>
                      <a:pt x="14" y="23"/>
                      <a:pt x="10" y="17"/>
                      <a:pt x="0" y="14"/>
                    </a:cubicBezTo>
                    <a:close/>
                  </a:path>
                </a:pathLst>
              </a:custGeom>
              <a:grp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0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24" name="Freeform 125"/>
              <p:cNvSpPr>
                <a:spLocks/>
              </p:cNvSpPr>
              <p:nvPr/>
            </p:nvSpPr>
            <p:spPr bwMode="auto">
              <a:xfrm>
                <a:off x="3336" y="1681"/>
                <a:ext cx="27" cy="25"/>
              </a:xfrm>
              <a:custGeom>
                <a:avLst/>
                <a:gdLst>
                  <a:gd name="T0" fmla="*/ 20 w 27"/>
                  <a:gd name="T1" fmla="*/ 25 h 25"/>
                  <a:gd name="T2" fmla="*/ 24 w 27"/>
                  <a:gd name="T3" fmla="*/ 3 h 25"/>
                  <a:gd name="T4" fmla="*/ 2 w 27"/>
                  <a:gd name="T5" fmla="*/ 5 h 25"/>
                  <a:gd name="T6" fmla="*/ 20 w 27"/>
                  <a:gd name="T7" fmla="*/ 25 h 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7" h="25">
                    <a:moveTo>
                      <a:pt x="20" y="25"/>
                    </a:moveTo>
                    <a:cubicBezTo>
                      <a:pt x="24" y="25"/>
                      <a:pt x="27" y="6"/>
                      <a:pt x="24" y="3"/>
                    </a:cubicBezTo>
                    <a:cubicBezTo>
                      <a:pt x="21" y="0"/>
                      <a:pt x="4" y="2"/>
                      <a:pt x="2" y="5"/>
                    </a:cubicBezTo>
                    <a:cubicBezTo>
                      <a:pt x="0" y="8"/>
                      <a:pt x="16" y="25"/>
                      <a:pt x="20" y="25"/>
                    </a:cubicBezTo>
                    <a:close/>
                  </a:path>
                </a:pathLst>
              </a:custGeom>
              <a:grp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0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25" name="Freeform 126"/>
              <p:cNvSpPr>
                <a:spLocks/>
              </p:cNvSpPr>
              <p:nvPr/>
            </p:nvSpPr>
            <p:spPr bwMode="auto">
              <a:xfrm>
                <a:off x="3219" y="1683"/>
                <a:ext cx="44" cy="10"/>
              </a:xfrm>
              <a:custGeom>
                <a:avLst/>
                <a:gdLst>
                  <a:gd name="T0" fmla="*/ 1 w 44"/>
                  <a:gd name="T1" fmla="*/ 1 h 10"/>
                  <a:gd name="T2" fmla="*/ 19 w 44"/>
                  <a:gd name="T3" fmla="*/ 1 h 10"/>
                  <a:gd name="T4" fmla="*/ 43 w 44"/>
                  <a:gd name="T5" fmla="*/ 3 h 10"/>
                  <a:gd name="T6" fmla="*/ 27 w 44"/>
                  <a:gd name="T7" fmla="*/ 7 h 10"/>
                  <a:gd name="T8" fmla="*/ 11 w 44"/>
                  <a:gd name="T9" fmla="*/ 9 h 10"/>
                  <a:gd name="T10" fmla="*/ 1 w 44"/>
                  <a:gd name="T11" fmla="*/ 1 h 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44" h="10">
                    <a:moveTo>
                      <a:pt x="1" y="1"/>
                    </a:moveTo>
                    <a:cubicBezTo>
                      <a:pt x="2" y="0"/>
                      <a:pt x="12" y="1"/>
                      <a:pt x="19" y="1"/>
                    </a:cubicBezTo>
                    <a:cubicBezTo>
                      <a:pt x="26" y="1"/>
                      <a:pt x="42" y="2"/>
                      <a:pt x="43" y="3"/>
                    </a:cubicBezTo>
                    <a:cubicBezTo>
                      <a:pt x="44" y="4"/>
                      <a:pt x="32" y="6"/>
                      <a:pt x="27" y="7"/>
                    </a:cubicBezTo>
                    <a:cubicBezTo>
                      <a:pt x="22" y="8"/>
                      <a:pt x="16" y="10"/>
                      <a:pt x="11" y="9"/>
                    </a:cubicBezTo>
                    <a:cubicBezTo>
                      <a:pt x="6" y="8"/>
                      <a:pt x="0" y="2"/>
                      <a:pt x="1" y="1"/>
                    </a:cubicBezTo>
                    <a:close/>
                  </a:path>
                </a:pathLst>
              </a:custGeom>
              <a:grp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0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</p:grpSp>
      <p:sp>
        <p:nvSpPr>
          <p:cNvPr id="126" name="Freeform 127"/>
          <p:cNvSpPr>
            <a:spLocks/>
          </p:cNvSpPr>
          <p:nvPr/>
        </p:nvSpPr>
        <p:spPr bwMode="auto">
          <a:xfrm>
            <a:off x="5362575" y="3036233"/>
            <a:ext cx="177800" cy="96838"/>
          </a:xfrm>
          <a:custGeom>
            <a:avLst/>
            <a:gdLst>
              <a:gd name="T0" fmla="*/ 20 w 112"/>
              <a:gd name="T1" fmla="*/ 55 h 61"/>
              <a:gd name="T2" fmla="*/ 3 w 112"/>
              <a:gd name="T3" fmla="*/ 53 h 61"/>
              <a:gd name="T4" fmla="*/ 3 w 112"/>
              <a:gd name="T5" fmla="*/ 17 h 61"/>
              <a:gd name="T6" fmla="*/ 14 w 112"/>
              <a:gd name="T7" fmla="*/ 2 h 61"/>
              <a:gd name="T8" fmla="*/ 44 w 112"/>
              <a:gd name="T9" fmla="*/ 5 h 61"/>
              <a:gd name="T10" fmla="*/ 74 w 112"/>
              <a:gd name="T11" fmla="*/ 22 h 61"/>
              <a:gd name="T12" fmla="*/ 98 w 112"/>
              <a:gd name="T13" fmla="*/ 31 h 61"/>
              <a:gd name="T14" fmla="*/ 107 w 112"/>
              <a:gd name="T15" fmla="*/ 44 h 61"/>
              <a:gd name="T16" fmla="*/ 68 w 112"/>
              <a:gd name="T17" fmla="*/ 59 h 61"/>
              <a:gd name="T18" fmla="*/ 20 w 112"/>
              <a:gd name="T19" fmla="*/ 55 h 6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112" h="61">
                <a:moveTo>
                  <a:pt x="20" y="55"/>
                </a:moveTo>
                <a:lnTo>
                  <a:pt x="3" y="53"/>
                </a:lnTo>
                <a:cubicBezTo>
                  <a:pt x="0" y="47"/>
                  <a:pt x="1" y="25"/>
                  <a:pt x="3" y="17"/>
                </a:cubicBezTo>
                <a:cubicBezTo>
                  <a:pt x="5" y="9"/>
                  <a:pt x="7" y="4"/>
                  <a:pt x="14" y="2"/>
                </a:cubicBezTo>
                <a:cubicBezTo>
                  <a:pt x="21" y="0"/>
                  <a:pt x="34" y="2"/>
                  <a:pt x="44" y="5"/>
                </a:cubicBezTo>
                <a:cubicBezTo>
                  <a:pt x="54" y="8"/>
                  <a:pt x="65" y="18"/>
                  <a:pt x="74" y="22"/>
                </a:cubicBezTo>
                <a:cubicBezTo>
                  <a:pt x="83" y="26"/>
                  <a:pt x="93" y="27"/>
                  <a:pt x="98" y="31"/>
                </a:cubicBezTo>
                <a:cubicBezTo>
                  <a:pt x="103" y="35"/>
                  <a:pt x="112" y="39"/>
                  <a:pt x="107" y="44"/>
                </a:cubicBezTo>
                <a:cubicBezTo>
                  <a:pt x="102" y="49"/>
                  <a:pt x="84" y="57"/>
                  <a:pt x="68" y="59"/>
                </a:cubicBezTo>
                <a:cubicBezTo>
                  <a:pt x="52" y="61"/>
                  <a:pt x="32" y="58"/>
                  <a:pt x="20" y="55"/>
                </a:cubicBezTo>
                <a:close/>
              </a:path>
            </a:pathLst>
          </a:custGeom>
          <a:solidFill>
            <a:srgbClr val="FFCC66"/>
          </a:solidFill>
          <a:ln>
            <a:noFill/>
          </a:ln>
          <a:effec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27" name="Freeform 128"/>
          <p:cNvSpPr>
            <a:spLocks/>
          </p:cNvSpPr>
          <p:nvPr/>
        </p:nvSpPr>
        <p:spPr bwMode="auto">
          <a:xfrm>
            <a:off x="5492750" y="2459971"/>
            <a:ext cx="209550" cy="500063"/>
          </a:xfrm>
          <a:custGeom>
            <a:avLst/>
            <a:gdLst>
              <a:gd name="T0" fmla="*/ 28 w 132"/>
              <a:gd name="T1" fmla="*/ 55 h 315"/>
              <a:gd name="T2" fmla="*/ 13 w 132"/>
              <a:gd name="T3" fmla="*/ 65 h 315"/>
              <a:gd name="T4" fmla="*/ 40 w 132"/>
              <a:gd name="T5" fmla="*/ 23 h 315"/>
              <a:gd name="T6" fmla="*/ 79 w 132"/>
              <a:gd name="T7" fmla="*/ 2 h 315"/>
              <a:gd name="T8" fmla="*/ 97 w 132"/>
              <a:gd name="T9" fmla="*/ 11 h 315"/>
              <a:gd name="T10" fmla="*/ 107 w 132"/>
              <a:gd name="T11" fmla="*/ 25 h 315"/>
              <a:gd name="T12" fmla="*/ 116 w 132"/>
              <a:gd name="T13" fmla="*/ 92 h 315"/>
              <a:gd name="T14" fmla="*/ 127 w 132"/>
              <a:gd name="T15" fmla="*/ 196 h 315"/>
              <a:gd name="T16" fmla="*/ 125 w 132"/>
              <a:gd name="T17" fmla="*/ 290 h 315"/>
              <a:gd name="T18" fmla="*/ 85 w 132"/>
              <a:gd name="T19" fmla="*/ 313 h 315"/>
              <a:gd name="T20" fmla="*/ 61 w 132"/>
              <a:gd name="T21" fmla="*/ 304 h 315"/>
              <a:gd name="T22" fmla="*/ 29 w 132"/>
              <a:gd name="T23" fmla="*/ 286 h 315"/>
              <a:gd name="T24" fmla="*/ 4 w 132"/>
              <a:gd name="T25" fmla="*/ 274 h 315"/>
              <a:gd name="T26" fmla="*/ 2 w 132"/>
              <a:gd name="T27" fmla="*/ 226 h 315"/>
              <a:gd name="T28" fmla="*/ 14 w 132"/>
              <a:gd name="T29" fmla="*/ 185 h 315"/>
              <a:gd name="T30" fmla="*/ 10 w 132"/>
              <a:gd name="T31" fmla="*/ 122 h 315"/>
              <a:gd name="T32" fmla="*/ 16 w 132"/>
              <a:gd name="T33" fmla="*/ 59 h 31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</a:cxnLst>
            <a:rect l="0" t="0" r="r" b="b"/>
            <a:pathLst>
              <a:path w="132" h="315">
                <a:moveTo>
                  <a:pt x="28" y="55"/>
                </a:moveTo>
                <a:lnTo>
                  <a:pt x="13" y="65"/>
                </a:lnTo>
                <a:cubicBezTo>
                  <a:pt x="15" y="60"/>
                  <a:pt x="29" y="33"/>
                  <a:pt x="40" y="23"/>
                </a:cubicBezTo>
                <a:cubicBezTo>
                  <a:pt x="51" y="13"/>
                  <a:pt x="70" y="4"/>
                  <a:pt x="79" y="2"/>
                </a:cubicBezTo>
                <a:cubicBezTo>
                  <a:pt x="88" y="0"/>
                  <a:pt x="92" y="7"/>
                  <a:pt x="97" y="11"/>
                </a:cubicBezTo>
                <a:cubicBezTo>
                  <a:pt x="102" y="15"/>
                  <a:pt x="104" y="12"/>
                  <a:pt x="107" y="25"/>
                </a:cubicBezTo>
                <a:cubicBezTo>
                  <a:pt x="110" y="38"/>
                  <a:pt x="113" y="64"/>
                  <a:pt x="116" y="92"/>
                </a:cubicBezTo>
                <a:cubicBezTo>
                  <a:pt x="119" y="120"/>
                  <a:pt x="126" y="163"/>
                  <a:pt x="127" y="196"/>
                </a:cubicBezTo>
                <a:cubicBezTo>
                  <a:pt x="128" y="229"/>
                  <a:pt x="132" y="271"/>
                  <a:pt x="125" y="290"/>
                </a:cubicBezTo>
                <a:cubicBezTo>
                  <a:pt x="118" y="309"/>
                  <a:pt x="96" y="311"/>
                  <a:pt x="85" y="313"/>
                </a:cubicBezTo>
                <a:cubicBezTo>
                  <a:pt x="74" y="315"/>
                  <a:pt x="70" y="309"/>
                  <a:pt x="61" y="304"/>
                </a:cubicBezTo>
                <a:cubicBezTo>
                  <a:pt x="52" y="299"/>
                  <a:pt x="38" y="291"/>
                  <a:pt x="29" y="286"/>
                </a:cubicBezTo>
                <a:cubicBezTo>
                  <a:pt x="20" y="281"/>
                  <a:pt x="8" y="284"/>
                  <a:pt x="4" y="274"/>
                </a:cubicBezTo>
                <a:cubicBezTo>
                  <a:pt x="0" y="264"/>
                  <a:pt x="0" y="241"/>
                  <a:pt x="2" y="226"/>
                </a:cubicBezTo>
                <a:cubicBezTo>
                  <a:pt x="4" y="211"/>
                  <a:pt x="13" y="202"/>
                  <a:pt x="14" y="185"/>
                </a:cubicBezTo>
                <a:cubicBezTo>
                  <a:pt x="15" y="168"/>
                  <a:pt x="10" y="143"/>
                  <a:pt x="10" y="122"/>
                </a:cubicBezTo>
                <a:cubicBezTo>
                  <a:pt x="10" y="101"/>
                  <a:pt x="14" y="70"/>
                  <a:pt x="16" y="59"/>
                </a:cubicBezTo>
              </a:path>
            </a:pathLst>
          </a:custGeom>
          <a:solidFill>
            <a:srgbClr val="FFCC66"/>
          </a:solidFill>
          <a:ln>
            <a:noFill/>
          </a:ln>
          <a:effec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pic>
        <p:nvPicPr>
          <p:cNvPr id="12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54550" y="3914799"/>
            <a:ext cx="622299" cy="3732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29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92083" y="3689640"/>
            <a:ext cx="1083469" cy="6499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30" name="Picture 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53613" y="3450888"/>
            <a:ext cx="679608" cy="40767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31" name="Picture 5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73939" y="4605954"/>
            <a:ext cx="560386" cy="3361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32" name="Picture 6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06096" y="2490845"/>
            <a:ext cx="1521707" cy="9128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33" name="Picture 7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13299" y="3218796"/>
            <a:ext cx="951536" cy="5707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34" name="Picture 8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5860" y="4083164"/>
            <a:ext cx="997798" cy="5985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35" name="Picture 10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88720" y="2571540"/>
            <a:ext cx="1824981" cy="10947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36" name="Picture 11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75614" y="2369483"/>
            <a:ext cx="875975" cy="5254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37" name="Picture 12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2800" y="1937562"/>
            <a:ext cx="2521537" cy="151257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38" name="TextBox 137"/>
          <p:cNvSpPr txBox="1"/>
          <p:nvPr/>
        </p:nvSpPr>
        <p:spPr>
          <a:xfrm>
            <a:off x="3954145" y="2601738"/>
            <a:ext cx="49244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200" smtClean="0">
                <a:solidFill>
                  <a:srgbClr val="000000"/>
                </a:solidFill>
                <a:latin typeface="Times New Roman" pitchFamily="18" charset="0"/>
              </a:rPr>
              <a:t>EUR</a:t>
            </a:r>
            <a:endParaRPr lang="en-US" sz="12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39" name="TextBox 138"/>
          <p:cNvSpPr txBox="1"/>
          <p:nvPr/>
        </p:nvSpPr>
        <p:spPr>
          <a:xfrm>
            <a:off x="2002628" y="2967727"/>
            <a:ext cx="54213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200" smtClean="0">
                <a:solidFill>
                  <a:srgbClr val="000000"/>
                </a:solidFill>
                <a:latin typeface="Times New Roman" pitchFamily="18" charset="0"/>
              </a:rPr>
              <a:t>NAM</a:t>
            </a:r>
            <a:endParaRPr lang="en-US" sz="12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40" name="TextBox 139"/>
          <p:cNvSpPr txBox="1"/>
          <p:nvPr/>
        </p:nvSpPr>
        <p:spPr>
          <a:xfrm>
            <a:off x="2710392" y="4352654"/>
            <a:ext cx="49244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200" smtClean="0">
                <a:solidFill>
                  <a:srgbClr val="000000"/>
                </a:solidFill>
                <a:latin typeface="Times New Roman" pitchFamily="18" charset="0"/>
              </a:rPr>
              <a:t>LAC</a:t>
            </a:r>
            <a:endParaRPr lang="en-US" sz="12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41" name="TextBox 140"/>
          <p:cNvSpPr txBox="1"/>
          <p:nvPr/>
        </p:nvSpPr>
        <p:spPr>
          <a:xfrm>
            <a:off x="4750380" y="3999459"/>
            <a:ext cx="46519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200" smtClean="0">
                <a:solidFill>
                  <a:srgbClr val="000000"/>
                </a:solidFill>
                <a:latin typeface="Times New Roman" pitchFamily="18" charset="0"/>
              </a:rPr>
              <a:t>SSA</a:t>
            </a:r>
            <a:endParaRPr lang="en-US" sz="12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42" name="TextBox 141"/>
          <p:cNvSpPr txBox="1"/>
          <p:nvPr/>
        </p:nvSpPr>
        <p:spPr>
          <a:xfrm>
            <a:off x="5680075" y="2575471"/>
            <a:ext cx="48282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200" smtClean="0">
                <a:solidFill>
                  <a:srgbClr val="000000"/>
                </a:solidFill>
                <a:latin typeface="Times New Roman" pitchFamily="18" charset="0"/>
              </a:rPr>
              <a:t>CAS</a:t>
            </a:r>
            <a:endParaRPr lang="en-US" sz="12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43" name="TextBox 142"/>
          <p:cNvSpPr txBox="1"/>
          <p:nvPr/>
        </p:nvSpPr>
        <p:spPr>
          <a:xfrm>
            <a:off x="5026981" y="3450977"/>
            <a:ext cx="54213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200" smtClean="0">
                <a:solidFill>
                  <a:srgbClr val="000000"/>
                </a:solidFill>
                <a:latin typeface="Times New Roman" pitchFamily="18" charset="0"/>
              </a:rPr>
              <a:t>MNA</a:t>
            </a:r>
            <a:endParaRPr lang="en-US" sz="12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44" name="TextBox 143"/>
          <p:cNvSpPr txBox="1"/>
          <p:nvPr/>
        </p:nvSpPr>
        <p:spPr>
          <a:xfrm>
            <a:off x="6074119" y="3574926"/>
            <a:ext cx="46519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200" smtClean="0">
                <a:solidFill>
                  <a:srgbClr val="000000"/>
                </a:solidFill>
                <a:latin typeface="Times New Roman" pitchFamily="18" charset="0"/>
              </a:rPr>
              <a:t>SAS</a:t>
            </a:r>
            <a:endParaRPr lang="en-US" sz="12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45" name="TextBox 144"/>
          <p:cNvSpPr txBox="1"/>
          <p:nvPr/>
        </p:nvSpPr>
        <p:spPr>
          <a:xfrm>
            <a:off x="6935114" y="3133071"/>
            <a:ext cx="47480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200" smtClean="0">
                <a:solidFill>
                  <a:srgbClr val="000000"/>
                </a:solidFill>
                <a:latin typeface="Times New Roman" pitchFamily="18" charset="0"/>
              </a:rPr>
              <a:t>EAS</a:t>
            </a:r>
            <a:endParaRPr lang="en-US" sz="12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46" name="TextBox 145"/>
          <p:cNvSpPr txBox="1"/>
          <p:nvPr/>
        </p:nvSpPr>
        <p:spPr>
          <a:xfrm>
            <a:off x="6781656" y="3990727"/>
            <a:ext cx="47480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200" smtClean="0">
                <a:solidFill>
                  <a:srgbClr val="000000"/>
                </a:solidFill>
                <a:latin typeface="Times New Roman" pitchFamily="18" charset="0"/>
              </a:rPr>
              <a:t>SEA</a:t>
            </a:r>
            <a:endParaRPr lang="en-US" sz="12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47" name="TextBox 146"/>
          <p:cNvSpPr txBox="1"/>
          <p:nvPr/>
        </p:nvSpPr>
        <p:spPr>
          <a:xfrm>
            <a:off x="7106834" y="4641702"/>
            <a:ext cx="46871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200" smtClean="0">
                <a:solidFill>
                  <a:srgbClr val="000000"/>
                </a:solidFill>
                <a:latin typeface="Times New Roman" pitchFamily="18" charset="0"/>
              </a:rPr>
              <a:t>PAC</a:t>
            </a:r>
            <a:endParaRPr lang="en-US" sz="12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48" name="TextBox 147"/>
          <p:cNvSpPr txBox="1"/>
          <p:nvPr/>
        </p:nvSpPr>
        <p:spPr>
          <a:xfrm>
            <a:off x="152400" y="6320135"/>
            <a:ext cx="859313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1200" smtClean="0">
                <a:solidFill>
                  <a:srgbClr val="000000"/>
                </a:solidFill>
                <a:latin typeface="Times New Roman" pitchFamily="18" charset="0"/>
              </a:rPr>
              <a:t>Bubbles proportional to size of trade flows in 2011; light-shaded area is </a:t>
            </a:r>
            <a:r>
              <a:rPr lang="en-US" sz="1200">
                <a:solidFill>
                  <a:srgbClr val="000000"/>
                </a:solidFill>
                <a:latin typeface="Times New Roman" pitchFamily="18" charset="0"/>
              </a:rPr>
              <a:t>extra-regional trade; dark-shaded area is intra-regional trade; weight of </a:t>
            </a:r>
            <a:r>
              <a:rPr lang="en-US" sz="1200" smtClean="0">
                <a:solidFill>
                  <a:srgbClr val="000000"/>
                </a:solidFill>
                <a:latin typeface="Times New Roman" pitchFamily="18" charset="0"/>
              </a:rPr>
              <a:t>inter-regional trade flow </a:t>
            </a:r>
            <a:r>
              <a:rPr lang="en-US" sz="1200">
                <a:solidFill>
                  <a:srgbClr val="000000"/>
                </a:solidFill>
                <a:latin typeface="Times New Roman" pitchFamily="18" charset="0"/>
              </a:rPr>
              <a:t>is proportional to size </a:t>
            </a:r>
            <a:r>
              <a:rPr lang="en-US" sz="1200" smtClean="0">
                <a:solidFill>
                  <a:srgbClr val="000000"/>
                </a:solidFill>
                <a:latin typeface="Times New Roman" pitchFamily="18" charset="0"/>
              </a:rPr>
              <a:t>(</a:t>
            </a:r>
            <a:r>
              <a:rPr lang="en-US" sz="1200">
                <a:solidFill>
                  <a:srgbClr val="000000"/>
                </a:solidFill>
                <a:latin typeface="Times New Roman" pitchFamily="18" charset="0"/>
              </a:rPr>
              <a:t>in </a:t>
            </a:r>
            <a:r>
              <a:rPr lang="en-US" sz="1200" smtClean="0">
                <a:solidFill>
                  <a:srgbClr val="000000"/>
                </a:solidFill>
                <a:latin typeface="Times New Roman" pitchFamily="18" charset="0"/>
              </a:rPr>
              <a:t>percent); </a:t>
            </a:r>
            <a:r>
              <a:rPr lang="en-US" sz="1200">
                <a:solidFill>
                  <a:srgbClr val="000000"/>
                </a:solidFill>
                <a:latin typeface="Times New Roman" pitchFamily="18" charset="0"/>
              </a:rPr>
              <a:t>only flows of </a:t>
            </a:r>
            <a:r>
              <a:rPr lang="en-US" sz="1200" smtClean="0">
                <a:solidFill>
                  <a:srgbClr val="000000"/>
                </a:solidFill>
                <a:latin typeface="Times New Roman" pitchFamily="18" charset="0"/>
              </a:rPr>
              <a:t>1 percent </a:t>
            </a:r>
            <a:r>
              <a:rPr lang="en-US" sz="1200">
                <a:solidFill>
                  <a:srgbClr val="000000"/>
                </a:solidFill>
                <a:latin typeface="Times New Roman" pitchFamily="18" charset="0"/>
              </a:rPr>
              <a:t>or more </a:t>
            </a:r>
            <a:r>
              <a:rPr lang="en-US" sz="1200" smtClean="0">
                <a:solidFill>
                  <a:srgbClr val="000000"/>
                </a:solidFill>
                <a:latin typeface="Times New Roman" pitchFamily="18" charset="0"/>
              </a:rPr>
              <a:t>are </a:t>
            </a:r>
            <a:r>
              <a:rPr lang="en-US" sz="1200">
                <a:solidFill>
                  <a:srgbClr val="000000"/>
                </a:solidFill>
                <a:latin typeface="Times New Roman" pitchFamily="18" charset="0"/>
              </a:rPr>
              <a:t>shown</a:t>
            </a:r>
            <a:r>
              <a:rPr lang="en-US" sz="1200" smtClean="0">
                <a:solidFill>
                  <a:srgbClr val="000000"/>
                </a:solidFill>
                <a:latin typeface="Times New Roman" pitchFamily="18" charset="0"/>
              </a:rPr>
              <a:t>. </a:t>
            </a:r>
            <a:endParaRPr lang="en-US" sz="1200">
              <a:solidFill>
                <a:srgbClr val="000000"/>
              </a:solidFill>
              <a:latin typeface="Times New Roman" pitchFamily="18" charset="0"/>
            </a:endParaRPr>
          </a:p>
        </p:txBody>
      </p:sp>
      <p:cxnSp>
        <p:nvCxnSpPr>
          <p:cNvPr id="149" name="Curved Connector 148"/>
          <p:cNvCxnSpPr>
            <a:endCxn id="142" idx="2"/>
          </p:cNvCxnSpPr>
          <p:nvPr/>
        </p:nvCxnSpPr>
        <p:spPr bwMode="auto">
          <a:xfrm>
            <a:off x="5091510" y="2767152"/>
            <a:ext cx="829977" cy="85318"/>
          </a:xfrm>
          <a:prstGeom prst="curvedConnector4">
            <a:avLst>
              <a:gd name="adj1" fmla="val 35457"/>
              <a:gd name="adj2" fmla="val 166985"/>
            </a:avLst>
          </a:prstGeom>
          <a:solidFill>
            <a:schemeClr val="accent1"/>
          </a:solidFill>
          <a:ln w="19050" cap="flat" cmpd="sng" algn="ctr">
            <a:solidFill>
              <a:srgbClr val="FF0000"/>
            </a:solidFill>
            <a:prstDash val="sysDash"/>
            <a:round/>
            <a:headEnd type="none" w="med" len="med"/>
            <a:tailEnd type="triangl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50" name="TextBox 149"/>
          <p:cNvSpPr txBox="1"/>
          <p:nvPr/>
        </p:nvSpPr>
        <p:spPr>
          <a:xfrm>
            <a:off x="5326000" y="2677693"/>
            <a:ext cx="36099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050" smtClean="0">
                <a:solidFill>
                  <a:srgbClr val="FF0000"/>
                </a:solidFill>
                <a:latin typeface="Times New Roman" pitchFamily="18" charset="0"/>
              </a:rPr>
              <a:t>1.6</a:t>
            </a:r>
            <a:endParaRPr lang="en-US" sz="1050">
              <a:solidFill>
                <a:srgbClr val="FF0000"/>
              </a:solidFill>
              <a:latin typeface="Times New Roman" pitchFamily="18" charset="0"/>
            </a:endParaRPr>
          </a:p>
        </p:txBody>
      </p:sp>
      <p:cxnSp>
        <p:nvCxnSpPr>
          <p:cNvPr id="151" name="Curved Connector 150"/>
          <p:cNvCxnSpPr>
            <a:stCxn id="142" idx="1"/>
          </p:cNvCxnSpPr>
          <p:nvPr/>
        </p:nvCxnSpPr>
        <p:spPr bwMode="auto">
          <a:xfrm rot="10800000">
            <a:off x="5181601" y="2639359"/>
            <a:ext cx="498475" cy="74613"/>
          </a:xfrm>
          <a:prstGeom prst="curvedConnector3">
            <a:avLst>
              <a:gd name="adj1" fmla="val 5096"/>
            </a:avLst>
          </a:prstGeom>
          <a:solidFill>
            <a:schemeClr val="accent1"/>
          </a:solidFill>
          <a:ln w="31750" cap="flat" cmpd="sng" algn="ctr">
            <a:solidFill>
              <a:srgbClr val="0000FF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52" name="TextBox 151"/>
          <p:cNvSpPr txBox="1"/>
          <p:nvPr/>
        </p:nvSpPr>
        <p:spPr>
          <a:xfrm>
            <a:off x="5319713" y="2436158"/>
            <a:ext cx="37702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200" smtClean="0">
                <a:solidFill>
                  <a:srgbClr val="0000FF"/>
                </a:solidFill>
                <a:latin typeface="Times New Roman" pitchFamily="18" charset="0"/>
              </a:rPr>
              <a:t>2.5</a:t>
            </a:r>
            <a:endParaRPr lang="en-US" sz="1200">
              <a:solidFill>
                <a:srgbClr val="0000FF"/>
              </a:solidFill>
              <a:latin typeface="Times New Roman" pitchFamily="18" charset="0"/>
            </a:endParaRPr>
          </a:p>
        </p:txBody>
      </p:sp>
      <p:cxnSp>
        <p:nvCxnSpPr>
          <p:cNvPr id="153" name="Curved Connector 152"/>
          <p:cNvCxnSpPr>
            <a:stCxn id="180" idx="0"/>
            <a:endCxn id="154" idx="7"/>
          </p:cNvCxnSpPr>
          <p:nvPr/>
        </p:nvCxnSpPr>
        <p:spPr bwMode="auto">
          <a:xfrm rot="16200000" flipV="1">
            <a:off x="5563787" y="1062338"/>
            <a:ext cx="621955" cy="2464141"/>
          </a:xfrm>
          <a:prstGeom prst="curvedConnector3">
            <a:avLst>
              <a:gd name="adj1" fmla="val 116392"/>
            </a:avLst>
          </a:prstGeom>
          <a:solidFill>
            <a:schemeClr val="accent1"/>
          </a:solidFill>
          <a:ln w="41275" cap="flat" cmpd="sng" algn="ctr">
            <a:solidFill>
              <a:srgbClr val="0000FF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54" name="Oval 153"/>
          <p:cNvSpPr/>
          <p:nvPr/>
        </p:nvSpPr>
        <p:spPr bwMode="auto">
          <a:xfrm>
            <a:off x="4573587" y="1976735"/>
            <a:ext cx="80963" cy="45720"/>
          </a:xfrm>
          <a:prstGeom prst="ellipse">
            <a:avLst/>
          </a:prstGeom>
          <a:noFill/>
          <a:ln w="190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 smtClean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55" name="TextBox 154"/>
          <p:cNvSpPr txBox="1"/>
          <p:nvPr/>
        </p:nvSpPr>
        <p:spPr>
          <a:xfrm>
            <a:off x="4882284" y="1663420"/>
            <a:ext cx="393056" cy="2923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300" smtClean="0">
                <a:solidFill>
                  <a:srgbClr val="0000FF"/>
                </a:solidFill>
                <a:latin typeface="Times New Roman" pitchFamily="18" charset="0"/>
              </a:rPr>
              <a:t>3.2</a:t>
            </a:r>
            <a:endParaRPr lang="en-US" sz="1300">
              <a:solidFill>
                <a:srgbClr val="0000FF"/>
              </a:solidFill>
              <a:latin typeface="Times New Roman" pitchFamily="18" charset="0"/>
            </a:endParaRPr>
          </a:p>
        </p:txBody>
      </p:sp>
      <p:cxnSp>
        <p:nvCxnSpPr>
          <p:cNvPr id="156" name="Curved Connector 155"/>
          <p:cNvCxnSpPr>
            <a:stCxn id="163" idx="2"/>
            <a:endCxn id="140" idx="3"/>
          </p:cNvCxnSpPr>
          <p:nvPr/>
        </p:nvCxnSpPr>
        <p:spPr bwMode="auto">
          <a:xfrm rot="10800000" flipV="1">
            <a:off x="3202835" y="3234034"/>
            <a:ext cx="3550866" cy="1257119"/>
          </a:xfrm>
          <a:prstGeom prst="curvedConnector3">
            <a:avLst>
              <a:gd name="adj1" fmla="val 22773"/>
            </a:avLst>
          </a:prstGeom>
          <a:solidFill>
            <a:schemeClr val="accent1"/>
          </a:solidFill>
          <a:ln w="19050" cap="flat" cmpd="sng" algn="ctr">
            <a:solidFill>
              <a:srgbClr val="0000FF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57" name="TextBox 156"/>
          <p:cNvSpPr txBox="1"/>
          <p:nvPr/>
        </p:nvSpPr>
        <p:spPr>
          <a:xfrm>
            <a:off x="3653714" y="4247903"/>
            <a:ext cx="36099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050" smtClean="0">
                <a:solidFill>
                  <a:srgbClr val="0000FF"/>
                </a:solidFill>
                <a:latin typeface="Times New Roman" pitchFamily="18" charset="0"/>
              </a:rPr>
              <a:t>1.3</a:t>
            </a:r>
            <a:endParaRPr lang="en-US" sz="1050">
              <a:solidFill>
                <a:srgbClr val="0000FF"/>
              </a:solidFill>
              <a:latin typeface="Times New Roman" pitchFamily="18" charset="0"/>
            </a:endParaRPr>
          </a:p>
        </p:txBody>
      </p:sp>
      <p:cxnSp>
        <p:nvCxnSpPr>
          <p:cNvPr id="158" name="Curved Connector 157"/>
          <p:cNvCxnSpPr>
            <a:stCxn id="180" idx="0"/>
            <a:endCxn id="132" idx="0"/>
          </p:cNvCxnSpPr>
          <p:nvPr/>
        </p:nvCxnSpPr>
        <p:spPr bwMode="auto">
          <a:xfrm rot="16200000" flipV="1">
            <a:off x="4629622" y="128174"/>
            <a:ext cx="114541" cy="4839884"/>
          </a:xfrm>
          <a:prstGeom prst="curvedConnector3">
            <a:avLst>
              <a:gd name="adj1" fmla="val 1056317"/>
            </a:avLst>
          </a:prstGeom>
          <a:solidFill>
            <a:schemeClr val="accent1"/>
          </a:solidFill>
          <a:ln w="53975" cap="flat" cmpd="sng" algn="ctr">
            <a:solidFill>
              <a:srgbClr val="0000FF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59" name="TextBox 158"/>
          <p:cNvSpPr txBox="1"/>
          <p:nvPr/>
        </p:nvSpPr>
        <p:spPr>
          <a:xfrm>
            <a:off x="4057208" y="1108055"/>
            <a:ext cx="40908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400" smtClean="0">
                <a:solidFill>
                  <a:srgbClr val="0000FF"/>
                </a:solidFill>
                <a:latin typeface="Times New Roman" pitchFamily="18" charset="0"/>
              </a:rPr>
              <a:t>4.2</a:t>
            </a:r>
            <a:endParaRPr lang="en-US" sz="1400">
              <a:solidFill>
                <a:srgbClr val="0000FF"/>
              </a:solidFill>
              <a:latin typeface="Times New Roman" pitchFamily="18" charset="0"/>
            </a:endParaRPr>
          </a:p>
        </p:txBody>
      </p:sp>
      <p:cxnSp>
        <p:nvCxnSpPr>
          <p:cNvPr id="160" name="Curved Connector 159"/>
          <p:cNvCxnSpPr/>
          <p:nvPr/>
        </p:nvCxnSpPr>
        <p:spPr bwMode="auto">
          <a:xfrm rot="5400000">
            <a:off x="6889059" y="3650379"/>
            <a:ext cx="424302" cy="23812"/>
          </a:xfrm>
          <a:prstGeom prst="curvedConnector3">
            <a:avLst>
              <a:gd name="adj1" fmla="val 61224"/>
            </a:avLst>
          </a:prstGeom>
          <a:solidFill>
            <a:schemeClr val="accent1"/>
          </a:solidFill>
          <a:ln w="31750" cap="flat" cmpd="sng" algn="ctr">
            <a:solidFill>
              <a:srgbClr val="0000FF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61" name="TextBox 160"/>
          <p:cNvSpPr txBox="1"/>
          <p:nvPr/>
        </p:nvSpPr>
        <p:spPr>
          <a:xfrm>
            <a:off x="6818598" y="3385097"/>
            <a:ext cx="37702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200" smtClean="0">
                <a:solidFill>
                  <a:srgbClr val="0000FF"/>
                </a:solidFill>
                <a:latin typeface="Times New Roman" pitchFamily="18" charset="0"/>
              </a:rPr>
              <a:t>2.2</a:t>
            </a:r>
            <a:endParaRPr lang="en-US" sz="1200">
              <a:solidFill>
                <a:srgbClr val="0000FF"/>
              </a:solidFill>
              <a:latin typeface="Times New Roman" pitchFamily="18" charset="0"/>
            </a:endParaRPr>
          </a:p>
        </p:txBody>
      </p:sp>
      <p:cxnSp>
        <p:nvCxnSpPr>
          <p:cNvPr id="162" name="Curved Connector 161"/>
          <p:cNvCxnSpPr>
            <a:stCxn id="164" idx="5"/>
            <a:endCxn id="177" idx="2"/>
          </p:cNvCxnSpPr>
          <p:nvPr/>
        </p:nvCxnSpPr>
        <p:spPr bwMode="auto">
          <a:xfrm rot="16200000" flipH="1">
            <a:off x="5733950" y="2146178"/>
            <a:ext cx="343087" cy="1643079"/>
          </a:xfrm>
          <a:prstGeom prst="curvedConnector2">
            <a:avLst/>
          </a:prstGeom>
          <a:solidFill>
            <a:schemeClr val="accent1"/>
          </a:solidFill>
          <a:ln w="31750" cap="flat" cmpd="sng" algn="ctr">
            <a:solidFill>
              <a:srgbClr val="FF0000"/>
            </a:solidFill>
            <a:prstDash val="sysDash"/>
            <a:round/>
            <a:headEnd type="none" w="med" len="med"/>
            <a:tailEnd type="triangl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63" name="Oval 162"/>
          <p:cNvSpPr/>
          <p:nvPr/>
        </p:nvSpPr>
        <p:spPr bwMode="auto">
          <a:xfrm>
            <a:off x="6753701" y="3211175"/>
            <a:ext cx="51594" cy="45720"/>
          </a:xfrm>
          <a:prstGeom prst="ellips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 smtClean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64" name="Oval 163"/>
          <p:cNvSpPr/>
          <p:nvPr/>
        </p:nvSpPr>
        <p:spPr bwMode="auto">
          <a:xfrm>
            <a:off x="5039916" y="2757151"/>
            <a:ext cx="51594" cy="45720"/>
          </a:xfrm>
          <a:prstGeom prst="ellips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 smtClean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65" name="TextBox 164"/>
          <p:cNvSpPr txBox="1"/>
          <p:nvPr/>
        </p:nvSpPr>
        <p:spPr>
          <a:xfrm>
            <a:off x="6081790" y="2904491"/>
            <a:ext cx="37702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200" smtClean="0">
                <a:solidFill>
                  <a:srgbClr val="FF0000"/>
                </a:solidFill>
                <a:latin typeface="Times New Roman" pitchFamily="18" charset="0"/>
              </a:rPr>
              <a:t>2.6</a:t>
            </a:r>
            <a:endParaRPr lang="en-US" sz="1200">
              <a:solidFill>
                <a:srgbClr val="FF0000"/>
              </a:solidFill>
              <a:latin typeface="Times New Roman" pitchFamily="18" charset="0"/>
            </a:endParaRPr>
          </a:p>
        </p:txBody>
      </p:sp>
      <p:cxnSp>
        <p:nvCxnSpPr>
          <p:cNvPr id="166" name="Curved Connector 165"/>
          <p:cNvCxnSpPr/>
          <p:nvPr/>
        </p:nvCxnSpPr>
        <p:spPr bwMode="auto">
          <a:xfrm>
            <a:off x="4491040" y="3344985"/>
            <a:ext cx="564747" cy="259574"/>
          </a:xfrm>
          <a:prstGeom prst="curvedConnector3">
            <a:avLst>
              <a:gd name="adj1" fmla="val 2775"/>
            </a:avLst>
          </a:prstGeom>
          <a:solidFill>
            <a:schemeClr val="accent1"/>
          </a:solidFill>
          <a:ln w="19050" cap="flat" cmpd="sng" algn="ctr">
            <a:solidFill>
              <a:srgbClr val="FF0000"/>
            </a:solidFill>
            <a:prstDash val="sysDash"/>
            <a:round/>
            <a:headEnd type="none" w="med" len="med"/>
            <a:tailEnd type="triangl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67" name="TextBox 166"/>
          <p:cNvSpPr txBox="1"/>
          <p:nvPr/>
        </p:nvSpPr>
        <p:spPr>
          <a:xfrm>
            <a:off x="4474052" y="3523597"/>
            <a:ext cx="36099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050" smtClean="0">
                <a:solidFill>
                  <a:srgbClr val="FF0000"/>
                </a:solidFill>
                <a:latin typeface="Times New Roman" pitchFamily="18" charset="0"/>
              </a:rPr>
              <a:t>1.4</a:t>
            </a:r>
            <a:endParaRPr lang="en-US" sz="1050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168" name="TextBox 167"/>
          <p:cNvSpPr txBox="1"/>
          <p:nvPr/>
        </p:nvSpPr>
        <p:spPr>
          <a:xfrm>
            <a:off x="3275734" y="3067984"/>
            <a:ext cx="393056" cy="2923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300" smtClean="0">
                <a:solidFill>
                  <a:srgbClr val="FF0000"/>
                </a:solidFill>
                <a:latin typeface="Times New Roman" pitchFamily="18" charset="0"/>
              </a:rPr>
              <a:t>2.9</a:t>
            </a:r>
            <a:endParaRPr lang="en-US" sz="1300">
              <a:solidFill>
                <a:srgbClr val="FF0000"/>
              </a:solidFill>
              <a:latin typeface="Times New Roman" pitchFamily="18" charset="0"/>
            </a:endParaRPr>
          </a:p>
        </p:txBody>
      </p:sp>
      <p:cxnSp>
        <p:nvCxnSpPr>
          <p:cNvPr id="169" name="Curved Connector 168"/>
          <p:cNvCxnSpPr>
            <a:stCxn id="138" idx="2"/>
            <a:endCxn id="139" idx="3"/>
          </p:cNvCxnSpPr>
          <p:nvPr/>
        </p:nvCxnSpPr>
        <p:spPr bwMode="auto">
          <a:xfrm rot="5400000">
            <a:off x="3258820" y="2164680"/>
            <a:ext cx="227490" cy="1655604"/>
          </a:xfrm>
          <a:prstGeom prst="curvedConnector2">
            <a:avLst/>
          </a:prstGeom>
          <a:solidFill>
            <a:schemeClr val="accent1"/>
          </a:solidFill>
          <a:ln w="38100" cap="flat" cmpd="sng" algn="ctr">
            <a:solidFill>
              <a:srgbClr val="FF0000"/>
            </a:solidFill>
            <a:prstDash val="sysDash"/>
            <a:round/>
            <a:headEnd type="none" w="med" len="med"/>
            <a:tailEnd type="triangl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70" name="Curved Connector 169"/>
          <p:cNvCxnSpPr>
            <a:stCxn id="140" idx="2"/>
            <a:endCxn id="176" idx="5"/>
          </p:cNvCxnSpPr>
          <p:nvPr/>
        </p:nvCxnSpPr>
        <p:spPr bwMode="auto">
          <a:xfrm rot="5400000" flipH="1" flipV="1">
            <a:off x="4302179" y="2087513"/>
            <a:ext cx="1196574" cy="3887705"/>
          </a:xfrm>
          <a:prstGeom prst="curvedConnector3">
            <a:avLst>
              <a:gd name="adj1" fmla="val -19105"/>
            </a:avLst>
          </a:prstGeom>
          <a:solidFill>
            <a:schemeClr val="accent1"/>
          </a:solidFill>
          <a:ln w="12700" cap="flat" cmpd="sng" algn="ctr">
            <a:solidFill>
              <a:srgbClr val="006600"/>
            </a:solidFill>
            <a:prstDash val="sysDot"/>
            <a:round/>
            <a:headEnd type="none" w="med" len="med"/>
            <a:tailEnd type="triangl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71" name="TextBox 170"/>
          <p:cNvSpPr txBox="1"/>
          <p:nvPr/>
        </p:nvSpPr>
        <p:spPr>
          <a:xfrm>
            <a:off x="3478368" y="4756718"/>
            <a:ext cx="344966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000" smtClean="0">
                <a:solidFill>
                  <a:srgbClr val="006600"/>
                </a:solidFill>
                <a:latin typeface="Times New Roman" pitchFamily="18" charset="0"/>
              </a:rPr>
              <a:t>1.0</a:t>
            </a:r>
            <a:endParaRPr lang="en-US" sz="1000">
              <a:solidFill>
                <a:srgbClr val="006600"/>
              </a:solidFill>
              <a:latin typeface="Times New Roman" pitchFamily="18" charset="0"/>
            </a:endParaRPr>
          </a:p>
        </p:txBody>
      </p:sp>
      <p:cxnSp>
        <p:nvCxnSpPr>
          <p:cNvPr id="172" name="Curved Connector 171"/>
          <p:cNvCxnSpPr>
            <a:stCxn id="140" idx="1"/>
            <a:endCxn id="139" idx="2"/>
          </p:cNvCxnSpPr>
          <p:nvPr/>
        </p:nvCxnSpPr>
        <p:spPr bwMode="auto">
          <a:xfrm rot="10800000">
            <a:off x="2273696" y="3244726"/>
            <a:ext cx="436696" cy="1246428"/>
          </a:xfrm>
          <a:prstGeom prst="curvedConnector2">
            <a:avLst/>
          </a:prstGeom>
          <a:solidFill>
            <a:schemeClr val="accent1"/>
          </a:solidFill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73" name="TextBox 172"/>
          <p:cNvSpPr txBox="1"/>
          <p:nvPr/>
        </p:nvSpPr>
        <p:spPr>
          <a:xfrm>
            <a:off x="2033510" y="3849847"/>
            <a:ext cx="393056" cy="2923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300" smtClean="0">
                <a:solidFill>
                  <a:srgbClr val="0000FF"/>
                </a:solidFill>
                <a:latin typeface="Times New Roman" pitchFamily="18" charset="0"/>
              </a:rPr>
              <a:t>2.9</a:t>
            </a:r>
            <a:endParaRPr lang="en-US" sz="1300">
              <a:solidFill>
                <a:srgbClr val="0000FF"/>
              </a:solidFill>
              <a:latin typeface="Times New Roman" pitchFamily="18" charset="0"/>
            </a:endParaRPr>
          </a:p>
        </p:txBody>
      </p:sp>
      <p:cxnSp>
        <p:nvCxnSpPr>
          <p:cNvPr id="174" name="Curved Connector 173"/>
          <p:cNvCxnSpPr>
            <a:stCxn id="143" idx="1"/>
          </p:cNvCxnSpPr>
          <p:nvPr/>
        </p:nvCxnSpPr>
        <p:spPr bwMode="auto">
          <a:xfrm rot="10800000">
            <a:off x="4793615" y="3327561"/>
            <a:ext cx="233366" cy="261917"/>
          </a:xfrm>
          <a:prstGeom prst="curvedConnector2">
            <a:avLst/>
          </a:prstGeom>
          <a:solidFill>
            <a:schemeClr val="accent1"/>
          </a:solidFill>
          <a:ln w="12700" cap="flat" cmpd="sng" algn="ctr">
            <a:solidFill>
              <a:srgbClr val="0000FF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75" name="Curved Connector 174"/>
          <p:cNvCxnSpPr>
            <a:endCxn id="177" idx="2"/>
          </p:cNvCxnSpPr>
          <p:nvPr/>
        </p:nvCxnSpPr>
        <p:spPr bwMode="auto">
          <a:xfrm flipV="1">
            <a:off x="5475614" y="3139262"/>
            <a:ext cx="1251419" cy="364928"/>
          </a:xfrm>
          <a:prstGeom prst="curvedConnector3">
            <a:avLst>
              <a:gd name="adj1" fmla="val 50000"/>
            </a:avLst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ysDash"/>
            <a:round/>
            <a:headEnd type="none" w="med" len="med"/>
            <a:tailEnd type="triangl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76" name="Oval 175"/>
          <p:cNvSpPr/>
          <p:nvPr/>
        </p:nvSpPr>
        <p:spPr bwMode="auto">
          <a:xfrm>
            <a:off x="6805295" y="3394055"/>
            <a:ext cx="45719" cy="45720"/>
          </a:xfrm>
          <a:prstGeom prst="ellips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 smtClean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77" name="Oval 176"/>
          <p:cNvSpPr/>
          <p:nvPr/>
        </p:nvSpPr>
        <p:spPr bwMode="auto">
          <a:xfrm>
            <a:off x="6727033" y="3116402"/>
            <a:ext cx="51594" cy="45720"/>
          </a:xfrm>
          <a:prstGeom prst="ellips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 smtClean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78" name="TextBox 177"/>
          <p:cNvSpPr txBox="1"/>
          <p:nvPr/>
        </p:nvSpPr>
        <p:spPr>
          <a:xfrm>
            <a:off x="5696739" y="3190221"/>
            <a:ext cx="37702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200" smtClean="0">
                <a:solidFill>
                  <a:srgbClr val="FF0000"/>
                </a:solidFill>
                <a:latin typeface="Times New Roman" pitchFamily="18" charset="0"/>
              </a:rPr>
              <a:t>2.3</a:t>
            </a:r>
            <a:endParaRPr lang="en-US" sz="1200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179" name="Oval 178"/>
          <p:cNvSpPr/>
          <p:nvPr/>
        </p:nvSpPr>
        <p:spPr bwMode="auto">
          <a:xfrm>
            <a:off x="7336632" y="2767471"/>
            <a:ext cx="51594" cy="45720"/>
          </a:xfrm>
          <a:prstGeom prst="ellips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 smtClean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80" name="Oval 179"/>
          <p:cNvSpPr/>
          <p:nvPr/>
        </p:nvSpPr>
        <p:spPr bwMode="auto">
          <a:xfrm>
            <a:off x="7081037" y="2605386"/>
            <a:ext cx="51594" cy="45720"/>
          </a:xfrm>
          <a:prstGeom prst="ellips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 smtClean="0">
              <a:solidFill>
                <a:srgbClr val="000000"/>
              </a:solidFill>
              <a:latin typeface="Times New Roman" pitchFamily="18" charset="0"/>
            </a:endParaRPr>
          </a:p>
        </p:txBody>
      </p:sp>
      <p:cxnSp>
        <p:nvCxnSpPr>
          <p:cNvPr id="181" name="Curved Connector 180"/>
          <p:cNvCxnSpPr>
            <a:stCxn id="132" idx="0"/>
            <a:endCxn id="179" idx="1"/>
          </p:cNvCxnSpPr>
          <p:nvPr/>
        </p:nvCxnSpPr>
        <p:spPr bwMode="auto">
          <a:xfrm rot="16200000" flipH="1">
            <a:off x="4663908" y="93887"/>
            <a:ext cx="283322" cy="5077238"/>
          </a:xfrm>
          <a:prstGeom prst="curvedConnector3">
            <a:avLst>
              <a:gd name="adj1" fmla="val -541266"/>
            </a:avLst>
          </a:prstGeom>
          <a:solidFill>
            <a:schemeClr val="accent1"/>
          </a:solidFill>
          <a:ln w="25400" cap="flat" cmpd="sng" algn="ctr">
            <a:solidFill>
              <a:srgbClr val="006600"/>
            </a:solidFill>
            <a:prstDash val="sysDot"/>
            <a:round/>
            <a:headEnd type="none" w="med" len="med"/>
            <a:tailEnd type="triangl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82" name="TextBox 181"/>
          <p:cNvSpPr txBox="1"/>
          <p:nvPr/>
        </p:nvSpPr>
        <p:spPr>
          <a:xfrm>
            <a:off x="6306714" y="1209019"/>
            <a:ext cx="37702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200" smtClean="0">
                <a:solidFill>
                  <a:srgbClr val="006600"/>
                </a:solidFill>
                <a:latin typeface="Times New Roman" pitchFamily="18" charset="0"/>
              </a:rPr>
              <a:t>1.9</a:t>
            </a:r>
            <a:endParaRPr lang="en-US" sz="1200">
              <a:solidFill>
                <a:srgbClr val="006600"/>
              </a:solidFill>
              <a:latin typeface="Times New Roman" pitchFamily="18" charset="0"/>
            </a:endParaRPr>
          </a:p>
        </p:txBody>
      </p:sp>
      <p:cxnSp>
        <p:nvCxnSpPr>
          <p:cNvPr id="183" name="Curved Connector 182"/>
          <p:cNvCxnSpPr>
            <a:endCxn id="138" idx="1"/>
          </p:cNvCxnSpPr>
          <p:nvPr/>
        </p:nvCxnSpPr>
        <p:spPr bwMode="auto">
          <a:xfrm flipV="1">
            <a:off x="2644775" y="2740238"/>
            <a:ext cx="1309370" cy="227489"/>
          </a:xfrm>
          <a:prstGeom prst="curvedConnector3">
            <a:avLst>
              <a:gd name="adj1" fmla="val 50000"/>
            </a:avLst>
          </a:prstGeom>
          <a:solidFill>
            <a:schemeClr val="accent1"/>
          </a:solidFill>
          <a:ln w="22225" cap="flat" cmpd="sng" algn="ctr">
            <a:solidFill>
              <a:srgbClr val="0000FF"/>
            </a:solidFill>
            <a:prstDash val="sysDash"/>
            <a:round/>
            <a:headEnd type="none" w="med" len="med"/>
            <a:tailEnd type="triangl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84" name="TextBox 183"/>
          <p:cNvSpPr txBox="1"/>
          <p:nvPr/>
        </p:nvSpPr>
        <p:spPr>
          <a:xfrm>
            <a:off x="3253160" y="2571910"/>
            <a:ext cx="36099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100" smtClean="0">
                <a:solidFill>
                  <a:srgbClr val="0000FF"/>
                </a:solidFill>
                <a:latin typeface="Times New Roman" pitchFamily="18" charset="0"/>
              </a:rPr>
              <a:t>1.8</a:t>
            </a:r>
            <a:endParaRPr lang="en-US" sz="1100">
              <a:solidFill>
                <a:srgbClr val="0000FF"/>
              </a:solidFill>
              <a:latin typeface="Times New Roman" pitchFamily="18" charset="0"/>
            </a:endParaRPr>
          </a:p>
        </p:txBody>
      </p:sp>
      <p:cxnSp>
        <p:nvCxnSpPr>
          <p:cNvPr id="185" name="Curved Connector 184"/>
          <p:cNvCxnSpPr/>
          <p:nvPr/>
        </p:nvCxnSpPr>
        <p:spPr bwMode="auto">
          <a:xfrm rot="16200000" flipH="1">
            <a:off x="2294814" y="3437927"/>
            <a:ext cx="774265" cy="516208"/>
          </a:xfrm>
          <a:prstGeom prst="curvedConnector3">
            <a:avLst>
              <a:gd name="adj1" fmla="val 57996"/>
            </a:avLst>
          </a:prstGeom>
          <a:solidFill>
            <a:schemeClr val="accent1"/>
          </a:solidFill>
          <a:ln w="25400" cap="flat" cmpd="sng" algn="ctr">
            <a:solidFill>
              <a:srgbClr val="006600"/>
            </a:solidFill>
            <a:prstDash val="sysDot"/>
            <a:round/>
            <a:headEnd type="none" w="med" len="med"/>
            <a:tailEnd type="triangl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86" name="TextBox 185"/>
          <p:cNvSpPr txBox="1"/>
          <p:nvPr/>
        </p:nvSpPr>
        <p:spPr>
          <a:xfrm>
            <a:off x="2717805" y="3610452"/>
            <a:ext cx="37702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200" smtClean="0">
                <a:solidFill>
                  <a:srgbClr val="006600"/>
                </a:solidFill>
                <a:latin typeface="Times New Roman" pitchFamily="18" charset="0"/>
              </a:rPr>
              <a:t>2.1</a:t>
            </a:r>
            <a:endParaRPr lang="en-US" sz="1200">
              <a:solidFill>
                <a:srgbClr val="006600"/>
              </a:solidFill>
              <a:latin typeface="Times New Roman" pitchFamily="18" charset="0"/>
            </a:endParaRPr>
          </a:p>
        </p:txBody>
      </p:sp>
      <p:cxnSp>
        <p:nvCxnSpPr>
          <p:cNvPr id="187" name="Curved Connector 186"/>
          <p:cNvCxnSpPr>
            <a:stCxn id="131" idx="0"/>
          </p:cNvCxnSpPr>
          <p:nvPr/>
        </p:nvCxnSpPr>
        <p:spPr bwMode="auto">
          <a:xfrm rot="16200000" flipV="1">
            <a:off x="6967682" y="3919503"/>
            <a:ext cx="1172876" cy="200025"/>
          </a:xfrm>
          <a:prstGeom prst="curvedConnector3">
            <a:avLst>
              <a:gd name="adj1" fmla="val 60963"/>
            </a:avLst>
          </a:prstGeom>
          <a:solidFill>
            <a:schemeClr val="accent1"/>
          </a:solidFill>
          <a:ln w="12700" cap="flat" cmpd="sng" algn="ctr">
            <a:solidFill>
              <a:srgbClr val="006600"/>
            </a:solidFill>
            <a:prstDash val="sysDot"/>
            <a:round/>
            <a:headEnd type="none" w="med" len="med"/>
            <a:tailEnd type="triangl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88" name="TextBox 187"/>
          <p:cNvSpPr txBox="1"/>
          <p:nvPr/>
        </p:nvSpPr>
        <p:spPr>
          <a:xfrm>
            <a:off x="7430818" y="3646833"/>
            <a:ext cx="344966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000" smtClean="0">
                <a:solidFill>
                  <a:srgbClr val="006600"/>
                </a:solidFill>
                <a:latin typeface="Times New Roman" pitchFamily="18" charset="0"/>
              </a:rPr>
              <a:t>1.1</a:t>
            </a:r>
            <a:endParaRPr lang="en-US" sz="1000">
              <a:solidFill>
                <a:srgbClr val="006600"/>
              </a:solidFill>
              <a:latin typeface="Times New Roman" pitchFamily="18" charset="0"/>
            </a:endParaRPr>
          </a:p>
        </p:txBody>
      </p:sp>
      <p:cxnSp>
        <p:nvCxnSpPr>
          <p:cNvPr id="189" name="Curved Connector 188"/>
          <p:cNvCxnSpPr/>
          <p:nvPr/>
        </p:nvCxnSpPr>
        <p:spPr bwMode="auto">
          <a:xfrm rot="5400000" flipH="1" flipV="1">
            <a:off x="6999365" y="3716992"/>
            <a:ext cx="392518" cy="30720"/>
          </a:xfrm>
          <a:prstGeom prst="curvedConnector3">
            <a:avLst>
              <a:gd name="adj1" fmla="val 50000"/>
            </a:avLst>
          </a:prstGeom>
          <a:solidFill>
            <a:schemeClr val="accent1"/>
          </a:solidFill>
          <a:ln w="31750" cap="flat" cmpd="sng" algn="ctr">
            <a:solidFill>
              <a:srgbClr val="006600"/>
            </a:solidFill>
            <a:prstDash val="sysDot"/>
            <a:round/>
            <a:headEnd type="none" w="med" len="med"/>
            <a:tailEnd type="triangl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90" name="TextBox 189"/>
          <p:cNvSpPr txBox="1"/>
          <p:nvPr/>
        </p:nvSpPr>
        <p:spPr>
          <a:xfrm>
            <a:off x="7055652" y="3346353"/>
            <a:ext cx="37702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200" smtClean="0">
                <a:solidFill>
                  <a:srgbClr val="006600"/>
                </a:solidFill>
                <a:latin typeface="Times New Roman" pitchFamily="18" charset="0"/>
              </a:rPr>
              <a:t>2.6</a:t>
            </a:r>
            <a:endParaRPr lang="en-US" sz="1200">
              <a:solidFill>
                <a:srgbClr val="006600"/>
              </a:solidFill>
              <a:latin typeface="Times New Roman" pitchFamily="18" charset="0"/>
            </a:endParaRPr>
          </a:p>
        </p:txBody>
      </p:sp>
      <p:sp>
        <p:nvSpPr>
          <p:cNvPr id="191" name="TextBox 190"/>
          <p:cNvSpPr txBox="1"/>
          <p:nvPr/>
        </p:nvSpPr>
        <p:spPr>
          <a:xfrm>
            <a:off x="4745568" y="3286812"/>
            <a:ext cx="344966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000" smtClean="0">
                <a:solidFill>
                  <a:srgbClr val="0000FF"/>
                </a:solidFill>
                <a:latin typeface="Times New Roman" pitchFamily="18" charset="0"/>
              </a:rPr>
              <a:t>1.0</a:t>
            </a:r>
            <a:endParaRPr lang="en-US" sz="1000">
              <a:solidFill>
                <a:srgbClr val="0000FF"/>
              </a:solidFill>
              <a:latin typeface="Times New Roman" pitchFamily="18" charset="0"/>
            </a:endParaRPr>
          </a:p>
        </p:txBody>
      </p:sp>
      <p:sp>
        <p:nvSpPr>
          <p:cNvPr id="192" name="Rectangle 191"/>
          <p:cNvSpPr/>
          <p:nvPr/>
        </p:nvSpPr>
        <p:spPr>
          <a:xfrm>
            <a:off x="137840" y="784889"/>
            <a:ext cx="347631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b="1" smtClean="0"/>
              <a:t>5.2 global </a:t>
            </a:r>
            <a:r>
              <a:rPr lang="nl-NL" b="1"/>
              <a:t>intra- and inter-regional trade flows, </a:t>
            </a:r>
            <a:r>
              <a:rPr lang="nl-NL" b="1" smtClean="0"/>
              <a:t>% </a:t>
            </a:r>
            <a:r>
              <a:rPr lang="nl-NL" b="1"/>
              <a:t>of total</a:t>
            </a:r>
            <a:endParaRPr lang="en-US" b="1"/>
          </a:p>
        </p:txBody>
      </p:sp>
    </p:spTree>
    <p:extLst>
      <p:ext uri="{BB962C8B-B14F-4D97-AF65-F5344CB8AC3E}">
        <p14:creationId xmlns:p14="http://schemas.microsoft.com/office/powerpoint/2010/main" val="27068453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87729941"/>
              </p:ext>
            </p:extLst>
          </p:nvPr>
        </p:nvGraphicFramePr>
        <p:xfrm>
          <a:off x="0" y="762000"/>
          <a:ext cx="9144000" cy="6096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Rectangle 2"/>
          <p:cNvSpPr/>
          <p:nvPr/>
        </p:nvSpPr>
        <p:spPr>
          <a:xfrm>
            <a:off x="1524000" y="742895"/>
            <a:ext cx="6477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b="1" smtClean="0"/>
              <a:t>5.11 unit </a:t>
            </a:r>
            <a:r>
              <a:rPr lang="nl-NL" b="1"/>
              <a:t>value isocost line; effect of an increase in the rental rate</a:t>
            </a:r>
            <a:endParaRPr lang="en-US" b="1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76200" y="2362200"/>
                <a:ext cx="792589" cy="41549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spcAft>
                    <a:spcPts val="6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b="0" i="1" smtClean="0">
                          <a:solidFill>
                            <a:srgbClr val="0000FF"/>
                          </a:solidFill>
                          <a:latin typeface="Cambria Math"/>
                        </a:rPr>
                        <m:t>1/</m:t>
                      </m:r>
                      <m:sSub>
                        <m:sSubPr>
                          <m:ctrlPr>
                            <a:rPr lang="en-US" sz="1600" b="0" i="1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1600" b="0" i="1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  <m:t>𝑟</m:t>
                          </m:r>
                        </m:e>
                        <m:sub>
                          <m:r>
                            <a:rPr lang="en-US" sz="1600" b="0" i="1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  <m:t>0</m:t>
                          </m:r>
                        </m:sub>
                      </m:sSub>
                    </m:oMath>
                  </m:oMathPara>
                </a14:m>
                <a:endParaRPr lang="en-US" sz="1600" smtClean="0">
                  <a:solidFill>
                    <a:srgbClr val="0000FF"/>
                  </a:solidFill>
                </a:endParaRPr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200" y="2362200"/>
                <a:ext cx="792589" cy="415498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76200" y="3733800"/>
                <a:ext cx="792589" cy="41549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spcAft>
                    <a:spcPts val="6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b="0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1/</m:t>
                      </m:r>
                      <m:sSub>
                        <m:sSubPr>
                          <m:ctrlPr>
                            <a:rPr lang="en-US" sz="1600" b="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1600" b="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𝑟</m:t>
                          </m:r>
                        </m:e>
                        <m:sub>
                          <m:r>
                            <a:rPr lang="en-US" sz="1600" b="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en-US" sz="1600" smtClean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200" y="3733800"/>
                <a:ext cx="792589" cy="415498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6217811" y="6172200"/>
                <a:ext cx="792589" cy="41549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spcAft>
                    <a:spcPts val="6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b="0" i="1" smtClean="0">
                          <a:solidFill>
                            <a:srgbClr val="0000FF"/>
                          </a:solidFill>
                          <a:latin typeface="Cambria Math"/>
                        </a:rPr>
                        <m:t>1/</m:t>
                      </m:r>
                      <m:r>
                        <a:rPr lang="en-US" sz="1600" b="0" i="1" smtClean="0">
                          <a:solidFill>
                            <a:srgbClr val="0000FF"/>
                          </a:solidFill>
                          <a:latin typeface="Cambria Math"/>
                        </a:rPr>
                        <m:t>𝑤</m:t>
                      </m:r>
                    </m:oMath>
                  </m:oMathPara>
                </a14:m>
                <a:endParaRPr lang="en-US" sz="1600" smtClean="0">
                  <a:solidFill>
                    <a:srgbClr val="0000FF"/>
                  </a:solidFill>
                </a:endParaRPr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17811" y="6172200"/>
                <a:ext cx="792589" cy="415498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9449418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46130221"/>
              </p:ext>
            </p:extLst>
          </p:nvPr>
        </p:nvGraphicFramePr>
        <p:xfrm>
          <a:off x="0" y="762000"/>
          <a:ext cx="9144000" cy="6096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Rectangle 2"/>
          <p:cNvSpPr/>
          <p:nvPr/>
        </p:nvSpPr>
        <p:spPr>
          <a:xfrm>
            <a:off x="1828800" y="773668"/>
            <a:ext cx="7315200" cy="369332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nl-NL" b="1" smtClean="0"/>
              <a:t>5.12 unit </a:t>
            </a:r>
            <a:r>
              <a:rPr lang="nl-NL" b="1"/>
              <a:t>value isoquants; effect of an increase in the price of manufactures</a:t>
            </a:r>
            <a:endParaRPr lang="en-US" b="1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1981200" y="1219200"/>
                <a:ext cx="1295400" cy="43524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spcAft>
                    <a:spcPts val="6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b="0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𝐹</m:t>
                      </m:r>
                      <m:r>
                        <a:rPr lang="en-US" sz="1600" b="0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=1/</m:t>
                      </m:r>
                      <m:sSub>
                        <m:sSubPr>
                          <m:ctrlPr>
                            <a:rPr lang="en-US" sz="1600" b="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1600" b="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𝑝</m:t>
                          </m:r>
                        </m:e>
                        <m:sub>
                          <m:r>
                            <a:rPr lang="en-US" sz="1600" b="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𝑓</m:t>
                          </m:r>
                        </m:sub>
                      </m:sSub>
                    </m:oMath>
                  </m:oMathPara>
                </a14:m>
                <a:endParaRPr lang="en-US" sz="1600" smtClean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81200" y="1219200"/>
                <a:ext cx="1295400" cy="435247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 rot="501699">
                <a:off x="6553200" y="4521721"/>
                <a:ext cx="1295400" cy="41549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spcAft>
                    <a:spcPts val="6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600" b="0" i="1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1600" b="0" i="1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  <m:t>𝑀</m:t>
                          </m:r>
                        </m:e>
                        <m:sub>
                          <m:r>
                            <a:rPr lang="en-US" sz="1600" b="0" i="1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  <m:t>0</m:t>
                          </m:r>
                        </m:sub>
                      </m:sSub>
                      <m:r>
                        <a:rPr lang="en-US" sz="1600" b="0" i="1" smtClean="0">
                          <a:solidFill>
                            <a:srgbClr val="0000FF"/>
                          </a:solidFill>
                          <a:latin typeface="Cambria Math"/>
                        </a:rPr>
                        <m:t>=1/</m:t>
                      </m:r>
                      <m:sSub>
                        <m:sSubPr>
                          <m:ctrlPr>
                            <a:rPr lang="en-US" sz="1600" b="0" i="1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1600" b="0" i="1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  <m:t>𝑝</m:t>
                          </m:r>
                        </m:e>
                        <m:sub>
                          <m:r>
                            <a:rPr lang="en-US" sz="1600" b="0" i="1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  <m:t>𝑚</m:t>
                          </m:r>
                          <m:r>
                            <a:rPr lang="en-US" sz="1600" b="0" i="1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  <m:t>0</m:t>
                          </m:r>
                        </m:sub>
                      </m:sSub>
                    </m:oMath>
                  </m:oMathPara>
                </a14:m>
                <a:endParaRPr lang="en-US" sz="1600" smtClean="0">
                  <a:solidFill>
                    <a:srgbClr val="0000FF"/>
                  </a:solidFill>
                </a:endParaRP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501699">
                <a:off x="6553200" y="4521721"/>
                <a:ext cx="1295400" cy="415498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 rot="2145883">
                <a:off x="1523280" y="4198124"/>
                <a:ext cx="1295400" cy="41549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spcAft>
                    <a:spcPts val="6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600" b="0" i="1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1600" b="0" i="1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  <m:t>𝑀</m:t>
                          </m:r>
                        </m:e>
                        <m:sub>
                          <m:r>
                            <a:rPr lang="en-US" sz="1600" b="0" i="1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  <m:t>1</m:t>
                          </m:r>
                        </m:sub>
                      </m:sSub>
                      <m:r>
                        <a:rPr lang="en-US" sz="1600" b="0" i="1" smtClean="0">
                          <a:solidFill>
                            <a:srgbClr val="0000FF"/>
                          </a:solidFill>
                          <a:latin typeface="Cambria Math"/>
                        </a:rPr>
                        <m:t>=1/</m:t>
                      </m:r>
                      <m:sSub>
                        <m:sSubPr>
                          <m:ctrlPr>
                            <a:rPr lang="en-US" sz="1600" b="0" i="1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1600" b="0" i="1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  <m:t>𝑝</m:t>
                          </m:r>
                        </m:e>
                        <m:sub>
                          <m:r>
                            <a:rPr lang="en-US" sz="1600" b="0" i="1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  <m:t>𝑚</m:t>
                          </m:r>
                          <m:r>
                            <a:rPr lang="en-US" sz="1600" b="0" i="1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en-US" sz="1600" smtClean="0">
                  <a:solidFill>
                    <a:srgbClr val="0000FF"/>
                  </a:solidFill>
                </a:endParaRPr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2145883">
                <a:off x="1523280" y="4198124"/>
                <a:ext cx="1295400" cy="415498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2817960" y="3200400"/>
                <a:ext cx="268550" cy="41549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spcAft>
                    <a:spcPts val="6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b="0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𝐴</m:t>
                      </m:r>
                    </m:oMath>
                  </m:oMathPara>
                </a14:m>
                <a:endParaRPr lang="en-US" sz="1600" smtClean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17960" y="3200400"/>
                <a:ext cx="268550" cy="415498"/>
              </a:xfrm>
              <a:prstGeom prst="rect">
                <a:avLst/>
              </a:prstGeom>
              <a:blipFill rotWithShape="1">
                <a:blip r:embed="rId6"/>
                <a:stretch>
                  <a:fillRect r="-909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4724400" y="4821451"/>
                <a:ext cx="268550" cy="41549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spcAft>
                    <a:spcPts val="6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b="0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𝐵</m:t>
                      </m:r>
                    </m:oMath>
                  </m:oMathPara>
                </a14:m>
                <a:endParaRPr lang="en-US" sz="1600" smtClean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24400" y="4821451"/>
                <a:ext cx="268550" cy="415498"/>
              </a:xfrm>
              <a:prstGeom prst="rect">
                <a:avLst/>
              </a:prstGeom>
              <a:blipFill rotWithShape="1">
                <a:blip r:embed="rId7"/>
                <a:stretch>
                  <a:fillRect r="-909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9449418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53526813"/>
              </p:ext>
            </p:extLst>
          </p:nvPr>
        </p:nvGraphicFramePr>
        <p:xfrm>
          <a:off x="0" y="762000"/>
          <a:ext cx="9144000" cy="6096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Rectangle 2"/>
          <p:cNvSpPr/>
          <p:nvPr/>
        </p:nvSpPr>
        <p:spPr>
          <a:xfrm>
            <a:off x="4572000" y="762000"/>
            <a:ext cx="247029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l-NL" b="1" smtClean="0"/>
              <a:t>5.13 the </a:t>
            </a:r>
            <a:r>
              <a:rPr lang="nl-NL" b="1"/>
              <a:t>Lerner diagram</a:t>
            </a:r>
            <a:endParaRPr lang="en-US" b="1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2514600" y="1012553"/>
                <a:ext cx="1295400" cy="43524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spcAft>
                    <a:spcPts val="6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b="0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𝐹</m:t>
                      </m:r>
                      <m:r>
                        <a:rPr lang="en-US" sz="1600" b="0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=1/</m:t>
                      </m:r>
                      <m:sSub>
                        <m:sSubPr>
                          <m:ctrlPr>
                            <a:rPr lang="en-US" sz="1600" b="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1600" b="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𝑝</m:t>
                          </m:r>
                        </m:e>
                        <m:sub>
                          <m:r>
                            <a:rPr lang="en-US" sz="1600" b="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𝑓</m:t>
                          </m:r>
                        </m:sub>
                      </m:sSub>
                    </m:oMath>
                  </m:oMathPara>
                </a14:m>
                <a:endParaRPr lang="en-US" sz="1600" smtClean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14600" y="1012553"/>
                <a:ext cx="1295400" cy="435247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 rot="346882">
                <a:off x="7065618" y="4331388"/>
                <a:ext cx="1295400" cy="41549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spcAft>
                    <a:spcPts val="6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b="0" i="1" smtClean="0">
                          <a:solidFill>
                            <a:srgbClr val="0000FF"/>
                          </a:solidFill>
                          <a:latin typeface="Cambria Math"/>
                        </a:rPr>
                        <m:t>𝑀</m:t>
                      </m:r>
                      <m:r>
                        <a:rPr lang="en-US" sz="1600" b="0" i="1" smtClean="0">
                          <a:solidFill>
                            <a:srgbClr val="0000FF"/>
                          </a:solidFill>
                          <a:latin typeface="Cambria Math"/>
                        </a:rPr>
                        <m:t>=1/</m:t>
                      </m:r>
                      <m:sSub>
                        <m:sSubPr>
                          <m:ctrlPr>
                            <a:rPr lang="en-US" sz="1600" b="0" i="1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1600" b="0" i="1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  <m:t>𝑝</m:t>
                          </m:r>
                        </m:e>
                        <m:sub>
                          <m:r>
                            <a:rPr lang="en-US" sz="1600" b="0" i="1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  <m:t>𝑚</m:t>
                          </m:r>
                        </m:sub>
                      </m:sSub>
                    </m:oMath>
                  </m:oMathPara>
                </a14:m>
                <a:endParaRPr lang="en-US" sz="1600" smtClean="0">
                  <a:solidFill>
                    <a:srgbClr val="0000FF"/>
                  </a:solidFill>
                </a:endParaRP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346882">
                <a:off x="7065618" y="4331388"/>
                <a:ext cx="1295400" cy="415498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6553200" y="6265279"/>
                <a:ext cx="792589" cy="41549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spcAft>
                    <a:spcPts val="6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b="0" i="1" smtClean="0">
                          <a:solidFill>
                            <a:srgbClr val="006600"/>
                          </a:solidFill>
                          <a:latin typeface="Cambria Math"/>
                        </a:rPr>
                        <m:t>1/</m:t>
                      </m:r>
                      <m:r>
                        <a:rPr lang="en-US" sz="1600" b="0" i="1" smtClean="0">
                          <a:solidFill>
                            <a:srgbClr val="006600"/>
                          </a:solidFill>
                          <a:latin typeface="Cambria Math"/>
                        </a:rPr>
                        <m:t>𝑤</m:t>
                      </m:r>
                    </m:oMath>
                  </m:oMathPara>
                </a14:m>
                <a:endParaRPr lang="en-US" sz="1600" smtClean="0">
                  <a:solidFill>
                    <a:srgbClr val="006600"/>
                  </a:solidFill>
                </a:endParaRPr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53200" y="6265279"/>
                <a:ext cx="792589" cy="415498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-22194" y="2133600"/>
                <a:ext cx="792589" cy="41549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spcAft>
                    <a:spcPts val="6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b="0" i="1" smtClean="0">
                          <a:solidFill>
                            <a:srgbClr val="006600"/>
                          </a:solidFill>
                          <a:latin typeface="Cambria Math"/>
                        </a:rPr>
                        <m:t>1/</m:t>
                      </m:r>
                      <m:r>
                        <a:rPr lang="en-US" sz="1600" b="0" i="1" smtClean="0">
                          <a:solidFill>
                            <a:srgbClr val="006600"/>
                          </a:solidFill>
                          <a:latin typeface="Cambria Math"/>
                        </a:rPr>
                        <m:t>𝑟</m:t>
                      </m:r>
                    </m:oMath>
                  </m:oMathPara>
                </a14:m>
                <a:endParaRPr lang="en-US" sz="1600" smtClean="0">
                  <a:solidFill>
                    <a:srgbClr val="006600"/>
                  </a:solidFill>
                </a:endParaRPr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-22194" y="2133600"/>
                <a:ext cx="792589" cy="415498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 rot="18235739">
                <a:off x="923509" y="4523815"/>
                <a:ext cx="2029752" cy="57451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spcAft>
                    <a:spcPts val="6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solidFill>
                            <a:srgbClr val="0000FF"/>
                          </a:solidFill>
                          <a:latin typeface="Cambria Math"/>
                        </a:rPr>
                        <m:t>𝑠𝑙𝑜𝑝𝑒</m:t>
                      </m:r>
                      <m:r>
                        <a:rPr lang="en-US" sz="1400" b="0" i="1" smtClean="0">
                          <a:solidFill>
                            <a:srgbClr val="0000FF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1400" b="0" i="1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1400" b="0" i="1" smtClean="0">
                                  <a:solidFill>
                                    <a:srgbClr val="0000FF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sz="1400" b="0" i="1" smtClean="0">
                                  <a:solidFill>
                                    <a:srgbClr val="0000FF"/>
                                  </a:solidFill>
                                  <a:latin typeface="Cambria Math"/>
                                  <a:ea typeface="Cambria Math"/>
                                </a:rPr>
                                <m:t>𝛼</m:t>
                              </m:r>
                            </m:e>
                            <m:sub>
                              <m:r>
                                <a:rPr lang="en-US" sz="1400" b="0" i="1" smtClean="0">
                                  <a:solidFill>
                                    <a:srgbClr val="0000FF"/>
                                  </a:solidFill>
                                  <a:latin typeface="Cambria Math"/>
                                </a:rPr>
                                <m:t>𝑚</m:t>
                              </m:r>
                            </m:sub>
                          </m:sSub>
                        </m:num>
                        <m:den>
                          <m:r>
                            <a:rPr lang="en-US" sz="1400" b="0" i="1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  <m:t>1−</m:t>
                          </m:r>
                          <m:sSub>
                            <m:sSubPr>
                              <m:ctrlPr>
                                <a:rPr lang="en-US" sz="1400" b="0" i="1" smtClean="0">
                                  <a:solidFill>
                                    <a:srgbClr val="0000FF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sz="1400" b="0" i="1" smtClean="0">
                                  <a:solidFill>
                                    <a:srgbClr val="0000FF"/>
                                  </a:solidFill>
                                  <a:latin typeface="Cambria Math"/>
                                  <a:ea typeface="Cambria Math"/>
                                </a:rPr>
                                <m:t>𝛼</m:t>
                              </m:r>
                            </m:e>
                            <m:sub>
                              <m:r>
                                <a:rPr lang="en-US" sz="1400" b="0" i="1" smtClean="0">
                                  <a:solidFill>
                                    <a:srgbClr val="0000FF"/>
                                  </a:solidFill>
                                  <a:latin typeface="Cambria Math"/>
                                </a:rPr>
                                <m:t>𝑚</m:t>
                              </m:r>
                            </m:sub>
                          </m:sSub>
                        </m:den>
                      </m:f>
                      <m:f>
                        <m:fPr>
                          <m:ctrlPr>
                            <a:rPr lang="en-US" sz="1400" b="0" i="1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1400" b="0" i="1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  <m:t>𝑤</m:t>
                          </m:r>
                        </m:num>
                        <m:den>
                          <m:r>
                            <a:rPr lang="en-US" sz="1400" b="0" i="1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  <m:t>𝑟</m:t>
                          </m:r>
                        </m:den>
                      </m:f>
                    </m:oMath>
                  </m:oMathPara>
                </a14:m>
                <a:endParaRPr lang="en-US" sz="1400" smtClean="0">
                  <a:solidFill>
                    <a:srgbClr val="0000FF"/>
                  </a:solidFill>
                </a:endParaRPr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18235739">
                <a:off x="923509" y="4523815"/>
                <a:ext cx="2029752" cy="574516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 rot="20451540">
                <a:off x="1864775" y="5556040"/>
                <a:ext cx="2029752" cy="60490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spcAft>
                    <a:spcPts val="6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𝑠𝑙𝑜𝑝𝑒</m:t>
                      </m:r>
                      <m:r>
                        <a:rPr lang="en-US" sz="1400" b="0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1400" b="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1400" b="0" i="1" smtClean="0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sz="1400" b="0" i="1" smtClean="0">
                                  <a:solidFill>
                                    <a:srgbClr val="FF0000"/>
                                  </a:solidFill>
                                  <a:latin typeface="Cambria Math"/>
                                  <a:ea typeface="Cambria Math"/>
                                </a:rPr>
                                <m:t>𝛼</m:t>
                              </m:r>
                            </m:e>
                            <m:sub>
                              <m:r>
                                <a:rPr lang="en-US" sz="1400" b="0" i="1" smtClean="0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𝑓</m:t>
                              </m:r>
                            </m:sub>
                          </m:sSub>
                        </m:num>
                        <m:den>
                          <m:r>
                            <a:rPr lang="en-US" sz="1400" b="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1−</m:t>
                          </m:r>
                          <m:sSub>
                            <m:sSubPr>
                              <m:ctrlPr>
                                <a:rPr lang="en-US" sz="1400" b="0" i="1" smtClean="0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sz="1400" b="0" i="1" smtClean="0">
                                  <a:solidFill>
                                    <a:srgbClr val="FF0000"/>
                                  </a:solidFill>
                                  <a:latin typeface="Cambria Math"/>
                                  <a:ea typeface="Cambria Math"/>
                                </a:rPr>
                                <m:t>𝛼</m:t>
                              </m:r>
                            </m:e>
                            <m:sub>
                              <m:r>
                                <a:rPr lang="en-US" sz="1400" b="0" i="1" smtClean="0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𝑓</m:t>
                              </m:r>
                            </m:sub>
                          </m:sSub>
                        </m:den>
                      </m:f>
                      <m:f>
                        <m:fPr>
                          <m:ctrlPr>
                            <a:rPr lang="en-US" sz="1400" b="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1400" b="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𝑤</m:t>
                          </m:r>
                        </m:num>
                        <m:den>
                          <m:r>
                            <a:rPr lang="en-US" sz="1400" b="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𝑟</m:t>
                          </m:r>
                        </m:den>
                      </m:f>
                    </m:oMath>
                  </m:oMathPara>
                </a14:m>
                <a:endParaRPr lang="en-US" sz="1400" smtClean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20451540">
                <a:off x="1864775" y="5556040"/>
                <a:ext cx="2029752" cy="604909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2323971" y="3165902"/>
                <a:ext cx="396295" cy="41549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spcAft>
                    <a:spcPts val="6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b="0" i="1" smtClean="0">
                          <a:solidFill>
                            <a:srgbClr val="0000FF"/>
                          </a:solidFill>
                          <a:latin typeface="Cambria Math"/>
                        </a:rPr>
                        <m:t>𝐴</m:t>
                      </m:r>
                    </m:oMath>
                  </m:oMathPara>
                </a14:m>
                <a:endParaRPr lang="en-US" sz="1600" smtClean="0">
                  <a:solidFill>
                    <a:srgbClr val="0000FF"/>
                  </a:solidFill>
                </a:endParaRPr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23971" y="3165902"/>
                <a:ext cx="396295" cy="415498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4572000" y="4548891"/>
                <a:ext cx="396295" cy="41549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spcAft>
                    <a:spcPts val="6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b="0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𝐵</m:t>
                      </m:r>
                    </m:oMath>
                  </m:oMathPara>
                </a14:m>
                <a:endParaRPr lang="en-US" sz="1600" smtClean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72000" y="4548891"/>
                <a:ext cx="396295" cy="415498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9449418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74759362"/>
              </p:ext>
            </p:extLst>
          </p:nvPr>
        </p:nvGraphicFramePr>
        <p:xfrm>
          <a:off x="-23674" y="762000"/>
          <a:ext cx="9144000" cy="6096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Rectangle 2"/>
          <p:cNvSpPr/>
          <p:nvPr/>
        </p:nvSpPr>
        <p:spPr>
          <a:xfrm>
            <a:off x="4343400" y="762000"/>
            <a:ext cx="447404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l-NL" b="1" smtClean="0"/>
              <a:t>5.14 Stolper-Samuelson </a:t>
            </a:r>
            <a:r>
              <a:rPr lang="nl-NL" b="1"/>
              <a:t>in the dual approach</a:t>
            </a:r>
            <a:endParaRPr lang="en-US" b="1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1295400" y="1131332"/>
                <a:ext cx="1295400" cy="43524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spcAft>
                    <a:spcPts val="6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600" b="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1600" b="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𝑝</m:t>
                          </m:r>
                        </m:e>
                        <m:sub>
                          <m:r>
                            <a:rPr lang="en-US" sz="1600" b="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𝑓</m:t>
                          </m:r>
                        </m:sub>
                      </m:sSub>
                      <m:r>
                        <a:rPr lang="en-US" sz="1600" b="0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=1</m:t>
                      </m:r>
                    </m:oMath>
                  </m:oMathPara>
                </a14:m>
                <a:endParaRPr lang="en-US" sz="1600" smtClean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95400" y="1131332"/>
                <a:ext cx="1295400" cy="435247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 rot="572639">
                <a:off x="7010400" y="5286117"/>
                <a:ext cx="1295400" cy="41549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spcAft>
                    <a:spcPts val="6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600" b="0" i="1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1600" b="0" i="1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  <m:t>𝑝</m:t>
                          </m:r>
                        </m:e>
                        <m:sub>
                          <m:r>
                            <a:rPr lang="en-US" sz="1600" b="0" i="1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  <m:t>𝑚</m:t>
                          </m:r>
                        </m:sub>
                      </m:sSub>
                      <m:r>
                        <a:rPr lang="en-US" sz="1600" b="0" i="1" smtClean="0">
                          <a:solidFill>
                            <a:srgbClr val="0000FF"/>
                          </a:solidFill>
                          <a:latin typeface="Cambria Math"/>
                        </a:rPr>
                        <m:t>=1</m:t>
                      </m:r>
                    </m:oMath>
                  </m:oMathPara>
                </a14:m>
                <a:endParaRPr lang="en-US" sz="1600" smtClean="0">
                  <a:solidFill>
                    <a:srgbClr val="0000FF"/>
                  </a:solidFill>
                </a:endParaRP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572639">
                <a:off x="7010400" y="5286117"/>
                <a:ext cx="1295400" cy="415498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4038600" y="1272974"/>
                <a:ext cx="1295400" cy="41549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spcAft>
                    <a:spcPts val="6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600" b="0" i="1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1600" b="0" i="1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  <m:t>𝑝</m:t>
                          </m:r>
                        </m:e>
                        <m:sub>
                          <m:r>
                            <a:rPr lang="en-US" sz="1600" b="0" i="1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  <m:t>𝑚</m:t>
                          </m:r>
                        </m:sub>
                      </m:sSub>
                      <m:r>
                        <a:rPr lang="en-US" sz="1600" b="0" i="1" smtClean="0">
                          <a:solidFill>
                            <a:srgbClr val="0000FF"/>
                          </a:solidFill>
                          <a:latin typeface="Cambria Math"/>
                        </a:rPr>
                        <m:t>=5/4</m:t>
                      </m:r>
                    </m:oMath>
                  </m:oMathPara>
                </a14:m>
                <a:endParaRPr lang="en-US" sz="1600" smtClean="0">
                  <a:solidFill>
                    <a:srgbClr val="0000FF"/>
                  </a:solidFill>
                </a:endParaRPr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38600" y="1272974"/>
                <a:ext cx="1295400" cy="415498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4021584" y="3124200"/>
                <a:ext cx="558881" cy="41549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spcAft>
                    <a:spcPts val="6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600" b="0" i="1" smtClean="0">
                              <a:solidFill>
                                <a:srgbClr val="006600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1600" b="0" i="1" smtClean="0">
                              <a:solidFill>
                                <a:srgbClr val="006600"/>
                              </a:solidFill>
                              <a:latin typeface="Cambria Math"/>
                            </a:rPr>
                            <m:t>𝐸</m:t>
                          </m:r>
                        </m:e>
                        <m:sub>
                          <m:r>
                            <a:rPr lang="en-US" sz="1600" b="0" i="1" smtClean="0">
                              <a:solidFill>
                                <a:srgbClr val="006600"/>
                              </a:solidFill>
                              <a:latin typeface="Cambria Math"/>
                            </a:rPr>
                            <m:t>0</m:t>
                          </m:r>
                        </m:sub>
                      </m:sSub>
                    </m:oMath>
                  </m:oMathPara>
                </a14:m>
                <a:endParaRPr lang="en-US" sz="1600" smtClean="0">
                  <a:solidFill>
                    <a:srgbClr val="006600"/>
                  </a:solidFill>
                </a:endParaRPr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21584" y="3124200"/>
                <a:ext cx="558881" cy="415498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6400800" y="3699302"/>
                <a:ext cx="558881" cy="41549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spcAft>
                    <a:spcPts val="6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600" b="0" i="1" smtClean="0">
                              <a:solidFill>
                                <a:srgbClr val="006600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1600" b="0" i="1" smtClean="0">
                              <a:solidFill>
                                <a:srgbClr val="006600"/>
                              </a:solidFill>
                              <a:latin typeface="Cambria Math"/>
                            </a:rPr>
                            <m:t>𝐸</m:t>
                          </m:r>
                        </m:e>
                        <m:sub>
                          <m:r>
                            <a:rPr lang="en-US" sz="1600" b="0" i="1" smtClean="0">
                              <a:solidFill>
                                <a:srgbClr val="006600"/>
                              </a:solidFill>
                              <a:latin typeface="Cambria Math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en-US" sz="1600" smtClean="0">
                  <a:solidFill>
                    <a:srgbClr val="006600"/>
                  </a:solidFill>
                </a:endParaRPr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00800" y="3699302"/>
                <a:ext cx="558881" cy="415498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9449418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55574203"/>
              </p:ext>
            </p:extLst>
          </p:nvPr>
        </p:nvGraphicFramePr>
        <p:xfrm>
          <a:off x="0" y="762000"/>
          <a:ext cx="9144000" cy="6096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Rectangle 2"/>
          <p:cNvSpPr/>
          <p:nvPr/>
        </p:nvSpPr>
        <p:spPr>
          <a:xfrm>
            <a:off x="2819400" y="769528"/>
            <a:ext cx="57912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b="1" smtClean="0"/>
              <a:t>5.15 analysis </a:t>
            </a:r>
            <a:r>
              <a:rPr lang="nl-NL" b="1"/>
              <a:t>of an increase in the price of manufactures</a:t>
            </a:r>
            <a:endParaRPr lang="en-US" b="1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2438400" y="1168951"/>
                <a:ext cx="1295400" cy="43524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spcAft>
                    <a:spcPts val="6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b="0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𝐹</m:t>
                      </m:r>
                      <m:r>
                        <a:rPr lang="en-US" sz="1600" b="0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=1/</m:t>
                      </m:r>
                      <m:sSub>
                        <m:sSubPr>
                          <m:ctrlPr>
                            <a:rPr lang="en-US" sz="1600" b="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1600" b="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𝑝</m:t>
                          </m:r>
                        </m:e>
                        <m:sub>
                          <m:r>
                            <a:rPr lang="en-US" sz="1600" b="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𝑓</m:t>
                          </m:r>
                        </m:sub>
                      </m:sSub>
                    </m:oMath>
                  </m:oMathPara>
                </a14:m>
                <a:endParaRPr lang="en-US" sz="1600" smtClean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38400" y="1168951"/>
                <a:ext cx="1295400" cy="435247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 rot="269549">
                <a:off x="6742260" y="4088695"/>
                <a:ext cx="1295400" cy="41549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spcAft>
                    <a:spcPts val="6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600" b="0" i="1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1600" b="0" i="1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  <m:t>𝑀</m:t>
                          </m:r>
                        </m:e>
                        <m:sub>
                          <m:r>
                            <a:rPr lang="en-US" sz="1600" b="0" i="1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  <m:t>0</m:t>
                          </m:r>
                        </m:sub>
                      </m:sSub>
                      <m:r>
                        <a:rPr lang="en-US" sz="1600" b="0" i="1" smtClean="0">
                          <a:solidFill>
                            <a:srgbClr val="0000FF"/>
                          </a:solidFill>
                          <a:latin typeface="Cambria Math"/>
                        </a:rPr>
                        <m:t>=1/</m:t>
                      </m:r>
                      <m:sSub>
                        <m:sSubPr>
                          <m:ctrlPr>
                            <a:rPr lang="en-US" sz="1600" b="0" i="1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1600" b="0" i="1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  <m:t>𝑝</m:t>
                          </m:r>
                        </m:e>
                        <m:sub>
                          <m:r>
                            <a:rPr lang="en-US" sz="1600" b="0" i="1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  <m:t>𝑚</m:t>
                          </m:r>
                          <m:r>
                            <a:rPr lang="en-US" sz="1600" b="0" i="1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  <m:t>0</m:t>
                          </m:r>
                        </m:sub>
                      </m:sSub>
                    </m:oMath>
                  </m:oMathPara>
                </a14:m>
                <a:endParaRPr lang="en-US" sz="1600" smtClean="0">
                  <a:solidFill>
                    <a:srgbClr val="0000FF"/>
                  </a:solidFill>
                </a:endParaRP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269549">
                <a:off x="6742260" y="4088695"/>
                <a:ext cx="1295400" cy="415498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 rot="263497">
                <a:off x="6792035" y="4772890"/>
                <a:ext cx="1295400" cy="41549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spcAft>
                    <a:spcPts val="6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600" b="0" i="1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1600" b="0" i="1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  <m:t>𝑀</m:t>
                          </m:r>
                        </m:e>
                        <m:sub>
                          <m:r>
                            <a:rPr lang="en-US" sz="1600" b="0" i="1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  <m:t>1</m:t>
                          </m:r>
                        </m:sub>
                      </m:sSub>
                      <m:r>
                        <a:rPr lang="en-US" sz="1600" b="0" i="1" smtClean="0">
                          <a:solidFill>
                            <a:srgbClr val="0000FF"/>
                          </a:solidFill>
                          <a:latin typeface="Cambria Math"/>
                        </a:rPr>
                        <m:t>=1/</m:t>
                      </m:r>
                      <m:sSub>
                        <m:sSubPr>
                          <m:ctrlPr>
                            <a:rPr lang="en-US" sz="1600" b="0" i="1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1600" b="0" i="1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  <m:t>𝑝</m:t>
                          </m:r>
                        </m:e>
                        <m:sub>
                          <m:r>
                            <a:rPr lang="en-US" sz="1600" b="0" i="1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  <m:t>𝑚</m:t>
                          </m:r>
                          <m:r>
                            <a:rPr lang="en-US" sz="1600" b="0" i="1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en-US" sz="1600" smtClean="0">
                  <a:solidFill>
                    <a:srgbClr val="0000FF"/>
                  </a:solidFill>
                </a:endParaRPr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263497">
                <a:off x="6792035" y="4772890"/>
                <a:ext cx="1295400" cy="415498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0" y="1138860"/>
                <a:ext cx="681618" cy="41549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spcAft>
                    <a:spcPts val="6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b="0" i="1" smtClean="0">
                          <a:solidFill>
                            <a:srgbClr val="006600"/>
                          </a:solidFill>
                          <a:latin typeface="Cambria Math"/>
                        </a:rPr>
                        <m:t>1/</m:t>
                      </m:r>
                      <m:sSub>
                        <m:sSubPr>
                          <m:ctrlPr>
                            <a:rPr lang="en-US" sz="1600" b="0" i="1" smtClean="0">
                              <a:solidFill>
                                <a:srgbClr val="006600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1600" b="0" i="1" smtClean="0">
                              <a:solidFill>
                                <a:srgbClr val="006600"/>
                              </a:solidFill>
                              <a:latin typeface="Cambria Math"/>
                            </a:rPr>
                            <m:t>𝑟</m:t>
                          </m:r>
                        </m:e>
                        <m:sub>
                          <m:r>
                            <a:rPr lang="en-US" sz="1600" b="0" i="1" smtClean="0">
                              <a:solidFill>
                                <a:srgbClr val="006600"/>
                              </a:solidFill>
                              <a:latin typeface="Cambria Math"/>
                            </a:rPr>
                            <m:t>0</m:t>
                          </m:r>
                        </m:sub>
                      </m:sSub>
                    </m:oMath>
                  </m:oMathPara>
                </a14:m>
                <a:endParaRPr lang="en-US" sz="1600" smtClean="0">
                  <a:solidFill>
                    <a:srgbClr val="006600"/>
                  </a:solidFill>
                </a:endParaRPr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1138860"/>
                <a:ext cx="681618" cy="415498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0" y="3352800"/>
                <a:ext cx="679399" cy="41549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spcAft>
                    <a:spcPts val="6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b="0" i="1" smtClean="0">
                          <a:solidFill>
                            <a:srgbClr val="006600"/>
                          </a:solidFill>
                          <a:latin typeface="Cambria Math"/>
                        </a:rPr>
                        <m:t>1/</m:t>
                      </m:r>
                      <m:sSub>
                        <m:sSubPr>
                          <m:ctrlPr>
                            <a:rPr lang="en-US" sz="1600" b="0" i="1" smtClean="0">
                              <a:solidFill>
                                <a:srgbClr val="006600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1600" b="0" i="1" smtClean="0">
                              <a:solidFill>
                                <a:srgbClr val="006600"/>
                              </a:solidFill>
                              <a:latin typeface="Cambria Math"/>
                            </a:rPr>
                            <m:t>𝑟</m:t>
                          </m:r>
                        </m:e>
                        <m:sub>
                          <m:r>
                            <a:rPr lang="en-US" sz="1600" b="0" i="1" smtClean="0">
                              <a:solidFill>
                                <a:srgbClr val="006600"/>
                              </a:solidFill>
                              <a:latin typeface="Cambria Math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en-US" sz="1600" smtClean="0">
                  <a:solidFill>
                    <a:srgbClr val="006600"/>
                  </a:solidFill>
                </a:endParaRPr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3352800"/>
                <a:ext cx="679399" cy="415498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5490582" y="6290102"/>
                <a:ext cx="681618" cy="41549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spcAft>
                    <a:spcPts val="6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b="0" i="1" smtClean="0">
                          <a:solidFill>
                            <a:srgbClr val="006600"/>
                          </a:solidFill>
                          <a:latin typeface="Cambria Math"/>
                        </a:rPr>
                        <m:t>1/</m:t>
                      </m:r>
                      <m:sSub>
                        <m:sSubPr>
                          <m:ctrlPr>
                            <a:rPr lang="en-US" sz="1600" b="0" i="1" smtClean="0">
                              <a:solidFill>
                                <a:srgbClr val="006600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1600" b="0" i="1" smtClean="0">
                              <a:solidFill>
                                <a:srgbClr val="006600"/>
                              </a:solidFill>
                              <a:latin typeface="Cambria Math"/>
                            </a:rPr>
                            <m:t>𝑤</m:t>
                          </m:r>
                        </m:e>
                        <m:sub>
                          <m:r>
                            <a:rPr lang="en-US" sz="1600" b="0" i="1" smtClean="0">
                              <a:solidFill>
                                <a:srgbClr val="006600"/>
                              </a:solidFill>
                              <a:latin typeface="Cambria Math"/>
                            </a:rPr>
                            <m:t>0</m:t>
                          </m:r>
                        </m:sub>
                      </m:sSub>
                    </m:oMath>
                  </m:oMathPara>
                </a14:m>
                <a:endParaRPr lang="en-US" sz="1600" smtClean="0">
                  <a:solidFill>
                    <a:srgbClr val="006600"/>
                  </a:solidFill>
                </a:endParaRPr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90582" y="6290102"/>
                <a:ext cx="681618" cy="415498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7439735" y="6290102"/>
                <a:ext cx="681618" cy="41549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spcAft>
                    <a:spcPts val="6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b="0" i="1" smtClean="0">
                          <a:solidFill>
                            <a:srgbClr val="006600"/>
                          </a:solidFill>
                          <a:latin typeface="Cambria Math"/>
                        </a:rPr>
                        <m:t>1/</m:t>
                      </m:r>
                      <m:sSub>
                        <m:sSubPr>
                          <m:ctrlPr>
                            <a:rPr lang="en-US" sz="1600" b="0" i="1" smtClean="0">
                              <a:solidFill>
                                <a:srgbClr val="006600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1600" b="0" i="1" smtClean="0">
                              <a:solidFill>
                                <a:srgbClr val="006600"/>
                              </a:solidFill>
                              <a:latin typeface="Cambria Math"/>
                            </a:rPr>
                            <m:t>𝑤</m:t>
                          </m:r>
                        </m:e>
                        <m:sub>
                          <m:r>
                            <a:rPr lang="en-US" sz="1600" b="0" i="1" smtClean="0">
                              <a:solidFill>
                                <a:srgbClr val="006600"/>
                              </a:solidFill>
                              <a:latin typeface="Cambria Math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en-US" sz="1600" smtClean="0">
                  <a:solidFill>
                    <a:srgbClr val="006600"/>
                  </a:solidFill>
                </a:endParaRPr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39735" y="6290102"/>
                <a:ext cx="681618" cy="415498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2042105" y="2514600"/>
                <a:ext cx="396295" cy="41549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spcAft>
                    <a:spcPts val="6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b="0" i="1" smtClean="0">
                          <a:solidFill>
                            <a:srgbClr val="0000FF"/>
                          </a:solidFill>
                          <a:latin typeface="Cambria Math"/>
                        </a:rPr>
                        <m:t>𝐴</m:t>
                      </m:r>
                    </m:oMath>
                  </m:oMathPara>
                </a14:m>
                <a:endParaRPr lang="en-US" sz="1600" smtClean="0">
                  <a:solidFill>
                    <a:srgbClr val="0000FF"/>
                  </a:solidFill>
                </a:endParaRPr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42105" y="2514600"/>
                <a:ext cx="396295" cy="415498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3886200" y="4232702"/>
                <a:ext cx="396295" cy="41549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spcAft>
                    <a:spcPts val="6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b="0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𝐵</m:t>
                      </m:r>
                    </m:oMath>
                  </m:oMathPara>
                </a14:m>
                <a:endParaRPr lang="en-US" sz="1600" smtClean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86200" y="4232702"/>
                <a:ext cx="396295" cy="415498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5242505" y="5029200"/>
                <a:ext cx="396295" cy="41549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spcAft>
                    <a:spcPts val="6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b="0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𝐵</m:t>
                      </m:r>
                      <m:r>
                        <a:rPr lang="en-US" sz="1600" b="0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′</m:t>
                      </m:r>
                    </m:oMath>
                  </m:oMathPara>
                </a14:m>
                <a:endParaRPr lang="en-US" sz="1600" smtClean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42505" y="5029200"/>
                <a:ext cx="396295" cy="415498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2621252" y="4038600"/>
                <a:ext cx="396295" cy="41549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spcAft>
                    <a:spcPts val="6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b="0" i="1" smtClean="0">
                          <a:solidFill>
                            <a:srgbClr val="0000FF"/>
                          </a:solidFill>
                          <a:latin typeface="Cambria Math"/>
                        </a:rPr>
                        <m:t>𝐴</m:t>
                      </m:r>
                      <m:r>
                        <a:rPr lang="en-US" sz="1600" b="0" i="1" smtClean="0">
                          <a:solidFill>
                            <a:srgbClr val="0000FF"/>
                          </a:solidFill>
                          <a:latin typeface="Cambria Math"/>
                        </a:rPr>
                        <m:t>′</m:t>
                      </m:r>
                    </m:oMath>
                  </m:oMathPara>
                </a14:m>
                <a:endParaRPr lang="en-US" sz="1600" smtClean="0">
                  <a:solidFill>
                    <a:srgbClr val="0000FF"/>
                  </a:solidFill>
                </a:endParaRPr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21252" y="4038600"/>
                <a:ext cx="396295" cy="415498"/>
              </a:xfrm>
              <a:prstGeom prst="rect">
                <a:avLst/>
              </a:prstGeom>
              <a:blipFill rotWithShape="1"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9449418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41122884"/>
              </p:ext>
            </p:extLst>
          </p:nvPr>
        </p:nvGraphicFramePr>
        <p:xfrm>
          <a:off x="0" y="776056"/>
          <a:ext cx="4572000" cy="60819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3" name="Chart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01870906"/>
              </p:ext>
            </p:extLst>
          </p:nvPr>
        </p:nvGraphicFramePr>
        <p:xfrm>
          <a:off x="4572001" y="762000"/>
          <a:ext cx="4572000" cy="6096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Rectangle 3"/>
          <p:cNvSpPr/>
          <p:nvPr/>
        </p:nvSpPr>
        <p:spPr>
          <a:xfrm>
            <a:off x="0" y="1066800"/>
            <a:ext cx="9144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nl-NL" b="1" smtClean="0"/>
              <a:t>5.16 sector </a:t>
            </a:r>
            <a:r>
              <a:rPr lang="nl-NL" b="1"/>
              <a:t>61 exports; articles of apparel, accessories, knit or crochet, 2014</a:t>
            </a:r>
            <a:endParaRPr lang="en-US" b="1"/>
          </a:p>
        </p:txBody>
      </p:sp>
    </p:spTree>
    <p:extLst>
      <p:ext uri="{BB962C8B-B14F-4D97-AF65-F5344CB8AC3E}">
        <p14:creationId xmlns:p14="http://schemas.microsoft.com/office/powerpoint/2010/main" val="39449418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06522989"/>
              </p:ext>
            </p:extLst>
          </p:nvPr>
        </p:nvGraphicFramePr>
        <p:xfrm>
          <a:off x="0" y="762000"/>
          <a:ext cx="9144000" cy="6096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Rectangle 2"/>
          <p:cNvSpPr/>
          <p:nvPr/>
        </p:nvSpPr>
        <p:spPr>
          <a:xfrm>
            <a:off x="152400" y="765984"/>
            <a:ext cx="290214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l-NL" b="1" smtClean="0"/>
              <a:t>5.3 international </a:t>
            </a:r>
            <a:r>
              <a:rPr lang="nl-NL" b="1"/>
              <a:t>trade </a:t>
            </a:r>
            <a:r>
              <a:rPr lang="nl-NL" b="1" smtClean="0"/>
              <a:t>flows</a:t>
            </a:r>
            <a:endParaRPr lang="en-US" b="1"/>
          </a:p>
        </p:txBody>
      </p:sp>
      <p:sp>
        <p:nvSpPr>
          <p:cNvPr id="4" name="Rectangle 3"/>
          <p:cNvSpPr/>
          <p:nvPr/>
        </p:nvSpPr>
        <p:spPr>
          <a:xfrm>
            <a:off x="152400" y="6477000"/>
            <a:ext cx="701040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400"/>
              <a:t>bubbles are proportional to a country’s trade flows in 2011 located at the geographic centre</a:t>
            </a:r>
            <a:endParaRPr lang="en-US" sz="1400"/>
          </a:p>
        </p:txBody>
      </p:sp>
    </p:spTree>
    <p:extLst>
      <p:ext uri="{BB962C8B-B14F-4D97-AF65-F5344CB8AC3E}">
        <p14:creationId xmlns:p14="http://schemas.microsoft.com/office/powerpoint/2010/main" val="27068453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45259296"/>
              </p:ext>
            </p:extLst>
          </p:nvPr>
        </p:nvGraphicFramePr>
        <p:xfrm>
          <a:off x="0" y="762000"/>
          <a:ext cx="9144000" cy="6096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Rectangle 2"/>
          <p:cNvSpPr/>
          <p:nvPr/>
        </p:nvSpPr>
        <p:spPr>
          <a:xfrm>
            <a:off x="1371600" y="762000"/>
            <a:ext cx="512531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l-NL" b="1" smtClean="0"/>
              <a:t>5.4 income </a:t>
            </a:r>
            <a:r>
              <a:rPr lang="nl-NL" b="1"/>
              <a:t>per capita and capital per worker, 2011</a:t>
            </a:r>
            <a:endParaRPr lang="en-US" b="1"/>
          </a:p>
        </p:txBody>
      </p:sp>
      <p:sp>
        <p:nvSpPr>
          <p:cNvPr id="4" name="TextBox 3"/>
          <p:cNvSpPr txBox="1"/>
          <p:nvPr/>
        </p:nvSpPr>
        <p:spPr>
          <a:xfrm>
            <a:off x="152400" y="6477000"/>
            <a:ext cx="306455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sz="1400" smtClean="0"/>
              <a:t>bubbles proportional to population size</a:t>
            </a:r>
          </a:p>
        </p:txBody>
      </p:sp>
    </p:spTree>
    <p:extLst>
      <p:ext uri="{BB962C8B-B14F-4D97-AF65-F5344CB8AC3E}">
        <p14:creationId xmlns:p14="http://schemas.microsoft.com/office/powerpoint/2010/main" val="35421331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59472565"/>
              </p:ext>
            </p:extLst>
          </p:nvPr>
        </p:nvGraphicFramePr>
        <p:xfrm>
          <a:off x="0" y="762000"/>
          <a:ext cx="4572000" cy="6096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3" name="Chart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05256839"/>
              </p:ext>
            </p:extLst>
          </p:nvPr>
        </p:nvGraphicFramePr>
        <p:xfrm>
          <a:off x="4572001" y="762000"/>
          <a:ext cx="4572000" cy="6096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Rectangle 3"/>
          <p:cNvSpPr/>
          <p:nvPr/>
        </p:nvSpPr>
        <p:spPr>
          <a:xfrm>
            <a:off x="0" y="1066800"/>
            <a:ext cx="9144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nl-NL" b="1" smtClean="0"/>
              <a:t>5.5 sector </a:t>
            </a:r>
            <a:r>
              <a:rPr lang="nl-NL" b="1"/>
              <a:t>27 exports; mineral fuels, oils, distillation products, etc., 2014</a:t>
            </a:r>
            <a:endParaRPr lang="en-US" b="1"/>
          </a:p>
        </p:txBody>
      </p:sp>
    </p:spTree>
    <p:extLst>
      <p:ext uri="{BB962C8B-B14F-4D97-AF65-F5344CB8AC3E}">
        <p14:creationId xmlns:p14="http://schemas.microsoft.com/office/powerpoint/2010/main" val="30192074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9059126"/>
              </p:ext>
            </p:extLst>
          </p:nvPr>
        </p:nvGraphicFramePr>
        <p:xfrm>
          <a:off x="0" y="762000"/>
          <a:ext cx="9144000" cy="6096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Rectangle 2"/>
          <p:cNvSpPr/>
          <p:nvPr/>
        </p:nvSpPr>
        <p:spPr>
          <a:xfrm>
            <a:off x="2325738" y="801495"/>
            <a:ext cx="1655710" cy="369332"/>
          </a:xfrm>
          <a:prstGeom prst="rect">
            <a:avLst/>
          </a:prstGeom>
          <a:solidFill>
            <a:schemeClr val="bg1"/>
          </a:solidFill>
        </p:spPr>
        <p:txBody>
          <a:bodyPr wrap="none">
            <a:spAutoFit/>
          </a:bodyPr>
          <a:lstStyle/>
          <a:p>
            <a:r>
              <a:rPr lang="nl-NL" b="1" smtClean="0"/>
              <a:t>5.6 an </a:t>
            </a:r>
            <a:r>
              <a:rPr lang="nl-NL" b="1"/>
              <a:t>isoquant</a:t>
            </a:r>
            <a:endParaRPr lang="en-US" b="1"/>
          </a:p>
        </p:txBody>
      </p:sp>
    </p:spTree>
    <p:extLst>
      <p:ext uri="{BB962C8B-B14F-4D97-AF65-F5344CB8AC3E}">
        <p14:creationId xmlns:p14="http://schemas.microsoft.com/office/powerpoint/2010/main" val="27068453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95388508"/>
              </p:ext>
            </p:extLst>
          </p:nvPr>
        </p:nvGraphicFramePr>
        <p:xfrm>
          <a:off x="0" y="762000"/>
          <a:ext cx="9144000" cy="6096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Rectangle 2"/>
          <p:cNvSpPr/>
          <p:nvPr/>
        </p:nvSpPr>
        <p:spPr>
          <a:xfrm>
            <a:off x="3810000" y="757107"/>
            <a:ext cx="265893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l-NL" b="1" smtClean="0"/>
              <a:t>5.7 unit </a:t>
            </a:r>
            <a:r>
              <a:rPr lang="nl-NL" b="1"/>
              <a:t>cost minimization</a:t>
            </a:r>
            <a:endParaRPr lang="en-US" b="1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2057400" y="918690"/>
                <a:ext cx="792589" cy="41549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spcAft>
                    <a:spcPts val="6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b="0" i="1" smtClean="0">
                          <a:solidFill>
                            <a:srgbClr val="0000FF"/>
                          </a:solidFill>
                          <a:latin typeface="Cambria Math"/>
                        </a:rPr>
                        <m:t>𝑀</m:t>
                      </m:r>
                      <m:r>
                        <a:rPr lang="en-US" sz="1600" b="0" i="1" smtClean="0">
                          <a:solidFill>
                            <a:srgbClr val="0000FF"/>
                          </a:solidFill>
                          <a:latin typeface="Cambria Math"/>
                        </a:rPr>
                        <m:t>=1</m:t>
                      </m:r>
                    </m:oMath>
                  </m:oMathPara>
                </a14:m>
                <a:endParaRPr lang="en-US" sz="1600" smtClean="0">
                  <a:solidFill>
                    <a:srgbClr val="0000FF"/>
                  </a:solidFill>
                </a:endParaRPr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57400" y="918690"/>
                <a:ext cx="792589" cy="415498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4014564" y="2632502"/>
                <a:ext cx="409128" cy="41549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spcAft>
                    <a:spcPts val="6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b="0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𝐴</m:t>
                      </m:r>
                    </m:oMath>
                  </m:oMathPara>
                </a14:m>
                <a:endParaRPr lang="en-US" sz="1600" smtClean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14564" y="2632502"/>
                <a:ext cx="409128" cy="415498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2516819" y="1983951"/>
                <a:ext cx="409128" cy="41549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spcAft>
                    <a:spcPts val="6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b="0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𝐵</m:t>
                      </m:r>
                    </m:oMath>
                  </m:oMathPara>
                </a14:m>
                <a:endParaRPr lang="en-US" sz="1600" smtClean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16819" y="1983951"/>
                <a:ext cx="409128" cy="415498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4467672" y="3657600"/>
                <a:ext cx="409128" cy="41549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spcAft>
                    <a:spcPts val="6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b="0" i="1" smtClean="0">
                          <a:solidFill>
                            <a:srgbClr val="006600"/>
                          </a:solidFill>
                          <a:latin typeface="Cambria Math"/>
                        </a:rPr>
                        <m:t>𝐶</m:t>
                      </m:r>
                    </m:oMath>
                  </m:oMathPara>
                </a14:m>
                <a:endParaRPr lang="en-US" sz="1600" smtClean="0">
                  <a:solidFill>
                    <a:srgbClr val="006600"/>
                  </a:solidFill>
                </a:endParaRPr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67672" y="3657600"/>
                <a:ext cx="409128" cy="415498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 rot="1381852">
                <a:off x="5562600" y="3508051"/>
                <a:ext cx="1451892" cy="41549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spcAft>
                    <a:spcPts val="6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b="0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𝑠𝑙𝑜𝑝𝑒</m:t>
                      </m:r>
                      <m:r>
                        <a:rPr lang="en-US" sz="1600" b="0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=−</m:t>
                      </m:r>
                      <m:r>
                        <a:rPr lang="en-US" sz="1600" b="0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𝑤</m:t>
                      </m:r>
                      <m:r>
                        <a:rPr lang="en-US" sz="1600" b="0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/</m:t>
                      </m:r>
                      <m:r>
                        <a:rPr lang="en-US" sz="1600" b="0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𝑟</m:t>
                      </m:r>
                    </m:oMath>
                  </m:oMathPara>
                </a14:m>
                <a:endParaRPr lang="en-US" sz="1600" smtClean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1381852">
                <a:off x="5562600" y="3508051"/>
                <a:ext cx="1451892" cy="415498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 rot="19670269">
                <a:off x="1704528" y="5090140"/>
                <a:ext cx="2514600" cy="6946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spcAft>
                    <a:spcPts val="6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b="0" i="1" smtClean="0">
                          <a:solidFill>
                            <a:srgbClr val="006600"/>
                          </a:solidFill>
                          <a:latin typeface="Cambria Math"/>
                        </a:rPr>
                        <m:t>𝑠𝑙𝑜𝑝𝑒</m:t>
                      </m:r>
                      <m:r>
                        <a:rPr lang="en-US" sz="1600" b="0" i="1" smtClean="0">
                          <a:solidFill>
                            <a:srgbClr val="006600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1600" b="0" i="1" smtClean="0">
                              <a:solidFill>
                                <a:srgbClr val="006600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1600" b="0" i="1" smtClean="0">
                                  <a:solidFill>
                                    <a:srgbClr val="006600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sz="1600" b="0" i="1" smtClean="0">
                                  <a:solidFill>
                                    <a:srgbClr val="006600"/>
                                  </a:solidFill>
                                  <a:latin typeface="Cambria Math"/>
                                </a:rPr>
                                <m:t>𝐾</m:t>
                              </m:r>
                            </m:e>
                            <m:sub>
                              <m:r>
                                <a:rPr lang="en-US" sz="1600" b="0" i="1" smtClean="0">
                                  <a:solidFill>
                                    <a:srgbClr val="006600"/>
                                  </a:solidFill>
                                  <a:latin typeface="Cambria Math"/>
                                </a:rPr>
                                <m:t>𝑚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sz="1600" b="0" i="1" smtClean="0">
                                  <a:solidFill>
                                    <a:srgbClr val="006600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sz="1600" b="0" i="1" smtClean="0">
                                  <a:solidFill>
                                    <a:srgbClr val="006600"/>
                                  </a:solidFill>
                                  <a:latin typeface="Cambria Math"/>
                                </a:rPr>
                                <m:t>𝐿</m:t>
                              </m:r>
                            </m:e>
                            <m:sub>
                              <m:r>
                                <a:rPr lang="en-US" sz="1600" b="0" i="1" smtClean="0">
                                  <a:solidFill>
                                    <a:srgbClr val="006600"/>
                                  </a:solidFill>
                                  <a:latin typeface="Cambria Math"/>
                                </a:rPr>
                                <m:t>𝑚</m:t>
                              </m:r>
                            </m:sub>
                          </m:sSub>
                        </m:den>
                      </m:f>
                      <m:r>
                        <a:rPr lang="en-US" sz="1600" b="0" i="1" smtClean="0">
                          <a:solidFill>
                            <a:srgbClr val="006600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1600" b="0" i="1" smtClean="0">
                              <a:solidFill>
                                <a:srgbClr val="006600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1600" b="0" i="1" smtClean="0">
                                  <a:solidFill>
                                    <a:srgbClr val="006600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sz="1600" b="0" i="1" smtClean="0">
                                  <a:solidFill>
                                    <a:srgbClr val="006600"/>
                                  </a:solidFill>
                                  <a:latin typeface="Cambria Math"/>
                                  <a:ea typeface="Cambria Math"/>
                                </a:rPr>
                                <m:t>𝛼</m:t>
                              </m:r>
                            </m:e>
                            <m:sub>
                              <m:r>
                                <a:rPr lang="en-US" sz="1600" b="0" i="1" smtClean="0">
                                  <a:solidFill>
                                    <a:srgbClr val="006600"/>
                                  </a:solidFill>
                                  <a:latin typeface="Cambria Math"/>
                                </a:rPr>
                                <m:t>𝑚</m:t>
                              </m:r>
                            </m:sub>
                          </m:sSub>
                        </m:num>
                        <m:den>
                          <m:r>
                            <a:rPr lang="en-US" sz="1600" b="0" i="1" smtClean="0">
                              <a:solidFill>
                                <a:srgbClr val="006600"/>
                              </a:solidFill>
                              <a:latin typeface="Cambria Math"/>
                            </a:rPr>
                            <m:t>1−</m:t>
                          </m:r>
                          <m:sSub>
                            <m:sSubPr>
                              <m:ctrlPr>
                                <a:rPr lang="en-US" sz="1600" b="0" i="1" smtClean="0">
                                  <a:solidFill>
                                    <a:srgbClr val="006600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sz="1600" b="0" i="1" smtClean="0">
                                  <a:solidFill>
                                    <a:srgbClr val="006600"/>
                                  </a:solidFill>
                                  <a:latin typeface="Cambria Math"/>
                                  <a:ea typeface="Cambria Math"/>
                                </a:rPr>
                                <m:t>𝛼</m:t>
                              </m:r>
                            </m:e>
                            <m:sub>
                              <m:r>
                                <a:rPr lang="en-US" sz="1600" b="0" i="1" smtClean="0">
                                  <a:solidFill>
                                    <a:srgbClr val="006600"/>
                                  </a:solidFill>
                                  <a:latin typeface="Cambria Math"/>
                                </a:rPr>
                                <m:t>𝑚</m:t>
                              </m:r>
                            </m:sub>
                          </m:sSub>
                        </m:den>
                      </m:f>
                      <m:f>
                        <m:fPr>
                          <m:ctrlPr>
                            <a:rPr lang="en-US" sz="1600" b="0" i="1" smtClean="0">
                              <a:solidFill>
                                <a:srgbClr val="006600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1600" b="0" i="1" smtClean="0">
                              <a:solidFill>
                                <a:srgbClr val="006600"/>
                              </a:solidFill>
                              <a:latin typeface="Cambria Math"/>
                            </a:rPr>
                            <m:t>𝑤</m:t>
                          </m:r>
                        </m:num>
                        <m:den>
                          <m:r>
                            <a:rPr lang="en-US" sz="1600" b="0" i="1" smtClean="0">
                              <a:solidFill>
                                <a:srgbClr val="006600"/>
                              </a:solidFill>
                              <a:latin typeface="Cambria Math"/>
                            </a:rPr>
                            <m:t>𝑟</m:t>
                          </m:r>
                        </m:den>
                      </m:f>
                    </m:oMath>
                  </m:oMathPara>
                </a14:m>
                <a:endParaRPr lang="en-US" sz="1600" smtClean="0">
                  <a:solidFill>
                    <a:srgbClr val="006600"/>
                  </a:solidFill>
                </a:endParaRPr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19670269">
                <a:off x="1704528" y="5090140"/>
                <a:ext cx="2514600" cy="694677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144651" y="3775502"/>
                <a:ext cx="845949" cy="41549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spcAft>
                    <a:spcPts val="6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600" i="1" smtClean="0">
                              <a:solidFill>
                                <a:srgbClr val="006600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1600" b="0" i="1" smtClean="0">
                              <a:solidFill>
                                <a:srgbClr val="006600"/>
                              </a:solidFill>
                              <a:latin typeface="Cambria Math"/>
                            </a:rPr>
                            <m:t>𝐾</m:t>
                          </m:r>
                        </m:e>
                        <m:sub>
                          <m:r>
                            <a:rPr lang="en-US" sz="1600" b="0" i="1" smtClean="0">
                              <a:solidFill>
                                <a:srgbClr val="006600"/>
                              </a:solidFill>
                              <a:latin typeface="Cambria Math"/>
                            </a:rPr>
                            <m:t>𝑚</m:t>
                          </m:r>
                        </m:sub>
                      </m:sSub>
                      <m:r>
                        <a:rPr lang="en-US" sz="1600" b="0" i="1" smtClean="0">
                          <a:solidFill>
                            <a:srgbClr val="006600"/>
                          </a:solidFill>
                          <a:latin typeface="Cambria Math"/>
                        </a:rPr>
                        <m:t>(</m:t>
                      </m:r>
                      <m:r>
                        <a:rPr lang="en-US" sz="1600" b="0" i="1" smtClean="0">
                          <a:solidFill>
                            <a:srgbClr val="006600"/>
                          </a:solidFill>
                          <a:latin typeface="Cambria Math"/>
                        </a:rPr>
                        <m:t>𝑤</m:t>
                      </m:r>
                      <m:r>
                        <a:rPr lang="en-US" sz="1600" b="0" i="1" smtClean="0">
                          <a:solidFill>
                            <a:srgbClr val="006600"/>
                          </a:solidFill>
                          <a:latin typeface="Cambria Math"/>
                        </a:rPr>
                        <m:t>,</m:t>
                      </m:r>
                      <m:r>
                        <a:rPr lang="en-US" sz="1600" b="0" i="1" smtClean="0">
                          <a:solidFill>
                            <a:srgbClr val="006600"/>
                          </a:solidFill>
                          <a:latin typeface="Cambria Math"/>
                        </a:rPr>
                        <m:t>𝑟</m:t>
                      </m:r>
                      <m:r>
                        <a:rPr lang="en-US" sz="1600" b="0" i="1" smtClean="0">
                          <a:solidFill>
                            <a:srgbClr val="006600"/>
                          </a:solidFill>
                          <a:latin typeface="Cambria Math"/>
                        </a:rPr>
                        <m:t>)</m:t>
                      </m:r>
                    </m:oMath>
                  </m:oMathPara>
                </a14:m>
                <a:endParaRPr lang="en-US" sz="1600" smtClean="0">
                  <a:solidFill>
                    <a:srgbClr val="006600"/>
                  </a:solidFill>
                </a:endParaRPr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4651" y="3775502"/>
                <a:ext cx="845949" cy="415498"/>
              </a:xfrm>
              <a:prstGeom prst="rect">
                <a:avLst/>
              </a:prstGeom>
              <a:blipFill rotWithShape="1">
                <a:blip r:embed="rId9"/>
                <a:stretch>
                  <a:fillRect r="-1295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4211084" y="6248400"/>
                <a:ext cx="845949" cy="41549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spcAft>
                    <a:spcPts val="6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600" i="1" smtClean="0">
                              <a:solidFill>
                                <a:srgbClr val="006600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1600" b="0" i="1" smtClean="0">
                              <a:solidFill>
                                <a:srgbClr val="006600"/>
                              </a:solidFill>
                              <a:latin typeface="Cambria Math"/>
                            </a:rPr>
                            <m:t>𝐿</m:t>
                          </m:r>
                        </m:e>
                        <m:sub>
                          <m:r>
                            <a:rPr lang="en-US" sz="1600" b="0" i="1" smtClean="0">
                              <a:solidFill>
                                <a:srgbClr val="006600"/>
                              </a:solidFill>
                              <a:latin typeface="Cambria Math"/>
                            </a:rPr>
                            <m:t>𝑚</m:t>
                          </m:r>
                        </m:sub>
                      </m:sSub>
                      <m:r>
                        <a:rPr lang="en-US" sz="1600" b="0" i="1" smtClean="0">
                          <a:solidFill>
                            <a:srgbClr val="006600"/>
                          </a:solidFill>
                          <a:latin typeface="Cambria Math"/>
                        </a:rPr>
                        <m:t>(</m:t>
                      </m:r>
                      <m:r>
                        <a:rPr lang="en-US" sz="1600" b="0" i="1" smtClean="0">
                          <a:solidFill>
                            <a:srgbClr val="006600"/>
                          </a:solidFill>
                          <a:latin typeface="Cambria Math"/>
                        </a:rPr>
                        <m:t>𝑤</m:t>
                      </m:r>
                      <m:r>
                        <a:rPr lang="en-US" sz="1600" b="0" i="1" smtClean="0">
                          <a:solidFill>
                            <a:srgbClr val="006600"/>
                          </a:solidFill>
                          <a:latin typeface="Cambria Math"/>
                        </a:rPr>
                        <m:t>,</m:t>
                      </m:r>
                      <m:r>
                        <a:rPr lang="en-US" sz="1600" b="0" i="1" smtClean="0">
                          <a:solidFill>
                            <a:srgbClr val="006600"/>
                          </a:solidFill>
                          <a:latin typeface="Cambria Math"/>
                        </a:rPr>
                        <m:t>𝑟</m:t>
                      </m:r>
                      <m:r>
                        <a:rPr lang="en-US" sz="1600" b="0" i="1" smtClean="0">
                          <a:solidFill>
                            <a:srgbClr val="006600"/>
                          </a:solidFill>
                          <a:latin typeface="Cambria Math"/>
                        </a:rPr>
                        <m:t>)</m:t>
                      </m:r>
                    </m:oMath>
                  </m:oMathPara>
                </a14:m>
                <a:endParaRPr lang="en-US" sz="1600" smtClean="0">
                  <a:solidFill>
                    <a:srgbClr val="006600"/>
                  </a:solidFill>
                </a:endParaRPr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11084" y="6248400"/>
                <a:ext cx="845949" cy="415498"/>
              </a:xfrm>
              <a:prstGeom prst="rect">
                <a:avLst/>
              </a:prstGeom>
              <a:blipFill rotWithShape="1">
                <a:blip r:embed="rId10"/>
                <a:stretch>
                  <a:fillRect r="-1151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7068453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03750584"/>
              </p:ext>
            </p:extLst>
          </p:nvPr>
        </p:nvGraphicFramePr>
        <p:xfrm>
          <a:off x="0" y="762000"/>
          <a:ext cx="9144000" cy="6096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Rectangle 2"/>
          <p:cNvSpPr/>
          <p:nvPr/>
        </p:nvSpPr>
        <p:spPr>
          <a:xfrm>
            <a:off x="2743200" y="762000"/>
            <a:ext cx="52578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b="1" smtClean="0"/>
              <a:t>5.8 impact </a:t>
            </a:r>
            <a:r>
              <a:rPr lang="nl-NL" b="1"/>
              <a:t>of lower wage on cost-minimizing inputs</a:t>
            </a:r>
            <a:endParaRPr lang="en-US" b="1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76200" y="3013502"/>
                <a:ext cx="990600" cy="41549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spcAft>
                    <a:spcPts val="6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600" i="1" smtClean="0">
                              <a:solidFill>
                                <a:srgbClr val="006600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1600" b="0" i="1" smtClean="0">
                              <a:solidFill>
                                <a:srgbClr val="006600"/>
                              </a:solidFill>
                              <a:latin typeface="Cambria Math"/>
                            </a:rPr>
                            <m:t>𝐾</m:t>
                          </m:r>
                        </m:e>
                        <m:sub>
                          <m:r>
                            <a:rPr lang="en-US" sz="1600" b="0" i="1" smtClean="0">
                              <a:solidFill>
                                <a:srgbClr val="006600"/>
                              </a:solidFill>
                              <a:latin typeface="Cambria Math"/>
                            </a:rPr>
                            <m:t>𝑚</m:t>
                          </m:r>
                        </m:sub>
                      </m:sSub>
                      <m:r>
                        <a:rPr lang="en-US" sz="1600" b="0" i="1" smtClean="0">
                          <a:solidFill>
                            <a:srgbClr val="006600"/>
                          </a:solidFill>
                          <a:latin typeface="Cambria Math"/>
                        </a:rPr>
                        <m:t>(</m:t>
                      </m:r>
                      <m:sSub>
                        <m:sSubPr>
                          <m:ctrlPr>
                            <a:rPr lang="en-US" sz="1600" b="0" i="1" smtClean="0">
                              <a:solidFill>
                                <a:srgbClr val="006600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1600" b="0" i="1" smtClean="0">
                              <a:solidFill>
                                <a:srgbClr val="006600"/>
                              </a:solidFill>
                              <a:latin typeface="Cambria Math"/>
                            </a:rPr>
                            <m:t>𝑤</m:t>
                          </m:r>
                        </m:e>
                        <m:sub>
                          <m:r>
                            <a:rPr lang="en-US" sz="1600" b="0" i="1" smtClean="0">
                              <a:solidFill>
                                <a:srgbClr val="006600"/>
                              </a:solidFill>
                              <a:latin typeface="Cambria Math"/>
                            </a:rPr>
                            <m:t>0</m:t>
                          </m:r>
                        </m:sub>
                      </m:sSub>
                      <m:r>
                        <a:rPr lang="en-US" sz="1600" b="0" i="1" smtClean="0">
                          <a:solidFill>
                            <a:srgbClr val="006600"/>
                          </a:solidFill>
                          <a:latin typeface="Cambria Math"/>
                        </a:rPr>
                        <m:t>,</m:t>
                      </m:r>
                      <m:r>
                        <a:rPr lang="en-US" sz="1600" b="0" i="1" smtClean="0">
                          <a:solidFill>
                            <a:srgbClr val="006600"/>
                          </a:solidFill>
                          <a:latin typeface="Cambria Math"/>
                        </a:rPr>
                        <m:t>𝑟</m:t>
                      </m:r>
                      <m:r>
                        <a:rPr lang="en-US" sz="1600" b="0" i="1" smtClean="0">
                          <a:solidFill>
                            <a:srgbClr val="006600"/>
                          </a:solidFill>
                          <a:latin typeface="Cambria Math"/>
                        </a:rPr>
                        <m:t>)</m:t>
                      </m:r>
                    </m:oMath>
                  </m:oMathPara>
                </a14:m>
                <a:endParaRPr lang="en-US" sz="1600" smtClean="0">
                  <a:solidFill>
                    <a:srgbClr val="006600"/>
                  </a:solidFill>
                </a:endParaRPr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200" y="3013502"/>
                <a:ext cx="990600" cy="415498"/>
              </a:xfrm>
              <a:prstGeom prst="rect">
                <a:avLst/>
              </a:prstGeom>
              <a:blipFill rotWithShape="1">
                <a:blip r:embed="rId3"/>
                <a:stretch>
                  <a:fillRect r="-555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76200" y="3962400"/>
                <a:ext cx="990600" cy="41549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spcAft>
                    <a:spcPts val="6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60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1600" b="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𝐾</m:t>
                          </m:r>
                        </m:e>
                        <m:sub>
                          <m:r>
                            <a:rPr lang="en-US" sz="1600" b="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𝑚</m:t>
                          </m:r>
                        </m:sub>
                      </m:sSub>
                      <m:r>
                        <a:rPr lang="en-US" sz="1600" b="0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(</m:t>
                      </m:r>
                      <m:sSub>
                        <m:sSubPr>
                          <m:ctrlPr>
                            <a:rPr lang="en-US" sz="1600" b="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1600" b="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𝑤</m:t>
                          </m:r>
                        </m:e>
                        <m:sub>
                          <m:r>
                            <a:rPr lang="en-US" sz="1600" b="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1</m:t>
                          </m:r>
                        </m:sub>
                      </m:sSub>
                      <m:r>
                        <a:rPr lang="en-US" sz="1600" b="0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,</m:t>
                      </m:r>
                      <m:r>
                        <a:rPr lang="en-US" sz="1600" b="0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𝑟</m:t>
                      </m:r>
                      <m:r>
                        <a:rPr lang="en-US" sz="1600" b="0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)</m:t>
                      </m:r>
                    </m:oMath>
                  </m:oMathPara>
                </a14:m>
                <a:endParaRPr lang="en-US" sz="1600" smtClean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200" y="3962400"/>
                <a:ext cx="990600" cy="415498"/>
              </a:xfrm>
              <a:prstGeom prst="rect">
                <a:avLst/>
              </a:prstGeom>
              <a:blipFill rotWithShape="1">
                <a:blip r:embed="rId4"/>
                <a:stretch>
                  <a:fillRect r="-493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2819400" y="6290102"/>
                <a:ext cx="990600" cy="41549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spcAft>
                    <a:spcPts val="6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600" i="1" smtClean="0">
                              <a:solidFill>
                                <a:srgbClr val="006600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1600" b="0" i="1" smtClean="0">
                              <a:solidFill>
                                <a:srgbClr val="006600"/>
                              </a:solidFill>
                              <a:latin typeface="Cambria Math"/>
                            </a:rPr>
                            <m:t>𝐿</m:t>
                          </m:r>
                        </m:e>
                        <m:sub>
                          <m:r>
                            <a:rPr lang="en-US" sz="1600" b="0" i="1" smtClean="0">
                              <a:solidFill>
                                <a:srgbClr val="006600"/>
                              </a:solidFill>
                              <a:latin typeface="Cambria Math"/>
                            </a:rPr>
                            <m:t>𝑚</m:t>
                          </m:r>
                        </m:sub>
                      </m:sSub>
                      <m:r>
                        <a:rPr lang="en-US" sz="1600" b="0" i="1" smtClean="0">
                          <a:solidFill>
                            <a:srgbClr val="006600"/>
                          </a:solidFill>
                          <a:latin typeface="Cambria Math"/>
                        </a:rPr>
                        <m:t>(</m:t>
                      </m:r>
                      <m:sSub>
                        <m:sSubPr>
                          <m:ctrlPr>
                            <a:rPr lang="en-US" sz="1600" b="0" i="1" smtClean="0">
                              <a:solidFill>
                                <a:srgbClr val="006600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1600" b="0" i="1" smtClean="0">
                              <a:solidFill>
                                <a:srgbClr val="006600"/>
                              </a:solidFill>
                              <a:latin typeface="Cambria Math"/>
                            </a:rPr>
                            <m:t>𝑤</m:t>
                          </m:r>
                        </m:e>
                        <m:sub>
                          <m:r>
                            <a:rPr lang="en-US" sz="1600" b="0" i="1" smtClean="0">
                              <a:solidFill>
                                <a:srgbClr val="006600"/>
                              </a:solidFill>
                              <a:latin typeface="Cambria Math"/>
                            </a:rPr>
                            <m:t>0</m:t>
                          </m:r>
                        </m:sub>
                      </m:sSub>
                      <m:r>
                        <a:rPr lang="en-US" sz="1600" b="0" i="1" smtClean="0">
                          <a:solidFill>
                            <a:srgbClr val="006600"/>
                          </a:solidFill>
                          <a:latin typeface="Cambria Math"/>
                        </a:rPr>
                        <m:t>,</m:t>
                      </m:r>
                      <m:r>
                        <a:rPr lang="en-US" sz="1600" b="0" i="1" smtClean="0">
                          <a:solidFill>
                            <a:srgbClr val="006600"/>
                          </a:solidFill>
                          <a:latin typeface="Cambria Math"/>
                        </a:rPr>
                        <m:t>𝑟</m:t>
                      </m:r>
                      <m:r>
                        <a:rPr lang="en-US" sz="1600" b="0" i="1" smtClean="0">
                          <a:solidFill>
                            <a:srgbClr val="006600"/>
                          </a:solidFill>
                          <a:latin typeface="Cambria Math"/>
                        </a:rPr>
                        <m:t>)</m:t>
                      </m:r>
                    </m:oMath>
                  </m:oMathPara>
                </a14:m>
                <a:endParaRPr lang="en-US" sz="1600" smtClean="0">
                  <a:solidFill>
                    <a:srgbClr val="006600"/>
                  </a:solidFill>
                </a:endParaRPr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19400" y="6290102"/>
                <a:ext cx="990600" cy="415498"/>
              </a:xfrm>
              <a:prstGeom prst="rect">
                <a:avLst/>
              </a:prstGeom>
              <a:blipFill rotWithShape="1">
                <a:blip r:embed="rId5"/>
                <a:stretch>
                  <a:fillRect r="-370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4648200" y="6248400"/>
                <a:ext cx="990600" cy="41549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spcAft>
                    <a:spcPts val="6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60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1600" b="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𝐿</m:t>
                          </m:r>
                        </m:e>
                        <m:sub>
                          <m:r>
                            <a:rPr lang="en-US" sz="1600" b="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𝑚</m:t>
                          </m:r>
                        </m:sub>
                      </m:sSub>
                      <m:r>
                        <a:rPr lang="en-US" sz="1600" b="0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(</m:t>
                      </m:r>
                      <m:sSub>
                        <m:sSubPr>
                          <m:ctrlPr>
                            <a:rPr lang="en-US" sz="1600" b="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1600" b="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𝑤</m:t>
                          </m:r>
                        </m:e>
                        <m:sub>
                          <m:r>
                            <a:rPr lang="en-US" sz="1600" b="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1</m:t>
                          </m:r>
                        </m:sub>
                      </m:sSub>
                      <m:r>
                        <a:rPr lang="en-US" sz="1600" b="0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,</m:t>
                      </m:r>
                      <m:r>
                        <a:rPr lang="en-US" sz="1600" b="0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𝑟</m:t>
                      </m:r>
                      <m:r>
                        <a:rPr lang="en-US" sz="1600" b="0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)</m:t>
                      </m:r>
                    </m:oMath>
                  </m:oMathPara>
                </a14:m>
                <a:endParaRPr lang="en-US" sz="1600" smtClean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48200" y="6248400"/>
                <a:ext cx="990600" cy="415498"/>
              </a:xfrm>
              <a:prstGeom prst="rect">
                <a:avLst/>
              </a:prstGeom>
              <a:blipFill rotWithShape="1">
                <a:blip r:embed="rId6"/>
                <a:stretch>
                  <a:fillRect r="-308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7604705" y="4461302"/>
                <a:ext cx="792589" cy="41549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spcAft>
                    <a:spcPts val="6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b="0" i="1" smtClean="0">
                          <a:solidFill>
                            <a:srgbClr val="0000FF"/>
                          </a:solidFill>
                          <a:latin typeface="Cambria Math"/>
                        </a:rPr>
                        <m:t>𝑀</m:t>
                      </m:r>
                      <m:r>
                        <a:rPr lang="en-US" sz="1600" b="0" i="1" smtClean="0">
                          <a:solidFill>
                            <a:srgbClr val="0000FF"/>
                          </a:solidFill>
                          <a:latin typeface="Cambria Math"/>
                        </a:rPr>
                        <m:t>=1</m:t>
                      </m:r>
                    </m:oMath>
                  </m:oMathPara>
                </a14:m>
                <a:endParaRPr lang="en-US" sz="1600" smtClean="0">
                  <a:solidFill>
                    <a:srgbClr val="0000FF"/>
                  </a:solidFill>
                </a:endParaRPr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04705" y="4461302"/>
                <a:ext cx="792589" cy="415498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5036711" y="3851702"/>
                <a:ext cx="335389" cy="41549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spcAft>
                    <a:spcPts val="6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b="0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𝐸</m:t>
                      </m:r>
                    </m:oMath>
                  </m:oMathPara>
                </a14:m>
                <a:endParaRPr lang="en-US" sz="1600" smtClean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36711" y="3851702"/>
                <a:ext cx="335389" cy="415498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731411" y="957023"/>
                <a:ext cx="335389" cy="41549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spcAft>
                    <a:spcPts val="6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b="0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𝐷</m:t>
                      </m:r>
                    </m:oMath>
                  </m:oMathPara>
                </a14:m>
                <a:endParaRPr lang="en-US" sz="1600" smtClean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1411" y="957023"/>
                <a:ext cx="335389" cy="415498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3276600" y="2861102"/>
                <a:ext cx="335389" cy="41549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spcAft>
                    <a:spcPts val="6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b="0" i="1" smtClean="0">
                          <a:solidFill>
                            <a:srgbClr val="006600"/>
                          </a:solidFill>
                          <a:latin typeface="Cambria Math"/>
                        </a:rPr>
                        <m:t>𝐶</m:t>
                      </m:r>
                    </m:oMath>
                  </m:oMathPara>
                </a14:m>
                <a:endParaRPr lang="en-US" sz="1600" smtClean="0">
                  <a:solidFill>
                    <a:srgbClr val="006600"/>
                  </a:solidFill>
                </a:endParaRPr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76600" y="2861102"/>
                <a:ext cx="335389" cy="415498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5421331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69361185"/>
              </p:ext>
            </p:extLst>
          </p:nvPr>
        </p:nvGraphicFramePr>
        <p:xfrm>
          <a:off x="0" y="762000"/>
          <a:ext cx="9144000" cy="60959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Rectangle 2"/>
          <p:cNvSpPr/>
          <p:nvPr/>
        </p:nvSpPr>
        <p:spPr>
          <a:xfrm>
            <a:off x="4648200" y="762000"/>
            <a:ext cx="438902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l-NL" b="1" smtClean="0"/>
              <a:t>5.9 constant </a:t>
            </a:r>
            <a:r>
              <a:rPr lang="nl-NL" b="1"/>
              <a:t>returns to scale and isoquants</a:t>
            </a:r>
            <a:endParaRPr lang="en-US" b="1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762000" y="923583"/>
                <a:ext cx="792589" cy="41549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spcAft>
                    <a:spcPts val="6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b="0" i="1" smtClean="0">
                          <a:solidFill>
                            <a:srgbClr val="0000FF"/>
                          </a:solidFill>
                          <a:latin typeface="Cambria Math"/>
                        </a:rPr>
                        <m:t>𝑀</m:t>
                      </m:r>
                      <m:r>
                        <a:rPr lang="en-US" sz="1600" b="0" i="1" smtClean="0">
                          <a:solidFill>
                            <a:srgbClr val="0000FF"/>
                          </a:solidFill>
                          <a:latin typeface="Cambria Math"/>
                        </a:rPr>
                        <m:t>=1</m:t>
                      </m:r>
                    </m:oMath>
                  </m:oMathPara>
                </a14:m>
                <a:endParaRPr lang="en-US" sz="1600" smtClean="0">
                  <a:solidFill>
                    <a:srgbClr val="0000FF"/>
                  </a:solidFill>
                </a:endParaRPr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2000" y="923583"/>
                <a:ext cx="792589" cy="415498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1828800" y="861141"/>
                <a:ext cx="792589" cy="41549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spcAft>
                    <a:spcPts val="6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b="0" i="1" smtClean="0">
                          <a:solidFill>
                            <a:srgbClr val="0000FF"/>
                          </a:solidFill>
                          <a:latin typeface="Cambria Math"/>
                        </a:rPr>
                        <m:t>𝑀</m:t>
                      </m:r>
                      <m:r>
                        <a:rPr lang="en-US" sz="1600" b="0" i="1" smtClean="0">
                          <a:solidFill>
                            <a:srgbClr val="0000FF"/>
                          </a:solidFill>
                          <a:latin typeface="Cambria Math"/>
                        </a:rPr>
                        <m:t>=2</m:t>
                      </m:r>
                    </m:oMath>
                  </m:oMathPara>
                </a14:m>
                <a:endParaRPr lang="en-US" sz="1600" smtClean="0">
                  <a:solidFill>
                    <a:srgbClr val="0000FF"/>
                  </a:solidFill>
                </a:endParaRP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28800" y="861141"/>
                <a:ext cx="792589" cy="415498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3429000" y="781267"/>
                <a:ext cx="792589" cy="41549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spcAft>
                    <a:spcPts val="6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b="0" i="1" smtClean="0">
                          <a:solidFill>
                            <a:srgbClr val="0000FF"/>
                          </a:solidFill>
                          <a:latin typeface="Cambria Math"/>
                        </a:rPr>
                        <m:t>𝑀</m:t>
                      </m:r>
                      <m:r>
                        <a:rPr lang="en-US" sz="1600" b="0" i="1" smtClean="0">
                          <a:solidFill>
                            <a:srgbClr val="0000FF"/>
                          </a:solidFill>
                          <a:latin typeface="Cambria Math"/>
                        </a:rPr>
                        <m:t>=3</m:t>
                      </m:r>
                    </m:oMath>
                  </m:oMathPara>
                </a14:m>
                <a:endParaRPr lang="en-US" sz="1600" smtClean="0">
                  <a:solidFill>
                    <a:srgbClr val="0000FF"/>
                  </a:solidFill>
                </a:endParaRPr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29000" y="781267"/>
                <a:ext cx="792589" cy="415498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5421331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02849182"/>
              </p:ext>
            </p:extLst>
          </p:nvPr>
        </p:nvGraphicFramePr>
        <p:xfrm>
          <a:off x="0" y="762000"/>
          <a:ext cx="9144000" cy="6096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Rectangle 2"/>
          <p:cNvSpPr/>
          <p:nvPr/>
        </p:nvSpPr>
        <p:spPr>
          <a:xfrm>
            <a:off x="3962400" y="762000"/>
            <a:ext cx="51816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nl-NL" b="1" smtClean="0"/>
              <a:t>5.10 constant </a:t>
            </a:r>
            <a:r>
              <a:rPr lang="nl-NL" b="1"/>
              <a:t>returns to scale and cost minimization</a:t>
            </a:r>
            <a:endParaRPr lang="en-US" b="1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914400" y="923583"/>
                <a:ext cx="792589" cy="41549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spcAft>
                    <a:spcPts val="6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b="0" i="1" smtClean="0">
                          <a:solidFill>
                            <a:srgbClr val="0000FF"/>
                          </a:solidFill>
                          <a:latin typeface="Cambria Math"/>
                        </a:rPr>
                        <m:t>𝑀</m:t>
                      </m:r>
                      <m:r>
                        <a:rPr lang="en-US" sz="1600" b="0" i="1" smtClean="0">
                          <a:solidFill>
                            <a:srgbClr val="0000FF"/>
                          </a:solidFill>
                          <a:latin typeface="Cambria Math"/>
                        </a:rPr>
                        <m:t>=1</m:t>
                      </m:r>
                    </m:oMath>
                  </m:oMathPara>
                </a14:m>
                <a:endParaRPr lang="en-US" sz="1600" smtClean="0">
                  <a:solidFill>
                    <a:srgbClr val="0000FF"/>
                  </a:solidFill>
                </a:endParaRPr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14400" y="923583"/>
                <a:ext cx="792589" cy="415498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1905000" y="861141"/>
                <a:ext cx="792589" cy="41549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spcAft>
                    <a:spcPts val="6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b="0" i="1" smtClean="0">
                          <a:solidFill>
                            <a:srgbClr val="0000FF"/>
                          </a:solidFill>
                          <a:latin typeface="Cambria Math"/>
                        </a:rPr>
                        <m:t>𝑀</m:t>
                      </m:r>
                      <m:r>
                        <a:rPr lang="en-US" sz="1600" b="0" i="1" smtClean="0">
                          <a:solidFill>
                            <a:srgbClr val="0000FF"/>
                          </a:solidFill>
                          <a:latin typeface="Cambria Math"/>
                        </a:rPr>
                        <m:t>=2</m:t>
                      </m:r>
                    </m:oMath>
                  </m:oMathPara>
                </a14:m>
                <a:endParaRPr lang="en-US" sz="1600" smtClean="0">
                  <a:solidFill>
                    <a:srgbClr val="0000FF"/>
                  </a:solidFill>
                </a:endParaRP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05000" y="861141"/>
                <a:ext cx="792589" cy="415498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3733800" y="1108502"/>
                <a:ext cx="792589" cy="41549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spcAft>
                    <a:spcPts val="6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b="0" i="1" smtClean="0">
                          <a:solidFill>
                            <a:srgbClr val="0000FF"/>
                          </a:solidFill>
                          <a:latin typeface="Cambria Math"/>
                        </a:rPr>
                        <m:t>𝑀</m:t>
                      </m:r>
                      <m:r>
                        <a:rPr lang="en-US" sz="1600" b="0" i="1" smtClean="0">
                          <a:solidFill>
                            <a:srgbClr val="0000FF"/>
                          </a:solidFill>
                          <a:latin typeface="Cambria Math"/>
                        </a:rPr>
                        <m:t>=3</m:t>
                      </m:r>
                    </m:oMath>
                  </m:oMathPara>
                </a14:m>
                <a:endParaRPr lang="en-US" sz="1600" smtClean="0">
                  <a:solidFill>
                    <a:srgbClr val="0000FF"/>
                  </a:solidFill>
                </a:endParaRPr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33800" y="1108502"/>
                <a:ext cx="792589" cy="415498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5421331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International Trad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>
          <a:spcAft>
            <a:spcPts val="600"/>
          </a:spcAft>
          <a:defRPr sz="2400" smtClean="0"/>
        </a:defPPr>
      </a:lst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178</TotalTime>
  <Words>665</Words>
  <Application>Microsoft Office PowerPoint</Application>
  <PresentationFormat>On-screen Show (4:3)</PresentationFormat>
  <Paragraphs>169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International Trade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Charles van Marrewijk</dc:creator>
  <cp:lastModifiedBy>Charles van Marrewijk</cp:lastModifiedBy>
  <cp:revision>29</cp:revision>
  <dcterms:created xsi:type="dcterms:W3CDTF">2016-11-17T05:58:19Z</dcterms:created>
  <dcterms:modified xsi:type="dcterms:W3CDTF">2017-01-18T02:08:05Z</dcterms:modified>
</cp:coreProperties>
</file>