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drawings/drawing4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68" r:id="rId4"/>
    <p:sldId id="258" r:id="rId5"/>
    <p:sldId id="269" r:id="rId6"/>
    <p:sldId id="259" r:id="rId7"/>
    <p:sldId id="262" r:id="rId8"/>
    <p:sldId id="270" r:id="rId9"/>
    <p:sldId id="257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FF"/>
    <a:srgbClr val="6699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7" d="100"/>
          <a:sy n="107" d="100"/>
        </p:scale>
        <p:origin x="-516" y="-84"/>
      </p:cViewPr>
      <p:guideLst>
        <p:guide orient="horz" pos="480"/>
        <p:guide pos="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G:\books\OUP%20Trade\Website\Trade%20present\ch%2004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G:\books\OUP%20Trade\Website\Trade%20present\ch%2004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G:\books\OUP%20Trade\Website\Trade%20present\ch%2004.xlsx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oleObject" Target="file:///G:\books\OUP%20Trade\Website\Trade%20present\ch%2004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spPr>
            <a:ln w="44450">
              <a:solidFill>
                <a:srgbClr val="0000FF"/>
              </a:solidFill>
            </a:ln>
          </c:spPr>
          <c:marker>
            <c:symbol val="none"/>
          </c:marker>
          <c:xVal>
            <c:numRef>
              <c:f>'4-8'!$N$7:$N$67</c:f>
              <c:numCache>
                <c:formatCode>0.00</c:formatCode>
                <c:ptCount val="61"/>
                <c:pt idx="0" formatCode="General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0.15000000000000002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0.39999999999999997</c:v>
                </c:pt>
                <c:pt idx="9">
                  <c:v>0.44999999999999996</c:v>
                </c:pt>
                <c:pt idx="10">
                  <c:v>0.49999999999999994</c:v>
                </c:pt>
                <c:pt idx="11">
                  <c:v>0.54999999999999993</c:v>
                </c:pt>
                <c:pt idx="12">
                  <c:v>0.6</c:v>
                </c:pt>
                <c:pt idx="13">
                  <c:v>0.65</c:v>
                </c:pt>
                <c:pt idx="14">
                  <c:v>0.70000000000000007</c:v>
                </c:pt>
                <c:pt idx="15">
                  <c:v>0.75000000000000011</c:v>
                </c:pt>
                <c:pt idx="16">
                  <c:v>0.80000000000000016</c:v>
                </c:pt>
                <c:pt idx="17">
                  <c:v>0.8500000000000002</c:v>
                </c:pt>
                <c:pt idx="18">
                  <c:v>0.90000000000000024</c:v>
                </c:pt>
                <c:pt idx="19">
                  <c:v>0.95000000000000029</c:v>
                </c:pt>
                <c:pt idx="20">
                  <c:v>1.0000000000000002</c:v>
                </c:pt>
                <c:pt idx="21">
                  <c:v>1.0500000000000003</c:v>
                </c:pt>
                <c:pt idx="22">
                  <c:v>1.1000000000000003</c:v>
                </c:pt>
                <c:pt idx="23">
                  <c:v>1.1500000000000004</c:v>
                </c:pt>
                <c:pt idx="24">
                  <c:v>1.2000000000000004</c:v>
                </c:pt>
                <c:pt idx="25">
                  <c:v>1.2500000000000004</c:v>
                </c:pt>
                <c:pt idx="26">
                  <c:v>1.3000000000000005</c:v>
                </c:pt>
                <c:pt idx="27">
                  <c:v>1.3500000000000005</c:v>
                </c:pt>
                <c:pt idx="28">
                  <c:v>1.4000000000000006</c:v>
                </c:pt>
                <c:pt idx="29">
                  <c:v>1.4500000000000006</c:v>
                </c:pt>
                <c:pt idx="30">
                  <c:v>1.5000000000000007</c:v>
                </c:pt>
                <c:pt idx="31">
                  <c:v>1.5500000000000007</c:v>
                </c:pt>
                <c:pt idx="32">
                  <c:v>1.6000000000000008</c:v>
                </c:pt>
                <c:pt idx="33">
                  <c:v>1.6500000000000008</c:v>
                </c:pt>
                <c:pt idx="34">
                  <c:v>1.7000000000000008</c:v>
                </c:pt>
                <c:pt idx="35">
                  <c:v>1.7500000000000009</c:v>
                </c:pt>
                <c:pt idx="36">
                  <c:v>1.8000000000000009</c:v>
                </c:pt>
                <c:pt idx="37">
                  <c:v>1.850000000000001</c:v>
                </c:pt>
                <c:pt idx="38">
                  <c:v>1.900000000000001</c:v>
                </c:pt>
                <c:pt idx="39">
                  <c:v>1.9500000000000011</c:v>
                </c:pt>
                <c:pt idx="40">
                  <c:v>2.0000000000000009</c:v>
                </c:pt>
                <c:pt idx="41">
                  <c:v>2.0500000000000007</c:v>
                </c:pt>
                <c:pt idx="42">
                  <c:v>2.1000000000000005</c:v>
                </c:pt>
                <c:pt idx="43">
                  <c:v>2.1500000000000004</c:v>
                </c:pt>
                <c:pt idx="44">
                  <c:v>2.2000000000000002</c:v>
                </c:pt>
                <c:pt idx="45">
                  <c:v>2.25</c:v>
                </c:pt>
                <c:pt idx="46">
                  <c:v>2.2999999999999998</c:v>
                </c:pt>
                <c:pt idx="47">
                  <c:v>2.3499999999999996</c:v>
                </c:pt>
                <c:pt idx="48">
                  <c:v>2.3999999999999995</c:v>
                </c:pt>
                <c:pt idx="49">
                  <c:v>2.4499999999999993</c:v>
                </c:pt>
                <c:pt idx="50">
                  <c:v>2.4999999999999991</c:v>
                </c:pt>
                <c:pt idx="51">
                  <c:v>2.5499999999999989</c:v>
                </c:pt>
                <c:pt idx="52">
                  <c:v>2.5999999999999988</c:v>
                </c:pt>
                <c:pt idx="53">
                  <c:v>2.6499999999999986</c:v>
                </c:pt>
                <c:pt idx="54">
                  <c:v>2.6999999999999984</c:v>
                </c:pt>
                <c:pt idx="55">
                  <c:v>2.7499999999999982</c:v>
                </c:pt>
                <c:pt idx="56">
                  <c:v>2.799999999999998</c:v>
                </c:pt>
                <c:pt idx="57">
                  <c:v>2.8499999999999979</c:v>
                </c:pt>
                <c:pt idx="58">
                  <c:v>2.8999999999999977</c:v>
                </c:pt>
                <c:pt idx="59">
                  <c:v>2.9499999999999975</c:v>
                </c:pt>
                <c:pt idx="60">
                  <c:v>2.9999999999999973</c:v>
                </c:pt>
              </c:numCache>
            </c:numRef>
          </c:xVal>
          <c:yVal>
            <c:numRef>
              <c:f>'4-8'!$R$7:$R$67</c:f>
              <c:numCache>
                <c:formatCode>0.0000</c:formatCode>
                <c:ptCount val="61"/>
                <c:pt idx="0">
                  <c:v>0.11710501055864848</c:v>
                </c:pt>
                <c:pt idx="1">
                  <c:v>0.10059512382415051</c:v>
                </c:pt>
                <c:pt idx="2">
                  <c:v>8.8884622768285654E-2</c:v>
                </c:pt>
                <c:pt idx="3">
                  <c:v>8.5409867536955272E-2</c:v>
                </c:pt>
                <c:pt idx="4">
                  <c:v>4.6995584565175656E-2</c:v>
                </c:pt>
                <c:pt idx="5">
                  <c:v>3.7128047609905936E-2</c:v>
                </c:pt>
                <c:pt idx="6">
                  <c:v>3.2194279132271068E-2</c:v>
                </c:pt>
                <c:pt idx="7">
                  <c:v>2.8604338644653483E-2</c:v>
                </c:pt>
                <c:pt idx="8">
                  <c:v>2.518717604146669E-2</c:v>
                </c:pt>
                <c:pt idx="9">
                  <c:v>2.3075446342868112E-2</c:v>
                </c:pt>
                <c:pt idx="10">
                  <c:v>2.1328469955845652E-2</c:v>
                </c:pt>
                <c:pt idx="11">
                  <c:v>1.9754271453253983E-2</c:v>
                </c:pt>
                <c:pt idx="12">
                  <c:v>1.8525628719523901E-2</c:v>
                </c:pt>
                <c:pt idx="13">
                  <c:v>1.7930504895373393E-2</c:v>
                </c:pt>
                <c:pt idx="14">
                  <c:v>1.7047417930504898E-2</c:v>
                </c:pt>
                <c:pt idx="15">
                  <c:v>1.5818775196774812E-2</c:v>
                </c:pt>
                <c:pt idx="16">
                  <c:v>1.4244576694183145E-2</c:v>
                </c:pt>
                <c:pt idx="17">
                  <c:v>1.2958341332309465E-2</c:v>
                </c:pt>
                <c:pt idx="18">
                  <c:v>1.2190439623728164E-2</c:v>
                </c:pt>
                <c:pt idx="19">
                  <c:v>1.117296985985794E-2</c:v>
                </c:pt>
                <c:pt idx="20">
                  <c:v>1.057784603570743E-2</c:v>
                </c:pt>
                <c:pt idx="21">
                  <c:v>1.0040314839700517E-2</c:v>
                </c:pt>
                <c:pt idx="22">
                  <c:v>9.5411787291226728E-3</c:v>
                </c:pt>
                <c:pt idx="23">
                  <c:v>8.9844499904012283E-3</c:v>
                </c:pt>
                <c:pt idx="24">
                  <c:v>8.5813015933960454E-3</c:v>
                </c:pt>
                <c:pt idx="25">
                  <c:v>7.5638318295258205E-3</c:v>
                </c:pt>
                <c:pt idx="26">
                  <c:v>7.3142637742368982E-3</c:v>
                </c:pt>
                <c:pt idx="27">
                  <c:v>6.6807448646573247E-3</c:v>
                </c:pt>
                <c:pt idx="28">
                  <c:v>6.2583989249376084E-3</c:v>
                </c:pt>
                <c:pt idx="29">
                  <c:v>5.7976578997888271E-3</c:v>
                </c:pt>
                <c:pt idx="30">
                  <c:v>5.6440775580725673E-3</c:v>
                </c:pt>
                <c:pt idx="31">
                  <c:v>5.2601267037819168E-3</c:v>
                </c:pt>
                <c:pt idx="32">
                  <c:v>5.3177193319255134E-3</c:v>
                </c:pt>
                <c:pt idx="33">
                  <c:v>5.0489537339220587E-3</c:v>
                </c:pt>
                <c:pt idx="34">
                  <c:v>5.1065463620656561E-3</c:v>
                </c:pt>
                <c:pt idx="35">
                  <c:v>4.6650028796314073E-3</c:v>
                </c:pt>
                <c:pt idx="36">
                  <c:v>4.2426569399116919E-3</c:v>
                </c:pt>
                <c:pt idx="37">
                  <c:v>3.7243232866193132E-3</c:v>
                </c:pt>
                <c:pt idx="38">
                  <c:v>3.4939527740449222E-3</c:v>
                </c:pt>
                <c:pt idx="39">
                  <c:v>2.994816663467076E-3</c:v>
                </c:pt>
                <c:pt idx="40">
                  <c:v>3.2443847187559995E-3</c:v>
                </c:pt>
                <c:pt idx="41">
                  <c:v>3.4555576886158568E-3</c:v>
                </c:pt>
                <c:pt idx="42">
                  <c:v>3.2443847187559995E-3</c:v>
                </c:pt>
                <c:pt idx="43">
                  <c:v>3.1483970051833362E-3</c:v>
                </c:pt>
                <c:pt idx="44">
                  <c:v>3.1867920906124016E-3</c:v>
                </c:pt>
                <c:pt idx="45">
                  <c:v>2.8988289498944136E-3</c:v>
                </c:pt>
                <c:pt idx="46">
                  <c:v>2.7068535227490879E-3</c:v>
                </c:pt>
                <c:pt idx="47">
                  <c:v>2.6300633518909584E-3</c:v>
                </c:pt>
                <c:pt idx="48">
                  <c:v>2.5916682664618926E-3</c:v>
                </c:pt>
                <c:pt idx="49">
                  <c:v>2.2653100403148396E-3</c:v>
                </c:pt>
                <c:pt idx="50">
                  <c:v>2.0157419850259164E-3</c:v>
                </c:pt>
                <c:pt idx="51">
                  <c:v>1.8045690151660587E-3</c:v>
                </c:pt>
                <c:pt idx="52">
                  <c:v>1.8237665578805912E-3</c:v>
                </c:pt>
                <c:pt idx="53">
                  <c:v>1.7661739297369938E-3</c:v>
                </c:pt>
                <c:pt idx="54">
                  <c:v>1.7661739297369938E-3</c:v>
                </c:pt>
                <c:pt idx="55">
                  <c:v>1.8621616433096562E-3</c:v>
                </c:pt>
                <c:pt idx="56">
                  <c:v>1.8621616433096562E-3</c:v>
                </c:pt>
                <c:pt idx="57">
                  <c:v>1.7853714724515263E-3</c:v>
                </c:pt>
                <c:pt idx="58">
                  <c:v>1.6317911307352658E-3</c:v>
                </c:pt>
                <c:pt idx="59">
                  <c:v>1.5741985025916681E-3</c:v>
                </c:pt>
                <c:pt idx="60">
                  <c:v>1.459013246304473E-3</c:v>
                </c:pt>
              </c:numCache>
            </c:numRef>
          </c:yVal>
          <c:smooth val="1"/>
        </c:ser>
        <c:ser>
          <c:idx val="1"/>
          <c:order val="1"/>
          <c:marker>
            <c:symbol val="none"/>
          </c:marker>
          <c:dPt>
            <c:idx val="1"/>
            <c:bubble3D val="0"/>
            <c:spPr>
              <a:ln w="19050">
                <a:solidFill>
                  <a:srgbClr val="FF0000"/>
                </a:solidFill>
                <a:prstDash val="sysDash"/>
              </a:ln>
            </c:spPr>
          </c:dPt>
          <c:xVal>
            <c:numRef>
              <c:f>'4-8'!$I$99:$I$100</c:f>
              <c:numCache>
                <c:formatCode>General</c:formatCode>
                <c:ptCount val="2"/>
                <c:pt idx="0">
                  <c:v>0.28999999999999998</c:v>
                </c:pt>
                <c:pt idx="1">
                  <c:v>0.28999999999999998</c:v>
                </c:pt>
              </c:numCache>
            </c:numRef>
          </c:xVal>
          <c:yVal>
            <c:numRef>
              <c:f>'4-8'!$J$99:$J$100</c:f>
              <c:numCache>
                <c:formatCode>General</c:formatCode>
                <c:ptCount val="2"/>
                <c:pt idx="0">
                  <c:v>0</c:v>
                </c:pt>
                <c:pt idx="1">
                  <c:v>3.5000000000000003E-2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2825088"/>
        <c:axId val="73568256"/>
      </c:scatterChart>
      <c:valAx>
        <c:axId val="72825088"/>
        <c:scaling>
          <c:orientation val="minMax"/>
          <c:max val="3"/>
          <c:min val="0"/>
        </c:scaling>
        <c:delete val="0"/>
        <c:axPos val="b"/>
        <c:numFmt formatCode="General" sourceLinked="1"/>
        <c:majorTickMark val="out"/>
        <c:minorTickMark val="out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3568256"/>
        <c:crosses val="autoZero"/>
        <c:crossBetween val="midCat"/>
        <c:majorUnit val="1"/>
        <c:minorUnit val="1"/>
      </c:valAx>
      <c:valAx>
        <c:axId val="73568256"/>
        <c:scaling>
          <c:orientation val="minMax"/>
        </c:scaling>
        <c:delete val="0"/>
        <c:axPos val="l"/>
        <c:numFmt formatCode="0.00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2825088"/>
        <c:crosses val="autoZero"/>
        <c:crossBetween val="midCat"/>
      </c:valAx>
      <c:spPr>
        <a:ln>
          <a:noFill/>
        </a:ln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9155065616797891E-2"/>
          <c:y val="5.1400554097404488E-2"/>
          <c:w val="0.79124073490813651"/>
          <c:h val="0.89719889180519097"/>
        </c:manualLayout>
      </c:layout>
      <c:bubbleChart>
        <c:varyColors val="0"/>
        <c:ser>
          <c:idx val="0"/>
          <c:order val="0"/>
          <c:tx>
            <c:v>SSA</c:v>
          </c:tx>
          <c:spPr>
            <a:solidFill>
              <a:srgbClr val="CCFFFF">
                <a:alpha val="50196"/>
              </a:srgbClr>
            </a:solidFill>
            <a:ln w="19050">
              <a:solidFill>
                <a:srgbClr val="0000FF"/>
              </a:solidFill>
            </a:ln>
          </c:spPr>
          <c:invertIfNegative val="0"/>
          <c:xVal>
            <c:numRef>
              <c:f>'4-9 4-10'!$G$152:$G$198</c:f>
              <c:numCache>
                <c:formatCode>#,##0</c:formatCode>
                <c:ptCount val="47"/>
                <c:pt idx="0">
                  <c:v>33768.289851407993</c:v>
                </c:pt>
                <c:pt idx="1">
                  <c:v>5868.4805510152755</c:v>
                </c:pt>
                <c:pt idx="2">
                  <c:v>603.74295979401472</c:v>
                </c:pt>
                <c:pt idx="3">
                  <c:v>19264.335939821558</c:v>
                </c:pt>
                <c:pt idx="4">
                  <c:v>7736.1746816331306</c:v>
                </c:pt>
                <c:pt idx="5">
                  <c:v>561.76012328233696</c:v>
                </c:pt>
                <c:pt idx="6">
                  <c:v>1544.1832396181744</c:v>
                </c:pt>
                <c:pt idx="7">
                  <c:v>2088.5918355192985</c:v>
                </c:pt>
                <c:pt idx="8">
                  <c:v>1641.8345212844906</c:v>
                </c:pt>
                <c:pt idx="9">
                  <c:v>809.21753344352635</c:v>
                </c:pt>
                <c:pt idx="10">
                  <c:v>1253.0848996802329</c:v>
                </c:pt>
                <c:pt idx="11">
                  <c:v>771.71542954274003</c:v>
                </c:pt>
                <c:pt idx="12">
                  <c:v>1407.0267722455758</c:v>
                </c:pt>
                <c:pt idx="13">
                  <c:v>2372.0628539278382</c:v>
                </c:pt>
                <c:pt idx="14">
                  <c:v>3042.8384941054783</c:v>
                </c:pt>
                <c:pt idx="15">
                  <c:v>1380.0002644891285</c:v>
                </c:pt>
                <c:pt idx="16">
                  <c:v>916.19969122984423</c:v>
                </c:pt>
                <c:pt idx="17">
                  <c:v>877.99548005648433</c:v>
                </c:pt>
                <c:pt idx="18">
                  <c:v>6685.338117341309</c:v>
                </c:pt>
                <c:pt idx="19">
                  <c:v>2830.1295390216906</c:v>
                </c:pt>
                <c:pt idx="20">
                  <c:v>1684.4796509331807</c:v>
                </c:pt>
                <c:pt idx="21">
                  <c:v>1790.7536367299058</c:v>
                </c:pt>
                <c:pt idx="22">
                  <c:v>3992.0900388475384</c:v>
                </c:pt>
                <c:pt idx="23">
                  <c:v>3372.9720069006198</c:v>
                </c:pt>
                <c:pt idx="24">
                  <c:v>1105.0734976373567</c:v>
                </c:pt>
                <c:pt idx="25">
                  <c:v>1446.1714947596386</c:v>
                </c:pt>
                <c:pt idx="26">
                  <c:v>2794.9813190826571</c:v>
                </c:pt>
                <c:pt idx="27">
                  <c:v>1473.6380116627399</c:v>
                </c:pt>
                <c:pt idx="28">
                  <c:v>1390.5197109531805</c:v>
                </c:pt>
                <c:pt idx="29">
                  <c:v>1674.2850689819836</c:v>
                </c:pt>
                <c:pt idx="30">
                  <c:v>780.00310756548231</c:v>
                </c:pt>
                <c:pt idx="31">
                  <c:v>3210.4546443859385</c:v>
                </c:pt>
                <c:pt idx="32">
                  <c:v>3925.4623873921664</c:v>
                </c:pt>
                <c:pt idx="33">
                  <c:v>1832.0832443231643</c:v>
                </c:pt>
                <c:pt idx="34">
                  <c:v>5602.4087955244158</c:v>
                </c:pt>
                <c:pt idx="35">
                  <c:v>1413.9907567397863</c:v>
                </c:pt>
                <c:pt idx="36">
                  <c:v>2241.9965251601657</c:v>
                </c:pt>
                <c:pt idx="37">
                  <c:v>2576.2554940554451</c:v>
                </c:pt>
                <c:pt idx="38">
                  <c:v>1195.6767572633651</c:v>
                </c:pt>
                <c:pt idx="39">
                  <c:v>9583.1847565644184</c:v>
                </c:pt>
                <c:pt idx="40">
                  <c:v>15751.902206032757</c:v>
                </c:pt>
                <c:pt idx="41">
                  <c:v>2971.0670797657763</c:v>
                </c:pt>
                <c:pt idx="42">
                  <c:v>1661.4235539936885</c:v>
                </c:pt>
                <c:pt idx="43">
                  <c:v>12866.939794067957</c:v>
                </c:pt>
                <c:pt idx="44">
                  <c:v>6416.3171609880046</c:v>
                </c:pt>
                <c:pt idx="45">
                  <c:v>17714.017756008958</c:v>
                </c:pt>
                <c:pt idx="46">
                  <c:v>24587.485594731046</c:v>
                </c:pt>
              </c:numCache>
            </c:numRef>
          </c:xVal>
          <c:yVal>
            <c:numRef>
              <c:f>'4-9 4-10'!$D$152:$D$198</c:f>
              <c:numCache>
                <c:formatCode>#,##0.0</c:formatCode>
                <c:ptCount val="47"/>
                <c:pt idx="0">
                  <c:v>6.443353797221107</c:v>
                </c:pt>
                <c:pt idx="1">
                  <c:v>23.621940544089902</c:v>
                </c:pt>
                <c:pt idx="2">
                  <c:v>31.953895241942405</c:v>
                </c:pt>
                <c:pt idx="3">
                  <c:v>31.960500444686641</c:v>
                </c:pt>
                <c:pt idx="4">
                  <c:v>32.137265170540488</c:v>
                </c:pt>
                <c:pt idx="5">
                  <c:v>32.5</c:v>
                </c:pt>
                <c:pt idx="6">
                  <c:v>32.565839185775744</c:v>
                </c:pt>
                <c:pt idx="7">
                  <c:v>33.085752484491948</c:v>
                </c:pt>
                <c:pt idx="8">
                  <c:v>35.007566888848906</c:v>
                </c:pt>
                <c:pt idx="9">
                  <c:v>40.972207303012723</c:v>
                </c:pt>
                <c:pt idx="10">
                  <c:v>42.094096993636164</c:v>
                </c:pt>
                <c:pt idx="11">
                  <c:v>42.438661661099061</c:v>
                </c:pt>
                <c:pt idx="12">
                  <c:v>42.652583839486184</c:v>
                </c:pt>
                <c:pt idx="13">
                  <c:v>42.974271116957816</c:v>
                </c:pt>
                <c:pt idx="14">
                  <c:v>43.017336351247344</c:v>
                </c:pt>
                <c:pt idx="15">
                  <c:v>43.02472591334918</c:v>
                </c:pt>
                <c:pt idx="16">
                  <c:v>43.362195629475778</c:v>
                </c:pt>
                <c:pt idx="17">
                  <c:v>44.748136674645465</c:v>
                </c:pt>
                <c:pt idx="18">
                  <c:v>44.825312824350632</c:v>
                </c:pt>
                <c:pt idx="19">
                  <c:v>47.244314824741132</c:v>
                </c:pt>
                <c:pt idx="20">
                  <c:v>47.755632662221693</c:v>
                </c:pt>
                <c:pt idx="21">
                  <c:v>49.464973989919407</c:v>
                </c:pt>
                <c:pt idx="22">
                  <c:v>49.606456305952122</c:v>
                </c:pt>
                <c:pt idx="23">
                  <c:v>50.170024549554562</c:v>
                </c:pt>
                <c:pt idx="24">
                  <c:v>50.222283538213389</c:v>
                </c:pt>
                <c:pt idx="25">
                  <c:v>50.402998062364816</c:v>
                </c:pt>
                <c:pt idx="26">
                  <c:v>50.674311500857641</c:v>
                </c:pt>
                <c:pt idx="27">
                  <c:v>51.726973684210499</c:v>
                </c:pt>
                <c:pt idx="28">
                  <c:v>53.699217165733273</c:v>
                </c:pt>
                <c:pt idx="29">
                  <c:v>53.977475648212803</c:v>
                </c:pt>
                <c:pt idx="30">
                  <c:v>54.247385701659297</c:v>
                </c:pt>
                <c:pt idx="31">
                  <c:v>55.450099615786201</c:v>
                </c:pt>
                <c:pt idx="32">
                  <c:v>56.503618973380945</c:v>
                </c:pt>
                <c:pt idx="33">
                  <c:v>56.901244170699513</c:v>
                </c:pt>
                <c:pt idx="34">
                  <c:v>57.01118101558977</c:v>
                </c:pt>
                <c:pt idx="35">
                  <c:v>57.47755644980105</c:v>
                </c:pt>
                <c:pt idx="36">
                  <c:v>58.442199702103196</c:v>
                </c:pt>
                <c:pt idx="37">
                  <c:v>59.879478210555902</c:v>
                </c:pt>
                <c:pt idx="38">
                  <c:v>60.2</c:v>
                </c:pt>
                <c:pt idx="39">
                  <c:v>60.492660331732573</c:v>
                </c:pt>
                <c:pt idx="40">
                  <c:v>60.542747399957811</c:v>
                </c:pt>
                <c:pt idx="41">
                  <c:v>65.099999999999994</c:v>
                </c:pt>
                <c:pt idx="42">
                  <c:v>65.5</c:v>
                </c:pt>
                <c:pt idx="43">
                  <c:v>67.787449959009706</c:v>
                </c:pt>
                <c:pt idx="44">
                  <c:v>71.400000000000006</c:v>
                </c:pt>
                <c:pt idx="45">
                  <c:v>72.48527672328909</c:v>
                </c:pt>
                <c:pt idx="46">
                  <c:v>86.284886275070903</c:v>
                </c:pt>
              </c:numCache>
            </c:numRef>
          </c:yVal>
          <c:bubbleSize>
            <c:numRef>
              <c:f>'4-9 4-10'!$F$152:$F$198</c:f>
              <c:numCache>
                <c:formatCode>#,##0.0</c:formatCode>
                <c:ptCount val="47"/>
                <c:pt idx="0">
                  <c:v>0.75701399999999996</c:v>
                </c:pt>
                <c:pt idx="1">
                  <c:v>4.4476319999999996</c:v>
                </c:pt>
                <c:pt idx="2">
                  <c:v>4.6164170000000002</c:v>
                </c:pt>
                <c:pt idx="3">
                  <c:v>1.6717109999999999</c:v>
                </c:pt>
                <c:pt idx="4">
                  <c:v>21.471617999999999</c:v>
                </c:pt>
                <c:pt idx="5">
                  <c:v>10.495583</c:v>
                </c:pt>
                <c:pt idx="6">
                  <c:v>6.0920750000000004</c:v>
                </c:pt>
                <c:pt idx="7">
                  <c:v>12.825314000000001</c:v>
                </c:pt>
                <c:pt idx="8">
                  <c:v>15.30165</c:v>
                </c:pt>
                <c:pt idx="9">
                  <c:v>67.513677000000001</c:v>
                </c:pt>
                <c:pt idx="10">
                  <c:v>11.745189</c:v>
                </c:pt>
                <c:pt idx="11">
                  <c:v>10.162532000000001</c:v>
                </c:pt>
                <c:pt idx="12">
                  <c:v>1.7042550000000001</c:v>
                </c:pt>
                <c:pt idx="13">
                  <c:v>49.253126000000002</c:v>
                </c:pt>
                <c:pt idx="14">
                  <c:v>3.8898799999999998</c:v>
                </c:pt>
                <c:pt idx="15">
                  <c:v>94.100756000000004</c:v>
                </c:pt>
                <c:pt idx="16">
                  <c:v>17.83127</c:v>
                </c:pt>
                <c:pt idx="17">
                  <c:v>4.2940769999999997</c:v>
                </c:pt>
                <c:pt idx="18">
                  <c:v>1.249514</c:v>
                </c:pt>
                <c:pt idx="19">
                  <c:v>22.253958999999998</c:v>
                </c:pt>
                <c:pt idx="20">
                  <c:v>16.934839</c:v>
                </c:pt>
                <c:pt idx="21">
                  <c:v>10.323473999999999</c:v>
                </c:pt>
                <c:pt idx="22">
                  <c:v>25.904598</c:v>
                </c:pt>
                <c:pt idx="23">
                  <c:v>37.964306000000001</c:v>
                </c:pt>
                <c:pt idx="24">
                  <c:v>25.833752</c:v>
                </c:pt>
                <c:pt idx="25">
                  <c:v>0.73491700000000004</c:v>
                </c:pt>
                <c:pt idx="26">
                  <c:v>44.353690999999998</c:v>
                </c:pt>
                <c:pt idx="27">
                  <c:v>11.776522</c:v>
                </c:pt>
                <c:pt idx="28">
                  <c:v>6.8169820000000003</c:v>
                </c:pt>
                <c:pt idx="29">
                  <c:v>37.578876000000001</c:v>
                </c:pt>
                <c:pt idx="30">
                  <c:v>16.362566999999999</c:v>
                </c:pt>
                <c:pt idx="31">
                  <c:v>20.316085999999999</c:v>
                </c:pt>
                <c:pt idx="32">
                  <c:v>14.538639999999999</c:v>
                </c:pt>
                <c:pt idx="33">
                  <c:v>14.149647999999999</c:v>
                </c:pt>
                <c:pt idx="34">
                  <c:v>173.61534499999999</c:v>
                </c:pt>
                <c:pt idx="35">
                  <c:v>22.924851</c:v>
                </c:pt>
                <c:pt idx="36">
                  <c:v>14.133279999999999</c:v>
                </c:pt>
                <c:pt idx="37">
                  <c:v>2.074465</c:v>
                </c:pt>
                <c:pt idx="38">
                  <c:v>6.3331350000000004</c:v>
                </c:pt>
                <c:pt idx="39">
                  <c:v>2.303315</c:v>
                </c:pt>
                <c:pt idx="40">
                  <c:v>2.0211440000000001</c:v>
                </c:pt>
                <c:pt idx="41">
                  <c:v>0.192993</c:v>
                </c:pt>
                <c:pt idx="42">
                  <c:v>1.8492850000000001</c:v>
                </c:pt>
                <c:pt idx="43">
                  <c:v>53.157490000000003</c:v>
                </c:pt>
                <c:pt idx="44">
                  <c:v>0.49889699999999998</c:v>
                </c:pt>
                <c:pt idx="45">
                  <c:v>1.258653</c:v>
                </c:pt>
                <c:pt idx="46">
                  <c:v>8.9173000000000002E-2</c:v>
                </c:pt>
              </c:numCache>
            </c:numRef>
          </c:bubbleSize>
          <c:bubble3D val="0"/>
        </c:ser>
        <c:ser>
          <c:idx val="1"/>
          <c:order val="1"/>
          <c:tx>
            <c:v>EAP</c:v>
          </c:tx>
          <c:spPr>
            <a:solidFill>
              <a:srgbClr val="FFCC99">
                <a:alpha val="50196"/>
              </a:srgbClr>
            </a:solidFill>
            <a:ln w="19050">
              <a:solidFill>
                <a:srgbClr val="FF0000"/>
              </a:solidFill>
            </a:ln>
          </c:spPr>
          <c:invertIfNegative val="0"/>
          <c:xVal>
            <c:numRef>
              <c:f>'4-9 4-10'!$G$4:$G$35</c:f>
              <c:numCache>
                <c:formatCode>#,##0</c:formatCode>
                <c:ptCount val="32"/>
                <c:pt idx="0">
                  <c:v>3645.1579296557966</c:v>
                </c:pt>
                <c:pt idx="1">
                  <c:v>1855.8288836197476</c:v>
                </c:pt>
                <c:pt idx="2">
                  <c:v>3900.9973101083287</c:v>
                </c:pt>
                <c:pt idx="3">
                  <c:v>15095.988139238427</c:v>
                </c:pt>
                <c:pt idx="4">
                  <c:v>3394.6472754718384</c:v>
                </c:pt>
                <c:pt idx="5">
                  <c:v>5304.2066889859598</c:v>
                </c:pt>
                <c:pt idx="6">
                  <c:v>2990.9168299828707</c:v>
                </c:pt>
                <c:pt idx="7">
                  <c:v>5768.9857687581407</c:v>
                </c:pt>
                <c:pt idx="8">
                  <c:v>2068.9610622476939</c:v>
                </c:pt>
                <c:pt idx="9">
                  <c:v>2021.6944881075829</c:v>
                </c:pt>
                <c:pt idx="10">
                  <c:v>7750.4306590386377</c:v>
                </c:pt>
                <c:pt idx="11">
                  <c:v>2642.9057807169188</c:v>
                </c:pt>
                <c:pt idx="12">
                  <c:v>9434.9627693652983</c:v>
                </c:pt>
                <c:pt idx="13">
                  <c:v>71776.648012307778</c:v>
                </c:pt>
                <c:pt idx="14">
                  <c:v>4822.0220736892352</c:v>
                </c:pt>
                <c:pt idx="15">
                  <c:v>3041.0770902115264</c:v>
                </c:pt>
                <c:pt idx="16">
                  <c:v>142599.24031921211</c:v>
                </c:pt>
                <c:pt idx="17">
                  <c:v>34731.569065686177</c:v>
                </c:pt>
                <c:pt idx="18">
                  <c:v>53215.937373474138</c:v>
                </c:pt>
                <c:pt idx="19">
                  <c:v>78763.38494437706</c:v>
                </c:pt>
                <c:pt idx="20">
                  <c:v>5294.4398693333324</c:v>
                </c:pt>
                <c:pt idx="21">
                  <c:v>6535.8758638147083</c:v>
                </c:pt>
                <c:pt idx="22">
                  <c:v>23338.014024433152</c:v>
                </c:pt>
                <c:pt idx="23">
                  <c:v>14393.530703556455</c:v>
                </c:pt>
                <c:pt idx="24">
                  <c:v>43202.367687811457</c:v>
                </c:pt>
                <c:pt idx="25">
                  <c:v>33062.443402667333</c:v>
                </c:pt>
                <c:pt idx="26">
                  <c:v>9561.1263518309388</c:v>
                </c:pt>
                <c:pt idx="27">
                  <c:v>36223.340674379397</c:v>
                </c:pt>
                <c:pt idx="28">
                  <c:v>11906.507390824416</c:v>
                </c:pt>
                <c:pt idx="29">
                  <c:v>4228.3918941201655</c:v>
                </c:pt>
                <c:pt idx="30">
                  <c:v>1606.7173639552241</c:v>
                </c:pt>
                <c:pt idx="31">
                  <c:v>41830.508474576265</c:v>
                </c:pt>
              </c:numCache>
            </c:numRef>
          </c:xVal>
          <c:yVal>
            <c:numRef>
              <c:f>'4-9 4-10'!$D$4:$D$35</c:f>
              <c:numCache>
                <c:formatCode>#,##0.0</c:formatCode>
                <c:ptCount val="32"/>
                <c:pt idx="0">
                  <c:v>69.105961241078774</c:v>
                </c:pt>
                <c:pt idx="1">
                  <c:v>66.51131832797428</c:v>
                </c:pt>
                <c:pt idx="2">
                  <c:v>71.8</c:v>
                </c:pt>
                <c:pt idx="3">
                  <c:v>86.422393136445166</c:v>
                </c:pt>
                <c:pt idx="4">
                  <c:v>62.651528050014285</c:v>
                </c:pt>
                <c:pt idx="5">
                  <c:v>59.338187730923039</c:v>
                </c:pt>
                <c:pt idx="6">
                  <c:v>63.218441727213659</c:v>
                </c:pt>
                <c:pt idx="7">
                  <c:v>58.5</c:v>
                </c:pt>
                <c:pt idx="8">
                  <c:v>38.1</c:v>
                </c:pt>
                <c:pt idx="9">
                  <c:v>61.826697892271703</c:v>
                </c:pt>
                <c:pt idx="10">
                  <c:v>67.632065893044441</c:v>
                </c:pt>
                <c:pt idx="11">
                  <c:v>34.799999999999997</c:v>
                </c:pt>
                <c:pt idx="12">
                  <c:v>50.264009529938811</c:v>
                </c:pt>
                <c:pt idx="13">
                  <c:v>31.033798498836674</c:v>
                </c:pt>
                <c:pt idx="14">
                  <c:v>40.43240356204317</c:v>
                </c:pt>
                <c:pt idx="15">
                  <c:v>40.831364972217997</c:v>
                </c:pt>
                <c:pt idx="16">
                  <c:v>93.755107634214397</c:v>
                </c:pt>
                <c:pt idx="17">
                  <c:v>69.066354141081504</c:v>
                </c:pt>
                <c:pt idx="18">
                  <c:v>92.738287972310076</c:v>
                </c:pt>
                <c:pt idx="19">
                  <c:v>74.85588239319047</c:v>
                </c:pt>
                <c:pt idx="20">
                  <c:v>43.313323635381565</c:v>
                </c:pt>
                <c:pt idx="21">
                  <c:v>57.650127577959928</c:v>
                </c:pt>
                <c:pt idx="22">
                  <c:v>50.182977563332734</c:v>
                </c:pt>
                <c:pt idx="23">
                  <c:v>45.47213101252153</c:v>
                </c:pt>
                <c:pt idx="24">
                  <c:v>70.731513699241219</c:v>
                </c:pt>
                <c:pt idx="25">
                  <c:v>59.105561243466887</c:v>
                </c:pt>
                <c:pt idx="26">
                  <c:v>39.874925758726185</c:v>
                </c:pt>
                <c:pt idx="27">
                  <c:v>73.181414991404552</c:v>
                </c:pt>
                <c:pt idx="28">
                  <c:v>46.094049458153115</c:v>
                </c:pt>
                <c:pt idx="29">
                  <c:v>41.6</c:v>
                </c:pt>
                <c:pt idx="30">
                  <c:v>32.6</c:v>
                </c:pt>
                <c:pt idx="31">
                  <c:v>67.8</c:v>
                </c:pt>
              </c:numCache>
            </c:numRef>
          </c:yVal>
          <c:bubbleSize>
            <c:numRef>
              <c:f>'4-9 4-10'!$F$4:$F$35</c:f>
              <c:numCache>
                <c:formatCode>#,##0.0</c:formatCode>
                <c:ptCount val="32"/>
                <c:pt idx="0">
                  <c:v>9.8759999999999994E-3</c:v>
                </c:pt>
                <c:pt idx="1">
                  <c:v>0.102351</c:v>
                </c:pt>
                <c:pt idx="2">
                  <c:v>5.2634E-2</c:v>
                </c:pt>
                <c:pt idx="3">
                  <c:v>2.0917999999999999E-2</c:v>
                </c:pt>
                <c:pt idx="4">
                  <c:v>0.103549</c:v>
                </c:pt>
                <c:pt idx="5">
                  <c:v>0.105323</c:v>
                </c:pt>
                <c:pt idx="6">
                  <c:v>0.25276300000000002</c:v>
                </c:pt>
                <c:pt idx="7">
                  <c:v>0.19037200000000001</c:v>
                </c:pt>
                <c:pt idx="8">
                  <c:v>0.56123100000000004</c:v>
                </c:pt>
                <c:pt idx="9">
                  <c:v>1.180069</c:v>
                </c:pt>
                <c:pt idx="10">
                  <c:v>0.88106499999999999</c:v>
                </c:pt>
                <c:pt idx="11">
                  <c:v>7.3212619999999999</c:v>
                </c:pt>
                <c:pt idx="12">
                  <c:v>2.839073</c:v>
                </c:pt>
                <c:pt idx="13">
                  <c:v>0.41778399999999999</c:v>
                </c:pt>
                <c:pt idx="14">
                  <c:v>6.7697269999999996</c:v>
                </c:pt>
                <c:pt idx="15">
                  <c:v>15.135168999999999</c:v>
                </c:pt>
                <c:pt idx="16">
                  <c:v>0.56637499999999996</c:v>
                </c:pt>
                <c:pt idx="17">
                  <c:v>4.4420999999999999</c:v>
                </c:pt>
                <c:pt idx="18">
                  <c:v>7.1875</c:v>
                </c:pt>
                <c:pt idx="19">
                  <c:v>5.3992000000000004</c:v>
                </c:pt>
                <c:pt idx="20">
                  <c:v>89.7089</c:v>
                </c:pt>
                <c:pt idx="21">
                  <c:v>98.393574000000001</c:v>
                </c:pt>
                <c:pt idx="22">
                  <c:v>29.716964999999998</c:v>
                </c:pt>
                <c:pt idx="23">
                  <c:v>67.010502000000002</c:v>
                </c:pt>
                <c:pt idx="24">
                  <c:v>23.129300000000001</c:v>
                </c:pt>
                <c:pt idx="25">
                  <c:v>50.219669000000003</c:v>
                </c:pt>
                <c:pt idx="26">
                  <c:v>249.86563100000001</c:v>
                </c:pt>
                <c:pt idx="27">
                  <c:v>127.338621</c:v>
                </c:pt>
                <c:pt idx="28">
                  <c:v>1357.38</c:v>
                </c:pt>
                <c:pt idx="29">
                  <c:v>53.259017999999998</c:v>
                </c:pt>
                <c:pt idx="30">
                  <c:v>24.895479999999999</c:v>
                </c:pt>
                <c:pt idx="31" formatCode="General">
                  <c:v>23.6</c:v>
                </c:pt>
              </c:numCache>
            </c:numRef>
          </c:bubbleSize>
          <c:bubble3D val="0"/>
        </c:ser>
        <c:ser>
          <c:idx val="2"/>
          <c:order val="2"/>
          <c:tx>
            <c:v>ECA</c:v>
          </c:tx>
          <c:spPr>
            <a:solidFill>
              <a:srgbClr val="CCFFCC">
                <a:alpha val="50000"/>
              </a:srgbClr>
            </a:solidFill>
            <a:ln w="19050">
              <a:solidFill>
                <a:srgbClr val="006600"/>
              </a:solidFill>
            </a:ln>
          </c:spPr>
          <c:invertIfNegative val="0"/>
          <c:xVal>
            <c:numRef>
              <c:f>'4-9 4-10'!$G$36:$G$84</c:f>
              <c:numCache>
                <c:formatCode>#,##0</c:formatCode>
                <c:ptCount val="49"/>
                <c:pt idx="0">
                  <c:v>14131.605000006815</c:v>
                </c:pt>
                <c:pt idx="1">
                  <c:v>41859.185786048438</c:v>
                </c:pt>
                <c:pt idx="2">
                  <c:v>8883.5275479346601</c:v>
                </c:pt>
                <c:pt idx="3">
                  <c:v>4670.9197623562532</c:v>
                </c:pt>
                <c:pt idx="4">
                  <c:v>3212.8762671218124</c:v>
                </c:pt>
                <c:pt idx="5">
                  <c:v>2512.2475663500018</c:v>
                </c:pt>
                <c:pt idx="6">
                  <c:v>7776.2860430690962</c:v>
                </c:pt>
                <c:pt idx="7">
                  <c:v>21463.667457200212</c:v>
                </c:pt>
                <c:pt idx="8">
                  <c:v>11611.97490518998</c:v>
                </c:pt>
                <c:pt idx="9">
                  <c:v>9930.9432263917461</c:v>
                </c:pt>
                <c:pt idx="10">
                  <c:v>7159.9706879556334</c:v>
                </c:pt>
                <c:pt idx="11">
                  <c:v>25823.388747993948</c:v>
                </c:pt>
                <c:pt idx="12">
                  <c:v>9535.5397905006012</c:v>
                </c:pt>
                <c:pt idx="13">
                  <c:v>22568.502323742661</c:v>
                </c:pt>
                <c:pt idx="14">
                  <c:v>91047.588883493314</c:v>
                </c:pt>
                <c:pt idx="15">
                  <c:v>28858.681346772308</c:v>
                </c:pt>
                <c:pt idx="16">
                  <c:v>14004.160056657985</c:v>
                </c:pt>
                <c:pt idx="17">
                  <c:v>25453.544749187378</c:v>
                </c:pt>
                <c:pt idx="18">
                  <c:v>21350.521075459936</c:v>
                </c:pt>
                <c:pt idx="19">
                  <c:v>13019.820719470747</c:v>
                </c:pt>
                <c:pt idx="20">
                  <c:v>15731.672623773686</c:v>
                </c:pt>
                <c:pt idx="21">
                  <c:v>26496.615449191719</c:v>
                </c:pt>
                <c:pt idx="22">
                  <c:v>5167.927163796101</c:v>
                </c:pt>
                <c:pt idx="23">
                  <c:v>17143.109665186883</c:v>
                </c:pt>
                <c:pt idx="24">
                  <c:v>17619.769656498236</c:v>
                </c:pt>
                <c:pt idx="25">
                  <c:v>45684.448469396564</c:v>
                </c:pt>
                <c:pt idx="26">
                  <c:v>39740.214586015536</c:v>
                </c:pt>
                <c:pt idx="27">
                  <c:v>23334.319427036069</c:v>
                </c:pt>
                <c:pt idx="28">
                  <c:v>43782.16505372298</c:v>
                </c:pt>
                <c:pt idx="29">
                  <c:v>25666.673544800698</c:v>
                </c:pt>
                <c:pt idx="30">
                  <c:v>27804.15610943914</c:v>
                </c:pt>
                <c:pt idx="31">
                  <c:v>29017.836442633517</c:v>
                </c:pt>
                <c:pt idx="32">
                  <c:v>64405.712221308357</c:v>
                </c:pt>
                <c:pt idx="33">
                  <c:v>18974.405784947241</c:v>
                </c:pt>
                <c:pt idx="34">
                  <c:v>45079.092211104282</c:v>
                </c:pt>
                <c:pt idx="35">
                  <c:v>23214.354826071893</c:v>
                </c:pt>
                <c:pt idx="36">
                  <c:v>8789.9820005100792</c:v>
                </c:pt>
                <c:pt idx="37">
                  <c:v>44658.231786781231</c:v>
                </c:pt>
                <c:pt idx="38">
                  <c:v>56950.024338919378</c:v>
                </c:pt>
                <c:pt idx="39">
                  <c:v>41574.756308729455</c:v>
                </c:pt>
                <c:pt idx="40">
                  <c:v>46162.091647384201</c:v>
                </c:pt>
                <c:pt idx="41">
                  <c:v>23689.902366670769</c:v>
                </c:pt>
                <c:pt idx="42">
                  <c:v>18782.84575210507</c:v>
                </c:pt>
                <c:pt idx="43">
                  <c:v>33093.95137153734</c:v>
                </c:pt>
                <c:pt idx="44">
                  <c:v>35280.737742930061</c:v>
                </c:pt>
                <c:pt idx="45">
                  <c:v>38259.172877249301</c:v>
                </c:pt>
                <c:pt idx="46">
                  <c:v>37532.394109592751</c:v>
                </c:pt>
                <c:pt idx="47">
                  <c:v>25247.940035348889</c:v>
                </c:pt>
                <c:pt idx="48">
                  <c:v>43883.910096041924</c:v>
                </c:pt>
              </c:numCache>
            </c:numRef>
          </c:xVal>
          <c:yVal>
            <c:numRef>
              <c:f>'4-9 4-10'!$D$36:$D$84</c:f>
              <c:numCache>
                <c:formatCode>#,##0.0</c:formatCode>
                <c:ptCount val="49"/>
                <c:pt idx="0">
                  <c:v>71.359198706511066</c:v>
                </c:pt>
                <c:pt idx="1">
                  <c:v>67.806388768791962</c:v>
                </c:pt>
                <c:pt idx="2">
                  <c:v>55.821370965664251</c:v>
                </c:pt>
                <c:pt idx="3">
                  <c:v>68.386571329332995</c:v>
                </c:pt>
                <c:pt idx="4">
                  <c:v>55.59427135192292</c:v>
                </c:pt>
                <c:pt idx="5">
                  <c:v>50.838736105162056</c:v>
                </c:pt>
                <c:pt idx="6">
                  <c:v>46.582573179467111</c:v>
                </c:pt>
                <c:pt idx="7">
                  <c:v>84.4</c:v>
                </c:pt>
                <c:pt idx="8">
                  <c:v>63.377811180098661</c:v>
                </c:pt>
                <c:pt idx="9">
                  <c:v>62.493362680096844</c:v>
                </c:pt>
                <c:pt idx="10">
                  <c:v>66.572603931314603</c:v>
                </c:pt>
                <c:pt idx="11">
                  <c:v>67.460161190132055</c:v>
                </c:pt>
                <c:pt idx="12">
                  <c:v>64.433525393409155</c:v>
                </c:pt>
                <c:pt idx="13">
                  <c:v>74.053491803152241</c:v>
                </c:pt>
                <c:pt idx="14">
                  <c:v>87.469691914136362</c:v>
                </c:pt>
                <c:pt idx="15">
                  <c:v>65.846512462556277</c:v>
                </c:pt>
                <c:pt idx="16">
                  <c:v>37.011008779239347</c:v>
                </c:pt>
                <c:pt idx="17">
                  <c:v>68.724400475867768</c:v>
                </c:pt>
                <c:pt idx="18">
                  <c:v>68.571837282074213</c:v>
                </c:pt>
                <c:pt idx="19">
                  <c:v>60.720445020648043</c:v>
                </c:pt>
                <c:pt idx="20">
                  <c:v>66.598304447813689</c:v>
                </c:pt>
                <c:pt idx="21">
                  <c:v>62.730420619922747</c:v>
                </c:pt>
                <c:pt idx="22">
                  <c:v>54.591093398467791</c:v>
                </c:pt>
                <c:pt idx="23">
                  <c:v>32.26539793028121</c:v>
                </c:pt>
                <c:pt idx="24">
                  <c:v>48.649859598499866</c:v>
                </c:pt>
                <c:pt idx="25">
                  <c:v>74.343969273954713</c:v>
                </c:pt>
                <c:pt idx="26">
                  <c:v>70.454742412775076</c:v>
                </c:pt>
                <c:pt idx="27">
                  <c:v>65.408099240163438</c:v>
                </c:pt>
                <c:pt idx="28">
                  <c:v>75.782640844593885</c:v>
                </c:pt>
                <c:pt idx="29">
                  <c:v>82.405446481961334</c:v>
                </c:pt>
                <c:pt idx="30">
                  <c:v>76.653267647781519</c:v>
                </c:pt>
                <c:pt idx="31">
                  <c:v>60.69785299091938</c:v>
                </c:pt>
                <c:pt idx="32">
                  <c:v>57.658979040744008</c:v>
                </c:pt>
                <c:pt idx="33">
                  <c:v>50.396630281278775</c:v>
                </c:pt>
                <c:pt idx="34">
                  <c:v>70.336382261056727</c:v>
                </c:pt>
                <c:pt idx="35">
                  <c:v>58.180129544828404</c:v>
                </c:pt>
                <c:pt idx="36">
                  <c:v>62.6381995718898</c:v>
                </c:pt>
                <c:pt idx="37">
                  <c:v>72.705187510548313</c:v>
                </c:pt>
                <c:pt idx="38">
                  <c:v>73.558268238538631</c:v>
                </c:pt>
                <c:pt idx="39">
                  <c:v>76.673176052994506</c:v>
                </c:pt>
                <c:pt idx="40">
                  <c:v>75.875312858663932</c:v>
                </c:pt>
                <c:pt idx="41">
                  <c:v>63.452203977555563</c:v>
                </c:pt>
                <c:pt idx="42">
                  <c:v>64.435602326043323</c:v>
                </c:pt>
                <c:pt idx="43">
                  <c:v>73.890602845573838</c:v>
                </c:pt>
                <c:pt idx="44">
                  <c:v>74.416032915912439</c:v>
                </c:pt>
                <c:pt idx="45">
                  <c:v>79.161662199797547</c:v>
                </c:pt>
                <c:pt idx="46">
                  <c:v>78.486246488277217</c:v>
                </c:pt>
                <c:pt idx="47">
                  <c:v>59.781158570486582</c:v>
                </c:pt>
                <c:pt idx="48">
                  <c:v>68.430819935920482</c:v>
                </c:pt>
              </c:numCache>
            </c:numRef>
          </c:yVal>
          <c:bubbleSize>
            <c:numRef>
              <c:f>'4-9 4-10'!$F$36:$F$84</c:f>
              <c:numCache>
                <c:formatCode>#,##0.0</c:formatCode>
                <c:ptCount val="49"/>
                <c:pt idx="0">
                  <c:v>0.62138300000000002</c:v>
                </c:pt>
                <c:pt idx="1">
                  <c:v>0.323764</c:v>
                </c:pt>
                <c:pt idx="2">
                  <c:v>1.8240000000000001</c:v>
                </c:pt>
                <c:pt idx="3">
                  <c:v>3.5585659999999999</c:v>
                </c:pt>
                <c:pt idx="4">
                  <c:v>5.7195999999999998</c:v>
                </c:pt>
                <c:pt idx="5">
                  <c:v>8.2078340000000001</c:v>
                </c:pt>
                <c:pt idx="6">
                  <c:v>2.976566</c:v>
                </c:pt>
                <c:pt idx="7">
                  <c:v>1.1411659999999999</c:v>
                </c:pt>
                <c:pt idx="8">
                  <c:v>2.1071580000000001</c:v>
                </c:pt>
                <c:pt idx="9">
                  <c:v>2.8973659999999999</c:v>
                </c:pt>
                <c:pt idx="10">
                  <c:v>4.4871999999999996</c:v>
                </c:pt>
                <c:pt idx="11">
                  <c:v>1.3179970000000001</c:v>
                </c:pt>
                <c:pt idx="12">
                  <c:v>3.829307</c:v>
                </c:pt>
                <c:pt idx="13">
                  <c:v>2.0126469999999999</c:v>
                </c:pt>
                <c:pt idx="14">
                  <c:v>0.54335999999999995</c:v>
                </c:pt>
                <c:pt idx="15">
                  <c:v>2.0599530000000001</c:v>
                </c:pt>
                <c:pt idx="16">
                  <c:v>5.2400719999999996</c:v>
                </c:pt>
                <c:pt idx="17">
                  <c:v>2.9576889999999998</c:v>
                </c:pt>
                <c:pt idx="18">
                  <c:v>4.2557</c:v>
                </c:pt>
                <c:pt idx="19">
                  <c:v>7.1641320000000004</c:v>
                </c:pt>
                <c:pt idx="20">
                  <c:v>7.2651149999999998</c:v>
                </c:pt>
                <c:pt idx="21">
                  <c:v>5.4133930000000001</c:v>
                </c:pt>
                <c:pt idx="22">
                  <c:v>30.243200000000002</c:v>
                </c:pt>
                <c:pt idx="23">
                  <c:v>9.4168009999999995</c:v>
                </c:pt>
                <c:pt idx="24">
                  <c:v>9.4659999999999993</c:v>
                </c:pt>
                <c:pt idx="25">
                  <c:v>4.5975580000000003</c:v>
                </c:pt>
                <c:pt idx="26">
                  <c:v>5.4389719999999997</c:v>
                </c:pt>
                <c:pt idx="27">
                  <c:v>9.8938989999999993</c:v>
                </c:pt>
                <c:pt idx="28">
                  <c:v>5.6149319999999996</c:v>
                </c:pt>
                <c:pt idx="29">
                  <c:v>11.027549</c:v>
                </c:pt>
                <c:pt idx="30">
                  <c:v>10.457295</c:v>
                </c:pt>
                <c:pt idx="31">
                  <c:v>10.514272</c:v>
                </c:pt>
                <c:pt idx="32">
                  <c:v>5.0801660000000002</c:v>
                </c:pt>
                <c:pt idx="33">
                  <c:v>19.981358</c:v>
                </c:pt>
                <c:pt idx="34">
                  <c:v>8.4798229999999997</c:v>
                </c:pt>
                <c:pt idx="35">
                  <c:v>17.035274999999999</c:v>
                </c:pt>
                <c:pt idx="36">
                  <c:v>45.489600000000003</c:v>
                </c:pt>
                <c:pt idx="37">
                  <c:v>9.6003790000000002</c:v>
                </c:pt>
                <c:pt idx="38">
                  <c:v>8.0878750000000004</c:v>
                </c:pt>
                <c:pt idx="39">
                  <c:v>11.182817</c:v>
                </c:pt>
                <c:pt idx="40">
                  <c:v>16.804431999999998</c:v>
                </c:pt>
                <c:pt idx="41">
                  <c:v>38.514479000000001</c:v>
                </c:pt>
                <c:pt idx="42">
                  <c:v>74.932641000000004</c:v>
                </c:pt>
                <c:pt idx="43">
                  <c:v>46.617825000000003</c:v>
                </c:pt>
                <c:pt idx="44">
                  <c:v>60.233947999999998</c:v>
                </c:pt>
                <c:pt idx="45">
                  <c:v>64.106779000000003</c:v>
                </c:pt>
                <c:pt idx="46">
                  <c:v>65.939865999999995</c:v>
                </c:pt>
                <c:pt idx="47">
                  <c:v>143.49986100000001</c:v>
                </c:pt>
                <c:pt idx="48">
                  <c:v>80.651872999999995</c:v>
                </c:pt>
              </c:numCache>
            </c:numRef>
          </c:bubbleSize>
          <c:bubble3D val="0"/>
        </c:ser>
        <c:ser>
          <c:idx val="3"/>
          <c:order val="3"/>
          <c:tx>
            <c:v>LAC</c:v>
          </c:tx>
          <c:spPr>
            <a:solidFill>
              <a:srgbClr val="FFFF99">
                <a:alpha val="50196"/>
              </a:srgbClr>
            </a:solidFill>
            <a:ln w="19050">
              <a:solidFill>
                <a:srgbClr val="663300"/>
              </a:solidFill>
            </a:ln>
          </c:spPr>
          <c:invertIfNegative val="0"/>
          <c:xVal>
            <c:numRef>
              <c:f>'4-9 4-10'!$G$85:$G$119</c:f>
              <c:numCache>
                <c:formatCode>#,##0</c:formatCode>
                <c:ptCount val="35"/>
                <c:pt idx="0">
                  <c:v>10343.155731233202</c:v>
                </c:pt>
                <c:pt idx="1">
                  <c:v>10490.604166916439</c:v>
                </c:pt>
                <c:pt idx="2">
                  <c:v>21395.69322057609</c:v>
                </c:pt>
                <c:pt idx="3">
                  <c:v>11645.340600932024</c:v>
                </c:pt>
                <c:pt idx="4">
                  <c:v>21027.826639933672</c:v>
                </c:pt>
                <c:pt idx="5">
                  <c:v>10487.968276553845</c:v>
                </c:pt>
                <c:pt idx="6">
                  <c:v>8486.8985396736934</c:v>
                </c:pt>
                <c:pt idx="7">
                  <c:v>35673.856267705152</c:v>
                </c:pt>
                <c:pt idx="8">
                  <c:v>15496.135254748266</c:v>
                </c:pt>
                <c:pt idx="9">
                  <c:v>6545.9322303786412</c:v>
                </c:pt>
                <c:pt idx="10">
                  <c:v>16071.384631432593</c:v>
                </c:pt>
                <c:pt idx="11">
                  <c:v>23264.272210864205</c:v>
                </c:pt>
                <c:pt idx="12">
                  <c:v>1703.0293494023399</c:v>
                </c:pt>
                <c:pt idx="13">
                  <c:v>8892.7628039597166</c:v>
                </c:pt>
                <c:pt idx="14">
                  <c:v>4642.6962507046119</c:v>
                </c:pt>
                <c:pt idx="15">
                  <c:v>4592.5933992745749</c:v>
                </c:pt>
                <c:pt idx="16">
                  <c:v>30446.007538852427</c:v>
                </c:pt>
                <c:pt idx="17">
                  <c:v>7764.142744607143</c:v>
                </c:pt>
                <c:pt idx="18">
                  <c:v>8092.6727566502568</c:v>
                </c:pt>
                <c:pt idx="19">
                  <c:v>6131.0616885613699</c:v>
                </c:pt>
                <c:pt idx="20">
                  <c:v>19594.369560762185</c:v>
                </c:pt>
                <c:pt idx="21">
                  <c:v>13875.856353671448</c:v>
                </c:pt>
                <c:pt idx="22">
                  <c:v>19416.23201706876</c:v>
                </c:pt>
                <c:pt idx="23">
                  <c:v>7296.5925731964144</c:v>
                </c:pt>
                <c:pt idx="24">
                  <c:v>34752.376062686024</c:v>
                </c:pt>
                <c:pt idx="25">
                  <c:v>12186.388560557996</c:v>
                </c:pt>
                <c:pt idx="26">
                  <c:v>10889.989127030896</c:v>
                </c:pt>
                <c:pt idx="27">
                  <c:v>18813.584495743562</c:v>
                </c:pt>
                <c:pt idx="28">
                  <c:v>11774.188341743413</c:v>
                </c:pt>
                <c:pt idx="29">
                  <c:v>21942.154646344785</c:v>
                </c:pt>
                <c:pt idx="30">
                  <c:v>18198.370017241356</c:v>
                </c:pt>
                <c:pt idx="31">
                  <c:v>12423.923043171611</c:v>
                </c:pt>
                <c:pt idx="32">
                  <c:v>16369.685626637904</c:v>
                </c:pt>
                <c:pt idx="33">
                  <c:v>15037.457469344647</c:v>
                </c:pt>
                <c:pt idx="34">
                  <c:v>22762.013235167306</c:v>
                </c:pt>
              </c:numCache>
            </c:numRef>
          </c:xVal>
          <c:yVal>
            <c:numRef>
              <c:f>'4-9 4-10'!$D$85:$D$119</c:f>
              <c:numCache>
                <c:formatCode>#,##0.0</c:formatCode>
                <c:ptCount val="35"/>
                <c:pt idx="0">
                  <c:v>68.781725888324871</c:v>
                </c:pt>
                <c:pt idx="1">
                  <c:v>75.14999311874368</c:v>
                </c:pt>
                <c:pt idx="2">
                  <c:v>72.782024323523004</c:v>
                </c:pt>
                <c:pt idx="3">
                  <c:v>79.193711114376157</c:v>
                </c:pt>
                <c:pt idx="4">
                  <c:v>79.664122906756717</c:v>
                </c:pt>
                <c:pt idx="5">
                  <c:v>82.557059150989758</c:v>
                </c:pt>
                <c:pt idx="6">
                  <c:v>65.551794452227128</c:v>
                </c:pt>
                <c:pt idx="7">
                  <c:v>83.155812354495112</c:v>
                </c:pt>
                <c:pt idx="8">
                  <c:v>82.858317153020877</c:v>
                </c:pt>
                <c:pt idx="9">
                  <c:v>45.296114084119175</c:v>
                </c:pt>
                <c:pt idx="10">
                  <c:v>44.365567911040507</c:v>
                </c:pt>
                <c:pt idx="11">
                  <c:v>79.742465064196296</c:v>
                </c:pt>
                <c:pt idx="12">
                  <c:v>90.6</c:v>
                </c:pt>
                <c:pt idx="13">
                  <c:v>72.457174090892494</c:v>
                </c:pt>
                <c:pt idx="14">
                  <c:v>52.213008587047163</c:v>
                </c:pt>
                <c:pt idx="15">
                  <c:v>59.321011619990117</c:v>
                </c:pt>
                <c:pt idx="16">
                  <c:v>42.858280043516331</c:v>
                </c:pt>
                <c:pt idx="17">
                  <c:v>62.204038525766592</c:v>
                </c:pt>
                <c:pt idx="18">
                  <c:v>50.0033857636761</c:v>
                </c:pt>
                <c:pt idx="19">
                  <c:v>48.558253095641902</c:v>
                </c:pt>
                <c:pt idx="20">
                  <c:v>64.646233824176008</c:v>
                </c:pt>
                <c:pt idx="21">
                  <c:v>69.161178235243028</c:v>
                </c:pt>
                <c:pt idx="22">
                  <c:v>74.413897840065573</c:v>
                </c:pt>
                <c:pt idx="23">
                  <c:v>59.682385230099719</c:v>
                </c:pt>
                <c:pt idx="24">
                  <c:v>50.8</c:v>
                </c:pt>
                <c:pt idx="25">
                  <c:v>66.748543586927227</c:v>
                </c:pt>
                <c:pt idx="26">
                  <c:v>51.973782014401401</c:v>
                </c:pt>
                <c:pt idx="27">
                  <c:v>74.475371275765085</c:v>
                </c:pt>
                <c:pt idx="28">
                  <c:v>56.2</c:v>
                </c:pt>
                <c:pt idx="29">
                  <c:v>61.275615979189823</c:v>
                </c:pt>
                <c:pt idx="30">
                  <c:v>42.053057728100093</c:v>
                </c:pt>
                <c:pt idx="31">
                  <c:v>56.674065268671413</c:v>
                </c:pt>
                <c:pt idx="32">
                  <c:v>61.708711131328862</c:v>
                </c:pt>
                <c:pt idx="33">
                  <c:v>69.316269529534637</c:v>
                </c:pt>
                <c:pt idx="34">
                  <c:v>64.557415881090066</c:v>
                </c:pt>
              </c:numCache>
            </c:numRef>
          </c:yVal>
          <c:bubbleSize>
            <c:numRef>
              <c:f>'4-9 4-10'!$F$85:$F$119</c:f>
              <c:numCache>
                <c:formatCode>#,##0.0</c:formatCode>
                <c:ptCount val="35"/>
                <c:pt idx="0">
                  <c:v>7.2002999999999998E-2</c:v>
                </c:pt>
                <c:pt idx="1">
                  <c:v>0.109373</c:v>
                </c:pt>
                <c:pt idx="2">
                  <c:v>5.4191000000000003E-2</c:v>
                </c:pt>
                <c:pt idx="3">
                  <c:v>0.10589700000000001</c:v>
                </c:pt>
                <c:pt idx="4">
                  <c:v>8.9984999999999996E-2</c:v>
                </c:pt>
                <c:pt idx="5">
                  <c:v>0.18227299999999999</c:v>
                </c:pt>
                <c:pt idx="6">
                  <c:v>0.33189999999999997</c:v>
                </c:pt>
                <c:pt idx="7">
                  <c:v>0.102911</c:v>
                </c:pt>
                <c:pt idx="8">
                  <c:v>0.28464400000000001</c:v>
                </c:pt>
                <c:pt idx="9">
                  <c:v>0.79961300000000002</c:v>
                </c:pt>
                <c:pt idx="10">
                  <c:v>0.53927599999999998</c:v>
                </c:pt>
                <c:pt idx="11">
                  <c:v>0.37737399999999999</c:v>
                </c:pt>
                <c:pt idx="12">
                  <c:v>10.317461</c:v>
                </c:pt>
                <c:pt idx="13">
                  <c:v>2.714734</c:v>
                </c:pt>
                <c:pt idx="14">
                  <c:v>6.0804780000000003</c:v>
                </c:pt>
                <c:pt idx="15">
                  <c:v>8.0976879999999998</c:v>
                </c:pt>
                <c:pt idx="16">
                  <c:v>1.341151</c:v>
                </c:pt>
                <c:pt idx="17">
                  <c:v>6.3404540000000003</c:v>
                </c:pt>
                <c:pt idx="18">
                  <c:v>6.802295</c:v>
                </c:pt>
                <c:pt idx="19">
                  <c:v>10.671200000000001</c:v>
                </c:pt>
                <c:pt idx="20">
                  <c:v>3.4070619999999998</c:v>
                </c:pt>
                <c:pt idx="21">
                  <c:v>4.872166</c:v>
                </c:pt>
                <c:pt idx="22">
                  <c:v>3.8641700000000001</c:v>
                </c:pt>
                <c:pt idx="23">
                  <c:v>15.468203000000001</c:v>
                </c:pt>
                <c:pt idx="24">
                  <c:v>3.6150859999999998</c:v>
                </c:pt>
                <c:pt idx="25">
                  <c:v>10.403760999999999</c:v>
                </c:pt>
                <c:pt idx="26">
                  <c:v>15.737878</c:v>
                </c:pt>
                <c:pt idx="27">
                  <c:v>11.265629000000001</c:v>
                </c:pt>
                <c:pt idx="28">
                  <c:v>30.375603000000002</c:v>
                </c:pt>
                <c:pt idx="29">
                  <c:v>17.619707999999999</c:v>
                </c:pt>
                <c:pt idx="30">
                  <c:v>30.405207000000001</c:v>
                </c:pt>
                <c:pt idx="31">
                  <c:v>48.321404999999999</c:v>
                </c:pt>
                <c:pt idx="32">
                  <c:v>122.332399</c:v>
                </c:pt>
                <c:pt idx="33">
                  <c:v>200.36192500000001</c:v>
                </c:pt>
                <c:pt idx="34">
                  <c:v>41.446246000000002</c:v>
                </c:pt>
              </c:numCache>
            </c:numRef>
          </c:bubbleSize>
          <c:bubble3D val="0"/>
        </c:ser>
        <c:ser>
          <c:idx val="4"/>
          <c:order val="4"/>
          <c:tx>
            <c:v>MNA</c:v>
          </c:tx>
          <c:spPr>
            <a:solidFill>
              <a:srgbClr val="FFCCFF">
                <a:alpha val="50196"/>
              </a:srgbClr>
            </a:solidFill>
            <a:ln w="19050">
              <a:solidFill>
                <a:srgbClr val="9933FF"/>
              </a:solidFill>
            </a:ln>
          </c:spPr>
          <c:invertIfNegative val="0"/>
          <c:xVal>
            <c:numRef>
              <c:f>'4-9 4-10'!$G$120:$G$140</c:f>
              <c:numCache>
                <c:formatCode>#,##0</c:formatCode>
                <c:ptCount val="21"/>
                <c:pt idx="0">
                  <c:v>2998.7405857090116</c:v>
                </c:pt>
                <c:pt idx="1">
                  <c:v>29126.781126691185</c:v>
                </c:pt>
                <c:pt idx="2">
                  <c:v>4776.6785003025889</c:v>
                </c:pt>
                <c:pt idx="3">
                  <c:v>43850.939717674148</c:v>
                </c:pt>
                <c:pt idx="4">
                  <c:v>11782.707459014668</c:v>
                </c:pt>
                <c:pt idx="5">
                  <c:v>17173.842236236229</c:v>
                </c:pt>
                <c:pt idx="6">
                  <c:v>3959.2918826328109</c:v>
                </c:pt>
                <c:pt idx="7">
                  <c:v>11124.496008761404</c:v>
                </c:pt>
                <c:pt idx="8">
                  <c:v>21046.347337878931</c:v>
                </c:pt>
                <c:pt idx="9">
                  <c:v>41359.507183494061</c:v>
                </c:pt>
                <c:pt idx="10">
                  <c:v>7321.8794151502298</c:v>
                </c:pt>
                <c:pt idx="11">
                  <c:v>32490.620742785111</c:v>
                </c:pt>
                <c:pt idx="12">
                  <c:v>80900.960410525178</c:v>
                </c:pt>
                <c:pt idx="13">
                  <c:v>136727.25361016704</c:v>
                </c:pt>
                <c:pt idx="14">
                  <c:v>14951.077679426613</c:v>
                </c:pt>
                <c:pt idx="15">
                  <c:v>13320.232190128485</c:v>
                </c:pt>
                <c:pt idx="16">
                  <c:v>58945.746230040262</c:v>
                </c:pt>
                <c:pt idx="17">
                  <c:v>11089.21117731509</c:v>
                </c:pt>
                <c:pt idx="18">
                  <c:v>15590.15196460884</c:v>
                </c:pt>
                <c:pt idx="19">
                  <c:v>53644.126925009819</c:v>
                </c:pt>
                <c:pt idx="20">
                  <c:v>4709.8887967240889</c:v>
                </c:pt>
              </c:numCache>
            </c:numRef>
          </c:xVal>
          <c:yVal>
            <c:numRef>
              <c:f>'4-9 4-10'!$D$120:$D$140</c:f>
              <c:numCache>
                <c:formatCode>#,##0.0</c:formatCode>
                <c:ptCount val="21"/>
                <c:pt idx="0">
                  <c:v>80.5</c:v>
                </c:pt>
                <c:pt idx="1">
                  <c:v>65.379516075571757</c:v>
                </c:pt>
                <c:pt idx="2">
                  <c:v>69.601355877159151</c:v>
                </c:pt>
                <c:pt idx="3">
                  <c:v>73.5</c:v>
                </c:pt>
                <c:pt idx="4">
                  <c:v>66.905953300484171</c:v>
                </c:pt>
                <c:pt idx="5">
                  <c:v>73.067450903784021</c:v>
                </c:pt>
                <c:pt idx="6">
                  <c:v>64</c:v>
                </c:pt>
                <c:pt idx="7">
                  <c:v>61.411909061120909</c:v>
                </c:pt>
                <c:pt idx="8">
                  <c:v>52.2</c:v>
                </c:pt>
                <c:pt idx="9">
                  <c:v>31.393477146504633</c:v>
                </c:pt>
                <c:pt idx="10">
                  <c:v>54.898455726446549</c:v>
                </c:pt>
                <c:pt idx="11">
                  <c:v>71.900000000000006</c:v>
                </c:pt>
                <c:pt idx="12">
                  <c:v>26.337575657907902</c:v>
                </c:pt>
                <c:pt idx="13">
                  <c:v>30.282139458430663</c:v>
                </c:pt>
                <c:pt idx="14">
                  <c:v>32.200000000000003</c:v>
                </c:pt>
                <c:pt idx="15">
                  <c:v>41.85258606246137</c:v>
                </c:pt>
                <c:pt idx="16">
                  <c:v>40.325150210409625</c:v>
                </c:pt>
                <c:pt idx="17">
                  <c:v>46.319579470448595</c:v>
                </c:pt>
                <c:pt idx="18">
                  <c:v>50.3</c:v>
                </c:pt>
                <c:pt idx="19">
                  <c:v>37.589527293042401</c:v>
                </c:pt>
                <c:pt idx="20">
                  <c:v>60.9</c:v>
                </c:pt>
              </c:numCache>
            </c:numRef>
          </c:yVal>
          <c:bubbleSize>
            <c:numRef>
              <c:f>'4-9 4-10'!$F$120:$F$140</c:f>
              <c:numCache>
                <c:formatCode>#,##0.0</c:formatCode>
                <c:ptCount val="21"/>
                <c:pt idx="0">
                  <c:v>0.87293200000000004</c:v>
                </c:pt>
                <c:pt idx="1">
                  <c:v>0.42337399999999997</c:v>
                </c:pt>
                <c:pt idx="2">
                  <c:v>4.1695060000000002</c:v>
                </c:pt>
                <c:pt idx="3">
                  <c:v>1.332171</c:v>
                </c:pt>
                <c:pt idx="4">
                  <c:v>6.46</c:v>
                </c:pt>
                <c:pt idx="5">
                  <c:v>4.46739</c:v>
                </c:pt>
                <c:pt idx="6">
                  <c:v>24.407381000000001</c:v>
                </c:pt>
                <c:pt idx="7">
                  <c:v>10.8865</c:v>
                </c:pt>
                <c:pt idx="8">
                  <c:v>6.2015209999999996</c:v>
                </c:pt>
                <c:pt idx="9">
                  <c:v>3.632444</c:v>
                </c:pt>
                <c:pt idx="10">
                  <c:v>33.008150000000001</c:v>
                </c:pt>
                <c:pt idx="11">
                  <c:v>8.0594999999999999</c:v>
                </c:pt>
                <c:pt idx="12">
                  <c:v>3.3685719999999999</c:v>
                </c:pt>
                <c:pt idx="13">
                  <c:v>2.1686730000000001</c:v>
                </c:pt>
                <c:pt idx="14">
                  <c:v>33.417476000000001</c:v>
                </c:pt>
                <c:pt idx="15">
                  <c:v>39.208193999999999</c:v>
                </c:pt>
                <c:pt idx="16">
                  <c:v>9.3461289999999995</c:v>
                </c:pt>
                <c:pt idx="17">
                  <c:v>82.056377999999995</c:v>
                </c:pt>
                <c:pt idx="18">
                  <c:v>77.447168000000005</c:v>
                </c:pt>
                <c:pt idx="19">
                  <c:v>28.828869999999998</c:v>
                </c:pt>
                <c:pt idx="20">
                  <c:v>22.845549999999999</c:v>
                </c:pt>
              </c:numCache>
            </c:numRef>
          </c:bubbleSize>
          <c:bubble3D val="0"/>
        </c:ser>
        <c:ser>
          <c:idx val="5"/>
          <c:order val="5"/>
          <c:tx>
            <c:v>NAM</c:v>
          </c:tx>
          <c:spPr>
            <a:solidFill>
              <a:schemeClr val="bg1">
                <a:lumMod val="75000"/>
                <a:alpha val="50000"/>
              </a:schemeClr>
            </a:solidFill>
            <a:ln w="19050">
              <a:solidFill>
                <a:schemeClr val="tx1"/>
              </a:solidFill>
            </a:ln>
          </c:spPr>
          <c:invertIfNegative val="0"/>
          <c:xVal>
            <c:numRef>
              <c:f>'4-9 4-10'!$G$141:$G$143</c:f>
              <c:numCache>
                <c:formatCode>#,##0</c:formatCode>
                <c:ptCount val="3"/>
                <c:pt idx="0">
                  <c:v>52872.032696484894</c:v>
                </c:pt>
                <c:pt idx="1">
                  <c:v>42752.657445696103</c:v>
                </c:pt>
                <c:pt idx="2">
                  <c:v>53041.981405562299</c:v>
                </c:pt>
              </c:numCache>
            </c:numRef>
          </c:xVal>
          <c:yVal>
            <c:numRef>
              <c:f>'4-9 4-10'!$D$141:$D$143</c:f>
              <c:numCache>
                <c:formatCode>#,##0.0</c:formatCode>
                <c:ptCount val="3"/>
                <c:pt idx="0">
                  <c:v>93.216503718477426</c:v>
                </c:pt>
                <c:pt idx="1">
                  <c:v>70.794160238602913</c:v>
                </c:pt>
                <c:pt idx="2">
                  <c:v>77.712134992165133</c:v>
                </c:pt>
              </c:numCache>
            </c:numRef>
          </c:yVal>
          <c:bubbleSize>
            <c:numRef>
              <c:f>'4-9 4-10'!$F$141:$F$143</c:f>
              <c:numCache>
                <c:formatCode>#,##0.0</c:formatCode>
                <c:ptCount val="3"/>
                <c:pt idx="0">
                  <c:v>6.5023999999999998E-2</c:v>
                </c:pt>
                <c:pt idx="1">
                  <c:v>35.154279000000002</c:v>
                </c:pt>
                <c:pt idx="2">
                  <c:v>316.12883900000003</c:v>
                </c:pt>
              </c:numCache>
            </c:numRef>
          </c:bubbleSize>
          <c:bubble3D val="0"/>
        </c:ser>
        <c:ser>
          <c:idx val="6"/>
          <c:order val="6"/>
          <c:tx>
            <c:v>SAS</c:v>
          </c:tx>
          <c:spPr>
            <a:solidFill>
              <a:srgbClr val="FF9933">
                <a:alpha val="50196"/>
              </a:srgbClr>
            </a:solidFill>
            <a:ln w="19050">
              <a:solidFill>
                <a:srgbClr val="CC6600"/>
              </a:solidFill>
            </a:ln>
          </c:spPr>
          <c:invertIfNegative val="0"/>
          <c:xVal>
            <c:numRef>
              <c:f>'4-9 4-10'!$G$144:$G$151</c:f>
              <c:numCache>
                <c:formatCode>#,##0</c:formatCode>
                <c:ptCount val="8"/>
                <c:pt idx="0">
                  <c:v>11656.742836024823</c:v>
                </c:pt>
                <c:pt idx="1">
                  <c:v>7404.7367843186539</c:v>
                </c:pt>
                <c:pt idx="2">
                  <c:v>1946.1938060318389</c:v>
                </c:pt>
                <c:pt idx="3">
                  <c:v>2244.7996284263813</c:v>
                </c:pt>
                <c:pt idx="4">
                  <c:v>9738.1191741744678</c:v>
                </c:pt>
                <c:pt idx="5">
                  <c:v>2948.0148897688741</c:v>
                </c:pt>
                <c:pt idx="6">
                  <c:v>4601.6889430344736</c:v>
                </c:pt>
                <c:pt idx="7">
                  <c:v>5417.7489483294685</c:v>
                </c:pt>
              </c:numCache>
            </c:numRef>
          </c:xVal>
          <c:yVal>
            <c:numRef>
              <c:f>'4-9 4-10'!$D$144:$D$151</c:f>
              <c:numCache>
                <c:formatCode>#,##0.0</c:formatCode>
                <c:ptCount val="8"/>
                <c:pt idx="0">
                  <c:v>73.279127783424187</c:v>
                </c:pt>
                <c:pt idx="1">
                  <c:v>38.272503868207878</c:v>
                </c:pt>
                <c:pt idx="2">
                  <c:v>54.841113000661309</c:v>
                </c:pt>
                <c:pt idx="3">
                  <c:v>49.188135690050188</c:v>
                </c:pt>
                <c:pt idx="4">
                  <c:v>56.781644179587651</c:v>
                </c:pt>
                <c:pt idx="5">
                  <c:v>56.087698759258728</c:v>
                </c:pt>
                <c:pt idx="6">
                  <c:v>53.807426295870997</c:v>
                </c:pt>
                <c:pt idx="7">
                  <c:v>51.31215198040686</c:v>
                </c:pt>
              </c:numCache>
            </c:numRef>
          </c:yVal>
          <c:bubbleSize>
            <c:numRef>
              <c:f>'4-9 4-10'!$F$144:$F$151</c:f>
              <c:numCache>
                <c:formatCode>#,##0.0</c:formatCode>
                <c:ptCount val="8"/>
                <c:pt idx="0">
                  <c:v>0.34502300000000002</c:v>
                </c:pt>
                <c:pt idx="1">
                  <c:v>0.75394700000000003</c:v>
                </c:pt>
                <c:pt idx="2">
                  <c:v>30.551673999999998</c:v>
                </c:pt>
                <c:pt idx="3">
                  <c:v>27.797457000000001</c:v>
                </c:pt>
                <c:pt idx="4">
                  <c:v>20.483000000000001</c:v>
                </c:pt>
                <c:pt idx="5">
                  <c:v>156.59496200000001</c:v>
                </c:pt>
                <c:pt idx="6">
                  <c:v>182.142594</c:v>
                </c:pt>
                <c:pt idx="7">
                  <c:v>1252.139596</c:v>
                </c:pt>
              </c:numCache>
            </c:numRef>
          </c:bubbleSize>
          <c:bubble3D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bubbleScale val="100"/>
        <c:showNegBubbles val="0"/>
        <c:axId val="74814208"/>
        <c:axId val="74816128"/>
      </c:bubbleChart>
      <c:valAx>
        <c:axId val="74814208"/>
        <c:scaling>
          <c:logBase val="10"/>
          <c:orientation val="minMax"/>
          <c:max val="200000"/>
          <c:min val="500"/>
        </c:scaling>
        <c:delete val="0"/>
        <c:axPos val="b"/>
        <c:title>
          <c:tx>
            <c:rich>
              <a:bodyPr/>
              <a:lstStyle/>
              <a:p>
                <a:pPr>
                  <a:defRPr sz="1600" b="0"/>
                </a:pPr>
                <a:r>
                  <a:rPr lang="en-US" sz="1600" b="0" smtClean="0"/>
                  <a:t>income</a:t>
                </a:r>
                <a:r>
                  <a:rPr lang="en-US" sz="1600" b="0" baseline="0" smtClean="0"/>
                  <a:t> </a:t>
                </a:r>
                <a:r>
                  <a:rPr lang="en-US" sz="1600" b="0" baseline="0"/>
                  <a:t>per capita, log scale</a:t>
                </a:r>
                <a:endParaRPr lang="en-US" sz="1600" b="0"/>
              </a:p>
            </c:rich>
          </c:tx>
          <c:layout>
            <c:manualLayout>
              <c:xMode val="edge"/>
              <c:yMode val="edge"/>
              <c:x val="0.69042432195975501"/>
              <c:y val="0.88853412073490812"/>
            </c:manualLayout>
          </c:layout>
          <c:overlay val="0"/>
        </c:title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4816128"/>
        <c:crosses val="autoZero"/>
        <c:crossBetween val="midCat"/>
      </c:valAx>
      <c:valAx>
        <c:axId val="74816128"/>
        <c:scaling>
          <c:orientation val="minMax"/>
          <c:max val="100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en-US" sz="1600" b="0"/>
                  <a:t>% of GDP</a:t>
                </a:r>
              </a:p>
            </c:rich>
          </c:tx>
          <c:layout>
            <c:manualLayout>
              <c:xMode val="edge"/>
              <c:yMode val="edge"/>
              <c:x val="1.2500000000000001E-2"/>
              <c:y val="0.40341338582677166"/>
            </c:manualLayout>
          </c:layout>
          <c:overlay val="0"/>
        </c:title>
        <c:numFmt formatCode="#,##0" sourceLinked="0"/>
        <c:majorTickMark val="out"/>
        <c:minorTickMark val="out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4814208"/>
        <c:crosses val="autoZero"/>
        <c:crossBetween val="midCat"/>
        <c:majorUnit val="20"/>
        <c:minorUnit val="10"/>
      </c:valAx>
      <c:spPr>
        <a:ln>
          <a:noFill/>
        </a:ln>
      </c:spPr>
    </c:plotArea>
    <c:legend>
      <c:legendPos val="r"/>
      <c:layout>
        <c:manualLayout>
          <c:xMode val="edge"/>
          <c:yMode val="edge"/>
          <c:x val="0.89216776027996503"/>
          <c:y val="3.2023549139690875E-2"/>
          <c:w val="0.1007321784776903"/>
          <c:h val="0.49639370078740158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9192400549129756E-2"/>
          <c:y val="3.6817257217847774E-2"/>
          <c:w val="0.850925634295713"/>
          <c:h val="0.93859744094488184"/>
        </c:manualLayout>
      </c:layout>
      <c:bubbleChart>
        <c:varyColors val="0"/>
        <c:ser>
          <c:idx val="0"/>
          <c:order val="0"/>
          <c:tx>
            <c:v>SSA</c:v>
          </c:tx>
          <c:spPr>
            <a:solidFill>
              <a:srgbClr val="CCFFFF">
                <a:alpha val="50196"/>
              </a:srgbClr>
            </a:solidFill>
            <a:ln w="19050">
              <a:solidFill>
                <a:srgbClr val="0000FF"/>
              </a:solidFill>
            </a:ln>
          </c:spPr>
          <c:invertIfNegative val="0"/>
          <c:xVal>
            <c:numRef>
              <c:f>'4-9 4-10'!$G$152:$G$198</c:f>
              <c:numCache>
                <c:formatCode>#,##0</c:formatCode>
                <c:ptCount val="47"/>
                <c:pt idx="0">
                  <c:v>33768.289851407993</c:v>
                </c:pt>
                <c:pt idx="1">
                  <c:v>5868.4805510152755</c:v>
                </c:pt>
                <c:pt idx="2">
                  <c:v>603.74295979401472</c:v>
                </c:pt>
                <c:pt idx="3">
                  <c:v>19264.335939821558</c:v>
                </c:pt>
                <c:pt idx="4">
                  <c:v>7736.1746816331306</c:v>
                </c:pt>
                <c:pt idx="5">
                  <c:v>561.76012328233696</c:v>
                </c:pt>
                <c:pt idx="6">
                  <c:v>1544.1832396181744</c:v>
                </c:pt>
                <c:pt idx="7">
                  <c:v>2088.5918355192985</c:v>
                </c:pt>
                <c:pt idx="8">
                  <c:v>1641.8345212844906</c:v>
                </c:pt>
                <c:pt idx="9">
                  <c:v>809.21753344352635</c:v>
                </c:pt>
                <c:pt idx="10">
                  <c:v>1253.0848996802329</c:v>
                </c:pt>
                <c:pt idx="11">
                  <c:v>771.71542954274003</c:v>
                </c:pt>
                <c:pt idx="12">
                  <c:v>1407.0267722455758</c:v>
                </c:pt>
                <c:pt idx="13">
                  <c:v>2372.0628539278382</c:v>
                </c:pt>
                <c:pt idx="14">
                  <c:v>3042.8384941054783</c:v>
                </c:pt>
                <c:pt idx="15">
                  <c:v>1380.0002644891285</c:v>
                </c:pt>
                <c:pt idx="16">
                  <c:v>916.19969122984423</c:v>
                </c:pt>
                <c:pt idx="17">
                  <c:v>877.99548005648433</c:v>
                </c:pt>
                <c:pt idx="18">
                  <c:v>6685.338117341309</c:v>
                </c:pt>
                <c:pt idx="19">
                  <c:v>2830.1295390216906</c:v>
                </c:pt>
                <c:pt idx="20">
                  <c:v>1684.4796509331807</c:v>
                </c:pt>
                <c:pt idx="21">
                  <c:v>1790.7536367299058</c:v>
                </c:pt>
                <c:pt idx="22">
                  <c:v>3992.0900388475384</c:v>
                </c:pt>
                <c:pt idx="23">
                  <c:v>3372.9720069006198</c:v>
                </c:pt>
                <c:pt idx="24">
                  <c:v>1105.0734976373567</c:v>
                </c:pt>
                <c:pt idx="25">
                  <c:v>1446.1714947596386</c:v>
                </c:pt>
                <c:pt idx="26">
                  <c:v>2794.9813190826571</c:v>
                </c:pt>
                <c:pt idx="27">
                  <c:v>1473.6380116627399</c:v>
                </c:pt>
                <c:pt idx="28">
                  <c:v>1390.5197109531805</c:v>
                </c:pt>
                <c:pt idx="29">
                  <c:v>1674.2850689819836</c:v>
                </c:pt>
                <c:pt idx="30">
                  <c:v>780.00310756548231</c:v>
                </c:pt>
                <c:pt idx="31">
                  <c:v>3210.4546443859385</c:v>
                </c:pt>
                <c:pt idx="32">
                  <c:v>3925.4623873921664</c:v>
                </c:pt>
                <c:pt idx="33">
                  <c:v>1832.0832443231643</c:v>
                </c:pt>
                <c:pt idx="34">
                  <c:v>5602.4087955244158</c:v>
                </c:pt>
                <c:pt idx="35">
                  <c:v>1413.9907567397863</c:v>
                </c:pt>
                <c:pt idx="36">
                  <c:v>2241.9965251601657</c:v>
                </c:pt>
                <c:pt idx="37">
                  <c:v>2576.2554940554451</c:v>
                </c:pt>
                <c:pt idx="38">
                  <c:v>1195.6767572633651</c:v>
                </c:pt>
                <c:pt idx="39">
                  <c:v>9583.1847565644184</c:v>
                </c:pt>
                <c:pt idx="40">
                  <c:v>15751.902206032757</c:v>
                </c:pt>
                <c:pt idx="41">
                  <c:v>2971.0670797657763</c:v>
                </c:pt>
                <c:pt idx="42">
                  <c:v>1661.4235539936885</c:v>
                </c:pt>
                <c:pt idx="43">
                  <c:v>12866.939794067957</c:v>
                </c:pt>
                <c:pt idx="44">
                  <c:v>6416.3171609880046</c:v>
                </c:pt>
                <c:pt idx="45">
                  <c:v>17714.017756008958</c:v>
                </c:pt>
                <c:pt idx="46">
                  <c:v>24587.485594731046</c:v>
                </c:pt>
              </c:numCache>
            </c:numRef>
          </c:xVal>
          <c:yVal>
            <c:numRef>
              <c:f>'4-9 4-10'!$C$152:$C$198</c:f>
              <c:numCache>
                <c:formatCode>#,##0.0</c:formatCode>
                <c:ptCount val="47"/>
                <c:pt idx="0">
                  <c:v>5.0999999999999996</c:v>
                </c:pt>
                <c:pt idx="1">
                  <c:v>4.3621621442182317</c:v>
                </c:pt>
                <c:pt idx="2">
                  <c:v>54.317498003886065</c:v>
                </c:pt>
                <c:pt idx="3">
                  <c:v>4.0188088994455722</c:v>
                </c:pt>
                <c:pt idx="4">
                  <c:v>10.061009598118027</c:v>
                </c:pt>
                <c:pt idx="5">
                  <c:v>60.2</c:v>
                </c:pt>
                <c:pt idx="6">
                  <c:v>59.472875140228609</c:v>
                </c:pt>
                <c:pt idx="7">
                  <c:v>51.501229963157577</c:v>
                </c:pt>
                <c:pt idx="8">
                  <c:v>42.263223796712602</c:v>
                </c:pt>
                <c:pt idx="9">
                  <c:v>20.785084609820899</c:v>
                </c:pt>
                <c:pt idx="10">
                  <c:v>20.23735653938995</c:v>
                </c:pt>
                <c:pt idx="11">
                  <c:v>39.827369657788928</c:v>
                </c:pt>
                <c:pt idx="12">
                  <c:v>43.678605612258593</c:v>
                </c:pt>
                <c:pt idx="13">
                  <c:v>33.849848563649161</c:v>
                </c:pt>
                <c:pt idx="14">
                  <c:v>15.456671771824467</c:v>
                </c:pt>
                <c:pt idx="15">
                  <c:v>45.025856885939476</c:v>
                </c:pt>
                <c:pt idx="16">
                  <c:v>37.198860737667715</c:v>
                </c:pt>
                <c:pt idx="17">
                  <c:v>38.839409459335961</c:v>
                </c:pt>
                <c:pt idx="18">
                  <c:v>7.4810568095257182</c:v>
                </c:pt>
                <c:pt idx="19">
                  <c:v>22.885052570437498</c:v>
                </c:pt>
                <c:pt idx="20">
                  <c:v>22.868677509022469</c:v>
                </c:pt>
                <c:pt idx="21">
                  <c:v>36.521926632705323</c:v>
                </c:pt>
                <c:pt idx="22">
                  <c:v>21.862072528768721</c:v>
                </c:pt>
                <c:pt idx="23">
                  <c:v>28.145876182329626</c:v>
                </c:pt>
                <c:pt idx="24">
                  <c:v>28.992589048701284</c:v>
                </c:pt>
                <c:pt idx="25">
                  <c:v>37.079277802811824</c:v>
                </c:pt>
                <c:pt idx="26">
                  <c:v>29.513600652194604</c:v>
                </c:pt>
                <c:pt idx="27">
                  <c:v>33.388157894736842</c:v>
                </c:pt>
                <c:pt idx="28">
                  <c:v>30.76088841749986</c:v>
                </c:pt>
                <c:pt idx="29">
                  <c:v>25.262322154743501</c:v>
                </c:pt>
                <c:pt idx="30">
                  <c:v>26.959395981848566</c:v>
                </c:pt>
                <c:pt idx="31">
                  <c:v>22.281045675689377</c:v>
                </c:pt>
                <c:pt idx="32">
                  <c:v>9.6444536874894666</c:v>
                </c:pt>
                <c:pt idx="33">
                  <c:v>12.001759788825341</c:v>
                </c:pt>
                <c:pt idx="34">
                  <c:v>20.996397525715853</c:v>
                </c:pt>
                <c:pt idx="35">
                  <c:v>26.373875456079276</c:v>
                </c:pt>
                <c:pt idx="36">
                  <c:v>17.523830544905554</c:v>
                </c:pt>
                <c:pt idx="37">
                  <c:v>8.3036296567537526</c:v>
                </c:pt>
                <c:pt idx="38">
                  <c:v>11.6</c:v>
                </c:pt>
                <c:pt idx="39">
                  <c:v>6.1442048976533501</c:v>
                </c:pt>
                <c:pt idx="40">
                  <c:v>2.537708397862517</c:v>
                </c:pt>
                <c:pt idx="41">
                  <c:v>18.8</c:v>
                </c:pt>
                <c:pt idx="42">
                  <c:v>22.8</c:v>
                </c:pt>
                <c:pt idx="43">
                  <c:v>2.315131058066545</c:v>
                </c:pt>
                <c:pt idx="44">
                  <c:v>10</c:v>
                </c:pt>
                <c:pt idx="45">
                  <c:v>3.221781160398566</c:v>
                </c:pt>
                <c:pt idx="46">
                  <c:v>2.3711500378506205</c:v>
                </c:pt>
              </c:numCache>
            </c:numRef>
          </c:yVal>
          <c:bubbleSize>
            <c:numRef>
              <c:f>'4-9 4-10'!$F$152:$F$198</c:f>
              <c:numCache>
                <c:formatCode>#,##0.0</c:formatCode>
                <c:ptCount val="47"/>
                <c:pt idx="0">
                  <c:v>0.75701399999999996</c:v>
                </c:pt>
                <c:pt idx="1">
                  <c:v>4.4476319999999996</c:v>
                </c:pt>
                <c:pt idx="2">
                  <c:v>4.6164170000000002</c:v>
                </c:pt>
                <c:pt idx="3">
                  <c:v>1.6717109999999999</c:v>
                </c:pt>
                <c:pt idx="4">
                  <c:v>21.471617999999999</c:v>
                </c:pt>
                <c:pt idx="5">
                  <c:v>10.495583</c:v>
                </c:pt>
                <c:pt idx="6">
                  <c:v>6.0920750000000004</c:v>
                </c:pt>
                <c:pt idx="7">
                  <c:v>12.825314000000001</c:v>
                </c:pt>
                <c:pt idx="8">
                  <c:v>15.30165</c:v>
                </c:pt>
                <c:pt idx="9">
                  <c:v>67.513677000000001</c:v>
                </c:pt>
                <c:pt idx="10">
                  <c:v>11.745189</c:v>
                </c:pt>
                <c:pt idx="11">
                  <c:v>10.162532000000001</c:v>
                </c:pt>
                <c:pt idx="12">
                  <c:v>1.7042550000000001</c:v>
                </c:pt>
                <c:pt idx="13">
                  <c:v>49.253126000000002</c:v>
                </c:pt>
                <c:pt idx="14">
                  <c:v>3.8898799999999998</c:v>
                </c:pt>
                <c:pt idx="15">
                  <c:v>94.100756000000004</c:v>
                </c:pt>
                <c:pt idx="16">
                  <c:v>17.83127</c:v>
                </c:pt>
                <c:pt idx="17">
                  <c:v>4.2940769999999997</c:v>
                </c:pt>
                <c:pt idx="18">
                  <c:v>1.249514</c:v>
                </c:pt>
                <c:pt idx="19">
                  <c:v>22.253958999999998</c:v>
                </c:pt>
                <c:pt idx="20">
                  <c:v>16.934839</c:v>
                </c:pt>
                <c:pt idx="21">
                  <c:v>10.323473999999999</c:v>
                </c:pt>
                <c:pt idx="22">
                  <c:v>25.904598</c:v>
                </c:pt>
                <c:pt idx="23">
                  <c:v>37.964306000000001</c:v>
                </c:pt>
                <c:pt idx="24">
                  <c:v>25.833752</c:v>
                </c:pt>
                <c:pt idx="25">
                  <c:v>0.73491700000000004</c:v>
                </c:pt>
                <c:pt idx="26">
                  <c:v>44.353690999999998</c:v>
                </c:pt>
                <c:pt idx="27">
                  <c:v>11.776522</c:v>
                </c:pt>
                <c:pt idx="28">
                  <c:v>6.8169820000000003</c:v>
                </c:pt>
                <c:pt idx="29">
                  <c:v>37.578876000000001</c:v>
                </c:pt>
                <c:pt idx="30">
                  <c:v>16.362566999999999</c:v>
                </c:pt>
                <c:pt idx="31">
                  <c:v>20.316085999999999</c:v>
                </c:pt>
                <c:pt idx="32">
                  <c:v>14.538639999999999</c:v>
                </c:pt>
                <c:pt idx="33">
                  <c:v>14.149647999999999</c:v>
                </c:pt>
                <c:pt idx="34">
                  <c:v>173.61534499999999</c:v>
                </c:pt>
                <c:pt idx="35">
                  <c:v>22.924851</c:v>
                </c:pt>
                <c:pt idx="36">
                  <c:v>14.133279999999999</c:v>
                </c:pt>
                <c:pt idx="37">
                  <c:v>2.074465</c:v>
                </c:pt>
                <c:pt idx="38">
                  <c:v>6.3331350000000004</c:v>
                </c:pt>
                <c:pt idx="39">
                  <c:v>2.303315</c:v>
                </c:pt>
                <c:pt idx="40">
                  <c:v>2.0211440000000001</c:v>
                </c:pt>
                <c:pt idx="41">
                  <c:v>0.192993</c:v>
                </c:pt>
                <c:pt idx="42">
                  <c:v>1.8492850000000001</c:v>
                </c:pt>
                <c:pt idx="43">
                  <c:v>53.157490000000003</c:v>
                </c:pt>
                <c:pt idx="44">
                  <c:v>0.49889699999999998</c:v>
                </c:pt>
                <c:pt idx="45">
                  <c:v>1.258653</c:v>
                </c:pt>
                <c:pt idx="46">
                  <c:v>8.9173000000000002E-2</c:v>
                </c:pt>
              </c:numCache>
            </c:numRef>
          </c:bubbleSize>
          <c:bubble3D val="0"/>
        </c:ser>
        <c:ser>
          <c:idx val="1"/>
          <c:order val="1"/>
          <c:tx>
            <c:v>EAP</c:v>
          </c:tx>
          <c:spPr>
            <a:solidFill>
              <a:srgbClr val="FFCC99">
                <a:alpha val="50196"/>
              </a:srgbClr>
            </a:solidFill>
            <a:ln w="19050">
              <a:solidFill>
                <a:srgbClr val="FF0000"/>
              </a:solidFill>
            </a:ln>
          </c:spPr>
          <c:invertIfNegative val="0"/>
          <c:xVal>
            <c:numRef>
              <c:f>'4-9 4-10'!$G$4:$G$35</c:f>
              <c:numCache>
                <c:formatCode>#,##0</c:formatCode>
                <c:ptCount val="32"/>
                <c:pt idx="0">
                  <c:v>3645.1579296557966</c:v>
                </c:pt>
                <c:pt idx="1">
                  <c:v>1855.8288836197476</c:v>
                </c:pt>
                <c:pt idx="2">
                  <c:v>3900.9973101083287</c:v>
                </c:pt>
                <c:pt idx="3">
                  <c:v>15095.988139238427</c:v>
                </c:pt>
                <c:pt idx="4">
                  <c:v>3394.6472754718384</c:v>
                </c:pt>
                <c:pt idx="5">
                  <c:v>5304.2066889859598</c:v>
                </c:pt>
                <c:pt idx="6">
                  <c:v>2990.9168299828707</c:v>
                </c:pt>
                <c:pt idx="7">
                  <c:v>5768.9857687581407</c:v>
                </c:pt>
                <c:pt idx="8">
                  <c:v>2068.9610622476939</c:v>
                </c:pt>
                <c:pt idx="9">
                  <c:v>2021.6944881075829</c:v>
                </c:pt>
                <c:pt idx="10">
                  <c:v>7750.4306590386377</c:v>
                </c:pt>
                <c:pt idx="11">
                  <c:v>2642.9057807169188</c:v>
                </c:pt>
                <c:pt idx="12">
                  <c:v>9434.9627693652983</c:v>
                </c:pt>
                <c:pt idx="13">
                  <c:v>71776.648012307778</c:v>
                </c:pt>
                <c:pt idx="14">
                  <c:v>4822.0220736892352</c:v>
                </c:pt>
                <c:pt idx="15">
                  <c:v>3041.0770902115264</c:v>
                </c:pt>
                <c:pt idx="16">
                  <c:v>142599.24031921211</c:v>
                </c:pt>
                <c:pt idx="17">
                  <c:v>34731.569065686177</c:v>
                </c:pt>
                <c:pt idx="18">
                  <c:v>53215.937373474138</c:v>
                </c:pt>
                <c:pt idx="19">
                  <c:v>78763.38494437706</c:v>
                </c:pt>
                <c:pt idx="20">
                  <c:v>5294.4398693333324</c:v>
                </c:pt>
                <c:pt idx="21">
                  <c:v>6535.8758638147083</c:v>
                </c:pt>
                <c:pt idx="22">
                  <c:v>23338.014024433152</c:v>
                </c:pt>
                <c:pt idx="23">
                  <c:v>14393.530703556455</c:v>
                </c:pt>
                <c:pt idx="24">
                  <c:v>43202.367687811457</c:v>
                </c:pt>
                <c:pt idx="25">
                  <c:v>33062.443402667333</c:v>
                </c:pt>
                <c:pt idx="26">
                  <c:v>9561.1263518309388</c:v>
                </c:pt>
                <c:pt idx="27">
                  <c:v>36223.340674379397</c:v>
                </c:pt>
                <c:pt idx="28">
                  <c:v>11906.507390824416</c:v>
                </c:pt>
                <c:pt idx="29">
                  <c:v>4228.3918941201655</c:v>
                </c:pt>
                <c:pt idx="30">
                  <c:v>1606.7173639552241</c:v>
                </c:pt>
                <c:pt idx="31">
                  <c:v>41830.508474576265</c:v>
                </c:pt>
              </c:numCache>
            </c:numRef>
          </c:xVal>
          <c:yVal>
            <c:numRef>
              <c:f>'4-9 4-10'!$C$4:$C$35</c:f>
              <c:numCache>
                <c:formatCode>#,##0.0</c:formatCode>
                <c:ptCount val="32"/>
                <c:pt idx="0">
                  <c:v>22.162963280598831</c:v>
                </c:pt>
                <c:pt idx="1">
                  <c:v>25.279807073954984</c:v>
                </c:pt>
                <c:pt idx="2">
                  <c:v>14.3</c:v>
                </c:pt>
                <c:pt idx="3">
                  <c:v>5.3273905201459621</c:v>
                </c:pt>
                <c:pt idx="4">
                  <c:v>28.212535371202392</c:v>
                </c:pt>
                <c:pt idx="5">
                  <c:v>19.169825028804024</c:v>
                </c:pt>
                <c:pt idx="6">
                  <c:v>27.977139819245085</c:v>
                </c:pt>
                <c:pt idx="7">
                  <c:v>11.4</c:v>
                </c:pt>
                <c:pt idx="8">
                  <c:v>51.9</c:v>
                </c:pt>
                <c:pt idx="9">
                  <c:v>18.423106947697114</c:v>
                </c:pt>
                <c:pt idx="10">
                  <c:v>12.217588791748625</c:v>
                </c:pt>
                <c:pt idx="11">
                  <c:v>26.3</c:v>
                </c:pt>
                <c:pt idx="12">
                  <c:v>16.465150719796444</c:v>
                </c:pt>
                <c:pt idx="13">
                  <c:v>0.725777246412041</c:v>
                </c:pt>
                <c:pt idx="14">
                  <c:v>26.505792193890077</c:v>
                </c:pt>
                <c:pt idx="15">
                  <c:v>33.523338295568671</c:v>
                </c:pt>
                <c:pt idx="16">
                  <c:v>0</c:v>
                </c:pt>
                <c:pt idx="17">
                  <c:v>7.1810931643073452</c:v>
                </c:pt>
                <c:pt idx="18">
                  <c:v>5.946731846084017E-2</c:v>
                </c:pt>
                <c:pt idx="19">
                  <c:v>3.4468484002517993E-2</c:v>
                </c:pt>
                <c:pt idx="20">
                  <c:v>18.380324875804281</c:v>
                </c:pt>
                <c:pt idx="21">
                  <c:v>11.229675278636329</c:v>
                </c:pt>
                <c:pt idx="22">
                  <c:v>9.3054554778242959</c:v>
                </c:pt>
                <c:pt idx="23">
                  <c:v>11.982668709465145</c:v>
                </c:pt>
                <c:pt idx="24">
                  <c:v>2.449502027786969</c:v>
                </c:pt>
                <c:pt idx="25">
                  <c:v>2.3439358556983287</c:v>
                </c:pt>
                <c:pt idx="26">
                  <c:v>14.432422959117755</c:v>
                </c:pt>
                <c:pt idx="27">
                  <c:v>1.2156677962491469</c:v>
                </c:pt>
                <c:pt idx="28">
                  <c:v>10.012741430770543</c:v>
                </c:pt>
                <c:pt idx="29">
                  <c:v>37.1</c:v>
                </c:pt>
                <c:pt idx="30">
                  <c:v>24.6</c:v>
                </c:pt>
                <c:pt idx="31">
                  <c:v>1.7</c:v>
                </c:pt>
              </c:numCache>
            </c:numRef>
          </c:yVal>
          <c:bubbleSize>
            <c:numRef>
              <c:f>'4-9 4-10'!$F$4:$F$35</c:f>
              <c:numCache>
                <c:formatCode>#,##0.0</c:formatCode>
                <c:ptCount val="32"/>
                <c:pt idx="0">
                  <c:v>9.8759999999999994E-3</c:v>
                </c:pt>
                <c:pt idx="1">
                  <c:v>0.102351</c:v>
                </c:pt>
                <c:pt idx="2">
                  <c:v>5.2634E-2</c:v>
                </c:pt>
                <c:pt idx="3">
                  <c:v>2.0917999999999999E-2</c:v>
                </c:pt>
                <c:pt idx="4">
                  <c:v>0.103549</c:v>
                </c:pt>
                <c:pt idx="5">
                  <c:v>0.105323</c:v>
                </c:pt>
                <c:pt idx="6">
                  <c:v>0.25276300000000002</c:v>
                </c:pt>
                <c:pt idx="7">
                  <c:v>0.19037200000000001</c:v>
                </c:pt>
                <c:pt idx="8">
                  <c:v>0.56123100000000004</c:v>
                </c:pt>
                <c:pt idx="9">
                  <c:v>1.180069</c:v>
                </c:pt>
                <c:pt idx="10">
                  <c:v>0.88106499999999999</c:v>
                </c:pt>
                <c:pt idx="11">
                  <c:v>7.3212619999999999</c:v>
                </c:pt>
                <c:pt idx="12">
                  <c:v>2.839073</c:v>
                </c:pt>
                <c:pt idx="13">
                  <c:v>0.41778399999999999</c:v>
                </c:pt>
                <c:pt idx="14">
                  <c:v>6.7697269999999996</c:v>
                </c:pt>
                <c:pt idx="15">
                  <c:v>15.135168999999999</c:v>
                </c:pt>
                <c:pt idx="16">
                  <c:v>0.56637499999999996</c:v>
                </c:pt>
                <c:pt idx="17">
                  <c:v>4.4420999999999999</c:v>
                </c:pt>
                <c:pt idx="18">
                  <c:v>7.1875</c:v>
                </c:pt>
                <c:pt idx="19">
                  <c:v>5.3992000000000004</c:v>
                </c:pt>
                <c:pt idx="20">
                  <c:v>89.7089</c:v>
                </c:pt>
                <c:pt idx="21">
                  <c:v>98.393574000000001</c:v>
                </c:pt>
                <c:pt idx="22">
                  <c:v>29.716964999999998</c:v>
                </c:pt>
                <c:pt idx="23">
                  <c:v>67.010502000000002</c:v>
                </c:pt>
                <c:pt idx="24">
                  <c:v>23.129300000000001</c:v>
                </c:pt>
                <c:pt idx="25">
                  <c:v>50.219669000000003</c:v>
                </c:pt>
                <c:pt idx="26">
                  <c:v>249.86563100000001</c:v>
                </c:pt>
                <c:pt idx="27">
                  <c:v>127.338621</c:v>
                </c:pt>
                <c:pt idx="28">
                  <c:v>1357.38</c:v>
                </c:pt>
                <c:pt idx="29">
                  <c:v>53.259017999999998</c:v>
                </c:pt>
                <c:pt idx="30">
                  <c:v>24.895479999999999</c:v>
                </c:pt>
                <c:pt idx="31" formatCode="General">
                  <c:v>23.6</c:v>
                </c:pt>
              </c:numCache>
            </c:numRef>
          </c:bubbleSize>
          <c:bubble3D val="0"/>
        </c:ser>
        <c:ser>
          <c:idx val="2"/>
          <c:order val="2"/>
          <c:tx>
            <c:v>ECA</c:v>
          </c:tx>
          <c:spPr>
            <a:solidFill>
              <a:srgbClr val="CCFFCC">
                <a:alpha val="50000"/>
              </a:srgbClr>
            </a:solidFill>
            <a:ln w="19050">
              <a:solidFill>
                <a:srgbClr val="006600"/>
              </a:solidFill>
            </a:ln>
          </c:spPr>
          <c:invertIfNegative val="0"/>
          <c:xVal>
            <c:numRef>
              <c:f>'4-9 4-10'!$G$36:$G$84</c:f>
              <c:numCache>
                <c:formatCode>#,##0</c:formatCode>
                <c:ptCount val="49"/>
                <c:pt idx="0">
                  <c:v>14131.605000006815</c:v>
                </c:pt>
                <c:pt idx="1">
                  <c:v>41859.185786048438</c:v>
                </c:pt>
                <c:pt idx="2">
                  <c:v>8883.5275479346601</c:v>
                </c:pt>
                <c:pt idx="3">
                  <c:v>4670.9197623562532</c:v>
                </c:pt>
                <c:pt idx="4">
                  <c:v>3212.8762671218124</c:v>
                </c:pt>
                <c:pt idx="5">
                  <c:v>2512.2475663500018</c:v>
                </c:pt>
                <c:pt idx="6">
                  <c:v>7776.2860430690962</c:v>
                </c:pt>
                <c:pt idx="7">
                  <c:v>21463.667457200212</c:v>
                </c:pt>
                <c:pt idx="8">
                  <c:v>11611.97490518998</c:v>
                </c:pt>
                <c:pt idx="9">
                  <c:v>9930.9432263917461</c:v>
                </c:pt>
                <c:pt idx="10">
                  <c:v>7159.9706879556334</c:v>
                </c:pt>
                <c:pt idx="11">
                  <c:v>25823.388747993948</c:v>
                </c:pt>
                <c:pt idx="12">
                  <c:v>9535.5397905006012</c:v>
                </c:pt>
                <c:pt idx="13">
                  <c:v>22568.502323742661</c:v>
                </c:pt>
                <c:pt idx="14">
                  <c:v>91047.588883493314</c:v>
                </c:pt>
                <c:pt idx="15">
                  <c:v>28858.681346772308</c:v>
                </c:pt>
                <c:pt idx="16">
                  <c:v>14004.160056657985</c:v>
                </c:pt>
                <c:pt idx="17">
                  <c:v>25453.544749187378</c:v>
                </c:pt>
                <c:pt idx="18">
                  <c:v>21350.521075459936</c:v>
                </c:pt>
                <c:pt idx="19">
                  <c:v>13019.820719470747</c:v>
                </c:pt>
                <c:pt idx="20">
                  <c:v>15731.672623773686</c:v>
                </c:pt>
                <c:pt idx="21">
                  <c:v>26496.615449191719</c:v>
                </c:pt>
                <c:pt idx="22">
                  <c:v>5167.927163796101</c:v>
                </c:pt>
                <c:pt idx="23">
                  <c:v>17143.109665186883</c:v>
                </c:pt>
                <c:pt idx="24">
                  <c:v>17619.769656498236</c:v>
                </c:pt>
                <c:pt idx="25">
                  <c:v>45684.448469396564</c:v>
                </c:pt>
                <c:pt idx="26">
                  <c:v>39740.214586015536</c:v>
                </c:pt>
                <c:pt idx="27">
                  <c:v>23334.319427036069</c:v>
                </c:pt>
                <c:pt idx="28">
                  <c:v>43782.16505372298</c:v>
                </c:pt>
                <c:pt idx="29">
                  <c:v>25666.673544800698</c:v>
                </c:pt>
                <c:pt idx="30">
                  <c:v>27804.15610943914</c:v>
                </c:pt>
                <c:pt idx="31">
                  <c:v>29017.836442633517</c:v>
                </c:pt>
                <c:pt idx="32">
                  <c:v>64405.712221308357</c:v>
                </c:pt>
                <c:pt idx="33">
                  <c:v>18974.405784947241</c:v>
                </c:pt>
                <c:pt idx="34">
                  <c:v>45079.092211104282</c:v>
                </c:pt>
                <c:pt idx="35">
                  <c:v>23214.354826071893</c:v>
                </c:pt>
                <c:pt idx="36">
                  <c:v>8789.9820005100792</c:v>
                </c:pt>
                <c:pt idx="37">
                  <c:v>44658.231786781231</c:v>
                </c:pt>
                <c:pt idx="38">
                  <c:v>56950.024338919378</c:v>
                </c:pt>
                <c:pt idx="39">
                  <c:v>41574.756308729455</c:v>
                </c:pt>
                <c:pt idx="40">
                  <c:v>46162.091647384201</c:v>
                </c:pt>
                <c:pt idx="41">
                  <c:v>23689.902366670769</c:v>
                </c:pt>
                <c:pt idx="42">
                  <c:v>18782.84575210507</c:v>
                </c:pt>
                <c:pt idx="43">
                  <c:v>33093.95137153734</c:v>
                </c:pt>
                <c:pt idx="44">
                  <c:v>35280.737742930061</c:v>
                </c:pt>
                <c:pt idx="45">
                  <c:v>38259.172877249301</c:v>
                </c:pt>
                <c:pt idx="46">
                  <c:v>37532.394109592751</c:v>
                </c:pt>
                <c:pt idx="47">
                  <c:v>25247.940035348889</c:v>
                </c:pt>
                <c:pt idx="48">
                  <c:v>43883.910096041924</c:v>
                </c:pt>
              </c:numCache>
            </c:numRef>
          </c:xVal>
          <c:yVal>
            <c:numRef>
              <c:f>'4-9 4-10'!$C$36:$C$84</c:f>
              <c:numCache>
                <c:formatCode>#,##0.0</c:formatCode>
                <c:ptCount val="49"/>
                <c:pt idx="0">
                  <c:v>9.7983108867183883</c:v>
                </c:pt>
                <c:pt idx="1">
                  <c:v>7.7254656903579262</c:v>
                </c:pt>
                <c:pt idx="2">
                  <c:v>15.047217743280511</c:v>
                </c:pt>
                <c:pt idx="3">
                  <c:v>15.044398931646965</c:v>
                </c:pt>
                <c:pt idx="4">
                  <c:v>17.731156487091862</c:v>
                </c:pt>
                <c:pt idx="5">
                  <c:v>27.414016973402699</c:v>
                </c:pt>
                <c:pt idx="6">
                  <c:v>21.937560034854066</c:v>
                </c:pt>
                <c:pt idx="7">
                  <c:v>2.8</c:v>
                </c:pt>
                <c:pt idx="8">
                  <c:v>10.449579491385386</c:v>
                </c:pt>
                <c:pt idx="9">
                  <c:v>22.237032984621745</c:v>
                </c:pt>
                <c:pt idx="10">
                  <c:v>9.4065115179136427</c:v>
                </c:pt>
                <c:pt idx="11">
                  <c:v>3.5937681927161473</c:v>
                </c:pt>
                <c:pt idx="12">
                  <c:v>8.4636927809261113</c:v>
                </c:pt>
                <c:pt idx="13">
                  <c:v>4.1377707827728409</c:v>
                </c:pt>
                <c:pt idx="14">
                  <c:v>0.34182330478626777</c:v>
                </c:pt>
                <c:pt idx="15">
                  <c:v>2.1372586275432295</c:v>
                </c:pt>
                <c:pt idx="16">
                  <c:v>14.548826212831486</c:v>
                </c:pt>
                <c:pt idx="17">
                  <c:v>3.4632048377990339</c:v>
                </c:pt>
                <c:pt idx="18">
                  <c:v>4.2503352704514974</c:v>
                </c:pt>
                <c:pt idx="19">
                  <c:v>8.9863021029926173</c:v>
                </c:pt>
                <c:pt idx="20">
                  <c:v>5.4652919885631519</c:v>
                </c:pt>
                <c:pt idx="21">
                  <c:v>4.0361108810043751</c:v>
                </c:pt>
                <c:pt idx="22">
                  <c:v>19.136322905182045</c:v>
                </c:pt>
                <c:pt idx="23">
                  <c:v>5.6608104855878709</c:v>
                </c:pt>
                <c:pt idx="24">
                  <c:v>9.1143010615496109</c:v>
                </c:pt>
                <c:pt idx="25">
                  <c:v>1.5579458256054219</c:v>
                </c:pt>
                <c:pt idx="26">
                  <c:v>2.6772663458260877</c:v>
                </c:pt>
                <c:pt idx="27">
                  <c:v>4.3730856935137261</c:v>
                </c:pt>
                <c:pt idx="28">
                  <c:v>1.3632622328194264</c:v>
                </c:pt>
                <c:pt idx="29">
                  <c:v>3.8033187163643607</c:v>
                </c:pt>
                <c:pt idx="30">
                  <c:v>2.2925050856430507</c:v>
                </c:pt>
                <c:pt idx="31">
                  <c:v>2.6077256526135923</c:v>
                </c:pt>
                <c:pt idx="32">
                  <c:v>1.5499803505813217</c:v>
                </c:pt>
                <c:pt idx="33">
                  <c:v>6.3547518440224851</c:v>
                </c:pt>
                <c:pt idx="34">
                  <c:v>1.4412061185930101</c:v>
                </c:pt>
                <c:pt idx="35">
                  <c:v>4.9298994174558448</c:v>
                </c:pt>
                <c:pt idx="36">
                  <c:v>10.426415109215407</c:v>
                </c:pt>
                <c:pt idx="37">
                  <c:v>1.4408369228850673</c:v>
                </c:pt>
                <c:pt idx="38">
                  <c:v>0.70690849373578846</c:v>
                </c:pt>
                <c:pt idx="39">
                  <c:v>0.82820872238927445</c:v>
                </c:pt>
                <c:pt idx="40">
                  <c:v>1.9691082318127133</c:v>
                </c:pt>
                <c:pt idx="41">
                  <c:v>3.3027324106777014</c:v>
                </c:pt>
                <c:pt idx="42">
                  <c:v>8.4906128930975964</c:v>
                </c:pt>
                <c:pt idx="43">
                  <c:v>2.7729581802683647</c:v>
                </c:pt>
                <c:pt idx="44">
                  <c:v>2.3132159942010002</c:v>
                </c:pt>
                <c:pt idx="45">
                  <c:v>0.65219785695179455</c:v>
                </c:pt>
                <c:pt idx="46">
                  <c:v>1.6909515246504618</c:v>
                </c:pt>
                <c:pt idx="47">
                  <c:v>3.9497697798593872</c:v>
                </c:pt>
                <c:pt idx="48">
                  <c:v>0.85749513385270582</c:v>
                </c:pt>
              </c:numCache>
            </c:numRef>
          </c:yVal>
          <c:bubbleSize>
            <c:numRef>
              <c:f>'4-9 4-10'!$F$36:$F$84</c:f>
              <c:numCache>
                <c:formatCode>#,##0.0</c:formatCode>
                <c:ptCount val="49"/>
                <c:pt idx="0">
                  <c:v>0.62138300000000002</c:v>
                </c:pt>
                <c:pt idx="1">
                  <c:v>0.323764</c:v>
                </c:pt>
                <c:pt idx="2">
                  <c:v>1.8240000000000001</c:v>
                </c:pt>
                <c:pt idx="3">
                  <c:v>3.5585659999999999</c:v>
                </c:pt>
                <c:pt idx="4">
                  <c:v>5.7195999999999998</c:v>
                </c:pt>
                <c:pt idx="5">
                  <c:v>8.2078340000000001</c:v>
                </c:pt>
                <c:pt idx="6">
                  <c:v>2.976566</c:v>
                </c:pt>
                <c:pt idx="7">
                  <c:v>1.1411659999999999</c:v>
                </c:pt>
                <c:pt idx="8">
                  <c:v>2.1071580000000001</c:v>
                </c:pt>
                <c:pt idx="9">
                  <c:v>2.8973659999999999</c:v>
                </c:pt>
                <c:pt idx="10">
                  <c:v>4.4871999999999996</c:v>
                </c:pt>
                <c:pt idx="11">
                  <c:v>1.3179970000000001</c:v>
                </c:pt>
                <c:pt idx="12">
                  <c:v>3.829307</c:v>
                </c:pt>
                <c:pt idx="13">
                  <c:v>2.0126469999999999</c:v>
                </c:pt>
                <c:pt idx="14">
                  <c:v>0.54335999999999995</c:v>
                </c:pt>
                <c:pt idx="15">
                  <c:v>2.0599530000000001</c:v>
                </c:pt>
                <c:pt idx="16">
                  <c:v>5.2400719999999996</c:v>
                </c:pt>
                <c:pt idx="17">
                  <c:v>2.9576889999999998</c:v>
                </c:pt>
                <c:pt idx="18">
                  <c:v>4.2557</c:v>
                </c:pt>
                <c:pt idx="19">
                  <c:v>7.1641320000000004</c:v>
                </c:pt>
                <c:pt idx="20">
                  <c:v>7.2651149999999998</c:v>
                </c:pt>
                <c:pt idx="21">
                  <c:v>5.4133930000000001</c:v>
                </c:pt>
                <c:pt idx="22">
                  <c:v>30.243200000000002</c:v>
                </c:pt>
                <c:pt idx="23">
                  <c:v>9.4168009999999995</c:v>
                </c:pt>
                <c:pt idx="24">
                  <c:v>9.4659999999999993</c:v>
                </c:pt>
                <c:pt idx="25">
                  <c:v>4.5975580000000003</c:v>
                </c:pt>
                <c:pt idx="26">
                  <c:v>5.4389719999999997</c:v>
                </c:pt>
                <c:pt idx="27">
                  <c:v>9.8938989999999993</c:v>
                </c:pt>
                <c:pt idx="28">
                  <c:v>5.6149319999999996</c:v>
                </c:pt>
                <c:pt idx="29">
                  <c:v>11.027549</c:v>
                </c:pt>
                <c:pt idx="30">
                  <c:v>10.457295</c:v>
                </c:pt>
                <c:pt idx="31">
                  <c:v>10.514272</c:v>
                </c:pt>
                <c:pt idx="32">
                  <c:v>5.0801660000000002</c:v>
                </c:pt>
                <c:pt idx="33">
                  <c:v>19.981358</c:v>
                </c:pt>
                <c:pt idx="34">
                  <c:v>8.4798229999999997</c:v>
                </c:pt>
                <c:pt idx="35">
                  <c:v>17.035274999999999</c:v>
                </c:pt>
                <c:pt idx="36">
                  <c:v>45.489600000000003</c:v>
                </c:pt>
                <c:pt idx="37">
                  <c:v>9.6003790000000002</c:v>
                </c:pt>
                <c:pt idx="38">
                  <c:v>8.0878750000000004</c:v>
                </c:pt>
                <c:pt idx="39">
                  <c:v>11.182817</c:v>
                </c:pt>
                <c:pt idx="40">
                  <c:v>16.804431999999998</c:v>
                </c:pt>
                <c:pt idx="41">
                  <c:v>38.514479000000001</c:v>
                </c:pt>
                <c:pt idx="42">
                  <c:v>74.932641000000004</c:v>
                </c:pt>
                <c:pt idx="43">
                  <c:v>46.617825000000003</c:v>
                </c:pt>
                <c:pt idx="44">
                  <c:v>60.233947999999998</c:v>
                </c:pt>
                <c:pt idx="45">
                  <c:v>64.106779000000003</c:v>
                </c:pt>
                <c:pt idx="46">
                  <c:v>65.939865999999995</c:v>
                </c:pt>
                <c:pt idx="47">
                  <c:v>143.49986100000001</c:v>
                </c:pt>
                <c:pt idx="48">
                  <c:v>80.651872999999995</c:v>
                </c:pt>
              </c:numCache>
            </c:numRef>
          </c:bubbleSize>
          <c:bubble3D val="0"/>
        </c:ser>
        <c:ser>
          <c:idx val="3"/>
          <c:order val="3"/>
          <c:tx>
            <c:v>LAC</c:v>
          </c:tx>
          <c:spPr>
            <a:solidFill>
              <a:srgbClr val="FFFF99">
                <a:alpha val="50196"/>
              </a:srgbClr>
            </a:solidFill>
            <a:ln w="19050">
              <a:solidFill>
                <a:srgbClr val="663300"/>
              </a:solidFill>
            </a:ln>
          </c:spPr>
          <c:invertIfNegative val="0"/>
          <c:xVal>
            <c:numRef>
              <c:f>'4-9 4-10'!$G$85:$G$119</c:f>
              <c:numCache>
                <c:formatCode>#,##0</c:formatCode>
                <c:ptCount val="35"/>
                <c:pt idx="0">
                  <c:v>10343.155731233202</c:v>
                </c:pt>
                <c:pt idx="1">
                  <c:v>10490.604166916439</c:v>
                </c:pt>
                <c:pt idx="2">
                  <c:v>21395.69322057609</c:v>
                </c:pt>
                <c:pt idx="3">
                  <c:v>11645.340600932024</c:v>
                </c:pt>
                <c:pt idx="4">
                  <c:v>21027.826639933672</c:v>
                </c:pt>
                <c:pt idx="5">
                  <c:v>10487.968276553845</c:v>
                </c:pt>
                <c:pt idx="6">
                  <c:v>8486.8985396736934</c:v>
                </c:pt>
                <c:pt idx="7">
                  <c:v>35673.856267705152</c:v>
                </c:pt>
                <c:pt idx="8">
                  <c:v>15496.135254748266</c:v>
                </c:pt>
                <c:pt idx="9">
                  <c:v>6545.9322303786412</c:v>
                </c:pt>
                <c:pt idx="10">
                  <c:v>16071.384631432593</c:v>
                </c:pt>
                <c:pt idx="11">
                  <c:v>23264.272210864205</c:v>
                </c:pt>
                <c:pt idx="12">
                  <c:v>1703.0293494023399</c:v>
                </c:pt>
                <c:pt idx="13">
                  <c:v>8892.7628039597166</c:v>
                </c:pt>
                <c:pt idx="14">
                  <c:v>4642.6962507046119</c:v>
                </c:pt>
                <c:pt idx="15">
                  <c:v>4592.5933992745749</c:v>
                </c:pt>
                <c:pt idx="16">
                  <c:v>30446.007538852427</c:v>
                </c:pt>
                <c:pt idx="17">
                  <c:v>7764.142744607143</c:v>
                </c:pt>
                <c:pt idx="18">
                  <c:v>8092.6727566502568</c:v>
                </c:pt>
                <c:pt idx="19">
                  <c:v>6131.0616885613699</c:v>
                </c:pt>
                <c:pt idx="20">
                  <c:v>19594.369560762185</c:v>
                </c:pt>
                <c:pt idx="21">
                  <c:v>13875.856353671448</c:v>
                </c:pt>
                <c:pt idx="22">
                  <c:v>19416.23201706876</c:v>
                </c:pt>
                <c:pt idx="23">
                  <c:v>7296.5925731964144</c:v>
                </c:pt>
                <c:pt idx="24">
                  <c:v>34752.376062686024</c:v>
                </c:pt>
                <c:pt idx="25">
                  <c:v>12186.388560557996</c:v>
                </c:pt>
                <c:pt idx="26">
                  <c:v>10889.989127030896</c:v>
                </c:pt>
                <c:pt idx="27">
                  <c:v>18813.584495743562</c:v>
                </c:pt>
                <c:pt idx="28">
                  <c:v>11774.188341743413</c:v>
                </c:pt>
                <c:pt idx="29">
                  <c:v>21942.154646344785</c:v>
                </c:pt>
                <c:pt idx="30">
                  <c:v>18198.370017241356</c:v>
                </c:pt>
                <c:pt idx="31">
                  <c:v>12423.923043171611</c:v>
                </c:pt>
                <c:pt idx="32">
                  <c:v>16369.685626637904</c:v>
                </c:pt>
                <c:pt idx="33">
                  <c:v>15037.457469344647</c:v>
                </c:pt>
                <c:pt idx="34">
                  <c:v>22762.013235167306</c:v>
                </c:pt>
              </c:numCache>
            </c:numRef>
          </c:xVal>
          <c:yVal>
            <c:numRef>
              <c:f>'4-9 4-10'!$C$85:$C$119</c:f>
              <c:numCache>
                <c:formatCode>#,##0.0</c:formatCode>
                <c:ptCount val="35"/>
                <c:pt idx="0">
                  <c:v>17.174280879864636</c:v>
                </c:pt>
                <c:pt idx="1">
                  <c:v>7.1221855357210275</c:v>
                </c:pt>
                <c:pt idx="2">
                  <c:v>1.6814570705887624</c:v>
                </c:pt>
                <c:pt idx="3">
                  <c:v>5.6103262765112767</c:v>
                </c:pt>
                <c:pt idx="4">
                  <c:v>2.2837342736160142</c:v>
                </c:pt>
                <c:pt idx="5">
                  <c:v>3.0625530295188486</c:v>
                </c:pt>
                <c:pt idx="6">
                  <c:v>15.336521682304491</c:v>
                </c:pt>
                <c:pt idx="7">
                  <c:v>0.51241842679822924</c:v>
                </c:pt>
                <c:pt idx="8">
                  <c:v>1.4696920307827492</c:v>
                </c:pt>
                <c:pt idx="9">
                  <c:v>21.919773439418861</c:v>
                </c:pt>
                <c:pt idx="10">
                  <c:v>7.0095313741064338</c:v>
                </c:pt>
                <c:pt idx="11">
                  <c:v>1.9787300657225584</c:v>
                </c:pt>
                <c:pt idx="12">
                  <c:v>2.1</c:v>
                </c:pt>
                <c:pt idx="13">
                  <c:v>6.7179903981654494</c:v>
                </c:pt>
                <c:pt idx="14">
                  <c:v>16.916939999026535</c:v>
                </c:pt>
                <c:pt idx="15">
                  <c:v>13.392562341030656</c:v>
                </c:pt>
                <c:pt idx="16">
                  <c:v>0.61559689017433072</c:v>
                </c:pt>
                <c:pt idx="17">
                  <c:v>10.843721509617902</c:v>
                </c:pt>
                <c:pt idx="18">
                  <c:v>21.586250712442251</c:v>
                </c:pt>
                <c:pt idx="19">
                  <c:v>13.322503583228512</c:v>
                </c:pt>
                <c:pt idx="20">
                  <c:v>9.9561976530571634</c:v>
                </c:pt>
                <c:pt idx="21">
                  <c:v>5.6352684671114286</c:v>
                </c:pt>
                <c:pt idx="22">
                  <c:v>3.4732850214583451</c:v>
                </c:pt>
                <c:pt idx="23">
                  <c:v>11.306570725350907</c:v>
                </c:pt>
                <c:pt idx="24">
                  <c:v>0.81600356865072221</c:v>
                </c:pt>
                <c:pt idx="25">
                  <c:v>6.317649300770201</c:v>
                </c:pt>
                <c:pt idx="26">
                  <c:v>9.3670119454770031</c:v>
                </c:pt>
                <c:pt idx="27">
                  <c:v>4.9990464748704495</c:v>
                </c:pt>
                <c:pt idx="28">
                  <c:v>7.1</c:v>
                </c:pt>
                <c:pt idx="29">
                  <c:v>3.4360571594455034</c:v>
                </c:pt>
                <c:pt idx="30">
                  <c:v>5.7913283576047334</c:v>
                </c:pt>
                <c:pt idx="31">
                  <c:v>6.1202535955967479</c:v>
                </c:pt>
                <c:pt idx="32">
                  <c:v>3.4837549134873012</c:v>
                </c:pt>
                <c:pt idx="33">
                  <c:v>5.7073596898775953</c:v>
                </c:pt>
                <c:pt idx="34">
                  <c:v>6.979097106792123</c:v>
                </c:pt>
              </c:numCache>
            </c:numRef>
          </c:yVal>
          <c:bubbleSize>
            <c:numRef>
              <c:f>'4-9 4-10'!$F$85:$F$119</c:f>
              <c:numCache>
                <c:formatCode>#,##0.0</c:formatCode>
                <c:ptCount val="35"/>
                <c:pt idx="0">
                  <c:v>7.2002999999999998E-2</c:v>
                </c:pt>
                <c:pt idx="1">
                  <c:v>0.109373</c:v>
                </c:pt>
                <c:pt idx="2">
                  <c:v>5.4191000000000003E-2</c:v>
                </c:pt>
                <c:pt idx="3">
                  <c:v>0.10589700000000001</c:v>
                </c:pt>
                <c:pt idx="4">
                  <c:v>8.9984999999999996E-2</c:v>
                </c:pt>
                <c:pt idx="5">
                  <c:v>0.18227299999999999</c:v>
                </c:pt>
                <c:pt idx="6">
                  <c:v>0.33189999999999997</c:v>
                </c:pt>
                <c:pt idx="7">
                  <c:v>0.102911</c:v>
                </c:pt>
                <c:pt idx="8">
                  <c:v>0.28464400000000001</c:v>
                </c:pt>
                <c:pt idx="9">
                  <c:v>0.79961300000000002</c:v>
                </c:pt>
                <c:pt idx="10">
                  <c:v>0.53927599999999998</c:v>
                </c:pt>
                <c:pt idx="11">
                  <c:v>0.37737399999999999</c:v>
                </c:pt>
                <c:pt idx="12">
                  <c:v>10.317461</c:v>
                </c:pt>
                <c:pt idx="13">
                  <c:v>2.714734</c:v>
                </c:pt>
                <c:pt idx="14">
                  <c:v>6.0804780000000003</c:v>
                </c:pt>
                <c:pt idx="15">
                  <c:v>8.0976879999999998</c:v>
                </c:pt>
                <c:pt idx="16">
                  <c:v>1.341151</c:v>
                </c:pt>
                <c:pt idx="17">
                  <c:v>6.3404540000000003</c:v>
                </c:pt>
                <c:pt idx="18">
                  <c:v>6.802295</c:v>
                </c:pt>
                <c:pt idx="19">
                  <c:v>10.671200000000001</c:v>
                </c:pt>
                <c:pt idx="20">
                  <c:v>3.4070619999999998</c:v>
                </c:pt>
                <c:pt idx="21">
                  <c:v>4.872166</c:v>
                </c:pt>
                <c:pt idx="22">
                  <c:v>3.8641700000000001</c:v>
                </c:pt>
                <c:pt idx="23">
                  <c:v>15.468203000000001</c:v>
                </c:pt>
                <c:pt idx="24">
                  <c:v>3.6150859999999998</c:v>
                </c:pt>
                <c:pt idx="25">
                  <c:v>10.403760999999999</c:v>
                </c:pt>
                <c:pt idx="26">
                  <c:v>15.737878</c:v>
                </c:pt>
                <c:pt idx="27">
                  <c:v>11.265629000000001</c:v>
                </c:pt>
                <c:pt idx="28">
                  <c:v>30.375603000000002</c:v>
                </c:pt>
                <c:pt idx="29">
                  <c:v>17.619707999999999</c:v>
                </c:pt>
                <c:pt idx="30">
                  <c:v>30.405207000000001</c:v>
                </c:pt>
                <c:pt idx="31">
                  <c:v>48.321404999999999</c:v>
                </c:pt>
                <c:pt idx="32">
                  <c:v>122.332399</c:v>
                </c:pt>
                <c:pt idx="33">
                  <c:v>200.36192500000001</c:v>
                </c:pt>
                <c:pt idx="34">
                  <c:v>41.446246000000002</c:v>
                </c:pt>
              </c:numCache>
            </c:numRef>
          </c:bubbleSize>
          <c:bubble3D val="0"/>
        </c:ser>
        <c:ser>
          <c:idx val="4"/>
          <c:order val="4"/>
          <c:tx>
            <c:v>MNA</c:v>
          </c:tx>
          <c:spPr>
            <a:solidFill>
              <a:srgbClr val="FFCCFF">
                <a:alpha val="50196"/>
              </a:srgbClr>
            </a:solidFill>
            <a:ln w="19050">
              <a:solidFill>
                <a:srgbClr val="9933FF"/>
              </a:solidFill>
            </a:ln>
          </c:spPr>
          <c:invertIfNegative val="0"/>
          <c:xVal>
            <c:numRef>
              <c:f>'4-9 4-10'!$G$120:$G$140</c:f>
              <c:numCache>
                <c:formatCode>#,##0</c:formatCode>
                <c:ptCount val="21"/>
                <c:pt idx="0">
                  <c:v>2998.7405857090116</c:v>
                </c:pt>
                <c:pt idx="1">
                  <c:v>29126.781126691185</c:v>
                </c:pt>
                <c:pt idx="2">
                  <c:v>4776.6785003025889</c:v>
                </c:pt>
                <c:pt idx="3">
                  <c:v>43850.939717674148</c:v>
                </c:pt>
                <c:pt idx="4">
                  <c:v>11782.707459014668</c:v>
                </c:pt>
                <c:pt idx="5">
                  <c:v>17173.842236236229</c:v>
                </c:pt>
                <c:pt idx="6">
                  <c:v>3959.2918826328109</c:v>
                </c:pt>
                <c:pt idx="7">
                  <c:v>11124.496008761404</c:v>
                </c:pt>
                <c:pt idx="8">
                  <c:v>21046.347337878931</c:v>
                </c:pt>
                <c:pt idx="9">
                  <c:v>41359.507183494061</c:v>
                </c:pt>
                <c:pt idx="10">
                  <c:v>7321.8794151502298</c:v>
                </c:pt>
                <c:pt idx="11">
                  <c:v>32490.620742785111</c:v>
                </c:pt>
                <c:pt idx="12">
                  <c:v>80900.960410525178</c:v>
                </c:pt>
                <c:pt idx="13">
                  <c:v>136727.25361016704</c:v>
                </c:pt>
                <c:pt idx="14">
                  <c:v>14951.077679426613</c:v>
                </c:pt>
                <c:pt idx="15">
                  <c:v>13320.232190128485</c:v>
                </c:pt>
                <c:pt idx="16">
                  <c:v>58945.746230040262</c:v>
                </c:pt>
                <c:pt idx="17">
                  <c:v>11089.21117731509</c:v>
                </c:pt>
                <c:pt idx="18">
                  <c:v>15590.15196460884</c:v>
                </c:pt>
                <c:pt idx="19">
                  <c:v>53644.126925009819</c:v>
                </c:pt>
                <c:pt idx="20">
                  <c:v>4709.8887967240889</c:v>
                </c:pt>
              </c:numCache>
            </c:numRef>
          </c:xVal>
          <c:yVal>
            <c:numRef>
              <c:f>'4-9 4-10'!$C$120:$C$140</c:f>
              <c:numCache>
                <c:formatCode>#,##0.0</c:formatCode>
                <c:ptCount val="21"/>
                <c:pt idx="0">
                  <c:v>2.9</c:v>
                </c:pt>
                <c:pt idx="1">
                  <c:v>1.9187566751371856</c:v>
                </c:pt>
                <c:pt idx="2">
                  <c:v>5.3250654596382976</c:v>
                </c:pt>
                <c:pt idx="3">
                  <c:v>2.9</c:v>
                </c:pt>
                <c:pt idx="4">
                  <c:v>3.4017284366905374</c:v>
                </c:pt>
                <c:pt idx="5">
                  <c:v>7.1773135763812359</c:v>
                </c:pt>
                <c:pt idx="6">
                  <c:v>9.1999999999999993</c:v>
                </c:pt>
                <c:pt idx="7">
                  <c:v>8.6111672720427794</c:v>
                </c:pt>
                <c:pt idx="8">
                  <c:v>2</c:v>
                </c:pt>
                <c:pt idx="9">
                  <c:v>1.2671535897243345</c:v>
                </c:pt>
                <c:pt idx="10">
                  <c:v>16.570449271645789</c:v>
                </c:pt>
                <c:pt idx="11">
                  <c:v>2.4</c:v>
                </c:pt>
                <c:pt idx="12">
                  <c:v>0.35156610365283797</c:v>
                </c:pt>
                <c:pt idx="13">
                  <c:v>9.3947357037806031E-2</c:v>
                </c:pt>
                <c:pt idx="14">
                  <c:v>3.3</c:v>
                </c:pt>
                <c:pt idx="15">
                  <c:v>10.538393098114595</c:v>
                </c:pt>
                <c:pt idx="16">
                  <c:v>0.65951810849258996</c:v>
                </c:pt>
                <c:pt idx="17">
                  <c:v>14.508316025296541</c:v>
                </c:pt>
                <c:pt idx="18">
                  <c:v>9.1</c:v>
                </c:pt>
                <c:pt idx="19">
                  <c:v>1.8397497974479511</c:v>
                </c:pt>
                <c:pt idx="20">
                  <c:v>16.399999999999999</c:v>
                </c:pt>
              </c:numCache>
            </c:numRef>
          </c:yVal>
          <c:bubbleSize>
            <c:numRef>
              <c:f>'4-9 4-10'!$F$120:$F$140</c:f>
              <c:numCache>
                <c:formatCode>#,##0.0</c:formatCode>
                <c:ptCount val="21"/>
                <c:pt idx="0">
                  <c:v>0.87293200000000004</c:v>
                </c:pt>
                <c:pt idx="1">
                  <c:v>0.42337399999999997</c:v>
                </c:pt>
                <c:pt idx="2">
                  <c:v>4.1695060000000002</c:v>
                </c:pt>
                <c:pt idx="3">
                  <c:v>1.332171</c:v>
                </c:pt>
                <c:pt idx="4">
                  <c:v>6.46</c:v>
                </c:pt>
                <c:pt idx="5">
                  <c:v>4.46739</c:v>
                </c:pt>
                <c:pt idx="6">
                  <c:v>24.407381000000001</c:v>
                </c:pt>
                <c:pt idx="7">
                  <c:v>10.8865</c:v>
                </c:pt>
                <c:pt idx="8">
                  <c:v>6.2015209999999996</c:v>
                </c:pt>
                <c:pt idx="9">
                  <c:v>3.632444</c:v>
                </c:pt>
                <c:pt idx="10">
                  <c:v>33.008150000000001</c:v>
                </c:pt>
                <c:pt idx="11">
                  <c:v>8.0594999999999999</c:v>
                </c:pt>
                <c:pt idx="12">
                  <c:v>3.3685719999999999</c:v>
                </c:pt>
                <c:pt idx="13">
                  <c:v>2.1686730000000001</c:v>
                </c:pt>
                <c:pt idx="14">
                  <c:v>33.417476000000001</c:v>
                </c:pt>
                <c:pt idx="15">
                  <c:v>39.208193999999999</c:v>
                </c:pt>
                <c:pt idx="16">
                  <c:v>9.3461289999999995</c:v>
                </c:pt>
                <c:pt idx="17">
                  <c:v>82.056377999999995</c:v>
                </c:pt>
                <c:pt idx="18">
                  <c:v>77.447168000000005</c:v>
                </c:pt>
                <c:pt idx="19">
                  <c:v>28.828869999999998</c:v>
                </c:pt>
                <c:pt idx="20">
                  <c:v>22.845549999999999</c:v>
                </c:pt>
              </c:numCache>
            </c:numRef>
          </c:bubbleSize>
          <c:bubble3D val="0"/>
        </c:ser>
        <c:ser>
          <c:idx val="5"/>
          <c:order val="5"/>
          <c:tx>
            <c:v>NAM</c:v>
          </c:tx>
          <c:spPr>
            <a:solidFill>
              <a:schemeClr val="bg1">
                <a:lumMod val="75000"/>
                <a:alpha val="50000"/>
              </a:schemeClr>
            </a:solidFill>
            <a:ln w="19050">
              <a:solidFill>
                <a:schemeClr val="tx1"/>
              </a:solidFill>
            </a:ln>
          </c:spPr>
          <c:invertIfNegative val="0"/>
          <c:xVal>
            <c:numRef>
              <c:f>'4-9 4-10'!$G$141:$G$143</c:f>
              <c:numCache>
                <c:formatCode>#,##0</c:formatCode>
                <c:ptCount val="3"/>
                <c:pt idx="0">
                  <c:v>52872.032696484894</c:v>
                </c:pt>
                <c:pt idx="1">
                  <c:v>42752.657445696103</c:v>
                </c:pt>
                <c:pt idx="2">
                  <c:v>53041.981405562299</c:v>
                </c:pt>
              </c:numCache>
            </c:numRef>
          </c:xVal>
          <c:yVal>
            <c:numRef>
              <c:f>'4-9 4-10'!$C$141:$C$143</c:f>
              <c:numCache>
                <c:formatCode>#,##0.0</c:formatCode>
                <c:ptCount val="3"/>
                <c:pt idx="0">
                  <c:v>0.77758383075213644</c:v>
                </c:pt>
                <c:pt idx="1">
                  <c:v>1.5206779595998989</c:v>
                </c:pt>
                <c:pt idx="2">
                  <c:v>1.3081401190002868</c:v>
                </c:pt>
              </c:numCache>
            </c:numRef>
          </c:yVal>
          <c:bubbleSize>
            <c:numRef>
              <c:f>'4-9 4-10'!$F$141:$F$143</c:f>
              <c:numCache>
                <c:formatCode>#,##0.0</c:formatCode>
                <c:ptCount val="3"/>
                <c:pt idx="0">
                  <c:v>6.5023999999999998E-2</c:v>
                </c:pt>
                <c:pt idx="1">
                  <c:v>35.154279000000002</c:v>
                </c:pt>
                <c:pt idx="2">
                  <c:v>316.12883900000003</c:v>
                </c:pt>
              </c:numCache>
            </c:numRef>
          </c:bubbleSize>
          <c:bubble3D val="0"/>
        </c:ser>
        <c:ser>
          <c:idx val="6"/>
          <c:order val="6"/>
          <c:tx>
            <c:v>SAS</c:v>
          </c:tx>
          <c:spPr>
            <a:solidFill>
              <a:srgbClr val="FF9933">
                <a:alpha val="50196"/>
              </a:srgbClr>
            </a:solidFill>
            <a:ln w="19050">
              <a:solidFill>
                <a:srgbClr val="CC6600"/>
              </a:solidFill>
            </a:ln>
          </c:spPr>
          <c:invertIfNegative val="0"/>
          <c:xVal>
            <c:numRef>
              <c:f>'4-9 4-10'!$G$144:$G$151</c:f>
              <c:numCache>
                <c:formatCode>#,##0</c:formatCode>
                <c:ptCount val="8"/>
                <c:pt idx="0">
                  <c:v>11656.742836024823</c:v>
                </c:pt>
                <c:pt idx="1">
                  <c:v>7404.7367843186539</c:v>
                </c:pt>
                <c:pt idx="2">
                  <c:v>1946.1938060318389</c:v>
                </c:pt>
                <c:pt idx="3">
                  <c:v>2244.7996284263813</c:v>
                </c:pt>
                <c:pt idx="4">
                  <c:v>9738.1191741744678</c:v>
                </c:pt>
                <c:pt idx="5">
                  <c:v>2948.0148897688741</c:v>
                </c:pt>
                <c:pt idx="6">
                  <c:v>4601.6889430344736</c:v>
                </c:pt>
                <c:pt idx="7">
                  <c:v>5417.7489483294685</c:v>
                </c:pt>
              </c:numCache>
            </c:numRef>
          </c:xVal>
          <c:yVal>
            <c:numRef>
              <c:f>'4-9 4-10'!$C$144:$C$151</c:f>
              <c:numCache>
                <c:formatCode>#,##0.0</c:formatCode>
                <c:ptCount val="8"/>
                <c:pt idx="0">
                  <c:v>4.2009301179586682</c:v>
                </c:pt>
                <c:pt idx="1">
                  <c:v>17.079781155507014</c:v>
                </c:pt>
                <c:pt idx="2">
                  <c:v>23.967162267568888</c:v>
                </c:pt>
                <c:pt idx="3">
                  <c:v>35.099579539193869</c:v>
                </c:pt>
                <c:pt idx="4">
                  <c:v>10.759626325965227</c:v>
                </c:pt>
                <c:pt idx="5">
                  <c:v>16.27607104525493</c:v>
                </c:pt>
                <c:pt idx="6">
                  <c:v>25.112986624880978</c:v>
                </c:pt>
                <c:pt idx="7">
                  <c:v>17.954823549174677</c:v>
                </c:pt>
              </c:numCache>
            </c:numRef>
          </c:yVal>
          <c:bubbleSize>
            <c:numRef>
              <c:f>'4-9 4-10'!$F$144:$F$151</c:f>
              <c:numCache>
                <c:formatCode>#,##0.0</c:formatCode>
                <c:ptCount val="8"/>
                <c:pt idx="0">
                  <c:v>0.34502300000000002</c:v>
                </c:pt>
                <c:pt idx="1">
                  <c:v>0.75394700000000003</c:v>
                </c:pt>
                <c:pt idx="2">
                  <c:v>30.551673999999998</c:v>
                </c:pt>
                <c:pt idx="3">
                  <c:v>27.797457000000001</c:v>
                </c:pt>
                <c:pt idx="4">
                  <c:v>20.483000000000001</c:v>
                </c:pt>
                <c:pt idx="5">
                  <c:v>156.59496200000001</c:v>
                </c:pt>
                <c:pt idx="6">
                  <c:v>182.142594</c:v>
                </c:pt>
                <c:pt idx="7">
                  <c:v>1252.139596</c:v>
                </c:pt>
              </c:numCache>
            </c:numRef>
          </c:bubbleSize>
          <c:bubble3D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bubbleScale val="100"/>
        <c:showNegBubbles val="0"/>
        <c:axId val="75236864"/>
        <c:axId val="75238784"/>
      </c:bubbleChart>
      <c:valAx>
        <c:axId val="75236864"/>
        <c:scaling>
          <c:logBase val="10"/>
          <c:orientation val="minMax"/>
          <c:max val="200000"/>
          <c:min val="500"/>
        </c:scaling>
        <c:delete val="0"/>
        <c:axPos val="b"/>
        <c:title>
          <c:tx>
            <c:rich>
              <a:bodyPr/>
              <a:lstStyle/>
              <a:p>
                <a:pPr>
                  <a:defRPr sz="1600" b="0"/>
                </a:pPr>
                <a:r>
                  <a:rPr lang="en-US" sz="1600" b="0"/>
                  <a:t>Income per capita, log scale</a:t>
                </a:r>
              </a:p>
            </c:rich>
          </c:tx>
          <c:layout>
            <c:manualLayout>
              <c:xMode val="edge"/>
              <c:yMode val="edge"/>
              <c:x val="0.46546981627296585"/>
              <c:y val="0.92397752624671914"/>
            </c:manualLayout>
          </c:layout>
          <c:overlay val="0"/>
        </c:title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5238784"/>
        <c:crosses val="autoZero"/>
        <c:crossBetween val="midCat"/>
      </c:valAx>
      <c:valAx>
        <c:axId val="75238784"/>
        <c:scaling>
          <c:orientation val="minMax"/>
          <c:max val="65"/>
          <c:min val="-1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en-US" sz="1600" b="0"/>
                  <a:t>% of GDP</a:t>
                </a:r>
              </a:p>
            </c:rich>
          </c:tx>
          <c:layout>
            <c:manualLayout>
              <c:xMode val="edge"/>
              <c:yMode val="edge"/>
              <c:x val="1.3310586176727909E-2"/>
              <c:y val="0.22934694881889764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5236864"/>
        <c:crosses val="autoZero"/>
        <c:crossBetween val="midCat"/>
        <c:majorUnit val="10"/>
      </c:valAx>
      <c:spPr>
        <a:ln>
          <a:noFill/>
        </a:ln>
      </c:spPr>
    </c:plotArea>
    <c:legend>
      <c:legendPos val="r"/>
      <c:layout>
        <c:manualLayout>
          <c:xMode val="edge"/>
          <c:yMode val="edge"/>
          <c:x val="0.84216776027996498"/>
          <c:y val="5.9801326917468652E-2"/>
          <c:w val="0.10093404657083196"/>
          <c:h val="0.49349081364829395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68570225650121"/>
          <c:y val="4.1063404783614942E-2"/>
          <c:w val="0.85598219164583944"/>
          <c:h val="0.86552304279590642"/>
        </c:manualLayout>
      </c:layout>
      <c:bubbleChart>
        <c:varyColors val="0"/>
        <c:ser>
          <c:idx val="0"/>
          <c:order val="0"/>
          <c:spPr>
            <a:solidFill>
              <a:srgbClr val="CCFFFF">
                <a:alpha val="50196"/>
              </a:srgbClr>
            </a:solidFill>
            <a:ln w="19050">
              <a:solidFill>
                <a:srgbClr val="0000FF"/>
              </a:solidFill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CCFFCC">
                  <a:alpha val="49804"/>
                </a:srgbClr>
              </a:solidFill>
              <a:ln w="19050">
                <a:solidFill>
                  <a:srgbClr val="006600"/>
                </a:solidFill>
              </a:ln>
            </c:spPr>
          </c:dPt>
          <c:dPt>
            <c:idx val="7"/>
            <c:invertIfNegative val="0"/>
            <c:bubble3D val="0"/>
            <c:spPr>
              <a:solidFill>
                <a:srgbClr val="FFCCFF">
                  <a:alpha val="49804"/>
                </a:srgbClr>
              </a:solidFill>
              <a:ln w="19050">
                <a:solidFill>
                  <a:srgbClr val="7030A0"/>
                </a:solidFill>
              </a:ln>
            </c:spPr>
          </c:dPt>
          <c:dPt>
            <c:idx val="24"/>
            <c:invertIfNegative val="0"/>
            <c:bubble3D val="0"/>
            <c:spPr>
              <a:pattFill prst="pct20">
                <a:fgClr>
                  <a:srgbClr val="0000FF"/>
                </a:fgClr>
                <a:bgClr>
                  <a:schemeClr val="bg1"/>
                </a:bgClr>
              </a:pattFill>
              <a:ln w="19050">
                <a:solidFill>
                  <a:srgbClr val="0000FF"/>
                </a:solidFill>
              </a:ln>
            </c:spPr>
          </c:dPt>
          <c:dPt>
            <c:idx val="25"/>
            <c:invertIfNegative val="0"/>
            <c:bubble3D val="0"/>
            <c:spPr>
              <a:solidFill>
                <a:srgbClr val="FFFF99">
                  <a:alpha val="49804"/>
                </a:srgbClr>
              </a:solidFill>
              <a:ln w="19050">
                <a:solidFill>
                  <a:srgbClr val="663300"/>
                </a:solidFill>
              </a:ln>
            </c:spPr>
          </c:dPt>
          <c:dPt>
            <c:idx val="43"/>
            <c:invertIfNegative val="0"/>
            <c:bubble3D val="0"/>
            <c:spPr>
              <a:solidFill>
                <a:srgbClr val="FFCC99">
                  <a:alpha val="49804"/>
                </a:srgbClr>
              </a:solidFill>
              <a:ln w="19050">
                <a:solidFill>
                  <a:srgbClr val="FF0000"/>
                </a:solidFill>
              </a:ln>
            </c:spPr>
          </c:dPt>
          <c:dPt>
            <c:idx val="46"/>
            <c:invertIfNegative val="0"/>
            <c:bubble3D val="0"/>
            <c:spPr>
              <a:pattFill prst="lgConfetti">
                <a:fgClr>
                  <a:srgbClr val="0000FF"/>
                </a:fgClr>
                <a:bgClr>
                  <a:schemeClr val="bg1"/>
                </a:bgClr>
              </a:pattFill>
              <a:ln w="19050">
                <a:solidFill>
                  <a:srgbClr val="0000FF"/>
                </a:solidFill>
              </a:ln>
            </c:spPr>
          </c:dPt>
          <c:xVal>
            <c:numRef>
              <c:f>'4-5'!$F$7:$F$53</c:f>
              <c:numCache>
                <c:formatCode>#,##0</c:formatCode>
                <c:ptCount val="47"/>
                <c:pt idx="0">
                  <c:v>15037.457469344647</c:v>
                </c:pt>
                <c:pt idx="1">
                  <c:v>11774.188341743413</c:v>
                </c:pt>
                <c:pt idx="2">
                  <c:v>12423.923043171611</c:v>
                </c:pt>
                <c:pt idx="3">
                  <c:v>15731.672623773686</c:v>
                </c:pt>
                <c:pt idx="4">
                  <c:v>18974.405784947241</c:v>
                </c:pt>
                <c:pt idx="5">
                  <c:v>21942.154646344785</c:v>
                </c:pt>
                <c:pt idx="6">
                  <c:v>18198.370017241356</c:v>
                </c:pt>
                <c:pt idx="7">
                  <c:v>16369.685626637904</c:v>
                </c:pt>
                <c:pt idx="8">
                  <c:v>22568.502323742661</c:v>
                </c:pt>
                <c:pt idx="9">
                  <c:v>18782.84575210507</c:v>
                </c:pt>
                <c:pt idx="10">
                  <c:v>22762.013235167306</c:v>
                </c:pt>
                <c:pt idx="11">
                  <c:v>25453.544749187378</c:v>
                </c:pt>
                <c:pt idx="12">
                  <c:v>23689.902366670769</c:v>
                </c:pt>
                <c:pt idx="13">
                  <c:v>25823.388747993948</c:v>
                </c:pt>
                <c:pt idx="14">
                  <c:v>23334.319427036069</c:v>
                </c:pt>
                <c:pt idx="15">
                  <c:v>27804.15610943914</c:v>
                </c:pt>
                <c:pt idx="16">
                  <c:v>33062.443402667333</c:v>
                </c:pt>
                <c:pt idx="17">
                  <c:v>29017.836442633517</c:v>
                </c:pt>
                <c:pt idx="18">
                  <c:v>29126.781126691185</c:v>
                </c:pt>
                <c:pt idx="19">
                  <c:v>21463.667457200212</c:v>
                </c:pt>
                <c:pt idx="20">
                  <c:v>26496.615449191719</c:v>
                </c:pt>
                <c:pt idx="21">
                  <c:v>25666.673544800698</c:v>
                </c:pt>
                <c:pt idx="22">
                  <c:v>28858.681346772308</c:v>
                </c:pt>
                <c:pt idx="23">
                  <c:v>41830.508474576265</c:v>
                </c:pt>
                <c:pt idx="24">
                  <c:v>78763.38494437706</c:v>
                </c:pt>
                <c:pt idx="25">
                  <c:v>36223.340674379397</c:v>
                </c:pt>
                <c:pt idx="26">
                  <c:v>53215.937373474138</c:v>
                </c:pt>
                <c:pt idx="27">
                  <c:v>35280.737742930061</c:v>
                </c:pt>
                <c:pt idx="28">
                  <c:v>41859.185786048438</c:v>
                </c:pt>
                <c:pt idx="29">
                  <c:v>34731.569065686177</c:v>
                </c:pt>
                <c:pt idx="30">
                  <c:v>33093.95137153734</c:v>
                </c:pt>
                <c:pt idx="31">
                  <c:v>56950.024338919378</c:v>
                </c:pt>
                <c:pt idx="32">
                  <c:v>39740.214586015536</c:v>
                </c:pt>
                <c:pt idx="33">
                  <c:v>42752.657445696103</c:v>
                </c:pt>
                <c:pt idx="34">
                  <c:v>43782.16505372298</c:v>
                </c:pt>
                <c:pt idx="35">
                  <c:v>44658.231786781231</c:v>
                </c:pt>
                <c:pt idx="36">
                  <c:v>38259.172877249301</c:v>
                </c:pt>
                <c:pt idx="37">
                  <c:v>43202.367687811457</c:v>
                </c:pt>
                <c:pt idx="38">
                  <c:v>45079.092211104282</c:v>
                </c:pt>
                <c:pt idx="39">
                  <c:v>43883.910096041924</c:v>
                </c:pt>
                <c:pt idx="40">
                  <c:v>45684.448469396564</c:v>
                </c:pt>
                <c:pt idx="41">
                  <c:v>37532.394109592751</c:v>
                </c:pt>
                <c:pt idx="42">
                  <c:v>41574.756308729455</c:v>
                </c:pt>
                <c:pt idx="43">
                  <c:v>53041.981405562299</c:v>
                </c:pt>
                <c:pt idx="44">
                  <c:v>46162.091647384201</c:v>
                </c:pt>
                <c:pt idx="45">
                  <c:v>91047.588883493314</c:v>
                </c:pt>
                <c:pt idx="46">
                  <c:v>64405.712221308357</c:v>
                </c:pt>
              </c:numCache>
            </c:numRef>
          </c:xVal>
          <c:yVal>
            <c:numRef>
              <c:f>'4-5'!$D$7:$D$53</c:f>
              <c:numCache>
                <c:formatCode>_-* #,##0.00_-;_-* #,##0.00\-;_-* "-"??_-;_-@_-</c:formatCode>
                <c:ptCount val="47"/>
                <c:pt idx="0">
                  <c:v>11.477399999999999</c:v>
                </c:pt>
                <c:pt idx="1">
                  <c:v>11.96096</c:v>
                </c:pt>
                <c:pt idx="2">
                  <c:v>12.1706</c:v>
                </c:pt>
                <c:pt idx="3">
                  <c:v>15.32349</c:v>
                </c:pt>
                <c:pt idx="4">
                  <c:v>15.436389999999999</c:v>
                </c:pt>
                <c:pt idx="5">
                  <c:v>15.48124</c:v>
                </c:pt>
                <c:pt idx="6">
                  <c:v>16.523109999999999</c:v>
                </c:pt>
                <c:pt idx="7">
                  <c:v>17.26304</c:v>
                </c:pt>
                <c:pt idx="8">
                  <c:v>18.047419999999999</c:v>
                </c:pt>
                <c:pt idx="9">
                  <c:v>20.370709999999999</c:v>
                </c:pt>
                <c:pt idx="10">
                  <c:v>21.354299999999999</c:v>
                </c:pt>
                <c:pt idx="11">
                  <c:v>22.74099</c:v>
                </c:pt>
                <c:pt idx="12">
                  <c:v>23.263249999999999</c:v>
                </c:pt>
                <c:pt idx="13">
                  <c:v>23.82638</c:v>
                </c:pt>
                <c:pt idx="14">
                  <c:v>25.291650000000001</c:v>
                </c:pt>
                <c:pt idx="15">
                  <c:v>25.601759999999999</c:v>
                </c:pt>
                <c:pt idx="16">
                  <c:v>27.028320000000001</c:v>
                </c:pt>
                <c:pt idx="17">
                  <c:v>27.655339999999999</c:v>
                </c:pt>
                <c:pt idx="18">
                  <c:v>30.081340000000001</c:v>
                </c:pt>
                <c:pt idx="19">
                  <c:v>33.431130000000003</c:v>
                </c:pt>
                <c:pt idx="20">
                  <c:v>33.555549999999997</c:v>
                </c:pt>
                <c:pt idx="21">
                  <c:v>34.789900000000003</c:v>
                </c:pt>
                <c:pt idx="22">
                  <c:v>35.8857</c:v>
                </c:pt>
                <c:pt idx="23">
                  <c:v>36.65222</c:v>
                </c:pt>
                <c:pt idx="24">
                  <c:v>38.215919999999997</c:v>
                </c:pt>
                <c:pt idx="25">
                  <c:v>39.909959999999998</c:v>
                </c:pt>
                <c:pt idx="26">
                  <c:v>39.975499999999997</c:v>
                </c:pt>
                <c:pt idx="27">
                  <c:v>41.014409999999998</c:v>
                </c:pt>
                <c:pt idx="28">
                  <c:v>42.766159999999999</c:v>
                </c:pt>
                <c:pt idx="29">
                  <c:v>44.29795</c:v>
                </c:pt>
                <c:pt idx="30">
                  <c:v>44.347230000000003</c:v>
                </c:pt>
                <c:pt idx="31">
                  <c:v>45.387540000000001</c:v>
                </c:pt>
                <c:pt idx="32">
                  <c:v>46.988280000000003</c:v>
                </c:pt>
                <c:pt idx="33">
                  <c:v>47.212719999999997</c:v>
                </c:pt>
                <c:pt idx="34">
                  <c:v>47.961069999999999</c:v>
                </c:pt>
                <c:pt idx="35">
                  <c:v>49.982390000000002</c:v>
                </c:pt>
                <c:pt idx="36">
                  <c:v>50.761659999999999</c:v>
                </c:pt>
                <c:pt idx="37">
                  <c:v>51.593069999999997</c:v>
                </c:pt>
                <c:pt idx="38">
                  <c:v>51.864089999999997</c:v>
                </c:pt>
                <c:pt idx="39">
                  <c:v>53.461730000000003</c:v>
                </c:pt>
                <c:pt idx="40">
                  <c:v>53.990319999999997</c:v>
                </c:pt>
                <c:pt idx="41">
                  <c:v>54.650440000000003</c:v>
                </c:pt>
                <c:pt idx="42">
                  <c:v>58.499200000000002</c:v>
                </c:pt>
                <c:pt idx="43">
                  <c:v>58.976590000000002</c:v>
                </c:pt>
                <c:pt idx="44">
                  <c:v>59.080939999999998</c:v>
                </c:pt>
                <c:pt idx="45">
                  <c:v>74.503360000000001</c:v>
                </c:pt>
                <c:pt idx="46">
                  <c:v>76.763710000000003</c:v>
                </c:pt>
              </c:numCache>
            </c:numRef>
          </c:yVal>
          <c:bubbleSize>
            <c:numRef>
              <c:f>'4-5'!$G$7:$G$53</c:f>
              <c:numCache>
                <c:formatCode>0.0</c:formatCode>
                <c:ptCount val="47"/>
                <c:pt idx="0">
                  <c:v>200.36192500000001</c:v>
                </c:pt>
                <c:pt idx="1">
                  <c:v>30.375603000000002</c:v>
                </c:pt>
                <c:pt idx="2">
                  <c:v>48.321404999999999</c:v>
                </c:pt>
                <c:pt idx="3">
                  <c:v>7.2651149999999998</c:v>
                </c:pt>
                <c:pt idx="4">
                  <c:v>19.981358</c:v>
                </c:pt>
                <c:pt idx="5">
                  <c:v>17.619707999999999</c:v>
                </c:pt>
                <c:pt idx="6">
                  <c:v>30.405207000000001</c:v>
                </c:pt>
                <c:pt idx="7">
                  <c:v>122.332399</c:v>
                </c:pt>
                <c:pt idx="8">
                  <c:v>2.0126469999999999</c:v>
                </c:pt>
                <c:pt idx="9">
                  <c:v>74.932641000000004</c:v>
                </c:pt>
                <c:pt idx="10">
                  <c:v>41.446246000000002</c:v>
                </c:pt>
                <c:pt idx="11">
                  <c:v>2.9576889999999998</c:v>
                </c:pt>
                <c:pt idx="12">
                  <c:v>38.514479000000001</c:v>
                </c:pt>
                <c:pt idx="13">
                  <c:v>1.3179970000000001</c:v>
                </c:pt>
                <c:pt idx="14">
                  <c:v>9.8938989999999993</c:v>
                </c:pt>
                <c:pt idx="15">
                  <c:v>10.457295</c:v>
                </c:pt>
                <c:pt idx="16">
                  <c:v>50.219669000000003</c:v>
                </c:pt>
                <c:pt idx="17">
                  <c:v>10.514272</c:v>
                </c:pt>
                <c:pt idx="18">
                  <c:v>0.42337399999999997</c:v>
                </c:pt>
                <c:pt idx="19">
                  <c:v>1.1411659999999999</c:v>
                </c:pt>
                <c:pt idx="20">
                  <c:v>5.4133930000000001</c:v>
                </c:pt>
                <c:pt idx="21">
                  <c:v>11.027549</c:v>
                </c:pt>
                <c:pt idx="22">
                  <c:v>2.0599530000000001</c:v>
                </c:pt>
                <c:pt idx="23">
                  <c:v>23.6</c:v>
                </c:pt>
                <c:pt idx="24">
                  <c:v>5.3992000000000004</c:v>
                </c:pt>
                <c:pt idx="25">
                  <c:v>127.338621</c:v>
                </c:pt>
                <c:pt idx="26">
                  <c:v>7.1875</c:v>
                </c:pt>
                <c:pt idx="27">
                  <c:v>60.233947999999998</c:v>
                </c:pt>
                <c:pt idx="28">
                  <c:v>0.323764</c:v>
                </c:pt>
                <c:pt idx="29">
                  <c:v>4.4420999999999999</c:v>
                </c:pt>
                <c:pt idx="30">
                  <c:v>46.617825000000003</c:v>
                </c:pt>
                <c:pt idx="31">
                  <c:v>8.0878750000000004</c:v>
                </c:pt>
                <c:pt idx="32">
                  <c:v>5.4389719999999997</c:v>
                </c:pt>
                <c:pt idx="33">
                  <c:v>35.154279000000002</c:v>
                </c:pt>
                <c:pt idx="34">
                  <c:v>5.6149319999999996</c:v>
                </c:pt>
                <c:pt idx="35">
                  <c:v>9.6003790000000002</c:v>
                </c:pt>
                <c:pt idx="36">
                  <c:v>64.106779000000003</c:v>
                </c:pt>
                <c:pt idx="37">
                  <c:v>23.129300000000001</c:v>
                </c:pt>
                <c:pt idx="38">
                  <c:v>8.4798229999999997</c:v>
                </c:pt>
                <c:pt idx="39">
                  <c:v>80.651872999999995</c:v>
                </c:pt>
                <c:pt idx="40">
                  <c:v>4.5975580000000003</c:v>
                </c:pt>
                <c:pt idx="41">
                  <c:v>65.939865999999995</c:v>
                </c:pt>
                <c:pt idx="42">
                  <c:v>11.182817</c:v>
                </c:pt>
                <c:pt idx="43">
                  <c:v>316.12883900000003</c:v>
                </c:pt>
                <c:pt idx="44">
                  <c:v>16.804431999999998</c:v>
                </c:pt>
                <c:pt idx="45">
                  <c:v>0.54335999999999995</c:v>
                </c:pt>
                <c:pt idx="46">
                  <c:v>5.0801660000000002</c:v>
                </c:pt>
              </c:numCache>
            </c:numRef>
          </c:bubbleSize>
          <c:bubble3D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bubbleScale val="100"/>
        <c:showNegBubbles val="0"/>
        <c:axId val="75294208"/>
        <c:axId val="75296128"/>
      </c:bubbleChart>
      <c:valAx>
        <c:axId val="75294208"/>
        <c:scaling>
          <c:logBase val="10"/>
          <c:orientation val="minMax"/>
          <c:max val="100000"/>
          <c:min val="8000"/>
        </c:scaling>
        <c:delete val="0"/>
        <c:axPos val="b"/>
        <c:title>
          <c:tx>
            <c:rich>
              <a:bodyPr/>
              <a:lstStyle/>
              <a:p>
                <a:pPr>
                  <a:defRPr sz="1600" b="0"/>
                </a:pPr>
                <a:r>
                  <a:rPr lang="en-US" sz="1600" b="0"/>
                  <a:t>income per capita, log scale</a:t>
                </a:r>
              </a:p>
            </c:rich>
          </c:tx>
          <c:layout>
            <c:manualLayout>
              <c:xMode val="edge"/>
              <c:yMode val="edge"/>
              <c:x val="0.46426612202484929"/>
              <c:y val="0.92896888923318233"/>
            </c:manualLayout>
          </c:layout>
          <c:overlay val="0"/>
        </c:title>
        <c:numFmt formatCode="#,##0" sourceLinked="0"/>
        <c:majorTickMark val="out"/>
        <c:minorTickMark val="out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5296128"/>
        <c:crosses val="autoZero"/>
        <c:crossBetween val="midCat"/>
        <c:majorUnit val="10"/>
        <c:minorUnit val="10"/>
      </c:valAx>
      <c:valAx>
        <c:axId val="75296128"/>
        <c:scaling>
          <c:orientation val="minMax"/>
          <c:max val="100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en-US" sz="1600" b="0"/>
                  <a:t>labor productivity</a:t>
                </a:r>
              </a:p>
            </c:rich>
          </c:tx>
          <c:layout>
            <c:manualLayout>
              <c:xMode val="edge"/>
              <c:yMode val="edge"/>
              <c:x val="1.8823490813648293E-2"/>
              <c:y val="0.29638106955380578"/>
            </c:manualLayout>
          </c:layout>
          <c:overlay val="0"/>
        </c:title>
        <c:numFmt formatCode="#,##0" sourceLinked="0"/>
        <c:majorTickMark val="out"/>
        <c:minorTickMark val="out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5294208"/>
        <c:crosses val="autoZero"/>
        <c:crossBetween val="midCat"/>
        <c:majorUnit val="20"/>
        <c:minorUnit val="10"/>
      </c:valAx>
      <c:spPr>
        <a:ln>
          <a:noFill/>
        </a:ln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0.15833</cdr:x>
      <cdr:y>0.8625</cdr:y>
    </cdr:from>
    <cdr:to>
      <cdr:x>0.2875</cdr:x>
      <cdr:y>0.91944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447800" y="5257800"/>
          <a:ext cx="1181130" cy="34710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400">
              <a:solidFill>
                <a:srgbClr val="FF0000"/>
              </a:solidFill>
            </a:rPr>
            <a:t>median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0.099</cdr:x>
      <cdr:y>0.3</cdr:y>
    </cdr:from>
    <cdr:to>
      <cdr:x>0.8</cdr:x>
      <cdr:y>0.51912</cdr:y>
    </cdr:to>
    <cdr:cxnSp macro="">
      <cdr:nvCxnSpPr>
        <cdr:cNvPr id="3" name="Straight Connector 2"/>
        <cdr:cNvCxnSpPr/>
      </cdr:nvCxnSpPr>
      <cdr:spPr>
        <a:xfrm xmlns:a="http://schemas.openxmlformats.org/drawingml/2006/main" flipV="1">
          <a:off x="471488" y="971550"/>
          <a:ext cx="3338512" cy="709613"/>
        </a:xfrm>
        <a:prstGeom xmlns:a="http://schemas.openxmlformats.org/drawingml/2006/main" prst="line">
          <a:avLst/>
        </a:prstGeom>
        <a:ln xmlns:a="http://schemas.openxmlformats.org/drawingml/2006/main" w="19050">
          <a:solidFill>
            <a:srgbClr val="0000FF"/>
          </a:solidFill>
          <a:prstDash val="sysDash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0.35833</cdr:x>
      <cdr:y>0.625</cdr:y>
    </cdr:from>
    <cdr:to>
      <cdr:x>0.45633</cdr:x>
      <cdr:y>0.67426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3276600" y="3810000"/>
          <a:ext cx="896112" cy="30028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CC6600"/>
              </a:solidFill>
            </a:rPr>
            <a:t>India</a:t>
          </a:r>
        </a:p>
      </cdr:txBody>
    </cdr:sp>
  </cdr:relSizeAnchor>
  <cdr:relSizeAnchor xmlns:cdr="http://schemas.openxmlformats.org/drawingml/2006/chartDrawing">
    <cdr:from>
      <cdr:x>0.56667</cdr:x>
      <cdr:y>0.575</cdr:y>
    </cdr:from>
    <cdr:to>
      <cdr:x>0.64366</cdr:x>
      <cdr:y>0.63358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5181600" y="3505200"/>
          <a:ext cx="704058" cy="35710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FF0000"/>
              </a:solidFill>
            </a:rPr>
            <a:t>China</a:t>
          </a:r>
        </a:p>
      </cdr:txBody>
    </cdr:sp>
  </cdr:relSizeAnchor>
  <cdr:relSizeAnchor xmlns:cdr="http://schemas.openxmlformats.org/drawingml/2006/chartDrawing">
    <cdr:from>
      <cdr:x>0.69167</cdr:x>
      <cdr:y>0.2</cdr:y>
    </cdr:from>
    <cdr:to>
      <cdr:x>0.746</cdr:x>
      <cdr:y>0.24975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6324600" y="1219200"/>
          <a:ext cx="496794" cy="30327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ysClr val="windowText" lastClr="000000"/>
              </a:solidFill>
            </a:rPr>
            <a:t>USA</a:t>
          </a:r>
        </a:p>
      </cdr:txBody>
    </cdr:sp>
  </cdr:relSizeAnchor>
  <cdr:relSizeAnchor xmlns:cdr="http://schemas.openxmlformats.org/drawingml/2006/chartDrawing">
    <cdr:from>
      <cdr:x>0.13333</cdr:x>
      <cdr:y>0.6375</cdr:y>
    </cdr:from>
    <cdr:to>
      <cdr:x>0.27666</cdr:x>
      <cdr:y>0.69167</cdr:y>
    </cdr:to>
    <cdr:sp macro="" textlink="">
      <cdr:nvSpPr>
        <cdr:cNvPr id="8" name="TextBox 1"/>
        <cdr:cNvSpPr txBox="1"/>
      </cdr:nvSpPr>
      <cdr:spPr>
        <a:xfrm xmlns:a="http://schemas.openxmlformats.org/drawingml/2006/main">
          <a:off x="1219200" y="3886200"/>
          <a:ext cx="1310610" cy="3302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0000FF"/>
              </a:solidFill>
            </a:rPr>
            <a:t>Congo DR</a:t>
          </a:r>
        </a:p>
      </cdr:txBody>
    </cdr:sp>
  </cdr:relSizeAnchor>
  <cdr:relSizeAnchor xmlns:cdr="http://schemas.openxmlformats.org/drawingml/2006/chartDrawing">
    <cdr:from>
      <cdr:x>0.48333</cdr:x>
      <cdr:y>0.125</cdr:y>
    </cdr:from>
    <cdr:to>
      <cdr:x>0.557</cdr:x>
      <cdr:y>0.18284</cdr:y>
    </cdr:to>
    <cdr:sp macro="" textlink="">
      <cdr:nvSpPr>
        <cdr:cNvPr id="9" name="TextBox 1"/>
        <cdr:cNvSpPr txBox="1"/>
      </cdr:nvSpPr>
      <cdr:spPr>
        <a:xfrm xmlns:a="http://schemas.openxmlformats.org/drawingml/2006/main">
          <a:off x="4419600" y="762000"/>
          <a:ext cx="673578" cy="35259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663300"/>
              </a:solidFill>
            </a:rPr>
            <a:t>Brazil</a:t>
          </a:r>
        </a:p>
      </cdr:txBody>
    </cdr:sp>
  </cdr:relSizeAnchor>
  <cdr:relSizeAnchor xmlns:cdr="http://schemas.openxmlformats.org/drawingml/2006/chartDrawing">
    <cdr:from>
      <cdr:x>0.16602</cdr:x>
      <cdr:y>0.59296</cdr:y>
    </cdr:from>
    <cdr:to>
      <cdr:x>0.17367</cdr:x>
      <cdr:y>0.64927</cdr:y>
    </cdr:to>
    <cdr:cxnSp macro="">
      <cdr:nvCxnSpPr>
        <cdr:cNvPr id="11" name="Straight Arrow Connector 10"/>
        <cdr:cNvCxnSpPr/>
      </cdr:nvCxnSpPr>
      <cdr:spPr>
        <a:xfrm xmlns:a="http://schemas.openxmlformats.org/drawingml/2006/main">
          <a:off x="1518082" y="3614691"/>
          <a:ext cx="69926" cy="343259"/>
        </a:xfrm>
        <a:prstGeom xmlns:a="http://schemas.openxmlformats.org/drawingml/2006/main" prst="straightConnector1">
          <a:avLst/>
        </a:prstGeom>
        <a:ln xmlns:a="http://schemas.openxmlformats.org/drawingml/2006/main" w="19050">
          <a:solidFill>
            <a:srgbClr val="0000FF"/>
          </a:solidFill>
          <a:headEnd type="none" w="med" len="med"/>
          <a:tailEnd type="triangle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0.403</cdr:x>
      <cdr:y>0.58422</cdr:y>
    </cdr:from>
    <cdr:to>
      <cdr:x>0.4165</cdr:x>
      <cdr:y>0.63529</cdr:y>
    </cdr:to>
    <cdr:cxnSp macro="">
      <cdr:nvCxnSpPr>
        <cdr:cNvPr id="12" name="Straight Arrow Connector 11"/>
        <cdr:cNvCxnSpPr/>
      </cdr:nvCxnSpPr>
      <cdr:spPr>
        <a:xfrm xmlns:a="http://schemas.openxmlformats.org/drawingml/2006/main" flipH="1">
          <a:off x="3685032" y="3561425"/>
          <a:ext cx="123488" cy="311303"/>
        </a:xfrm>
        <a:prstGeom xmlns:a="http://schemas.openxmlformats.org/drawingml/2006/main" prst="straightConnector1">
          <a:avLst/>
        </a:prstGeom>
        <a:ln xmlns:a="http://schemas.openxmlformats.org/drawingml/2006/main" w="19050">
          <a:solidFill>
            <a:srgbClr val="CC6600"/>
          </a:solidFill>
          <a:headEnd type="none" w="med" len="med"/>
          <a:tailEnd type="triangle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0.525</cdr:x>
      <cdr:y>0.1625</cdr:y>
    </cdr:from>
    <cdr:to>
      <cdr:x>0.545</cdr:x>
      <cdr:y>0.26985</cdr:y>
    </cdr:to>
    <cdr:cxnSp macro="">
      <cdr:nvCxnSpPr>
        <cdr:cNvPr id="17" name="Straight Arrow Connector 16"/>
        <cdr:cNvCxnSpPr/>
      </cdr:nvCxnSpPr>
      <cdr:spPr>
        <a:xfrm xmlns:a="http://schemas.openxmlformats.org/drawingml/2006/main" flipH="1" flipV="1">
          <a:off x="4800600" y="990600"/>
          <a:ext cx="182880" cy="654406"/>
        </a:xfrm>
        <a:prstGeom xmlns:a="http://schemas.openxmlformats.org/drawingml/2006/main" prst="straightConnector1">
          <a:avLst/>
        </a:prstGeom>
        <a:ln xmlns:a="http://schemas.openxmlformats.org/drawingml/2006/main" w="19050">
          <a:solidFill>
            <a:srgbClr val="663300"/>
          </a:solidFill>
          <a:headEnd type="none" w="med" len="med"/>
          <a:tailEnd type="triangle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0.1002</cdr:x>
      <cdr:y>0.37427</cdr:y>
    </cdr:from>
    <cdr:to>
      <cdr:x>0.72044</cdr:x>
      <cdr:y>0.83187</cdr:y>
    </cdr:to>
    <cdr:cxnSp macro="">
      <cdr:nvCxnSpPr>
        <cdr:cNvPr id="3" name="Straight Connector 2"/>
        <cdr:cNvCxnSpPr/>
      </cdr:nvCxnSpPr>
      <cdr:spPr>
        <a:xfrm xmlns:a="http://schemas.openxmlformats.org/drawingml/2006/main">
          <a:off x="476251" y="1219200"/>
          <a:ext cx="2947988" cy="1490663"/>
        </a:xfrm>
        <a:prstGeom xmlns:a="http://schemas.openxmlformats.org/drawingml/2006/main" prst="line">
          <a:avLst/>
        </a:prstGeom>
        <a:ln xmlns:a="http://schemas.openxmlformats.org/drawingml/2006/main" w="19050">
          <a:solidFill>
            <a:srgbClr val="0000FF"/>
          </a:solidFill>
          <a:prstDash val="sysDash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0.45833</cdr:x>
      <cdr:y>0.4875</cdr:y>
    </cdr:from>
    <cdr:to>
      <cdr:x>0.55653</cdr:x>
      <cdr:y>0.53509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4191000" y="2971800"/>
          <a:ext cx="897941" cy="29010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400">
              <a:solidFill>
                <a:srgbClr val="CC6600"/>
              </a:solidFill>
            </a:rPr>
            <a:t>India</a:t>
          </a:r>
        </a:p>
      </cdr:txBody>
    </cdr:sp>
  </cdr:relSizeAnchor>
  <cdr:relSizeAnchor xmlns:cdr="http://schemas.openxmlformats.org/drawingml/2006/chartDrawing">
    <cdr:from>
      <cdr:x>0.55833</cdr:x>
      <cdr:y>0.575</cdr:y>
    </cdr:from>
    <cdr:to>
      <cdr:x>0.65653</cdr:x>
      <cdr:y>0.62432</cdr:y>
    </cdr:to>
    <cdr:sp macro="" textlink="">
      <cdr:nvSpPr>
        <cdr:cNvPr id="7" name="TextBox 1"/>
        <cdr:cNvSpPr txBox="1"/>
      </cdr:nvSpPr>
      <cdr:spPr>
        <a:xfrm xmlns:a="http://schemas.openxmlformats.org/drawingml/2006/main">
          <a:off x="5105400" y="3505200"/>
          <a:ext cx="897941" cy="30065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FF0000"/>
              </a:solidFill>
            </a:rPr>
            <a:t>China</a:t>
          </a:r>
        </a:p>
      </cdr:txBody>
    </cdr:sp>
  </cdr:relSizeAnchor>
  <cdr:relSizeAnchor xmlns:cdr="http://schemas.openxmlformats.org/drawingml/2006/chartDrawing">
    <cdr:from>
      <cdr:x>0.74167</cdr:x>
      <cdr:y>0.775</cdr:y>
    </cdr:from>
    <cdr:to>
      <cdr:x>0.79087</cdr:x>
      <cdr:y>0.826</cdr:y>
    </cdr:to>
    <cdr:sp macro="" textlink="">
      <cdr:nvSpPr>
        <cdr:cNvPr id="8" name="TextBox 1"/>
        <cdr:cNvSpPr txBox="1"/>
      </cdr:nvSpPr>
      <cdr:spPr>
        <a:xfrm xmlns:a="http://schemas.openxmlformats.org/drawingml/2006/main">
          <a:off x="6781800" y="4724400"/>
          <a:ext cx="449915" cy="31089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ysClr val="windowText" lastClr="000000"/>
              </a:solidFill>
            </a:rPr>
            <a:t>USA</a:t>
          </a:r>
        </a:p>
      </cdr:txBody>
    </cdr:sp>
  </cdr:relSizeAnchor>
  <cdr:relSizeAnchor xmlns:cdr="http://schemas.openxmlformats.org/drawingml/2006/chartDrawing">
    <cdr:from>
      <cdr:x>0.16667</cdr:x>
      <cdr:y>0.2125</cdr:y>
    </cdr:from>
    <cdr:to>
      <cdr:x>0.26237</cdr:x>
      <cdr:y>0.26935</cdr:y>
    </cdr:to>
    <cdr:sp macro="" textlink="">
      <cdr:nvSpPr>
        <cdr:cNvPr id="9" name="TextBox 1"/>
        <cdr:cNvSpPr txBox="1"/>
      </cdr:nvSpPr>
      <cdr:spPr>
        <a:xfrm xmlns:a="http://schemas.openxmlformats.org/drawingml/2006/main">
          <a:off x="1524000" y="1295400"/>
          <a:ext cx="875142" cy="34655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0000FF"/>
              </a:solidFill>
            </a:rPr>
            <a:t>Ethiopia</a:t>
          </a:r>
        </a:p>
      </cdr:txBody>
    </cdr:sp>
  </cdr:relSizeAnchor>
  <cdr:relSizeAnchor xmlns:cdr="http://schemas.openxmlformats.org/drawingml/2006/chartDrawing">
    <cdr:from>
      <cdr:x>0.11667</cdr:x>
      <cdr:y>0.6</cdr:y>
    </cdr:from>
    <cdr:to>
      <cdr:x>0.2603</cdr:x>
      <cdr:y>0.65758</cdr:y>
    </cdr:to>
    <cdr:sp macro="" textlink="">
      <cdr:nvSpPr>
        <cdr:cNvPr id="10" name="TextBox 1"/>
        <cdr:cNvSpPr txBox="1"/>
      </cdr:nvSpPr>
      <cdr:spPr>
        <a:xfrm xmlns:a="http://schemas.openxmlformats.org/drawingml/2006/main">
          <a:off x="1066800" y="3657600"/>
          <a:ext cx="1313352" cy="3510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0000FF"/>
              </a:solidFill>
            </a:rPr>
            <a:t>Congo DR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0.70833</cdr:x>
      <cdr:y>0.3125</cdr:y>
    </cdr:from>
    <cdr:to>
      <cdr:x>0.80048</cdr:x>
      <cdr:y>0.42346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477000" y="1905000"/>
          <a:ext cx="842620" cy="67641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400">
              <a:solidFill>
                <a:srgbClr val="FF0000"/>
              </a:solidFill>
            </a:rPr>
            <a:t>USA</a:t>
          </a:r>
        </a:p>
      </cdr:txBody>
    </cdr:sp>
  </cdr:relSizeAnchor>
  <cdr:relSizeAnchor xmlns:cdr="http://schemas.openxmlformats.org/drawingml/2006/chartDrawing">
    <cdr:from>
      <cdr:x>0.16553</cdr:x>
      <cdr:y>0.27185</cdr:y>
    </cdr:from>
    <cdr:to>
      <cdr:x>0.9471</cdr:x>
      <cdr:y>0.9043</cdr:y>
    </cdr:to>
    <cdr:cxnSp macro="">
      <cdr:nvCxnSpPr>
        <cdr:cNvPr id="4" name="Straight Connector 3"/>
        <cdr:cNvCxnSpPr/>
      </cdr:nvCxnSpPr>
      <cdr:spPr>
        <a:xfrm xmlns:a="http://schemas.openxmlformats.org/drawingml/2006/main" flipV="1">
          <a:off x="923925" y="933452"/>
          <a:ext cx="4362450" cy="2171700"/>
        </a:xfrm>
        <a:prstGeom xmlns:a="http://schemas.openxmlformats.org/drawingml/2006/main" prst="line">
          <a:avLst/>
        </a:prstGeom>
        <a:ln xmlns:a="http://schemas.openxmlformats.org/drawingml/2006/main" w="19050">
          <a:solidFill>
            <a:srgbClr val="0000FF"/>
          </a:solidFill>
          <a:prstDash val="sysDash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0.28333</cdr:x>
      <cdr:y>0.825</cdr:y>
    </cdr:from>
    <cdr:to>
      <cdr:x>0.37548</cdr:x>
      <cdr:y>0.90591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2590800" y="5029200"/>
          <a:ext cx="842619" cy="49322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006600"/>
              </a:solidFill>
            </a:rPr>
            <a:t>Brazil</a:t>
          </a:r>
        </a:p>
      </cdr:txBody>
    </cdr:sp>
  </cdr:relSizeAnchor>
  <cdr:relSizeAnchor xmlns:cdr="http://schemas.openxmlformats.org/drawingml/2006/chartDrawing">
    <cdr:from>
      <cdr:x>0.75833</cdr:x>
      <cdr:y>0.1875</cdr:y>
    </cdr:from>
    <cdr:to>
      <cdr:x>0.85048</cdr:x>
      <cdr:y>0.26841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6934200" y="1143000"/>
          <a:ext cx="842620" cy="49322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0000FF"/>
              </a:solidFill>
            </a:rPr>
            <a:t>Norway</a:t>
          </a:r>
        </a:p>
      </cdr:txBody>
    </cdr:sp>
  </cdr:relSizeAnchor>
  <cdr:relSizeAnchor xmlns:cdr="http://schemas.openxmlformats.org/drawingml/2006/chartDrawing">
    <cdr:from>
      <cdr:x>0.83333</cdr:x>
      <cdr:y>0.5875</cdr:y>
    </cdr:from>
    <cdr:to>
      <cdr:x>0.92548</cdr:x>
      <cdr:y>0.66564</cdr:y>
    </cdr:to>
    <cdr:sp macro="" textlink="">
      <cdr:nvSpPr>
        <cdr:cNvPr id="7" name="TextBox 1"/>
        <cdr:cNvSpPr txBox="1"/>
      </cdr:nvSpPr>
      <cdr:spPr>
        <a:xfrm xmlns:a="http://schemas.openxmlformats.org/drawingml/2006/main">
          <a:off x="7620000" y="3581400"/>
          <a:ext cx="842619" cy="47634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0000FF"/>
              </a:solidFill>
            </a:rPr>
            <a:t>Finland</a:t>
          </a:r>
        </a:p>
      </cdr:txBody>
    </cdr:sp>
  </cdr:relSizeAnchor>
  <cdr:relSizeAnchor xmlns:cdr="http://schemas.openxmlformats.org/drawingml/2006/chartDrawing">
    <cdr:from>
      <cdr:x>0.63333</cdr:x>
      <cdr:y>0.6375</cdr:y>
    </cdr:from>
    <cdr:to>
      <cdr:x>0.72548</cdr:x>
      <cdr:y>0.70453</cdr:y>
    </cdr:to>
    <cdr:sp macro="" textlink="">
      <cdr:nvSpPr>
        <cdr:cNvPr id="8" name="TextBox 1"/>
        <cdr:cNvSpPr txBox="1"/>
      </cdr:nvSpPr>
      <cdr:spPr>
        <a:xfrm xmlns:a="http://schemas.openxmlformats.org/drawingml/2006/main">
          <a:off x="5791200" y="3886200"/>
          <a:ext cx="842619" cy="40861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663300"/>
              </a:solidFill>
            </a:rPr>
            <a:t>Japan</a:t>
          </a:r>
        </a:p>
      </cdr:txBody>
    </cdr:sp>
  </cdr:relSizeAnchor>
  <cdr:relSizeAnchor xmlns:cdr="http://schemas.openxmlformats.org/drawingml/2006/chartDrawing">
    <cdr:from>
      <cdr:x>0.6186</cdr:x>
      <cdr:y>0.62829</cdr:y>
    </cdr:from>
    <cdr:to>
      <cdr:x>0.64079</cdr:x>
      <cdr:y>0.65465</cdr:y>
    </cdr:to>
    <cdr:cxnSp macro="">
      <cdr:nvCxnSpPr>
        <cdr:cNvPr id="10" name="Straight Arrow Connector 9"/>
        <cdr:cNvCxnSpPr/>
      </cdr:nvCxnSpPr>
      <cdr:spPr>
        <a:xfrm xmlns:a="http://schemas.openxmlformats.org/drawingml/2006/main">
          <a:off x="3452813" y="2157414"/>
          <a:ext cx="123825" cy="90488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rgbClr val="663300"/>
          </a:solidFill>
          <a:headEnd type="none" w="med" len="med"/>
          <a:tailEnd type="triangle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0.26667</cdr:x>
      <cdr:y>0.65</cdr:y>
    </cdr:from>
    <cdr:to>
      <cdr:x>0.35882</cdr:x>
      <cdr:y>0.71981</cdr:y>
    </cdr:to>
    <cdr:sp macro="" textlink="">
      <cdr:nvSpPr>
        <cdr:cNvPr id="11" name="TextBox 1"/>
        <cdr:cNvSpPr txBox="1"/>
      </cdr:nvSpPr>
      <cdr:spPr>
        <a:xfrm xmlns:a="http://schemas.openxmlformats.org/drawingml/2006/main">
          <a:off x="2438400" y="3962400"/>
          <a:ext cx="842620" cy="42556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7030A0"/>
              </a:solidFill>
            </a:rPr>
            <a:t>Mexico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7658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144000" cy="381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2000" smtClean="0"/>
              <a:t>    </a:t>
            </a:r>
            <a:r>
              <a:rPr lang="en-US" sz="2400" b="1" smtClean="0"/>
              <a:t>INTERNATIONAL TRADE</a:t>
            </a:r>
            <a:endParaRPr lang="en-US" b="1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152400" y="762000"/>
            <a:ext cx="8839200" cy="6019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itle Placeholder 6"/>
          <p:cNvSpPr txBox="1">
            <a:spLocks/>
          </p:cNvSpPr>
          <p:nvPr userDrawn="1"/>
        </p:nvSpPr>
        <p:spPr>
          <a:xfrm>
            <a:off x="4572000" y="0"/>
            <a:ext cx="2286000" cy="381000"/>
          </a:xfrm>
          <a:prstGeom prst="rect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smtClean="0">
                <a:solidFill>
                  <a:schemeClr val="bg1"/>
                </a:solidFill>
              </a:rPr>
              <a:t>CHARLES</a:t>
            </a:r>
            <a:r>
              <a:rPr lang="en-US" sz="1400" baseline="0" smtClean="0">
                <a:solidFill>
                  <a:schemeClr val="bg1"/>
                </a:solidFill>
              </a:rPr>
              <a:t> VAN MARREWIJK</a:t>
            </a:r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11" name="Title Placeholder 6"/>
          <p:cNvSpPr txBox="1">
            <a:spLocks/>
          </p:cNvSpPr>
          <p:nvPr userDrawn="1"/>
        </p:nvSpPr>
        <p:spPr>
          <a:xfrm>
            <a:off x="6858000" y="4894"/>
            <a:ext cx="2286000" cy="376106"/>
          </a:xfrm>
          <a:prstGeom prst="rect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smtClean="0">
                <a:solidFill>
                  <a:schemeClr val="bg1"/>
                </a:solidFill>
              </a:rPr>
              <a:t>OXFORD</a:t>
            </a:r>
            <a:r>
              <a:rPr lang="en-US" sz="1400" baseline="0" smtClean="0">
                <a:solidFill>
                  <a:schemeClr val="bg1"/>
                </a:solidFill>
              </a:rPr>
              <a:t> UNIVERSITY PRESS</a:t>
            </a:r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13" name="Title Placeholder 6"/>
          <p:cNvSpPr txBox="1">
            <a:spLocks/>
          </p:cNvSpPr>
          <p:nvPr userDrawn="1"/>
        </p:nvSpPr>
        <p:spPr>
          <a:xfrm>
            <a:off x="0" y="381000"/>
            <a:ext cx="9144000" cy="381000"/>
          </a:xfrm>
          <a:prstGeom prst="rect">
            <a:avLst/>
          </a:prstGeom>
          <a:solidFill>
            <a:srgbClr val="3366FF"/>
          </a:solidFill>
          <a:ln>
            <a:solidFill>
              <a:srgbClr val="3366FF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smtClean="0"/>
              <a:t>    </a:t>
            </a:r>
            <a:r>
              <a:rPr lang="en-US" sz="2400" b="1" smtClean="0"/>
              <a:t>CHAPTER 4	TECHNOLOGY:</a:t>
            </a:r>
            <a:r>
              <a:rPr lang="en-US" sz="2400" b="1" baseline="0" smtClean="0"/>
              <a:t> THE CLASSICAL APPROACH</a:t>
            </a:r>
            <a:endParaRPr lang="en-US" sz="2000" b="1"/>
          </a:p>
        </p:txBody>
      </p:sp>
      <p:sp>
        <p:nvSpPr>
          <p:cNvPr id="14" name="TextBox 13"/>
          <p:cNvSpPr txBox="1"/>
          <p:nvPr userDrawn="1"/>
        </p:nvSpPr>
        <p:spPr>
          <a:xfrm>
            <a:off x="8534400" y="374226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238C5687-65B0-4D45-A645-94781508680D}" type="slidenum">
              <a:rPr lang="en-US" smtClean="0">
                <a:solidFill>
                  <a:schemeClr val="bg1"/>
                </a:solidFill>
              </a:rPr>
              <a:pPr algn="r"/>
              <a:t>‹#›</a:t>
            </a:fld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6611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240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11"/>
          <p:cNvSpPr>
            <a:spLocks noChangeShapeType="1"/>
          </p:cNvSpPr>
          <p:nvPr/>
        </p:nvSpPr>
        <p:spPr bwMode="auto">
          <a:xfrm>
            <a:off x="803151" y="1081087"/>
            <a:ext cx="0" cy="5105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" name="Line 12"/>
          <p:cNvSpPr>
            <a:spLocks noChangeShapeType="1"/>
          </p:cNvSpPr>
          <p:nvPr/>
        </p:nvSpPr>
        <p:spPr bwMode="auto">
          <a:xfrm>
            <a:off x="803151" y="6186487"/>
            <a:ext cx="4419600" cy="79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" name="Text Box 15"/>
          <p:cNvSpPr txBox="1">
            <a:spLocks noChangeArrowheads="1"/>
          </p:cNvSpPr>
          <p:nvPr/>
        </p:nvSpPr>
        <p:spPr bwMode="auto">
          <a:xfrm>
            <a:off x="152400" y="1157287"/>
            <a:ext cx="65921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smtClean="0">
                <a:solidFill>
                  <a:srgbClr val="000000"/>
                </a:solidFill>
                <a:latin typeface="Times New Roman" pitchFamily="18" charset="0"/>
              </a:rPr>
              <a:t>Toys</a:t>
            </a:r>
            <a:endParaRPr lang="en-US" alt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" name="Text Box 16"/>
          <p:cNvSpPr txBox="1">
            <a:spLocks noChangeArrowheads="1"/>
          </p:cNvSpPr>
          <p:nvPr/>
        </p:nvSpPr>
        <p:spPr bwMode="auto">
          <a:xfrm>
            <a:off x="4550772" y="6183868"/>
            <a:ext cx="67197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smtClean="0">
                <a:solidFill>
                  <a:srgbClr val="000000"/>
                </a:solidFill>
                <a:latin typeface="Times New Roman" pitchFamily="18" charset="0"/>
              </a:rPr>
              <a:t>Cars</a:t>
            </a:r>
            <a:endParaRPr lang="en-US" alt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grpSp>
        <p:nvGrpSpPr>
          <p:cNvPr id="6" name="Group 24"/>
          <p:cNvGrpSpPr>
            <a:grpSpLocks/>
          </p:cNvGrpSpPr>
          <p:nvPr/>
        </p:nvGrpSpPr>
        <p:grpSpPr bwMode="auto">
          <a:xfrm>
            <a:off x="269751" y="1843087"/>
            <a:ext cx="3473450" cy="4710113"/>
            <a:chOff x="240" y="1056"/>
            <a:chExt cx="2188" cy="2967"/>
          </a:xfrm>
        </p:grpSpPr>
        <p:sp>
          <p:nvSpPr>
            <p:cNvPr id="7" name="Line 14"/>
            <p:cNvSpPr>
              <a:spLocks noChangeShapeType="1"/>
            </p:cNvSpPr>
            <p:nvPr/>
          </p:nvSpPr>
          <p:spPr bwMode="auto">
            <a:xfrm>
              <a:off x="570" y="1164"/>
              <a:ext cx="1763" cy="2633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8" name="Text Box 18"/>
            <p:cNvSpPr txBox="1">
              <a:spLocks noChangeArrowheads="1"/>
            </p:cNvSpPr>
            <p:nvPr/>
          </p:nvSpPr>
          <p:spPr bwMode="auto">
            <a:xfrm>
              <a:off x="240" y="1056"/>
              <a:ext cx="35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600">
                  <a:solidFill>
                    <a:srgbClr val="0000FF"/>
                  </a:solidFill>
                  <a:latin typeface="Times New Roman" pitchFamily="18" charset="0"/>
                </a:rPr>
                <a:t>120</a:t>
              </a:r>
            </a:p>
          </p:txBody>
        </p:sp>
        <p:sp>
          <p:nvSpPr>
            <p:cNvPr id="9" name="Text Box 19"/>
            <p:cNvSpPr txBox="1">
              <a:spLocks noChangeArrowheads="1"/>
            </p:cNvSpPr>
            <p:nvPr/>
          </p:nvSpPr>
          <p:spPr bwMode="auto">
            <a:xfrm>
              <a:off x="2152" y="3792"/>
              <a:ext cx="27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600">
                  <a:solidFill>
                    <a:srgbClr val="0000FF"/>
                  </a:solidFill>
                  <a:latin typeface="Times New Roman" pitchFamily="18" charset="0"/>
                </a:rPr>
                <a:t>20</a:t>
              </a:r>
            </a:p>
          </p:txBody>
        </p:sp>
        <p:sp>
          <p:nvSpPr>
            <p:cNvPr id="10" name="Text Box 22"/>
            <p:cNvSpPr txBox="1">
              <a:spLocks noChangeArrowheads="1"/>
            </p:cNvSpPr>
            <p:nvPr/>
          </p:nvSpPr>
          <p:spPr bwMode="auto">
            <a:xfrm>
              <a:off x="602" y="1104"/>
              <a:ext cx="819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600" smtClean="0">
                  <a:solidFill>
                    <a:srgbClr val="0000FF"/>
                  </a:solidFill>
                  <a:latin typeface="Times New Roman" pitchFamily="18" charset="0"/>
                </a:rPr>
                <a:t>China PPF</a:t>
              </a:r>
              <a:endParaRPr lang="en-US" altLang="en-US" sz="1600">
                <a:solidFill>
                  <a:srgbClr val="0000FF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11" name="Group 25"/>
          <p:cNvGrpSpPr>
            <a:grpSpLocks/>
          </p:cNvGrpSpPr>
          <p:nvPr/>
        </p:nvGrpSpPr>
        <p:grpSpPr bwMode="auto">
          <a:xfrm>
            <a:off x="269751" y="2452687"/>
            <a:ext cx="4875213" cy="4100513"/>
            <a:chOff x="240" y="1440"/>
            <a:chExt cx="3071" cy="2583"/>
          </a:xfrm>
        </p:grpSpPr>
        <p:sp>
          <p:nvSpPr>
            <p:cNvPr id="12" name="Line 13"/>
            <p:cNvSpPr>
              <a:spLocks noChangeShapeType="1"/>
            </p:cNvSpPr>
            <p:nvPr/>
          </p:nvSpPr>
          <p:spPr bwMode="auto">
            <a:xfrm>
              <a:off x="576" y="1584"/>
              <a:ext cx="2192" cy="2213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3" name="Text Box 17"/>
            <p:cNvSpPr txBox="1">
              <a:spLocks noChangeArrowheads="1"/>
            </p:cNvSpPr>
            <p:nvPr/>
          </p:nvSpPr>
          <p:spPr bwMode="auto">
            <a:xfrm>
              <a:off x="240" y="1440"/>
              <a:ext cx="35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600">
                  <a:solidFill>
                    <a:srgbClr val="FF0000"/>
                  </a:solidFill>
                  <a:latin typeface="Times New Roman" pitchFamily="18" charset="0"/>
                </a:rPr>
                <a:t>100</a:t>
              </a:r>
            </a:p>
          </p:txBody>
        </p:sp>
        <p:sp>
          <p:nvSpPr>
            <p:cNvPr id="14" name="Text Box 20"/>
            <p:cNvSpPr txBox="1">
              <a:spLocks noChangeArrowheads="1"/>
            </p:cNvSpPr>
            <p:nvPr/>
          </p:nvSpPr>
          <p:spPr bwMode="auto">
            <a:xfrm>
              <a:off x="2632" y="3792"/>
              <a:ext cx="27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600">
                  <a:solidFill>
                    <a:srgbClr val="FF0000"/>
                  </a:solidFill>
                  <a:latin typeface="Times New Roman" pitchFamily="18" charset="0"/>
                </a:rPr>
                <a:t>25</a:t>
              </a:r>
            </a:p>
          </p:txBody>
        </p:sp>
        <p:sp>
          <p:nvSpPr>
            <p:cNvPr id="15" name="Text Box 23"/>
            <p:cNvSpPr txBox="1">
              <a:spLocks noChangeArrowheads="1"/>
            </p:cNvSpPr>
            <p:nvPr/>
          </p:nvSpPr>
          <p:spPr bwMode="auto">
            <a:xfrm>
              <a:off x="2233" y="3147"/>
              <a:ext cx="1078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600" smtClean="0">
                  <a:solidFill>
                    <a:srgbClr val="FF0000"/>
                  </a:solidFill>
                  <a:latin typeface="Times New Roman" pitchFamily="18" charset="0"/>
                </a:rPr>
                <a:t>Germany PPF</a:t>
              </a:r>
              <a:endParaRPr lang="en-US" altLang="en-US" sz="1600">
                <a:solidFill>
                  <a:srgbClr val="FF0000"/>
                </a:solidFill>
                <a:latin typeface="Times New Roman" pitchFamily="18" charset="0"/>
              </a:endParaRPr>
            </a:p>
          </p:txBody>
        </p:sp>
      </p:grpSp>
      <p:sp>
        <p:nvSpPr>
          <p:cNvPr id="16" name="Oval 15"/>
          <p:cNvSpPr/>
          <p:nvPr/>
        </p:nvSpPr>
        <p:spPr>
          <a:xfrm>
            <a:off x="1031751" y="2922587"/>
            <a:ext cx="76200" cy="76200"/>
          </a:xfrm>
          <a:prstGeom prst="ellipse">
            <a:avLst/>
          </a:prstGeom>
          <a:solidFill>
            <a:srgbClr val="FFCC99"/>
          </a:solidFill>
          <a:ln w="28575" cmpd="sng">
            <a:solidFill>
              <a:srgbClr val="FF0000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1611188" y="3519487"/>
            <a:ext cx="76200" cy="76200"/>
          </a:xfrm>
          <a:prstGeom prst="ellipse">
            <a:avLst/>
          </a:prstGeom>
          <a:solidFill>
            <a:srgbClr val="FFCC99"/>
          </a:solidFill>
          <a:ln w="28575" cmpd="sng">
            <a:solidFill>
              <a:srgbClr val="FF0000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1039686" y="3509962"/>
            <a:ext cx="76200" cy="76200"/>
          </a:xfrm>
          <a:prstGeom prst="ellipse">
            <a:avLst/>
          </a:prstGeom>
          <a:solidFill>
            <a:srgbClr val="FFCC99"/>
          </a:solidFill>
          <a:ln w="28575" cmpd="sng">
            <a:solidFill>
              <a:srgbClr val="FF0000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cxnSp>
        <p:nvCxnSpPr>
          <p:cNvPr id="19" name="Straight Arrow Connector 18"/>
          <p:cNvCxnSpPr>
            <a:stCxn id="18" idx="6"/>
            <a:endCxn id="17" idx="2"/>
          </p:cNvCxnSpPr>
          <p:nvPr/>
        </p:nvCxnSpPr>
        <p:spPr bwMode="auto">
          <a:xfrm>
            <a:off x="1115886" y="3548062"/>
            <a:ext cx="495302" cy="9525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" name="Straight Arrow Connector 19"/>
          <p:cNvCxnSpPr>
            <a:stCxn id="18" idx="0"/>
            <a:endCxn id="16" idx="4"/>
          </p:cNvCxnSpPr>
          <p:nvPr/>
        </p:nvCxnSpPr>
        <p:spPr bwMode="auto">
          <a:xfrm flipH="1" flipV="1">
            <a:off x="1069851" y="2998787"/>
            <a:ext cx="7935" cy="511175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" name="Oval 20"/>
          <p:cNvSpPr/>
          <p:nvPr/>
        </p:nvSpPr>
        <p:spPr>
          <a:xfrm>
            <a:off x="3165351" y="4104481"/>
            <a:ext cx="76200" cy="76200"/>
          </a:xfrm>
          <a:prstGeom prst="ellipse">
            <a:avLst/>
          </a:prstGeom>
          <a:solidFill>
            <a:srgbClr val="FFCC99"/>
          </a:solidFill>
          <a:ln w="28575" cmpd="sng">
            <a:solidFill>
              <a:srgbClr val="FF0000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22" name="Text Box 15"/>
          <p:cNvSpPr txBox="1">
            <a:spLocks noChangeArrowheads="1"/>
          </p:cNvSpPr>
          <p:nvPr/>
        </p:nvSpPr>
        <p:spPr bwMode="auto">
          <a:xfrm>
            <a:off x="912688" y="3533774"/>
            <a:ext cx="33855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smtClean="0">
                <a:solidFill>
                  <a:srgbClr val="FF0000"/>
                </a:solidFill>
                <a:latin typeface="Times New Roman" pitchFamily="18" charset="0"/>
              </a:rPr>
              <a:t>A</a:t>
            </a:r>
            <a:endParaRPr lang="en-US" altLang="en-US" sz="160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23" name="Text Box 15"/>
          <p:cNvSpPr txBox="1">
            <a:spLocks noChangeArrowheads="1"/>
          </p:cNvSpPr>
          <p:nvPr/>
        </p:nvSpPr>
        <p:spPr bwMode="auto">
          <a:xfrm>
            <a:off x="932910" y="2602706"/>
            <a:ext cx="33855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smtClean="0">
                <a:solidFill>
                  <a:srgbClr val="FF0000"/>
                </a:solidFill>
                <a:latin typeface="Times New Roman" pitchFamily="18" charset="0"/>
              </a:rPr>
              <a:t>B</a:t>
            </a:r>
            <a:endParaRPr lang="en-US" altLang="en-US" sz="160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24" name="Text Box 15"/>
          <p:cNvSpPr txBox="1">
            <a:spLocks noChangeArrowheads="1"/>
          </p:cNvSpPr>
          <p:nvPr/>
        </p:nvSpPr>
        <p:spPr bwMode="auto">
          <a:xfrm>
            <a:off x="1473599" y="3519487"/>
            <a:ext cx="35137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smtClean="0">
                <a:solidFill>
                  <a:srgbClr val="FF0000"/>
                </a:solidFill>
                <a:latin typeface="Times New Roman" pitchFamily="18" charset="0"/>
              </a:rPr>
              <a:t>C</a:t>
            </a:r>
            <a:endParaRPr lang="en-US" altLang="en-US" sz="160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25" name="Text Box 15"/>
          <p:cNvSpPr txBox="1">
            <a:spLocks noChangeArrowheads="1"/>
          </p:cNvSpPr>
          <p:nvPr/>
        </p:nvSpPr>
        <p:spPr bwMode="auto">
          <a:xfrm>
            <a:off x="3027762" y="3811349"/>
            <a:ext cx="35137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smtClean="0">
                <a:solidFill>
                  <a:srgbClr val="FF0000"/>
                </a:solidFill>
                <a:latin typeface="Times New Roman" pitchFamily="18" charset="0"/>
              </a:rPr>
              <a:t>D</a:t>
            </a:r>
            <a:endParaRPr lang="en-US" altLang="en-US" sz="160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52400" y="762000"/>
            <a:ext cx="6934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4.2 Ricardian </a:t>
            </a:r>
            <a:r>
              <a:rPr lang="nl-NL" b="1"/>
              <a:t>production possibility frontiers for Germany and China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3593758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49"/>
          <p:cNvGrpSpPr>
            <a:grpSpLocks/>
          </p:cNvGrpSpPr>
          <p:nvPr/>
        </p:nvGrpSpPr>
        <p:grpSpPr bwMode="auto">
          <a:xfrm>
            <a:off x="2625133" y="4115355"/>
            <a:ext cx="1663700" cy="2068513"/>
            <a:chOff x="1716" y="2496"/>
            <a:chExt cx="1048" cy="1303"/>
          </a:xfrm>
        </p:grpSpPr>
        <p:sp>
          <p:nvSpPr>
            <p:cNvPr id="28" name="Line 27"/>
            <p:cNvSpPr>
              <a:spLocks noChangeShapeType="1"/>
            </p:cNvSpPr>
            <p:nvPr/>
          </p:nvSpPr>
          <p:spPr bwMode="auto">
            <a:xfrm>
              <a:off x="1728" y="2496"/>
              <a:ext cx="1036" cy="1303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grpSp>
          <p:nvGrpSpPr>
            <p:cNvPr id="29" name="Group 46"/>
            <p:cNvGrpSpPr>
              <a:grpSpLocks/>
            </p:cNvGrpSpPr>
            <p:nvPr/>
          </p:nvGrpSpPr>
          <p:grpSpPr bwMode="auto">
            <a:xfrm>
              <a:off x="1716" y="2496"/>
              <a:ext cx="108" cy="78"/>
              <a:chOff x="1311" y="2109"/>
              <a:chExt cx="108" cy="78"/>
            </a:xfrm>
          </p:grpSpPr>
          <p:sp>
            <p:nvSpPr>
              <p:cNvPr id="30" name="Line 47"/>
              <p:cNvSpPr>
                <a:spLocks noChangeShapeType="1"/>
              </p:cNvSpPr>
              <p:nvPr/>
            </p:nvSpPr>
            <p:spPr bwMode="auto">
              <a:xfrm flipV="1">
                <a:off x="1311" y="2109"/>
                <a:ext cx="90" cy="6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1" name="Line 48"/>
              <p:cNvSpPr>
                <a:spLocks noChangeShapeType="1"/>
              </p:cNvSpPr>
              <p:nvPr/>
            </p:nvSpPr>
            <p:spPr bwMode="auto">
              <a:xfrm flipV="1">
                <a:off x="1329" y="2127"/>
                <a:ext cx="90" cy="6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</p:grpSp>
      <p:grpSp>
        <p:nvGrpSpPr>
          <p:cNvPr id="32" name="Group 50"/>
          <p:cNvGrpSpPr>
            <a:grpSpLocks/>
          </p:cNvGrpSpPr>
          <p:nvPr/>
        </p:nvGrpSpPr>
        <p:grpSpPr bwMode="auto">
          <a:xfrm>
            <a:off x="815383" y="1981755"/>
            <a:ext cx="1360488" cy="1709738"/>
            <a:chOff x="576" y="1152"/>
            <a:chExt cx="857" cy="1077"/>
          </a:xfrm>
        </p:grpSpPr>
        <p:sp>
          <p:nvSpPr>
            <p:cNvPr id="33" name="Line 26"/>
            <p:cNvSpPr>
              <a:spLocks noChangeShapeType="1"/>
            </p:cNvSpPr>
            <p:nvPr/>
          </p:nvSpPr>
          <p:spPr bwMode="auto">
            <a:xfrm>
              <a:off x="576" y="1152"/>
              <a:ext cx="857" cy="1077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grpSp>
          <p:nvGrpSpPr>
            <p:cNvPr id="34" name="Group 45"/>
            <p:cNvGrpSpPr>
              <a:grpSpLocks/>
            </p:cNvGrpSpPr>
            <p:nvPr/>
          </p:nvGrpSpPr>
          <p:grpSpPr bwMode="auto">
            <a:xfrm>
              <a:off x="1311" y="2109"/>
              <a:ext cx="108" cy="78"/>
              <a:chOff x="1311" y="2109"/>
              <a:chExt cx="108" cy="78"/>
            </a:xfrm>
          </p:grpSpPr>
          <p:sp>
            <p:nvSpPr>
              <p:cNvPr id="35" name="Line 43"/>
              <p:cNvSpPr>
                <a:spLocks noChangeShapeType="1"/>
              </p:cNvSpPr>
              <p:nvPr/>
            </p:nvSpPr>
            <p:spPr bwMode="auto">
              <a:xfrm flipV="1">
                <a:off x="1311" y="2109"/>
                <a:ext cx="90" cy="60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6" name="Line 44"/>
              <p:cNvSpPr>
                <a:spLocks noChangeShapeType="1"/>
              </p:cNvSpPr>
              <p:nvPr/>
            </p:nvSpPr>
            <p:spPr bwMode="auto">
              <a:xfrm flipV="1">
                <a:off x="1329" y="2127"/>
                <a:ext cx="90" cy="60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</p:grpSp>
      <p:sp>
        <p:nvSpPr>
          <p:cNvPr id="37" name="AutoShape 2"/>
          <p:cNvSpPr>
            <a:spLocks noChangeArrowheads="1"/>
          </p:cNvSpPr>
          <p:nvPr/>
        </p:nvSpPr>
        <p:spPr bwMode="auto">
          <a:xfrm>
            <a:off x="815383" y="2667555"/>
            <a:ext cx="3462338" cy="3494088"/>
          </a:xfrm>
          <a:prstGeom prst="rtTriangle">
            <a:avLst/>
          </a:prstGeom>
          <a:solidFill>
            <a:srgbClr val="FFCC99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8" name="AutoShape 3"/>
          <p:cNvSpPr>
            <a:spLocks noChangeArrowheads="1"/>
          </p:cNvSpPr>
          <p:nvPr/>
        </p:nvSpPr>
        <p:spPr bwMode="auto">
          <a:xfrm>
            <a:off x="815383" y="1981755"/>
            <a:ext cx="2781300" cy="4189413"/>
          </a:xfrm>
          <a:prstGeom prst="rtTriangle">
            <a:avLst/>
          </a:prstGeom>
          <a:solidFill>
            <a:srgbClr val="CCECFF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9" name="Line 6"/>
          <p:cNvSpPr>
            <a:spLocks noChangeShapeType="1"/>
          </p:cNvSpPr>
          <p:nvPr/>
        </p:nvSpPr>
        <p:spPr bwMode="auto">
          <a:xfrm>
            <a:off x="815383" y="1067355"/>
            <a:ext cx="0" cy="5105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0" name="Line 7"/>
          <p:cNvSpPr>
            <a:spLocks noChangeShapeType="1"/>
          </p:cNvSpPr>
          <p:nvPr/>
        </p:nvSpPr>
        <p:spPr bwMode="auto">
          <a:xfrm flipV="1">
            <a:off x="815383" y="6161643"/>
            <a:ext cx="4572000" cy="111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1" name="Text Box 8"/>
          <p:cNvSpPr txBox="1">
            <a:spLocks noChangeArrowheads="1"/>
          </p:cNvSpPr>
          <p:nvPr/>
        </p:nvSpPr>
        <p:spPr bwMode="auto">
          <a:xfrm>
            <a:off x="152400" y="1219755"/>
            <a:ext cx="65921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smtClean="0">
                <a:solidFill>
                  <a:srgbClr val="000000"/>
                </a:solidFill>
                <a:latin typeface="Times New Roman" pitchFamily="18" charset="0"/>
              </a:rPr>
              <a:t>Toys</a:t>
            </a:r>
            <a:endParaRPr lang="en-US" alt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2" name="Text Box 9"/>
          <p:cNvSpPr txBox="1">
            <a:spLocks noChangeArrowheads="1"/>
          </p:cNvSpPr>
          <p:nvPr/>
        </p:nvSpPr>
        <p:spPr bwMode="auto">
          <a:xfrm>
            <a:off x="4720167" y="6161643"/>
            <a:ext cx="67197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smtClean="0">
                <a:solidFill>
                  <a:srgbClr val="000000"/>
                </a:solidFill>
                <a:latin typeface="Times New Roman" pitchFamily="18" charset="0"/>
              </a:rPr>
              <a:t>Cars</a:t>
            </a:r>
            <a:endParaRPr lang="en-US" alt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3" name="Line 11"/>
          <p:cNvSpPr>
            <a:spLocks noChangeShapeType="1"/>
          </p:cNvSpPr>
          <p:nvPr/>
        </p:nvSpPr>
        <p:spPr bwMode="auto">
          <a:xfrm>
            <a:off x="805858" y="2000805"/>
            <a:ext cx="2798763" cy="4179888"/>
          </a:xfrm>
          <a:prstGeom prst="line">
            <a:avLst/>
          </a:prstGeom>
          <a:noFill/>
          <a:ln w="28575">
            <a:solidFill>
              <a:srgbClr val="0000FF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4" name="Line 15"/>
          <p:cNvSpPr>
            <a:spLocks noChangeShapeType="1"/>
          </p:cNvSpPr>
          <p:nvPr/>
        </p:nvSpPr>
        <p:spPr bwMode="auto">
          <a:xfrm>
            <a:off x="815383" y="2667555"/>
            <a:ext cx="3479800" cy="351313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5" name="Text Box 20"/>
          <p:cNvSpPr txBox="1">
            <a:spLocks noChangeArrowheads="1"/>
          </p:cNvSpPr>
          <p:nvPr/>
        </p:nvSpPr>
        <p:spPr bwMode="auto">
          <a:xfrm>
            <a:off x="4023810" y="6183868"/>
            <a:ext cx="44114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smtClean="0">
                <a:solidFill>
                  <a:srgbClr val="FF0000"/>
                </a:solidFill>
                <a:latin typeface="Times New Roman" pitchFamily="18" charset="0"/>
              </a:rPr>
              <a:t>25</a:t>
            </a:r>
            <a:endParaRPr lang="en-US" altLang="en-US" sz="160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46" name="Oval 19"/>
          <p:cNvSpPr>
            <a:spLocks noChangeArrowheads="1"/>
          </p:cNvSpPr>
          <p:nvPr/>
        </p:nvSpPr>
        <p:spPr bwMode="auto">
          <a:xfrm>
            <a:off x="4168183" y="6096555"/>
            <a:ext cx="152400" cy="152400"/>
          </a:xfrm>
          <a:prstGeom prst="ellipse">
            <a:avLst/>
          </a:prstGeom>
          <a:solidFill>
            <a:srgbClr val="FF9966"/>
          </a:solidFill>
          <a:ln w="28575" algn="ctr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7" name="Oval 22"/>
          <p:cNvSpPr>
            <a:spLocks noChangeArrowheads="1"/>
          </p:cNvSpPr>
          <p:nvPr/>
        </p:nvSpPr>
        <p:spPr bwMode="auto">
          <a:xfrm>
            <a:off x="739185" y="1905555"/>
            <a:ext cx="152400" cy="152400"/>
          </a:xfrm>
          <a:prstGeom prst="ellipse">
            <a:avLst/>
          </a:prstGeom>
          <a:solidFill>
            <a:srgbClr val="CCECFF"/>
          </a:solidFill>
          <a:ln w="28575" algn="ctr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8" name="Text Box 18"/>
          <p:cNvSpPr txBox="1">
            <a:spLocks noChangeArrowheads="1"/>
          </p:cNvSpPr>
          <p:nvPr/>
        </p:nvSpPr>
        <p:spPr bwMode="auto">
          <a:xfrm>
            <a:off x="2796583" y="4153455"/>
            <a:ext cx="220957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smtClean="0">
                <a:solidFill>
                  <a:srgbClr val="FF0000"/>
                </a:solidFill>
                <a:latin typeface="Times New Roman" pitchFamily="18" charset="0"/>
              </a:rPr>
              <a:t>German budgetline</a:t>
            </a:r>
          </a:p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 smtClean="0">
                <a:solidFill>
                  <a:srgbClr val="FF0000"/>
                </a:solidFill>
                <a:latin typeface="Times New Roman" pitchFamily="18" charset="0"/>
              </a:rPr>
              <a:t>(slope = -5)</a:t>
            </a:r>
            <a:endParaRPr lang="en-US" altLang="en-US" sz="140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49" name="Text Box 14"/>
          <p:cNvSpPr txBox="1">
            <a:spLocks noChangeArrowheads="1"/>
          </p:cNvSpPr>
          <p:nvPr/>
        </p:nvSpPr>
        <p:spPr bwMode="auto">
          <a:xfrm>
            <a:off x="1767190" y="2972355"/>
            <a:ext cx="195117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smtClean="0">
                <a:solidFill>
                  <a:srgbClr val="0000FF"/>
                </a:solidFill>
                <a:latin typeface="Times New Roman" pitchFamily="18" charset="0"/>
              </a:rPr>
              <a:t>China budgetline</a:t>
            </a:r>
          </a:p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 smtClean="0">
                <a:solidFill>
                  <a:srgbClr val="0000FF"/>
                </a:solidFill>
                <a:latin typeface="Times New Roman" pitchFamily="18" charset="0"/>
              </a:rPr>
              <a:t>(slope = -5)</a:t>
            </a:r>
            <a:endParaRPr lang="en-US" altLang="en-US" sz="160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50" name="Text Box 18"/>
          <p:cNvSpPr txBox="1">
            <a:spLocks noChangeArrowheads="1"/>
          </p:cNvSpPr>
          <p:nvPr/>
        </p:nvSpPr>
        <p:spPr bwMode="auto">
          <a:xfrm>
            <a:off x="226625" y="1798398"/>
            <a:ext cx="565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FF"/>
                </a:solidFill>
                <a:latin typeface="Times New Roman" pitchFamily="18" charset="0"/>
              </a:rPr>
              <a:t>120</a:t>
            </a:r>
          </a:p>
        </p:txBody>
      </p:sp>
      <p:sp>
        <p:nvSpPr>
          <p:cNvPr id="51" name="Text Box 14"/>
          <p:cNvSpPr txBox="1">
            <a:spLocks noChangeArrowheads="1"/>
          </p:cNvSpPr>
          <p:nvPr/>
        </p:nvSpPr>
        <p:spPr bwMode="auto">
          <a:xfrm>
            <a:off x="786808" y="1631473"/>
            <a:ext cx="35137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FF"/>
                </a:solidFill>
                <a:latin typeface="Times New Roman" pitchFamily="18" charset="0"/>
              </a:rPr>
              <a:t>C</a:t>
            </a:r>
            <a:endParaRPr lang="en-US" altLang="en-US" sz="1600" smtClean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52" name="Text Box 14"/>
          <p:cNvSpPr txBox="1">
            <a:spLocks noChangeArrowheads="1"/>
          </p:cNvSpPr>
          <p:nvPr/>
        </p:nvSpPr>
        <p:spPr bwMode="auto">
          <a:xfrm>
            <a:off x="4168183" y="5842079"/>
            <a:ext cx="36420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smtClean="0">
                <a:solidFill>
                  <a:srgbClr val="FF0000"/>
                </a:solidFill>
                <a:latin typeface="Times New Roman" pitchFamily="18" charset="0"/>
              </a:rPr>
              <a:t>G</a:t>
            </a:r>
          </a:p>
        </p:txBody>
      </p:sp>
      <p:sp>
        <p:nvSpPr>
          <p:cNvPr id="54" name="Rectangle 53"/>
          <p:cNvSpPr/>
          <p:nvPr/>
        </p:nvSpPr>
        <p:spPr>
          <a:xfrm>
            <a:off x="152400" y="774862"/>
            <a:ext cx="46278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smtClean="0"/>
              <a:t>4.3 the </a:t>
            </a:r>
            <a:r>
              <a:rPr lang="nl-NL" b="1"/>
              <a:t>terms of trade is 5 units of toys per car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3593758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31" descr="Wide upward diagonal"/>
          <p:cNvSpPr>
            <a:spLocks noChangeArrowheads="1"/>
          </p:cNvSpPr>
          <p:nvPr/>
        </p:nvSpPr>
        <p:spPr bwMode="auto">
          <a:xfrm rot="10800000">
            <a:off x="3329983" y="4924863"/>
            <a:ext cx="914400" cy="1219200"/>
          </a:xfrm>
          <a:prstGeom prst="rtTriangle">
            <a:avLst/>
          </a:prstGeom>
          <a:pattFill prst="wdUpDiag">
            <a:fgClr>
              <a:srgbClr val="FF0000"/>
            </a:fgClr>
            <a:bgClr>
              <a:srgbClr val="FFFFFF"/>
            </a:bgClr>
          </a:pattFill>
          <a:ln>
            <a:noFill/>
          </a:ln>
          <a:effectLst/>
          <a:ex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" name="AutoShape 30" descr="Wide upward diagonal"/>
          <p:cNvSpPr>
            <a:spLocks noChangeArrowheads="1"/>
          </p:cNvSpPr>
          <p:nvPr/>
        </p:nvSpPr>
        <p:spPr bwMode="auto">
          <a:xfrm rot="10800000">
            <a:off x="815383" y="1953063"/>
            <a:ext cx="990600" cy="1219200"/>
          </a:xfrm>
          <a:prstGeom prst="rtTriangle">
            <a:avLst/>
          </a:prstGeom>
          <a:pattFill prst="wdUpDiag">
            <a:fgClr>
              <a:srgbClr val="0000FF"/>
            </a:fgClr>
            <a:bgClr>
              <a:srgbClr val="FFFFFF"/>
            </a:bgClr>
          </a:pattFill>
          <a:ln>
            <a:noFill/>
          </a:ln>
          <a:effectLst/>
          <a:ex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" name="Text Box 35"/>
          <p:cNvSpPr txBox="1">
            <a:spLocks noChangeArrowheads="1"/>
          </p:cNvSpPr>
          <p:nvPr/>
        </p:nvSpPr>
        <p:spPr bwMode="auto">
          <a:xfrm>
            <a:off x="1729783" y="1876863"/>
            <a:ext cx="10668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smtClean="0">
                <a:solidFill>
                  <a:srgbClr val="0000FF"/>
                </a:solidFill>
                <a:latin typeface="Times New Roman" pitchFamily="18" charset="0"/>
              </a:rPr>
              <a:t>China trade </a:t>
            </a:r>
            <a:r>
              <a:rPr lang="en-US" altLang="en-US" sz="1600">
                <a:solidFill>
                  <a:srgbClr val="0000FF"/>
                </a:solidFill>
                <a:latin typeface="Times New Roman" pitchFamily="18" charset="0"/>
              </a:rPr>
              <a:t>triangle</a:t>
            </a:r>
          </a:p>
        </p:txBody>
      </p:sp>
      <p:sp>
        <p:nvSpPr>
          <p:cNvPr id="5" name="Text Box 36"/>
          <p:cNvSpPr txBox="1">
            <a:spLocks noChangeArrowheads="1"/>
          </p:cNvSpPr>
          <p:nvPr/>
        </p:nvSpPr>
        <p:spPr bwMode="auto">
          <a:xfrm>
            <a:off x="4168183" y="4848663"/>
            <a:ext cx="106045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smtClean="0">
                <a:solidFill>
                  <a:srgbClr val="FF0000"/>
                </a:solidFill>
                <a:latin typeface="Times New Roman" pitchFamily="18" charset="0"/>
              </a:rPr>
              <a:t>German trade </a:t>
            </a:r>
            <a:r>
              <a:rPr lang="en-US" altLang="en-US" sz="1600">
                <a:solidFill>
                  <a:srgbClr val="FF0000"/>
                </a:solidFill>
                <a:latin typeface="Times New Roman" pitchFamily="18" charset="0"/>
              </a:rPr>
              <a:t>triangle</a:t>
            </a:r>
          </a:p>
        </p:txBody>
      </p:sp>
      <p:grpSp>
        <p:nvGrpSpPr>
          <p:cNvPr id="6" name="Group 49"/>
          <p:cNvGrpSpPr>
            <a:grpSpLocks/>
          </p:cNvGrpSpPr>
          <p:nvPr/>
        </p:nvGrpSpPr>
        <p:grpSpPr bwMode="auto">
          <a:xfrm>
            <a:off x="2625133" y="4086663"/>
            <a:ext cx="1663700" cy="2068513"/>
            <a:chOff x="1716" y="2496"/>
            <a:chExt cx="1048" cy="1303"/>
          </a:xfrm>
        </p:grpSpPr>
        <p:sp>
          <p:nvSpPr>
            <p:cNvPr id="7" name="Line 27"/>
            <p:cNvSpPr>
              <a:spLocks noChangeShapeType="1"/>
            </p:cNvSpPr>
            <p:nvPr/>
          </p:nvSpPr>
          <p:spPr bwMode="auto">
            <a:xfrm>
              <a:off x="1728" y="2496"/>
              <a:ext cx="1036" cy="1303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grpSp>
          <p:nvGrpSpPr>
            <p:cNvPr id="8" name="Group 46"/>
            <p:cNvGrpSpPr>
              <a:grpSpLocks/>
            </p:cNvGrpSpPr>
            <p:nvPr/>
          </p:nvGrpSpPr>
          <p:grpSpPr bwMode="auto">
            <a:xfrm>
              <a:off x="1716" y="2496"/>
              <a:ext cx="108" cy="78"/>
              <a:chOff x="1311" y="2109"/>
              <a:chExt cx="108" cy="78"/>
            </a:xfrm>
          </p:grpSpPr>
          <p:sp>
            <p:nvSpPr>
              <p:cNvPr id="9" name="Line 47"/>
              <p:cNvSpPr>
                <a:spLocks noChangeShapeType="1"/>
              </p:cNvSpPr>
              <p:nvPr/>
            </p:nvSpPr>
            <p:spPr bwMode="auto">
              <a:xfrm flipV="1">
                <a:off x="1311" y="2109"/>
                <a:ext cx="90" cy="6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" name="Line 48"/>
              <p:cNvSpPr>
                <a:spLocks noChangeShapeType="1"/>
              </p:cNvSpPr>
              <p:nvPr/>
            </p:nvSpPr>
            <p:spPr bwMode="auto">
              <a:xfrm flipV="1">
                <a:off x="1329" y="2127"/>
                <a:ext cx="90" cy="60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</p:grpSp>
      <p:grpSp>
        <p:nvGrpSpPr>
          <p:cNvPr id="11" name="Group 50"/>
          <p:cNvGrpSpPr>
            <a:grpSpLocks/>
          </p:cNvGrpSpPr>
          <p:nvPr/>
        </p:nvGrpSpPr>
        <p:grpSpPr bwMode="auto">
          <a:xfrm>
            <a:off x="815383" y="1953063"/>
            <a:ext cx="1360488" cy="1709738"/>
            <a:chOff x="576" y="1152"/>
            <a:chExt cx="857" cy="1077"/>
          </a:xfrm>
        </p:grpSpPr>
        <p:sp>
          <p:nvSpPr>
            <p:cNvPr id="12" name="Line 26"/>
            <p:cNvSpPr>
              <a:spLocks noChangeShapeType="1"/>
            </p:cNvSpPr>
            <p:nvPr/>
          </p:nvSpPr>
          <p:spPr bwMode="auto">
            <a:xfrm>
              <a:off x="576" y="1152"/>
              <a:ext cx="857" cy="1077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grpSp>
          <p:nvGrpSpPr>
            <p:cNvPr id="13" name="Group 45"/>
            <p:cNvGrpSpPr>
              <a:grpSpLocks/>
            </p:cNvGrpSpPr>
            <p:nvPr/>
          </p:nvGrpSpPr>
          <p:grpSpPr bwMode="auto">
            <a:xfrm>
              <a:off x="1311" y="2109"/>
              <a:ext cx="108" cy="78"/>
              <a:chOff x="1311" y="2109"/>
              <a:chExt cx="108" cy="78"/>
            </a:xfrm>
          </p:grpSpPr>
          <p:sp>
            <p:nvSpPr>
              <p:cNvPr id="14" name="Line 43"/>
              <p:cNvSpPr>
                <a:spLocks noChangeShapeType="1"/>
              </p:cNvSpPr>
              <p:nvPr/>
            </p:nvSpPr>
            <p:spPr bwMode="auto">
              <a:xfrm flipV="1">
                <a:off x="1311" y="2109"/>
                <a:ext cx="90" cy="60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5" name="Line 44"/>
              <p:cNvSpPr>
                <a:spLocks noChangeShapeType="1"/>
              </p:cNvSpPr>
              <p:nvPr/>
            </p:nvSpPr>
            <p:spPr bwMode="auto">
              <a:xfrm flipV="1">
                <a:off x="1329" y="2127"/>
                <a:ext cx="90" cy="60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</p:grpSp>
      <p:sp>
        <p:nvSpPr>
          <p:cNvPr id="16" name="AutoShape 2"/>
          <p:cNvSpPr>
            <a:spLocks noChangeArrowheads="1"/>
          </p:cNvSpPr>
          <p:nvPr/>
        </p:nvSpPr>
        <p:spPr bwMode="auto">
          <a:xfrm>
            <a:off x="815383" y="2638863"/>
            <a:ext cx="3462338" cy="3494088"/>
          </a:xfrm>
          <a:prstGeom prst="rtTriangle">
            <a:avLst/>
          </a:prstGeom>
          <a:solidFill>
            <a:srgbClr val="FFCC99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7" name="AutoShape 3"/>
          <p:cNvSpPr>
            <a:spLocks noChangeArrowheads="1"/>
          </p:cNvSpPr>
          <p:nvPr/>
        </p:nvSpPr>
        <p:spPr bwMode="auto">
          <a:xfrm>
            <a:off x="815383" y="1953063"/>
            <a:ext cx="2781300" cy="4189413"/>
          </a:xfrm>
          <a:prstGeom prst="rtTriangle">
            <a:avLst/>
          </a:prstGeom>
          <a:solidFill>
            <a:srgbClr val="CCECFF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8" name="Line 6"/>
          <p:cNvSpPr>
            <a:spLocks noChangeShapeType="1"/>
          </p:cNvSpPr>
          <p:nvPr/>
        </p:nvSpPr>
        <p:spPr bwMode="auto">
          <a:xfrm>
            <a:off x="815383" y="1038663"/>
            <a:ext cx="0" cy="5105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9" name="Line 7"/>
          <p:cNvSpPr>
            <a:spLocks noChangeShapeType="1"/>
          </p:cNvSpPr>
          <p:nvPr/>
        </p:nvSpPr>
        <p:spPr bwMode="auto">
          <a:xfrm flipV="1">
            <a:off x="815383" y="6132951"/>
            <a:ext cx="4572000" cy="111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0" name="Text Box 8"/>
          <p:cNvSpPr txBox="1">
            <a:spLocks noChangeArrowheads="1"/>
          </p:cNvSpPr>
          <p:nvPr/>
        </p:nvSpPr>
        <p:spPr bwMode="auto">
          <a:xfrm>
            <a:off x="152400" y="1191063"/>
            <a:ext cx="65921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smtClean="0">
                <a:solidFill>
                  <a:srgbClr val="000000"/>
                </a:solidFill>
                <a:latin typeface="Times New Roman" pitchFamily="18" charset="0"/>
              </a:rPr>
              <a:t>Toys</a:t>
            </a:r>
            <a:endParaRPr lang="en-US" alt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1" name="Text Box 9"/>
          <p:cNvSpPr txBox="1">
            <a:spLocks noChangeArrowheads="1"/>
          </p:cNvSpPr>
          <p:nvPr/>
        </p:nvSpPr>
        <p:spPr bwMode="auto">
          <a:xfrm>
            <a:off x="4720167" y="6132951"/>
            <a:ext cx="67197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smtClean="0">
                <a:solidFill>
                  <a:srgbClr val="000000"/>
                </a:solidFill>
                <a:latin typeface="Times New Roman" pitchFamily="18" charset="0"/>
              </a:rPr>
              <a:t>Cars</a:t>
            </a:r>
            <a:endParaRPr lang="en-US" alt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2" name="Line 11"/>
          <p:cNvSpPr>
            <a:spLocks noChangeShapeType="1"/>
          </p:cNvSpPr>
          <p:nvPr/>
        </p:nvSpPr>
        <p:spPr bwMode="auto">
          <a:xfrm>
            <a:off x="805858" y="1972113"/>
            <a:ext cx="2798763" cy="4179888"/>
          </a:xfrm>
          <a:prstGeom prst="line">
            <a:avLst/>
          </a:prstGeom>
          <a:noFill/>
          <a:ln w="28575">
            <a:solidFill>
              <a:srgbClr val="0000FF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3" name="Line 15"/>
          <p:cNvSpPr>
            <a:spLocks noChangeShapeType="1"/>
          </p:cNvSpPr>
          <p:nvPr/>
        </p:nvSpPr>
        <p:spPr bwMode="auto">
          <a:xfrm>
            <a:off x="815383" y="2638863"/>
            <a:ext cx="3479800" cy="351313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4" name="Text Box 20"/>
          <p:cNvSpPr txBox="1">
            <a:spLocks noChangeArrowheads="1"/>
          </p:cNvSpPr>
          <p:nvPr/>
        </p:nvSpPr>
        <p:spPr bwMode="auto">
          <a:xfrm>
            <a:off x="4023810" y="6155176"/>
            <a:ext cx="44114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smtClean="0">
                <a:solidFill>
                  <a:srgbClr val="FF0000"/>
                </a:solidFill>
                <a:latin typeface="Times New Roman" pitchFamily="18" charset="0"/>
              </a:rPr>
              <a:t>25</a:t>
            </a:r>
            <a:endParaRPr lang="en-US" altLang="en-US" sz="160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25" name="Oval 19"/>
          <p:cNvSpPr>
            <a:spLocks noChangeArrowheads="1"/>
          </p:cNvSpPr>
          <p:nvPr/>
        </p:nvSpPr>
        <p:spPr bwMode="auto">
          <a:xfrm>
            <a:off x="4168183" y="6067863"/>
            <a:ext cx="152400" cy="152400"/>
          </a:xfrm>
          <a:prstGeom prst="ellipse">
            <a:avLst/>
          </a:prstGeom>
          <a:solidFill>
            <a:srgbClr val="FF9966"/>
          </a:solidFill>
          <a:ln w="28575" algn="ctr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6" name="Oval 22"/>
          <p:cNvSpPr>
            <a:spLocks noChangeArrowheads="1"/>
          </p:cNvSpPr>
          <p:nvPr/>
        </p:nvSpPr>
        <p:spPr bwMode="auto">
          <a:xfrm>
            <a:off x="739185" y="1876863"/>
            <a:ext cx="152400" cy="152400"/>
          </a:xfrm>
          <a:prstGeom prst="ellipse">
            <a:avLst/>
          </a:prstGeom>
          <a:solidFill>
            <a:srgbClr val="CCECFF"/>
          </a:solidFill>
          <a:ln w="28575" algn="ctr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7" name="Text Box 18"/>
          <p:cNvSpPr txBox="1">
            <a:spLocks noChangeArrowheads="1"/>
          </p:cNvSpPr>
          <p:nvPr/>
        </p:nvSpPr>
        <p:spPr bwMode="auto">
          <a:xfrm>
            <a:off x="3177583" y="4555531"/>
            <a:ext cx="271901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smtClean="0">
                <a:solidFill>
                  <a:srgbClr val="FF0000"/>
                </a:solidFill>
                <a:latin typeface="Times New Roman" pitchFamily="18" charset="0"/>
              </a:rPr>
              <a:t>G</a:t>
            </a:r>
            <a:r>
              <a:rPr lang="en-US" altLang="en-US" sz="1600" baseline="-25000" smtClean="0">
                <a:solidFill>
                  <a:srgbClr val="FF0000"/>
                </a:solidFill>
                <a:latin typeface="Times New Roman" pitchFamily="18" charset="0"/>
              </a:rPr>
              <a:t>2</a:t>
            </a:r>
            <a:r>
              <a:rPr lang="en-US" altLang="en-US" sz="1600" smtClean="0">
                <a:solidFill>
                  <a:srgbClr val="FF0000"/>
                </a:solidFill>
                <a:latin typeface="Times New Roman" pitchFamily="18" charset="0"/>
              </a:rPr>
              <a:t> German consumption</a:t>
            </a:r>
            <a:endParaRPr lang="en-US" altLang="en-US" sz="140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28" name="Text Box 14"/>
          <p:cNvSpPr txBox="1">
            <a:spLocks noChangeArrowheads="1"/>
          </p:cNvSpPr>
          <p:nvPr/>
        </p:nvSpPr>
        <p:spPr bwMode="auto">
          <a:xfrm>
            <a:off x="1805983" y="2911397"/>
            <a:ext cx="247535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smtClean="0">
                <a:solidFill>
                  <a:srgbClr val="0000FF"/>
                </a:solidFill>
                <a:latin typeface="Times New Roman" pitchFamily="18" charset="0"/>
              </a:rPr>
              <a:t>C</a:t>
            </a:r>
            <a:r>
              <a:rPr lang="en-US" altLang="en-US" sz="1600" baseline="-25000" smtClean="0">
                <a:solidFill>
                  <a:srgbClr val="0000FF"/>
                </a:solidFill>
                <a:latin typeface="Times New Roman" pitchFamily="18" charset="0"/>
              </a:rPr>
              <a:t>2</a:t>
            </a:r>
            <a:r>
              <a:rPr lang="en-US" altLang="en-US" sz="1600" smtClean="0">
                <a:solidFill>
                  <a:srgbClr val="0000FF"/>
                </a:solidFill>
                <a:latin typeface="Times New Roman" pitchFamily="18" charset="0"/>
              </a:rPr>
              <a:t> China consumption</a:t>
            </a:r>
          </a:p>
        </p:txBody>
      </p:sp>
      <p:sp>
        <p:nvSpPr>
          <p:cNvPr id="29" name="Text Box 18"/>
          <p:cNvSpPr txBox="1">
            <a:spLocks noChangeArrowheads="1"/>
          </p:cNvSpPr>
          <p:nvPr/>
        </p:nvSpPr>
        <p:spPr bwMode="auto">
          <a:xfrm>
            <a:off x="226625" y="1769706"/>
            <a:ext cx="565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FF"/>
                </a:solidFill>
                <a:latin typeface="Times New Roman" pitchFamily="18" charset="0"/>
              </a:rPr>
              <a:t>120</a:t>
            </a:r>
          </a:p>
        </p:txBody>
      </p:sp>
      <p:sp>
        <p:nvSpPr>
          <p:cNvPr id="30" name="Text Box 14"/>
          <p:cNvSpPr txBox="1">
            <a:spLocks noChangeArrowheads="1"/>
          </p:cNvSpPr>
          <p:nvPr/>
        </p:nvSpPr>
        <p:spPr bwMode="auto">
          <a:xfrm>
            <a:off x="786808" y="1602781"/>
            <a:ext cx="35137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>
                <a:solidFill>
                  <a:srgbClr val="0000FF"/>
                </a:solidFill>
                <a:latin typeface="Times New Roman" pitchFamily="18" charset="0"/>
              </a:rPr>
              <a:t>C</a:t>
            </a:r>
            <a:endParaRPr lang="en-US" altLang="en-US" sz="1600" smtClean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31" name="Text Box 14"/>
          <p:cNvSpPr txBox="1">
            <a:spLocks noChangeArrowheads="1"/>
          </p:cNvSpPr>
          <p:nvPr/>
        </p:nvSpPr>
        <p:spPr bwMode="auto">
          <a:xfrm>
            <a:off x="4168183" y="5813387"/>
            <a:ext cx="36420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smtClean="0">
                <a:solidFill>
                  <a:srgbClr val="FF0000"/>
                </a:solidFill>
                <a:latin typeface="Times New Roman" pitchFamily="18" charset="0"/>
              </a:rPr>
              <a:t>G</a:t>
            </a:r>
          </a:p>
        </p:txBody>
      </p:sp>
      <p:sp>
        <p:nvSpPr>
          <p:cNvPr id="32" name="Oval 29"/>
          <p:cNvSpPr>
            <a:spLocks noChangeArrowheads="1"/>
          </p:cNvSpPr>
          <p:nvPr/>
        </p:nvSpPr>
        <p:spPr bwMode="auto">
          <a:xfrm>
            <a:off x="1729786" y="3096063"/>
            <a:ext cx="152400" cy="152400"/>
          </a:xfrm>
          <a:prstGeom prst="ellipse">
            <a:avLst/>
          </a:prstGeom>
          <a:solidFill>
            <a:srgbClr val="CCECFF"/>
          </a:solidFill>
          <a:ln w="28575" algn="ctr">
            <a:solidFill>
              <a:srgbClr val="0000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3" name="Oval 32"/>
          <p:cNvSpPr>
            <a:spLocks noChangeArrowheads="1"/>
          </p:cNvSpPr>
          <p:nvPr/>
        </p:nvSpPr>
        <p:spPr bwMode="auto">
          <a:xfrm>
            <a:off x="3253783" y="4848663"/>
            <a:ext cx="152400" cy="152400"/>
          </a:xfrm>
          <a:prstGeom prst="ellipse">
            <a:avLst/>
          </a:prstGeom>
          <a:solidFill>
            <a:srgbClr val="FF9966"/>
          </a:solidFill>
          <a:ln w="28575" algn="ctr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152400" y="762000"/>
            <a:ext cx="5715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4.4 trade </a:t>
            </a:r>
            <a:r>
              <a:rPr lang="nl-NL" b="1"/>
              <a:t>triangles coincide in international equilibrium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3043696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2400" y="762000"/>
            <a:ext cx="61605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b="1" smtClean="0"/>
              <a:t>4.5 ratio of productivity in wheat to productivity in sugar cane</a:t>
            </a:r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19200"/>
            <a:ext cx="9144000" cy="5257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93758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4175001" y="3722428"/>
            <a:ext cx="1123685" cy="1324767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" name="Straight Connector 2"/>
          <p:cNvCxnSpPr/>
          <p:nvPr/>
        </p:nvCxnSpPr>
        <p:spPr bwMode="auto">
          <a:xfrm>
            <a:off x="2250951" y="2057400"/>
            <a:ext cx="1447800" cy="114300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" name="Line 11"/>
          <p:cNvSpPr>
            <a:spLocks noChangeShapeType="1"/>
          </p:cNvSpPr>
          <p:nvPr/>
        </p:nvSpPr>
        <p:spPr bwMode="auto">
          <a:xfrm>
            <a:off x="803151" y="1153596"/>
            <a:ext cx="0" cy="5185291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" name="Line 12"/>
          <p:cNvSpPr>
            <a:spLocks noChangeShapeType="1"/>
          </p:cNvSpPr>
          <p:nvPr/>
        </p:nvSpPr>
        <p:spPr bwMode="auto">
          <a:xfrm>
            <a:off x="803151" y="6338887"/>
            <a:ext cx="5867400" cy="79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" name="Text Box 15"/>
          <p:cNvSpPr txBox="1">
            <a:spLocks noChangeArrowheads="1"/>
          </p:cNvSpPr>
          <p:nvPr/>
        </p:nvSpPr>
        <p:spPr bwMode="auto">
          <a:xfrm>
            <a:off x="152400" y="1066800"/>
            <a:ext cx="65921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smtClean="0">
                <a:solidFill>
                  <a:srgbClr val="000000"/>
                </a:solidFill>
                <a:latin typeface="Times New Roman" pitchFamily="18" charset="0"/>
              </a:rPr>
              <a:t>Toys</a:t>
            </a:r>
            <a:endParaRPr lang="en-US" alt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" name="Text Box 16"/>
          <p:cNvSpPr txBox="1">
            <a:spLocks noChangeArrowheads="1"/>
          </p:cNvSpPr>
          <p:nvPr/>
        </p:nvSpPr>
        <p:spPr bwMode="auto">
          <a:xfrm>
            <a:off x="4550772" y="6336268"/>
            <a:ext cx="67197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smtClean="0">
                <a:solidFill>
                  <a:srgbClr val="000000"/>
                </a:solidFill>
                <a:latin typeface="Times New Roman" pitchFamily="18" charset="0"/>
              </a:rPr>
              <a:t>Cars</a:t>
            </a:r>
            <a:endParaRPr lang="en-US" alt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8" name="Text Box 22"/>
          <p:cNvSpPr txBox="1">
            <a:spLocks noChangeArrowheads="1"/>
          </p:cNvSpPr>
          <p:nvPr/>
        </p:nvSpPr>
        <p:spPr bwMode="auto">
          <a:xfrm>
            <a:off x="721923" y="4220600"/>
            <a:ext cx="1300163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smtClean="0">
                <a:solidFill>
                  <a:srgbClr val="0000FF"/>
                </a:solidFill>
                <a:latin typeface="Times New Roman" pitchFamily="18" charset="0"/>
              </a:rPr>
              <a:t>China PPF</a:t>
            </a:r>
            <a:endParaRPr lang="en-US" altLang="en-US" sz="160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9" name="Text Box 23"/>
          <p:cNvSpPr txBox="1">
            <a:spLocks noChangeArrowheads="1"/>
          </p:cNvSpPr>
          <p:nvPr/>
        </p:nvSpPr>
        <p:spPr bwMode="auto">
          <a:xfrm>
            <a:off x="1395288" y="5257800"/>
            <a:ext cx="1711325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smtClean="0">
                <a:solidFill>
                  <a:srgbClr val="FF0000"/>
                </a:solidFill>
                <a:latin typeface="Times New Roman" pitchFamily="18" charset="0"/>
              </a:rPr>
              <a:t>Germany PPF</a:t>
            </a:r>
            <a:endParaRPr lang="en-US" altLang="en-US" sz="160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0" name="Line 14"/>
          <p:cNvSpPr>
            <a:spLocks noChangeShapeType="1"/>
          </p:cNvSpPr>
          <p:nvPr/>
        </p:nvSpPr>
        <p:spPr bwMode="auto">
          <a:xfrm>
            <a:off x="811618" y="4357687"/>
            <a:ext cx="1332971" cy="1989138"/>
          </a:xfrm>
          <a:prstGeom prst="line">
            <a:avLst/>
          </a:prstGeom>
          <a:noFill/>
          <a:ln w="28575">
            <a:solidFill>
              <a:srgbClr val="0000FF"/>
            </a:solidFill>
            <a:prstDash val="sys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1" name="Line 13"/>
          <p:cNvSpPr>
            <a:spLocks noChangeShapeType="1"/>
          </p:cNvSpPr>
          <p:nvPr/>
        </p:nvSpPr>
        <p:spPr bwMode="auto">
          <a:xfrm>
            <a:off x="811617" y="4662487"/>
            <a:ext cx="1667933" cy="168433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2" name="Line 13"/>
          <p:cNvSpPr>
            <a:spLocks noChangeShapeType="1"/>
          </p:cNvSpPr>
          <p:nvPr/>
        </p:nvSpPr>
        <p:spPr bwMode="auto">
          <a:xfrm>
            <a:off x="811618" y="5195887"/>
            <a:ext cx="2201333" cy="1140381"/>
          </a:xfrm>
          <a:prstGeom prst="line">
            <a:avLst/>
          </a:prstGeom>
          <a:noFill/>
          <a:ln w="28575">
            <a:solidFill>
              <a:srgbClr val="008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3" name="Line 13"/>
          <p:cNvSpPr>
            <a:spLocks noChangeShapeType="1"/>
          </p:cNvSpPr>
          <p:nvPr/>
        </p:nvSpPr>
        <p:spPr bwMode="auto">
          <a:xfrm>
            <a:off x="803151" y="1538287"/>
            <a:ext cx="2201333" cy="1140381"/>
          </a:xfrm>
          <a:prstGeom prst="line">
            <a:avLst/>
          </a:prstGeom>
          <a:noFill/>
          <a:ln w="28575">
            <a:solidFill>
              <a:srgbClr val="008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4" name="Line 13"/>
          <p:cNvSpPr>
            <a:spLocks noChangeShapeType="1"/>
          </p:cNvSpPr>
          <p:nvPr/>
        </p:nvSpPr>
        <p:spPr bwMode="auto">
          <a:xfrm>
            <a:off x="3021418" y="2681287"/>
            <a:ext cx="1667933" cy="168433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5" name="Line 14"/>
          <p:cNvSpPr>
            <a:spLocks noChangeShapeType="1"/>
          </p:cNvSpPr>
          <p:nvPr/>
        </p:nvSpPr>
        <p:spPr bwMode="auto">
          <a:xfrm>
            <a:off x="4689351" y="4357687"/>
            <a:ext cx="1332971" cy="1989138"/>
          </a:xfrm>
          <a:prstGeom prst="line">
            <a:avLst/>
          </a:prstGeom>
          <a:noFill/>
          <a:ln w="28575">
            <a:solidFill>
              <a:srgbClr val="0000FF"/>
            </a:solidFill>
            <a:prstDash val="sys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6" name="Text Box 23"/>
          <p:cNvSpPr txBox="1">
            <a:spLocks noChangeArrowheads="1"/>
          </p:cNvSpPr>
          <p:nvPr/>
        </p:nvSpPr>
        <p:spPr bwMode="auto">
          <a:xfrm>
            <a:off x="2459539" y="5879068"/>
            <a:ext cx="154401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smtClean="0">
                <a:solidFill>
                  <a:srgbClr val="008000"/>
                </a:solidFill>
                <a:latin typeface="Times New Roman" pitchFamily="18" charset="0"/>
              </a:rPr>
              <a:t>America PPF</a:t>
            </a:r>
            <a:endParaRPr lang="en-US" altLang="en-US" sz="1600">
              <a:solidFill>
                <a:srgbClr val="008000"/>
              </a:solidFill>
              <a:latin typeface="Times New Roman" pitchFamily="18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721923" y="1459705"/>
            <a:ext cx="162456" cy="166687"/>
          </a:xfrm>
          <a:prstGeom prst="ellipse">
            <a:avLst/>
          </a:prstGeom>
          <a:solidFill>
            <a:srgbClr val="DDDDDD">
              <a:alpha val="80000"/>
            </a:srgbClr>
          </a:solidFill>
          <a:ln w="28575" cmpd="sng">
            <a:solidFill>
              <a:schemeClr val="tx1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2923256" y="2597943"/>
            <a:ext cx="162456" cy="166687"/>
          </a:xfrm>
          <a:prstGeom prst="ellipse">
            <a:avLst/>
          </a:prstGeom>
          <a:solidFill>
            <a:srgbClr val="DDDDDD">
              <a:alpha val="80000"/>
            </a:srgbClr>
          </a:solidFill>
          <a:ln w="28575" cmpd="sng">
            <a:solidFill>
              <a:schemeClr val="tx1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4608123" y="4296568"/>
            <a:ext cx="162456" cy="166687"/>
          </a:xfrm>
          <a:prstGeom prst="ellipse">
            <a:avLst/>
          </a:prstGeom>
          <a:solidFill>
            <a:srgbClr val="DDDDDD">
              <a:alpha val="80000"/>
            </a:srgbClr>
          </a:solidFill>
          <a:ln w="28575" cmpd="sng">
            <a:solidFill>
              <a:schemeClr val="tx1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20" name="Oval 19"/>
          <p:cNvSpPr/>
          <p:nvPr/>
        </p:nvSpPr>
        <p:spPr>
          <a:xfrm>
            <a:off x="5908551" y="6263481"/>
            <a:ext cx="162456" cy="166687"/>
          </a:xfrm>
          <a:prstGeom prst="ellipse">
            <a:avLst/>
          </a:prstGeom>
          <a:solidFill>
            <a:srgbClr val="DDDDDD">
              <a:alpha val="80000"/>
            </a:srgbClr>
          </a:solidFill>
          <a:ln w="28575" cmpd="sng">
            <a:solidFill>
              <a:schemeClr val="tx1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21" name="Text Box 15"/>
          <p:cNvSpPr txBox="1">
            <a:spLocks noChangeArrowheads="1"/>
          </p:cNvSpPr>
          <p:nvPr/>
        </p:nvSpPr>
        <p:spPr bwMode="auto">
          <a:xfrm>
            <a:off x="508517" y="1533522"/>
            <a:ext cx="33855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smtClean="0">
                <a:solidFill>
                  <a:srgbClr val="000000"/>
                </a:solidFill>
                <a:latin typeface="Times New Roman" pitchFamily="18" charset="0"/>
              </a:rPr>
              <a:t>A</a:t>
            </a:r>
            <a:endParaRPr lang="en-US" alt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2" name="Text Box 15"/>
          <p:cNvSpPr txBox="1">
            <a:spLocks noChangeArrowheads="1"/>
          </p:cNvSpPr>
          <p:nvPr/>
        </p:nvSpPr>
        <p:spPr bwMode="auto">
          <a:xfrm>
            <a:off x="2682864" y="2600559"/>
            <a:ext cx="33855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smtClean="0">
                <a:solidFill>
                  <a:srgbClr val="000000"/>
                </a:solidFill>
                <a:latin typeface="Times New Roman" pitchFamily="18" charset="0"/>
              </a:rPr>
              <a:t>B</a:t>
            </a:r>
            <a:endParaRPr lang="en-US" alt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3" name="Text Box 15"/>
          <p:cNvSpPr txBox="1">
            <a:spLocks noChangeArrowheads="1"/>
          </p:cNvSpPr>
          <p:nvPr/>
        </p:nvSpPr>
        <p:spPr bwMode="auto">
          <a:xfrm>
            <a:off x="4375083" y="4352924"/>
            <a:ext cx="35137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smtClean="0">
                <a:solidFill>
                  <a:srgbClr val="000000"/>
                </a:solidFill>
                <a:latin typeface="Times New Roman" pitchFamily="18" charset="0"/>
              </a:rPr>
              <a:t>C</a:t>
            </a:r>
            <a:endParaRPr lang="en-US" alt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4" name="Text Box 15"/>
          <p:cNvSpPr txBox="1">
            <a:spLocks noChangeArrowheads="1"/>
          </p:cNvSpPr>
          <p:nvPr/>
        </p:nvSpPr>
        <p:spPr bwMode="auto">
          <a:xfrm>
            <a:off x="5633373" y="6060836"/>
            <a:ext cx="35137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smtClean="0">
                <a:solidFill>
                  <a:srgbClr val="000000"/>
                </a:solidFill>
                <a:latin typeface="Times New Roman" pitchFamily="18" charset="0"/>
              </a:rPr>
              <a:t>D</a:t>
            </a:r>
            <a:endParaRPr lang="en-US" alt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152400" y="762000"/>
            <a:ext cx="6477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4.6 three </a:t>
            </a:r>
            <a:r>
              <a:rPr lang="nl-NL" b="1"/>
              <a:t>countries and world production possibility frontier</a:t>
            </a:r>
            <a:endParaRPr lang="en-US" b="1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3276600" y="2678668"/>
                <a:ext cx="1630383" cy="3847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𝑠𝑙𝑜𝑝𝑒</m:t>
                      </m:r>
                      <m:r>
                        <a:rPr lang="en-US" sz="1400" b="0" i="1" smtClean="0">
                          <a:latin typeface="Cambria Math"/>
                        </a:rPr>
                        <m:t>=−</m:t>
                      </m:r>
                      <m:sSub>
                        <m:sSubPr>
                          <m:ctrlPr>
                            <a:rPr lang="en-US" sz="14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𝑝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/>
                            </a:rPr>
                            <m:t>𝐶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0</m:t>
                          </m:r>
                        </m:sub>
                      </m:sSub>
                      <m:r>
                        <a:rPr lang="en-US" sz="1400" b="0" i="1" smtClean="0">
                          <a:latin typeface="Cambria Math"/>
                        </a:rPr>
                        <m:t>/</m:t>
                      </m:r>
                      <m:sSub>
                        <m:sSubPr>
                          <m:ctrlPr>
                            <a:rPr lang="en-US" sz="14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𝑝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/>
                            </a:rPr>
                            <m:t>𝑇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sz="1400" smtClean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6600" y="2678668"/>
                <a:ext cx="1630383" cy="384721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4876800" y="4398128"/>
                <a:ext cx="1630383" cy="3847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𝑠𝑙𝑜𝑝𝑒</m:t>
                      </m:r>
                      <m:r>
                        <a:rPr lang="en-US" sz="1400" b="0" i="1" smtClean="0">
                          <a:latin typeface="Cambria Math"/>
                        </a:rPr>
                        <m:t>=−</m:t>
                      </m:r>
                      <m:sSub>
                        <m:sSubPr>
                          <m:ctrlPr>
                            <a:rPr lang="en-US" sz="14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𝑝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/>
                            </a:rPr>
                            <m:t>𝐶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sz="1400" b="0" i="1" smtClean="0">
                          <a:latin typeface="Cambria Math"/>
                        </a:rPr>
                        <m:t>/</m:t>
                      </m:r>
                      <m:sSub>
                        <m:sSubPr>
                          <m:ctrlPr>
                            <a:rPr lang="en-US" sz="14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𝑝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/>
                            </a:rPr>
                            <m:t>𝑇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1400" smtClean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6800" y="4398128"/>
                <a:ext cx="1630383" cy="384721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43696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62025931"/>
              </p:ext>
            </p:extLst>
          </p:nvPr>
        </p:nvGraphicFramePr>
        <p:xfrm>
          <a:off x="0" y="762000"/>
          <a:ext cx="9144000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962400" y="6400800"/>
            <a:ext cx="129247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600" smtClean="0"/>
              <a:t>Balassa index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3400" y="914400"/>
            <a:ext cx="430887" cy="698268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600" smtClean="0"/>
              <a:t>density</a:t>
            </a:r>
          </a:p>
        </p:txBody>
      </p:sp>
      <p:sp>
        <p:nvSpPr>
          <p:cNvPr id="5" name="Rectangle 4"/>
          <p:cNvSpPr/>
          <p:nvPr/>
        </p:nvSpPr>
        <p:spPr>
          <a:xfrm>
            <a:off x="1219200" y="765998"/>
            <a:ext cx="5638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4.7 global </a:t>
            </a:r>
            <a:r>
              <a:rPr lang="nl-NL" b="1"/>
              <a:t>Balassa index distribution; 2-digit sectors, 2013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3593758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77015295"/>
              </p:ext>
            </p:extLst>
          </p:nvPr>
        </p:nvGraphicFramePr>
        <p:xfrm>
          <a:off x="0" y="762000"/>
          <a:ext cx="9144000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Rectangle 2"/>
          <p:cNvSpPr/>
          <p:nvPr/>
        </p:nvSpPr>
        <p:spPr>
          <a:xfrm>
            <a:off x="914400" y="762000"/>
            <a:ext cx="6705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4.8 income </a:t>
            </a:r>
            <a:r>
              <a:rPr lang="nl-NL" b="1"/>
              <a:t>per capita and services value added; </a:t>
            </a:r>
            <a:r>
              <a:rPr lang="nl-NL" b="1" smtClean="0"/>
              <a:t>% </a:t>
            </a:r>
            <a:r>
              <a:rPr lang="nl-NL" b="1"/>
              <a:t>of GDP, 2014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3593758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40155572"/>
              </p:ext>
            </p:extLst>
          </p:nvPr>
        </p:nvGraphicFramePr>
        <p:xfrm>
          <a:off x="0" y="762000"/>
          <a:ext cx="9144000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ectangle 3"/>
          <p:cNvSpPr/>
          <p:nvPr/>
        </p:nvSpPr>
        <p:spPr>
          <a:xfrm>
            <a:off x="152400" y="762000"/>
            <a:ext cx="6705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4.9 income </a:t>
            </a:r>
            <a:r>
              <a:rPr lang="nl-NL" b="1"/>
              <a:t>per capita and </a:t>
            </a:r>
            <a:r>
              <a:rPr lang="nl-NL" b="1" smtClean="0"/>
              <a:t>agriculture </a:t>
            </a:r>
            <a:r>
              <a:rPr lang="nl-NL" b="1"/>
              <a:t>value added; </a:t>
            </a:r>
            <a:r>
              <a:rPr lang="nl-NL" b="1" smtClean="0"/>
              <a:t>% </a:t>
            </a:r>
            <a:r>
              <a:rPr lang="nl-NL" b="1"/>
              <a:t>of GDP, 2014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2950116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04103285"/>
              </p:ext>
            </p:extLst>
          </p:nvPr>
        </p:nvGraphicFramePr>
        <p:xfrm>
          <a:off x="0" y="762000"/>
          <a:ext cx="9144000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066800" y="762000"/>
            <a:ext cx="47745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b="1" smtClean="0"/>
              <a:t>4.10 labour productivity and income per capita</a:t>
            </a:r>
          </a:p>
        </p:txBody>
      </p:sp>
    </p:spTree>
    <p:extLst>
      <p:ext uri="{BB962C8B-B14F-4D97-AF65-F5344CB8AC3E}">
        <p14:creationId xmlns:p14="http://schemas.microsoft.com/office/powerpoint/2010/main" val="2665741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ternational Tra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spcAft>
            <a:spcPts val="600"/>
          </a:spcAft>
          <a:defRPr sz="2400" smtClean="0"/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234</Words>
  <Application>Microsoft Office PowerPoint</Application>
  <PresentationFormat>On-screen Show (4:3)</PresentationFormat>
  <Paragraphs>77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International Trade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Charles van Marrewijk</dc:creator>
  <cp:lastModifiedBy>Charles van Marrewijk</cp:lastModifiedBy>
  <cp:revision>20</cp:revision>
  <dcterms:created xsi:type="dcterms:W3CDTF">2016-11-17T05:58:19Z</dcterms:created>
  <dcterms:modified xsi:type="dcterms:W3CDTF">2017-01-18T02:07:21Z</dcterms:modified>
</cp:coreProperties>
</file>