
<file path=[Content_Types].xml><?xml version="1.0" encoding="utf-8"?>
<Types xmlns="http://schemas.openxmlformats.org/package/2006/content-types"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61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6699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516" y="-84"/>
      </p:cViewPr>
      <p:guideLst>
        <p:guide orient="horz" pos="480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3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books\OUP%20Trade\Website\Trade%20present\ch%200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00FF"/>
            </a:solidFill>
            <a:ln w="19050">
              <a:solidFill>
                <a:srgbClr val="0000FF"/>
              </a:solidFill>
            </a:ln>
          </c:spPr>
          <c:invertIfNegative val="0"/>
          <c:dPt>
            <c:idx val="0"/>
            <c:invertIfNegative val="0"/>
            <c:bubble3D val="0"/>
          </c:dPt>
          <c:dPt>
            <c:idx val="5"/>
            <c:invertIfNegative val="0"/>
            <c:bubble3D val="0"/>
            <c:spPr>
              <a:pattFill prst="wdUpDiag">
                <a:fgClr>
                  <a:srgbClr val="FF0000"/>
                </a:fgClr>
                <a:bgClr>
                  <a:schemeClr val="bg1"/>
                </a:bgClr>
              </a:pattFill>
              <a:ln w="19050">
                <a:solidFill>
                  <a:srgbClr val="FF0000"/>
                </a:solidFill>
              </a:ln>
            </c:spPr>
          </c:dPt>
          <c:dLbls>
            <c:dLbl>
              <c:idx val="5"/>
              <c:layout>
                <c:manualLayout>
                  <c:x val="0"/>
                  <c:y val="1.0208515602216389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'3-2'!$A$4:$A$9</c:f>
              <c:strCache>
                <c:ptCount val="6"/>
                <c:pt idx="0">
                  <c:v>Y</c:v>
                </c:pt>
                <c:pt idx="1">
                  <c:v>C</c:v>
                </c:pt>
                <c:pt idx="2">
                  <c:v>I</c:v>
                </c:pt>
                <c:pt idx="3">
                  <c:v>G</c:v>
                </c:pt>
                <c:pt idx="4">
                  <c:v>X</c:v>
                </c:pt>
                <c:pt idx="5">
                  <c:v>M</c:v>
                </c:pt>
              </c:strCache>
            </c:strRef>
          </c:cat>
          <c:val>
            <c:numRef>
              <c:f>'3-2'!$B$4:$B$9</c:f>
              <c:numCache>
                <c:formatCode>#,##0.0</c:formatCode>
                <c:ptCount val="6"/>
                <c:pt idx="0">
                  <c:v>14.6351979</c:v>
                </c:pt>
                <c:pt idx="1">
                  <c:v>8.2711453000000006</c:v>
                </c:pt>
                <c:pt idx="2">
                  <c:v>2.8640789</c:v>
                </c:pt>
                <c:pt idx="3">
                  <c:v>3.0222595000000001</c:v>
                </c:pt>
                <c:pt idx="4">
                  <c:v>6.3616589000000001</c:v>
                </c:pt>
                <c:pt idx="5">
                  <c:v>5.8839446999999998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9"/>
        <c:axId val="70157056"/>
        <c:axId val="70158592"/>
      </c:barChart>
      <c:catAx>
        <c:axId val="701570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0158592"/>
        <c:crosses val="autoZero"/>
        <c:auto val="1"/>
        <c:lblAlgn val="ctr"/>
        <c:lblOffset val="100"/>
        <c:noMultiLvlLbl val="0"/>
      </c:catAx>
      <c:valAx>
        <c:axId val="70158592"/>
        <c:scaling>
          <c:orientation val="minMax"/>
          <c:max val="15"/>
          <c:min val="0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0157056"/>
        <c:crosses val="autoZero"/>
        <c:crossBetween val="between"/>
        <c:majorUnit val="5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3655074365704292E-2"/>
          <c:y val="2.8252405949256341E-2"/>
          <c:w val="0.89151159230096233"/>
          <c:h val="0.93886555847185771"/>
        </c:manualLayout>
      </c:layout>
      <c:scatterChart>
        <c:scatterStyle val="lineMarker"/>
        <c:varyColors val="0"/>
        <c:ser>
          <c:idx val="0"/>
          <c:order val="0"/>
          <c:tx>
            <c:strRef>
              <c:f>'3-4'!$B$3</c:f>
              <c:strCache>
                <c:ptCount val="1"/>
                <c:pt idx="0">
                  <c:v>AUS</c:v>
                </c:pt>
              </c:strCache>
            </c:strRef>
          </c:tx>
          <c:spPr>
            <a:ln w="44450">
              <a:solidFill>
                <a:srgbClr val="006600"/>
              </a:solidFill>
              <a:prstDash val="sysDot"/>
            </a:ln>
          </c:spPr>
          <c:marker>
            <c:symbol val="none"/>
          </c:marker>
          <c:dPt>
            <c:idx val="2"/>
            <c:marker>
              <c:symbol val="circle"/>
              <c:size val="9"/>
              <c:spPr>
                <a:solidFill>
                  <a:srgbClr val="CCFFCC">
                    <a:alpha val="60000"/>
                  </a:srgbClr>
                </a:solidFill>
                <a:ln w="19050">
                  <a:solidFill>
                    <a:srgbClr val="006600"/>
                  </a:solidFill>
                </a:ln>
              </c:spPr>
            </c:marker>
            <c:bubble3D val="0"/>
          </c:dPt>
          <c:dLbls>
            <c:dLbl>
              <c:idx val="2"/>
              <c:layout>
                <c:manualLayout>
                  <c:x val="-3.8888998250218722E-2"/>
                  <c:y val="3.101853674540682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rgbClr val="0066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xVal>
            <c:numRef>
              <c:f>'3-4'!$A$4:$A$13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xVal>
          <c:yVal>
            <c:numRef>
              <c:f>'3-4'!$B$4:$B$13</c:f>
              <c:numCache>
                <c:formatCode>0.0</c:formatCode>
                <c:ptCount val="10"/>
                <c:pt idx="0">
                  <c:v>-6.2537118575250377</c:v>
                </c:pt>
                <c:pt idx="1">
                  <c:v>-6.0677142724895594</c:v>
                </c:pt>
                <c:pt idx="2">
                  <c:v>-7.521570704405697</c:v>
                </c:pt>
                <c:pt idx="3">
                  <c:v>-4.9425142720419784</c:v>
                </c:pt>
                <c:pt idx="4">
                  <c:v>-5.2773922183227109</c:v>
                </c:pt>
                <c:pt idx="5">
                  <c:v>-3.9145744159068534</c:v>
                </c:pt>
                <c:pt idx="6">
                  <c:v>-3.2034063629247869</c:v>
                </c:pt>
                <c:pt idx="7">
                  <c:v>-4.4233184474435934</c:v>
                </c:pt>
                <c:pt idx="8">
                  <c:v>-3.1941402149420721</c:v>
                </c:pt>
                <c:pt idx="9">
                  <c:v>-2.7990557250166415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'3-4'!$C$3</c:f>
              <c:strCache>
                <c:ptCount val="1"/>
                <c:pt idx="0">
                  <c:v>NLD</c:v>
                </c:pt>
              </c:strCache>
            </c:strRef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dPt>
            <c:idx val="8"/>
            <c:marker>
              <c:symbol val="circle"/>
              <c:size val="9"/>
              <c:spPr>
                <a:solidFill>
                  <a:srgbClr val="CCFFFF">
                    <a:alpha val="61176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Lbls>
            <c:dLbl>
              <c:idx val="8"/>
              <c:layout>
                <c:manualLayout>
                  <c:x val="-3.3333333333333333E-2"/>
                  <c:y val="-2.7315124671916012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rgbClr val="0000FF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xVal>
            <c:numRef>
              <c:f>'3-4'!$A$4:$A$13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xVal>
          <c:yVal>
            <c:numRef>
              <c:f>'3-4'!$C$4:$C$13</c:f>
              <c:numCache>
                <c:formatCode>0.0</c:formatCode>
                <c:ptCount val="10"/>
                <c:pt idx="0">
                  <c:v>6.1308362747844711</c:v>
                </c:pt>
                <c:pt idx="1">
                  <c:v>7.8675593763346763</c:v>
                </c:pt>
                <c:pt idx="2">
                  <c:v>5.9635696691361533</c:v>
                </c:pt>
                <c:pt idx="3">
                  <c:v>4.1609251716566664</c:v>
                </c:pt>
                <c:pt idx="4">
                  <c:v>5.8301536331921824</c:v>
                </c:pt>
                <c:pt idx="5">
                  <c:v>7.3908990353809587</c:v>
                </c:pt>
                <c:pt idx="6">
                  <c:v>9.0991976765759528</c:v>
                </c:pt>
                <c:pt idx="7">
                  <c:v>10.802344291437795</c:v>
                </c:pt>
                <c:pt idx="8">
                  <c:v>10.990214657775502</c:v>
                </c:pt>
                <c:pt idx="9">
                  <c:v>10.80311319266049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'3-4'!$D$3</c:f>
              <c:strCache>
                <c:ptCount val="1"/>
                <c:pt idx="0">
                  <c:v>USA</c:v>
                </c:pt>
              </c:strCache>
            </c:strRef>
          </c:tx>
          <c:spPr>
            <a:ln w="44450">
              <a:solidFill>
                <a:srgbClr val="663300"/>
              </a:solidFill>
              <a:prstDash val="dash"/>
            </a:ln>
          </c:spPr>
          <c:marker>
            <c:symbol val="none"/>
          </c:marker>
          <c:dPt>
            <c:idx val="1"/>
            <c:marker>
              <c:symbol val="circle"/>
              <c:size val="9"/>
              <c:spPr>
                <a:solidFill>
                  <a:srgbClr val="FFFF99">
                    <a:alpha val="60000"/>
                  </a:srgbClr>
                </a:solidFill>
                <a:ln w="19050">
                  <a:solidFill>
                    <a:srgbClr val="663300"/>
                  </a:solidFill>
                </a:ln>
              </c:spPr>
            </c:marker>
            <c:bubble3D val="0"/>
          </c:dPt>
          <c:dLbls>
            <c:dLbl>
              <c:idx val="1"/>
              <c:layout>
                <c:manualLayout>
                  <c:x val="-3.1944444444444442E-2"/>
                  <c:y val="-3.0324146981627297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rgbClr val="6633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xVal>
            <c:numRef>
              <c:f>'3-4'!$A$4:$A$13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xVal>
          <c:yVal>
            <c:numRef>
              <c:f>'3-4'!$D$4:$D$13</c:f>
              <c:numCache>
                <c:formatCode>0.0</c:formatCode>
                <c:ptCount val="10"/>
                <c:pt idx="0">
                  <c:v>-5.6931464733567818</c:v>
                </c:pt>
                <c:pt idx="1">
                  <c:v>-5.8222612653912913</c:v>
                </c:pt>
                <c:pt idx="2">
                  <c:v>-4.9638010628117089</c:v>
                </c:pt>
                <c:pt idx="3">
                  <c:v>-4.6933121682509906</c:v>
                </c:pt>
                <c:pt idx="4">
                  <c:v>-2.6633674414940169</c:v>
                </c:pt>
                <c:pt idx="5">
                  <c:v>-2.9534349988091715</c:v>
                </c:pt>
                <c:pt idx="6">
                  <c:v>-2.9666206682516725</c:v>
                </c:pt>
                <c:pt idx="7">
                  <c:v>-2.7820615253529044</c:v>
                </c:pt>
                <c:pt idx="8">
                  <c:v>-2.2469096441906524</c:v>
                </c:pt>
                <c:pt idx="9">
                  <c:v>-2.2362075894138584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'3-4'!$E$3</c:f>
              <c:strCache>
                <c:ptCount val="1"/>
                <c:pt idx="0">
                  <c:v>CHN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dPt>
            <c:idx val="2"/>
            <c:marker>
              <c:symbol val="circle"/>
              <c:size val="9"/>
              <c:spPr>
                <a:solidFill>
                  <a:srgbClr val="FFCC99">
                    <a:alpha val="60000"/>
                  </a:srgbClr>
                </a:solidFill>
                <a:ln w="19050">
                  <a:solidFill>
                    <a:srgbClr val="FF0000"/>
                  </a:solidFill>
                </a:ln>
              </c:spPr>
            </c:marker>
            <c:bubble3D val="0"/>
          </c:dPt>
          <c:dLbls>
            <c:dLbl>
              <c:idx val="2"/>
              <c:layout>
                <c:manualLayout>
                  <c:x val="-3.8889107611548554E-2"/>
                  <c:y val="-2.9398293963254593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xVal>
            <c:numRef>
              <c:f>'3-4'!$A$4:$A$13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xVal>
          <c:yVal>
            <c:numRef>
              <c:f>'3-4'!$E$4:$E$13</c:f>
              <c:numCache>
                <c:formatCode>0.0</c:formatCode>
                <c:ptCount val="10"/>
                <c:pt idx="0">
                  <c:v>5.835231594258719</c:v>
                </c:pt>
                <c:pt idx="1">
                  <c:v>8.4930894638618817</c:v>
                </c:pt>
                <c:pt idx="2">
                  <c:v>10.024795490550311</c:v>
                </c:pt>
                <c:pt idx="3">
                  <c:v>9.22617877125837</c:v>
                </c:pt>
                <c:pt idx="4">
                  <c:v>4.8080019564319221</c:v>
                </c:pt>
                <c:pt idx="5">
                  <c:v>3.9374742738497877</c:v>
                </c:pt>
                <c:pt idx="6">
                  <c:v>1.8164595717828198</c:v>
                </c:pt>
                <c:pt idx="7">
                  <c:v>2.5455163372096203</c:v>
                </c:pt>
                <c:pt idx="8">
                  <c:v>1.9261895972458043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5149312"/>
        <c:axId val="75150848"/>
      </c:scatterChart>
      <c:valAx>
        <c:axId val="75149312"/>
        <c:scaling>
          <c:orientation val="minMax"/>
          <c:max val="2014"/>
          <c:min val="2005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150848"/>
        <c:crosses val="autoZero"/>
        <c:crossBetween val="midCat"/>
      </c:valAx>
      <c:valAx>
        <c:axId val="75150848"/>
        <c:scaling>
          <c:orientation val="minMax"/>
          <c:max val="12"/>
          <c:min val="-9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149312"/>
        <c:crosses val="autoZero"/>
        <c:crossBetween val="midCat"/>
        <c:majorUnit val="9"/>
        <c:minorUnit val="3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0.13333</cdr:x>
      <cdr:y>0.7375</cdr:y>
    </cdr:from>
    <cdr:to>
      <cdr:x>0.21354</cdr:x>
      <cdr:y>0.8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19200" y="4495800"/>
          <a:ext cx="733441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>
              <a:solidFill>
                <a:srgbClr val="663300"/>
              </a:solidFill>
            </a:rPr>
            <a:t>USA</a:t>
          </a:r>
        </a:p>
      </cdr:txBody>
    </cdr:sp>
  </cdr:relSizeAnchor>
  <cdr:relSizeAnchor xmlns:cdr="http://schemas.openxmlformats.org/drawingml/2006/chartDrawing">
    <cdr:from>
      <cdr:x>0.26667</cdr:x>
      <cdr:y>0.8875</cdr:y>
    </cdr:from>
    <cdr:to>
      <cdr:x>0.40764</cdr:x>
      <cdr:y>0.95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438400" y="5410200"/>
          <a:ext cx="128903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>
              <a:solidFill>
                <a:srgbClr val="006600"/>
              </a:solidFill>
            </a:rPr>
            <a:t>Australia</a:t>
          </a:r>
        </a:p>
      </cdr:txBody>
    </cdr:sp>
  </cdr:relSizeAnchor>
  <cdr:relSizeAnchor xmlns:cdr="http://schemas.openxmlformats.org/drawingml/2006/chartDrawing">
    <cdr:from>
      <cdr:x>0.28333</cdr:x>
      <cdr:y>0.075</cdr:y>
    </cdr:from>
    <cdr:to>
      <cdr:x>0.38576</cdr:x>
      <cdr:y>0.12523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590800" y="457200"/>
          <a:ext cx="936620" cy="3062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>
              <a:solidFill>
                <a:srgbClr val="FF0000"/>
              </a:solidFill>
            </a:rPr>
            <a:t>China</a:t>
          </a:r>
        </a:p>
      </cdr:txBody>
    </cdr:sp>
  </cdr:relSizeAnchor>
  <cdr:relSizeAnchor xmlns:cdr="http://schemas.openxmlformats.org/drawingml/2006/chartDrawing">
    <cdr:from>
      <cdr:x>0.78333</cdr:x>
      <cdr:y>0.0875</cdr:y>
    </cdr:from>
    <cdr:to>
      <cdr:x>0.95242</cdr:x>
      <cdr:y>0.14363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7162800" y="533400"/>
          <a:ext cx="1546159" cy="3421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>
              <a:solidFill>
                <a:srgbClr val="0000FF"/>
              </a:solidFill>
            </a:rPr>
            <a:t>Netherlands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3	THE BALANCE OF PAYMENTS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3860605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286000" y="838200"/>
            <a:ext cx="5059334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nl-NL" b="1" smtClean="0"/>
              <a:t>3.2 European Union – 28 income </a:t>
            </a:r>
            <a:r>
              <a:rPr lang="nl-NL" b="1"/>
              <a:t>components, 2015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78752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92150"/>
            <a:ext cx="4291013" cy="616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5410200" y="774862"/>
            <a:ext cx="29562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3.3 the </a:t>
            </a:r>
            <a:r>
              <a:rPr lang="nl-NL" b="1"/>
              <a:t>balance of payments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92634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7843560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152400" y="773668"/>
            <a:ext cx="71628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nl-NL" b="1" smtClean="0"/>
              <a:t>3.4 current </a:t>
            </a:r>
            <a:r>
              <a:rPr lang="nl-NL" b="1"/>
              <a:t>account balance </a:t>
            </a:r>
            <a:r>
              <a:rPr lang="nl-NL" b="1" smtClean="0"/>
              <a:t>(% </a:t>
            </a:r>
            <a:r>
              <a:rPr lang="nl-NL" b="1"/>
              <a:t>of GDP); selected countries, 2005-2014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92634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" y="1132403"/>
            <a:ext cx="9036050" cy="5725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52400" y="763071"/>
            <a:ext cx="6812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3.5 the </a:t>
            </a:r>
            <a:r>
              <a:rPr lang="nl-NL" b="1"/>
              <a:t>Louisiana territory relative to the present continental USA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92634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7509"/>
            <a:ext cx="9144000" cy="6110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52400" y="747509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3.6 basic </a:t>
            </a:r>
            <a:r>
              <a:rPr lang="nl-NL" b="1"/>
              <a:t>econometrics: observations and regression line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92634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55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International Trade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15</cp:revision>
  <dcterms:created xsi:type="dcterms:W3CDTF">2016-11-17T05:58:19Z</dcterms:created>
  <dcterms:modified xsi:type="dcterms:W3CDTF">2017-01-18T02:06:34Z</dcterms:modified>
</cp:coreProperties>
</file>