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5.xml" ContentType="application/vnd.openxmlformats-officedocument.drawingml.chartshapes+xml"/>
  <Override PartName="/ppt/charts/chart11.xml" ContentType="application/vnd.openxmlformats-officedocument.drawingml.chart+xml"/>
  <Override PartName="/ppt/drawings/drawing6.xml" ContentType="application/vnd.openxmlformats-officedocument.drawingml.chartshapes+xml"/>
  <Override PartName="/ppt/charts/chart12.xml" ContentType="application/vnd.openxmlformats-officedocument.drawingml.chart+xml"/>
  <Override PartName="/ppt/drawings/drawing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8" r:id="rId2"/>
  </p:sldMasterIdLst>
  <p:sldIdLst>
    <p:sldId id="257" r:id="rId3"/>
    <p:sldId id="258" r:id="rId4"/>
    <p:sldId id="259" r:id="rId5"/>
    <p:sldId id="260" r:id="rId6"/>
    <p:sldId id="264" r:id="rId7"/>
    <p:sldId id="261" r:id="rId8"/>
    <p:sldId id="263" r:id="rId9"/>
    <p:sldId id="262" r:id="rId10"/>
    <p:sldId id="278" r:id="rId11"/>
    <p:sldId id="280" r:id="rId12"/>
    <p:sldId id="279" r:id="rId13"/>
    <p:sldId id="282" r:id="rId14"/>
    <p:sldId id="286" r:id="rId15"/>
    <p:sldId id="281" r:id="rId16"/>
    <p:sldId id="289" r:id="rId17"/>
    <p:sldId id="290" r:id="rId18"/>
    <p:sldId id="283" r:id="rId19"/>
    <p:sldId id="285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FFCC99"/>
    <a:srgbClr val="CCFFFF"/>
    <a:srgbClr val="006600"/>
    <a:srgbClr val="CC3300"/>
    <a:srgbClr val="996633"/>
    <a:srgbClr val="CC00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113" d="100"/>
          <a:sy n="113" d="100"/>
        </p:scale>
        <p:origin x="-366" y="-102"/>
      </p:cViewPr>
      <p:guideLst>
        <p:guide orient="horz" pos="480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2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G:\books\OUP%20Trade\Website\Trade%20present\ch%2002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G:\books\OUP%20Trade\Website\Trade%20present\ch%2002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G:\books\OUP%20Trade\Website\Trade%20present\ch%2002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02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02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books\OUP%20Trade\Website\Trade%20present\ch%200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2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2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books\OUP%20Trade\Website\Trade%20present\ch%200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66907261592303"/>
          <c:y val="5.1400554097404488E-2"/>
          <c:w val="0.84649759405074376"/>
          <c:h val="0.87428625328083986"/>
        </c:manualLayout>
      </c:layout>
      <c:scatterChart>
        <c:scatterStyle val="lineMarker"/>
        <c:varyColors val="0"/>
        <c:ser>
          <c:idx val="0"/>
          <c:order val="0"/>
          <c:tx>
            <c:strRef>
              <c:f>'2-2 2-3 2-4'!$B$2</c:f>
              <c:strCache>
                <c:ptCount val="1"/>
                <c:pt idx="0">
                  <c:v>GDP2005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0"/>
            <c:marker>
              <c:symbol val="square"/>
              <c:size val="9"/>
              <c:spPr>
                <a:solidFill>
                  <a:srgbClr val="FFCC99">
                    <a:alpha val="50196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54"/>
            <c:marker>
              <c:symbol val="square"/>
              <c:size val="9"/>
              <c:spPr>
                <a:solidFill>
                  <a:srgbClr val="FFCC99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dLbls>
            <c:dLbl>
              <c:idx val="0"/>
              <c:layout>
                <c:manualLayout>
                  <c:x val="-4.1666666666666666E-3"/>
                  <c:y val="1.2962926509186352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4"/>
              <c:layout>
                <c:manualLayout>
                  <c:x val="-2.7777777777777779E-3"/>
                  <c:y val="3.240740740740740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'2-2 2-3 2-4'!$A$3:$A$57</c:f>
              <c:numCache>
                <c:formatCode>General</c:formatCode>
                <c:ptCount val="55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</c:numCache>
            </c:numRef>
          </c:xVal>
          <c:yVal>
            <c:numRef>
              <c:f>'2-2 2-3 2-4'!$B$3:$B$57</c:f>
              <c:numCache>
                <c:formatCode>#,##0</c:formatCode>
                <c:ptCount val="55"/>
                <c:pt idx="0">
                  <c:v>9306.2299377479303</c:v>
                </c:pt>
                <c:pt idx="1">
                  <c:v>9705.4616109349772</c:v>
                </c:pt>
                <c:pt idx="2">
                  <c:v>10244.840555642655</c:v>
                </c:pt>
                <c:pt idx="3">
                  <c:v>10778.783286680226</c:v>
                </c:pt>
                <c:pt idx="4">
                  <c:v>11490.383905824745</c:v>
                </c:pt>
                <c:pt idx="5">
                  <c:v>12126.50893047003</c:v>
                </c:pt>
                <c:pt idx="6">
                  <c:v>12834.048314674292</c:v>
                </c:pt>
                <c:pt idx="7">
                  <c:v>13397.94427902134</c:v>
                </c:pt>
                <c:pt idx="8">
                  <c:v>14211.319156567348</c:v>
                </c:pt>
                <c:pt idx="9">
                  <c:v>15045.261195581186</c:v>
                </c:pt>
                <c:pt idx="10">
                  <c:v>15634.127244694657</c:v>
                </c:pt>
                <c:pt idx="11">
                  <c:v>16273.964329954726</c:v>
                </c:pt>
                <c:pt idx="12">
                  <c:v>17186.956929647255</c:v>
                </c:pt>
                <c:pt idx="13">
                  <c:v>18283.704255782508</c:v>
                </c:pt>
                <c:pt idx="14">
                  <c:v>18595.073926951758</c:v>
                </c:pt>
                <c:pt idx="15">
                  <c:v>18732.659529213677</c:v>
                </c:pt>
                <c:pt idx="16">
                  <c:v>19698.219431442511</c:v>
                </c:pt>
                <c:pt idx="17">
                  <c:v>20479.732463580778</c:v>
                </c:pt>
                <c:pt idx="18">
                  <c:v>21348.89919404051</c:v>
                </c:pt>
                <c:pt idx="19">
                  <c:v>22219.300257371808</c:v>
                </c:pt>
                <c:pt idx="20">
                  <c:v>22608.919403680207</c:v>
                </c:pt>
                <c:pt idx="21">
                  <c:v>23075.503866951745</c:v>
                </c:pt>
                <c:pt idx="22">
                  <c:v>23177.879668565176</c:v>
                </c:pt>
                <c:pt idx="23">
                  <c:v>23798.00043254907</c:v>
                </c:pt>
                <c:pt idx="24">
                  <c:v>24889.488528197446</c:v>
                </c:pt>
                <c:pt idx="25">
                  <c:v>25838.96562785501</c:v>
                </c:pt>
                <c:pt idx="26">
                  <c:v>26661.582081109216</c:v>
                </c:pt>
                <c:pt idx="27">
                  <c:v>27626.196234296331</c:v>
                </c:pt>
                <c:pt idx="28">
                  <c:v>28925.422518385029</c:v>
                </c:pt>
                <c:pt idx="29">
                  <c:v>30026.868994184824</c:v>
                </c:pt>
                <c:pt idx="30">
                  <c:v>30924.974004714873</c:v>
                </c:pt>
                <c:pt idx="31">
                  <c:v>31359.223055307524</c:v>
                </c:pt>
                <c:pt idx="32">
                  <c:v>31962.518627776277</c:v>
                </c:pt>
                <c:pt idx="33">
                  <c:v>32486.59472268766</c:v>
                </c:pt>
                <c:pt idx="34">
                  <c:v>33498.148059679967</c:v>
                </c:pt>
                <c:pt idx="35">
                  <c:v>34515.104117671064</c:v>
                </c:pt>
                <c:pt idx="36">
                  <c:v>35654.898894166698</c:v>
                </c:pt>
                <c:pt idx="37">
                  <c:v>36976.354663482809</c:v>
                </c:pt>
                <c:pt idx="38">
                  <c:v>37922.956301658218</c:v>
                </c:pt>
                <c:pt idx="39">
                  <c:v>39199.187362228375</c:v>
                </c:pt>
                <c:pt idx="40">
                  <c:v>40871.610704388382</c:v>
                </c:pt>
                <c:pt idx="41">
                  <c:v>41621.373611251147</c:v>
                </c:pt>
                <c:pt idx="42">
                  <c:v>42489.003769705116</c:v>
                </c:pt>
                <c:pt idx="43">
                  <c:v>43662.159161060568</c:v>
                </c:pt>
                <c:pt idx="44">
                  <c:v>45472.654351404359</c:v>
                </c:pt>
                <c:pt idx="45">
                  <c:v>47104.249301159238</c:v>
                </c:pt>
                <c:pt idx="46">
                  <c:v>49029.324013882615</c:v>
                </c:pt>
                <c:pt idx="47">
                  <c:v>50961.983722909201</c:v>
                </c:pt>
                <c:pt idx="48">
                  <c:v>51703.437551208772</c:v>
                </c:pt>
                <c:pt idx="49">
                  <c:v>50636.080136345889</c:v>
                </c:pt>
                <c:pt idx="50">
                  <c:v>52701.460656379815</c:v>
                </c:pt>
                <c:pt idx="51">
                  <c:v>54202.100785685507</c:v>
                </c:pt>
                <c:pt idx="52">
                  <c:v>55425.399441420304</c:v>
                </c:pt>
                <c:pt idx="53">
                  <c:v>56734.664785846544</c:v>
                </c:pt>
                <c:pt idx="54">
                  <c:v>58148.36169827736</c:v>
                </c:pt>
              </c:numCache>
            </c:numRef>
          </c:yVal>
          <c:smooth val="0"/>
        </c:ser>
        <c:ser>
          <c:idx val="2"/>
          <c:order val="1"/>
          <c:tx>
            <c:v>trade</c:v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54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Lbls>
            <c:dLbl>
              <c:idx val="0"/>
              <c:layout>
                <c:manualLayout>
                  <c:x val="-1.6666666666666666E-2"/>
                  <c:y val="2.777777777777786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0000FF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4"/>
              <c:layout>
                <c:manualLayout>
                  <c:x val="-2.7777777777777779E-3"/>
                  <c:y val="4.1666666666666685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0000FF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'2-2 2-3 2-4'!$A$3:$A$57</c:f>
              <c:numCache>
                <c:formatCode>General</c:formatCode>
                <c:ptCount val="55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</c:numCache>
            </c:numRef>
          </c:xVal>
          <c:yVal>
            <c:numRef>
              <c:f>'2-2 2-3 2-4'!$AJ$3:$AJ$57</c:f>
              <c:numCache>
                <c:formatCode>#,##0</c:formatCode>
                <c:ptCount val="55"/>
                <c:pt idx="0">
                  <c:v>2162.0393673129083</c:v>
                </c:pt>
                <c:pt idx="1">
                  <c:v>2246.1032196578071</c:v>
                </c:pt>
                <c:pt idx="2">
                  <c:v>2318.702036619562</c:v>
                </c:pt>
                <c:pt idx="3">
                  <c:v>2512.6618110899067</c:v>
                </c:pt>
                <c:pt idx="4">
                  <c:v>2687.2366796707629</c:v>
                </c:pt>
                <c:pt idx="5">
                  <c:v>2828.8611166505639</c:v>
                </c:pt>
                <c:pt idx="6">
                  <c:v>3053.64182157292</c:v>
                </c:pt>
                <c:pt idx="7">
                  <c:v>3172.1202026187593</c:v>
                </c:pt>
                <c:pt idx="8">
                  <c:v>3443.8738169547614</c:v>
                </c:pt>
                <c:pt idx="9">
                  <c:v>3741.583976662233</c:v>
                </c:pt>
                <c:pt idx="10">
                  <c:v>3752.4197607701526</c:v>
                </c:pt>
                <c:pt idx="11">
                  <c:v>3969.4497568094653</c:v>
                </c:pt>
                <c:pt idx="12">
                  <c:v>4306.2378466602313</c:v>
                </c:pt>
                <c:pt idx="13">
                  <c:v>4781.792498551853</c:v>
                </c:pt>
                <c:pt idx="14">
                  <c:v>5079.0181409498928</c:v>
                </c:pt>
                <c:pt idx="15">
                  <c:v>4877.7660866399146</c:v>
                </c:pt>
                <c:pt idx="16">
                  <c:v>5341.2669686021745</c:v>
                </c:pt>
                <c:pt idx="17">
                  <c:v>5614.5039561725853</c:v>
                </c:pt>
                <c:pt idx="18">
                  <c:v>5846.8985400135189</c:v>
                </c:pt>
                <c:pt idx="19">
                  <c:v>6248.3613585981466</c:v>
                </c:pt>
                <c:pt idx="20">
                  <c:v>6384.7041385915927</c:v>
                </c:pt>
                <c:pt idx="21">
                  <c:v>6538.4489876726711</c:v>
                </c:pt>
                <c:pt idx="22">
                  <c:v>6478.537032194492</c:v>
                </c:pt>
                <c:pt idx="23">
                  <c:v>6650.918220896252</c:v>
                </c:pt>
                <c:pt idx="24">
                  <c:v>7248.1901842857988</c:v>
                </c:pt>
                <c:pt idx="25">
                  <c:v>7578.5600609918383</c:v>
                </c:pt>
                <c:pt idx="26">
                  <c:v>7859.190860057226</c:v>
                </c:pt>
                <c:pt idx="27">
                  <c:v>8333.3529450277965</c:v>
                </c:pt>
                <c:pt idx="28">
                  <c:v>8997.8806532772142</c:v>
                </c:pt>
                <c:pt idx="29">
                  <c:v>9713.3295534146455</c:v>
                </c:pt>
                <c:pt idx="30">
                  <c:v>10234.377940859933</c:v>
                </c:pt>
                <c:pt idx="31">
                  <c:v>10465.335253191677</c:v>
                </c:pt>
                <c:pt idx="32">
                  <c:v>10837.326194089614</c:v>
                </c:pt>
                <c:pt idx="33">
                  <c:v>11191.943263130124</c:v>
                </c:pt>
                <c:pt idx="34">
                  <c:v>12225.076740375644</c:v>
                </c:pt>
                <c:pt idx="35">
                  <c:v>13353.691428429935</c:v>
                </c:pt>
                <c:pt idx="36">
                  <c:v>14245.615190546632</c:v>
                </c:pt>
                <c:pt idx="37">
                  <c:v>15664.704913874575</c:v>
                </c:pt>
                <c:pt idx="38">
                  <c:v>16472.618843843571</c:v>
                </c:pt>
                <c:pt idx="39">
                  <c:v>17361.362470703698</c:v>
                </c:pt>
                <c:pt idx="40">
                  <c:v>19542.05935395405</c:v>
                </c:pt>
                <c:pt idx="41">
                  <c:v>19680.114778564628</c:v>
                </c:pt>
                <c:pt idx="42">
                  <c:v>20385.226562330648</c:v>
                </c:pt>
                <c:pt idx="43">
                  <c:v>21472.12264951006</c:v>
                </c:pt>
                <c:pt idx="44">
                  <c:v>23798.818315485274</c:v>
                </c:pt>
                <c:pt idx="45">
                  <c:v>25662.732379569199</c:v>
                </c:pt>
                <c:pt idx="46">
                  <c:v>28255.058216495803</c:v>
                </c:pt>
                <c:pt idx="47">
                  <c:v>30487.070533271548</c:v>
                </c:pt>
                <c:pt idx="48">
                  <c:v>31415.411775687939</c:v>
                </c:pt>
                <c:pt idx="49">
                  <c:v>28075.534265134535</c:v>
                </c:pt>
                <c:pt idx="50">
                  <c:v>31790.915842908478</c:v>
                </c:pt>
                <c:pt idx="51">
                  <c:v>33997.586910928971</c:v>
                </c:pt>
                <c:pt idx="52">
                  <c:v>35000.280306906294</c:v>
                </c:pt>
                <c:pt idx="53">
                  <c:v>36133.169220567477</c:v>
                </c:pt>
                <c:pt idx="54">
                  <c:v>37208.418282832521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373184"/>
        <c:axId val="73374720"/>
      </c:scatterChart>
      <c:valAx>
        <c:axId val="73373184"/>
        <c:scaling>
          <c:orientation val="minMax"/>
          <c:max val="2015"/>
          <c:min val="196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374720"/>
        <c:crosses val="autoZero"/>
        <c:crossBetween val="midCat"/>
      </c:valAx>
      <c:valAx>
        <c:axId val="73374720"/>
        <c:scaling>
          <c:logBase val="2"/>
          <c:orientation val="minMax"/>
          <c:min val="100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373184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'2-18'!$B$4</c:f>
              <c:strCache>
                <c:ptCount val="1"/>
                <c:pt idx="0">
                  <c:v>BRA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'2-18'!$A$6:$A$30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xVal>
          <c:yVal>
            <c:numRef>
              <c:f>'2-18'!$B$6:$B$30</c:f>
              <c:numCache>
                <c:formatCode>#,##0</c:formatCode>
                <c:ptCount val="25"/>
                <c:pt idx="0">
                  <c:v>10279.864972919544</c:v>
                </c:pt>
                <c:pt idx="1">
                  <c:v>10263.068148730574</c:v>
                </c:pt>
                <c:pt idx="2">
                  <c:v>10053.277888943461</c:v>
                </c:pt>
                <c:pt idx="3">
                  <c:v>10360.043627128185</c:v>
                </c:pt>
                <c:pt idx="4">
                  <c:v>10745.992910918101</c:v>
                </c:pt>
                <c:pt idx="5">
                  <c:v>11048.636239038689</c:v>
                </c:pt>
                <c:pt idx="6">
                  <c:v>11116.566437240403</c:v>
                </c:pt>
                <c:pt idx="7">
                  <c:v>11315.880997308299</c:v>
                </c:pt>
                <c:pt idx="8">
                  <c:v>11181.372231538635</c:v>
                </c:pt>
                <c:pt idx="9">
                  <c:v>11065.115669734023</c:v>
                </c:pt>
                <c:pt idx="10">
                  <c:v>11377.075686300406</c:v>
                </c:pt>
                <c:pt idx="11">
                  <c:v>11352.551120943928</c:v>
                </c:pt>
                <c:pt idx="12">
                  <c:v>11531.534952433409</c:v>
                </c:pt>
                <c:pt idx="13">
                  <c:v>11508.476100765201</c:v>
                </c:pt>
                <c:pt idx="14">
                  <c:v>11997.312700159579</c:v>
                </c:pt>
                <c:pt idx="15">
                  <c:v>12219.955232811282</c:v>
                </c:pt>
                <c:pt idx="16">
                  <c:v>12560.790357765738</c:v>
                </c:pt>
                <c:pt idx="17">
                  <c:v>13171.072156573644</c:v>
                </c:pt>
                <c:pt idx="18">
                  <c:v>13691.186573114874</c:v>
                </c:pt>
                <c:pt idx="19">
                  <c:v>13524.748514841349</c:v>
                </c:pt>
                <c:pt idx="20">
                  <c:v>14408.727422310803</c:v>
                </c:pt>
                <c:pt idx="21">
                  <c:v>14830.899561193732</c:v>
                </c:pt>
                <c:pt idx="22">
                  <c:v>14951.810012783248</c:v>
                </c:pt>
                <c:pt idx="23">
                  <c:v>15222.320489498974</c:v>
                </c:pt>
                <c:pt idx="24">
                  <c:v>15109.82554714103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'2-18'!$C$4</c:f>
              <c:strCache>
                <c:ptCount val="1"/>
                <c:pt idx="0">
                  <c:v>RUS</c:v>
                </c:pt>
              </c:strCache>
            </c:strRef>
          </c:tx>
          <c:spPr>
            <a:ln w="44450">
              <a:solidFill>
                <a:srgbClr val="996633"/>
              </a:solidFill>
              <a:prstDash val="dash"/>
            </a:ln>
          </c:spPr>
          <c:marker>
            <c:symbol val="none"/>
          </c:marker>
          <c:xVal>
            <c:numRef>
              <c:f>'2-18'!$A$6:$A$30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xVal>
          <c:yVal>
            <c:numRef>
              <c:f>'2-18'!$C$6:$C$30</c:f>
              <c:numCache>
                <c:formatCode>#,##0</c:formatCode>
                <c:ptCount val="25"/>
                <c:pt idx="0">
                  <c:v>19349.1465712715</c:v>
                </c:pt>
                <c:pt idx="1">
                  <c:v>18331.565671788499</c:v>
                </c:pt>
                <c:pt idx="2">
                  <c:v>15660.9431011011</c:v>
                </c:pt>
                <c:pt idx="3">
                  <c:v>14319.6436454543</c:v>
                </c:pt>
                <c:pt idx="4">
                  <c:v>12535.2291569472</c:v>
                </c:pt>
                <c:pt idx="5">
                  <c:v>12012.611267680901</c:v>
                </c:pt>
                <c:pt idx="6">
                  <c:v>11597.015077422</c:v>
                </c:pt>
                <c:pt idx="7">
                  <c:v>11778.8298969471</c:v>
                </c:pt>
                <c:pt idx="8">
                  <c:v>11173.029314392499</c:v>
                </c:pt>
                <c:pt idx="9">
                  <c:v>11924.951092490801</c:v>
                </c:pt>
                <c:pt idx="10">
                  <c:v>13172.730019632199</c:v>
                </c:pt>
                <c:pt idx="11">
                  <c:v>13902.3253332441</c:v>
                </c:pt>
                <c:pt idx="12">
                  <c:v>14628.9533301826</c:v>
                </c:pt>
                <c:pt idx="13">
                  <c:v>15767.63931382</c:v>
                </c:pt>
                <c:pt idx="14">
                  <c:v>16967.292420128899</c:v>
                </c:pt>
                <c:pt idx="15">
                  <c:v>18118.143005961501</c:v>
                </c:pt>
                <c:pt idx="16">
                  <c:v>19659.6379438529</c:v>
                </c:pt>
                <c:pt idx="17">
                  <c:v>21374.127466999998</c:v>
                </c:pt>
                <c:pt idx="18">
                  <c:v>22505.7190936812</c:v>
                </c:pt>
                <c:pt idx="19">
                  <c:v>20739.326283890499</c:v>
                </c:pt>
                <c:pt idx="20">
                  <c:v>21663.642209837701</c:v>
                </c:pt>
                <c:pt idx="21">
                  <c:v>22569.8142731808</c:v>
                </c:pt>
                <c:pt idx="22">
                  <c:v>23299.193931205002</c:v>
                </c:pt>
                <c:pt idx="23">
                  <c:v>23561.367808829102</c:v>
                </c:pt>
                <c:pt idx="24">
                  <c:v>23292.911454677698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'2-18'!$D$4</c:f>
              <c:strCache>
                <c:ptCount val="1"/>
                <c:pt idx="0">
                  <c:v>IND</c:v>
                </c:pt>
              </c:strCache>
            </c:strRef>
          </c:tx>
          <c:spPr>
            <a:ln w="44450">
              <a:solidFill>
                <a:srgbClr val="CC0000"/>
              </a:solidFill>
              <a:prstDash val="lgDash"/>
            </a:ln>
          </c:spPr>
          <c:marker>
            <c:symbol val="none"/>
          </c:marker>
          <c:xVal>
            <c:numRef>
              <c:f>'2-18'!$A$6:$A$30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xVal>
          <c:yVal>
            <c:numRef>
              <c:f>'2-18'!$D$6:$D$30</c:f>
              <c:numCache>
                <c:formatCode>#,##0</c:formatCode>
                <c:ptCount val="25"/>
                <c:pt idx="0">
                  <c:v>1773.1229873570067</c:v>
                </c:pt>
                <c:pt idx="1">
                  <c:v>1755.7386713313379</c:v>
                </c:pt>
                <c:pt idx="2">
                  <c:v>1815.3266240816338</c:v>
                </c:pt>
                <c:pt idx="3">
                  <c:v>1864.5148790019327</c:v>
                </c:pt>
                <c:pt idx="4">
                  <c:v>1950.4245055018735</c:v>
                </c:pt>
                <c:pt idx="5">
                  <c:v>2058.2633349326643</c:v>
                </c:pt>
                <c:pt idx="6">
                  <c:v>2172.0248911674294</c:v>
                </c:pt>
                <c:pt idx="7">
                  <c:v>2218.026029040931</c:v>
                </c:pt>
                <c:pt idx="8">
                  <c:v>2312.1314954040295</c:v>
                </c:pt>
                <c:pt idx="9">
                  <c:v>2471.4930000690679</c:v>
                </c:pt>
                <c:pt idx="10">
                  <c:v>2521.3434865047966</c:v>
                </c:pt>
                <c:pt idx="11">
                  <c:v>2597.5855137135836</c:v>
                </c:pt>
                <c:pt idx="12">
                  <c:v>2651.1322148635754</c:v>
                </c:pt>
                <c:pt idx="13">
                  <c:v>2812.6175394260258</c:v>
                </c:pt>
                <c:pt idx="14">
                  <c:v>2986.8192399532231</c:v>
                </c:pt>
                <c:pt idx="15">
                  <c:v>3213.0615245058748</c:v>
                </c:pt>
                <c:pt idx="16">
                  <c:v>3457.0584293611655</c:v>
                </c:pt>
                <c:pt idx="17">
                  <c:v>3739.2739281676609</c:v>
                </c:pt>
                <c:pt idx="18">
                  <c:v>3828.3508468305895</c:v>
                </c:pt>
                <c:pt idx="19">
                  <c:v>4094.4567221354773</c:v>
                </c:pt>
                <c:pt idx="20">
                  <c:v>4452.9251680557145</c:v>
                </c:pt>
                <c:pt idx="21">
                  <c:v>4685.8637321879805</c:v>
                </c:pt>
                <c:pt idx="22">
                  <c:v>4861.0633584776269</c:v>
                </c:pt>
                <c:pt idx="23">
                  <c:v>5131.8263801933281</c:v>
                </c:pt>
                <c:pt idx="24">
                  <c:v>5438.6161952760713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'2-18'!$E$4</c:f>
              <c:strCache>
                <c:ptCount val="1"/>
                <c:pt idx="0">
                  <c:v>CHN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'2-18'!$A$6:$A$30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xVal>
          <c:yVal>
            <c:numRef>
              <c:f>'2-18'!$E$6:$E$30</c:f>
              <c:numCache>
                <c:formatCode>#,##0</c:formatCode>
                <c:ptCount val="25"/>
                <c:pt idx="0">
                  <c:v>1516.2136562735764</c:v>
                </c:pt>
                <c:pt idx="1">
                  <c:v>1634.2814157101702</c:v>
                </c:pt>
                <c:pt idx="2">
                  <c:v>1844.8506051281388</c:v>
                </c:pt>
                <c:pt idx="3">
                  <c:v>2077.9535256245099</c:v>
                </c:pt>
                <c:pt idx="4">
                  <c:v>2323.3014332066869</c:v>
                </c:pt>
                <c:pt idx="5">
                  <c:v>2550.8551694741645</c:v>
                </c:pt>
                <c:pt idx="6">
                  <c:v>2774.7838561604362</c:v>
                </c:pt>
                <c:pt idx="7">
                  <c:v>2999.9494120690961</c:v>
                </c:pt>
                <c:pt idx="8">
                  <c:v>3204.6518697017896</c:v>
                </c:pt>
                <c:pt idx="9">
                  <c:v>3419.0553363705098</c:v>
                </c:pt>
                <c:pt idx="10">
                  <c:v>3678.1603662889111</c:v>
                </c:pt>
                <c:pt idx="11">
                  <c:v>3954.5581601092404</c:v>
                </c:pt>
                <c:pt idx="12">
                  <c:v>4285.2558540678383</c:v>
                </c:pt>
                <c:pt idx="13">
                  <c:v>4685.3629790500636</c:v>
                </c:pt>
                <c:pt idx="14">
                  <c:v>5126.9024617166933</c:v>
                </c:pt>
                <c:pt idx="15">
                  <c:v>5675.4514020204015</c:v>
                </c:pt>
                <c:pt idx="16">
                  <c:v>6359.9537692518497</c:v>
                </c:pt>
                <c:pt idx="17">
                  <c:v>7224.9143660710861</c:v>
                </c:pt>
                <c:pt idx="18">
                  <c:v>7879.7168948721919</c:v>
                </c:pt>
                <c:pt idx="19">
                  <c:v>8564.589789001373</c:v>
                </c:pt>
                <c:pt idx="20">
                  <c:v>9429.5011485471387</c:v>
                </c:pt>
                <c:pt idx="21">
                  <c:v>10274.494351225949</c:v>
                </c:pt>
                <c:pt idx="22">
                  <c:v>11016.989059593068</c:v>
                </c:pt>
                <c:pt idx="23">
                  <c:v>11805.086602409949</c:v>
                </c:pt>
                <c:pt idx="24">
                  <c:v>12599.181827839018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'2-18'!$F$4</c:f>
              <c:strCache>
                <c:ptCount val="1"/>
                <c:pt idx="0">
                  <c:v>ZAF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ysDash"/>
            </a:ln>
          </c:spPr>
          <c:marker>
            <c:symbol val="none"/>
          </c:marker>
          <c:xVal>
            <c:numRef>
              <c:f>'2-18'!$A$6:$A$30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xVal>
          <c:yVal>
            <c:numRef>
              <c:f>'2-18'!$F$6:$F$30</c:f>
              <c:numCache>
                <c:formatCode>#,##0</c:formatCode>
                <c:ptCount val="25"/>
                <c:pt idx="0">
                  <c:v>10363.820771035233</c:v>
                </c:pt>
                <c:pt idx="1">
                  <c:v>10048.995411170128</c:v>
                </c:pt>
                <c:pt idx="2">
                  <c:v>9631.1758254889628</c:v>
                </c:pt>
                <c:pt idx="3">
                  <c:v>9546.2503801397852</c:v>
                </c:pt>
                <c:pt idx="4">
                  <c:v>9643.4340171390595</c:v>
                </c:pt>
                <c:pt idx="5">
                  <c:v>9729.712902994328</c:v>
                </c:pt>
                <c:pt idx="6">
                  <c:v>9924.7712797811419</c:v>
                </c:pt>
                <c:pt idx="7">
                  <c:v>9952.4630181059292</c:v>
                </c:pt>
                <c:pt idx="8">
                  <c:v>9769.8043232527016</c:v>
                </c:pt>
                <c:pt idx="9">
                  <c:v>9765.6596391259081</c:v>
                </c:pt>
                <c:pt idx="10">
                  <c:v>9926.8532525848532</c:v>
                </c:pt>
                <c:pt idx="11">
                  <c:v>9988.3603148460152</c:v>
                </c:pt>
                <c:pt idx="12">
                  <c:v>10213.192433437842</c:v>
                </c:pt>
                <c:pt idx="13">
                  <c:v>10382.023205141177</c:v>
                </c:pt>
                <c:pt idx="14">
                  <c:v>10715.344202324213</c:v>
                </c:pt>
                <c:pt idx="15">
                  <c:v>11132.77059586955</c:v>
                </c:pt>
                <c:pt idx="16">
                  <c:v>11597.128750773019</c:v>
                </c:pt>
                <c:pt idx="17">
                  <c:v>12051.8411985455</c:v>
                </c:pt>
                <c:pt idx="18">
                  <c:v>12263.091447647024</c:v>
                </c:pt>
                <c:pt idx="19">
                  <c:v>11902.852113676889</c:v>
                </c:pt>
                <c:pt idx="20">
                  <c:v>12086.921379207131</c:v>
                </c:pt>
                <c:pt idx="21">
                  <c:v>12290.894359892331</c:v>
                </c:pt>
                <c:pt idx="22">
                  <c:v>12374.532784942066</c:v>
                </c:pt>
                <c:pt idx="23">
                  <c:v>12454.190922168318</c:v>
                </c:pt>
                <c:pt idx="24">
                  <c:v>12446.373932312134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998976"/>
        <c:axId val="80000512"/>
      </c:scatterChart>
      <c:valAx>
        <c:axId val="79998976"/>
        <c:scaling>
          <c:orientation val="minMax"/>
          <c:max val="2015"/>
          <c:min val="199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0000512"/>
        <c:crosses val="autoZero"/>
        <c:crossBetween val="midCat"/>
      </c:valAx>
      <c:valAx>
        <c:axId val="80000512"/>
        <c:scaling>
          <c:logBase val="2"/>
          <c:orientation val="minMax"/>
          <c:max val="32000"/>
          <c:min val="1000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998976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'2-18'!$G$4</c:f>
              <c:strCache>
                <c:ptCount val="1"/>
                <c:pt idx="0">
                  <c:v>BRA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'2-18'!$A$6:$A$30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xVal>
          <c:yVal>
            <c:numRef>
              <c:f>'2-18'!$G$6:$G$30</c:f>
              <c:numCache>
                <c:formatCode>#,##0</c:formatCode>
                <c:ptCount val="25"/>
                <c:pt idx="0">
                  <c:v>1546.0212028929802</c:v>
                </c:pt>
                <c:pt idx="1">
                  <c:v>1569.3960731653472</c:v>
                </c:pt>
                <c:pt idx="2">
                  <c:v>1562.0683555856469</c:v>
                </c:pt>
                <c:pt idx="3">
                  <c:v>1634.9414840939512</c:v>
                </c:pt>
                <c:pt idx="4">
                  <c:v>1722.1582828681335</c:v>
                </c:pt>
                <c:pt idx="5">
                  <c:v>1798.2213877110989</c:v>
                </c:pt>
                <c:pt idx="6">
                  <c:v>1837.603504842948</c:v>
                </c:pt>
                <c:pt idx="7">
                  <c:v>1899.8666570417151</c:v>
                </c:pt>
                <c:pt idx="8">
                  <c:v>1906.6082568544575</c:v>
                </c:pt>
                <c:pt idx="9">
                  <c:v>1915.9587038590894</c:v>
                </c:pt>
                <c:pt idx="10">
                  <c:v>1999.9356438823809</c:v>
                </c:pt>
                <c:pt idx="11">
                  <c:v>2025.5153140579387</c:v>
                </c:pt>
                <c:pt idx="12">
                  <c:v>2087.7335721319982</c:v>
                </c:pt>
                <c:pt idx="13">
                  <c:v>2113.2708423286099</c:v>
                </c:pt>
                <c:pt idx="14">
                  <c:v>2232.8962055274101</c:v>
                </c:pt>
                <c:pt idx="15">
                  <c:v>2303.2078751142935</c:v>
                </c:pt>
                <c:pt idx="16">
                  <c:v>2395.3206267956871</c:v>
                </c:pt>
                <c:pt idx="17">
                  <c:v>2539.1788367614868</c:v>
                </c:pt>
                <c:pt idx="18">
                  <c:v>2666.6282467248657</c:v>
                </c:pt>
                <c:pt idx="19">
                  <c:v>2660.3355879928658</c:v>
                </c:pt>
                <c:pt idx="20">
                  <c:v>2861.7779852701415</c:v>
                </c:pt>
                <c:pt idx="21">
                  <c:v>2973.8561485572272</c:v>
                </c:pt>
                <c:pt idx="22">
                  <c:v>3026.2700302543894</c:v>
                </c:pt>
                <c:pt idx="23">
                  <c:v>3109.3016996793954</c:v>
                </c:pt>
                <c:pt idx="24">
                  <c:v>3113.8010879015233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'2-18'!$H$4</c:f>
              <c:strCache>
                <c:ptCount val="1"/>
                <c:pt idx="0">
                  <c:v>RUS</c:v>
                </c:pt>
              </c:strCache>
            </c:strRef>
          </c:tx>
          <c:spPr>
            <a:ln w="44450">
              <a:solidFill>
                <a:srgbClr val="996633"/>
              </a:solidFill>
              <a:prstDash val="dash"/>
            </a:ln>
          </c:spPr>
          <c:marker>
            <c:symbol val="none"/>
          </c:marker>
          <c:xVal>
            <c:numRef>
              <c:f>'2-18'!$A$6:$A$30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xVal>
          <c:yVal>
            <c:numRef>
              <c:f>'2-18'!$H$6:$H$30</c:f>
              <c:numCache>
                <c:formatCode>#,##0</c:formatCode>
                <c:ptCount val="25"/>
                <c:pt idx="0">
                  <c:v>2869.3236433469888</c:v>
                </c:pt>
                <c:pt idx="1">
                  <c:v>2724.5106164038962</c:v>
                </c:pt>
                <c:pt idx="2">
                  <c:v>2328.6099687596247</c:v>
                </c:pt>
                <c:pt idx="3">
                  <c:v>2126.7534742228722</c:v>
                </c:pt>
                <c:pt idx="4">
                  <c:v>1859.4257522249186</c:v>
                </c:pt>
                <c:pt idx="5">
                  <c:v>1782.3799179979433</c:v>
                </c:pt>
                <c:pt idx="6">
                  <c:v>1718.2142409454711</c:v>
                </c:pt>
                <c:pt idx="7">
                  <c:v>1742.2692403077117</c:v>
                </c:pt>
                <c:pt idx="8">
                  <c:v>1649.9289705926285</c:v>
                </c:pt>
                <c:pt idx="9">
                  <c:v>1755.524424710768</c:v>
                </c:pt>
                <c:pt idx="10">
                  <c:v>1931.0768671686287</c:v>
                </c:pt>
                <c:pt idx="11">
                  <c:v>2029.4069967386474</c:v>
                </c:pt>
                <c:pt idx="12">
                  <c:v>2125.6753655273596</c:v>
                </c:pt>
                <c:pt idx="13">
                  <c:v>2280.7615437487357</c:v>
                </c:pt>
                <c:pt idx="14">
                  <c:v>2444.4278333245024</c:v>
                </c:pt>
                <c:pt idx="15">
                  <c:v>2600.289123718374</c:v>
                </c:pt>
                <c:pt idx="16">
                  <c:v>2812.3019285190517</c:v>
                </c:pt>
                <c:pt idx="17">
                  <c:v>3052.3341538481486</c:v>
                </c:pt>
                <c:pt idx="18">
                  <c:v>3212.5192318719173</c:v>
                </c:pt>
                <c:pt idx="19">
                  <c:v>2961.271796294895</c:v>
                </c:pt>
                <c:pt idx="20">
                  <c:v>3094.6393530084551</c:v>
                </c:pt>
                <c:pt idx="21">
                  <c:v>3226.6002390927206</c:v>
                </c:pt>
                <c:pt idx="22">
                  <c:v>3336.4836203975929</c:v>
                </c:pt>
                <c:pt idx="23">
                  <c:v>3381.2191131798954</c:v>
                </c:pt>
                <c:pt idx="24">
                  <c:v>3402.8753402820093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'2-18'!$I$4</c:f>
              <c:strCache>
                <c:ptCount val="1"/>
                <c:pt idx="0">
                  <c:v>IND</c:v>
                </c:pt>
              </c:strCache>
            </c:strRef>
          </c:tx>
          <c:spPr>
            <a:ln w="44450">
              <a:solidFill>
                <a:srgbClr val="CC0000"/>
              </a:solidFill>
              <a:prstDash val="lgDash"/>
            </a:ln>
          </c:spPr>
          <c:marker>
            <c:symbol val="none"/>
          </c:marker>
          <c:xVal>
            <c:numRef>
              <c:f>'2-18'!$A$6:$A$30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xVal>
          <c:yVal>
            <c:numRef>
              <c:f>'2-18'!$I$6:$I$30</c:f>
              <c:numCache>
                <c:formatCode>#,##0</c:formatCode>
                <c:ptCount val="25"/>
                <c:pt idx="0">
                  <c:v>1543.6840218594355</c:v>
                </c:pt>
                <c:pt idx="1">
                  <c:v>1559.9981598175264</c:v>
                </c:pt>
                <c:pt idx="2">
                  <c:v>1645.5234368785932</c:v>
                </c:pt>
                <c:pt idx="3">
                  <c:v>1723.6985730032302</c:v>
                </c:pt>
                <c:pt idx="4">
                  <c:v>1838.4783521236586</c:v>
                </c:pt>
                <c:pt idx="5">
                  <c:v>1977.7337449046838</c:v>
                </c:pt>
                <c:pt idx="6">
                  <c:v>2127.0431939861051</c:v>
                </c:pt>
                <c:pt idx="7">
                  <c:v>2213.1846327260419</c:v>
                </c:pt>
                <c:pt idx="8">
                  <c:v>2350.0571732949124</c:v>
                </c:pt>
                <c:pt idx="9">
                  <c:v>2557.9374863941016</c:v>
                </c:pt>
                <c:pt idx="10">
                  <c:v>2656.1876390432903</c:v>
                </c:pt>
                <c:pt idx="11">
                  <c:v>2784.3212346646733</c:v>
                </c:pt>
                <c:pt idx="12">
                  <c:v>2890.2361272952394</c:v>
                </c:pt>
                <c:pt idx="13">
                  <c:v>3117.4197124364055</c:v>
                </c:pt>
                <c:pt idx="14">
                  <c:v>3364.4109002178457</c:v>
                </c:pt>
                <c:pt idx="15">
                  <c:v>3676.7907835187361</c:v>
                </c:pt>
                <c:pt idx="16">
                  <c:v>4017.4071704622793</c:v>
                </c:pt>
                <c:pt idx="17">
                  <c:v>4411.1677234323151</c:v>
                </c:pt>
                <c:pt idx="18">
                  <c:v>4582.8043655057363</c:v>
                </c:pt>
                <c:pt idx="19">
                  <c:v>4971.4163969870215</c:v>
                </c:pt>
                <c:pt idx="20">
                  <c:v>5481.4818793481809</c:v>
                </c:pt>
                <c:pt idx="21">
                  <c:v>5845.362020807469</c:v>
                </c:pt>
                <c:pt idx="22">
                  <c:v>6142.3892942948723</c:v>
                </c:pt>
                <c:pt idx="23">
                  <c:v>6566.1660750208594</c:v>
                </c:pt>
                <c:pt idx="24">
                  <c:v>7044.5935633639319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'2-18'!$J$4</c:f>
              <c:strCache>
                <c:ptCount val="1"/>
                <c:pt idx="0">
                  <c:v>CHN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'2-18'!$A$6:$A$30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xVal>
          <c:yVal>
            <c:numRef>
              <c:f>'2-18'!$J$6:$J$30</c:f>
              <c:numCache>
                <c:formatCode>#,##0</c:formatCode>
                <c:ptCount val="25"/>
                <c:pt idx="0">
                  <c:v>1721.1829993969197</c:v>
                </c:pt>
                <c:pt idx="1">
                  <c:v>1880.6983675709498</c:v>
                </c:pt>
                <c:pt idx="2">
                  <c:v>2149.1956094561278</c:v>
                </c:pt>
                <c:pt idx="3">
                  <c:v>2448.7435527369471</c:v>
                </c:pt>
                <c:pt idx="4">
                  <c:v>2768.9919636458917</c:v>
                </c:pt>
                <c:pt idx="5">
                  <c:v>3073.4106052167945</c:v>
                </c:pt>
                <c:pt idx="6">
                  <c:v>3378.4380840681392</c:v>
                </c:pt>
                <c:pt idx="7">
                  <c:v>3690.1627730508935</c:v>
                </c:pt>
                <c:pt idx="8">
                  <c:v>3979.9693197980919</c:v>
                </c:pt>
                <c:pt idx="9">
                  <c:v>4283.1702868081111</c:v>
                </c:pt>
                <c:pt idx="10">
                  <c:v>4644.2107956928621</c:v>
                </c:pt>
                <c:pt idx="11">
                  <c:v>5029.6047959349371</c:v>
                </c:pt>
                <c:pt idx="12">
                  <c:v>5486.8415955484597</c:v>
                </c:pt>
                <c:pt idx="13">
                  <c:v>6036.621662208102</c:v>
                </c:pt>
                <c:pt idx="14">
                  <c:v>6644.8501080694641</c:v>
                </c:pt>
                <c:pt idx="15">
                  <c:v>7399.1995018420384</c:v>
                </c:pt>
                <c:pt idx="16">
                  <c:v>8338.0265905645592</c:v>
                </c:pt>
                <c:pt idx="17">
                  <c:v>9521.6062693295935</c:v>
                </c:pt>
                <c:pt idx="18">
                  <c:v>10437.906383376923</c:v>
                </c:pt>
                <c:pt idx="19">
                  <c:v>11401.695802505968</c:v>
                </c:pt>
                <c:pt idx="20">
                  <c:v>12613.89083391725</c:v>
                </c:pt>
                <c:pt idx="21">
                  <c:v>13810.256092313333</c:v>
                </c:pt>
                <c:pt idx="22">
                  <c:v>14880.59203784706</c:v>
                </c:pt>
                <c:pt idx="23">
                  <c:v>16023.988452379217</c:v>
                </c:pt>
                <c:pt idx="24">
                  <c:v>17188.685792265936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'2-18'!$K$4</c:f>
              <c:strCache>
                <c:ptCount val="1"/>
                <c:pt idx="0">
                  <c:v>ZAF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ysDash"/>
            </a:ln>
          </c:spPr>
          <c:marker>
            <c:symbol val="none"/>
          </c:marker>
          <c:xVal>
            <c:numRef>
              <c:f>'2-18'!$A$6:$A$30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xVal>
          <c:yVal>
            <c:numRef>
              <c:f>'2-18'!$K$6:$K$30</c:f>
              <c:numCache>
                <c:formatCode>#,##0</c:formatCode>
                <c:ptCount val="25"/>
                <c:pt idx="0">
                  <c:v>364.80649114044019</c:v>
                </c:pt>
                <c:pt idx="1">
                  <c:v>361.09163740108062</c:v>
                </c:pt>
                <c:pt idx="2">
                  <c:v>353.37495847612507</c:v>
                </c:pt>
                <c:pt idx="3">
                  <c:v>357.73423931028077</c:v>
                </c:pt>
                <c:pt idx="4">
                  <c:v>369.18173496392041</c:v>
                </c:pt>
                <c:pt idx="5">
                  <c:v>380.62636876513812</c:v>
                </c:pt>
                <c:pt idx="6">
                  <c:v>396.99330260975177</c:v>
                </c:pt>
                <c:pt idx="7">
                  <c:v>407.31512848417339</c:v>
                </c:pt>
                <c:pt idx="8">
                  <c:v>409.35170411631771</c:v>
                </c:pt>
                <c:pt idx="9">
                  <c:v>419.17614503512635</c:v>
                </c:pt>
                <c:pt idx="10">
                  <c:v>436.78154311373351</c:v>
                </c:pt>
                <c:pt idx="11">
                  <c:v>448.57464478933201</c:v>
                </c:pt>
                <c:pt idx="12">
                  <c:v>465.17358612474953</c:v>
                </c:pt>
                <c:pt idx="13">
                  <c:v>478.89190622626643</c:v>
                </c:pt>
                <c:pt idx="14">
                  <c:v>500.70332499087993</c:v>
                </c:pt>
                <c:pt idx="15">
                  <c:v>527.12569966984506</c:v>
                </c:pt>
                <c:pt idx="16">
                  <c:v>556.5659122713447</c:v>
                </c:pt>
                <c:pt idx="17">
                  <c:v>586.40048358807633</c:v>
                </c:pt>
                <c:pt idx="18">
                  <c:v>605.11278037754482</c:v>
                </c:pt>
                <c:pt idx="19">
                  <c:v>595.8056064494283</c:v>
                </c:pt>
                <c:pt idx="20">
                  <c:v>613.91659000378377</c:v>
                </c:pt>
                <c:pt idx="21">
                  <c:v>633.63836427392778</c:v>
                </c:pt>
                <c:pt idx="22">
                  <c:v>647.70402079693827</c:v>
                </c:pt>
                <c:pt idx="23">
                  <c:v>662.03352940325317</c:v>
                </c:pt>
                <c:pt idx="24">
                  <c:v>672.12850011314504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063104"/>
        <c:axId val="80077184"/>
      </c:scatterChart>
      <c:valAx>
        <c:axId val="80063104"/>
        <c:scaling>
          <c:orientation val="minMax"/>
          <c:max val="2015"/>
          <c:min val="199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0077184"/>
        <c:crosses val="autoZero"/>
        <c:crossBetween val="midCat"/>
      </c:valAx>
      <c:valAx>
        <c:axId val="80077184"/>
        <c:scaling>
          <c:logBase val="2"/>
          <c:orientation val="minMax"/>
          <c:max val="19200"/>
          <c:min val="300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0063104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752405949256357E-2"/>
          <c:y val="3.7595144356955393E-2"/>
          <c:w val="0.85930314960629917"/>
          <c:h val="0.87499934383202105"/>
        </c:manualLayout>
      </c:layout>
      <c:scatterChart>
        <c:scatterStyle val="smoothMarker"/>
        <c:varyColors val="0"/>
        <c:ser>
          <c:idx val="0"/>
          <c:order val="0"/>
          <c:tx>
            <c:v>base scenario projection</c:v>
          </c:tx>
          <c:spPr>
            <a:ln w="44450">
              <a:solidFill>
                <a:srgbClr val="0000FF"/>
              </a:solidFill>
              <a:prstDash val="sysDash"/>
            </a:ln>
          </c:spPr>
          <c:marker>
            <c:symbol val="none"/>
          </c:marker>
          <c:dPt>
            <c:idx val="24"/>
            <c:bubble3D val="0"/>
          </c:dPt>
          <c:xVal>
            <c:numRef>
              <c:f>'2-15'!$A$42:$A$83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'2-15'!$B$42:$B$83</c:f>
              <c:numCache>
                <c:formatCode>0.000</c:formatCode>
                <c:ptCount val="42"/>
                <c:pt idx="0">
                  <c:v>0.62331905990806225</c:v>
                </c:pt>
                <c:pt idx="1">
                  <c:v>0.62111954355090959</c:v>
                </c:pt>
                <c:pt idx="2">
                  <c:v>0.61904467457364032</c:v>
                </c:pt>
                <c:pt idx="3">
                  <c:v>0.61704818499508651</c:v>
                </c:pt>
                <c:pt idx="4">
                  <c:v>0.61516065986445123</c:v>
                </c:pt>
                <c:pt idx="5">
                  <c:v>0.61341039793282082</c:v>
                </c:pt>
                <c:pt idx="6">
                  <c:v>0.6118769144386309</c:v>
                </c:pt>
                <c:pt idx="7">
                  <c:v>0.61067583484730603</c:v>
                </c:pt>
                <c:pt idx="8">
                  <c:v>0.60962988657505934</c:v>
                </c:pt>
                <c:pt idx="9">
                  <c:v>0.60874004521936087</c:v>
                </c:pt>
                <c:pt idx="10">
                  <c:v>0.60800067098503385</c:v>
                </c:pt>
                <c:pt idx="11">
                  <c:v>0.60736144501688272</c:v>
                </c:pt>
                <c:pt idx="12">
                  <c:v>0.60684734266848828</c:v>
                </c:pt>
                <c:pt idx="13">
                  <c:v>0.60640706505717423</c:v>
                </c:pt>
                <c:pt idx="14">
                  <c:v>0.60606495398149907</c:v>
                </c:pt>
                <c:pt idx="15">
                  <c:v>0.60581341011928225</c:v>
                </c:pt>
                <c:pt idx="16">
                  <c:v>0.6055866925560206</c:v>
                </c:pt>
                <c:pt idx="17">
                  <c:v>0.60548048653383679</c:v>
                </c:pt>
                <c:pt idx="18">
                  <c:v>0.60543261309782292</c:v>
                </c:pt>
                <c:pt idx="19">
                  <c:v>0.60544848300796472</c:v>
                </c:pt>
                <c:pt idx="20">
                  <c:v>0.60551072769105008</c:v>
                </c:pt>
                <c:pt idx="21">
                  <c:v>0.60561801558892814</c:v>
                </c:pt>
                <c:pt idx="22">
                  <c:v>0.60586607460256847</c:v>
                </c:pt>
                <c:pt idx="23">
                  <c:v>0.60616613634598526</c:v>
                </c:pt>
                <c:pt idx="24">
                  <c:v>0.60649902973607794</c:v>
                </c:pt>
                <c:pt idx="25">
                  <c:v>0.60684658757229359</c:v>
                </c:pt>
                <c:pt idx="26">
                  <c:v>0.60721192060014773</c:v>
                </c:pt>
                <c:pt idx="27">
                  <c:v>0.60768652331133377</c:v>
                </c:pt>
                <c:pt idx="28">
                  <c:v>0.60815061132044201</c:v>
                </c:pt>
                <c:pt idx="29">
                  <c:v>0.60864649923148995</c:v>
                </c:pt>
                <c:pt idx="30">
                  <c:v>0.60919270543900872</c:v>
                </c:pt>
                <c:pt idx="31">
                  <c:v>0.60981287448356736</c:v>
                </c:pt>
                <c:pt idx="32">
                  <c:v>0.61059963258930239</c:v>
                </c:pt>
                <c:pt idx="33">
                  <c:v>0.61142246970365266</c:v>
                </c:pt>
                <c:pt idx="34">
                  <c:v>0.61230162785076803</c:v>
                </c:pt>
                <c:pt idx="35">
                  <c:v>0.61320494033892425</c:v>
                </c:pt>
                <c:pt idx="36">
                  <c:v>0.61408104593961976</c:v>
                </c:pt>
                <c:pt idx="37">
                  <c:v>0.61499986699833131</c:v>
                </c:pt>
                <c:pt idx="38">
                  <c:v>0.61587471067974531</c:v>
                </c:pt>
                <c:pt idx="39">
                  <c:v>0.6167150239642889</c:v>
                </c:pt>
                <c:pt idx="40">
                  <c:v>0.61751287892710516</c:v>
                </c:pt>
                <c:pt idx="41">
                  <c:v>0.61827445118384639</c:v>
                </c:pt>
              </c:numCache>
            </c:numRef>
          </c:yVal>
          <c:smooth val="1"/>
        </c:ser>
        <c:ser>
          <c:idx val="1"/>
          <c:order val="1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3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21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30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39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Lbls>
            <c:dLbl>
              <c:idx val="0"/>
              <c:layout>
                <c:manualLayout>
                  <c:x val="-1.2500000000000001E-2"/>
                  <c:y val="-2.7314796587926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4.4444444444444418E-2"/>
                  <c:y val="2.70833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>
                <c:manualLayout>
                  <c:x val="-3.7499999999999999E-2"/>
                  <c:y val="-2.6157480314960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9"/>
              <c:layout>
                <c:manualLayout>
                  <c:x val="-5.5555555555555558E-3"/>
                  <c:y val="-1.43518700787401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0000FF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'2-15'!$A$3:$A$42</c:f>
              <c:numCache>
                <c:formatCode>General</c:formatCode>
                <c:ptCount val="40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</c:numCache>
            </c:numRef>
          </c:xVal>
          <c:yVal>
            <c:numRef>
              <c:f>'2-15'!$B$3:$B$42</c:f>
              <c:numCache>
                <c:formatCode>0.000</c:formatCode>
                <c:ptCount val="40"/>
                <c:pt idx="0">
                  <c:v>0.68975386342127809</c:v>
                </c:pt>
                <c:pt idx="1">
                  <c:v>0.68808098157943332</c:v>
                </c:pt>
                <c:pt idx="2">
                  <c:v>0.68879509064774835</c:v>
                </c:pt>
                <c:pt idx="3">
                  <c:v>0.68896394853026888</c:v>
                </c:pt>
                <c:pt idx="4">
                  <c:v>0.68511037206644587</c:v>
                </c:pt>
                <c:pt idx="5">
                  <c:v>0.68104927615763999</c:v>
                </c:pt>
                <c:pt idx="6">
                  <c:v>0.6827620116653299</c:v>
                </c:pt>
                <c:pt idx="7">
                  <c:v>0.68064030686503241</c:v>
                </c:pt>
                <c:pt idx="8">
                  <c:v>0.67898712846993492</c:v>
                </c:pt>
                <c:pt idx="9">
                  <c:v>0.68010585857308836</c:v>
                </c:pt>
                <c:pt idx="10">
                  <c:v>0.67795906662818328</c:v>
                </c:pt>
                <c:pt idx="11">
                  <c:v>0.67669194347336836</c:v>
                </c:pt>
                <c:pt idx="12">
                  <c:v>0.67379335148883701</c:v>
                </c:pt>
                <c:pt idx="13">
                  <c:v>0.67316451513978059</c:v>
                </c:pt>
                <c:pt idx="14">
                  <c:v>0.67349866050779927</c:v>
                </c:pt>
                <c:pt idx="15">
                  <c:v>0.67422612326408315</c:v>
                </c:pt>
                <c:pt idx="16">
                  <c:v>0.67460887425798433</c:v>
                </c:pt>
                <c:pt idx="17">
                  <c:v>0.67444435452809204</c:v>
                </c:pt>
                <c:pt idx="18">
                  <c:v>0.67581059613023264</c:v>
                </c:pt>
                <c:pt idx="19">
                  <c:v>0.67983319254026575</c:v>
                </c:pt>
                <c:pt idx="20">
                  <c:v>0.68335321729935228</c:v>
                </c:pt>
                <c:pt idx="21">
                  <c:v>0.68344987506983113</c:v>
                </c:pt>
                <c:pt idx="22">
                  <c:v>0.68254996500451925</c:v>
                </c:pt>
                <c:pt idx="23">
                  <c:v>0.68027655644177565</c:v>
                </c:pt>
                <c:pt idx="24">
                  <c:v>0.67840981155068336</c:v>
                </c:pt>
                <c:pt idx="25">
                  <c:v>0.67286593314584686</c:v>
                </c:pt>
                <c:pt idx="26">
                  <c:v>0.67330553258031345</c:v>
                </c:pt>
                <c:pt idx="27">
                  <c:v>0.67339580212171324</c:v>
                </c:pt>
                <c:pt idx="28">
                  <c:v>0.6763798770122581</c:v>
                </c:pt>
                <c:pt idx="29">
                  <c:v>0.6760527966108929</c:v>
                </c:pt>
                <c:pt idx="30">
                  <c:v>0.67647703585450258</c:v>
                </c:pt>
                <c:pt idx="31">
                  <c:v>0.67412175114780681</c:v>
                </c:pt>
                <c:pt idx="32">
                  <c:v>0.66931518702508552</c:v>
                </c:pt>
                <c:pt idx="33">
                  <c:v>0.66508816201897702</c:v>
                </c:pt>
                <c:pt idx="34">
                  <c:v>0.66028999501984054</c:v>
                </c:pt>
                <c:pt idx="35">
                  <c:v>0.6536964775815971</c:v>
                </c:pt>
                <c:pt idx="36">
                  <c:v>0.64643049826532006</c:v>
                </c:pt>
                <c:pt idx="37">
                  <c:v>0.63866817766716588</c:v>
                </c:pt>
                <c:pt idx="38">
                  <c:v>0.63368468948761947</c:v>
                </c:pt>
                <c:pt idx="39">
                  <c:v>0.62331905990806225</c:v>
                </c:pt>
              </c:numCache>
            </c:numRef>
          </c:yVal>
          <c:smooth val="1"/>
        </c:ser>
        <c:ser>
          <c:idx val="2"/>
          <c:order val="2"/>
          <c:tx>
            <c:v>borderline</c:v>
          </c:tx>
          <c:spPr>
            <a:ln w="12700">
              <a:solidFill>
                <a:srgbClr val="006600"/>
              </a:solidFill>
              <a:prstDash val="sysDash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006600"/>
                </a:solidFill>
                <a:prstDash val="sysDash"/>
              </a:ln>
            </c:spPr>
          </c:dPt>
          <c:xVal>
            <c:numRef>
              <c:f>'2-15'!$A$89:$A$90</c:f>
              <c:numCache>
                <c:formatCode>General</c:formatCode>
                <c:ptCount val="2"/>
                <c:pt idx="0">
                  <c:v>2009</c:v>
                </c:pt>
                <c:pt idx="1">
                  <c:v>2009</c:v>
                </c:pt>
              </c:numCache>
            </c:numRef>
          </c:xVal>
          <c:yVal>
            <c:numRef>
              <c:f>'2-15'!$B$89:$B$90</c:f>
              <c:numCache>
                <c:formatCode>0.00</c:formatCode>
                <c:ptCount val="2"/>
                <c:pt idx="0" formatCode="General">
                  <c:v>0.57999999999999996</c:v>
                </c:pt>
                <c:pt idx="1">
                  <c:v>0.7</c:v>
                </c:pt>
              </c:numCache>
            </c:numRef>
          </c:yVal>
          <c:smooth val="1"/>
        </c:ser>
        <c:ser>
          <c:idx val="3"/>
          <c:order val="3"/>
          <c:tx>
            <c:v>minimum</c:v>
          </c:tx>
          <c:spPr>
            <a:ln w="19050"/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FF9900">
                    <a:alpha val="56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  <c:spPr>
              <a:ln w="19050">
                <a:solidFill>
                  <a:srgbClr val="FF0000"/>
                </a:solidFill>
                <a:prstDash val="sysDash"/>
              </a:ln>
            </c:spPr>
          </c:dPt>
          <c:dLbls>
            <c:dLbl>
              <c:idx val="1"/>
              <c:layout>
                <c:manualLayout>
                  <c:x val="-4.027777777777778E-2"/>
                  <c:y val="-3.0324311023622048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'2-15'!$A$92:$A$93</c:f>
              <c:numCache>
                <c:formatCode>General</c:formatCode>
                <c:ptCount val="2"/>
                <c:pt idx="0">
                  <c:v>2027</c:v>
                </c:pt>
                <c:pt idx="1">
                  <c:v>2027</c:v>
                </c:pt>
              </c:numCache>
            </c:numRef>
          </c:xVal>
          <c:yVal>
            <c:numRef>
              <c:f>'2-15'!$B$92:$B$93</c:f>
              <c:numCache>
                <c:formatCode>0.000</c:formatCode>
                <c:ptCount val="2"/>
                <c:pt idx="0" formatCode="General">
                  <c:v>0.57999999999999996</c:v>
                </c:pt>
                <c:pt idx="1">
                  <c:v>0.60543261309782292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165120"/>
        <c:axId val="80171008"/>
      </c:scatterChart>
      <c:valAx>
        <c:axId val="80165120"/>
        <c:scaling>
          <c:orientation val="minMax"/>
          <c:max val="2050"/>
          <c:min val="197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0171008"/>
        <c:crosses val="autoZero"/>
        <c:crossBetween val="midCat"/>
      </c:valAx>
      <c:valAx>
        <c:axId val="80171008"/>
        <c:scaling>
          <c:orientation val="minMax"/>
          <c:max val="0.70000000000000007"/>
          <c:min val="0.58000000000000007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.0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0165120"/>
        <c:crosses val="autoZero"/>
        <c:crossBetween val="midCat"/>
        <c:majorUnit val="2.0000000000000004E-2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155074365704286E-2"/>
          <c:y val="2.8252405949256341E-2"/>
          <c:w val="0.87745603674540684"/>
          <c:h val="0.92960629921259841"/>
        </c:manualLayout>
      </c:layout>
      <c:scatterChart>
        <c:scatterStyle val="lineMarker"/>
        <c:varyColors val="0"/>
        <c:ser>
          <c:idx val="0"/>
          <c:order val="0"/>
          <c:tx>
            <c:v>income</c:v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3"/>
            <c:marker>
              <c:symbol val="square"/>
              <c:size val="9"/>
              <c:spPr>
                <a:solidFill>
                  <a:srgbClr val="FFCC99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48"/>
            <c:marker>
              <c:symbol val="circle"/>
              <c:size val="9"/>
              <c:spPr>
                <a:solidFill>
                  <a:srgbClr val="FFCC99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dLbls>
            <c:dLbl>
              <c:idx val="3"/>
              <c:layout>
                <c:manualLayout>
                  <c:x val="-1.3888888888888888E-2"/>
                  <c:y val="-9.6064796587926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8"/>
              <c:layout>
                <c:manualLayout>
                  <c:x val="-8.1944444444444445E-2"/>
                  <c:y val="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'2-2 2-3 2-4'!$A$4:$A$57</c:f>
              <c:numCache>
                <c:formatCode>General</c:formatCode>
                <c:ptCount val="54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  <c:pt idx="51">
                  <c:v>2012</c:v>
                </c:pt>
                <c:pt idx="52">
                  <c:v>2013</c:v>
                </c:pt>
                <c:pt idx="53">
                  <c:v>2014</c:v>
                </c:pt>
              </c:numCache>
            </c:numRef>
          </c:xVal>
          <c:yVal>
            <c:numRef>
              <c:f>'2-2 2-3 2-4'!$AK$4:$AK$57</c:f>
              <c:numCache>
                <c:formatCode>0.0</c:formatCode>
                <c:ptCount val="54"/>
                <c:pt idx="0">
                  <c:v>4.2899399204363453</c:v>
                </c:pt>
                <c:pt idx="1">
                  <c:v>5.5574785242565783</c:v>
                </c:pt>
                <c:pt idx="2">
                  <c:v>5.2118208003099209</c:v>
                </c:pt>
                <c:pt idx="3">
                  <c:v>6.6018640529109893</c:v>
                </c:pt>
                <c:pt idx="4">
                  <c:v>5.5361511839723549</c:v>
                </c:pt>
                <c:pt idx="5">
                  <c:v>5.8346502547525576</c:v>
                </c:pt>
                <c:pt idx="6">
                  <c:v>4.3937497391395697</c:v>
                </c:pt>
                <c:pt idx="7">
                  <c:v>6.0708931206677734</c:v>
                </c:pt>
                <c:pt idx="8">
                  <c:v>5.8681536163267181</c:v>
                </c:pt>
                <c:pt idx="9">
                  <c:v>3.9139636159086515</c:v>
                </c:pt>
                <c:pt idx="10">
                  <c:v>4.0925666987723535</c:v>
                </c:pt>
                <c:pt idx="11">
                  <c:v>5.6101425638006699</c:v>
                </c:pt>
                <c:pt idx="12">
                  <c:v>6.3812769801231068</c:v>
                </c:pt>
                <c:pt idx="13">
                  <c:v>1.7029900878580144</c:v>
                </c:pt>
                <c:pt idx="14">
                  <c:v>0.73990349703585812</c:v>
                </c:pt>
                <c:pt idx="15">
                  <c:v>5.1544197486909846</c:v>
                </c:pt>
                <c:pt idx="16">
                  <c:v>3.9674298220620288</c:v>
                </c:pt>
                <c:pt idx="17">
                  <c:v>4.2440336171645612</c:v>
                </c:pt>
                <c:pt idx="18">
                  <c:v>4.0770301804332263</c:v>
                </c:pt>
                <c:pt idx="19">
                  <c:v>1.7535167255284458</c:v>
                </c:pt>
                <c:pt idx="20">
                  <c:v>2.0637185481566576</c:v>
                </c:pt>
                <c:pt idx="21">
                  <c:v>0.44365575808748059</c:v>
                </c:pt>
                <c:pt idx="22">
                  <c:v>2.6754853025875707</c:v>
                </c:pt>
                <c:pt idx="23">
                  <c:v>4.5864697697690708</c:v>
                </c:pt>
                <c:pt idx="24">
                  <c:v>3.8147714388823069</c:v>
                </c:pt>
                <c:pt idx="25">
                  <c:v>3.1836276463304181</c:v>
                </c:pt>
                <c:pt idx="26">
                  <c:v>3.6179929242480386</c:v>
                </c:pt>
                <c:pt idx="27">
                  <c:v>4.702877924525068</c:v>
                </c:pt>
                <c:pt idx="28">
                  <c:v>3.8078837918433694</c:v>
                </c:pt>
                <c:pt idx="29">
                  <c:v>2.9910045256599394</c:v>
                </c:pt>
                <c:pt idx="30">
                  <c:v>1.4042018290021663</c:v>
                </c:pt>
                <c:pt idx="31">
                  <c:v>1.9238218096307247</c:v>
                </c:pt>
                <c:pt idx="32">
                  <c:v>1.6396583167133356</c:v>
                </c:pt>
                <c:pt idx="33">
                  <c:v>3.1137561373456863</c:v>
                </c:pt>
                <c:pt idx="34">
                  <c:v>3.0358575530184502</c:v>
                </c:pt>
                <c:pt idx="35">
                  <c:v>3.302307223555732</c:v>
                </c:pt>
                <c:pt idx="36">
                  <c:v>3.7062390030569055</c:v>
                </c:pt>
                <c:pt idx="37">
                  <c:v>2.5600188195681057</c:v>
                </c:pt>
                <c:pt idx="38">
                  <c:v>3.3653258739070204</c:v>
                </c:pt>
                <c:pt idx="39">
                  <c:v>4.2664745233252575</c:v>
                </c:pt>
                <c:pt idx="40">
                  <c:v>1.834434449587921</c:v>
                </c:pt>
                <c:pt idx="41">
                  <c:v>2.0845783864745631</c:v>
                </c:pt>
                <c:pt idx="42">
                  <c:v>2.7610800142881171</c:v>
                </c:pt>
                <c:pt idx="43">
                  <c:v>4.1466002257589976</c:v>
                </c:pt>
                <c:pt idx="44">
                  <c:v>3.5880794139401049</c:v>
                </c:pt>
                <c:pt idx="45">
                  <c:v>4.0868387486986251</c:v>
                </c:pt>
                <c:pt idx="46">
                  <c:v>3.9418444938774901</c:v>
                </c:pt>
                <c:pt idx="47">
                  <c:v>1.4549155549576092</c:v>
                </c:pt>
                <c:pt idx="48">
                  <c:v>-2.0643838503111858</c:v>
                </c:pt>
                <c:pt idx="49">
                  <c:v>4.0788712603198221</c:v>
                </c:pt>
                <c:pt idx="50">
                  <c:v>2.847435556084593</c:v>
                </c:pt>
                <c:pt idx="51">
                  <c:v>2.2569211119172423</c:v>
                </c:pt>
                <c:pt idx="52">
                  <c:v>2.3622118336016977</c:v>
                </c:pt>
                <c:pt idx="53">
                  <c:v>2.4917692168747734</c:v>
                </c:pt>
              </c:numCache>
            </c:numRef>
          </c:yVal>
          <c:smooth val="0"/>
        </c:ser>
        <c:ser>
          <c:idx val="1"/>
          <c:order val="1"/>
          <c:tx>
            <c:v>trade</c:v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dPt>
            <c:idx val="48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49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Lbls>
            <c:dLbl>
              <c:idx val="48"/>
              <c:layout>
                <c:manualLayout>
                  <c:x val="-8.3333333333333332E-3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9"/>
              <c:layout>
                <c:manualLayout>
                  <c:x val="-4.166666666666666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0000FF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'2-2 2-3 2-4'!$A$4:$A$57</c:f>
              <c:numCache>
                <c:formatCode>General</c:formatCode>
                <c:ptCount val="54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  <c:pt idx="51">
                  <c:v>2012</c:v>
                </c:pt>
                <c:pt idx="52">
                  <c:v>2013</c:v>
                </c:pt>
                <c:pt idx="53">
                  <c:v>2014</c:v>
                </c:pt>
              </c:numCache>
            </c:numRef>
          </c:xVal>
          <c:yVal>
            <c:numRef>
              <c:f>'2-2 2-3 2-4'!$AL$4:$AL$57</c:f>
              <c:numCache>
                <c:formatCode>0.0</c:formatCode>
                <c:ptCount val="54"/>
                <c:pt idx="0">
                  <c:v>3.8881739905308756</c:v>
                </c:pt>
                <c:pt idx="1">
                  <c:v>3.2322119627616797</c:v>
                </c:pt>
                <c:pt idx="2">
                  <c:v>8.3650150561440313</c:v>
                </c:pt>
                <c:pt idx="3">
                  <c:v>6.9478060203068717</c:v>
                </c:pt>
                <c:pt idx="4">
                  <c:v>5.2702628708221058</c:v>
                </c:pt>
                <c:pt idx="5">
                  <c:v>7.9459788110241893</c:v>
                </c:pt>
                <c:pt idx="6">
                  <c:v>3.8799043230555297</c:v>
                </c:pt>
                <c:pt idx="7">
                  <c:v>8.5669393647710628</c:v>
                </c:pt>
                <c:pt idx="8">
                  <c:v>8.6446303067724237</c:v>
                </c:pt>
                <c:pt idx="9">
                  <c:v>0.28960419371866997</c:v>
                </c:pt>
                <c:pt idx="10">
                  <c:v>5.7837344933598018</c:v>
                </c:pt>
                <c:pt idx="11">
                  <c:v>8.4845031549528187</c:v>
                </c:pt>
                <c:pt idx="12">
                  <c:v>11.043390282319065</c:v>
                </c:pt>
                <c:pt idx="13">
                  <c:v>6.215778758447871</c:v>
                </c:pt>
                <c:pt idx="14">
                  <c:v>-3.962420466415963</c:v>
                </c:pt>
                <c:pt idx="15">
                  <c:v>9.5023187608724768</c:v>
                </c:pt>
                <c:pt idx="16">
                  <c:v>5.1155837964399238</c:v>
                </c:pt>
                <c:pt idx="17">
                  <c:v>4.1391828317342085</c:v>
                </c:pt>
                <c:pt idx="18">
                  <c:v>6.8662525240894539</c:v>
                </c:pt>
                <c:pt idx="19">
                  <c:v>2.1820565772149156</c:v>
                </c:pt>
                <c:pt idx="20">
                  <c:v>2.4080183786713905</c:v>
                </c:pt>
                <c:pt idx="21">
                  <c:v>-0.91630225442050162</c:v>
                </c:pt>
                <c:pt idx="22">
                  <c:v>2.6608042501745013</c:v>
                </c:pt>
                <c:pt idx="23">
                  <c:v>8.9802933001491727</c:v>
                </c:pt>
                <c:pt idx="24">
                  <c:v>4.5579636889535147</c:v>
                </c:pt>
                <c:pt idx="25">
                  <c:v>3.7029567201009996</c:v>
                </c:pt>
                <c:pt idx="26">
                  <c:v>6.0332175845277529</c:v>
                </c:pt>
                <c:pt idx="27">
                  <c:v>7.9743137322164754</c:v>
                </c:pt>
                <c:pt idx="28">
                  <c:v>7.9513046205702897</c:v>
                </c:pt>
                <c:pt idx="29">
                  <c:v>5.3642613954358938</c:v>
                </c:pt>
                <c:pt idx="30">
                  <c:v>2.2566814873004208</c:v>
                </c:pt>
                <c:pt idx="31">
                  <c:v>3.5545057267466724</c:v>
                </c:pt>
                <c:pt idx="32">
                  <c:v>3.2721822956100484</c:v>
                </c:pt>
                <c:pt idx="33">
                  <c:v>9.2310464139770492</c:v>
                </c:pt>
                <c:pt idx="34">
                  <c:v>9.2319640360769775</c:v>
                </c:pt>
                <c:pt idx="35">
                  <c:v>6.6792299859333042</c:v>
                </c:pt>
                <c:pt idx="36">
                  <c:v>9.9615896143934055</c:v>
                </c:pt>
                <c:pt idx="37">
                  <c:v>5.1575432439420466</c:v>
                </c:pt>
                <c:pt idx="38">
                  <c:v>5.3952782814026152</c:v>
                </c:pt>
                <c:pt idx="39">
                  <c:v>12.560632190763554</c:v>
                </c:pt>
                <c:pt idx="40">
                  <c:v>0.70645279553224261</c:v>
                </c:pt>
                <c:pt idx="41">
                  <c:v>3.5828641839732596</c:v>
                </c:pt>
                <c:pt idx="42">
                  <c:v>5.3317832100422162</c:v>
                </c:pt>
                <c:pt idx="43">
                  <c:v>10.835890349333038</c:v>
                </c:pt>
                <c:pt idx="44">
                  <c:v>7.8319605594498132</c:v>
                </c:pt>
                <c:pt idx="45">
                  <c:v>10.101519193608649</c:v>
                </c:pt>
                <c:pt idx="46">
                  <c:v>7.8995141318542963</c:v>
                </c:pt>
                <c:pt idx="47">
                  <c:v>3.0450326193304185</c:v>
                </c:pt>
                <c:pt idx="48">
                  <c:v>-10.631334500406265</c:v>
                </c:pt>
                <c:pt idx="49">
                  <c:v>13.233520483305183</c:v>
                </c:pt>
                <c:pt idx="50">
                  <c:v>6.9412000551494932</c:v>
                </c:pt>
                <c:pt idx="51">
                  <c:v>2.9493075452804982</c:v>
                </c:pt>
                <c:pt idx="52">
                  <c:v>3.2367995448243323</c:v>
                </c:pt>
                <c:pt idx="53">
                  <c:v>2.9757950532968969</c:v>
                </c:pt>
              </c:numCache>
            </c:numRef>
          </c:yVal>
          <c:smooth val="0"/>
        </c:ser>
        <c:ser>
          <c:idx val="2"/>
          <c:order val="2"/>
          <c:tx>
            <c:v>average income</c:v>
          </c:tx>
          <c:marker>
            <c:symbol val="none"/>
          </c:marker>
          <c:dPt>
            <c:idx val="1"/>
            <c:bubble3D val="0"/>
            <c:spPr>
              <a:ln w="28575">
                <a:solidFill>
                  <a:srgbClr val="FF0000"/>
                </a:solidFill>
                <a:prstDash val="sysDot"/>
              </a:ln>
            </c:spPr>
          </c:dPt>
          <c:xVal>
            <c:numRef>
              <c:f>'2-2 2-3 2-4'!$AM$1:$AM$2</c:f>
              <c:numCache>
                <c:formatCode>General</c:formatCode>
                <c:ptCount val="2"/>
                <c:pt idx="0">
                  <c:v>1960</c:v>
                </c:pt>
                <c:pt idx="1">
                  <c:v>2014</c:v>
                </c:pt>
              </c:numCache>
            </c:numRef>
          </c:xVal>
          <c:yVal>
            <c:numRef>
              <c:f>'2-2 2-3 2-4'!$AN$1:$AN$2</c:f>
              <c:numCache>
                <c:formatCode>0.0</c:formatCode>
                <c:ptCount val="2"/>
                <c:pt idx="0">
                  <c:v>3.4644133312117482</c:v>
                </c:pt>
                <c:pt idx="1">
                  <c:v>3.4644133312117482</c:v>
                </c:pt>
              </c:numCache>
            </c:numRef>
          </c:yVal>
          <c:smooth val="0"/>
        </c:ser>
        <c:ser>
          <c:idx val="3"/>
          <c:order val="3"/>
          <c:tx>
            <c:v>average trade</c:v>
          </c:tx>
          <c:spPr>
            <a:ln w="28575">
              <a:solidFill>
                <a:srgbClr val="0000FF"/>
              </a:solidFill>
              <a:prstDash val="sysDot"/>
            </a:ln>
          </c:spPr>
          <c:marker>
            <c:symbol val="none"/>
          </c:marker>
          <c:xVal>
            <c:numRef>
              <c:f>'2-2 2-3 2-4'!$AQ$1:$AQ$2</c:f>
              <c:numCache>
                <c:formatCode>General</c:formatCode>
                <c:ptCount val="2"/>
                <c:pt idx="0" formatCode="0">
                  <c:v>1960</c:v>
                </c:pt>
                <c:pt idx="1">
                  <c:v>2014</c:v>
                </c:pt>
              </c:numCache>
            </c:numRef>
          </c:xVal>
          <c:yVal>
            <c:numRef>
              <c:f>'2-2 2-3 2-4'!$AR$1:$AR$2</c:f>
              <c:numCache>
                <c:formatCode>0.0</c:formatCode>
                <c:ptCount val="2"/>
                <c:pt idx="0">
                  <c:v>5.489975880185586</c:v>
                </c:pt>
                <c:pt idx="1">
                  <c:v>5.489975880185586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737536"/>
        <c:axId val="72739072"/>
      </c:scatterChart>
      <c:valAx>
        <c:axId val="72737536"/>
        <c:scaling>
          <c:orientation val="minMax"/>
          <c:max val="2015"/>
          <c:min val="196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739072"/>
        <c:crosses val="autoZero"/>
        <c:crossBetween val="midCat"/>
      </c:valAx>
      <c:valAx>
        <c:axId val="72739072"/>
        <c:scaling>
          <c:orientation val="minMax"/>
          <c:max val="14"/>
          <c:min val="-11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737536"/>
        <c:crosses val="autoZero"/>
        <c:crossBetween val="midCat"/>
        <c:majorUnit val="11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155074365704286E-2"/>
          <c:y val="2.8252405949256341E-2"/>
          <c:w val="0.87745603674540684"/>
          <c:h val="0.92960629921259841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dPt>
            <c:idx val="3"/>
            <c:bubble3D val="0"/>
          </c:dPt>
          <c:dPt>
            <c:idx val="20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44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48"/>
            <c:bubble3D val="0"/>
          </c:dPt>
          <c:dLbls>
            <c:dLbl>
              <c:idx val="20"/>
              <c:layout>
                <c:manualLayout>
                  <c:x val="2.5000000000000001E-2"/>
                  <c:y val="4.1666666666666664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0000FF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4"/>
              <c:layout>
                <c:manualLayout>
                  <c:x val="-1.1111111111111009E-2"/>
                  <c:y val="-2.777777777777777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0000FF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'2-2 2-3 2-4'!$A$6:$A$57</c:f>
              <c:numCache>
                <c:formatCode>General</c:formatCode>
                <c:ptCount val="52"/>
                <c:pt idx="0">
                  <c:v>1963</c:v>
                </c:pt>
                <c:pt idx="1">
                  <c:v>1964</c:v>
                </c:pt>
                <c:pt idx="2">
                  <c:v>1965</c:v>
                </c:pt>
                <c:pt idx="3">
                  <c:v>1966</c:v>
                </c:pt>
                <c:pt idx="4">
                  <c:v>1967</c:v>
                </c:pt>
                <c:pt idx="5">
                  <c:v>1968</c:v>
                </c:pt>
                <c:pt idx="6">
                  <c:v>1969</c:v>
                </c:pt>
                <c:pt idx="7">
                  <c:v>1970</c:v>
                </c:pt>
                <c:pt idx="8">
                  <c:v>1971</c:v>
                </c:pt>
                <c:pt idx="9">
                  <c:v>1972</c:v>
                </c:pt>
                <c:pt idx="10">
                  <c:v>1973</c:v>
                </c:pt>
                <c:pt idx="11">
                  <c:v>1974</c:v>
                </c:pt>
                <c:pt idx="12">
                  <c:v>1975</c:v>
                </c:pt>
                <c:pt idx="13">
                  <c:v>1976</c:v>
                </c:pt>
                <c:pt idx="14">
                  <c:v>1977</c:v>
                </c:pt>
                <c:pt idx="15">
                  <c:v>1978</c:v>
                </c:pt>
                <c:pt idx="16">
                  <c:v>1979</c:v>
                </c:pt>
                <c:pt idx="17">
                  <c:v>1980</c:v>
                </c:pt>
                <c:pt idx="18">
                  <c:v>1981</c:v>
                </c:pt>
                <c:pt idx="19">
                  <c:v>1982</c:v>
                </c:pt>
                <c:pt idx="20">
                  <c:v>1983</c:v>
                </c:pt>
                <c:pt idx="21">
                  <c:v>1984</c:v>
                </c:pt>
                <c:pt idx="22">
                  <c:v>1985</c:v>
                </c:pt>
                <c:pt idx="23">
                  <c:v>1986</c:v>
                </c:pt>
                <c:pt idx="24">
                  <c:v>1987</c:v>
                </c:pt>
                <c:pt idx="25">
                  <c:v>1988</c:v>
                </c:pt>
                <c:pt idx="26">
                  <c:v>1989</c:v>
                </c:pt>
                <c:pt idx="27">
                  <c:v>1990</c:v>
                </c:pt>
                <c:pt idx="28">
                  <c:v>1991</c:v>
                </c:pt>
                <c:pt idx="29">
                  <c:v>1992</c:v>
                </c:pt>
                <c:pt idx="30">
                  <c:v>1993</c:v>
                </c:pt>
                <c:pt idx="31">
                  <c:v>1994</c:v>
                </c:pt>
                <c:pt idx="32">
                  <c:v>1995</c:v>
                </c:pt>
                <c:pt idx="33">
                  <c:v>1996</c:v>
                </c:pt>
                <c:pt idx="34">
                  <c:v>1997</c:v>
                </c:pt>
                <c:pt idx="35">
                  <c:v>1998</c:v>
                </c:pt>
                <c:pt idx="36">
                  <c:v>1999</c:v>
                </c:pt>
                <c:pt idx="37">
                  <c:v>2000</c:v>
                </c:pt>
                <c:pt idx="38">
                  <c:v>2001</c:v>
                </c:pt>
                <c:pt idx="39">
                  <c:v>2002</c:v>
                </c:pt>
                <c:pt idx="40">
                  <c:v>2003</c:v>
                </c:pt>
                <c:pt idx="41">
                  <c:v>2004</c:v>
                </c:pt>
                <c:pt idx="42">
                  <c:v>2005</c:v>
                </c:pt>
                <c:pt idx="43">
                  <c:v>2006</c:v>
                </c:pt>
                <c:pt idx="44">
                  <c:v>2007</c:v>
                </c:pt>
                <c:pt idx="45">
                  <c:v>2008</c:v>
                </c:pt>
                <c:pt idx="46">
                  <c:v>2009</c:v>
                </c:pt>
                <c:pt idx="47">
                  <c:v>2010</c:v>
                </c:pt>
                <c:pt idx="48">
                  <c:v>2011</c:v>
                </c:pt>
                <c:pt idx="49">
                  <c:v>2012</c:v>
                </c:pt>
                <c:pt idx="50">
                  <c:v>2013</c:v>
                </c:pt>
                <c:pt idx="51">
                  <c:v>2014</c:v>
                </c:pt>
              </c:numCache>
            </c:numRef>
          </c:xVal>
          <c:yVal>
            <c:numRef>
              <c:f>'2-2 2-3 2-4'!$AN$6:$AN$57</c:f>
              <c:numCache>
                <c:formatCode>General</c:formatCode>
                <c:ptCount val="52"/>
                <c:pt idx="2" formatCode="0.0">
                  <c:v>5.5406939801131125</c:v>
                </c:pt>
                <c:pt idx="3" formatCode="0.0">
                  <c:v>6.3522549442117757</c:v>
                </c:pt>
                <c:pt idx="4" formatCode="0.0">
                  <c:v>6.4817934162705457</c:v>
                </c:pt>
                <c:pt idx="5" formatCode="0.0">
                  <c:v>6.522178277995951</c:v>
                </c:pt>
                <c:pt idx="6" formatCode="0.0">
                  <c:v>6.8615431352890628</c:v>
                </c:pt>
                <c:pt idx="7" formatCode="0.0">
                  <c:v>5.8654113998683757</c:v>
                </c:pt>
                <c:pt idx="8" formatCode="0.0">
                  <c:v>5.4329625363354976</c:v>
                </c:pt>
                <c:pt idx="9" formatCode="0.0">
                  <c:v>6.3538823027149558</c:v>
                </c:pt>
                <c:pt idx="10" formatCode="0.0">
                  <c:v>6.849172486224556</c:v>
                </c:pt>
                <c:pt idx="11" formatCode="0.0">
                  <c:v>6.3634021765596449</c:v>
                </c:pt>
                <c:pt idx="12" formatCode="0.0">
                  <c:v>5.5129972445327189</c:v>
                </c:pt>
                <c:pt idx="13" formatCode="0.0">
                  <c:v>6.2567140980352542</c:v>
                </c:pt>
                <c:pt idx="14" formatCode="0.0">
                  <c:v>5.5829302263326746</c:v>
                </c:pt>
                <c:pt idx="15" formatCode="0.0">
                  <c:v>4.2020887362157042</c:v>
                </c:pt>
                <c:pt idx="16" formatCode="0.0">
                  <c:v>4.3321834893440201</c:v>
                </c:pt>
                <c:pt idx="17" formatCode="0.0">
                  <c:v>5.5610788980701953</c:v>
                </c:pt>
                <c:pt idx="18" formatCode="0.0">
                  <c:v>4.142218821629978</c:v>
                </c:pt>
                <c:pt idx="19" formatCode="0.0">
                  <c:v>2.9358416114578931</c:v>
                </c:pt>
                <c:pt idx="20" formatCode="0.0">
                  <c:v>2.6401658951459517</c:v>
                </c:pt>
                <c:pt idx="21" formatCode="0.0">
                  <c:v>3.0629740503578957</c:v>
                </c:pt>
                <c:pt idx="22" formatCode="0.0">
                  <c:v>3.5381554727056157</c:v>
                </c:pt>
                <c:pt idx="23" formatCode="0.0">
                  <c:v>3.7971431409915377</c:v>
                </c:pt>
                <c:pt idx="24" formatCode="0.0">
                  <c:v>5.1870471087811882</c:v>
                </c:pt>
                <c:pt idx="25" formatCode="0.0">
                  <c:v>6.2497490051895834</c:v>
                </c:pt>
                <c:pt idx="26" formatCode="0.0">
                  <c:v>6.0439512692738067</c:v>
                </c:pt>
                <c:pt idx="27" formatCode="0.0">
                  <c:v>6.2052108105702821</c:v>
                </c:pt>
                <c:pt idx="28" formatCode="0.0">
                  <c:v>5.9159557640101665</c:v>
                </c:pt>
                <c:pt idx="29" formatCode="0.0">
                  <c:v>5.4202133924539506</c:v>
                </c:pt>
                <c:pt idx="30" formatCode="0.0">
                  <c:v>4.4797871051326643</c:v>
                </c:pt>
                <c:pt idx="31" formatCode="0.0">
                  <c:v>4.7357354638140166</c:v>
                </c:pt>
                <c:pt idx="32" formatCode="0.0">
                  <c:v>5.5092759919422338</c:v>
                </c:pt>
                <c:pt idx="33" formatCode="0.0">
                  <c:v>6.3937856916688105</c:v>
                </c:pt>
                <c:pt idx="34" formatCode="0.0">
                  <c:v>7.6752024691981573</c:v>
                </c:pt>
                <c:pt idx="35" formatCode="0.0">
                  <c:v>8.0522746588645564</c:v>
                </c:pt>
                <c:pt idx="36" formatCode="0.0">
                  <c:v>7.2851210323496698</c:v>
                </c:pt>
                <c:pt idx="37" formatCode="0.0">
                  <c:v>7.950854663286985</c:v>
                </c:pt>
                <c:pt idx="38" formatCode="0.0">
                  <c:v>6.7562992252067726</c:v>
                </c:pt>
                <c:pt idx="39" formatCode="0.0">
                  <c:v>5.4805541391227441</c:v>
                </c:pt>
                <c:pt idx="40" formatCode="0.0">
                  <c:v>5.5154021323427784</c:v>
                </c:pt>
                <c:pt idx="41" formatCode="0.0">
                  <c:v>6.6035245459288632</c:v>
                </c:pt>
                <c:pt idx="42" formatCode="0.0">
                  <c:v>5.6577902196661141</c:v>
                </c:pt>
                <c:pt idx="43" formatCode="0.0">
                  <c:v>7.5368034992813957</c:v>
                </c:pt>
                <c:pt idx="44" formatCode="0.0">
                  <c:v>8.4001334888576018</c:v>
                </c:pt>
                <c:pt idx="45" formatCode="0.0">
                  <c:v>7.9427833707152429</c:v>
                </c:pt>
                <c:pt idx="46" formatCode="0.0">
                  <c:v>3.6493384007673826</c:v>
                </c:pt>
                <c:pt idx="47" formatCode="0.0">
                  <c:v>4.7296503855384557</c:v>
                </c:pt>
                <c:pt idx="48" formatCode="0.0">
                  <c:v>4.0975865578466255</c:v>
                </c:pt>
                <c:pt idx="49" formatCode="0.0">
                  <c:v>3.1075452405318655</c:v>
                </c:pt>
                <c:pt idx="50" formatCode="0.0">
                  <c:v>3.145898625630648</c:v>
                </c:pt>
                <c:pt idx="51" formatCode="0.0">
                  <c:v>5.8673245363712798</c:v>
                </c:pt>
              </c:numCache>
            </c:numRef>
          </c:yVal>
          <c:smooth val="0"/>
        </c:ser>
        <c:ser>
          <c:idx val="1"/>
          <c:order val="1"/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3"/>
            <c:marker>
              <c:symbol val="square"/>
              <c:size val="9"/>
              <c:spPr>
                <a:solidFill>
                  <a:srgbClr val="FFCC99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48"/>
            <c:bubble3D val="0"/>
          </c:dPt>
          <c:dPt>
            <c:idx val="49"/>
            <c:marker>
              <c:symbol val="circle"/>
              <c:size val="9"/>
              <c:spPr>
                <a:solidFill>
                  <a:srgbClr val="FFCC99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dLbls>
            <c:dLbl>
              <c:idx val="3"/>
              <c:layout>
                <c:manualLayout>
                  <c:x val="-4.1666666666666666E-3"/>
                  <c:y val="-1.874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9"/>
              <c:layout>
                <c:manualLayout>
                  <c:x val="-2.0833333333333332E-2"/>
                  <c:y val="2.3148129921259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'2-2 2-3 2-4'!$A$6:$A$57</c:f>
              <c:numCache>
                <c:formatCode>General</c:formatCode>
                <c:ptCount val="52"/>
                <c:pt idx="0">
                  <c:v>1963</c:v>
                </c:pt>
                <c:pt idx="1">
                  <c:v>1964</c:v>
                </c:pt>
                <c:pt idx="2">
                  <c:v>1965</c:v>
                </c:pt>
                <c:pt idx="3">
                  <c:v>1966</c:v>
                </c:pt>
                <c:pt idx="4">
                  <c:v>1967</c:v>
                </c:pt>
                <c:pt idx="5">
                  <c:v>1968</c:v>
                </c:pt>
                <c:pt idx="6">
                  <c:v>1969</c:v>
                </c:pt>
                <c:pt idx="7">
                  <c:v>1970</c:v>
                </c:pt>
                <c:pt idx="8">
                  <c:v>1971</c:v>
                </c:pt>
                <c:pt idx="9">
                  <c:v>1972</c:v>
                </c:pt>
                <c:pt idx="10">
                  <c:v>1973</c:v>
                </c:pt>
                <c:pt idx="11">
                  <c:v>1974</c:v>
                </c:pt>
                <c:pt idx="12">
                  <c:v>1975</c:v>
                </c:pt>
                <c:pt idx="13">
                  <c:v>1976</c:v>
                </c:pt>
                <c:pt idx="14">
                  <c:v>1977</c:v>
                </c:pt>
                <c:pt idx="15">
                  <c:v>1978</c:v>
                </c:pt>
                <c:pt idx="16">
                  <c:v>1979</c:v>
                </c:pt>
                <c:pt idx="17">
                  <c:v>1980</c:v>
                </c:pt>
                <c:pt idx="18">
                  <c:v>1981</c:v>
                </c:pt>
                <c:pt idx="19">
                  <c:v>1982</c:v>
                </c:pt>
                <c:pt idx="20">
                  <c:v>1983</c:v>
                </c:pt>
                <c:pt idx="21">
                  <c:v>1984</c:v>
                </c:pt>
                <c:pt idx="22">
                  <c:v>1985</c:v>
                </c:pt>
                <c:pt idx="23">
                  <c:v>1986</c:v>
                </c:pt>
                <c:pt idx="24">
                  <c:v>1987</c:v>
                </c:pt>
                <c:pt idx="25">
                  <c:v>1988</c:v>
                </c:pt>
                <c:pt idx="26">
                  <c:v>1989</c:v>
                </c:pt>
                <c:pt idx="27">
                  <c:v>1990</c:v>
                </c:pt>
                <c:pt idx="28">
                  <c:v>1991</c:v>
                </c:pt>
                <c:pt idx="29">
                  <c:v>1992</c:v>
                </c:pt>
                <c:pt idx="30">
                  <c:v>1993</c:v>
                </c:pt>
                <c:pt idx="31">
                  <c:v>1994</c:v>
                </c:pt>
                <c:pt idx="32">
                  <c:v>1995</c:v>
                </c:pt>
                <c:pt idx="33">
                  <c:v>1996</c:v>
                </c:pt>
                <c:pt idx="34">
                  <c:v>1997</c:v>
                </c:pt>
                <c:pt idx="35">
                  <c:v>1998</c:v>
                </c:pt>
                <c:pt idx="36">
                  <c:v>1999</c:v>
                </c:pt>
                <c:pt idx="37">
                  <c:v>2000</c:v>
                </c:pt>
                <c:pt idx="38">
                  <c:v>2001</c:v>
                </c:pt>
                <c:pt idx="39">
                  <c:v>2002</c:v>
                </c:pt>
                <c:pt idx="40">
                  <c:v>2003</c:v>
                </c:pt>
                <c:pt idx="41">
                  <c:v>2004</c:v>
                </c:pt>
                <c:pt idx="42">
                  <c:v>2005</c:v>
                </c:pt>
                <c:pt idx="43">
                  <c:v>2006</c:v>
                </c:pt>
                <c:pt idx="44">
                  <c:v>2007</c:v>
                </c:pt>
                <c:pt idx="45">
                  <c:v>2008</c:v>
                </c:pt>
                <c:pt idx="46">
                  <c:v>2009</c:v>
                </c:pt>
                <c:pt idx="47">
                  <c:v>2010</c:v>
                </c:pt>
                <c:pt idx="48">
                  <c:v>2011</c:v>
                </c:pt>
                <c:pt idx="49">
                  <c:v>2012</c:v>
                </c:pt>
                <c:pt idx="50">
                  <c:v>2013</c:v>
                </c:pt>
                <c:pt idx="51">
                  <c:v>2014</c:v>
                </c:pt>
              </c:numCache>
            </c:numRef>
          </c:xVal>
          <c:yVal>
            <c:numRef>
              <c:f>'2-2 2-3 2-4'!$AM$6:$AM$57</c:f>
              <c:numCache>
                <c:formatCode>General</c:formatCode>
                <c:ptCount val="52"/>
                <c:pt idx="2" formatCode="0.0">
                  <c:v>5.4394508963772372</c:v>
                </c:pt>
                <c:pt idx="3" formatCode="0.0">
                  <c:v>5.7483929632404802</c:v>
                </c:pt>
                <c:pt idx="4" formatCode="0.0">
                  <c:v>5.5156472062170776</c:v>
                </c:pt>
                <c:pt idx="5" formatCode="0.0">
                  <c:v>5.6874616702886485</c:v>
                </c:pt>
                <c:pt idx="6" formatCode="0.0">
                  <c:v>5.5407195829717946</c:v>
                </c:pt>
                <c:pt idx="7" formatCode="0.0">
                  <c:v>5.216282069359055</c:v>
                </c:pt>
                <c:pt idx="8" formatCode="0.0">
                  <c:v>4.8678653581630131</c:v>
                </c:pt>
                <c:pt idx="9" formatCode="0.0">
                  <c:v>5.1111439230952325</c:v>
                </c:pt>
                <c:pt idx="10" formatCode="0.0">
                  <c:v>5.1732206949863002</c:v>
                </c:pt>
                <c:pt idx="11" formatCode="0.0">
                  <c:v>4.3401879892925592</c:v>
                </c:pt>
                <c:pt idx="12" formatCode="0.0">
                  <c:v>3.7053759655180007</c:v>
                </c:pt>
                <c:pt idx="13" formatCode="0.0">
                  <c:v>3.9177465755017264</c:v>
                </c:pt>
                <c:pt idx="14" formatCode="0.0">
                  <c:v>3.5892040271539991</c:v>
                </c:pt>
                <c:pt idx="15" formatCode="0.0">
                  <c:v>3.1617553545622892</c:v>
                </c:pt>
                <c:pt idx="16" formatCode="0.0">
                  <c:v>3.6365633730773319</c:v>
                </c:pt>
                <c:pt idx="17" formatCode="0.0">
                  <c:v>3.8392860187758493</c:v>
                </c:pt>
                <c:pt idx="18" formatCode="0.0">
                  <c:v>3.2211457786689834</c:v>
                </c:pt>
                <c:pt idx="19" formatCode="0.0">
                  <c:v>2.5163909658740744</c:v>
                </c:pt>
                <c:pt idx="20" formatCode="0.0">
                  <c:v>2.202681302958676</c:v>
                </c:pt>
                <c:pt idx="21" formatCode="0.0">
                  <c:v>2.304569220825845</c:v>
                </c:pt>
                <c:pt idx="22" formatCode="0.0">
                  <c:v>2.7168201634966174</c:v>
                </c:pt>
                <c:pt idx="23" formatCode="0.0">
                  <c:v>2.9408019831313696</c:v>
                </c:pt>
                <c:pt idx="24" formatCode="0.0">
                  <c:v>3.575669416363481</c:v>
                </c:pt>
                <c:pt idx="25" formatCode="0.0">
                  <c:v>3.9811479407509807</c:v>
                </c:pt>
                <c:pt idx="26" formatCode="0.0">
                  <c:v>3.8254307451658405</c:v>
                </c:pt>
                <c:pt idx="27" formatCode="0.0">
                  <c:v>3.6606773625213669</c:v>
                </c:pt>
                <c:pt idx="28" formatCode="0.0">
                  <c:v>3.3047921990557163</c:v>
                </c:pt>
                <c:pt idx="29" formatCode="0.0">
                  <c:v>2.9659579761322536</c:v>
                </c:pt>
                <c:pt idx="30" formatCode="0.0">
                  <c:v>2.3533140545699074</c:v>
                </c:pt>
                <c:pt idx="31" formatCode="0.0">
                  <c:v>2.2144885236703704</c:v>
                </c:pt>
                <c:pt idx="32" formatCode="0.0">
                  <c:v>2.2234591291420727</c:v>
                </c:pt>
                <c:pt idx="33" formatCode="0.0">
                  <c:v>2.6030802080527855</c:v>
                </c:pt>
                <c:pt idx="34" formatCode="0.0">
                  <c:v>2.959563646738022</c:v>
                </c:pt>
                <c:pt idx="35" formatCode="0.0">
                  <c:v>3.1436357473089758</c:v>
                </c:pt>
                <c:pt idx="36" formatCode="0.0">
                  <c:v>3.1939496946212427</c:v>
                </c:pt>
                <c:pt idx="37" formatCode="0.0">
                  <c:v>3.4400730886826039</c:v>
                </c:pt>
                <c:pt idx="38" formatCode="0.0">
                  <c:v>3.1464985338890417</c:v>
                </c:pt>
                <c:pt idx="39" formatCode="0.0">
                  <c:v>2.8221664105725734</c:v>
                </c:pt>
                <c:pt idx="40" formatCode="0.0">
                  <c:v>2.8623786495165757</c:v>
                </c:pt>
                <c:pt idx="41" formatCode="0.0">
                  <c:v>3.0186335198869712</c:v>
                </c:pt>
                <c:pt idx="42" formatCode="0.0">
                  <c:v>2.8829544980099406</c:v>
                </c:pt>
                <c:pt idx="43" formatCode="0.0">
                  <c:v>3.3334353578320814</c:v>
                </c:pt>
                <c:pt idx="44" formatCode="0.0">
                  <c:v>3.7048885793126671</c:v>
                </c:pt>
                <c:pt idx="45" formatCode="0.0">
                  <c:v>3.4436556874465651</c:v>
                </c:pt>
                <c:pt idx="46" formatCode="0.0">
                  <c:v>2.2014588722325286</c:v>
                </c:pt>
                <c:pt idx="47" formatCode="0.0">
                  <c:v>2.2996172415084719</c:v>
                </c:pt>
                <c:pt idx="48" formatCode="0.0">
                  <c:v>2.0517366029856658</c:v>
                </c:pt>
                <c:pt idx="49" formatCode="0.0">
                  <c:v>1.7147519265936162</c:v>
                </c:pt>
                <c:pt idx="50" formatCode="0.0">
                  <c:v>1.8962111823224341</c:v>
                </c:pt>
                <c:pt idx="51" formatCode="0.0">
                  <c:v>2.8074417957596256</c:v>
                </c:pt>
              </c:numCache>
            </c:numRef>
          </c:yVal>
          <c:smooth val="0"/>
        </c:ser>
        <c:ser>
          <c:idx val="2"/>
          <c:order val="2"/>
          <c:tx>
            <c:v>average income</c:v>
          </c:tx>
          <c:marker>
            <c:symbol val="none"/>
          </c:marker>
          <c:dPt>
            <c:idx val="1"/>
            <c:bubble3D val="0"/>
            <c:spPr>
              <a:ln w="25400">
                <a:solidFill>
                  <a:srgbClr val="FF0000"/>
                </a:solidFill>
                <a:prstDash val="sysDot"/>
              </a:ln>
            </c:spPr>
          </c:dPt>
          <c:xVal>
            <c:numRef>
              <c:f>'2-2 2-3 2-4'!$AM$1:$AM$2</c:f>
              <c:numCache>
                <c:formatCode>General</c:formatCode>
                <c:ptCount val="2"/>
                <c:pt idx="0">
                  <c:v>1960</c:v>
                </c:pt>
                <c:pt idx="1">
                  <c:v>2014</c:v>
                </c:pt>
              </c:numCache>
            </c:numRef>
          </c:xVal>
          <c:yVal>
            <c:numRef>
              <c:f>'2-2 2-3 2-4'!$AN$1:$AN$2</c:f>
              <c:numCache>
                <c:formatCode>0.0</c:formatCode>
                <c:ptCount val="2"/>
                <c:pt idx="0">
                  <c:v>3.4644133312117482</c:v>
                </c:pt>
                <c:pt idx="1">
                  <c:v>3.4644133312117482</c:v>
                </c:pt>
              </c:numCache>
            </c:numRef>
          </c:yVal>
          <c:smooth val="0"/>
        </c:ser>
        <c:ser>
          <c:idx val="3"/>
          <c:order val="3"/>
          <c:tx>
            <c:v>average trade</c:v>
          </c:tx>
          <c:spPr>
            <a:ln w="25400">
              <a:solidFill>
                <a:srgbClr val="0000FF"/>
              </a:solidFill>
              <a:prstDash val="sysDot"/>
            </a:ln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0000FF"/>
                </a:solidFill>
                <a:prstDash val="sysDot"/>
              </a:ln>
            </c:spPr>
          </c:dPt>
          <c:xVal>
            <c:numRef>
              <c:f>'2-2 2-3 2-4'!$AQ$1:$AQ$2</c:f>
              <c:numCache>
                <c:formatCode>General</c:formatCode>
                <c:ptCount val="2"/>
                <c:pt idx="0" formatCode="0">
                  <c:v>1960</c:v>
                </c:pt>
                <c:pt idx="1">
                  <c:v>2014</c:v>
                </c:pt>
              </c:numCache>
            </c:numRef>
          </c:xVal>
          <c:yVal>
            <c:numRef>
              <c:f>'2-2 2-3 2-4'!$AR$1:$AR$2</c:f>
              <c:numCache>
                <c:formatCode>0.0</c:formatCode>
                <c:ptCount val="2"/>
                <c:pt idx="0">
                  <c:v>5.489975880185586</c:v>
                </c:pt>
                <c:pt idx="1">
                  <c:v>5.489975880185586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805760"/>
        <c:axId val="72815744"/>
      </c:scatterChart>
      <c:valAx>
        <c:axId val="72805760"/>
        <c:scaling>
          <c:orientation val="minMax"/>
          <c:max val="2015"/>
          <c:min val="196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815744"/>
        <c:crosses val="autoZero"/>
        <c:crossBetween val="midCat"/>
      </c:valAx>
      <c:valAx>
        <c:axId val="72815744"/>
        <c:scaling>
          <c:orientation val="minMax"/>
          <c:max val="9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805760"/>
        <c:crosses val="autoZero"/>
        <c:crossBetween val="midCat"/>
        <c:majorUnit val="9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155074365704286E-2"/>
          <c:y val="2.8252405949256341E-2"/>
          <c:w val="0.87745603674540684"/>
          <c:h val="0.92960629921259841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dPt>
            <c:idx val="3"/>
            <c:bubble3D val="0"/>
          </c:dPt>
          <c:dPt>
            <c:idx val="18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20"/>
            <c:bubble3D val="0"/>
          </c:dPt>
          <c:dPt>
            <c:idx val="42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44"/>
            <c:bubble3D val="0"/>
          </c:dPt>
          <c:dPt>
            <c:idx val="48"/>
            <c:bubble3D val="0"/>
          </c:dPt>
          <c:dLbls>
            <c:dLbl>
              <c:idx val="18"/>
              <c:layout>
                <c:manualLayout>
                  <c:x val="3.3333333333333333E-2"/>
                  <c:y val="8.3333333333333332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0000FF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2"/>
              <c:layout>
                <c:manualLayout>
                  <c:x val="-8.3333333333332309E-3"/>
                  <c:y val="-1.8518536745406825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0000FF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'2-2 2-3 2-4'!$A$8:$A$57</c:f>
              <c:numCache>
                <c:formatCode>General</c:formatCode>
                <c:ptCount val="50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</c:numCache>
            </c:numRef>
          </c:xVal>
          <c:yVal>
            <c:numRef>
              <c:f>'2-2 2-3 2-4'!$BE$8:$BE$57</c:f>
              <c:numCache>
                <c:formatCode>0.0</c:formatCode>
                <c:ptCount val="50"/>
                <c:pt idx="0">
                  <c:v>3.6220183063721807</c:v>
                </c:pt>
                <c:pt idx="1">
                  <c:v>4.2672357145959854</c:v>
                </c:pt>
                <c:pt idx="2">
                  <c:v>4.3300438463424396</c:v>
                </c:pt>
                <c:pt idx="3">
                  <c:v>4.3797347153165145</c:v>
                </c:pt>
                <c:pt idx="4">
                  <c:v>4.7007236521194979</c:v>
                </c:pt>
                <c:pt idx="5">
                  <c:v>3.7182038719883614</c:v>
                </c:pt>
                <c:pt idx="6">
                  <c:v>3.2949326680890985</c:v>
                </c:pt>
                <c:pt idx="7">
                  <c:v>4.1984218003053471</c:v>
                </c:pt>
                <c:pt idx="8">
                  <c:v>4.6948780043143721</c:v>
                </c:pt>
                <c:pt idx="9">
                  <c:v>4.25016242014655</c:v>
                </c:pt>
                <c:pt idx="10">
                  <c:v>3.4551451207494446</c:v>
                </c:pt>
                <c:pt idx="11">
                  <c:v>4.2482503724461482</c:v>
                </c:pt>
                <c:pt idx="12">
                  <c:v>3.6458642468420299</c:v>
                </c:pt>
                <c:pt idx="13">
                  <c:v>2.3360879768367253</c:v>
                </c:pt>
                <c:pt idx="14">
                  <c:v>2.5025918157991449</c:v>
                </c:pt>
                <c:pt idx="15">
                  <c:v>3.7338276997339319</c:v>
                </c:pt>
                <c:pt idx="16">
                  <c:v>2.3466426601033379</c:v>
                </c:pt>
                <c:pt idx="17">
                  <c:v>1.1534822412077157</c:v>
                </c:pt>
                <c:pt idx="18">
                  <c:v>0.85886324531136149</c:v>
                </c:pt>
                <c:pt idx="19">
                  <c:v>1.2798441669655785</c:v>
                </c:pt>
                <c:pt idx="20">
                  <c:v>1.7471879447560092</c:v>
                </c:pt>
                <c:pt idx="21">
                  <c:v>1.9982368116539084</c:v>
                </c:pt>
                <c:pt idx="22">
                  <c:v>3.3647402069977765</c:v>
                </c:pt>
                <c:pt idx="23">
                  <c:v>4.409036436561963</c:v>
                </c:pt>
                <c:pt idx="24">
                  <c:v>4.2057159580516839</c:v>
                </c:pt>
                <c:pt idx="25">
                  <c:v>4.3674039274688408</c:v>
                </c:pt>
                <c:pt idx="26">
                  <c:v>4.1081380510507639</c:v>
                </c:pt>
                <c:pt idx="27">
                  <c:v>3.6674784026895835</c:v>
                </c:pt>
                <c:pt idx="28">
                  <c:v>2.7887662749165383</c:v>
                </c:pt>
                <c:pt idx="29">
                  <c:v>3.0900511029734403</c:v>
                </c:pt>
                <c:pt idx="30">
                  <c:v>3.897263049140542</c:v>
                </c:pt>
                <c:pt idx="31">
                  <c:v>4.8078697081809398</c:v>
                </c:pt>
                <c:pt idx="32">
                  <c:v>6.0952805176652447</c:v>
                </c:pt>
                <c:pt idx="33">
                  <c:v>6.4961769941984837</c:v>
                </c:pt>
                <c:pt idx="34">
                  <c:v>5.7687496664777047</c:v>
                </c:pt>
                <c:pt idx="35">
                  <c:v>6.4628194297076673</c:v>
                </c:pt>
                <c:pt idx="36">
                  <c:v>5.3144864965692511</c:v>
                </c:pt>
                <c:pt idx="37">
                  <c:v>4.0883733581245938</c:v>
                </c:pt>
                <c:pt idx="38">
                  <c:v>4.1506326189996114</c:v>
                </c:pt>
                <c:pt idx="39">
                  <c:v>5.2478524703212788</c:v>
                </c:pt>
                <c:pt idx="40">
                  <c:v>4.3324573691135253</c:v>
                </c:pt>
                <c:pt idx="41">
                  <c:v>6.2007055528790191</c:v>
                </c:pt>
                <c:pt idx="42">
                  <c:v>7.0636183196968334</c:v>
                </c:pt>
                <c:pt idx="43">
                  <c:v>6.6181563938340204</c:v>
                </c:pt>
                <c:pt idx="44">
                  <c:v>2.3842681431375587</c:v>
                </c:pt>
                <c:pt idx="45">
                  <c:v>3.4599800526685129</c:v>
                </c:pt>
                <c:pt idx="46">
                  <c:v>2.843909583034562</c:v>
                </c:pt>
                <c:pt idx="47">
                  <c:v>1.8782458633435712</c:v>
                </c:pt>
                <c:pt idx="48">
                  <c:v>1.9227121270712633</c:v>
                </c:pt>
                <c:pt idx="49">
                  <c:v>4.615496865142716</c:v>
                </c:pt>
              </c:numCache>
            </c:numRef>
          </c:yVal>
          <c:smooth val="0"/>
        </c:ser>
        <c:ser>
          <c:idx val="1"/>
          <c:order val="1"/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1"/>
            <c:marker>
              <c:symbol val="square"/>
              <c:size val="9"/>
              <c:spPr>
                <a:solidFill>
                  <a:srgbClr val="FFCC99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3"/>
            <c:bubble3D val="0"/>
          </c:dPt>
          <c:dPt>
            <c:idx val="18"/>
            <c:marker>
              <c:symbol val="circle"/>
              <c:size val="9"/>
              <c:spPr>
                <a:solidFill>
                  <a:srgbClr val="FFCC99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48"/>
            <c:bubble3D val="0"/>
          </c:dPt>
          <c:dPt>
            <c:idx val="49"/>
            <c:bubble3D val="0"/>
          </c:dPt>
          <c:dLbls>
            <c:dLbl>
              <c:idx val="1"/>
              <c:layout>
                <c:manualLayout>
                  <c:x val="-2.9166666666666667E-2"/>
                  <c:y val="8.3101870078740162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-1.5277777777777727E-2"/>
                  <c:y val="2.0601870078740158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'2-2 2-3 2-4'!$A$8:$A$57</c:f>
              <c:numCache>
                <c:formatCode>General</c:formatCode>
                <c:ptCount val="50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</c:numCache>
            </c:numRef>
          </c:xVal>
          <c:yVal>
            <c:numRef>
              <c:f>'2-2 2-3 2-4'!$BD$8:$BD$57</c:f>
              <c:numCache>
                <c:formatCode>0.0</c:formatCode>
                <c:ptCount val="50"/>
                <c:pt idx="0">
                  <c:v>3.5249681241007638</c:v>
                </c:pt>
                <c:pt idx="1">
                  <c:v>3.6773187049613028</c:v>
                </c:pt>
                <c:pt idx="2">
                  <c:v>3.3836544863934179</c:v>
                </c:pt>
                <c:pt idx="3">
                  <c:v>3.5618716533393084</c:v>
                </c:pt>
                <c:pt idx="4">
                  <c:v>3.4068054256285811</c:v>
                </c:pt>
                <c:pt idx="5">
                  <c:v>3.0822801911840876</c:v>
                </c:pt>
                <c:pt idx="6">
                  <c:v>2.7413093161579782</c:v>
                </c:pt>
                <c:pt idx="7">
                  <c:v>2.9807034212436703</c:v>
                </c:pt>
                <c:pt idx="8">
                  <c:v>3.05208475403166</c:v>
                </c:pt>
                <c:pt idx="9">
                  <c:v>2.2659421216843376</c:v>
                </c:pt>
                <c:pt idx="10">
                  <c:v>1.6839897376259927</c:v>
                </c:pt>
                <c:pt idx="11">
                  <c:v>1.9540952344021889</c:v>
                </c:pt>
                <c:pt idx="12">
                  <c:v>1.689418649367417</c:v>
                </c:pt>
                <c:pt idx="13">
                  <c:v>1.31462488208775</c:v>
                </c:pt>
                <c:pt idx="14">
                  <c:v>1.8182285971505554</c:v>
                </c:pt>
                <c:pt idx="15">
                  <c:v>2.0420572567735382</c:v>
                </c:pt>
                <c:pt idx="16">
                  <c:v>1.4414866097037855</c:v>
                </c:pt>
                <c:pt idx="17">
                  <c:v>0.74120309965833542</c:v>
                </c:pt>
                <c:pt idx="18">
                  <c:v>0.42886027659845177</c:v>
                </c:pt>
                <c:pt idx="19">
                  <c:v>0.5342579904800282</c:v>
                </c:pt>
                <c:pt idx="20">
                  <c:v>0.93974943515433007</c:v>
                </c:pt>
                <c:pt idx="21">
                  <c:v>1.1564140118903876</c:v>
                </c:pt>
                <c:pt idx="22">
                  <c:v>1.7811519740231656</c:v>
                </c:pt>
                <c:pt idx="23">
                  <c:v>2.1796736050465233</c:v>
                </c:pt>
                <c:pt idx="24">
                  <c:v>2.0256185989675761</c:v>
                </c:pt>
                <c:pt idx="25">
                  <c:v>1.866813860439168</c:v>
                </c:pt>
                <c:pt idx="26">
                  <c:v>1.5418710345675379</c:v>
                </c:pt>
                <c:pt idx="27">
                  <c:v>1.2546341379503629</c:v>
                </c:pt>
                <c:pt idx="28">
                  <c:v>0.69727783579727343</c:v>
                </c:pt>
                <c:pt idx="29">
                  <c:v>0.6077616547518454</c:v>
                </c:pt>
                <c:pt idx="30">
                  <c:v>0.66074661401675527</c:v>
                </c:pt>
                <c:pt idx="31">
                  <c:v>1.0733674888831533</c:v>
                </c:pt>
                <c:pt idx="32">
                  <c:v>1.4485565161276515</c:v>
                </c:pt>
                <c:pt idx="33">
                  <c:v>1.6586610509930959</c:v>
                </c:pt>
                <c:pt idx="34">
                  <c:v>1.7360234946300808</c:v>
                </c:pt>
                <c:pt idx="35">
                  <c:v>2.0139008741403308</c:v>
                </c:pt>
                <c:pt idx="36">
                  <c:v>1.7539802781246341</c:v>
                </c:pt>
                <c:pt idx="37">
                  <c:v>1.465357034283397</c:v>
                </c:pt>
                <c:pt idx="38">
                  <c:v>1.5322256642051522</c:v>
                </c:pt>
                <c:pt idx="39">
                  <c:v>1.7087194179186203</c:v>
                </c:pt>
                <c:pt idx="40">
                  <c:v>1.5920148835405425</c:v>
                </c:pt>
                <c:pt idx="41">
                  <c:v>2.0493773552029722</c:v>
                </c:pt>
                <c:pt idx="42">
                  <c:v>2.4262410746968532</c:v>
                </c:pt>
                <c:pt idx="43">
                  <c:v>2.1743505674555035</c:v>
                </c:pt>
                <c:pt idx="44">
                  <c:v>0.9543993559437709</c:v>
                </c:pt>
                <c:pt idx="45">
                  <c:v>1.0593631103736116</c:v>
                </c:pt>
                <c:pt idx="46">
                  <c:v>0.82245127964097686</c:v>
                </c:pt>
                <c:pt idx="47">
                  <c:v>0.50183041023849695</c:v>
                </c:pt>
                <c:pt idx="48">
                  <c:v>0.68760151288093074</c:v>
                </c:pt>
                <c:pt idx="49">
                  <c:v>1.5920303642751215</c:v>
                </c:pt>
              </c:numCache>
            </c:numRef>
          </c:yVal>
          <c:smooth val="0"/>
        </c:ser>
        <c:ser>
          <c:idx val="3"/>
          <c:order val="2"/>
          <c:spPr>
            <a:ln w="28575">
              <a:solidFill>
                <a:srgbClr val="0000FF"/>
              </a:solidFill>
              <a:prstDash val="sysDot"/>
            </a:ln>
          </c:spPr>
          <c:marker>
            <c:symbol val="none"/>
          </c:marker>
          <c:xVal>
            <c:numRef>
              <c:f>'2-2 2-3 2-4'!$AQ$1:$AQ$2</c:f>
              <c:numCache>
                <c:formatCode>General</c:formatCode>
                <c:ptCount val="2"/>
                <c:pt idx="0" formatCode="0">
                  <c:v>1960</c:v>
                </c:pt>
                <c:pt idx="1">
                  <c:v>2014</c:v>
                </c:pt>
              </c:numCache>
            </c:numRef>
          </c:xVal>
          <c:yVal>
            <c:numRef>
              <c:f>'2-2 2-3 2-4'!$BI$1:$BI$2</c:f>
              <c:numCache>
                <c:formatCode>0.0</c:formatCode>
                <c:ptCount val="2"/>
                <c:pt idx="0">
                  <c:v>3.7995949569651364</c:v>
                </c:pt>
                <c:pt idx="1">
                  <c:v>3.7995949569651364</c:v>
                </c:pt>
              </c:numCache>
            </c:numRef>
          </c:yVal>
          <c:smooth val="0"/>
        </c:ser>
        <c:ser>
          <c:idx val="2"/>
          <c:order val="3"/>
          <c:spPr>
            <a:ln w="28575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'2-2 2-3 2-4'!$BB$72:$BB$73</c:f>
              <c:numCache>
                <c:formatCode>General</c:formatCode>
                <c:ptCount val="2"/>
                <c:pt idx="0">
                  <c:v>1965</c:v>
                </c:pt>
                <c:pt idx="1">
                  <c:v>1980</c:v>
                </c:pt>
              </c:numCache>
            </c:numRef>
          </c:xVal>
          <c:yVal>
            <c:numRef>
              <c:f>'2-2 2-3 2-4'!$BC$72:$BC$73</c:f>
              <c:numCache>
                <c:formatCode>0.0</c:formatCode>
                <c:ptCount val="2"/>
                <c:pt idx="0">
                  <c:v>3.5249681241007638</c:v>
                </c:pt>
                <c:pt idx="1">
                  <c:v>1.308401553852435</c:v>
                </c:pt>
              </c:numCache>
            </c:numRef>
          </c:yVal>
          <c:smooth val="0"/>
        </c:ser>
        <c:ser>
          <c:idx val="4"/>
          <c:order val="4"/>
          <c:spPr>
            <a:ln w="28575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'2-2 2-3 2-4'!$BB$69:$BB$70</c:f>
              <c:numCache>
                <c:formatCode>General</c:formatCode>
                <c:ptCount val="2"/>
                <c:pt idx="0">
                  <c:v>1980</c:v>
                </c:pt>
                <c:pt idx="1">
                  <c:v>2014</c:v>
                </c:pt>
              </c:numCache>
            </c:numRef>
          </c:xVal>
          <c:yVal>
            <c:numRef>
              <c:f>'2-2 2-3 2-4'!$BC$69:$BC$70</c:f>
              <c:numCache>
                <c:formatCode>0.0</c:formatCode>
                <c:ptCount val="2"/>
                <c:pt idx="0">
                  <c:v>1.308401553852435</c:v>
                </c:pt>
                <c:pt idx="1">
                  <c:v>1.308401553852435</c:v>
                </c:pt>
              </c:numCache>
            </c:numRef>
          </c:yVal>
          <c:smooth val="0"/>
        </c:ser>
        <c:ser>
          <c:idx val="5"/>
          <c:order val="5"/>
          <c:marker>
            <c:symbol val="none"/>
          </c:marker>
          <c:dPt>
            <c:idx val="1"/>
            <c:bubble3D val="0"/>
            <c:spPr>
              <a:ln w="19050">
                <a:solidFill>
                  <a:srgbClr val="FF9966"/>
                </a:solidFill>
                <a:prstDash val="sysDot"/>
              </a:ln>
            </c:spPr>
          </c:dPt>
          <c:xVal>
            <c:numRef>
              <c:f>'2-2 2-3 2-4'!$BB$75:$BB$76</c:f>
              <c:numCache>
                <c:formatCode>General</c:formatCode>
                <c:ptCount val="2"/>
                <c:pt idx="0">
                  <c:v>1960</c:v>
                </c:pt>
                <c:pt idx="1">
                  <c:v>1980</c:v>
                </c:pt>
              </c:numCache>
            </c:numRef>
          </c:xVal>
          <c:yVal>
            <c:numRef>
              <c:f>'2-2 2-3 2-4'!$BC$75:$BC$76</c:f>
              <c:numCache>
                <c:formatCode>0.0</c:formatCode>
                <c:ptCount val="2"/>
                <c:pt idx="0">
                  <c:v>1.308401553852435</c:v>
                </c:pt>
                <c:pt idx="1">
                  <c:v>1.308401553852435</c:v>
                </c:pt>
              </c:numCache>
            </c:numRef>
          </c:yVal>
          <c:smooth val="0"/>
        </c:ser>
        <c:ser>
          <c:idx val="6"/>
          <c:order val="6"/>
          <c:spPr>
            <a:ln w="19050">
              <a:solidFill>
                <a:srgbClr val="006600"/>
              </a:solidFill>
              <a:prstDash val="dash"/>
            </a:ln>
          </c:spPr>
          <c:marker>
            <c:symbol val="none"/>
          </c:marker>
          <c:xVal>
            <c:numRef>
              <c:f>'2-2 2-3 2-4'!$BB$78:$BB$79</c:f>
              <c:numCache>
                <c:formatCode>General</c:formatCode>
                <c:ptCount val="2"/>
                <c:pt idx="0">
                  <c:v>1980</c:v>
                </c:pt>
                <c:pt idx="1">
                  <c:v>1980</c:v>
                </c:pt>
              </c:numCache>
            </c:numRef>
          </c:xVal>
          <c:yVal>
            <c:numRef>
              <c:f>'2-2 2-3 2-4'!$BC$78:$BC$79</c:f>
              <c:numCache>
                <c:formatCode>General</c:formatCode>
                <c:ptCount val="2"/>
                <c:pt idx="0">
                  <c:v>0</c:v>
                </c:pt>
                <c:pt idx="1">
                  <c:v>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949376"/>
        <c:axId val="74950912"/>
      </c:scatterChart>
      <c:valAx>
        <c:axId val="74949376"/>
        <c:scaling>
          <c:orientation val="minMax"/>
          <c:max val="2015"/>
          <c:min val="196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950912"/>
        <c:crosses val="autoZero"/>
        <c:crossBetween val="midCat"/>
      </c:valAx>
      <c:valAx>
        <c:axId val="74950912"/>
        <c:scaling>
          <c:orientation val="minMax"/>
          <c:max val="8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949376"/>
        <c:crosses val="autoZero"/>
        <c:crossBetween val="midCat"/>
        <c:majorUnit val="8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0775613872175495E-2"/>
          <c:y val="3.1307550644567222E-2"/>
          <c:w val="0.88234770330606893"/>
          <c:h val="0.88674033149171272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dPt>
            <c:idx val="0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1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2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5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68"/>
            <c:bubble3D val="0"/>
          </c:dPt>
          <c:dPt>
            <c:idx val="73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Lbls>
            <c:dLbl>
              <c:idx val="0"/>
              <c:layout>
                <c:manualLayout>
                  <c:x val="-1.0086424849855138E-2"/>
                  <c:y val="3.415524716868953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4595566580000826E-2"/>
                  <c:y val="3.167790490277116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927635488172101E-2"/>
                  <c:y val="2.765331129188965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425638641222921E-2"/>
                  <c:y val="2.920868316874754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-6.03338718362951E-2"/>
                  <c:y val="-2.2595379997389828E-3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400">
                        <a:solidFill>
                          <a:srgbClr val="0000FF"/>
                        </a:solidFill>
                      </a:rPr>
                      <a:t>8009</a:t>
                    </a:r>
                    <a:endParaRPr lang="en-US">
                      <a:solidFill>
                        <a:srgbClr val="0000FF"/>
                      </a:solidFill>
                    </a:endParaRPr>
                  </a:p>
                </c:rich>
              </c:tx>
              <c:spPr>
                <a:noFill/>
                <a:ln w="25400">
                  <a:noFill/>
                </a:ln>
              </c:sp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0000FF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'2-6'!$A$3:$A$77</c:f>
              <c:numCache>
                <c:formatCode>General</c:formatCode>
                <c:ptCount val="75"/>
                <c:pt idx="0">
                  <c:v>1</c:v>
                </c:pt>
                <c:pt idx="1">
                  <c:v>1000</c:v>
                </c:pt>
                <c:pt idx="2">
                  <c:v>1500</c:v>
                </c:pt>
                <c:pt idx="3">
                  <c:v>1600</c:v>
                </c:pt>
                <c:pt idx="4">
                  <c:v>1700</c:v>
                </c:pt>
                <c:pt idx="5">
                  <c:v>1820</c:v>
                </c:pt>
                <c:pt idx="6">
                  <c:v>1870</c:v>
                </c:pt>
                <c:pt idx="7">
                  <c:v>1900</c:v>
                </c:pt>
                <c:pt idx="8">
                  <c:v>1913</c:v>
                </c:pt>
                <c:pt idx="9">
                  <c:v>1940</c:v>
                </c:pt>
                <c:pt idx="10">
                  <c:v>1950</c:v>
                </c:pt>
                <c:pt idx="11">
                  <c:v>1951</c:v>
                </c:pt>
                <c:pt idx="12">
                  <c:v>1952</c:v>
                </c:pt>
                <c:pt idx="13">
                  <c:v>1953</c:v>
                </c:pt>
                <c:pt idx="14">
                  <c:v>1954</c:v>
                </c:pt>
                <c:pt idx="15">
                  <c:v>1955</c:v>
                </c:pt>
                <c:pt idx="16">
                  <c:v>1956</c:v>
                </c:pt>
                <c:pt idx="17">
                  <c:v>1957</c:v>
                </c:pt>
                <c:pt idx="18">
                  <c:v>1958</c:v>
                </c:pt>
                <c:pt idx="19">
                  <c:v>1959</c:v>
                </c:pt>
                <c:pt idx="20">
                  <c:v>1960</c:v>
                </c:pt>
                <c:pt idx="21">
                  <c:v>1961</c:v>
                </c:pt>
                <c:pt idx="22">
                  <c:v>1962</c:v>
                </c:pt>
                <c:pt idx="23">
                  <c:v>1963</c:v>
                </c:pt>
                <c:pt idx="24">
                  <c:v>1964</c:v>
                </c:pt>
                <c:pt idx="25">
                  <c:v>1965</c:v>
                </c:pt>
                <c:pt idx="26">
                  <c:v>1966</c:v>
                </c:pt>
                <c:pt idx="27">
                  <c:v>1967</c:v>
                </c:pt>
                <c:pt idx="28">
                  <c:v>1968</c:v>
                </c:pt>
                <c:pt idx="29">
                  <c:v>1969</c:v>
                </c:pt>
                <c:pt idx="30">
                  <c:v>1970</c:v>
                </c:pt>
                <c:pt idx="31">
                  <c:v>1971</c:v>
                </c:pt>
                <c:pt idx="32">
                  <c:v>1972</c:v>
                </c:pt>
                <c:pt idx="33">
                  <c:v>1973</c:v>
                </c:pt>
                <c:pt idx="34">
                  <c:v>1974</c:v>
                </c:pt>
                <c:pt idx="35">
                  <c:v>1975</c:v>
                </c:pt>
                <c:pt idx="36">
                  <c:v>1976</c:v>
                </c:pt>
                <c:pt idx="37">
                  <c:v>1977</c:v>
                </c:pt>
                <c:pt idx="38">
                  <c:v>1978</c:v>
                </c:pt>
                <c:pt idx="39">
                  <c:v>1979</c:v>
                </c:pt>
                <c:pt idx="40">
                  <c:v>1980</c:v>
                </c:pt>
                <c:pt idx="41">
                  <c:v>1981</c:v>
                </c:pt>
                <c:pt idx="42">
                  <c:v>1982</c:v>
                </c:pt>
                <c:pt idx="43">
                  <c:v>1983</c:v>
                </c:pt>
                <c:pt idx="44">
                  <c:v>1984</c:v>
                </c:pt>
                <c:pt idx="45">
                  <c:v>1985</c:v>
                </c:pt>
                <c:pt idx="46">
                  <c:v>1986</c:v>
                </c:pt>
                <c:pt idx="47">
                  <c:v>1987</c:v>
                </c:pt>
                <c:pt idx="48">
                  <c:v>1988</c:v>
                </c:pt>
                <c:pt idx="49">
                  <c:v>1989</c:v>
                </c:pt>
                <c:pt idx="50">
                  <c:v>1990</c:v>
                </c:pt>
                <c:pt idx="51">
                  <c:v>1991</c:v>
                </c:pt>
                <c:pt idx="52">
                  <c:v>1992</c:v>
                </c:pt>
                <c:pt idx="53">
                  <c:v>1993</c:v>
                </c:pt>
                <c:pt idx="54">
                  <c:v>1994</c:v>
                </c:pt>
                <c:pt idx="55">
                  <c:v>1995</c:v>
                </c:pt>
                <c:pt idx="56">
                  <c:v>1996</c:v>
                </c:pt>
                <c:pt idx="57">
                  <c:v>1997</c:v>
                </c:pt>
                <c:pt idx="58">
                  <c:v>1998</c:v>
                </c:pt>
                <c:pt idx="59">
                  <c:v>1999</c:v>
                </c:pt>
                <c:pt idx="60">
                  <c:v>2000</c:v>
                </c:pt>
                <c:pt idx="61">
                  <c:v>2001</c:v>
                </c:pt>
                <c:pt idx="62">
                  <c:v>2002</c:v>
                </c:pt>
                <c:pt idx="63">
                  <c:v>2003</c:v>
                </c:pt>
                <c:pt idx="64">
                  <c:v>2004</c:v>
                </c:pt>
                <c:pt idx="65">
                  <c:v>2005</c:v>
                </c:pt>
                <c:pt idx="66">
                  <c:v>2006</c:v>
                </c:pt>
                <c:pt idx="67">
                  <c:v>2007</c:v>
                </c:pt>
                <c:pt idx="68">
                  <c:v>2008</c:v>
                </c:pt>
                <c:pt idx="69">
                  <c:v>2009</c:v>
                </c:pt>
                <c:pt idx="70">
                  <c:v>2010</c:v>
                </c:pt>
                <c:pt idx="71">
                  <c:v>2011</c:v>
                </c:pt>
                <c:pt idx="72">
                  <c:v>2012</c:v>
                </c:pt>
                <c:pt idx="73">
                  <c:v>2013</c:v>
                </c:pt>
                <c:pt idx="74">
                  <c:v>2014</c:v>
                </c:pt>
              </c:numCache>
            </c:numRef>
          </c:xVal>
          <c:yVal>
            <c:numRef>
              <c:f>'2-6'!$B$3:$B$77</c:f>
              <c:numCache>
                <c:formatCode>0</c:formatCode>
                <c:ptCount val="75"/>
                <c:pt idx="0">
                  <c:v>466.75228057745107</c:v>
                </c:pt>
                <c:pt idx="1">
                  <c:v>453.40216212172226</c:v>
                </c:pt>
                <c:pt idx="2">
                  <c:v>566.38946417655814</c:v>
                </c:pt>
                <c:pt idx="3">
                  <c:v>595.78385609585939</c:v>
                </c:pt>
                <c:pt idx="4">
                  <c:v>614.85360155097851</c:v>
                </c:pt>
                <c:pt idx="5">
                  <c:v>665.73533049757725</c:v>
                </c:pt>
                <c:pt idx="6">
                  <c:v>869.84066100729501</c:v>
                </c:pt>
                <c:pt idx="7">
                  <c:v>1261.225414024424</c:v>
                </c:pt>
                <c:pt idx="8">
                  <c:v>1524.4307986670051</c:v>
                </c:pt>
                <c:pt idx="9">
                  <c:v>1958.3321027440854</c:v>
                </c:pt>
                <c:pt idx="10">
                  <c:v>2110.7375878729968</c:v>
                </c:pt>
                <c:pt idx="11">
                  <c:v>2197.005536460234</c:v>
                </c:pt>
                <c:pt idx="12">
                  <c:v>2257.9803276936786</c:v>
                </c:pt>
                <c:pt idx="13">
                  <c:v>2328.9879060093858</c:v>
                </c:pt>
                <c:pt idx="14">
                  <c:v>2363.4138861859774</c:v>
                </c:pt>
                <c:pt idx="15">
                  <c:v>2466.7170170727891</c:v>
                </c:pt>
                <c:pt idx="16">
                  <c:v>2533.8230115051974</c:v>
                </c:pt>
                <c:pt idx="17">
                  <c:v>2577.8009482567736</c:v>
                </c:pt>
                <c:pt idx="18">
                  <c:v>2606.8812108084485</c:v>
                </c:pt>
                <c:pt idx="19">
                  <c:v>2674.7974032347111</c:v>
                </c:pt>
                <c:pt idx="20">
                  <c:v>2772.5805907823415</c:v>
                </c:pt>
                <c:pt idx="21">
                  <c:v>2830.9087657252162</c:v>
                </c:pt>
                <c:pt idx="22">
                  <c:v>2913.6118041886625</c:v>
                </c:pt>
                <c:pt idx="23">
                  <c:v>2977.9747285397052</c:v>
                </c:pt>
                <c:pt idx="24">
                  <c:v>3130.2484095494196</c:v>
                </c:pt>
                <c:pt idx="25">
                  <c:v>3228.2647858678115</c:v>
                </c:pt>
                <c:pt idx="26">
                  <c:v>3335.1518491409033</c:v>
                </c:pt>
                <c:pt idx="27">
                  <c:v>3390.2571637920305</c:v>
                </c:pt>
                <c:pt idx="28">
                  <c:v>3504.5040609263178</c:v>
                </c:pt>
                <c:pt idx="29">
                  <c:v>3623.574254992016</c:v>
                </c:pt>
                <c:pt idx="30">
                  <c:v>3729.4373347707365</c:v>
                </c:pt>
                <c:pt idx="31">
                  <c:v>3802.9663296976064</c:v>
                </c:pt>
                <c:pt idx="32">
                  <c:v>3904.4384942976121</c:v>
                </c:pt>
                <c:pt idx="33">
                  <c:v>4082.588683315711</c:v>
                </c:pt>
                <c:pt idx="34">
                  <c:v>4099.3797890259157</c:v>
                </c:pt>
                <c:pt idx="35">
                  <c:v>4087.2687804037168</c:v>
                </c:pt>
                <c:pt idx="36">
                  <c:v>4213.3919211859211</c:v>
                </c:pt>
                <c:pt idx="37">
                  <c:v>4309.2265360553329</c:v>
                </c:pt>
                <c:pt idx="38">
                  <c:v>4422.311835214161</c:v>
                </c:pt>
                <c:pt idx="39">
                  <c:v>4499.7738959830458</c:v>
                </c:pt>
                <c:pt idx="40">
                  <c:v>4511.7389212823982</c:v>
                </c:pt>
                <c:pt idx="41">
                  <c:v>4523.4433726844918</c:v>
                </c:pt>
                <c:pt idx="42">
                  <c:v>4501.1927230085485</c:v>
                </c:pt>
                <c:pt idx="43">
                  <c:v>4541.033317666007</c:v>
                </c:pt>
                <c:pt idx="44">
                  <c:v>4668.1745199810985</c:v>
                </c:pt>
                <c:pt idx="45">
                  <c:v>4748.0223900302653</c:v>
                </c:pt>
                <c:pt idx="46">
                  <c:v>4832.7726342695896</c:v>
                </c:pt>
                <c:pt idx="47">
                  <c:v>4932.1727078853737</c:v>
                </c:pt>
                <c:pt idx="48">
                  <c:v>5056.2792467739146</c:v>
                </c:pt>
                <c:pt idx="49">
                  <c:v>5130.0360798357133</c:v>
                </c:pt>
                <c:pt idx="50">
                  <c:v>5149.731181777448</c:v>
                </c:pt>
                <c:pt idx="51">
                  <c:v>5137.2637069414914</c:v>
                </c:pt>
                <c:pt idx="52">
                  <c:v>5165.3310712911225</c:v>
                </c:pt>
                <c:pt idx="53">
                  <c:v>5199.8756070077879</c:v>
                </c:pt>
                <c:pt idx="54">
                  <c:v>5303.7772264938212</c:v>
                </c:pt>
                <c:pt idx="55">
                  <c:v>5446.0671888067191</c:v>
                </c:pt>
                <c:pt idx="56">
                  <c:v>5551.7740884886516</c:v>
                </c:pt>
                <c:pt idx="57">
                  <c:v>5690.0199595115228</c:v>
                </c:pt>
                <c:pt idx="58">
                  <c:v>5708.7309541273362</c:v>
                </c:pt>
                <c:pt idx="59">
                  <c:v>5833.2554919139293</c:v>
                </c:pt>
                <c:pt idx="60">
                  <c:v>6037.6758874956095</c:v>
                </c:pt>
                <c:pt idx="61">
                  <c:v>6131.7054714729165</c:v>
                </c:pt>
                <c:pt idx="62">
                  <c:v>6261.7342670542766</c:v>
                </c:pt>
                <c:pt idx="63">
                  <c:v>6469.1195749421013</c:v>
                </c:pt>
                <c:pt idx="64">
                  <c:v>6738.2813332867345</c:v>
                </c:pt>
                <c:pt idx="65">
                  <c:v>6960.0310347543327</c:v>
                </c:pt>
                <c:pt idx="66">
                  <c:v>7238.3834833498449</c:v>
                </c:pt>
                <c:pt idx="67">
                  <c:v>7467.6482323114678</c:v>
                </c:pt>
                <c:pt idx="68">
                  <c:v>7613.9229239427013</c:v>
                </c:pt>
                <c:pt idx="69">
                  <c:v>7401.2379750568753</c:v>
                </c:pt>
                <c:pt idx="70">
                  <c:v>7611.1073357168643</c:v>
                </c:pt>
                <c:pt idx="71">
                  <c:v>7734.9021244513224</c:v>
                </c:pt>
                <c:pt idx="72">
                  <c:v>7818.1663009326339</c:v>
                </c:pt>
                <c:pt idx="73">
                  <c:v>7907.7978790426714</c:v>
                </c:pt>
                <c:pt idx="74">
                  <c:v>8008.6322517265289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197440"/>
        <c:axId val="73203712"/>
      </c:scatterChart>
      <c:valAx>
        <c:axId val="73197440"/>
        <c:scaling>
          <c:orientation val="minMax"/>
          <c:max val="205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year</a:t>
                </a:r>
              </a:p>
            </c:rich>
          </c:tx>
          <c:layout>
            <c:manualLayout>
              <c:xMode val="edge"/>
              <c:yMode val="edge"/>
              <c:x val="0.80775495147113074"/>
              <c:y val="0.929097605893186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03712"/>
        <c:crosses val="autoZero"/>
        <c:crossBetween val="midCat"/>
        <c:majorUnit val="500"/>
      </c:valAx>
      <c:valAx>
        <c:axId val="73203712"/>
        <c:scaling>
          <c:logBase val="2"/>
          <c:orientation val="minMax"/>
          <c:max val="8400"/>
          <c:min val="250"/>
        </c:scaling>
        <c:delete val="0"/>
        <c:axPos val="l"/>
        <c:numFmt formatCode="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197440"/>
        <c:crosses val="autoZero"/>
        <c:crossBetween val="midCat"/>
      </c:valAx>
      <c:spPr>
        <a:solidFill>
          <a:srgbClr val="FFFFFF"/>
        </a:solidFill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015894468055"/>
          <c:y val="2.5276246719160105E-2"/>
          <c:w val="0.83764521409068393"/>
          <c:h val="0.891150262467191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'2-8'!$A$4</c:f>
              <c:strCache>
                <c:ptCount val="1"/>
                <c:pt idx="0">
                  <c:v>Netherlands</c:v>
                </c:pt>
              </c:strCache>
            </c:strRef>
          </c:tx>
          <c:spPr>
            <a:solidFill>
              <a:srgbClr val="FF9900"/>
            </a:solidFill>
            <a:ln w="12700">
              <a:solidFill>
                <a:srgbClr val="FF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9900"/>
              </a:solidFill>
              <a:ln w="19050">
                <a:solidFill>
                  <a:srgbClr val="FF0000"/>
                </a:solidFill>
                <a:prstDash val="solid"/>
              </a:ln>
            </c:spPr>
          </c:dPt>
          <c:cat>
            <c:numRef>
              <c:f>'2-8'!$B$3:$E$3</c:f>
              <c:numCache>
                <c:formatCode>General</c:formatCode>
                <c:ptCount val="4"/>
                <c:pt idx="0">
                  <c:v>1470</c:v>
                </c:pt>
                <c:pt idx="1">
                  <c:v>1570</c:v>
                </c:pt>
                <c:pt idx="2">
                  <c:v>1670</c:v>
                </c:pt>
                <c:pt idx="3">
                  <c:v>1780</c:v>
                </c:pt>
              </c:numCache>
            </c:numRef>
          </c:cat>
          <c:val>
            <c:numRef>
              <c:f>'2-8'!$B$4:$E$4</c:f>
              <c:numCache>
                <c:formatCode>General</c:formatCode>
                <c:ptCount val="4"/>
                <c:pt idx="0">
                  <c:v>60000</c:v>
                </c:pt>
                <c:pt idx="1">
                  <c:v>232000</c:v>
                </c:pt>
                <c:pt idx="2">
                  <c:v>568000</c:v>
                </c:pt>
                <c:pt idx="3">
                  <c:v>450000</c:v>
                </c:pt>
              </c:numCache>
            </c:numRef>
          </c:val>
        </c:ser>
        <c:ser>
          <c:idx val="1"/>
          <c:order val="1"/>
          <c:tx>
            <c:strRef>
              <c:f>'2-8'!$A$5</c:f>
              <c:strCache>
                <c:ptCount val="1"/>
                <c:pt idx="0">
                  <c:v>Germany</c:v>
                </c:pt>
              </c:strCache>
            </c:strRef>
          </c:tx>
          <c:spPr>
            <a:pattFill prst="wdUpDiag">
              <a:fgClr>
                <a:srgbClr val="006600"/>
              </a:fgClr>
              <a:bgClr>
                <a:srgbClr xmlns:mc="http://schemas.openxmlformats.org/markup-compatibility/2006" xmlns:a14="http://schemas.microsoft.com/office/drawing/2010/main" val="FFFFFF" mc:Ignorable="a14" a14:legacySpreadsheetColorIndex="9"/>
              </a:bgClr>
            </a:pattFill>
            <a:ln w="19050">
              <a:solidFill>
                <a:srgbClr val="006600"/>
              </a:solidFill>
              <a:prstDash val="solid"/>
            </a:ln>
          </c:spPr>
          <c:invertIfNegative val="0"/>
          <c:cat>
            <c:numRef>
              <c:f>'2-8'!$B$3:$E$3</c:f>
              <c:numCache>
                <c:formatCode>General</c:formatCode>
                <c:ptCount val="4"/>
                <c:pt idx="0">
                  <c:v>1470</c:v>
                </c:pt>
                <c:pt idx="1">
                  <c:v>1570</c:v>
                </c:pt>
                <c:pt idx="2">
                  <c:v>1670</c:v>
                </c:pt>
                <c:pt idx="3">
                  <c:v>1780</c:v>
                </c:pt>
              </c:numCache>
            </c:numRef>
          </c:cat>
          <c:val>
            <c:numRef>
              <c:f>'2-8'!$B$5:$E$5</c:f>
              <c:numCache>
                <c:formatCode>General</c:formatCode>
                <c:ptCount val="4"/>
                <c:pt idx="0">
                  <c:v>60000</c:v>
                </c:pt>
                <c:pt idx="1">
                  <c:v>110000</c:v>
                </c:pt>
                <c:pt idx="2">
                  <c:v>104000</c:v>
                </c:pt>
                <c:pt idx="3">
                  <c:v>155000</c:v>
                </c:pt>
              </c:numCache>
            </c:numRef>
          </c:val>
        </c:ser>
        <c:ser>
          <c:idx val="2"/>
          <c:order val="2"/>
          <c:tx>
            <c:strRef>
              <c:f>'2-8'!$A$6</c:f>
              <c:strCache>
                <c:ptCount val="1"/>
                <c:pt idx="0">
                  <c:v>Britain</c:v>
                </c:pt>
              </c:strCache>
            </c:strRef>
          </c:tx>
          <c:spPr>
            <a:pattFill prst="pct20">
              <a:fgClr>
                <a:srgbClr xmlns:mc="http://schemas.openxmlformats.org/markup-compatibility/2006" xmlns:a14="http://schemas.microsoft.com/office/drawing/2010/main" val="0000FF" mc:Ignorable="a14" a14:legacySpreadsheetColorIndex="12"/>
              </a:fgClr>
              <a:bgClr>
                <a:srgbClr xmlns:mc="http://schemas.openxmlformats.org/markup-compatibility/2006" xmlns:a14="http://schemas.microsoft.com/office/drawing/2010/main" val="FFFFFF" mc:Ignorable="a14" a14:legacySpreadsheetColorIndex="9"/>
              </a:bgClr>
            </a:pattFill>
            <a:ln w="19050">
              <a:solidFill>
                <a:srgbClr val="0000FF"/>
              </a:solidFill>
              <a:prstDash val="solid"/>
            </a:ln>
          </c:spPr>
          <c:invertIfNegative val="0"/>
          <c:cat>
            <c:numRef>
              <c:f>'2-8'!$B$3:$E$3</c:f>
              <c:numCache>
                <c:formatCode>General</c:formatCode>
                <c:ptCount val="4"/>
                <c:pt idx="0">
                  <c:v>1470</c:v>
                </c:pt>
                <c:pt idx="1">
                  <c:v>1570</c:v>
                </c:pt>
                <c:pt idx="2">
                  <c:v>1670</c:v>
                </c:pt>
                <c:pt idx="3">
                  <c:v>1780</c:v>
                </c:pt>
              </c:numCache>
            </c:numRef>
          </c:cat>
          <c:val>
            <c:numRef>
              <c:f>'2-8'!$B$6:$E$6</c:f>
              <c:numCache>
                <c:formatCode>General</c:formatCode>
                <c:ptCount val="4"/>
                <c:pt idx="0">
                  <c:v>0</c:v>
                </c:pt>
                <c:pt idx="1">
                  <c:v>51000</c:v>
                </c:pt>
                <c:pt idx="2">
                  <c:v>260000</c:v>
                </c:pt>
                <c:pt idx="3">
                  <c:v>1000000</c:v>
                </c:pt>
              </c:numCache>
            </c:numRef>
          </c:val>
        </c:ser>
        <c:ser>
          <c:idx val="3"/>
          <c:order val="3"/>
          <c:tx>
            <c:strRef>
              <c:f>'2-8'!$A$7</c:f>
              <c:strCache>
                <c:ptCount val="1"/>
                <c:pt idx="0">
                  <c:v>France</c:v>
                </c:pt>
              </c:strCache>
            </c:strRef>
          </c:tx>
          <c:spPr>
            <a:pattFill prst="lgConfetti">
              <a:fgClr>
                <a:srgbClr xmlns:mc="http://schemas.openxmlformats.org/markup-compatibility/2006" xmlns:a14="http://schemas.microsoft.com/office/drawing/2010/main" val="FF0000" mc:Ignorable="a14" a14:legacySpreadsheetColorIndex="10"/>
              </a:fgClr>
              <a:bgClr>
                <a:srgbClr xmlns:mc="http://schemas.openxmlformats.org/markup-compatibility/2006" xmlns:a14="http://schemas.microsoft.com/office/drawing/2010/main" val="FFFFFF" mc:Ignorable="a14" a14:legacySpreadsheetColorIndex="9"/>
              </a:bgClr>
            </a:pattFill>
            <a:ln w="19050">
              <a:solidFill>
                <a:srgbClr val="FF0000"/>
              </a:solidFill>
              <a:prstDash val="solid"/>
            </a:ln>
          </c:spPr>
          <c:invertIfNegative val="0"/>
          <c:cat>
            <c:numRef>
              <c:f>'2-8'!$B$3:$E$3</c:f>
              <c:numCache>
                <c:formatCode>General</c:formatCode>
                <c:ptCount val="4"/>
                <c:pt idx="0">
                  <c:v>1470</c:v>
                </c:pt>
                <c:pt idx="1">
                  <c:v>1570</c:v>
                </c:pt>
                <c:pt idx="2">
                  <c:v>1670</c:v>
                </c:pt>
                <c:pt idx="3">
                  <c:v>1780</c:v>
                </c:pt>
              </c:numCache>
            </c:numRef>
          </c:cat>
          <c:val>
            <c:numRef>
              <c:f>'2-8'!$B$7:$E$7</c:f>
              <c:numCache>
                <c:formatCode>General</c:formatCode>
                <c:ptCount val="4"/>
                <c:pt idx="0">
                  <c:v>0</c:v>
                </c:pt>
                <c:pt idx="1">
                  <c:v>80000</c:v>
                </c:pt>
                <c:pt idx="2">
                  <c:v>80000</c:v>
                </c:pt>
                <c:pt idx="3">
                  <c:v>700000</c:v>
                </c:pt>
              </c:numCache>
            </c:numRef>
          </c:val>
        </c:ser>
        <c:ser>
          <c:idx val="4"/>
          <c:order val="4"/>
          <c:tx>
            <c:strRef>
              <c:f>'2-8'!$A$8</c:f>
              <c:strCache>
                <c:ptCount val="1"/>
                <c:pt idx="0">
                  <c:v>Italy, Portugal, Spain</c:v>
                </c:pt>
              </c:strCache>
            </c:strRef>
          </c:tx>
          <c:spPr>
            <a:pattFill prst="ltDnDiag">
              <a:fgClr>
                <a:srgbClr xmlns:mc="http://schemas.openxmlformats.org/markup-compatibility/2006" xmlns:a14="http://schemas.microsoft.com/office/drawing/2010/main" val="008000" mc:Ignorable="a14" a14:legacySpreadsheetColorIndex="17"/>
              </a:fgClr>
              <a:bgClr>
                <a:srgbClr xmlns:mc="http://schemas.openxmlformats.org/markup-compatibility/2006" xmlns:a14="http://schemas.microsoft.com/office/drawing/2010/main" val="FFFFFF" mc:Ignorable="a14" a14:legacySpreadsheetColorIndex="9"/>
              </a:bgClr>
            </a:pattFill>
            <a:ln w="19050">
              <a:solidFill>
                <a:srgbClr val="006600"/>
              </a:solidFill>
              <a:prstDash val="solid"/>
            </a:ln>
          </c:spPr>
          <c:invertIfNegative val="0"/>
          <c:cat>
            <c:numRef>
              <c:f>'2-8'!$B$3:$E$3</c:f>
              <c:numCache>
                <c:formatCode>General</c:formatCode>
                <c:ptCount val="4"/>
                <c:pt idx="0">
                  <c:v>1470</c:v>
                </c:pt>
                <c:pt idx="1">
                  <c:v>1570</c:v>
                </c:pt>
                <c:pt idx="2">
                  <c:v>1670</c:v>
                </c:pt>
                <c:pt idx="3">
                  <c:v>1780</c:v>
                </c:pt>
              </c:numCache>
            </c:numRef>
          </c:cat>
          <c:val>
            <c:numRef>
              <c:f>'2-8'!$B$8:$E$8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250000</c:v>
                </c:pt>
                <c:pt idx="3">
                  <c:v>546000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73248768"/>
        <c:axId val="73250304"/>
      </c:barChart>
      <c:catAx>
        <c:axId val="73248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50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250304"/>
        <c:scaling>
          <c:orientation val="minMax"/>
          <c:max val="1020000"/>
          <c:min val="0"/>
        </c:scaling>
        <c:delete val="0"/>
        <c:axPos val="l"/>
        <c:numFmt formatCode="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48768"/>
        <c:crosses val="autoZero"/>
        <c:crossBetween val="between"/>
        <c:majorUnit val="200000"/>
      </c:valAx>
      <c:spPr>
        <a:noFill/>
        <a:ln w="12700">
          <a:noFill/>
          <a:prstDash val="solid"/>
        </a:ln>
      </c:spPr>
    </c:plotArea>
    <c:legend>
      <c:legendPos val="l"/>
      <c:layout>
        <c:manualLayout>
          <c:xMode val="edge"/>
          <c:yMode val="edge"/>
          <c:x val="0.13312064010505686"/>
          <c:y val="5.1097769028871393E-2"/>
          <c:w val="0.27303712744791592"/>
          <c:h val="0.3278237914785147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465805061927838E-2"/>
          <c:y val="3.9126642016463285E-2"/>
          <c:w val="0.90468565419629488"/>
          <c:h val="0.8901413235754289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'2-9'!$AD$31</c:f>
              <c:strCache>
                <c:ptCount val="1"/>
                <c:pt idx="0">
                  <c:v>World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CCFFFF">
                  <a:alpha val="50000"/>
                </a:srgbClr>
              </a:solidFill>
              <a:ln w="19050">
                <a:solidFill>
                  <a:srgbClr val="0000FF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7.5951443569553809E-3"/>
                  <c:y val="1.68499015748031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2782699037620247E-2"/>
                  <c:y val="-2.8274606299212524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0000FF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742016622922136E-2"/>
                  <c:y val="2.503034776902887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0000FF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9834864391951004E-3"/>
                  <c:y val="-9.017552493438319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'2-9'!$AC$32:$AC$38</c:f>
              <c:numCache>
                <c:formatCode>General</c:formatCode>
                <c:ptCount val="7"/>
                <c:pt idx="0">
                  <c:v>1870</c:v>
                </c:pt>
                <c:pt idx="1">
                  <c:v>1913</c:v>
                </c:pt>
                <c:pt idx="2">
                  <c:v>1929</c:v>
                </c:pt>
                <c:pt idx="3">
                  <c:v>1950</c:v>
                </c:pt>
                <c:pt idx="4">
                  <c:v>1973</c:v>
                </c:pt>
                <c:pt idx="5">
                  <c:v>1998</c:v>
                </c:pt>
                <c:pt idx="6">
                  <c:v>2014</c:v>
                </c:pt>
              </c:numCache>
            </c:numRef>
          </c:xVal>
          <c:yVal>
            <c:numRef>
              <c:f>'2-9'!$AD$32:$AD$38</c:f>
              <c:numCache>
                <c:formatCode>General</c:formatCode>
                <c:ptCount val="7"/>
                <c:pt idx="0">
                  <c:v>4.5999999999999996</c:v>
                </c:pt>
                <c:pt idx="1">
                  <c:v>7.9</c:v>
                </c:pt>
                <c:pt idx="2" formatCode="0.0">
                  <c:v>9</c:v>
                </c:pt>
                <c:pt idx="3">
                  <c:v>5.5</c:v>
                </c:pt>
                <c:pt idx="4">
                  <c:v>10.5</c:v>
                </c:pt>
                <c:pt idx="5">
                  <c:v>17.2</c:v>
                </c:pt>
                <c:pt idx="6" formatCode="0.0">
                  <c:v>23.152860969126511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'2-9'!$AE$31</c:f>
              <c:strCache>
                <c:ptCount val="1"/>
                <c:pt idx="0">
                  <c:v>USA</c:v>
                </c:pt>
              </c:strCache>
            </c:strRef>
          </c:tx>
          <c:spPr>
            <a:ln w="44450">
              <a:solidFill>
                <a:srgbClr val="FF0000"/>
              </a:solidFill>
              <a:prstDash val="lgDash"/>
            </a:ln>
          </c:spPr>
          <c:marker>
            <c:symbol val="square"/>
            <c:size val="9"/>
            <c:spPr>
              <a:solidFill>
                <a:srgbClr val="FFCC99">
                  <a:alpha val="50000"/>
                </a:srgbClr>
              </a:solidFill>
              <a:ln w="19050">
                <a:solidFill>
                  <a:srgbClr val="FF0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9.6929985146966616E-3"/>
                  <c:y val="2.035005292846682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FF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6.462035541195477E-3"/>
                  <c:y val="-3.244120032441200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FF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'2-9'!$AC$32:$AC$38</c:f>
              <c:numCache>
                <c:formatCode>General</c:formatCode>
                <c:ptCount val="7"/>
                <c:pt idx="0">
                  <c:v>1870</c:v>
                </c:pt>
                <c:pt idx="1">
                  <c:v>1913</c:v>
                </c:pt>
                <c:pt idx="2">
                  <c:v>1929</c:v>
                </c:pt>
                <c:pt idx="3">
                  <c:v>1950</c:v>
                </c:pt>
                <c:pt idx="4">
                  <c:v>1973</c:v>
                </c:pt>
                <c:pt idx="5">
                  <c:v>1998</c:v>
                </c:pt>
                <c:pt idx="6">
                  <c:v>2014</c:v>
                </c:pt>
              </c:numCache>
            </c:numRef>
          </c:xVal>
          <c:yVal>
            <c:numRef>
              <c:f>'2-9'!$AE$32:$AE$38</c:f>
              <c:numCache>
                <c:formatCode>General</c:formatCode>
                <c:ptCount val="7"/>
                <c:pt idx="0">
                  <c:v>2.5</c:v>
                </c:pt>
                <c:pt idx="1">
                  <c:v>3.7</c:v>
                </c:pt>
                <c:pt idx="2">
                  <c:v>3.6</c:v>
                </c:pt>
                <c:pt idx="3" formatCode="0.0">
                  <c:v>3</c:v>
                </c:pt>
                <c:pt idx="4">
                  <c:v>4.9000000000000004</c:v>
                </c:pt>
                <c:pt idx="5">
                  <c:v>10.1</c:v>
                </c:pt>
                <c:pt idx="6" formatCode="0.0">
                  <c:v>12.042938947837326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'2-9'!$AF$31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008000"/>
              </a:solidFill>
              <a:prstDash val="sysDash"/>
            </a:ln>
          </c:spPr>
          <c:marker>
            <c:symbol val="triangle"/>
            <c:size val="9"/>
            <c:spPr>
              <a:solidFill>
                <a:srgbClr val="CCFFCC">
                  <a:alpha val="50000"/>
                </a:srgbClr>
              </a:solidFill>
              <a:ln w="19050">
                <a:solidFill>
                  <a:srgbClr val="008000"/>
                </a:solidFill>
                <a:prstDash val="solid"/>
              </a:ln>
            </c:spPr>
          </c:marker>
          <c:dLbls>
            <c:dLbl>
              <c:idx val="2"/>
              <c:layout>
                <c:manualLayout>
                  <c:x val="-2.9049978127734032E-2"/>
                  <c:y val="2.9435367454068242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0066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9.23982939632546E-3"/>
                  <c:y val="-6.250000000000000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8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'2-9'!$AC$32:$AC$38</c:f>
              <c:numCache>
                <c:formatCode>General</c:formatCode>
                <c:ptCount val="7"/>
                <c:pt idx="0">
                  <c:v>1870</c:v>
                </c:pt>
                <c:pt idx="1">
                  <c:v>1913</c:v>
                </c:pt>
                <c:pt idx="2">
                  <c:v>1929</c:v>
                </c:pt>
                <c:pt idx="3">
                  <c:v>1950</c:v>
                </c:pt>
                <c:pt idx="4">
                  <c:v>1973</c:v>
                </c:pt>
                <c:pt idx="5">
                  <c:v>1998</c:v>
                </c:pt>
                <c:pt idx="6">
                  <c:v>2014</c:v>
                </c:pt>
              </c:numCache>
            </c:numRef>
          </c:xVal>
          <c:yVal>
            <c:numRef>
              <c:f>'2-9'!$AF$32:$AF$38</c:f>
              <c:numCache>
                <c:formatCode>General</c:formatCode>
                <c:ptCount val="7"/>
                <c:pt idx="0">
                  <c:v>0.2</c:v>
                </c:pt>
                <c:pt idx="1">
                  <c:v>2.4</c:v>
                </c:pt>
                <c:pt idx="2">
                  <c:v>3.5</c:v>
                </c:pt>
                <c:pt idx="3">
                  <c:v>2.2000000000000002</c:v>
                </c:pt>
                <c:pt idx="4">
                  <c:v>7.7</c:v>
                </c:pt>
                <c:pt idx="5">
                  <c:v>13.4</c:v>
                </c:pt>
                <c:pt idx="6" formatCode="0.0">
                  <c:v>19.745454762107951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5305344"/>
        <c:axId val="75306880"/>
      </c:scatterChart>
      <c:valAx>
        <c:axId val="75305344"/>
        <c:scaling>
          <c:orientation val="minMax"/>
          <c:max val="2020"/>
          <c:min val="1870"/>
        </c:scaling>
        <c:delete val="0"/>
        <c:axPos val="b"/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306880"/>
        <c:crosses val="autoZero"/>
        <c:crossBetween val="midCat"/>
        <c:majorUnit val="30"/>
        <c:minorUnit val="10"/>
      </c:valAx>
      <c:valAx>
        <c:axId val="75306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305344"/>
        <c:crosses val="autoZero"/>
        <c:crossBetween val="midCat"/>
      </c:valAx>
      <c:spPr>
        <a:solidFill>
          <a:srgbClr val="FFFFFF"/>
        </a:solidFill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8.2390953150242321E-2"/>
          <c:y val="4.3560357874973657E-2"/>
          <c:w val="0.40387756053918139"/>
          <c:h val="6.6298342541436461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r>
              <a:rPr lang="en-US" sz="1800" b="1" smtClean="0">
                <a:latin typeface="+mn-lt"/>
              </a:rPr>
              <a:t>2.11 </a:t>
            </a:r>
            <a:r>
              <a:rPr lang="en-US" sz="1800" b="1" smtClean="0">
                <a:solidFill>
                  <a:srgbClr val="0000FF"/>
                </a:solidFill>
                <a:latin typeface="+mn-lt"/>
              </a:rPr>
              <a:t>value </a:t>
            </a:r>
            <a:r>
              <a:rPr lang="en-US" sz="1800" b="1">
                <a:solidFill>
                  <a:srgbClr val="0000FF"/>
                </a:solidFill>
                <a:latin typeface="+mn-lt"/>
              </a:rPr>
              <a:t>added distribution of an Apple </a:t>
            </a:r>
            <a:r>
              <a:rPr lang="en-US" sz="1800" b="1" i="1" smtClean="0">
                <a:solidFill>
                  <a:srgbClr val="0000FF"/>
                </a:solidFill>
                <a:latin typeface="+mn-lt"/>
              </a:rPr>
              <a:t>i</a:t>
            </a:r>
            <a:r>
              <a:rPr lang="en-US" sz="1800" b="1" smtClean="0">
                <a:solidFill>
                  <a:srgbClr val="0000FF"/>
                </a:solidFill>
                <a:latin typeface="+mn-lt"/>
              </a:rPr>
              <a:t>Pad</a:t>
            </a:r>
            <a:endParaRPr lang="en-US" sz="1800" b="1">
              <a:solidFill>
                <a:srgbClr val="0000FF"/>
              </a:solidFill>
              <a:latin typeface="+mn-lt"/>
            </a:endParaRPr>
          </a:p>
        </c:rich>
      </c:tx>
      <c:layout>
        <c:manualLayout>
          <c:xMode val="edge"/>
          <c:yMode val="edge"/>
          <c:x val="0.48247222222222225"/>
          <c:y val="2.301509186351706E-4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3877943148760867E-3"/>
          <c:y val="2.3141038404682172E-2"/>
          <c:w val="0.99061220568512387"/>
          <c:h val="0.800375056566205"/>
        </c:manualLayout>
      </c:layout>
      <c:ofPieChart>
        <c:ofPieType val="bar"/>
        <c:varyColors val="1"/>
        <c:ser>
          <c:idx val="0"/>
          <c:order val="0"/>
          <c:spPr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pattFill prst="pct10">
                <a:fgClr>
                  <a:srgbClr xmlns:mc="http://schemas.openxmlformats.org/markup-compatibility/2006" xmlns:a14="http://schemas.microsoft.com/office/drawing/2010/main" val="0000FF" mc:Ignorable="a14" a14:legacySpreadsheetColorIndex="12"/>
                </a:fgClr>
                <a:bgClr>
                  <a:srgbClr xmlns:mc="http://schemas.openxmlformats.org/markup-compatibility/2006" xmlns:a14="http://schemas.microsoft.com/office/drawing/2010/main" val="FFFFFF" mc:Ignorable="a14" a14:legacySpreadsheetColorIndex="9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FFCC99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pattFill prst="lgGrid">
                <a:fgClr>
                  <a:srgbClr xmlns:mc="http://schemas.openxmlformats.org/markup-compatibility/2006" xmlns:a14="http://schemas.microsoft.com/office/drawing/2010/main" val="FF9900" mc:Ignorable="a14" a14:legacySpreadsheetColorIndex="52"/>
                </a:fgClr>
                <a:bgClr>
                  <a:srgbClr xmlns:mc="http://schemas.openxmlformats.org/markup-compatibility/2006" xmlns:a14="http://schemas.microsoft.com/office/drawing/2010/main" val="FFFFCC" mc:Ignorable="a14" a14:legacySpreadsheetColorIndex="26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FFFF99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pattFill prst="wdUpDiag">
                <a:fgClr>
                  <a:srgbClr xmlns:mc="http://schemas.openxmlformats.org/markup-compatibility/2006" xmlns:a14="http://schemas.microsoft.com/office/drawing/2010/main" val="0000FF" mc:Ignorable="a14" a14:legacySpreadsheetColorIndex="12"/>
                </a:fgClr>
                <a:bgClr>
                  <a:srgbClr xmlns:mc="http://schemas.openxmlformats.org/markup-compatibility/2006" xmlns:a14="http://schemas.microsoft.com/office/drawing/2010/main" val="FFFFFF" mc:Ignorable="a14" a14:legacySpreadsheetColorIndex="9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pattFill prst="openDmnd">
                <a:fgClr>
                  <a:srgbClr xmlns:mc="http://schemas.openxmlformats.org/markup-compatibility/2006" xmlns:a14="http://schemas.microsoft.com/office/drawing/2010/main" val="008000" mc:Ignorable="a14" a14:legacySpreadsheetColorIndex="17"/>
                </a:fgClr>
                <a:bgClr>
                  <a:srgbClr xmlns:mc="http://schemas.openxmlformats.org/markup-compatibility/2006" xmlns:a14="http://schemas.microsoft.com/office/drawing/2010/main" val="FFFFFF" mc:Ignorable="a14" a14:legacySpreadsheetColorIndex="9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bubble3D val="0"/>
            <c:spPr>
              <a:pattFill prst="lgConfetti">
                <a:fgClr>
                  <a:srgbClr xmlns:mc="http://schemas.openxmlformats.org/markup-compatibility/2006" xmlns:a14="http://schemas.microsoft.com/office/drawing/2010/main" val="0000FF" mc:Ignorable="a14" a14:legacySpreadsheetColorIndex="12"/>
                </a:fgClr>
                <a:bgClr>
                  <a:srgbClr xmlns:mc="http://schemas.openxmlformats.org/markup-compatibility/2006" xmlns:a14="http://schemas.microsoft.com/office/drawing/2010/main" val="FFFFFF" mc:Ignorable="a14" a14:legacySpreadsheetColorIndex="9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bubble3D val="0"/>
            <c:spPr>
              <a:pattFill prst="smCheck">
                <a:fgClr>
                  <a:srgbClr xmlns:mc="http://schemas.openxmlformats.org/markup-compatibility/2006" xmlns:a14="http://schemas.microsoft.com/office/drawing/2010/main" val="008000" mc:Ignorable="a14" a14:legacySpreadsheetColorIndex="17"/>
                </a:fgClr>
                <a:bgClr>
                  <a:srgbClr xmlns:mc="http://schemas.openxmlformats.org/markup-compatibility/2006" xmlns:a14="http://schemas.microsoft.com/office/drawing/2010/main" val="FFFF99" mc:Ignorable="a14" a14:legacySpreadsheetColorIndex="43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bubble3D val="0"/>
            <c:spPr>
              <a:pattFill prst="dkVert">
                <a:fgClr>
                  <a:srgbClr xmlns:mc="http://schemas.openxmlformats.org/markup-compatibility/2006" xmlns:a14="http://schemas.microsoft.com/office/drawing/2010/main" val="FF0000" mc:Ignorable="a14" a14:legacySpreadsheetColorIndex="10"/>
                </a:fgClr>
                <a:bgClr>
                  <a:srgbClr xmlns:mc="http://schemas.openxmlformats.org/markup-compatibility/2006" xmlns:a14="http://schemas.microsoft.com/office/drawing/2010/main" val="FFFFFF" mc:Ignorable="a14" a14:legacySpreadsheetColorIndex="9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"/>
            <c:bubble3D val="0"/>
            <c:spPr>
              <a:solidFill>
                <a:srgbClr val="9933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0"/>
            <c:bubble3D val="0"/>
            <c:spPr>
              <a:pattFill prst="lgCheck">
                <a:fgClr>
                  <a:srgbClr xmlns:mc="http://schemas.openxmlformats.org/markup-compatibility/2006" xmlns:a14="http://schemas.microsoft.com/office/drawing/2010/main" val="99CC00" mc:Ignorable="a14" a14:legacySpreadsheetColorIndex="50"/>
                </a:fgClr>
                <a:bgClr>
                  <a:srgbClr xmlns:mc="http://schemas.openxmlformats.org/markup-compatibility/2006" xmlns:a14="http://schemas.microsoft.com/office/drawing/2010/main" val="FFFFFF" mc:Ignorable="a14" a14:legacySpreadsheetColorIndex="9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'2-11'!$A$27:$A$36</c:f>
              <c:strCache>
                <c:ptCount val="10"/>
                <c:pt idx="0">
                  <c:v>Apple profits</c:v>
                </c:pt>
                <c:pt idx="1">
                  <c:v>Costs of input: materials</c:v>
                </c:pt>
                <c:pt idx="2">
                  <c:v>Distribution and retail</c:v>
                </c:pt>
                <c:pt idx="3">
                  <c:v>S. Korea profits</c:v>
                </c:pt>
                <c:pt idx="4">
                  <c:v>Unidentified profits</c:v>
                </c:pt>
                <c:pt idx="5">
                  <c:v>Costs of inputs: Non-China labor</c:v>
                </c:pt>
                <c:pt idx="6">
                  <c:v>Non-Apple U.S. profits</c:v>
                </c:pt>
                <c:pt idx="7">
                  <c:v>Taiwan profits </c:v>
                </c:pt>
                <c:pt idx="8">
                  <c:v>Cost of inputs: China labor</c:v>
                </c:pt>
                <c:pt idx="9">
                  <c:v>Japan profits</c:v>
                </c:pt>
              </c:strCache>
            </c:strRef>
          </c:cat>
          <c:val>
            <c:numRef>
              <c:f>'2-11'!$B$27:$B$36</c:f>
              <c:numCache>
                <c:formatCode>General</c:formatCode>
                <c:ptCount val="10"/>
                <c:pt idx="0">
                  <c:v>150</c:v>
                </c:pt>
                <c:pt idx="1">
                  <c:v>155</c:v>
                </c:pt>
                <c:pt idx="2">
                  <c:v>75</c:v>
                </c:pt>
                <c:pt idx="3">
                  <c:v>35</c:v>
                </c:pt>
                <c:pt idx="4">
                  <c:v>25</c:v>
                </c:pt>
                <c:pt idx="5">
                  <c:v>25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plitType val="cust"/>
        <c:custSplit>
          <c:secondPiePt val="3"/>
          <c:secondPiePt val="4"/>
          <c:secondPiePt val="5"/>
          <c:secondPiePt val="6"/>
          <c:secondPiePt val="7"/>
          <c:secondPiePt val="8"/>
          <c:secondPiePt val="9"/>
        </c:custSplit>
        <c:secondPieSize val="50"/>
        <c:serLines>
          <c:spPr>
            <a:ln w="3175">
              <a:solidFill>
                <a:srgbClr val="000000"/>
              </a:solidFill>
              <a:prstDash val="solid"/>
            </a:ln>
          </c:spPr>
        </c:serLines>
      </c:ofPieChart>
      <c:spPr>
        <a:noFill/>
        <a:ln w="25400">
          <a:noFill/>
        </a:ln>
      </c:spPr>
    </c:plotArea>
    <c:legend>
      <c:legendPos val="r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8.6579587507637674E-3"/>
          <c:y val="0.84733098017920183"/>
          <c:w val="0.97773654916512054"/>
          <c:h val="0.14190135871570267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685850244329212E-2"/>
          <c:y val="5.3640248991864523E-2"/>
          <c:w val="0.91599086699528409"/>
          <c:h val="0.895277400669743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'2-14'!$A$8</c:f>
              <c:strCache>
                <c:ptCount val="1"/>
                <c:pt idx="0">
                  <c:v>Western Europe</c:v>
                </c:pt>
              </c:strCache>
            </c:strRef>
          </c:tx>
          <c:spPr>
            <a:solidFill>
              <a:srgbClr val="FFFF99"/>
            </a:solidFill>
            <a:ln w="19050">
              <a:solidFill>
                <a:srgbClr val="663300"/>
              </a:solidFill>
              <a:prstDash val="solid"/>
            </a:ln>
          </c:spPr>
          <c:invertIfNegative val="0"/>
          <c:cat>
            <c:strRef>
              <c:f>'2-14'!$B$3:$F$3</c:f>
              <c:strCache>
                <c:ptCount val="5"/>
                <c:pt idx="0">
                  <c:v>1870-1913</c:v>
                </c:pt>
                <c:pt idx="1">
                  <c:v>1914-1949</c:v>
                </c:pt>
                <c:pt idx="2">
                  <c:v>1950-1973</c:v>
                </c:pt>
                <c:pt idx="3">
                  <c:v>1974-1998</c:v>
                </c:pt>
                <c:pt idx="4">
                  <c:v>2000-2010</c:v>
                </c:pt>
              </c:strCache>
            </c:strRef>
          </c:cat>
          <c:val>
            <c:numRef>
              <c:f>'2-14'!$B$8:$F$8</c:f>
              <c:numCache>
                <c:formatCode>0.00</c:formatCode>
                <c:ptCount val="5"/>
                <c:pt idx="0">
                  <c:v>-1.667704414287041</c:v>
                </c:pt>
                <c:pt idx="1">
                  <c:v>-0.43136552750985946</c:v>
                </c:pt>
                <c:pt idx="2">
                  <c:v>1.4632625283220997</c:v>
                </c:pt>
                <c:pt idx="3">
                  <c:v>1.4539513250951623</c:v>
                </c:pt>
                <c:pt idx="4">
                  <c:v>2.8877369251238627</c:v>
                </c:pt>
              </c:numCache>
            </c:numRef>
          </c:val>
        </c:ser>
        <c:ser>
          <c:idx val="1"/>
          <c:order val="1"/>
          <c:tx>
            <c:strRef>
              <c:f>'2-14'!$A$9</c:f>
              <c:strCache>
                <c:ptCount val="1"/>
                <c:pt idx="0">
                  <c:v>Western Offshoots</c:v>
                </c:pt>
              </c:strCache>
            </c:strRef>
          </c:tx>
          <c:spPr>
            <a:solidFill>
              <a:srgbClr xmlns:mc="http://schemas.openxmlformats.org/markup-compatibility/2006" xmlns:a14="http://schemas.microsoft.com/office/drawing/2010/main" val="0000FF" mc:Ignorable="a14" a14:legacySpreadsheetColorIndex="12"/>
            </a:solidFill>
            <a:ln w="19050">
              <a:solidFill>
                <a:srgbClr val="0000FF"/>
              </a:solidFill>
              <a:prstDash val="solid"/>
            </a:ln>
          </c:spPr>
          <c:invertIfNegative val="0"/>
          <c:cat>
            <c:strRef>
              <c:f>'2-14'!$B$3:$F$3</c:f>
              <c:strCache>
                <c:ptCount val="5"/>
                <c:pt idx="0">
                  <c:v>1870-1913</c:v>
                </c:pt>
                <c:pt idx="1">
                  <c:v>1914-1949</c:v>
                </c:pt>
                <c:pt idx="2">
                  <c:v>1950-1973</c:v>
                </c:pt>
                <c:pt idx="3">
                  <c:v>1974-1998</c:v>
                </c:pt>
                <c:pt idx="4">
                  <c:v>2000-2010</c:v>
                </c:pt>
              </c:strCache>
            </c:strRef>
          </c:cat>
          <c:val>
            <c:numRef>
              <c:f>'2-14'!$B$9:$F$9</c:f>
              <c:numCache>
                <c:formatCode>0.00</c:formatCode>
                <c:ptCount val="5"/>
                <c:pt idx="0">
                  <c:v>5.2761159989468442</c:v>
                </c:pt>
                <c:pt idx="1">
                  <c:v>1.4428071658027397</c:v>
                </c:pt>
                <c:pt idx="2">
                  <c:v>2.5769537059109942</c:v>
                </c:pt>
                <c:pt idx="3">
                  <c:v>3.0950417773999783</c:v>
                </c:pt>
                <c:pt idx="4">
                  <c:v>1.9852903346582811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75483776"/>
        <c:axId val="75489664"/>
      </c:barChart>
      <c:catAx>
        <c:axId val="75483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489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489664"/>
        <c:scaling>
          <c:orientation val="minMax"/>
          <c:max val="6"/>
          <c:min val="-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dash"/>
            </a:ln>
          </c:spPr>
        </c:majorGridlines>
        <c:numFmt formatCode="0" sourceLinked="0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483776"/>
        <c:crosses val="autoZero"/>
        <c:crossBetween val="between"/>
        <c:majorUnit val="2"/>
        <c:minorUnit val="1"/>
      </c:valAx>
      <c:spPr>
        <a:solidFill>
          <a:srgbClr val="FFFFFF"/>
        </a:solidFill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45789359142607172"/>
          <c:y val="0.8498756315412781"/>
          <c:w val="0.48983837064590208"/>
          <c:h val="9.195436704669184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0.01578</cdr:x>
      <cdr:y>0.3875</cdr:y>
    </cdr:from>
    <cdr:to>
      <cdr:x>0.09495</cdr:x>
      <cdr:y>0.46736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262" y="2362200"/>
          <a:ext cx="723930" cy="4868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0" i="0">
              <a:solidFill>
                <a:srgbClr val="FF0000"/>
              </a:solidFill>
              <a:latin typeface="Cambria Math"/>
            </a:rPr>
            <a:t>3.5</a:t>
          </a:r>
          <a:endParaRPr lang="en-US" sz="14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0.01667</cdr:x>
      <cdr:y>0.3125</cdr:y>
    </cdr:from>
    <cdr:to>
      <cdr:x>0.09584</cdr:x>
      <cdr:y>0.39236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52400" y="1905000"/>
          <a:ext cx="723930" cy="4868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0" i="0">
              <a:solidFill>
                <a:srgbClr val="0000FF"/>
              </a:solidFill>
              <a:latin typeface="Cambria Math"/>
            </a:rPr>
            <a:t>5.5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0.30833</cdr:x>
      <cdr:y>0.625</cdr:y>
    </cdr:from>
    <cdr:to>
      <cdr:x>0.41145</cdr:x>
      <cdr:y>0.71702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819400" y="3810000"/>
          <a:ext cx="942929" cy="5609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>
              <a:solidFill>
                <a:srgbClr val="0000FF"/>
              </a:solidFill>
            </a:rPr>
            <a:t>trade</a:t>
          </a:r>
        </a:p>
      </cdr:txBody>
    </cdr:sp>
  </cdr:relSizeAnchor>
  <cdr:relSizeAnchor xmlns:cdr="http://schemas.openxmlformats.org/drawingml/2006/chartDrawing">
    <cdr:from>
      <cdr:x>0.54167</cdr:x>
      <cdr:y>0.4875</cdr:y>
    </cdr:from>
    <cdr:to>
      <cdr:x>0.66285</cdr:x>
      <cdr:y>0.57951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953000" y="2971800"/>
          <a:ext cx="1108070" cy="5608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FF0000"/>
              </a:solidFill>
            </a:rPr>
            <a:t>income</a:t>
          </a:r>
        </a:p>
      </cdr:txBody>
    </cdr:sp>
  </cdr:relSizeAnchor>
  <cdr:relSizeAnchor xmlns:cdr="http://schemas.openxmlformats.org/drawingml/2006/chartDrawing">
    <cdr:from>
      <cdr:x>0.14167</cdr:x>
      <cdr:y>0.225</cdr:y>
    </cdr:from>
    <cdr:to>
      <cdr:x>0.14897</cdr:x>
      <cdr:y>0.29965</cdr:y>
    </cdr:to>
    <cdr:cxnSp macro="">
      <cdr:nvCxnSpPr>
        <cdr:cNvPr id="7" name="Straight Arrow Connector 6"/>
        <cdr:cNvCxnSpPr/>
      </cdr:nvCxnSpPr>
      <cdr:spPr>
        <a:xfrm xmlns:a="http://schemas.openxmlformats.org/drawingml/2006/main" flipV="1">
          <a:off x="1295400" y="1371600"/>
          <a:ext cx="66751" cy="45506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0.81667</cdr:x>
      <cdr:y>0.625</cdr:y>
    </cdr:from>
    <cdr:to>
      <cdr:x>0.85</cdr:x>
      <cdr:y>0.64931</cdr:y>
    </cdr:to>
    <cdr:cxnSp macro="">
      <cdr:nvCxnSpPr>
        <cdr:cNvPr id="8" name="Straight Arrow Connector 7"/>
        <cdr:cNvCxnSpPr/>
      </cdr:nvCxnSpPr>
      <cdr:spPr>
        <a:xfrm xmlns:a="http://schemas.openxmlformats.org/drawingml/2006/main" flipH="1">
          <a:off x="7467600" y="3810000"/>
          <a:ext cx="304770" cy="14819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0.01667</cdr:x>
      <cdr:y>0.0125</cdr:y>
    </cdr:from>
    <cdr:to>
      <cdr:x>0.58541</cdr:x>
      <cdr:y>0.07535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152400" y="76200"/>
          <a:ext cx="5200620" cy="38313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i="0" smtClean="0"/>
            <a:t>2.3a </a:t>
          </a:r>
          <a:r>
            <a:rPr lang="en-US" sz="1800" b="1" i="0" smtClean="0">
              <a:solidFill>
                <a:srgbClr val="0000FF"/>
              </a:solidFill>
            </a:rPr>
            <a:t>world trade and income annual growth rates</a:t>
          </a:r>
          <a:r>
            <a:rPr lang="en-US" sz="1800" b="1" i="0" smtClean="0"/>
            <a:t>, %</a:t>
          </a:r>
          <a:endParaRPr lang="en-US" sz="1800" b="1" i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0.01667</cdr:x>
      <cdr:y>0.55</cdr:y>
    </cdr:from>
    <cdr:to>
      <cdr:x>0.09584</cdr:x>
      <cdr:y>0.62986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2400" y="3352800"/>
          <a:ext cx="723930" cy="4868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0" i="0">
              <a:solidFill>
                <a:srgbClr val="FF0000"/>
              </a:solidFill>
              <a:latin typeface="Cambria Math"/>
            </a:rPr>
            <a:t>3.5</a:t>
          </a:r>
          <a:endParaRPr lang="en-US" sz="14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0.01828</cdr:x>
      <cdr:y>0.35</cdr:y>
    </cdr:from>
    <cdr:to>
      <cdr:x>0.09745</cdr:x>
      <cdr:y>0.42986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67196" y="2133600"/>
          <a:ext cx="723931" cy="4868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0" i="0">
              <a:solidFill>
                <a:srgbClr val="0000FF"/>
              </a:solidFill>
              <a:latin typeface="Cambria Math"/>
            </a:rPr>
            <a:t>5.5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0.65</cdr:x>
      <cdr:y>0.0625</cdr:y>
    </cdr:from>
    <cdr:to>
      <cdr:x>0.75312</cdr:x>
      <cdr:y>0.15452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943600" y="381000"/>
          <a:ext cx="942929" cy="5609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>
              <a:solidFill>
                <a:srgbClr val="0000FF"/>
              </a:solidFill>
            </a:rPr>
            <a:t>trade</a:t>
          </a:r>
        </a:p>
      </cdr:txBody>
    </cdr:sp>
  </cdr:relSizeAnchor>
  <cdr:relSizeAnchor xmlns:cdr="http://schemas.openxmlformats.org/drawingml/2006/chartDrawing">
    <cdr:from>
      <cdr:x>0.6</cdr:x>
      <cdr:y>0.7</cdr:y>
    </cdr:from>
    <cdr:to>
      <cdr:x>0.72118</cdr:x>
      <cdr:y>0.79201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486400" y="4267200"/>
          <a:ext cx="1108070" cy="5608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FF0000"/>
              </a:solidFill>
            </a:rPr>
            <a:t>income</a:t>
          </a:r>
        </a:p>
      </cdr:txBody>
    </cdr:sp>
  </cdr:relSizeAnchor>
  <cdr:relSizeAnchor xmlns:cdr="http://schemas.openxmlformats.org/drawingml/2006/chartDrawing">
    <cdr:from>
      <cdr:x>0.44167</cdr:x>
      <cdr:y>0.675</cdr:y>
    </cdr:from>
    <cdr:to>
      <cdr:x>0.47708</cdr:x>
      <cdr:y>0.70104</cdr:y>
    </cdr:to>
    <cdr:cxnSp macro="">
      <cdr:nvCxnSpPr>
        <cdr:cNvPr id="8" name="Straight Arrow Connector 7"/>
        <cdr:cNvCxnSpPr/>
      </cdr:nvCxnSpPr>
      <cdr:spPr>
        <a:xfrm xmlns:a="http://schemas.openxmlformats.org/drawingml/2006/main">
          <a:off x="4038600" y="4114800"/>
          <a:ext cx="323789" cy="15874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0.01667</cdr:x>
      <cdr:y>0.7625</cdr:y>
    </cdr:from>
    <cdr:to>
      <cdr:x>0.07917</cdr:x>
      <cdr:y>0.84236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2400" y="4648200"/>
          <a:ext cx="571530" cy="4868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0" i="0">
              <a:solidFill>
                <a:srgbClr val="FF0000"/>
              </a:solidFill>
              <a:latin typeface="Cambria Math"/>
            </a:rPr>
            <a:t>1.3</a:t>
          </a:r>
          <a:endParaRPr lang="en-US" sz="14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0.00833</cdr:x>
      <cdr:y>0.475</cdr:y>
    </cdr:from>
    <cdr:to>
      <cdr:x>0.0875</cdr:x>
      <cdr:y>0.55486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6200" y="2895600"/>
          <a:ext cx="723930" cy="4868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0" i="0">
              <a:solidFill>
                <a:srgbClr val="0000FF"/>
              </a:solidFill>
              <a:latin typeface="Cambria Math"/>
            </a:rPr>
            <a:t>3.8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0.65</cdr:x>
      <cdr:y>0.1375</cdr:y>
    </cdr:from>
    <cdr:to>
      <cdr:x>0.75312</cdr:x>
      <cdr:y>0.22952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943600" y="838200"/>
          <a:ext cx="942929" cy="5609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>
              <a:solidFill>
                <a:srgbClr val="0000FF"/>
              </a:solidFill>
            </a:rPr>
            <a:t>trade</a:t>
          </a:r>
        </a:p>
      </cdr:txBody>
    </cdr:sp>
  </cdr:relSizeAnchor>
  <cdr:relSizeAnchor xmlns:cdr="http://schemas.openxmlformats.org/drawingml/2006/chartDrawing">
    <cdr:from>
      <cdr:x>0.63333</cdr:x>
      <cdr:y>0.825</cdr:y>
    </cdr:from>
    <cdr:to>
      <cdr:x>0.75451</cdr:x>
      <cdr:y>0.91701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791200" y="5029200"/>
          <a:ext cx="1108070" cy="5608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FF0000"/>
              </a:solidFill>
            </a:rPr>
            <a:t>income</a:t>
          </a:r>
        </a:p>
      </cdr:txBody>
    </cdr:sp>
  </cdr:relSizeAnchor>
  <cdr:relSizeAnchor xmlns:cdr="http://schemas.openxmlformats.org/drawingml/2006/chartDrawing">
    <cdr:from>
      <cdr:x>0.16458</cdr:x>
      <cdr:y>0.51736</cdr:y>
    </cdr:from>
    <cdr:to>
      <cdr:x>0.16667</cdr:x>
      <cdr:y>0.58854</cdr:y>
    </cdr:to>
    <cdr:cxnSp macro="">
      <cdr:nvCxnSpPr>
        <cdr:cNvPr id="7" name="Straight Arrow Connector 6"/>
        <cdr:cNvCxnSpPr/>
      </cdr:nvCxnSpPr>
      <cdr:spPr>
        <a:xfrm xmlns:a="http://schemas.openxmlformats.org/drawingml/2006/main" flipH="1">
          <a:off x="752475" y="1419225"/>
          <a:ext cx="9525" cy="195263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0.44167</cdr:x>
      <cdr:y>0.8375</cdr:y>
    </cdr:from>
    <cdr:to>
      <cdr:x>0.48542</cdr:x>
      <cdr:y>0.84444</cdr:y>
    </cdr:to>
    <cdr:cxnSp macro="">
      <cdr:nvCxnSpPr>
        <cdr:cNvPr id="8" name="Straight Arrow Connector 7"/>
        <cdr:cNvCxnSpPr/>
      </cdr:nvCxnSpPr>
      <cdr:spPr>
        <a:xfrm xmlns:a="http://schemas.openxmlformats.org/drawingml/2006/main">
          <a:off x="4038600" y="5105400"/>
          <a:ext cx="400050" cy="4230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0.01667</cdr:x>
      <cdr:y>0.05</cdr:y>
    </cdr:from>
    <cdr:to>
      <cdr:x>0.79167</cdr:x>
      <cdr:y>0.1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152430" y="304800"/>
          <a:ext cx="7086570" cy="3048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b="1" i="0" smtClean="0"/>
            <a:t>2.4 </a:t>
          </a:r>
          <a:r>
            <a:rPr lang="en-US" sz="1800" b="1" i="0" smtClean="0">
              <a:solidFill>
                <a:srgbClr val="0000FF"/>
              </a:solidFill>
            </a:rPr>
            <a:t>world trade and income growth </a:t>
          </a:r>
          <a:r>
            <a:rPr lang="en-US" sz="1800" b="1" i="1" smtClean="0">
              <a:solidFill>
                <a:srgbClr val="FF0000"/>
              </a:solidFill>
            </a:rPr>
            <a:t>per capita</a:t>
          </a:r>
          <a:r>
            <a:rPr lang="en-US" sz="1800" b="1" i="0" smtClean="0">
              <a:solidFill>
                <a:srgbClr val="0000FF"/>
              </a:solidFill>
            </a:rPr>
            <a:t>; 5-year </a:t>
          </a:r>
          <a:r>
            <a:rPr lang="en-US" sz="1800" b="1" i="0">
              <a:solidFill>
                <a:srgbClr val="0000FF"/>
              </a:solidFill>
            </a:rPr>
            <a:t>moving </a:t>
          </a:r>
          <a:r>
            <a:rPr lang="en-US" sz="1800" b="1" i="0" smtClean="0">
              <a:solidFill>
                <a:srgbClr val="0000FF"/>
              </a:solidFill>
            </a:rPr>
            <a:t>average</a:t>
          </a:r>
          <a:r>
            <a:rPr lang="en-US" sz="1800" b="1" i="0" smtClean="0"/>
            <a:t>, %</a:t>
          </a:r>
          <a:endParaRPr lang="en-US" sz="1800" b="1" i="0"/>
        </a:p>
      </cdr:txBody>
    </cdr:sp>
  </cdr:relSizeAnchor>
  <cdr:relSizeAnchor xmlns:cdr="http://schemas.openxmlformats.org/drawingml/2006/chartDrawing">
    <cdr:from>
      <cdr:x>0.35</cdr:x>
      <cdr:y>0.24653</cdr:y>
    </cdr:from>
    <cdr:to>
      <cdr:x>0.43229</cdr:x>
      <cdr:y>0.24653</cdr:y>
    </cdr:to>
    <cdr:cxnSp macro="">
      <cdr:nvCxnSpPr>
        <cdr:cNvPr id="14" name="Straight Connector 13"/>
        <cdr:cNvCxnSpPr/>
      </cdr:nvCxnSpPr>
      <cdr:spPr>
        <a:xfrm xmlns:a="http://schemas.openxmlformats.org/drawingml/2006/main">
          <a:off x="1600200" y="676275"/>
          <a:ext cx="376237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6600"/>
          </a:solidFill>
          <a:headEnd type="triangl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0.147</cdr:x>
      <cdr:y>0.32801</cdr:y>
    </cdr:from>
    <cdr:to>
      <cdr:x>0.32943</cdr:x>
      <cdr:y>0.42429</cdr:y>
    </cdr:to>
    <cdr:sp macro="" textlink="">
      <cdr:nvSpPr>
        <cdr:cNvPr id="13313" name="Text Box 102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56344" y="1359049"/>
          <a:ext cx="1186782" cy="39892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Arial"/>
              <a:cs typeface="Arial"/>
            </a:rPr>
            <a:t>costs of inputs: materials</a:t>
          </a:r>
        </a:p>
      </cdr:txBody>
    </cdr:sp>
  </cdr:relSizeAnchor>
  <cdr:relSizeAnchor xmlns:cdr="http://schemas.openxmlformats.org/drawingml/2006/chartDrawing">
    <cdr:from>
      <cdr:x>0.26437</cdr:x>
      <cdr:y>0.60366</cdr:y>
    </cdr:from>
    <cdr:to>
      <cdr:x>0.39103</cdr:x>
      <cdr:y>0.64784</cdr:y>
    </cdr:to>
    <cdr:sp macro="" textlink="">
      <cdr:nvSpPr>
        <cdr:cNvPr id="13314" name="Text Box 102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17399" y="3679911"/>
          <a:ext cx="1158202" cy="269304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>
            <a:alpha val="69804"/>
          </a:srgbClr>
        </a:solidFill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Arial"/>
              <a:cs typeface="Arial"/>
            </a:rPr>
            <a:t>Apple profits</a:t>
          </a:r>
        </a:p>
      </cdr:txBody>
    </cdr:sp>
  </cdr:relSizeAnchor>
  <cdr:relSizeAnchor xmlns:cdr="http://schemas.openxmlformats.org/drawingml/2006/chartDrawing">
    <cdr:from>
      <cdr:x>0.38046</cdr:x>
      <cdr:y>0.12552</cdr:y>
    </cdr:from>
    <cdr:to>
      <cdr:x>0.5022</cdr:x>
      <cdr:y>0.21839</cdr:y>
    </cdr:to>
    <cdr:sp macro="" textlink="">
      <cdr:nvSpPr>
        <cdr:cNvPr id="13315" name="Text Box 102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75102" y="520095"/>
          <a:ext cx="791973" cy="38478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>
            <a:alpha val="69804"/>
          </a:srgbClr>
        </a:solidFill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Arial"/>
              <a:cs typeface="Arial"/>
            </a:rPr>
            <a:t>distribution and retail</a:t>
          </a:r>
        </a:p>
      </cdr:txBody>
    </cdr:sp>
  </cdr:relSizeAnchor>
  <cdr:relSizeAnchor xmlns:cdr="http://schemas.openxmlformats.org/drawingml/2006/chartDrawing">
    <cdr:from>
      <cdr:x>0.44651</cdr:x>
      <cdr:y>0.39064</cdr:y>
    </cdr:from>
    <cdr:to>
      <cdr:x>0.49972</cdr:x>
      <cdr:y>0.43482</cdr:y>
    </cdr:to>
    <cdr:sp macro="" textlink="">
      <cdr:nvSpPr>
        <cdr:cNvPr id="13316" name="Text Box 102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082887" y="2381341"/>
          <a:ext cx="486543" cy="269304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>
            <a:alpha val="69804"/>
          </a:srgbClr>
        </a:solidFill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Arial"/>
              <a:cs typeface="Arial"/>
            </a:rPr>
            <a:t>other</a:t>
          </a:r>
        </a:p>
      </cdr:txBody>
    </cdr:sp>
  </cdr:relSizeAnchor>
  <cdr:relSizeAnchor xmlns:cdr="http://schemas.openxmlformats.org/drawingml/2006/chartDrawing">
    <cdr:from>
      <cdr:x>0.775</cdr:x>
      <cdr:y>0.2375</cdr:y>
    </cdr:from>
    <cdr:to>
      <cdr:x>0.89351</cdr:x>
      <cdr:y>0.32569</cdr:y>
    </cdr:to>
    <cdr:sp macro="" textlink="">
      <cdr:nvSpPr>
        <cdr:cNvPr id="13317" name="Text Box 102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086600" y="1447800"/>
          <a:ext cx="1083655" cy="53760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Arial"/>
              <a:cs typeface="Arial"/>
            </a:rPr>
            <a:t>S Korea profits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0.125</cdr:x>
      <cdr:y>0</cdr:y>
    </cdr:from>
    <cdr:to>
      <cdr:x>0.69791</cdr:x>
      <cdr:y>0.05382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43000" y="0"/>
          <a:ext cx="5238720" cy="3280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i="0" smtClean="0"/>
            <a:t>2.15a </a:t>
          </a:r>
          <a:r>
            <a:rPr lang="en-US" sz="1800" b="1" i="0" smtClean="0">
              <a:solidFill>
                <a:srgbClr val="0000FF"/>
              </a:solidFill>
            </a:rPr>
            <a:t>BRIC(S) countries; income </a:t>
          </a:r>
          <a:r>
            <a:rPr lang="en-US" sz="1800" b="1" i="0">
              <a:solidFill>
                <a:srgbClr val="0000FF"/>
              </a:solidFill>
            </a:rPr>
            <a:t>per capita </a:t>
          </a:r>
          <a:r>
            <a:rPr lang="en-US" sz="1800" b="1" i="0"/>
            <a:t>(log scale)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0.14167</cdr:x>
      <cdr:y>0</cdr:y>
    </cdr:from>
    <cdr:to>
      <cdr:x>0.66667</cdr:x>
      <cdr:y>0.075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95400" y="0"/>
          <a:ext cx="48006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i="0" smtClean="0"/>
            <a:t>2.15b </a:t>
          </a:r>
          <a:r>
            <a:rPr lang="en-US" sz="1800" b="1" i="0" smtClean="0">
              <a:solidFill>
                <a:srgbClr val="0000FF"/>
              </a:solidFill>
            </a:rPr>
            <a:t>BRIC(S) countries; income</a:t>
          </a:r>
          <a:r>
            <a:rPr lang="en-US" sz="1800" b="1" i="0"/>
            <a:t>, billion (log scale)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0.41667</cdr:x>
      <cdr:y>0.85</cdr:y>
    </cdr:from>
    <cdr:to>
      <cdr:x>0.5375</cdr:x>
      <cdr:y>0.91562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10000" y="5181600"/>
          <a:ext cx="1104869" cy="400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>
              <a:solidFill>
                <a:srgbClr val="006600"/>
              </a:solidFill>
            </a:rPr>
            <a:t>history</a:t>
          </a:r>
        </a:p>
      </cdr:txBody>
    </cdr:sp>
  </cdr:relSizeAnchor>
  <cdr:relSizeAnchor xmlns:cdr="http://schemas.openxmlformats.org/drawingml/2006/chartDrawing">
    <cdr:from>
      <cdr:x>0.44167</cdr:x>
      <cdr:y>0.8375</cdr:y>
    </cdr:from>
    <cdr:to>
      <cdr:x>0.56876</cdr:x>
      <cdr:y>0.83924</cdr:y>
    </cdr:to>
    <cdr:cxnSp macro="">
      <cdr:nvCxnSpPr>
        <cdr:cNvPr id="5" name="Straight Arrow Connector 4"/>
        <cdr:cNvCxnSpPr/>
      </cdr:nvCxnSpPr>
      <cdr:spPr>
        <a:xfrm xmlns:a="http://schemas.openxmlformats.org/drawingml/2006/main" flipV="1">
          <a:off x="4038600" y="5105400"/>
          <a:ext cx="1162111" cy="10607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6600"/>
          </a:solidFill>
          <a:headEnd type="triangle" w="med" len="med"/>
          <a:tailEnd type="triangle" w="med" len="med"/>
        </a:ln>
      </cdr:spPr>
      <cdr:style>
        <a:lnRef xmlns:a="http://schemas.openxmlformats.org/drawingml/2006/main" idx="1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0.85</cdr:y>
    </cdr:from>
    <cdr:to>
      <cdr:x>0.65243</cdr:x>
      <cdr:y>0.9125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572000" y="5181600"/>
          <a:ext cx="139382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006600"/>
              </a:solidFill>
            </a:rPr>
            <a:t>projection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E17B2BDA-ED2A-4DF8-B078-1ECA76D635D4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7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190C57C5-C2F7-46E8-926C-1B0E5E821AA0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314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0525" y="228600"/>
            <a:ext cx="2173288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8600"/>
            <a:ext cx="63690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FA19817A-6B97-4715-82C6-8DB382BCD51B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9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4B7CFDCF-76CD-477D-84BB-2A2D8D424258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73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8EC49C30-5B48-485F-BF3A-7B3118621D49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33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8304A085-6B3F-4005-A795-F9C09CD9C086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45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075" y="990600"/>
            <a:ext cx="42672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990600"/>
            <a:ext cx="42672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444FF22C-4F9D-41C2-934F-C0CEE42BFC59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22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900EA902-B412-4D27-B176-4408C58BCC8B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8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DC2059B0-0C8D-439F-A877-6FE4CF9F4DF9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112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5D9ED15E-FC59-4B6E-9AB2-F2EE5BE24865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818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BF9E93FB-55E2-48C1-B9C1-9338C81FD721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35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2	GLOBALIZATION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075" y="990600"/>
            <a:ext cx="86868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First level bullet</a:t>
            </a:r>
          </a:p>
          <a:p>
            <a:pPr lvl="2"/>
            <a:r>
              <a:rPr lang="en-GB" altLang="en-US" smtClean="0"/>
              <a:t>second level bullet</a:t>
            </a:r>
          </a:p>
          <a:p>
            <a:pPr lvl="3"/>
            <a:r>
              <a:rPr lang="en-GB" altLang="en-US" smtClean="0"/>
              <a:t>third level bullet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8600"/>
            <a:ext cx="8694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0615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4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0874680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95400" y="838200"/>
            <a:ext cx="37418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2.2 </a:t>
            </a:r>
            <a:r>
              <a:rPr lang="en-US" b="1" smtClean="0">
                <a:solidFill>
                  <a:srgbClr val="0000FF"/>
                </a:solidFill>
              </a:rPr>
              <a:t>world income and trade</a:t>
            </a:r>
            <a:r>
              <a:rPr lang="en-US" b="1" smtClean="0"/>
              <a:t>, log scale</a:t>
            </a:r>
          </a:p>
        </p:txBody>
      </p:sp>
      <p:sp>
        <p:nvSpPr>
          <p:cNvPr id="4" name="TextBox 3"/>
          <p:cNvSpPr txBox="1"/>
          <p:nvPr/>
        </p:nvSpPr>
        <p:spPr>
          <a:xfrm rot="20616450">
            <a:off x="2775121" y="2209800"/>
            <a:ext cx="1332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FF0000"/>
                </a:solidFill>
              </a:rPr>
              <a:t>income (GDP)</a:t>
            </a:r>
          </a:p>
        </p:txBody>
      </p:sp>
      <p:sp>
        <p:nvSpPr>
          <p:cNvPr id="5" name="TextBox 4"/>
          <p:cNvSpPr txBox="1"/>
          <p:nvPr/>
        </p:nvSpPr>
        <p:spPr>
          <a:xfrm rot="20268629">
            <a:off x="3086789" y="3967114"/>
            <a:ext cx="21089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0000FF"/>
                </a:solidFill>
              </a:rPr>
              <a:t>trade (export + import)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999067" y="1794933"/>
            <a:ext cx="7611533" cy="3632201"/>
          </a:xfrm>
          <a:prstGeom prst="line">
            <a:avLst/>
          </a:prstGeom>
          <a:ln w="28575">
            <a:solidFill>
              <a:srgbClr val="3366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ight Triangle 9"/>
          <p:cNvSpPr/>
          <p:nvPr/>
        </p:nvSpPr>
        <p:spPr>
          <a:xfrm rot="10800000" flipV="1">
            <a:off x="1676400" y="2836334"/>
            <a:ext cx="4775200" cy="2252134"/>
          </a:xfrm>
          <a:prstGeom prst="rtTriangle">
            <a:avLst/>
          </a:prstGeom>
          <a:solidFill>
            <a:srgbClr val="CCFFFF">
              <a:alpha val="40000"/>
            </a:srgbClr>
          </a:solidFill>
          <a:ln w="6350">
            <a:solidFill>
              <a:srgbClr val="33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838200" y="4737103"/>
            <a:ext cx="1447800" cy="690031"/>
          </a:xfrm>
          <a:prstGeom prst="arc">
            <a:avLst>
              <a:gd name="adj1" fmla="val 20522956"/>
              <a:gd name="adj2" fmla="val 164558"/>
            </a:avLst>
          </a:prstGeom>
          <a:ln w="28575" cmpd="dbl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553200" y="3090208"/>
            <a:ext cx="2133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smtClean="0"/>
              <a:t>Note: in a </a:t>
            </a:r>
            <a:r>
              <a:rPr lang="en-US" sz="2000" i="1" smtClean="0">
                <a:solidFill>
                  <a:srgbClr val="0000FF"/>
                </a:solidFill>
              </a:rPr>
              <a:t>log graph</a:t>
            </a:r>
            <a:r>
              <a:rPr lang="en-US" sz="2000" smtClean="0">
                <a:solidFill>
                  <a:srgbClr val="0000FF"/>
                </a:solidFill>
              </a:rPr>
              <a:t> </a:t>
            </a:r>
            <a:r>
              <a:rPr lang="en-US" sz="2000" smtClean="0"/>
              <a:t>with time on horizontal axis the </a:t>
            </a:r>
            <a:r>
              <a:rPr lang="en-US" sz="2000" i="1" smtClean="0">
                <a:solidFill>
                  <a:srgbClr val="0000FF"/>
                </a:solidFill>
              </a:rPr>
              <a:t>slope</a:t>
            </a:r>
            <a:r>
              <a:rPr lang="en-US" sz="2000" smtClean="0"/>
              <a:t> of the line </a:t>
            </a:r>
            <a:r>
              <a:rPr lang="en-US" sz="2000" i="1" smtClean="0">
                <a:solidFill>
                  <a:srgbClr val="0000FF"/>
                </a:solidFill>
              </a:rPr>
              <a:t>reflects the growth rate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063999" y="5562600"/>
                <a:ext cx="452123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000" smtClean="0"/>
                  <a:t>(if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𝑦</m:t>
                    </m:r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ln</m:t>
                    </m:r>
                    <m:r>
                      <a:rPr lang="en-US" sz="2000" b="0" i="1" smtClean="0">
                        <a:latin typeface="Cambria Math"/>
                      </a:rPr>
                      <m:t>⁡(</m:t>
                    </m:r>
                    <m:r>
                      <a:rPr lang="en-US" sz="2000" b="0" i="1" smtClean="0">
                        <a:latin typeface="Cambria Math"/>
                      </a:rPr>
                      <m:t>𝑌</m:t>
                    </m:r>
                    <m:r>
                      <a:rPr lang="en-US" sz="20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000" smtClean="0"/>
                  <a:t> then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𝑑𝑦</m:t>
                    </m:r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</a:rPr>
                      <m:t>𝑑𝑙𝑛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</a:rPr>
                          <m:t>𝑌</m:t>
                        </m:r>
                      </m:e>
                    </m:d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</a:rPr>
                      <m:t>𝑑𝑌</m:t>
                    </m:r>
                    <m:r>
                      <a:rPr lang="en-US" sz="2000" b="0" i="1" smtClean="0">
                        <a:latin typeface="Cambria Math"/>
                      </a:rPr>
                      <m:t>/</m:t>
                    </m:r>
                    <m:r>
                      <a:rPr lang="en-US" sz="2000" b="0" i="1" smtClean="0">
                        <a:latin typeface="Cambria Math"/>
                      </a:rPr>
                      <m:t>𝑌</m:t>
                    </m:r>
                  </m:oMath>
                </a14:m>
                <a:r>
                  <a:rPr lang="en-US" sz="2000" smtClean="0"/>
                  <a:t>)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999" y="5562600"/>
                <a:ext cx="4521238" cy="400110"/>
              </a:xfrm>
              <a:prstGeom prst="rect">
                <a:avLst/>
              </a:prstGeom>
              <a:blipFill rotWithShape="1">
                <a:blip r:embed="rId3"/>
                <a:stretch>
                  <a:fillRect l="-1484" t="-7692" r="-540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679494" y="5147102"/>
                <a:ext cx="2125339" cy="415498"/>
              </a:xfrm>
              <a:prstGeom prst="rect">
                <a:avLst/>
              </a:prstGeom>
              <a:noFill/>
              <a:ln>
                <a:solidFill>
                  <a:srgbClr val="3366FF"/>
                </a:solidFill>
              </a:ln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3366FF"/>
                          </a:solidFill>
                          <a:latin typeface="Cambria Math"/>
                        </a:rPr>
                        <m:t>𝑠𝑙𝑜𝑝𝑒</m:t>
                      </m:r>
                      <m:r>
                        <a:rPr lang="en-US" sz="1600" b="0" i="1" smtClean="0">
                          <a:solidFill>
                            <a:srgbClr val="3366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rgbClr val="3366FF"/>
                          </a:solidFill>
                          <a:latin typeface="Cambria Math"/>
                        </a:rPr>
                        <m:t>𝑔𝑟𝑜𝑤𝑡h</m:t>
                      </m:r>
                      <m:r>
                        <a:rPr lang="en-US" sz="1600" b="0" i="1" smtClean="0">
                          <a:solidFill>
                            <a:srgbClr val="3366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600" b="0" i="1" smtClean="0">
                          <a:solidFill>
                            <a:srgbClr val="3366FF"/>
                          </a:solidFill>
                          <a:latin typeface="Cambria Math"/>
                        </a:rPr>
                        <m:t>𝑟𝑎𝑡𝑒</m:t>
                      </m:r>
                    </m:oMath>
                  </m:oMathPara>
                </a14:m>
                <a:endParaRPr lang="en-US" sz="1600" smtClean="0">
                  <a:solidFill>
                    <a:srgbClr val="3366FF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9494" y="5147102"/>
                <a:ext cx="2125339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rgbClr val="3366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Curved Connector 15"/>
          <p:cNvCxnSpPr>
            <a:stCxn id="11" idx="2"/>
            <a:endCxn id="14" idx="1"/>
          </p:cNvCxnSpPr>
          <p:nvPr/>
        </p:nvCxnSpPr>
        <p:spPr>
          <a:xfrm rot="16200000" flipH="1">
            <a:off x="2361818" y="5037175"/>
            <a:ext cx="238228" cy="397123"/>
          </a:xfrm>
          <a:prstGeom prst="curvedConnector4">
            <a:avLst>
              <a:gd name="adj1" fmla="val 95958"/>
              <a:gd name="adj2" fmla="val 50457"/>
            </a:avLst>
          </a:prstGeom>
          <a:ln w="1905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796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1044447" y="790787"/>
            <a:ext cx="0" cy="574717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" name="Straight Connector 2"/>
          <p:cNvCxnSpPr/>
          <p:nvPr/>
        </p:nvCxnSpPr>
        <p:spPr bwMode="auto">
          <a:xfrm flipH="1">
            <a:off x="1044447" y="6537960"/>
            <a:ext cx="58064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Straight Connector 3"/>
          <p:cNvCxnSpPr/>
          <p:nvPr/>
        </p:nvCxnSpPr>
        <p:spPr bwMode="auto">
          <a:xfrm flipH="1" flipV="1">
            <a:off x="1044447" y="1874520"/>
            <a:ext cx="5394960" cy="41605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Connector 4"/>
          <p:cNvCxnSpPr/>
          <p:nvPr/>
        </p:nvCxnSpPr>
        <p:spPr bwMode="auto">
          <a:xfrm flipH="1">
            <a:off x="1044447" y="2468880"/>
            <a:ext cx="4663440" cy="37033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>
            <a:off x="1044447" y="5074920"/>
            <a:ext cx="13716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66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>
            <a:off x="2416047" y="2926080"/>
            <a:ext cx="0" cy="361188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66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>
            <a:off x="3799500" y="4023360"/>
            <a:ext cx="0" cy="25315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1044447" y="4572000"/>
            <a:ext cx="201168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996633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/>
          <p:cNvCxnSpPr/>
          <p:nvPr/>
        </p:nvCxnSpPr>
        <p:spPr bwMode="auto">
          <a:xfrm>
            <a:off x="3056127" y="2468880"/>
            <a:ext cx="0" cy="406908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996633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5662167" y="2011680"/>
            <a:ext cx="1005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FF0000"/>
                </a:solidFill>
                <a:latin typeface="Times New Roman" pitchFamily="18" charset="0"/>
              </a:rPr>
              <a:t>America export supply</a:t>
            </a:r>
            <a:endParaRPr lang="en-US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73647" y="4974550"/>
            <a:ext cx="9367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  <a:latin typeface="Times New Roman" pitchFamily="18" charset="0"/>
              </a:rPr>
              <a:t>Britain import demand</a:t>
            </a: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1044447" y="2468880"/>
            <a:ext cx="201168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996633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>
            <a:off x="1044447" y="4006427"/>
            <a:ext cx="27432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231756" y="6446520"/>
                <a:ext cx="4851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1756" y="6446520"/>
                <a:ext cx="485197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877767" y="6446520"/>
                <a:ext cx="468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𝑒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996633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767" y="6446520"/>
                <a:ext cx="46891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604767" y="6446520"/>
                <a:ext cx="4627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767" y="6446520"/>
                <a:ext cx="462754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5845047" y="6488668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quantity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0087" y="72973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price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30690" y="4842748"/>
                <a:ext cx="4855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690" y="4842748"/>
                <a:ext cx="48558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38353" y="4339828"/>
                <a:ext cx="4675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𝑒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996633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353" y="4339828"/>
                <a:ext cx="467564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30047" y="2697480"/>
                <a:ext cx="10018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047" y="2697480"/>
                <a:ext cx="1001813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54368" y="2236708"/>
                <a:ext cx="9837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𝑒</m:t>
                          </m:r>
                        </m:sub>
                      </m:sSub>
                      <m:r>
                        <a:rPr lang="en-US" i="1" smtClean="0">
                          <a:solidFill>
                            <a:srgbClr val="996633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996633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368" y="2236708"/>
                <a:ext cx="983795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 bwMode="auto">
          <a:xfrm flipH="1" flipV="1">
            <a:off x="1044447" y="914400"/>
            <a:ext cx="5394960" cy="41605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>
            <a:off x="1044447" y="2926080"/>
            <a:ext cx="13716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66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1044447" y="3429000"/>
            <a:ext cx="201168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CC33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59690" y="3196828"/>
                <a:ext cx="978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  <m:t>𝑒</m:t>
                          </m:r>
                        </m:sub>
                      </m:sSub>
                      <m:r>
                        <a:rPr lang="en-US" i="1" smtClean="0">
                          <a:solidFill>
                            <a:srgbClr val="CC33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CC33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90" y="3196828"/>
                <a:ext cx="978473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32967" y="3791188"/>
                <a:ext cx="461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967" y="3791188"/>
                <a:ext cx="461408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Oval 28"/>
          <p:cNvSpPr/>
          <p:nvPr/>
        </p:nvSpPr>
        <p:spPr>
          <a:xfrm>
            <a:off x="2324607" y="5006340"/>
            <a:ext cx="137160" cy="137160"/>
          </a:xfrm>
          <a:prstGeom prst="ellipse">
            <a:avLst/>
          </a:prstGeom>
          <a:solidFill>
            <a:srgbClr val="CCFFCC">
              <a:alpha val="60000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2347467" y="2857500"/>
            <a:ext cx="137160" cy="137160"/>
          </a:xfrm>
          <a:prstGeom prst="ellipse">
            <a:avLst/>
          </a:prstGeom>
          <a:solidFill>
            <a:srgbClr val="CCFFCC">
              <a:alpha val="60000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2977602" y="4503420"/>
            <a:ext cx="137160" cy="137160"/>
          </a:xfrm>
          <a:prstGeom prst="ellipse">
            <a:avLst/>
          </a:prstGeom>
          <a:solidFill>
            <a:srgbClr val="FFCC66">
              <a:alpha val="60000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2987547" y="2381012"/>
            <a:ext cx="137160" cy="137160"/>
          </a:xfrm>
          <a:prstGeom prst="ellipse">
            <a:avLst/>
          </a:prstGeom>
          <a:solidFill>
            <a:srgbClr val="FFCC66">
              <a:alpha val="60000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2977602" y="3358634"/>
            <a:ext cx="137160" cy="137160"/>
          </a:xfrm>
          <a:prstGeom prst="ellipse">
            <a:avLst/>
          </a:prstGeom>
          <a:solidFill>
            <a:srgbClr val="FFFF66">
              <a:alpha val="60000"/>
            </a:srgbClr>
          </a:solidFill>
          <a:ln w="28575" cmpd="sng">
            <a:solidFill>
              <a:srgbClr val="CC33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719067" y="3937847"/>
            <a:ext cx="137160" cy="137160"/>
          </a:xfrm>
          <a:prstGeom prst="ellipse">
            <a:avLst/>
          </a:prstGeom>
          <a:solidFill>
            <a:schemeClr val="bg1">
              <a:lumMod val="85000"/>
              <a:alpha val="60000"/>
            </a:schemeClr>
          </a:solidFill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 bwMode="auto">
          <a:xfrm>
            <a:off x="1318767" y="2935010"/>
            <a:ext cx="0" cy="2139910"/>
          </a:xfrm>
          <a:prstGeom prst="line">
            <a:avLst/>
          </a:prstGeom>
          <a:solidFill>
            <a:schemeClr val="accent1"/>
          </a:solidFill>
          <a:ln w="28575" cap="flat" cmpd="dbl" algn="ctr">
            <a:solidFill>
              <a:srgbClr val="006600"/>
            </a:solidFill>
            <a:prstDash val="solid"/>
            <a:round/>
            <a:headEnd type="triangle" w="lg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35"/>
          <p:cNvCxnSpPr/>
          <p:nvPr/>
        </p:nvCxnSpPr>
        <p:spPr bwMode="auto">
          <a:xfrm flipH="1">
            <a:off x="1577847" y="2449592"/>
            <a:ext cx="3387" cy="2119021"/>
          </a:xfrm>
          <a:prstGeom prst="line">
            <a:avLst/>
          </a:prstGeom>
          <a:solidFill>
            <a:schemeClr val="accent1"/>
          </a:solidFill>
          <a:ln w="28575" cap="flat" cmpd="dbl" algn="ctr">
            <a:solidFill>
              <a:srgbClr val="996633"/>
            </a:solidFill>
            <a:prstDash val="solid"/>
            <a:round/>
            <a:headEnd type="triangle" w="lg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247359" y="4640580"/>
                <a:ext cx="482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7359" y="4640580"/>
                <a:ext cx="482888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501647" y="4160520"/>
                <a:ext cx="482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996633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1647" y="4160520"/>
                <a:ext cx="482888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Connector 38"/>
          <p:cNvCxnSpPr/>
          <p:nvPr/>
        </p:nvCxnSpPr>
        <p:spPr bwMode="auto">
          <a:xfrm>
            <a:off x="1984535" y="3429000"/>
            <a:ext cx="0" cy="1150057"/>
          </a:xfrm>
          <a:prstGeom prst="line">
            <a:avLst/>
          </a:prstGeom>
          <a:solidFill>
            <a:schemeClr val="accent1"/>
          </a:solidFill>
          <a:ln w="28575" cap="flat" cmpd="dbl" algn="ctr">
            <a:solidFill>
              <a:srgbClr val="CC3300"/>
            </a:solidFill>
            <a:prstDash val="solid"/>
            <a:round/>
            <a:headEnd type="triangle" w="lg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938480" y="4160520"/>
                <a:ext cx="4775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CC33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8480" y="4160520"/>
                <a:ext cx="477567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ight Arrow 40"/>
          <p:cNvSpPr/>
          <p:nvPr/>
        </p:nvSpPr>
        <p:spPr>
          <a:xfrm rot="18423696">
            <a:off x="1291539" y="1798275"/>
            <a:ext cx="705002" cy="148024"/>
          </a:xfrm>
          <a:prstGeom prst="rightArrow">
            <a:avLst/>
          </a:prstGeom>
          <a:solidFill>
            <a:srgbClr val="CCFFFF">
              <a:alpha val="58824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2" name="Right Arrow 41"/>
          <p:cNvSpPr/>
          <p:nvPr/>
        </p:nvSpPr>
        <p:spPr>
          <a:xfrm rot="18423696">
            <a:off x="5175322" y="4794391"/>
            <a:ext cx="705002" cy="148024"/>
          </a:xfrm>
          <a:prstGeom prst="rightArrow">
            <a:avLst/>
          </a:prstGeom>
          <a:solidFill>
            <a:srgbClr val="CCFFFF">
              <a:alpha val="58824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3" name="Right Arrow 42"/>
          <p:cNvSpPr/>
          <p:nvPr/>
        </p:nvSpPr>
        <p:spPr>
          <a:xfrm>
            <a:off x="2416047" y="5897880"/>
            <a:ext cx="630135" cy="137160"/>
          </a:xfrm>
          <a:prstGeom prst="rightArrow">
            <a:avLst/>
          </a:prstGeom>
          <a:solidFill>
            <a:srgbClr val="CCFFFF">
              <a:alpha val="58824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2347467" y="5027414"/>
                <a:ext cx="501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7467" y="5027414"/>
                <a:ext cx="501098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401967" y="2648188"/>
                <a:ext cx="5170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1967" y="2648188"/>
                <a:ext cx="5170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010407" y="4499071"/>
                <a:ext cx="486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996633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0407" y="4499071"/>
                <a:ext cx="486222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055068" y="2145268"/>
                <a:ext cx="5954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𝐵</m:t>
                          </m:r>
                          <m:r>
                            <a:rPr lang="en-US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996633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5068" y="2145268"/>
                <a:ext cx="595419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055068" y="3154680"/>
                <a:ext cx="5954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  <m:t>𝐵</m:t>
                          </m:r>
                          <m:r>
                            <a:rPr lang="en-US" i="1" smtClean="0">
                              <a:solidFill>
                                <a:srgbClr val="CC33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CC33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5068" y="3154680"/>
                <a:ext cx="595419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833367" y="3819362"/>
                <a:ext cx="3903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3367" y="3819362"/>
                <a:ext cx="390363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9"/>
          <p:cNvSpPr/>
          <p:nvPr/>
        </p:nvSpPr>
        <p:spPr>
          <a:xfrm>
            <a:off x="2572616" y="762000"/>
            <a:ext cx="4671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2.10 </a:t>
            </a:r>
            <a:r>
              <a:rPr lang="nl-NL" b="1" smtClean="0">
                <a:solidFill>
                  <a:srgbClr val="0000FF"/>
                </a:solidFill>
              </a:rPr>
              <a:t>international </a:t>
            </a:r>
            <a:r>
              <a:rPr lang="nl-NL" b="1">
                <a:solidFill>
                  <a:srgbClr val="0000FF"/>
                </a:solidFill>
              </a:rPr>
              <a:t>trade and market integration</a:t>
            </a:r>
            <a:endParaRPr lang="en-US" b="1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604767" y="1099066"/>
                <a:ext cx="54046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400" smtClean="0"/>
                  <a:t>Equilibrium at point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US" sz="2400" smtClean="0"/>
                  <a:t> without trade costs</a:t>
                </a: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767" y="1099066"/>
                <a:ext cx="5404621" cy="461665"/>
              </a:xfrm>
              <a:prstGeom prst="rect">
                <a:avLst/>
              </a:prstGeom>
              <a:blipFill rotWithShape="1">
                <a:blip r:embed="rId20"/>
                <a:stretch>
                  <a:fillRect l="-1691" t="-10526" r="-902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668007" y="1485162"/>
                <a:ext cx="241250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400" smtClean="0">
                    <a:solidFill>
                      <a:srgbClr val="006600"/>
                    </a:solidFill>
                  </a:rPr>
                  <a:t>Less trade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0066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6600"/>
                            </a:solidFill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6600"/>
                            </a:solidFill>
                            <a:latin typeface="Cambria Math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sz="2400" smtClean="0">
                    <a:solidFill>
                      <a:srgbClr val="006600"/>
                    </a:solidFill>
                  </a:rPr>
                  <a:t> if price wedge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0066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66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66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sz="24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8007" y="1485162"/>
                <a:ext cx="2412501" cy="830997"/>
              </a:xfrm>
              <a:prstGeom prst="rect">
                <a:avLst/>
              </a:prstGeom>
              <a:blipFill rotWithShape="1">
                <a:blip r:embed="rId21"/>
                <a:stretch>
                  <a:fillRect l="-4040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/>
          <p:cNvSpPr txBox="1"/>
          <p:nvPr/>
        </p:nvSpPr>
        <p:spPr>
          <a:xfrm>
            <a:off x="6724343" y="2362200"/>
            <a:ext cx="24125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smtClean="0">
                <a:solidFill>
                  <a:srgbClr val="0000FF"/>
                </a:solidFill>
              </a:rPr>
              <a:t>A rise in Britain import demand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756899" y="3248874"/>
                <a:ext cx="241250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400" smtClean="0">
                    <a:solidFill>
                      <a:srgbClr val="996633"/>
                    </a:solidFill>
                  </a:rPr>
                  <a:t>Raises trade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996633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996633"/>
                            </a:solidFill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996633"/>
                            </a:solidFill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sz="2400" smtClean="0">
                    <a:solidFill>
                      <a:srgbClr val="996633"/>
                    </a:solidFill>
                  </a:rPr>
                  <a:t> at price wedge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996633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996633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996633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sz="2400" smtClean="0">
                  <a:solidFill>
                    <a:srgbClr val="996633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6899" y="3248874"/>
                <a:ext cx="2412501" cy="830997"/>
              </a:xfrm>
              <a:prstGeom prst="rect">
                <a:avLst/>
              </a:prstGeom>
              <a:blipFill rotWithShape="1">
                <a:blip r:embed="rId22"/>
                <a:stretch>
                  <a:fillRect l="-3788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6786331" y="4037406"/>
                <a:ext cx="229417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400" smtClean="0">
                    <a:solidFill>
                      <a:srgbClr val="CC3300"/>
                    </a:solidFill>
                  </a:rPr>
                  <a:t>Same trade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sz="2400" smtClean="0">
                    <a:solidFill>
                      <a:srgbClr val="CC3300"/>
                    </a:solidFill>
                  </a:rPr>
                  <a:t> results if price wedge falls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US" sz="2400" smtClean="0">
                  <a:solidFill>
                    <a:srgbClr val="CC3300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31" y="4037406"/>
                <a:ext cx="2294177" cy="1200329"/>
              </a:xfrm>
              <a:prstGeom prst="rect">
                <a:avLst/>
              </a:prstGeom>
              <a:blipFill rotWithShape="1">
                <a:blip r:embed="rId23"/>
                <a:stretch>
                  <a:fillRect l="-3979" t="-4061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225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290200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225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85" y="1273175"/>
            <a:ext cx="8893175" cy="467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9384" y="771899"/>
            <a:ext cx="7917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2.12 </a:t>
            </a:r>
            <a:r>
              <a:rPr lang="nl-NL" b="1" smtClean="0">
                <a:solidFill>
                  <a:srgbClr val="0000FF"/>
                </a:solidFill>
              </a:rPr>
              <a:t>London </a:t>
            </a:r>
            <a:r>
              <a:rPr lang="nl-NL" b="1">
                <a:solidFill>
                  <a:srgbClr val="0000FF"/>
                </a:solidFill>
              </a:rPr>
              <a:t>external bond spread</a:t>
            </a:r>
            <a:r>
              <a:rPr lang="nl-NL" b="1"/>
              <a:t>; 1870-1940, fourteen core and empire bonds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48310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22363"/>
            <a:ext cx="8712200" cy="558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2400" y="768533"/>
            <a:ext cx="609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2.13 </a:t>
            </a:r>
            <a:r>
              <a:rPr lang="nl-NL" b="1" smtClean="0">
                <a:solidFill>
                  <a:srgbClr val="0000FF"/>
                </a:solidFill>
              </a:rPr>
              <a:t>foreign </a:t>
            </a:r>
            <a:r>
              <a:rPr lang="nl-NL" b="1">
                <a:solidFill>
                  <a:srgbClr val="0000FF"/>
                </a:solidFill>
              </a:rPr>
              <a:t>capital </a:t>
            </a:r>
            <a:r>
              <a:rPr lang="nl-NL" b="1" smtClean="0">
                <a:solidFill>
                  <a:srgbClr val="0000FF"/>
                </a:solidFill>
              </a:rPr>
              <a:t>stock</a:t>
            </a:r>
            <a:r>
              <a:rPr lang="nl-NL" b="1" smtClean="0"/>
              <a:t>; </a:t>
            </a:r>
            <a:r>
              <a:rPr lang="nl-NL" b="1"/>
              <a:t>assets / world income, 1860-2000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2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7140512"/>
              </p:ext>
            </p:extLst>
          </p:nvPr>
        </p:nvGraphicFramePr>
        <p:xfrm>
          <a:off x="0" y="762000"/>
          <a:ext cx="91440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685800" y="762000"/>
            <a:ext cx="807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2.14 </a:t>
            </a:r>
            <a:r>
              <a:rPr lang="nl-NL" b="1" smtClean="0">
                <a:solidFill>
                  <a:srgbClr val="0000FF"/>
                </a:solidFill>
              </a:rPr>
              <a:t>relative </a:t>
            </a:r>
            <a:r>
              <a:rPr lang="nl-NL" b="1">
                <a:solidFill>
                  <a:srgbClr val="0000FF"/>
                </a:solidFill>
              </a:rPr>
              <a:t>migration flows</a:t>
            </a:r>
            <a:r>
              <a:rPr lang="nl-NL" b="1"/>
              <a:t>; western europe and western offshoots, 1870-2010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48310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902023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772400" y="107846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mtClean="0">
                <a:solidFill>
                  <a:srgbClr val="996633"/>
                </a:solidFill>
              </a:rPr>
              <a:t>Russia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89333" y="1828800"/>
            <a:ext cx="692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mtClean="0">
                <a:solidFill>
                  <a:srgbClr val="FF0000"/>
                </a:solidFill>
              </a:rPr>
              <a:t>Brazil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9400" y="2754868"/>
            <a:ext cx="886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mtClean="0">
                <a:solidFill>
                  <a:srgbClr val="006600"/>
                </a:solidFill>
              </a:rPr>
              <a:t>S Africa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9600" y="3613666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mtClean="0">
                <a:solidFill>
                  <a:srgbClr val="0000FF"/>
                </a:solidFill>
              </a:rPr>
              <a:t>China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450746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mtClean="0">
                <a:solidFill>
                  <a:srgbClr val="CC0000"/>
                </a:solidFill>
              </a:rPr>
              <a:t>India</a:t>
            </a:r>
          </a:p>
        </p:txBody>
      </p:sp>
    </p:spTree>
    <p:extLst>
      <p:ext uri="{BB962C8B-B14F-4D97-AF65-F5344CB8AC3E}">
        <p14:creationId xmlns:p14="http://schemas.microsoft.com/office/powerpoint/2010/main" val="324250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2511837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90600" y="315280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mtClean="0">
                <a:solidFill>
                  <a:srgbClr val="996633"/>
                </a:solidFill>
              </a:rPr>
              <a:t>Russia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72200" y="3581400"/>
            <a:ext cx="692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mtClean="0">
                <a:solidFill>
                  <a:srgbClr val="FF0000"/>
                </a:solidFill>
              </a:rPr>
              <a:t>Brazil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72200" y="5117068"/>
            <a:ext cx="886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mtClean="0">
                <a:solidFill>
                  <a:srgbClr val="006600"/>
                </a:solidFill>
              </a:rPr>
              <a:t>S Africa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43800" y="900668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mtClean="0">
                <a:solidFill>
                  <a:srgbClr val="0000FF"/>
                </a:solidFill>
              </a:rPr>
              <a:t>China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68863" y="2201333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mtClean="0">
                <a:solidFill>
                  <a:srgbClr val="CC0000"/>
                </a:solidFill>
              </a:rPr>
              <a:t>India</a:t>
            </a:r>
          </a:p>
        </p:txBody>
      </p:sp>
    </p:spTree>
    <p:extLst>
      <p:ext uri="{BB962C8B-B14F-4D97-AF65-F5344CB8AC3E}">
        <p14:creationId xmlns:p14="http://schemas.microsoft.com/office/powerpoint/2010/main" val="417922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6955545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981200" y="773668"/>
            <a:ext cx="518160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nl-NL" b="1" smtClean="0"/>
              <a:t>2.16 </a:t>
            </a:r>
            <a:r>
              <a:rPr lang="nl-NL" b="1" smtClean="0">
                <a:solidFill>
                  <a:srgbClr val="0000FF"/>
                </a:solidFill>
              </a:rPr>
              <a:t>global </a:t>
            </a:r>
            <a:r>
              <a:rPr lang="nl-NL" b="1">
                <a:solidFill>
                  <a:srgbClr val="0000FF"/>
                </a:solidFill>
              </a:rPr>
              <a:t>Gini coefficient</a:t>
            </a:r>
            <a:r>
              <a:rPr lang="nl-NL" b="1"/>
              <a:t>; 1970-2050, base scenario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2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848420" y="2455033"/>
            <a:ext cx="7677150" cy="3683000"/>
          </a:xfrm>
          <a:custGeom>
            <a:avLst/>
            <a:gdLst>
              <a:gd name="connsiteX0" fmla="*/ 0 w 7677150"/>
              <a:gd name="connsiteY0" fmla="*/ 3657600 h 3683000"/>
              <a:gd name="connsiteX1" fmla="*/ 317500 w 7677150"/>
              <a:gd name="connsiteY1" fmla="*/ 3644900 h 3683000"/>
              <a:gd name="connsiteX2" fmla="*/ 882650 w 7677150"/>
              <a:gd name="connsiteY2" fmla="*/ 3581400 h 3683000"/>
              <a:gd name="connsiteX3" fmla="*/ 1289050 w 7677150"/>
              <a:gd name="connsiteY3" fmla="*/ 3556000 h 3683000"/>
              <a:gd name="connsiteX4" fmla="*/ 1644650 w 7677150"/>
              <a:gd name="connsiteY4" fmla="*/ 3517900 h 3683000"/>
              <a:gd name="connsiteX5" fmla="*/ 1924050 w 7677150"/>
              <a:gd name="connsiteY5" fmla="*/ 3448050 h 3683000"/>
              <a:gd name="connsiteX6" fmla="*/ 2197100 w 7677150"/>
              <a:gd name="connsiteY6" fmla="*/ 3308350 h 3683000"/>
              <a:gd name="connsiteX7" fmla="*/ 2463800 w 7677150"/>
              <a:gd name="connsiteY7" fmla="*/ 3035300 h 3683000"/>
              <a:gd name="connsiteX8" fmla="*/ 2705100 w 7677150"/>
              <a:gd name="connsiteY8" fmla="*/ 2705100 h 3683000"/>
              <a:gd name="connsiteX9" fmla="*/ 2882900 w 7677150"/>
              <a:gd name="connsiteY9" fmla="*/ 2432050 h 3683000"/>
              <a:gd name="connsiteX10" fmla="*/ 3086100 w 7677150"/>
              <a:gd name="connsiteY10" fmla="*/ 2228850 h 3683000"/>
              <a:gd name="connsiteX11" fmla="*/ 3213100 w 7677150"/>
              <a:gd name="connsiteY11" fmla="*/ 2114550 h 3683000"/>
              <a:gd name="connsiteX12" fmla="*/ 3346450 w 7677150"/>
              <a:gd name="connsiteY12" fmla="*/ 1993900 h 3683000"/>
              <a:gd name="connsiteX13" fmla="*/ 3441700 w 7677150"/>
              <a:gd name="connsiteY13" fmla="*/ 1866900 h 3683000"/>
              <a:gd name="connsiteX14" fmla="*/ 3670300 w 7677150"/>
              <a:gd name="connsiteY14" fmla="*/ 1504950 h 3683000"/>
              <a:gd name="connsiteX15" fmla="*/ 3867150 w 7677150"/>
              <a:gd name="connsiteY15" fmla="*/ 1098550 h 3683000"/>
              <a:gd name="connsiteX16" fmla="*/ 4013200 w 7677150"/>
              <a:gd name="connsiteY16" fmla="*/ 742950 h 3683000"/>
              <a:gd name="connsiteX17" fmla="*/ 4127500 w 7677150"/>
              <a:gd name="connsiteY17" fmla="*/ 463550 h 3683000"/>
              <a:gd name="connsiteX18" fmla="*/ 4229100 w 7677150"/>
              <a:gd name="connsiteY18" fmla="*/ 234950 h 3683000"/>
              <a:gd name="connsiteX19" fmla="*/ 4330700 w 7677150"/>
              <a:gd name="connsiteY19" fmla="*/ 127000 h 3683000"/>
              <a:gd name="connsiteX20" fmla="*/ 4489450 w 7677150"/>
              <a:gd name="connsiteY20" fmla="*/ 44450 h 3683000"/>
              <a:gd name="connsiteX21" fmla="*/ 4616450 w 7677150"/>
              <a:gd name="connsiteY21" fmla="*/ 0 h 3683000"/>
              <a:gd name="connsiteX22" fmla="*/ 4673600 w 7677150"/>
              <a:gd name="connsiteY22" fmla="*/ 44450 h 3683000"/>
              <a:gd name="connsiteX23" fmla="*/ 4730750 w 7677150"/>
              <a:gd name="connsiteY23" fmla="*/ 139700 h 3683000"/>
              <a:gd name="connsiteX24" fmla="*/ 4787900 w 7677150"/>
              <a:gd name="connsiteY24" fmla="*/ 203200 h 3683000"/>
              <a:gd name="connsiteX25" fmla="*/ 4857750 w 7677150"/>
              <a:gd name="connsiteY25" fmla="*/ 241300 h 3683000"/>
              <a:gd name="connsiteX26" fmla="*/ 4965700 w 7677150"/>
              <a:gd name="connsiteY26" fmla="*/ 298450 h 3683000"/>
              <a:gd name="connsiteX27" fmla="*/ 5118100 w 7677150"/>
              <a:gd name="connsiteY27" fmla="*/ 298450 h 3683000"/>
              <a:gd name="connsiteX28" fmla="*/ 5232400 w 7677150"/>
              <a:gd name="connsiteY28" fmla="*/ 304800 h 3683000"/>
              <a:gd name="connsiteX29" fmla="*/ 5308600 w 7677150"/>
              <a:gd name="connsiteY29" fmla="*/ 336550 h 3683000"/>
              <a:gd name="connsiteX30" fmla="*/ 5422900 w 7677150"/>
              <a:gd name="connsiteY30" fmla="*/ 292100 h 3683000"/>
              <a:gd name="connsiteX31" fmla="*/ 5486400 w 7677150"/>
              <a:gd name="connsiteY31" fmla="*/ 273050 h 3683000"/>
              <a:gd name="connsiteX32" fmla="*/ 5594350 w 7677150"/>
              <a:gd name="connsiteY32" fmla="*/ 393700 h 3683000"/>
              <a:gd name="connsiteX33" fmla="*/ 5664200 w 7677150"/>
              <a:gd name="connsiteY33" fmla="*/ 495300 h 3683000"/>
              <a:gd name="connsiteX34" fmla="*/ 5715000 w 7677150"/>
              <a:gd name="connsiteY34" fmla="*/ 533400 h 3683000"/>
              <a:gd name="connsiteX35" fmla="*/ 5778500 w 7677150"/>
              <a:gd name="connsiteY35" fmla="*/ 527050 h 3683000"/>
              <a:gd name="connsiteX36" fmla="*/ 5848350 w 7677150"/>
              <a:gd name="connsiteY36" fmla="*/ 546100 h 3683000"/>
              <a:gd name="connsiteX37" fmla="*/ 5949950 w 7677150"/>
              <a:gd name="connsiteY37" fmla="*/ 755650 h 3683000"/>
              <a:gd name="connsiteX38" fmla="*/ 6083300 w 7677150"/>
              <a:gd name="connsiteY38" fmla="*/ 1136650 h 3683000"/>
              <a:gd name="connsiteX39" fmla="*/ 6248400 w 7677150"/>
              <a:gd name="connsiteY39" fmla="*/ 1631950 h 3683000"/>
              <a:gd name="connsiteX40" fmla="*/ 6413500 w 7677150"/>
              <a:gd name="connsiteY40" fmla="*/ 2000250 h 3683000"/>
              <a:gd name="connsiteX41" fmla="*/ 6565900 w 7677150"/>
              <a:gd name="connsiteY41" fmla="*/ 2216150 h 3683000"/>
              <a:gd name="connsiteX42" fmla="*/ 6692900 w 7677150"/>
              <a:gd name="connsiteY42" fmla="*/ 2349500 h 3683000"/>
              <a:gd name="connsiteX43" fmla="*/ 6762750 w 7677150"/>
              <a:gd name="connsiteY43" fmla="*/ 2419350 h 3683000"/>
              <a:gd name="connsiteX44" fmla="*/ 6832600 w 7677150"/>
              <a:gd name="connsiteY44" fmla="*/ 2540000 h 3683000"/>
              <a:gd name="connsiteX45" fmla="*/ 6921500 w 7677150"/>
              <a:gd name="connsiteY45" fmla="*/ 2717800 h 3683000"/>
              <a:gd name="connsiteX46" fmla="*/ 7004050 w 7677150"/>
              <a:gd name="connsiteY46" fmla="*/ 2825750 h 3683000"/>
              <a:gd name="connsiteX47" fmla="*/ 7150100 w 7677150"/>
              <a:gd name="connsiteY47" fmla="*/ 2971800 h 3683000"/>
              <a:gd name="connsiteX48" fmla="*/ 7302500 w 7677150"/>
              <a:gd name="connsiteY48" fmla="*/ 3117850 h 3683000"/>
              <a:gd name="connsiteX49" fmla="*/ 7372350 w 7677150"/>
              <a:gd name="connsiteY49" fmla="*/ 3238500 h 3683000"/>
              <a:gd name="connsiteX50" fmla="*/ 7454900 w 7677150"/>
              <a:gd name="connsiteY50" fmla="*/ 3346450 h 3683000"/>
              <a:gd name="connsiteX51" fmla="*/ 7543800 w 7677150"/>
              <a:gd name="connsiteY51" fmla="*/ 3505200 h 3683000"/>
              <a:gd name="connsiteX52" fmla="*/ 7581900 w 7677150"/>
              <a:gd name="connsiteY52" fmla="*/ 3587750 h 3683000"/>
              <a:gd name="connsiteX53" fmla="*/ 7613650 w 7677150"/>
              <a:gd name="connsiteY53" fmla="*/ 3625850 h 3683000"/>
              <a:gd name="connsiteX54" fmla="*/ 7639050 w 7677150"/>
              <a:gd name="connsiteY54" fmla="*/ 3663950 h 3683000"/>
              <a:gd name="connsiteX55" fmla="*/ 7677150 w 7677150"/>
              <a:gd name="connsiteY55" fmla="*/ 3683000 h 368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7677150" h="3683000">
                <a:moveTo>
                  <a:pt x="0" y="3657600"/>
                </a:moveTo>
                <a:cubicBezTo>
                  <a:pt x="85196" y="3657600"/>
                  <a:pt x="170392" y="3657600"/>
                  <a:pt x="317500" y="3644900"/>
                </a:cubicBezTo>
                <a:cubicBezTo>
                  <a:pt x="464608" y="3632200"/>
                  <a:pt x="720725" y="3596217"/>
                  <a:pt x="882650" y="3581400"/>
                </a:cubicBezTo>
                <a:cubicBezTo>
                  <a:pt x="1044575" y="3566583"/>
                  <a:pt x="1162050" y="3566583"/>
                  <a:pt x="1289050" y="3556000"/>
                </a:cubicBezTo>
                <a:cubicBezTo>
                  <a:pt x="1416050" y="3545417"/>
                  <a:pt x="1538817" y="3535892"/>
                  <a:pt x="1644650" y="3517900"/>
                </a:cubicBezTo>
                <a:cubicBezTo>
                  <a:pt x="1750483" y="3499908"/>
                  <a:pt x="1831975" y="3482975"/>
                  <a:pt x="1924050" y="3448050"/>
                </a:cubicBezTo>
                <a:cubicBezTo>
                  <a:pt x="2016125" y="3413125"/>
                  <a:pt x="2107142" y="3377142"/>
                  <a:pt x="2197100" y="3308350"/>
                </a:cubicBezTo>
                <a:cubicBezTo>
                  <a:pt x="2287058" y="3239558"/>
                  <a:pt x="2379133" y="3135842"/>
                  <a:pt x="2463800" y="3035300"/>
                </a:cubicBezTo>
                <a:cubicBezTo>
                  <a:pt x="2548467" y="2934758"/>
                  <a:pt x="2635250" y="2805642"/>
                  <a:pt x="2705100" y="2705100"/>
                </a:cubicBezTo>
                <a:cubicBezTo>
                  <a:pt x="2774950" y="2604558"/>
                  <a:pt x="2819400" y="2511425"/>
                  <a:pt x="2882900" y="2432050"/>
                </a:cubicBezTo>
                <a:cubicBezTo>
                  <a:pt x="2946400" y="2352675"/>
                  <a:pt x="3031067" y="2281767"/>
                  <a:pt x="3086100" y="2228850"/>
                </a:cubicBezTo>
                <a:cubicBezTo>
                  <a:pt x="3141133" y="2175933"/>
                  <a:pt x="3213100" y="2114550"/>
                  <a:pt x="3213100" y="2114550"/>
                </a:cubicBezTo>
                <a:cubicBezTo>
                  <a:pt x="3256492" y="2075392"/>
                  <a:pt x="3308350" y="2035175"/>
                  <a:pt x="3346450" y="1993900"/>
                </a:cubicBezTo>
                <a:cubicBezTo>
                  <a:pt x="3384550" y="1952625"/>
                  <a:pt x="3387725" y="1948392"/>
                  <a:pt x="3441700" y="1866900"/>
                </a:cubicBezTo>
                <a:cubicBezTo>
                  <a:pt x="3495675" y="1785408"/>
                  <a:pt x="3599392" y="1633008"/>
                  <a:pt x="3670300" y="1504950"/>
                </a:cubicBezTo>
                <a:cubicBezTo>
                  <a:pt x="3741208" y="1376892"/>
                  <a:pt x="3810000" y="1225550"/>
                  <a:pt x="3867150" y="1098550"/>
                </a:cubicBezTo>
                <a:cubicBezTo>
                  <a:pt x="3924300" y="971550"/>
                  <a:pt x="4013200" y="742950"/>
                  <a:pt x="4013200" y="742950"/>
                </a:cubicBezTo>
                <a:cubicBezTo>
                  <a:pt x="4056592" y="637117"/>
                  <a:pt x="4091517" y="548217"/>
                  <a:pt x="4127500" y="463550"/>
                </a:cubicBezTo>
                <a:cubicBezTo>
                  <a:pt x="4163483" y="378883"/>
                  <a:pt x="4195233" y="291042"/>
                  <a:pt x="4229100" y="234950"/>
                </a:cubicBezTo>
                <a:cubicBezTo>
                  <a:pt x="4262967" y="178858"/>
                  <a:pt x="4287308" y="158750"/>
                  <a:pt x="4330700" y="127000"/>
                </a:cubicBezTo>
                <a:cubicBezTo>
                  <a:pt x="4374092" y="95250"/>
                  <a:pt x="4441825" y="65617"/>
                  <a:pt x="4489450" y="44450"/>
                </a:cubicBezTo>
                <a:cubicBezTo>
                  <a:pt x="4537075" y="23283"/>
                  <a:pt x="4585758" y="0"/>
                  <a:pt x="4616450" y="0"/>
                </a:cubicBezTo>
                <a:cubicBezTo>
                  <a:pt x="4647142" y="0"/>
                  <a:pt x="4654550" y="21167"/>
                  <a:pt x="4673600" y="44450"/>
                </a:cubicBezTo>
                <a:cubicBezTo>
                  <a:pt x="4692650" y="67733"/>
                  <a:pt x="4711700" y="113242"/>
                  <a:pt x="4730750" y="139700"/>
                </a:cubicBezTo>
                <a:cubicBezTo>
                  <a:pt x="4749800" y="166158"/>
                  <a:pt x="4766733" y="186267"/>
                  <a:pt x="4787900" y="203200"/>
                </a:cubicBezTo>
                <a:cubicBezTo>
                  <a:pt x="4809067" y="220133"/>
                  <a:pt x="4857750" y="241300"/>
                  <a:pt x="4857750" y="241300"/>
                </a:cubicBezTo>
                <a:cubicBezTo>
                  <a:pt x="4887383" y="257175"/>
                  <a:pt x="4922308" y="288925"/>
                  <a:pt x="4965700" y="298450"/>
                </a:cubicBezTo>
                <a:cubicBezTo>
                  <a:pt x="5009092" y="307975"/>
                  <a:pt x="5073650" y="297392"/>
                  <a:pt x="5118100" y="298450"/>
                </a:cubicBezTo>
                <a:cubicBezTo>
                  <a:pt x="5162550" y="299508"/>
                  <a:pt x="5200650" y="298450"/>
                  <a:pt x="5232400" y="304800"/>
                </a:cubicBezTo>
                <a:cubicBezTo>
                  <a:pt x="5264150" y="311150"/>
                  <a:pt x="5276850" y="338667"/>
                  <a:pt x="5308600" y="336550"/>
                </a:cubicBezTo>
                <a:cubicBezTo>
                  <a:pt x="5340350" y="334433"/>
                  <a:pt x="5393267" y="302683"/>
                  <a:pt x="5422900" y="292100"/>
                </a:cubicBezTo>
                <a:cubicBezTo>
                  <a:pt x="5452533" y="281517"/>
                  <a:pt x="5457825" y="256117"/>
                  <a:pt x="5486400" y="273050"/>
                </a:cubicBezTo>
                <a:cubicBezTo>
                  <a:pt x="5514975" y="289983"/>
                  <a:pt x="5564717" y="356658"/>
                  <a:pt x="5594350" y="393700"/>
                </a:cubicBezTo>
                <a:cubicBezTo>
                  <a:pt x="5623983" y="430742"/>
                  <a:pt x="5644092" y="472017"/>
                  <a:pt x="5664200" y="495300"/>
                </a:cubicBezTo>
                <a:cubicBezTo>
                  <a:pt x="5684308" y="518583"/>
                  <a:pt x="5695950" y="528108"/>
                  <a:pt x="5715000" y="533400"/>
                </a:cubicBezTo>
                <a:cubicBezTo>
                  <a:pt x="5734050" y="538692"/>
                  <a:pt x="5756275" y="524933"/>
                  <a:pt x="5778500" y="527050"/>
                </a:cubicBezTo>
                <a:cubicBezTo>
                  <a:pt x="5800725" y="529167"/>
                  <a:pt x="5819775" y="508000"/>
                  <a:pt x="5848350" y="546100"/>
                </a:cubicBezTo>
                <a:cubicBezTo>
                  <a:pt x="5876925" y="584200"/>
                  <a:pt x="5910792" y="657225"/>
                  <a:pt x="5949950" y="755650"/>
                </a:cubicBezTo>
                <a:cubicBezTo>
                  <a:pt x="5989108" y="854075"/>
                  <a:pt x="6033558" y="990600"/>
                  <a:pt x="6083300" y="1136650"/>
                </a:cubicBezTo>
                <a:cubicBezTo>
                  <a:pt x="6133042" y="1282700"/>
                  <a:pt x="6193367" y="1488017"/>
                  <a:pt x="6248400" y="1631950"/>
                </a:cubicBezTo>
                <a:cubicBezTo>
                  <a:pt x="6303433" y="1775883"/>
                  <a:pt x="6360583" y="1902883"/>
                  <a:pt x="6413500" y="2000250"/>
                </a:cubicBezTo>
                <a:cubicBezTo>
                  <a:pt x="6466417" y="2097617"/>
                  <a:pt x="6519333" y="2157942"/>
                  <a:pt x="6565900" y="2216150"/>
                </a:cubicBezTo>
                <a:cubicBezTo>
                  <a:pt x="6612467" y="2274358"/>
                  <a:pt x="6660092" y="2315633"/>
                  <a:pt x="6692900" y="2349500"/>
                </a:cubicBezTo>
                <a:cubicBezTo>
                  <a:pt x="6725708" y="2383367"/>
                  <a:pt x="6739467" y="2387600"/>
                  <a:pt x="6762750" y="2419350"/>
                </a:cubicBezTo>
                <a:cubicBezTo>
                  <a:pt x="6786033" y="2451100"/>
                  <a:pt x="6806142" y="2490258"/>
                  <a:pt x="6832600" y="2540000"/>
                </a:cubicBezTo>
                <a:cubicBezTo>
                  <a:pt x="6859058" y="2589742"/>
                  <a:pt x="6892925" y="2670175"/>
                  <a:pt x="6921500" y="2717800"/>
                </a:cubicBezTo>
                <a:cubicBezTo>
                  <a:pt x="6950075" y="2765425"/>
                  <a:pt x="6965950" y="2783417"/>
                  <a:pt x="7004050" y="2825750"/>
                </a:cubicBezTo>
                <a:cubicBezTo>
                  <a:pt x="7042150" y="2868083"/>
                  <a:pt x="7100358" y="2923117"/>
                  <a:pt x="7150100" y="2971800"/>
                </a:cubicBezTo>
                <a:cubicBezTo>
                  <a:pt x="7199842" y="3020483"/>
                  <a:pt x="7265458" y="3073400"/>
                  <a:pt x="7302500" y="3117850"/>
                </a:cubicBezTo>
                <a:cubicBezTo>
                  <a:pt x="7339542" y="3162300"/>
                  <a:pt x="7346950" y="3200400"/>
                  <a:pt x="7372350" y="3238500"/>
                </a:cubicBezTo>
                <a:cubicBezTo>
                  <a:pt x="7397750" y="3276600"/>
                  <a:pt x="7426325" y="3302000"/>
                  <a:pt x="7454900" y="3346450"/>
                </a:cubicBezTo>
                <a:cubicBezTo>
                  <a:pt x="7483475" y="3390900"/>
                  <a:pt x="7522633" y="3464983"/>
                  <a:pt x="7543800" y="3505200"/>
                </a:cubicBezTo>
                <a:cubicBezTo>
                  <a:pt x="7564967" y="3545417"/>
                  <a:pt x="7570258" y="3567642"/>
                  <a:pt x="7581900" y="3587750"/>
                </a:cubicBezTo>
                <a:cubicBezTo>
                  <a:pt x="7593542" y="3607858"/>
                  <a:pt x="7604125" y="3613150"/>
                  <a:pt x="7613650" y="3625850"/>
                </a:cubicBezTo>
                <a:cubicBezTo>
                  <a:pt x="7623175" y="3638550"/>
                  <a:pt x="7628467" y="3654425"/>
                  <a:pt x="7639050" y="3663950"/>
                </a:cubicBezTo>
                <a:cubicBezTo>
                  <a:pt x="7649633" y="3673475"/>
                  <a:pt x="7663391" y="3678237"/>
                  <a:pt x="7677150" y="3683000"/>
                </a:cubicBezTo>
              </a:path>
            </a:pathLst>
          </a:custGeom>
          <a:solidFill>
            <a:srgbClr val="CCFFFF">
              <a:alpha val="20000"/>
            </a:srgbClr>
          </a:solidFill>
          <a:ln w="38100">
            <a:solidFill>
              <a:srgbClr val="6699FF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851976" y="2142811"/>
            <a:ext cx="7242048" cy="3997254"/>
          </a:xfrm>
          <a:custGeom>
            <a:avLst/>
            <a:gdLst>
              <a:gd name="connsiteX0" fmla="*/ 0 w 7242048"/>
              <a:gd name="connsiteY0" fmla="*/ 3954582 h 3997254"/>
              <a:gd name="connsiteX1" fmla="*/ 499872 w 7242048"/>
              <a:gd name="connsiteY1" fmla="*/ 3911910 h 3997254"/>
              <a:gd name="connsiteX2" fmla="*/ 1139952 w 7242048"/>
              <a:gd name="connsiteY2" fmla="*/ 3857046 h 3997254"/>
              <a:gd name="connsiteX3" fmla="*/ 1621536 w 7242048"/>
              <a:gd name="connsiteY3" fmla="*/ 3789990 h 3997254"/>
              <a:gd name="connsiteX4" fmla="*/ 1895856 w 7242048"/>
              <a:gd name="connsiteY4" fmla="*/ 3643686 h 3997254"/>
              <a:gd name="connsiteX5" fmla="*/ 2194560 w 7242048"/>
              <a:gd name="connsiteY5" fmla="*/ 3369366 h 3997254"/>
              <a:gd name="connsiteX6" fmla="*/ 2420112 w 7242048"/>
              <a:gd name="connsiteY6" fmla="*/ 3003606 h 3997254"/>
              <a:gd name="connsiteX7" fmla="*/ 2639568 w 7242048"/>
              <a:gd name="connsiteY7" fmla="*/ 2662230 h 3997254"/>
              <a:gd name="connsiteX8" fmla="*/ 2773680 w 7242048"/>
              <a:gd name="connsiteY8" fmla="*/ 2503734 h 3997254"/>
              <a:gd name="connsiteX9" fmla="*/ 2865120 w 7242048"/>
              <a:gd name="connsiteY9" fmla="*/ 2412294 h 3997254"/>
              <a:gd name="connsiteX10" fmla="*/ 3035808 w 7242048"/>
              <a:gd name="connsiteY10" fmla="*/ 2119686 h 3997254"/>
              <a:gd name="connsiteX11" fmla="*/ 3255264 w 7242048"/>
              <a:gd name="connsiteY11" fmla="*/ 1692966 h 3997254"/>
              <a:gd name="connsiteX12" fmla="*/ 3450336 w 7242048"/>
              <a:gd name="connsiteY12" fmla="*/ 1217478 h 3997254"/>
              <a:gd name="connsiteX13" fmla="*/ 3602736 w 7242048"/>
              <a:gd name="connsiteY13" fmla="*/ 863910 h 3997254"/>
              <a:gd name="connsiteX14" fmla="*/ 3718560 w 7242048"/>
              <a:gd name="connsiteY14" fmla="*/ 626166 h 3997254"/>
              <a:gd name="connsiteX15" fmla="*/ 3816096 w 7242048"/>
              <a:gd name="connsiteY15" fmla="*/ 376230 h 3997254"/>
              <a:gd name="connsiteX16" fmla="*/ 3895344 w 7242048"/>
              <a:gd name="connsiteY16" fmla="*/ 126294 h 3997254"/>
              <a:gd name="connsiteX17" fmla="*/ 3968496 w 7242048"/>
              <a:gd name="connsiteY17" fmla="*/ 22662 h 3997254"/>
              <a:gd name="connsiteX18" fmla="*/ 4053840 w 7242048"/>
              <a:gd name="connsiteY18" fmla="*/ 4374 h 3997254"/>
              <a:gd name="connsiteX19" fmla="*/ 4145280 w 7242048"/>
              <a:gd name="connsiteY19" fmla="*/ 83622 h 3997254"/>
              <a:gd name="connsiteX20" fmla="*/ 4218432 w 7242048"/>
              <a:gd name="connsiteY20" fmla="*/ 199446 h 3997254"/>
              <a:gd name="connsiteX21" fmla="*/ 4297680 w 7242048"/>
              <a:gd name="connsiteY21" fmla="*/ 309174 h 3997254"/>
              <a:gd name="connsiteX22" fmla="*/ 4413504 w 7242048"/>
              <a:gd name="connsiteY22" fmla="*/ 272598 h 3997254"/>
              <a:gd name="connsiteX23" fmla="*/ 4486656 w 7242048"/>
              <a:gd name="connsiteY23" fmla="*/ 272598 h 3997254"/>
              <a:gd name="connsiteX24" fmla="*/ 4578096 w 7242048"/>
              <a:gd name="connsiteY24" fmla="*/ 364038 h 3997254"/>
              <a:gd name="connsiteX25" fmla="*/ 4663440 w 7242048"/>
              <a:gd name="connsiteY25" fmla="*/ 412806 h 3997254"/>
              <a:gd name="connsiteX26" fmla="*/ 4797552 w 7242048"/>
              <a:gd name="connsiteY26" fmla="*/ 443286 h 3997254"/>
              <a:gd name="connsiteX27" fmla="*/ 4882896 w 7242048"/>
              <a:gd name="connsiteY27" fmla="*/ 540822 h 3997254"/>
              <a:gd name="connsiteX28" fmla="*/ 4968240 w 7242048"/>
              <a:gd name="connsiteY28" fmla="*/ 668838 h 3997254"/>
              <a:gd name="connsiteX29" fmla="*/ 5010912 w 7242048"/>
              <a:gd name="connsiteY29" fmla="*/ 687126 h 3997254"/>
              <a:gd name="connsiteX30" fmla="*/ 5077968 w 7242048"/>
              <a:gd name="connsiteY30" fmla="*/ 638358 h 3997254"/>
              <a:gd name="connsiteX31" fmla="*/ 5132832 w 7242048"/>
              <a:gd name="connsiteY31" fmla="*/ 553014 h 3997254"/>
              <a:gd name="connsiteX32" fmla="*/ 5175504 w 7242048"/>
              <a:gd name="connsiteY32" fmla="*/ 522534 h 3997254"/>
              <a:gd name="connsiteX33" fmla="*/ 5254752 w 7242048"/>
              <a:gd name="connsiteY33" fmla="*/ 540822 h 3997254"/>
              <a:gd name="connsiteX34" fmla="*/ 5346192 w 7242048"/>
              <a:gd name="connsiteY34" fmla="*/ 687126 h 3997254"/>
              <a:gd name="connsiteX35" fmla="*/ 5419344 w 7242048"/>
              <a:gd name="connsiteY35" fmla="*/ 912678 h 3997254"/>
              <a:gd name="connsiteX36" fmla="*/ 5535168 w 7242048"/>
              <a:gd name="connsiteY36" fmla="*/ 1254054 h 3997254"/>
              <a:gd name="connsiteX37" fmla="*/ 5650992 w 7242048"/>
              <a:gd name="connsiteY37" fmla="*/ 1552758 h 3997254"/>
              <a:gd name="connsiteX38" fmla="*/ 5846064 w 7242048"/>
              <a:gd name="connsiteY38" fmla="*/ 1955094 h 3997254"/>
              <a:gd name="connsiteX39" fmla="*/ 6028944 w 7242048"/>
              <a:gd name="connsiteY39" fmla="*/ 2302566 h 3997254"/>
              <a:gd name="connsiteX40" fmla="*/ 6144768 w 7242048"/>
              <a:gd name="connsiteY40" fmla="*/ 2491542 h 3997254"/>
              <a:gd name="connsiteX41" fmla="*/ 6217920 w 7242048"/>
              <a:gd name="connsiteY41" fmla="*/ 2662230 h 3997254"/>
              <a:gd name="connsiteX42" fmla="*/ 6358128 w 7242048"/>
              <a:gd name="connsiteY42" fmla="*/ 2875590 h 3997254"/>
              <a:gd name="connsiteX43" fmla="*/ 6571488 w 7242048"/>
              <a:gd name="connsiteY43" fmla="*/ 3156006 h 3997254"/>
              <a:gd name="connsiteX44" fmla="*/ 6736080 w 7242048"/>
              <a:gd name="connsiteY44" fmla="*/ 3405942 h 3997254"/>
              <a:gd name="connsiteX45" fmla="*/ 6851904 w 7242048"/>
              <a:gd name="connsiteY45" fmla="*/ 3619302 h 3997254"/>
              <a:gd name="connsiteX46" fmla="*/ 6925056 w 7242048"/>
              <a:gd name="connsiteY46" fmla="*/ 3789990 h 3997254"/>
              <a:gd name="connsiteX47" fmla="*/ 7004304 w 7242048"/>
              <a:gd name="connsiteY47" fmla="*/ 3918006 h 3997254"/>
              <a:gd name="connsiteX48" fmla="*/ 7144512 w 7242048"/>
              <a:gd name="connsiteY48" fmla="*/ 3978966 h 3997254"/>
              <a:gd name="connsiteX49" fmla="*/ 7242048 w 7242048"/>
              <a:gd name="connsiteY49" fmla="*/ 3997254 h 3997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7242048" h="3997254">
                <a:moveTo>
                  <a:pt x="0" y="3954582"/>
                </a:moveTo>
                <a:lnTo>
                  <a:pt x="499872" y="3911910"/>
                </a:lnTo>
                <a:lnTo>
                  <a:pt x="1139952" y="3857046"/>
                </a:lnTo>
                <a:cubicBezTo>
                  <a:pt x="1326896" y="3836726"/>
                  <a:pt x="1495552" y="3825550"/>
                  <a:pt x="1621536" y="3789990"/>
                </a:cubicBezTo>
                <a:cubicBezTo>
                  <a:pt x="1747520" y="3754430"/>
                  <a:pt x="1800352" y="3713790"/>
                  <a:pt x="1895856" y="3643686"/>
                </a:cubicBezTo>
                <a:cubicBezTo>
                  <a:pt x="1991360" y="3573582"/>
                  <a:pt x="2107184" y="3476046"/>
                  <a:pt x="2194560" y="3369366"/>
                </a:cubicBezTo>
                <a:cubicBezTo>
                  <a:pt x="2281936" y="3262686"/>
                  <a:pt x="2345944" y="3121462"/>
                  <a:pt x="2420112" y="3003606"/>
                </a:cubicBezTo>
                <a:cubicBezTo>
                  <a:pt x="2494280" y="2885750"/>
                  <a:pt x="2580640" y="2745542"/>
                  <a:pt x="2639568" y="2662230"/>
                </a:cubicBezTo>
                <a:cubicBezTo>
                  <a:pt x="2698496" y="2578918"/>
                  <a:pt x="2736088" y="2545390"/>
                  <a:pt x="2773680" y="2503734"/>
                </a:cubicBezTo>
                <a:cubicBezTo>
                  <a:pt x="2811272" y="2462078"/>
                  <a:pt x="2821432" y="2476302"/>
                  <a:pt x="2865120" y="2412294"/>
                </a:cubicBezTo>
                <a:cubicBezTo>
                  <a:pt x="2908808" y="2348286"/>
                  <a:pt x="2970784" y="2239574"/>
                  <a:pt x="3035808" y="2119686"/>
                </a:cubicBezTo>
                <a:cubicBezTo>
                  <a:pt x="3100832" y="1999798"/>
                  <a:pt x="3186176" y="1843334"/>
                  <a:pt x="3255264" y="1692966"/>
                </a:cubicBezTo>
                <a:cubicBezTo>
                  <a:pt x="3324352" y="1542598"/>
                  <a:pt x="3392424" y="1355654"/>
                  <a:pt x="3450336" y="1217478"/>
                </a:cubicBezTo>
                <a:cubicBezTo>
                  <a:pt x="3508248" y="1079302"/>
                  <a:pt x="3558032" y="962462"/>
                  <a:pt x="3602736" y="863910"/>
                </a:cubicBezTo>
                <a:cubicBezTo>
                  <a:pt x="3647440" y="765358"/>
                  <a:pt x="3683000" y="707446"/>
                  <a:pt x="3718560" y="626166"/>
                </a:cubicBezTo>
                <a:cubicBezTo>
                  <a:pt x="3754120" y="544886"/>
                  <a:pt x="3786632" y="459542"/>
                  <a:pt x="3816096" y="376230"/>
                </a:cubicBezTo>
                <a:cubicBezTo>
                  <a:pt x="3845560" y="292918"/>
                  <a:pt x="3869944" y="185222"/>
                  <a:pt x="3895344" y="126294"/>
                </a:cubicBezTo>
                <a:cubicBezTo>
                  <a:pt x="3920744" y="67366"/>
                  <a:pt x="3942080" y="42982"/>
                  <a:pt x="3968496" y="22662"/>
                </a:cubicBezTo>
                <a:cubicBezTo>
                  <a:pt x="3994912" y="2342"/>
                  <a:pt x="4024376" y="-5786"/>
                  <a:pt x="4053840" y="4374"/>
                </a:cubicBezTo>
                <a:cubicBezTo>
                  <a:pt x="4083304" y="14534"/>
                  <a:pt x="4117848" y="51110"/>
                  <a:pt x="4145280" y="83622"/>
                </a:cubicBezTo>
                <a:cubicBezTo>
                  <a:pt x="4172712" y="116134"/>
                  <a:pt x="4193032" y="161854"/>
                  <a:pt x="4218432" y="199446"/>
                </a:cubicBezTo>
                <a:cubicBezTo>
                  <a:pt x="4243832" y="237038"/>
                  <a:pt x="4265168" y="296982"/>
                  <a:pt x="4297680" y="309174"/>
                </a:cubicBezTo>
                <a:cubicBezTo>
                  <a:pt x="4330192" y="321366"/>
                  <a:pt x="4382008" y="278694"/>
                  <a:pt x="4413504" y="272598"/>
                </a:cubicBezTo>
                <a:cubicBezTo>
                  <a:pt x="4445000" y="266502"/>
                  <a:pt x="4459224" y="257358"/>
                  <a:pt x="4486656" y="272598"/>
                </a:cubicBezTo>
                <a:cubicBezTo>
                  <a:pt x="4514088" y="287838"/>
                  <a:pt x="4548632" y="340670"/>
                  <a:pt x="4578096" y="364038"/>
                </a:cubicBezTo>
                <a:cubicBezTo>
                  <a:pt x="4607560" y="387406"/>
                  <a:pt x="4626864" y="399598"/>
                  <a:pt x="4663440" y="412806"/>
                </a:cubicBezTo>
                <a:cubicBezTo>
                  <a:pt x="4700016" y="426014"/>
                  <a:pt x="4760976" y="421950"/>
                  <a:pt x="4797552" y="443286"/>
                </a:cubicBezTo>
                <a:cubicBezTo>
                  <a:pt x="4834128" y="464622"/>
                  <a:pt x="4854448" y="503230"/>
                  <a:pt x="4882896" y="540822"/>
                </a:cubicBezTo>
                <a:cubicBezTo>
                  <a:pt x="4911344" y="578414"/>
                  <a:pt x="4946904" y="644454"/>
                  <a:pt x="4968240" y="668838"/>
                </a:cubicBezTo>
                <a:cubicBezTo>
                  <a:pt x="4989576" y="693222"/>
                  <a:pt x="4992624" y="692206"/>
                  <a:pt x="5010912" y="687126"/>
                </a:cubicBezTo>
                <a:cubicBezTo>
                  <a:pt x="5029200" y="682046"/>
                  <a:pt x="5057648" y="660710"/>
                  <a:pt x="5077968" y="638358"/>
                </a:cubicBezTo>
                <a:cubicBezTo>
                  <a:pt x="5098288" y="616006"/>
                  <a:pt x="5116576" y="572318"/>
                  <a:pt x="5132832" y="553014"/>
                </a:cubicBezTo>
                <a:cubicBezTo>
                  <a:pt x="5149088" y="533710"/>
                  <a:pt x="5155184" y="524566"/>
                  <a:pt x="5175504" y="522534"/>
                </a:cubicBezTo>
                <a:cubicBezTo>
                  <a:pt x="5195824" y="520502"/>
                  <a:pt x="5226304" y="513390"/>
                  <a:pt x="5254752" y="540822"/>
                </a:cubicBezTo>
                <a:cubicBezTo>
                  <a:pt x="5283200" y="568254"/>
                  <a:pt x="5318760" y="625150"/>
                  <a:pt x="5346192" y="687126"/>
                </a:cubicBezTo>
                <a:cubicBezTo>
                  <a:pt x="5373624" y="749102"/>
                  <a:pt x="5387848" y="818190"/>
                  <a:pt x="5419344" y="912678"/>
                </a:cubicBezTo>
                <a:cubicBezTo>
                  <a:pt x="5450840" y="1007166"/>
                  <a:pt x="5496560" y="1147374"/>
                  <a:pt x="5535168" y="1254054"/>
                </a:cubicBezTo>
                <a:cubicBezTo>
                  <a:pt x="5573776" y="1360734"/>
                  <a:pt x="5599176" y="1435918"/>
                  <a:pt x="5650992" y="1552758"/>
                </a:cubicBezTo>
                <a:cubicBezTo>
                  <a:pt x="5702808" y="1669598"/>
                  <a:pt x="5783072" y="1830126"/>
                  <a:pt x="5846064" y="1955094"/>
                </a:cubicBezTo>
                <a:cubicBezTo>
                  <a:pt x="5909056" y="2080062"/>
                  <a:pt x="5979160" y="2213158"/>
                  <a:pt x="6028944" y="2302566"/>
                </a:cubicBezTo>
                <a:cubicBezTo>
                  <a:pt x="6078728" y="2391974"/>
                  <a:pt x="6113272" y="2431598"/>
                  <a:pt x="6144768" y="2491542"/>
                </a:cubicBezTo>
                <a:cubicBezTo>
                  <a:pt x="6176264" y="2551486"/>
                  <a:pt x="6182360" y="2598222"/>
                  <a:pt x="6217920" y="2662230"/>
                </a:cubicBezTo>
                <a:cubicBezTo>
                  <a:pt x="6253480" y="2726238"/>
                  <a:pt x="6299200" y="2793294"/>
                  <a:pt x="6358128" y="2875590"/>
                </a:cubicBezTo>
                <a:cubicBezTo>
                  <a:pt x="6417056" y="2957886"/>
                  <a:pt x="6508496" y="3067614"/>
                  <a:pt x="6571488" y="3156006"/>
                </a:cubicBezTo>
                <a:cubicBezTo>
                  <a:pt x="6634480" y="3244398"/>
                  <a:pt x="6689344" y="3328726"/>
                  <a:pt x="6736080" y="3405942"/>
                </a:cubicBezTo>
                <a:cubicBezTo>
                  <a:pt x="6782816" y="3483158"/>
                  <a:pt x="6820408" y="3555294"/>
                  <a:pt x="6851904" y="3619302"/>
                </a:cubicBezTo>
                <a:cubicBezTo>
                  <a:pt x="6883400" y="3683310"/>
                  <a:pt x="6899656" y="3740206"/>
                  <a:pt x="6925056" y="3789990"/>
                </a:cubicBezTo>
                <a:cubicBezTo>
                  <a:pt x="6950456" y="3839774"/>
                  <a:pt x="6967728" y="3886510"/>
                  <a:pt x="7004304" y="3918006"/>
                </a:cubicBezTo>
                <a:cubicBezTo>
                  <a:pt x="7040880" y="3949502"/>
                  <a:pt x="7104888" y="3965758"/>
                  <a:pt x="7144512" y="3978966"/>
                </a:cubicBezTo>
                <a:cubicBezTo>
                  <a:pt x="7184136" y="3992174"/>
                  <a:pt x="7213092" y="3994714"/>
                  <a:pt x="7242048" y="3997254"/>
                </a:cubicBezTo>
              </a:path>
            </a:pathLst>
          </a:custGeom>
          <a:solidFill>
            <a:srgbClr val="CCFFFF">
              <a:alpha val="20000"/>
            </a:srgbClr>
          </a:solidFill>
          <a:ln w="38100">
            <a:solidFill>
              <a:srgbClr val="33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851976" y="1987178"/>
            <a:ext cx="6912864" cy="4152887"/>
          </a:xfrm>
          <a:custGeom>
            <a:avLst/>
            <a:gdLst>
              <a:gd name="connsiteX0" fmla="*/ 0 w 6912864"/>
              <a:gd name="connsiteY0" fmla="*/ 4110215 h 4152887"/>
              <a:gd name="connsiteX1" fmla="*/ 432816 w 6912864"/>
              <a:gd name="connsiteY1" fmla="*/ 4085831 h 4152887"/>
              <a:gd name="connsiteX2" fmla="*/ 1005840 w 6912864"/>
              <a:gd name="connsiteY2" fmla="*/ 4012679 h 4152887"/>
              <a:gd name="connsiteX3" fmla="*/ 1365504 w 6912864"/>
              <a:gd name="connsiteY3" fmla="*/ 3945623 h 4152887"/>
              <a:gd name="connsiteX4" fmla="*/ 1633728 w 6912864"/>
              <a:gd name="connsiteY4" fmla="*/ 3823703 h 4152887"/>
              <a:gd name="connsiteX5" fmla="*/ 1889760 w 6912864"/>
              <a:gd name="connsiteY5" fmla="*/ 3543287 h 4152887"/>
              <a:gd name="connsiteX6" fmla="*/ 2170176 w 6912864"/>
              <a:gd name="connsiteY6" fmla="*/ 3128759 h 4152887"/>
              <a:gd name="connsiteX7" fmla="*/ 2468880 w 6912864"/>
              <a:gd name="connsiteY7" fmla="*/ 2616695 h 4152887"/>
              <a:gd name="connsiteX8" fmla="*/ 2694432 w 6912864"/>
              <a:gd name="connsiteY8" fmla="*/ 2141207 h 4152887"/>
              <a:gd name="connsiteX9" fmla="*/ 2883408 w 6912864"/>
              <a:gd name="connsiteY9" fmla="*/ 1592567 h 4152887"/>
              <a:gd name="connsiteX10" fmla="*/ 3035808 w 6912864"/>
              <a:gd name="connsiteY10" fmla="*/ 1147559 h 4152887"/>
              <a:gd name="connsiteX11" fmla="*/ 3176016 w 6912864"/>
              <a:gd name="connsiteY11" fmla="*/ 702551 h 4152887"/>
              <a:gd name="connsiteX12" fmla="*/ 3273552 w 6912864"/>
              <a:gd name="connsiteY12" fmla="*/ 391655 h 4152887"/>
              <a:gd name="connsiteX13" fmla="*/ 3340608 w 6912864"/>
              <a:gd name="connsiteY13" fmla="*/ 208775 h 4152887"/>
              <a:gd name="connsiteX14" fmla="*/ 3395472 w 6912864"/>
              <a:gd name="connsiteY14" fmla="*/ 92951 h 4152887"/>
              <a:gd name="connsiteX15" fmla="*/ 3462528 w 6912864"/>
              <a:gd name="connsiteY15" fmla="*/ 19799 h 4152887"/>
              <a:gd name="connsiteX16" fmla="*/ 3529584 w 6912864"/>
              <a:gd name="connsiteY16" fmla="*/ 1511 h 4152887"/>
              <a:gd name="connsiteX17" fmla="*/ 3596640 w 6912864"/>
              <a:gd name="connsiteY17" fmla="*/ 50279 h 4152887"/>
              <a:gd name="connsiteX18" fmla="*/ 3706368 w 6912864"/>
              <a:gd name="connsiteY18" fmla="*/ 50279 h 4152887"/>
              <a:gd name="connsiteX19" fmla="*/ 3810000 w 6912864"/>
              <a:gd name="connsiteY19" fmla="*/ 111239 h 4152887"/>
              <a:gd name="connsiteX20" fmla="*/ 3895344 w 6912864"/>
              <a:gd name="connsiteY20" fmla="*/ 233159 h 4152887"/>
              <a:gd name="connsiteX21" fmla="*/ 3956304 w 6912864"/>
              <a:gd name="connsiteY21" fmla="*/ 306311 h 4152887"/>
              <a:gd name="connsiteX22" fmla="*/ 4029456 w 6912864"/>
              <a:gd name="connsiteY22" fmla="*/ 348983 h 4152887"/>
              <a:gd name="connsiteX23" fmla="*/ 4102608 w 6912864"/>
              <a:gd name="connsiteY23" fmla="*/ 342887 h 4152887"/>
              <a:gd name="connsiteX24" fmla="*/ 4169664 w 6912864"/>
              <a:gd name="connsiteY24" fmla="*/ 385559 h 4152887"/>
              <a:gd name="connsiteX25" fmla="*/ 4242816 w 6912864"/>
              <a:gd name="connsiteY25" fmla="*/ 476999 h 4152887"/>
              <a:gd name="connsiteX26" fmla="*/ 4297680 w 6912864"/>
              <a:gd name="connsiteY26" fmla="*/ 574535 h 4152887"/>
              <a:gd name="connsiteX27" fmla="*/ 4376928 w 6912864"/>
              <a:gd name="connsiteY27" fmla="*/ 635495 h 4152887"/>
              <a:gd name="connsiteX28" fmla="*/ 4443984 w 6912864"/>
              <a:gd name="connsiteY28" fmla="*/ 617207 h 4152887"/>
              <a:gd name="connsiteX29" fmla="*/ 4535424 w 6912864"/>
              <a:gd name="connsiteY29" fmla="*/ 605015 h 4152887"/>
              <a:gd name="connsiteX30" fmla="*/ 4669536 w 6912864"/>
              <a:gd name="connsiteY30" fmla="*/ 635495 h 4152887"/>
              <a:gd name="connsiteX31" fmla="*/ 4754880 w 6912864"/>
              <a:gd name="connsiteY31" fmla="*/ 787895 h 4152887"/>
              <a:gd name="connsiteX32" fmla="*/ 4876800 w 6912864"/>
              <a:gd name="connsiteY32" fmla="*/ 1037831 h 4152887"/>
              <a:gd name="connsiteX33" fmla="*/ 4980432 w 6912864"/>
              <a:gd name="connsiteY33" fmla="*/ 1306055 h 4152887"/>
              <a:gd name="connsiteX34" fmla="*/ 5114544 w 6912864"/>
              <a:gd name="connsiteY34" fmla="*/ 1555991 h 4152887"/>
              <a:gd name="connsiteX35" fmla="*/ 5285232 w 6912864"/>
              <a:gd name="connsiteY35" fmla="*/ 1763255 h 4152887"/>
              <a:gd name="connsiteX36" fmla="*/ 5419344 w 6912864"/>
              <a:gd name="connsiteY36" fmla="*/ 1940039 h 4152887"/>
              <a:gd name="connsiteX37" fmla="*/ 5516880 w 6912864"/>
              <a:gd name="connsiteY37" fmla="*/ 2171687 h 4152887"/>
              <a:gd name="connsiteX38" fmla="*/ 5590032 w 6912864"/>
              <a:gd name="connsiteY38" fmla="*/ 2403335 h 4152887"/>
              <a:gd name="connsiteX39" fmla="*/ 5730240 w 6912864"/>
              <a:gd name="connsiteY39" fmla="*/ 2665463 h 4152887"/>
              <a:gd name="connsiteX40" fmla="*/ 5931408 w 6912864"/>
              <a:gd name="connsiteY40" fmla="*/ 3037319 h 4152887"/>
              <a:gd name="connsiteX41" fmla="*/ 6047232 w 6912864"/>
              <a:gd name="connsiteY41" fmla="*/ 3250679 h 4152887"/>
              <a:gd name="connsiteX42" fmla="*/ 6150864 w 6912864"/>
              <a:gd name="connsiteY42" fmla="*/ 3445751 h 4152887"/>
              <a:gd name="connsiteX43" fmla="*/ 6242304 w 6912864"/>
              <a:gd name="connsiteY43" fmla="*/ 3713975 h 4152887"/>
              <a:gd name="connsiteX44" fmla="*/ 6333744 w 6912864"/>
              <a:gd name="connsiteY44" fmla="*/ 3890759 h 4152887"/>
              <a:gd name="connsiteX45" fmla="*/ 6541008 w 6912864"/>
              <a:gd name="connsiteY45" fmla="*/ 4024871 h 4152887"/>
              <a:gd name="connsiteX46" fmla="*/ 6748272 w 6912864"/>
              <a:gd name="connsiteY46" fmla="*/ 4116311 h 4152887"/>
              <a:gd name="connsiteX47" fmla="*/ 6912864 w 6912864"/>
              <a:gd name="connsiteY47" fmla="*/ 4152887 h 415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6912864" h="4152887">
                <a:moveTo>
                  <a:pt x="0" y="4110215"/>
                </a:moveTo>
                <a:cubicBezTo>
                  <a:pt x="132588" y="4106151"/>
                  <a:pt x="265176" y="4102087"/>
                  <a:pt x="432816" y="4085831"/>
                </a:cubicBezTo>
                <a:cubicBezTo>
                  <a:pt x="600456" y="4069575"/>
                  <a:pt x="850392" y="4036047"/>
                  <a:pt x="1005840" y="4012679"/>
                </a:cubicBezTo>
                <a:cubicBezTo>
                  <a:pt x="1161288" y="3989311"/>
                  <a:pt x="1260856" y="3977119"/>
                  <a:pt x="1365504" y="3945623"/>
                </a:cubicBezTo>
                <a:cubicBezTo>
                  <a:pt x="1470152" y="3914127"/>
                  <a:pt x="1546352" y="3890759"/>
                  <a:pt x="1633728" y="3823703"/>
                </a:cubicBezTo>
                <a:cubicBezTo>
                  <a:pt x="1721104" y="3756647"/>
                  <a:pt x="1800352" y="3659111"/>
                  <a:pt x="1889760" y="3543287"/>
                </a:cubicBezTo>
                <a:cubicBezTo>
                  <a:pt x="1979168" y="3427463"/>
                  <a:pt x="2073656" y="3283191"/>
                  <a:pt x="2170176" y="3128759"/>
                </a:cubicBezTo>
                <a:cubicBezTo>
                  <a:pt x="2266696" y="2974327"/>
                  <a:pt x="2381504" y="2781287"/>
                  <a:pt x="2468880" y="2616695"/>
                </a:cubicBezTo>
                <a:cubicBezTo>
                  <a:pt x="2556256" y="2452103"/>
                  <a:pt x="2625344" y="2311895"/>
                  <a:pt x="2694432" y="2141207"/>
                </a:cubicBezTo>
                <a:cubicBezTo>
                  <a:pt x="2763520" y="1970519"/>
                  <a:pt x="2883408" y="1592567"/>
                  <a:pt x="2883408" y="1592567"/>
                </a:cubicBezTo>
                <a:cubicBezTo>
                  <a:pt x="2940304" y="1426959"/>
                  <a:pt x="2987040" y="1295895"/>
                  <a:pt x="3035808" y="1147559"/>
                </a:cubicBezTo>
                <a:cubicBezTo>
                  <a:pt x="3084576" y="999223"/>
                  <a:pt x="3176016" y="702551"/>
                  <a:pt x="3176016" y="702551"/>
                </a:cubicBezTo>
                <a:cubicBezTo>
                  <a:pt x="3215640" y="576567"/>
                  <a:pt x="3246120" y="473951"/>
                  <a:pt x="3273552" y="391655"/>
                </a:cubicBezTo>
                <a:cubicBezTo>
                  <a:pt x="3300984" y="309359"/>
                  <a:pt x="3320288" y="258559"/>
                  <a:pt x="3340608" y="208775"/>
                </a:cubicBezTo>
                <a:cubicBezTo>
                  <a:pt x="3360928" y="158991"/>
                  <a:pt x="3375152" y="124447"/>
                  <a:pt x="3395472" y="92951"/>
                </a:cubicBezTo>
                <a:cubicBezTo>
                  <a:pt x="3415792" y="61455"/>
                  <a:pt x="3440176" y="35039"/>
                  <a:pt x="3462528" y="19799"/>
                </a:cubicBezTo>
                <a:cubicBezTo>
                  <a:pt x="3484880" y="4559"/>
                  <a:pt x="3507232" y="-3569"/>
                  <a:pt x="3529584" y="1511"/>
                </a:cubicBezTo>
                <a:cubicBezTo>
                  <a:pt x="3551936" y="6591"/>
                  <a:pt x="3567176" y="42151"/>
                  <a:pt x="3596640" y="50279"/>
                </a:cubicBezTo>
                <a:cubicBezTo>
                  <a:pt x="3626104" y="58407"/>
                  <a:pt x="3670808" y="40119"/>
                  <a:pt x="3706368" y="50279"/>
                </a:cubicBezTo>
                <a:cubicBezTo>
                  <a:pt x="3741928" y="60439"/>
                  <a:pt x="3778504" y="80759"/>
                  <a:pt x="3810000" y="111239"/>
                </a:cubicBezTo>
                <a:cubicBezTo>
                  <a:pt x="3841496" y="141719"/>
                  <a:pt x="3870960" y="200647"/>
                  <a:pt x="3895344" y="233159"/>
                </a:cubicBezTo>
                <a:cubicBezTo>
                  <a:pt x="3919728" y="265671"/>
                  <a:pt x="3933952" y="287007"/>
                  <a:pt x="3956304" y="306311"/>
                </a:cubicBezTo>
                <a:cubicBezTo>
                  <a:pt x="3978656" y="325615"/>
                  <a:pt x="4005072" y="342887"/>
                  <a:pt x="4029456" y="348983"/>
                </a:cubicBezTo>
                <a:cubicBezTo>
                  <a:pt x="4053840" y="355079"/>
                  <a:pt x="4079240" y="336791"/>
                  <a:pt x="4102608" y="342887"/>
                </a:cubicBezTo>
                <a:cubicBezTo>
                  <a:pt x="4125976" y="348983"/>
                  <a:pt x="4146296" y="363207"/>
                  <a:pt x="4169664" y="385559"/>
                </a:cubicBezTo>
                <a:cubicBezTo>
                  <a:pt x="4193032" y="407911"/>
                  <a:pt x="4221480" y="445503"/>
                  <a:pt x="4242816" y="476999"/>
                </a:cubicBezTo>
                <a:cubicBezTo>
                  <a:pt x="4264152" y="508495"/>
                  <a:pt x="4275328" y="548119"/>
                  <a:pt x="4297680" y="574535"/>
                </a:cubicBezTo>
                <a:cubicBezTo>
                  <a:pt x="4320032" y="600951"/>
                  <a:pt x="4352544" y="628383"/>
                  <a:pt x="4376928" y="635495"/>
                </a:cubicBezTo>
                <a:cubicBezTo>
                  <a:pt x="4401312" y="642607"/>
                  <a:pt x="4417568" y="622287"/>
                  <a:pt x="4443984" y="617207"/>
                </a:cubicBezTo>
                <a:cubicBezTo>
                  <a:pt x="4470400" y="612127"/>
                  <a:pt x="4497832" y="601967"/>
                  <a:pt x="4535424" y="605015"/>
                </a:cubicBezTo>
                <a:cubicBezTo>
                  <a:pt x="4573016" y="608063"/>
                  <a:pt x="4632960" y="605015"/>
                  <a:pt x="4669536" y="635495"/>
                </a:cubicBezTo>
                <a:cubicBezTo>
                  <a:pt x="4706112" y="665975"/>
                  <a:pt x="4720336" y="720839"/>
                  <a:pt x="4754880" y="787895"/>
                </a:cubicBezTo>
                <a:cubicBezTo>
                  <a:pt x="4789424" y="854951"/>
                  <a:pt x="4839208" y="951471"/>
                  <a:pt x="4876800" y="1037831"/>
                </a:cubicBezTo>
                <a:cubicBezTo>
                  <a:pt x="4914392" y="1124191"/>
                  <a:pt x="4940808" y="1219695"/>
                  <a:pt x="4980432" y="1306055"/>
                </a:cubicBezTo>
                <a:cubicBezTo>
                  <a:pt x="5020056" y="1392415"/>
                  <a:pt x="5063744" y="1479791"/>
                  <a:pt x="5114544" y="1555991"/>
                </a:cubicBezTo>
                <a:cubicBezTo>
                  <a:pt x="5165344" y="1632191"/>
                  <a:pt x="5234432" y="1699247"/>
                  <a:pt x="5285232" y="1763255"/>
                </a:cubicBezTo>
                <a:cubicBezTo>
                  <a:pt x="5336032" y="1827263"/>
                  <a:pt x="5380736" y="1871967"/>
                  <a:pt x="5419344" y="1940039"/>
                </a:cubicBezTo>
                <a:cubicBezTo>
                  <a:pt x="5457952" y="2008111"/>
                  <a:pt x="5488432" y="2094471"/>
                  <a:pt x="5516880" y="2171687"/>
                </a:cubicBezTo>
                <a:cubicBezTo>
                  <a:pt x="5545328" y="2248903"/>
                  <a:pt x="5554472" y="2321039"/>
                  <a:pt x="5590032" y="2403335"/>
                </a:cubicBezTo>
                <a:cubicBezTo>
                  <a:pt x="5625592" y="2485631"/>
                  <a:pt x="5730240" y="2665463"/>
                  <a:pt x="5730240" y="2665463"/>
                </a:cubicBezTo>
                <a:lnTo>
                  <a:pt x="5931408" y="3037319"/>
                </a:lnTo>
                <a:lnTo>
                  <a:pt x="6047232" y="3250679"/>
                </a:lnTo>
                <a:cubicBezTo>
                  <a:pt x="6083808" y="3318751"/>
                  <a:pt x="6118352" y="3368535"/>
                  <a:pt x="6150864" y="3445751"/>
                </a:cubicBezTo>
                <a:cubicBezTo>
                  <a:pt x="6183376" y="3522967"/>
                  <a:pt x="6211824" y="3639807"/>
                  <a:pt x="6242304" y="3713975"/>
                </a:cubicBezTo>
                <a:cubicBezTo>
                  <a:pt x="6272784" y="3788143"/>
                  <a:pt x="6283960" y="3838943"/>
                  <a:pt x="6333744" y="3890759"/>
                </a:cubicBezTo>
                <a:cubicBezTo>
                  <a:pt x="6383528" y="3942575"/>
                  <a:pt x="6471920" y="3987279"/>
                  <a:pt x="6541008" y="4024871"/>
                </a:cubicBezTo>
                <a:cubicBezTo>
                  <a:pt x="6610096" y="4062463"/>
                  <a:pt x="6686296" y="4094975"/>
                  <a:pt x="6748272" y="4116311"/>
                </a:cubicBezTo>
                <a:cubicBezTo>
                  <a:pt x="6810248" y="4137647"/>
                  <a:pt x="6861556" y="4145267"/>
                  <a:pt x="6912864" y="4152887"/>
                </a:cubicBezTo>
              </a:path>
            </a:pathLst>
          </a:custGeom>
          <a:solidFill>
            <a:srgbClr val="CCFFFF">
              <a:alpha val="20000"/>
            </a:srgbClr>
          </a:solidFill>
          <a:ln w="381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51976" y="1883439"/>
            <a:ext cx="6589776" cy="4250530"/>
          </a:xfrm>
          <a:custGeom>
            <a:avLst/>
            <a:gdLst>
              <a:gd name="connsiteX0" fmla="*/ 0 w 6589776"/>
              <a:gd name="connsiteY0" fmla="*/ 4220050 h 4250530"/>
              <a:gd name="connsiteX1" fmla="*/ 426720 w 6589776"/>
              <a:gd name="connsiteY1" fmla="*/ 4171282 h 4250530"/>
              <a:gd name="connsiteX2" fmla="*/ 963168 w 6589776"/>
              <a:gd name="connsiteY2" fmla="*/ 4079842 h 4250530"/>
              <a:gd name="connsiteX3" fmla="*/ 1182624 w 6589776"/>
              <a:gd name="connsiteY3" fmla="*/ 4024978 h 4250530"/>
              <a:gd name="connsiteX4" fmla="*/ 1304544 w 6589776"/>
              <a:gd name="connsiteY4" fmla="*/ 3951826 h 4250530"/>
              <a:gd name="connsiteX5" fmla="*/ 1511808 w 6589776"/>
              <a:gd name="connsiteY5" fmla="*/ 3756754 h 4250530"/>
              <a:gd name="connsiteX6" fmla="*/ 1731264 w 6589776"/>
              <a:gd name="connsiteY6" fmla="*/ 3512914 h 4250530"/>
              <a:gd name="connsiteX7" fmla="*/ 1901952 w 6589776"/>
              <a:gd name="connsiteY7" fmla="*/ 3269074 h 4250530"/>
              <a:gd name="connsiteX8" fmla="*/ 2054352 w 6589776"/>
              <a:gd name="connsiteY8" fmla="*/ 2903314 h 4250530"/>
              <a:gd name="connsiteX9" fmla="*/ 2212848 w 6589776"/>
              <a:gd name="connsiteY9" fmla="*/ 2458306 h 4250530"/>
              <a:gd name="connsiteX10" fmla="*/ 2395728 w 6589776"/>
              <a:gd name="connsiteY10" fmla="*/ 1897474 h 4250530"/>
              <a:gd name="connsiteX11" fmla="*/ 2529840 w 6589776"/>
              <a:gd name="connsiteY11" fmla="*/ 1421986 h 4250530"/>
              <a:gd name="connsiteX12" fmla="*/ 2627376 w 6589776"/>
              <a:gd name="connsiteY12" fmla="*/ 952594 h 4250530"/>
              <a:gd name="connsiteX13" fmla="*/ 2737104 w 6589776"/>
              <a:gd name="connsiteY13" fmla="*/ 531970 h 4250530"/>
              <a:gd name="connsiteX14" fmla="*/ 2828544 w 6589776"/>
              <a:gd name="connsiteY14" fmla="*/ 275938 h 4250530"/>
              <a:gd name="connsiteX15" fmla="*/ 2919984 w 6589776"/>
              <a:gd name="connsiteY15" fmla="*/ 111346 h 4250530"/>
              <a:gd name="connsiteX16" fmla="*/ 3041904 w 6589776"/>
              <a:gd name="connsiteY16" fmla="*/ 7714 h 4250530"/>
              <a:gd name="connsiteX17" fmla="*/ 3163824 w 6589776"/>
              <a:gd name="connsiteY17" fmla="*/ 26002 h 4250530"/>
              <a:gd name="connsiteX18" fmla="*/ 3304032 w 6589776"/>
              <a:gd name="connsiteY18" fmla="*/ 172306 h 4250530"/>
              <a:gd name="connsiteX19" fmla="*/ 3358896 w 6589776"/>
              <a:gd name="connsiteY19" fmla="*/ 245458 h 4250530"/>
              <a:gd name="connsiteX20" fmla="*/ 3450336 w 6589776"/>
              <a:gd name="connsiteY20" fmla="*/ 263746 h 4250530"/>
              <a:gd name="connsiteX21" fmla="*/ 3511296 w 6589776"/>
              <a:gd name="connsiteY21" fmla="*/ 263746 h 4250530"/>
              <a:gd name="connsiteX22" fmla="*/ 3578352 w 6589776"/>
              <a:gd name="connsiteY22" fmla="*/ 342994 h 4250530"/>
              <a:gd name="connsiteX23" fmla="*/ 3627120 w 6589776"/>
              <a:gd name="connsiteY23" fmla="*/ 440530 h 4250530"/>
              <a:gd name="connsiteX24" fmla="*/ 3675888 w 6589776"/>
              <a:gd name="connsiteY24" fmla="*/ 544162 h 4250530"/>
              <a:gd name="connsiteX25" fmla="*/ 3736848 w 6589776"/>
              <a:gd name="connsiteY25" fmla="*/ 611218 h 4250530"/>
              <a:gd name="connsiteX26" fmla="*/ 3785616 w 6589776"/>
              <a:gd name="connsiteY26" fmla="*/ 580738 h 4250530"/>
              <a:gd name="connsiteX27" fmla="*/ 3852672 w 6589776"/>
              <a:gd name="connsiteY27" fmla="*/ 531970 h 4250530"/>
              <a:gd name="connsiteX28" fmla="*/ 3895344 w 6589776"/>
              <a:gd name="connsiteY28" fmla="*/ 519778 h 4250530"/>
              <a:gd name="connsiteX29" fmla="*/ 3998976 w 6589776"/>
              <a:gd name="connsiteY29" fmla="*/ 605122 h 4250530"/>
              <a:gd name="connsiteX30" fmla="*/ 4108704 w 6589776"/>
              <a:gd name="connsiteY30" fmla="*/ 800194 h 4250530"/>
              <a:gd name="connsiteX31" fmla="*/ 4212336 w 6589776"/>
              <a:gd name="connsiteY31" fmla="*/ 1062322 h 4250530"/>
              <a:gd name="connsiteX32" fmla="*/ 4340352 w 6589776"/>
              <a:gd name="connsiteY32" fmla="*/ 1287874 h 4250530"/>
              <a:gd name="connsiteX33" fmla="*/ 4462272 w 6589776"/>
              <a:gd name="connsiteY33" fmla="*/ 1519522 h 4250530"/>
              <a:gd name="connsiteX34" fmla="*/ 4584192 w 6589776"/>
              <a:gd name="connsiteY34" fmla="*/ 1720690 h 4250530"/>
              <a:gd name="connsiteX35" fmla="*/ 4657344 w 6589776"/>
              <a:gd name="connsiteY35" fmla="*/ 1738978 h 4250530"/>
              <a:gd name="connsiteX36" fmla="*/ 4742688 w 6589776"/>
              <a:gd name="connsiteY36" fmla="*/ 1757266 h 4250530"/>
              <a:gd name="connsiteX37" fmla="*/ 4888992 w 6589776"/>
              <a:gd name="connsiteY37" fmla="*/ 1970626 h 4250530"/>
              <a:gd name="connsiteX38" fmla="*/ 5102352 w 6589776"/>
              <a:gd name="connsiteY38" fmla="*/ 2275426 h 4250530"/>
              <a:gd name="connsiteX39" fmla="*/ 5212080 w 6589776"/>
              <a:gd name="connsiteY39" fmla="*/ 2507074 h 4250530"/>
              <a:gd name="connsiteX40" fmla="*/ 5413248 w 6589776"/>
              <a:gd name="connsiteY40" fmla="*/ 2994754 h 4250530"/>
              <a:gd name="connsiteX41" fmla="*/ 5529072 w 6589776"/>
              <a:gd name="connsiteY41" fmla="*/ 3378802 h 4250530"/>
              <a:gd name="connsiteX42" fmla="*/ 5602224 w 6589776"/>
              <a:gd name="connsiteY42" fmla="*/ 3567778 h 4250530"/>
              <a:gd name="connsiteX43" fmla="*/ 5693664 w 6589776"/>
              <a:gd name="connsiteY43" fmla="*/ 3744562 h 4250530"/>
              <a:gd name="connsiteX44" fmla="*/ 5839968 w 6589776"/>
              <a:gd name="connsiteY44" fmla="*/ 3884770 h 4250530"/>
              <a:gd name="connsiteX45" fmla="*/ 5998464 w 6589776"/>
              <a:gd name="connsiteY45" fmla="*/ 4018882 h 4250530"/>
              <a:gd name="connsiteX46" fmla="*/ 6187440 w 6589776"/>
              <a:gd name="connsiteY46" fmla="*/ 4134706 h 4250530"/>
              <a:gd name="connsiteX47" fmla="*/ 6394704 w 6589776"/>
              <a:gd name="connsiteY47" fmla="*/ 4201762 h 4250530"/>
              <a:gd name="connsiteX48" fmla="*/ 6589776 w 6589776"/>
              <a:gd name="connsiteY48" fmla="*/ 4250530 h 425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6589776" h="4250530">
                <a:moveTo>
                  <a:pt x="0" y="4220050"/>
                </a:moveTo>
                <a:cubicBezTo>
                  <a:pt x="133096" y="4207350"/>
                  <a:pt x="266192" y="4194650"/>
                  <a:pt x="426720" y="4171282"/>
                </a:cubicBezTo>
                <a:cubicBezTo>
                  <a:pt x="587248" y="4147914"/>
                  <a:pt x="837184" y="4104226"/>
                  <a:pt x="963168" y="4079842"/>
                </a:cubicBezTo>
                <a:cubicBezTo>
                  <a:pt x="1089152" y="4055458"/>
                  <a:pt x="1125728" y="4046314"/>
                  <a:pt x="1182624" y="4024978"/>
                </a:cubicBezTo>
                <a:cubicBezTo>
                  <a:pt x="1239520" y="4003642"/>
                  <a:pt x="1249680" y="3996530"/>
                  <a:pt x="1304544" y="3951826"/>
                </a:cubicBezTo>
                <a:cubicBezTo>
                  <a:pt x="1359408" y="3907122"/>
                  <a:pt x="1440688" y="3829906"/>
                  <a:pt x="1511808" y="3756754"/>
                </a:cubicBezTo>
                <a:cubicBezTo>
                  <a:pt x="1582928" y="3683602"/>
                  <a:pt x="1666240" y="3594194"/>
                  <a:pt x="1731264" y="3512914"/>
                </a:cubicBezTo>
                <a:cubicBezTo>
                  <a:pt x="1796288" y="3431634"/>
                  <a:pt x="1848104" y="3370674"/>
                  <a:pt x="1901952" y="3269074"/>
                </a:cubicBezTo>
                <a:cubicBezTo>
                  <a:pt x="1955800" y="3167474"/>
                  <a:pt x="2002536" y="3038442"/>
                  <a:pt x="2054352" y="2903314"/>
                </a:cubicBezTo>
                <a:cubicBezTo>
                  <a:pt x="2106168" y="2768186"/>
                  <a:pt x="2155952" y="2625946"/>
                  <a:pt x="2212848" y="2458306"/>
                </a:cubicBezTo>
                <a:cubicBezTo>
                  <a:pt x="2269744" y="2290666"/>
                  <a:pt x="2342896" y="2070194"/>
                  <a:pt x="2395728" y="1897474"/>
                </a:cubicBezTo>
                <a:cubicBezTo>
                  <a:pt x="2448560" y="1724754"/>
                  <a:pt x="2491232" y="1579466"/>
                  <a:pt x="2529840" y="1421986"/>
                </a:cubicBezTo>
                <a:cubicBezTo>
                  <a:pt x="2568448" y="1264506"/>
                  <a:pt x="2592832" y="1100930"/>
                  <a:pt x="2627376" y="952594"/>
                </a:cubicBezTo>
                <a:cubicBezTo>
                  <a:pt x="2661920" y="804258"/>
                  <a:pt x="2703576" y="644746"/>
                  <a:pt x="2737104" y="531970"/>
                </a:cubicBezTo>
                <a:cubicBezTo>
                  <a:pt x="2770632" y="419194"/>
                  <a:pt x="2798064" y="346042"/>
                  <a:pt x="2828544" y="275938"/>
                </a:cubicBezTo>
                <a:cubicBezTo>
                  <a:pt x="2859024" y="205834"/>
                  <a:pt x="2884424" y="156050"/>
                  <a:pt x="2919984" y="111346"/>
                </a:cubicBezTo>
                <a:cubicBezTo>
                  <a:pt x="2955544" y="66642"/>
                  <a:pt x="3001264" y="21938"/>
                  <a:pt x="3041904" y="7714"/>
                </a:cubicBezTo>
                <a:cubicBezTo>
                  <a:pt x="3082544" y="-6510"/>
                  <a:pt x="3120136" y="-1430"/>
                  <a:pt x="3163824" y="26002"/>
                </a:cubicBezTo>
                <a:cubicBezTo>
                  <a:pt x="3207512" y="53434"/>
                  <a:pt x="3271520" y="135730"/>
                  <a:pt x="3304032" y="172306"/>
                </a:cubicBezTo>
                <a:cubicBezTo>
                  <a:pt x="3336544" y="208882"/>
                  <a:pt x="3334512" y="230218"/>
                  <a:pt x="3358896" y="245458"/>
                </a:cubicBezTo>
                <a:cubicBezTo>
                  <a:pt x="3383280" y="260698"/>
                  <a:pt x="3424936" y="260698"/>
                  <a:pt x="3450336" y="263746"/>
                </a:cubicBezTo>
                <a:cubicBezTo>
                  <a:pt x="3475736" y="266794"/>
                  <a:pt x="3489960" y="250538"/>
                  <a:pt x="3511296" y="263746"/>
                </a:cubicBezTo>
                <a:cubicBezTo>
                  <a:pt x="3532632" y="276954"/>
                  <a:pt x="3559048" y="313530"/>
                  <a:pt x="3578352" y="342994"/>
                </a:cubicBezTo>
                <a:cubicBezTo>
                  <a:pt x="3597656" y="372458"/>
                  <a:pt x="3610864" y="407002"/>
                  <a:pt x="3627120" y="440530"/>
                </a:cubicBezTo>
                <a:cubicBezTo>
                  <a:pt x="3643376" y="474058"/>
                  <a:pt x="3657600" y="515714"/>
                  <a:pt x="3675888" y="544162"/>
                </a:cubicBezTo>
                <a:cubicBezTo>
                  <a:pt x="3694176" y="572610"/>
                  <a:pt x="3718560" y="605122"/>
                  <a:pt x="3736848" y="611218"/>
                </a:cubicBezTo>
                <a:cubicBezTo>
                  <a:pt x="3755136" y="617314"/>
                  <a:pt x="3766312" y="593946"/>
                  <a:pt x="3785616" y="580738"/>
                </a:cubicBezTo>
                <a:cubicBezTo>
                  <a:pt x="3804920" y="567530"/>
                  <a:pt x="3834384" y="542130"/>
                  <a:pt x="3852672" y="531970"/>
                </a:cubicBezTo>
                <a:cubicBezTo>
                  <a:pt x="3870960" y="521810"/>
                  <a:pt x="3870960" y="507586"/>
                  <a:pt x="3895344" y="519778"/>
                </a:cubicBezTo>
                <a:cubicBezTo>
                  <a:pt x="3919728" y="531970"/>
                  <a:pt x="3963416" y="558386"/>
                  <a:pt x="3998976" y="605122"/>
                </a:cubicBezTo>
                <a:cubicBezTo>
                  <a:pt x="4034536" y="651858"/>
                  <a:pt x="4073144" y="723994"/>
                  <a:pt x="4108704" y="800194"/>
                </a:cubicBezTo>
                <a:cubicBezTo>
                  <a:pt x="4144264" y="876394"/>
                  <a:pt x="4173728" y="981042"/>
                  <a:pt x="4212336" y="1062322"/>
                </a:cubicBezTo>
                <a:cubicBezTo>
                  <a:pt x="4250944" y="1143602"/>
                  <a:pt x="4298696" y="1211674"/>
                  <a:pt x="4340352" y="1287874"/>
                </a:cubicBezTo>
                <a:cubicBezTo>
                  <a:pt x="4382008" y="1364074"/>
                  <a:pt x="4421632" y="1447386"/>
                  <a:pt x="4462272" y="1519522"/>
                </a:cubicBezTo>
                <a:cubicBezTo>
                  <a:pt x="4502912" y="1591658"/>
                  <a:pt x="4551680" y="1684114"/>
                  <a:pt x="4584192" y="1720690"/>
                </a:cubicBezTo>
                <a:cubicBezTo>
                  <a:pt x="4616704" y="1757266"/>
                  <a:pt x="4630928" y="1732882"/>
                  <a:pt x="4657344" y="1738978"/>
                </a:cubicBezTo>
                <a:cubicBezTo>
                  <a:pt x="4683760" y="1745074"/>
                  <a:pt x="4704080" y="1718658"/>
                  <a:pt x="4742688" y="1757266"/>
                </a:cubicBezTo>
                <a:cubicBezTo>
                  <a:pt x="4781296" y="1795874"/>
                  <a:pt x="4829048" y="1884266"/>
                  <a:pt x="4888992" y="1970626"/>
                </a:cubicBezTo>
                <a:cubicBezTo>
                  <a:pt x="4948936" y="2056986"/>
                  <a:pt x="5048504" y="2186018"/>
                  <a:pt x="5102352" y="2275426"/>
                </a:cubicBezTo>
                <a:cubicBezTo>
                  <a:pt x="5156200" y="2364834"/>
                  <a:pt x="5160264" y="2387186"/>
                  <a:pt x="5212080" y="2507074"/>
                </a:cubicBezTo>
                <a:cubicBezTo>
                  <a:pt x="5263896" y="2626962"/>
                  <a:pt x="5360416" y="2849466"/>
                  <a:pt x="5413248" y="2994754"/>
                </a:cubicBezTo>
                <a:cubicBezTo>
                  <a:pt x="5466080" y="3140042"/>
                  <a:pt x="5497576" y="3283298"/>
                  <a:pt x="5529072" y="3378802"/>
                </a:cubicBezTo>
                <a:cubicBezTo>
                  <a:pt x="5560568" y="3474306"/>
                  <a:pt x="5574792" y="3506818"/>
                  <a:pt x="5602224" y="3567778"/>
                </a:cubicBezTo>
                <a:cubicBezTo>
                  <a:pt x="5629656" y="3628738"/>
                  <a:pt x="5654040" y="3691730"/>
                  <a:pt x="5693664" y="3744562"/>
                </a:cubicBezTo>
                <a:cubicBezTo>
                  <a:pt x="5733288" y="3797394"/>
                  <a:pt x="5789168" y="3839050"/>
                  <a:pt x="5839968" y="3884770"/>
                </a:cubicBezTo>
                <a:cubicBezTo>
                  <a:pt x="5890768" y="3930490"/>
                  <a:pt x="5940552" y="3977226"/>
                  <a:pt x="5998464" y="4018882"/>
                </a:cubicBezTo>
                <a:cubicBezTo>
                  <a:pt x="6056376" y="4060538"/>
                  <a:pt x="6121400" y="4104226"/>
                  <a:pt x="6187440" y="4134706"/>
                </a:cubicBezTo>
                <a:cubicBezTo>
                  <a:pt x="6253480" y="4165186"/>
                  <a:pt x="6327648" y="4182458"/>
                  <a:pt x="6394704" y="4201762"/>
                </a:cubicBezTo>
                <a:cubicBezTo>
                  <a:pt x="6461760" y="4221066"/>
                  <a:pt x="6525768" y="4235798"/>
                  <a:pt x="6589776" y="4250530"/>
                </a:cubicBezTo>
              </a:path>
            </a:pathLst>
          </a:custGeom>
          <a:solidFill>
            <a:srgbClr val="CCFFFF">
              <a:alpha val="20000"/>
            </a:srgbClr>
          </a:solidFill>
          <a:ln w="38100">
            <a:solidFill>
              <a:srgbClr val="0000C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845880" y="1777535"/>
            <a:ext cx="6266688" cy="4362530"/>
          </a:xfrm>
          <a:custGeom>
            <a:avLst/>
            <a:gdLst>
              <a:gd name="connsiteX0" fmla="*/ 0 w 6266688"/>
              <a:gd name="connsiteY0" fmla="*/ 4338146 h 4362530"/>
              <a:gd name="connsiteX1" fmla="*/ 134112 w 6266688"/>
              <a:gd name="connsiteY1" fmla="*/ 4325954 h 4362530"/>
              <a:gd name="connsiteX2" fmla="*/ 420624 w 6266688"/>
              <a:gd name="connsiteY2" fmla="*/ 4283282 h 4362530"/>
              <a:gd name="connsiteX3" fmla="*/ 670560 w 6266688"/>
              <a:gd name="connsiteY3" fmla="*/ 4204034 h 4362530"/>
              <a:gd name="connsiteX4" fmla="*/ 914400 w 6266688"/>
              <a:gd name="connsiteY4" fmla="*/ 4082114 h 4362530"/>
              <a:gd name="connsiteX5" fmla="*/ 1164336 w 6266688"/>
              <a:gd name="connsiteY5" fmla="*/ 3899234 h 4362530"/>
              <a:gd name="connsiteX6" fmla="*/ 1316736 w 6266688"/>
              <a:gd name="connsiteY6" fmla="*/ 3771218 h 4362530"/>
              <a:gd name="connsiteX7" fmla="*/ 1560576 w 6266688"/>
              <a:gd name="connsiteY7" fmla="*/ 3393266 h 4362530"/>
              <a:gd name="connsiteX8" fmla="*/ 1712976 w 6266688"/>
              <a:gd name="connsiteY8" fmla="*/ 2972642 h 4362530"/>
              <a:gd name="connsiteX9" fmla="*/ 1840992 w 6266688"/>
              <a:gd name="connsiteY9" fmla="*/ 2436194 h 4362530"/>
              <a:gd name="connsiteX10" fmla="*/ 1944624 w 6266688"/>
              <a:gd name="connsiteY10" fmla="*/ 1966802 h 4362530"/>
              <a:gd name="connsiteX11" fmla="*/ 2066544 w 6266688"/>
              <a:gd name="connsiteY11" fmla="*/ 1448642 h 4362530"/>
              <a:gd name="connsiteX12" fmla="*/ 2200656 w 6266688"/>
              <a:gd name="connsiteY12" fmla="*/ 1003634 h 4362530"/>
              <a:gd name="connsiteX13" fmla="*/ 2279904 w 6266688"/>
              <a:gd name="connsiteY13" fmla="*/ 668354 h 4362530"/>
              <a:gd name="connsiteX14" fmla="*/ 2353056 w 6266688"/>
              <a:gd name="connsiteY14" fmla="*/ 381842 h 4362530"/>
              <a:gd name="connsiteX15" fmla="*/ 2432304 w 6266688"/>
              <a:gd name="connsiteY15" fmla="*/ 125810 h 4362530"/>
              <a:gd name="connsiteX16" fmla="*/ 2505456 w 6266688"/>
              <a:gd name="connsiteY16" fmla="*/ 16082 h 4362530"/>
              <a:gd name="connsiteX17" fmla="*/ 2633472 w 6266688"/>
              <a:gd name="connsiteY17" fmla="*/ 16082 h 4362530"/>
              <a:gd name="connsiteX18" fmla="*/ 2755392 w 6266688"/>
              <a:gd name="connsiteY18" fmla="*/ 162386 h 4362530"/>
              <a:gd name="connsiteX19" fmla="*/ 2852928 w 6266688"/>
              <a:gd name="connsiteY19" fmla="*/ 272114 h 4362530"/>
              <a:gd name="connsiteX20" fmla="*/ 2956560 w 6266688"/>
              <a:gd name="connsiteY20" fmla="*/ 375746 h 4362530"/>
              <a:gd name="connsiteX21" fmla="*/ 3090672 w 6266688"/>
              <a:gd name="connsiteY21" fmla="*/ 442802 h 4362530"/>
              <a:gd name="connsiteX22" fmla="*/ 3212592 w 6266688"/>
              <a:gd name="connsiteY22" fmla="*/ 448898 h 4362530"/>
              <a:gd name="connsiteX23" fmla="*/ 3383280 w 6266688"/>
              <a:gd name="connsiteY23" fmla="*/ 619586 h 4362530"/>
              <a:gd name="connsiteX24" fmla="*/ 3523488 w 6266688"/>
              <a:gd name="connsiteY24" fmla="*/ 912194 h 4362530"/>
              <a:gd name="connsiteX25" fmla="*/ 3651504 w 6266688"/>
              <a:gd name="connsiteY25" fmla="*/ 1149938 h 4362530"/>
              <a:gd name="connsiteX26" fmla="*/ 3749040 w 6266688"/>
              <a:gd name="connsiteY26" fmla="*/ 1277954 h 4362530"/>
              <a:gd name="connsiteX27" fmla="*/ 3846576 w 6266688"/>
              <a:gd name="connsiteY27" fmla="*/ 1491314 h 4362530"/>
              <a:gd name="connsiteX28" fmla="*/ 3956304 w 6266688"/>
              <a:gd name="connsiteY28" fmla="*/ 1704674 h 4362530"/>
              <a:gd name="connsiteX29" fmla="*/ 4096512 w 6266688"/>
              <a:gd name="connsiteY29" fmla="*/ 1887554 h 4362530"/>
              <a:gd name="connsiteX30" fmla="*/ 4187952 w 6266688"/>
              <a:gd name="connsiteY30" fmla="*/ 2015570 h 4362530"/>
              <a:gd name="connsiteX31" fmla="*/ 4273296 w 6266688"/>
              <a:gd name="connsiteY31" fmla="*/ 2137490 h 4362530"/>
              <a:gd name="connsiteX32" fmla="*/ 4413504 w 6266688"/>
              <a:gd name="connsiteY32" fmla="*/ 2174066 h 4362530"/>
              <a:gd name="connsiteX33" fmla="*/ 4559808 w 6266688"/>
              <a:gd name="connsiteY33" fmla="*/ 2277698 h 4362530"/>
              <a:gd name="connsiteX34" fmla="*/ 4718304 w 6266688"/>
              <a:gd name="connsiteY34" fmla="*/ 2503250 h 4362530"/>
              <a:gd name="connsiteX35" fmla="*/ 4815840 w 6266688"/>
              <a:gd name="connsiteY35" fmla="*/ 2747090 h 4362530"/>
              <a:gd name="connsiteX36" fmla="*/ 4919472 w 6266688"/>
              <a:gd name="connsiteY36" fmla="*/ 3015314 h 4362530"/>
              <a:gd name="connsiteX37" fmla="*/ 5004816 w 6266688"/>
              <a:gd name="connsiteY37" fmla="*/ 3240866 h 4362530"/>
              <a:gd name="connsiteX38" fmla="*/ 5138928 w 6266688"/>
              <a:gd name="connsiteY38" fmla="*/ 3490802 h 4362530"/>
              <a:gd name="connsiteX39" fmla="*/ 5236464 w 6266688"/>
              <a:gd name="connsiteY39" fmla="*/ 3673682 h 4362530"/>
              <a:gd name="connsiteX40" fmla="*/ 5370576 w 6266688"/>
              <a:gd name="connsiteY40" fmla="*/ 3850466 h 4362530"/>
              <a:gd name="connsiteX41" fmla="*/ 5480304 w 6266688"/>
              <a:gd name="connsiteY41" fmla="*/ 3948002 h 4362530"/>
              <a:gd name="connsiteX42" fmla="*/ 5583936 w 6266688"/>
              <a:gd name="connsiteY42" fmla="*/ 4057730 h 4362530"/>
              <a:gd name="connsiteX43" fmla="*/ 5675376 w 6266688"/>
              <a:gd name="connsiteY43" fmla="*/ 4118690 h 4362530"/>
              <a:gd name="connsiteX44" fmla="*/ 5797296 w 6266688"/>
              <a:gd name="connsiteY44" fmla="*/ 4210130 h 4362530"/>
              <a:gd name="connsiteX45" fmla="*/ 5931408 w 6266688"/>
              <a:gd name="connsiteY45" fmla="*/ 4258898 h 4362530"/>
              <a:gd name="connsiteX46" fmla="*/ 6065520 w 6266688"/>
              <a:gd name="connsiteY46" fmla="*/ 4307666 h 4362530"/>
              <a:gd name="connsiteX47" fmla="*/ 6144768 w 6266688"/>
              <a:gd name="connsiteY47" fmla="*/ 4319858 h 4362530"/>
              <a:gd name="connsiteX48" fmla="*/ 6205728 w 6266688"/>
              <a:gd name="connsiteY48" fmla="*/ 4344242 h 4362530"/>
              <a:gd name="connsiteX49" fmla="*/ 6266688 w 6266688"/>
              <a:gd name="connsiteY49" fmla="*/ 4362530 h 4362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6266688" h="4362530">
                <a:moveTo>
                  <a:pt x="0" y="4338146"/>
                </a:moveTo>
                <a:cubicBezTo>
                  <a:pt x="32004" y="4336622"/>
                  <a:pt x="64008" y="4335098"/>
                  <a:pt x="134112" y="4325954"/>
                </a:cubicBezTo>
                <a:cubicBezTo>
                  <a:pt x="204216" y="4316810"/>
                  <a:pt x="331216" y="4303602"/>
                  <a:pt x="420624" y="4283282"/>
                </a:cubicBezTo>
                <a:cubicBezTo>
                  <a:pt x="510032" y="4262962"/>
                  <a:pt x="588264" y="4237562"/>
                  <a:pt x="670560" y="4204034"/>
                </a:cubicBezTo>
                <a:cubicBezTo>
                  <a:pt x="752856" y="4170506"/>
                  <a:pt x="832104" y="4132914"/>
                  <a:pt x="914400" y="4082114"/>
                </a:cubicBezTo>
                <a:cubicBezTo>
                  <a:pt x="996696" y="4031314"/>
                  <a:pt x="1097280" y="3951050"/>
                  <a:pt x="1164336" y="3899234"/>
                </a:cubicBezTo>
                <a:cubicBezTo>
                  <a:pt x="1231392" y="3847418"/>
                  <a:pt x="1250696" y="3855546"/>
                  <a:pt x="1316736" y="3771218"/>
                </a:cubicBezTo>
                <a:cubicBezTo>
                  <a:pt x="1382776" y="3686890"/>
                  <a:pt x="1494536" y="3526362"/>
                  <a:pt x="1560576" y="3393266"/>
                </a:cubicBezTo>
                <a:cubicBezTo>
                  <a:pt x="1626616" y="3260170"/>
                  <a:pt x="1666240" y="3132154"/>
                  <a:pt x="1712976" y="2972642"/>
                </a:cubicBezTo>
                <a:cubicBezTo>
                  <a:pt x="1759712" y="2813130"/>
                  <a:pt x="1802384" y="2603834"/>
                  <a:pt x="1840992" y="2436194"/>
                </a:cubicBezTo>
                <a:cubicBezTo>
                  <a:pt x="1879600" y="2268554"/>
                  <a:pt x="1907032" y="2131394"/>
                  <a:pt x="1944624" y="1966802"/>
                </a:cubicBezTo>
                <a:cubicBezTo>
                  <a:pt x="1982216" y="1802210"/>
                  <a:pt x="2023872" y="1609170"/>
                  <a:pt x="2066544" y="1448642"/>
                </a:cubicBezTo>
                <a:cubicBezTo>
                  <a:pt x="2109216" y="1288114"/>
                  <a:pt x="2165096" y="1133682"/>
                  <a:pt x="2200656" y="1003634"/>
                </a:cubicBezTo>
                <a:cubicBezTo>
                  <a:pt x="2236216" y="873586"/>
                  <a:pt x="2254504" y="771986"/>
                  <a:pt x="2279904" y="668354"/>
                </a:cubicBezTo>
                <a:cubicBezTo>
                  <a:pt x="2305304" y="564722"/>
                  <a:pt x="2327656" y="472266"/>
                  <a:pt x="2353056" y="381842"/>
                </a:cubicBezTo>
                <a:cubicBezTo>
                  <a:pt x="2378456" y="291418"/>
                  <a:pt x="2406904" y="186770"/>
                  <a:pt x="2432304" y="125810"/>
                </a:cubicBezTo>
                <a:cubicBezTo>
                  <a:pt x="2457704" y="64850"/>
                  <a:pt x="2471928" y="34370"/>
                  <a:pt x="2505456" y="16082"/>
                </a:cubicBezTo>
                <a:cubicBezTo>
                  <a:pt x="2538984" y="-2206"/>
                  <a:pt x="2591816" y="-8302"/>
                  <a:pt x="2633472" y="16082"/>
                </a:cubicBezTo>
                <a:cubicBezTo>
                  <a:pt x="2675128" y="40466"/>
                  <a:pt x="2718816" y="119714"/>
                  <a:pt x="2755392" y="162386"/>
                </a:cubicBezTo>
                <a:cubicBezTo>
                  <a:pt x="2791968" y="205058"/>
                  <a:pt x="2819400" y="236554"/>
                  <a:pt x="2852928" y="272114"/>
                </a:cubicBezTo>
                <a:cubicBezTo>
                  <a:pt x="2886456" y="307674"/>
                  <a:pt x="2916936" y="347298"/>
                  <a:pt x="2956560" y="375746"/>
                </a:cubicBezTo>
                <a:cubicBezTo>
                  <a:pt x="2996184" y="404194"/>
                  <a:pt x="3048000" y="430610"/>
                  <a:pt x="3090672" y="442802"/>
                </a:cubicBezTo>
                <a:cubicBezTo>
                  <a:pt x="3133344" y="454994"/>
                  <a:pt x="3163824" y="419434"/>
                  <a:pt x="3212592" y="448898"/>
                </a:cubicBezTo>
                <a:cubicBezTo>
                  <a:pt x="3261360" y="478362"/>
                  <a:pt x="3331464" y="542370"/>
                  <a:pt x="3383280" y="619586"/>
                </a:cubicBezTo>
                <a:cubicBezTo>
                  <a:pt x="3435096" y="696802"/>
                  <a:pt x="3478784" y="823802"/>
                  <a:pt x="3523488" y="912194"/>
                </a:cubicBezTo>
                <a:cubicBezTo>
                  <a:pt x="3568192" y="1000586"/>
                  <a:pt x="3613912" y="1088978"/>
                  <a:pt x="3651504" y="1149938"/>
                </a:cubicBezTo>
                <a:cubicBezTo>
                  <a:pt x="3689096" y="1210898"/>
                  <a:pt x="3716528" y="1221058"/>
                  <a:pt x="3749040" y="1277954"/>
                </a:cubicBezTo>
                <a:cubicBezTo>
                  <a:pt x="3781552" y="1334850"/>
                  <a:pt x="3812032" y="1420194"/>
                  <a:pt x="3846576" y="1491314"/>
                </a:cubicBezTo>
                <a:cubicBezTo>
                  <a:pt x="3881120" y="1562434"/>
                  <a:pt x="3914648" y="1638634"/>
                  <a:pt x="3956304" y="1704674"/>
                </a:cubicBezTo>
                <a:cubicBezTo>
                  <a:pt x="3997960" y="1770714"/>
                  <a:pt x="4057904" y="1835738"/>
                  <a:pt x="4096512" y="1887554"/>
                </a:cubicBezTo>
                <a:cubicBezTo>
                  <a:pt x="4135120" y="1939370"/>
                  <a:pt x="4158488" y="1973914"/>
                  <a:pt x="4187952" y="2015570"/>
                </a:cubicBezTo>
                <a:cubicBezTo>
                  <a:pt x="4217416" y="2057226"/>
                  <a:pt x="4235704" y="2111074"/>
                  <a:pt x="4273296" y="2137490"/>
                </a:cubicBezTo>
                <a:cubicBezTo>
                  <a:pt x="4310888" y="2163906"/>
                  <a:pt x="4365752" y="2150698"/>
                  <a:pt x="4413504" y="2174066"/>
                </a:cubicBezTo>
                <a:cubicBezTo>
                  <a:pt x="4461256" y="2197434"/>
                  <a:pt x="4509008" y="2222834"/>
                  <a:pt x="4559808" y="2277698"/>
                </a:cubicBezTo>
                <a:cubicBezTo>
                  <a:pt x="4610608" y="2332562"/>
                  <a:pt x="4675632" y="2425018"/>
                  <a:pt x="4718304" y="2503250"/>
                </a:cubicBezTo>
                <a:cubicBezTo>
                  <a:pt x="4760976" y="2581482"/>
                  <a:pt x="4782312" y="2661746"/>
                  <a:pt x="4815840" y="2747090"/>
                </a:cubicBezTo>
                <a:cubicBezTo>
                  <a:pt x="4849368" y="2832434"/>
                  <a:pt x="4887976" y="2933018"/>
                  <a:pt x="4919472" y="3015314"/>
                </a:cubicBezTo>
                <a:cubicBezTo>
                  <a:pt x="4950968" y="3097610"/>
                  <a:pt x="4968240" y="3161618"/>
                  <a:pt x="5004816" y="3240866"/>
                </a:cubicBezTo>
                <a:cubicBezTo>
                  <a:pt x="5041392" y="3320114"/>
                  <a:pt x="5138928" y="3490802"/>
                  <a:pt x="5138928" y="3490802"/>
                </a:cubicBezTo>
                <a:cubicBezTo>
                  <a:pt x="5177536" y="3562938"/>
                  <a:pt x="5197856" y="3613738"/>
                  <a:pt x="5236464" y="3673682"/>
                </a:cubicBezTo>
                <a:cubicBezTo>
                  <a:pt x="5275072" y="3733626"/>
                  <a:pt x="5329936" y="3804746"/>
                  <a:pt x="5370576" y="3850466"/>
                </a:cubicBezTo>
                <a:cubicBezTo>
                  <a:pt x="5411216" y="3896186"/>
                  <a:pt x="5444744" y="3913458"/>
                  <a:pt x="5480304" y="3948002"/>
                </a:cubicBezTo>
                <a:cubicBezTo>
                  <a:pt x="5515864" y="3982546"/>
                  <a:pt x="5551424" y="4029282"/>
                  <a:pt x="5583936" y="4057730"/>
                </a:cubicBezTo>
                <a:cubicBezTo>
                  <a:pt x="5616448" y="4086178"/>
                  <a:pt x="5639816" y="4093290"/>
                  <a:pt x="5675376" y="4118690"/>
                </a:cubicBezTo>
                <a:cubicBezTo>
                  <a:pt x="5710936" y="4144090"/>
                  <a:pt x="5754624" y="4186762"/>
                  <a:pt x="5797296" y="4210130"/>
                </a:cubicBezTo>
                <a:cubicBezTo>
                  <a:pt x="5839968" y="4233498"/>
                  <a:pt x="5931408" y="4258898"/>
                  <a:pt x="5931408" y="4258898"/>
                </a:cubicBezTo>
                <a:cubicBezTo>
                  <a:pt x="5976112" y="4275154"/>
                  <a:pt x="6029960" y="4297506"/>
                  <a:pt x="6065520" y="4307666"/>
                </a:cubicBezTo>
                <a:cubicBezTo>
                  <a:pt x="6101080" y="4317826"/>
                  <a:pt x="6121400" y="4313762"/>
                  <a:pt x="6144768" y="4319858"/>
                </a:cubicBezTo>
                <a:cubicBezTo>
                  <a:pt x="6168136" y="4325954"/>
                  <a:pt x="6185408" y="4337130"/>
                  <a:pt x="6205728" y="4344242"/>
                </a:cubicBezTo>
                <a:cubicBezTo>
                  <a:pt x="6226048" y="4351354"/>
                  <a:pt x="6246368" y="4356942"/>
                  <a:pt x="6266688" y="4362530"/>
                </a:cubicBezTo>
              </a:path>
            </a:pathLst>
          </a:custGeom>
          <a:solidFill>
            <a:srgbClr val="CCFFFF">
              <a:alpha val="20000"/>
            </a:srgbClr>
          </a:solidFill>
          <a:ln w="381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850008" y="1179105"/>
            <a:ext cx="0" cy="50405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778496" y="6147558"/>
            <a:ext cx="81369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674517" y="6050237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522912" y="6075649"/>
            <a:ext cx="0" cy="1433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361212" y="6070887"/>
            <a:ext cx="0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195320" y="6084033"/>
            <a:ext cx="0" cy="1349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862875" y="5088504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850007" y="4133349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862875" y="3159146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862875" y="2189133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850007" y="1219692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1381" y="6209346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100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48145" y="6219665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1,000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44443" y="6202788"/>
            <a:ext cx="7569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10,000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30645" y="6223426"/>
            <a:ext cx="861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100,000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87007" y="6218996"/>
            <a:ext cx="10166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1,000,000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58440" y="6143113"/>
            <a:ext cx="1345240" cy="4862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income level </a:t>
            </a: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log scale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756" y="5003607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100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2635" y="597828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1775" y="4046850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200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2756" y="3074249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300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2250" y="2104235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</a:rPr>
              <a:t>4</a:t>
            </a: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00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2250" y="1134794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500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268" y="1883439"/>
            <a:ext cx="430887" cy="157831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millions of people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00888" y="1469585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99"/>
                </a:solidFill>
                <a:latin typeface="Times New Roman" pitchFamily="18" charset="0"/>
              </a:rPr>
              <a:t>2010</a:t>
            </a:r>
            <a:endParaRPr lang="en-US" sz="16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52852" y="1578887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CC"/>
                </a:solidFill>
                <a:latin typeface="Times New Roman" pitchFamily="18" charset="0"/>
              </a:rPr>
              <a:t>2020</a:t>
            </a:r>
            <a:endParaRPr lang="en-US" sz="16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38163" y="169877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2030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27769" y="1883439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3366FF"/>
                </a:solidFill>
                <a:latin typeface="Times New Roman" pitchFamily="18" charset="0"/>
              </a:rPr>
              <a:t>2040</a:t>
            </a:r>
            <a:endParaRPr lang="en-US" sz="1600">
              <a:solidFill>
                <a:srgbClr val="3366FF"/>
              </a:solidFill>
              <a:latin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24584" y="2619265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6699FF"/>
                </a:solidFill>
                <a:latin typeface="Times New Roman" pitchFamily="18" charset="0"/>
              </a:rPr>
              <a:t>2050</a:t>
            </a:r>
            <a:endParaRPr lang="en-US" sz="1600">
              <a:solidFill>
                <a:srgbClr val="6699FF"/>
              </a:solidFill>
              <a:latin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52400" y="770727"/>
            <a:ext cx="604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2.17 </a:t>
            </a:r>
            <a:r>
              <a:rPr lang="en-US" b="1" smtClean="0">
                <a:solidFill>
                  <a:srgbClr val="0000FF"/>
                </a:solidFill>
              </a:rPr>
              <a:t>projection of world distribution of income</a:t>
            </a:r>
            <a:r>
              <a:rPr lang="en-US" b="1" smtClean="0"/>
              <a:t>, 2010 – 2015</a:t>
            </a:r>
          </a:p>
        </p:txBody>
      </p:sp>
    </p:spTree>
    <p:extLst>
      <p:ext uri="{BB962C8B-B14F-4D97-AF65-F5344CB8AC3E}">
        <p14:creationId xmlns:p14="http://schemas.microsoft.com/office/powerpoint/2010/main" val="352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3253693" y="1744653"/>
            <a:ext cx="3646381" cy="1396844"/>
          </a:xfrm>
          <a:custGeom>
            <a:avLst/>
            <a:gdLst>
              <a:gd name="connsiteX0" fmla="*/ 0 w 3646381"/>
              <a:gd name="connsiteY0" fmla="*/ 1391234 h 1396844"/>
              <a:gd name="connsiteX1" fmla="*/ 140246 w 3646381"/>
              <a:gd name="connsiteY1" fmla="*/ 1329526 h 1396844"/>
              <a:gd name="connsiteX2" fmla="*/ 319760 w 3646381"/>
              <a:gd name="connsiteY2" fmla="*/ 1290257 h 1396844"/>
              <a:gd name="connsiteX3" fmla="*/ 488054 w 3646381"/>
              <a:gd name="connsiteY3" fmla="*/ 1279038 h 1396844"/>
              <a:gd name="connsiteX4" fmla="*/ 572201 w 3646381"/>
              <a:gd name="connsiteY4" fmla="*/ 1262208 h 1396844"/>
              <a:gd name="connsiteX5" fmla="*/ 639519 w 3646381"/>
              <a:gd name="connsiteY5" fmla="*/ 1222940 h 1396844"/>
              <a:gd name="connsiteX6" fmla="*/ 706837 w 3646381"/>
              <a:gd name="connsiteY6" fmla="*/ 1150012 h 1396844"/>
              <a:gd name="connsiteX7" fmla="*/ 830253 w 3646381"/>
              <a:gd name="connsiteY7" fmla="*/ 1043426 h 1396844"/>
              <a:gd name="connsiteX8" fmla="*/ 987328 w 3646381"/>
              <a:gd name="connsiteY8" fmla="*/ 897570 h 1396844"/>
              <a:gd name="connsiteX9" fmla="*/ 1099524 w 3646381"/>
              <a:gd name="connsiteY9" fmla="*/ 830253 h 1396844"/>
              <a:gd name="connsiteX10" fmla="*/ 1239770 w 3646381"/>
              <a:gd name="connsiteY10" fmla="*/ 768545 h 1396844"/>
              <a:gd name="connsiteX11" fmla="*/ 1368795 w 3646381"/>
              <a:gd name="connsiteY11" fmla="*/ 746105 h 1396844"/>
              <a:gd name="connsiteX12" fmla="*/ 1464162 w 3646381"/>
              <a:gd name="connsiteY12" fmla="*/ 645129 h 1396844"/>
              <a:gd name="connsiteX13" fmla="*/ 1565139 w 3646381"/>
              <a:gd name="connsiteY13" fmla="*/ 549762 h 1396844"/>
              <a:gd name="connsiteX14" fmla="*/ 1654896 w 3646381"/>
              <a:gd name="connsiteY14" fmla="*/ 403907 h 1396844"/>
              <a:gd name="connsiteX15" fmla="*/ 1716604 w 3646381"/>
              <a:gd name="connsiteY15" fmla="*/ 336589 h 1396844"/>
              <a:gd name="connsiteX16" fmla="*/ 1789532 w 3646381"/>
              <a:gd name="connsiteY16" fmla="*/ 286100 h 1396844"/>
              <a:gd name="connsiteX17" fmla="*/ 1851240 w 3646381"/>
              <a:gd name="connsiteY17" fmla="*/ 168294 h 1396844"/>
              <a:gd name="connsiteX18" fmla="*/ 1952216 w 3646381"/>
              <a:gd name="connsiteY18" fmla="*/ 67318 h 1396844"/>
              <a:gd name="connsiteX19" fmla="*/ 2041973 w 3646381"/>
              <a:gd name="connsiteY19" fmla="*/ 0 h 1396844"/>
              <a:gd name="connsiteX20" fmla="*/ 2092462 w 3646381"/>
              <a:gd name="connsiteY20" fmla="*/ 0 h 1396844"/>
              <a:gd name="connsiteX21" fmla="*/ 2249536 w 3646381"/>
              <a:gd name="connsiteY21" fmla="*/ 67318 h 1396844"/>
              <a:gd name="connsiteX22" fmla="*/ 2378562 w 3646381"/>
              <a:gd name="connsiteY22" fmla="*/ 134635 h 1396844"/>
              <a:gd name="connsiteX23" fmla="*/ 2490759 w 3646381"/>
              <a:gd name="connsiteY23" fmla="*/ 241222 h 1396844"/>
              <a:gd name="connsiteX24" fmla="*/ 2552467 w 3646381"/>
              <a:gd name="connsiteY24" fmla="*/ 302930 h 1396844"/>
              <a:gd name="connsiteX25" fmla="*/ 2642224 w 3646381"/>
              <a:gd name="connsiteY25" fmla="*/ 493664 h 1396844"/>
              <a:gd name="connsiteX26" fmla="*/ 2754420 w 3646381"/>
              <a:gd name="connsiteY26" fmla="*/ 667568 h 1396844"/>
              <a:gd name="connsiteX27" fmla="*/ 2804908 w 3646381"/>
              <a:gd name="connsiteY27" fmla="*/ 723666 h 1396844"/>
              <a:gd name="connsiteX28" fmla="*/ 2877836 w 3646381"/>
              <a:gd name="connsiteY28" fmla="*/ 785374 h 1396844"/>
              <a:gd name="connsiteX29" fmla="*/ 2950763 w 3646381"/>
              <a:gd name="connsiteY29" fmla="*/ 863911 h 1396844"/>
              <a:gd name="connsiteX30" fmla="*/ 3079789 w 3646381"/>
              <a:gd name="connsiteY30" fmla="*/ 1015376 h 1396844"/>
              <a:gd name="connsiteX31" fmla="*/ 3231254 w 3646381"/>
              <a:gd name="connsiteY31" fmla="*/ 1155622 h 1396844"/>
              <a:gd name="connsiteX32" fmla="*/ 3399549 w 3646381"/>
              <a:gd name="connsiteY32" fmla="*/ 1256599 h 1396844"/>
              <a:gd name="connsiteX33" fmla="*/ 3539794 w 3646381"/>
              <a:gd name="connsiteY33" fmla="*/ 1318307 h 1396844"/>
              <a:gd name="connsiteX34" fmla="*/ 3601502 w 3646381"/>
              <a:gd name="connsiteY34" fmla="*/ 1374405 h 1396844"/>
              <a:gd name="connsiteX35" fmla="*/ 3646381 w 3646381"/>
              <a:gd name="connsiteY35" fmla="*/ 1396844 h 1396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646381" h="1396844">
                <a:moveTo>
                  <a:pt x="0" y="1391234"/>
                </a:moveTo>
                <a:cubicBezTo>
                  <a:pt x="43476" y="1368794"/>
                  <a:pt x="86953" y="1346355"/>
                  <a:pt x="140246" y="1329526"/>
                </a:cubicBezTo>
                <a:cubicBezTo>
                  <a:pt x="193539" y="1312697"/>
                  <a:pt x="261792" y="1298672"/>
                  <a:pt x="319760" y="1290257"/>
                </a:cubicBezTo>
                <a:cubicBezTo>
                  <a:pt x="377728" y="1281842"/>
                  <a:pt x="445981" y="1283713"/>
                  <a:pt x="488054" y="1279038"/>
                </a:cubicBezTo>
                <a:cubicBezTo>
                  <a:pt x="530128" y="1274363"/>
                  <a:pt x="546957" y="1271558"/>
                  <a:pt x="572201" y="1262208"/>
                </a:cubicBezTo>
                <a:cubicBezTo>
                  <a:pt x="597445" y="1252858"/>
                  <a:pt x="617080" y="1241639"/>
                  <a:pt x="639519" y="1222940"/>
                </a:cubicBezTo>
                <a:cubicBezTo>
                  <a:pt x="661958" y="1204241"/>
                  <a:pt x="675048" y="1179931"/>
                  <a:pt x="706837" y="1150012"/>
                </a:cubicBezTo>
                <a:cubicBezTo>
                  <a:pt x="738626" y="1120093"/>
                  <a:pt x="783505" y="1085500"/>
                  <a:pt x="830253" y="1043426"/>
                </a:cubicBezTo>
                <a:cubicBezTo>
                  <a:pt x="877001" y="1001352"/>
                  <a:pt x="942450" y="933099"/>
                  <a:pt x="987328" y="897570"/>
                </a:cubicBezTo>
                <a:cubicBezTo>
                  <a:pt x="1032207" y="862041"/>
                  <a:pt x="1057450" y="851757"/>
                  <a:pt x="1099524" y="830253"/>
                </a:cubicBezTo>
                <a:cubicBezTo>
                  <a:pt x="1141598" y="808749"/>
                  <a:pt x="1194892" y="782570"/>
                  <a:pt x="1239770" y="768545"/>
                </a:cubicBezTo>
                <a:cubicBezTo>
                  <a:pt x="1284649" y="754520"/>
                  <a:pt x="1331396" y="766674"/>
                  <a:pt x="1368795" y="746105"/>
                </a:cubicBezTo>
                <a:cubicBezTo>
                  <a:pt x="1406194" y="725536"/>
                  <a:pt x="1431438" y="677853"/>
                  <a:pt x="1464162" y="645129"/>
                </a:cubicBezTo>
                <a:cubicBezTo>
                  <a:pt x="1496886" y="612405"/>
                  <a:pt x="1533350" y="589966"/>
                  <a:pt x="1565139" y="549762"/>
                </a:cubicBezTo>
                <a:cubicBezTo>
                  <a:pt x="1596928" y="509558"/>
                  <a:pt x="1629652" y="439436"/>
                  <a:pt x="1654896" y="403907"/>
                </a:cubicBezTo>
                <a:cubicBezTo>
                  <a:pt x="1680140" y="368378"/>
                  <a:pt x="1694165" y="356223"/>
                  <a:pt x="1716604" y="336589"/>
                </a:cubicBezTo>
                <a:cubicBezTo>
                  <a:pt x="1739043" y="316955"/>
                  <a:pt x="1767093" y="314149"/>
                  <a:pt x="1789532" y="286100"/>
                </a:cubicBezTo>
                <a:cubicBezTo>
                  <a:pt x="1811971" y="258051"/>
                  <a:pt x="1824126" y="204758"/>
                  <a:pt x="1851240" y="168294"/>
                </a:cubicBezTo>
                <a:cubicBezTo>
                  <a:pt x="1878354" y="131830"/>
                  <a:pt x="1920427" y="95367"/>
                  <a:pt x="1952216" y="67318"/>
                </a:cubicBezTo>
                <a:cubicBezTo>
                  <a:pt x="1984005" y="39269"/>
                  <a:pt x="2018599" y="11220"/>
                  <a:pt x="2041973" y="0"/>
                </a:cubicBezTo>
                <a:cubicBezTo>
                  <a:pt x="2065347" y="-11220"/>
                  <a:pt x="2057868" y="-11220"/>
                  <a:pt x="2092462" y="0"/>
                </a:cubicBezTo>
                <a:cubicBezTo>
                  <a:pt x="2127056" y="11220"/>
                  <a:pt x="2201853" y="44879"/>
                  <a:pt x="2249536" y="67318"/>
                </a:cubicBezTo>
                <a:cubicBezTo>
                  <a:pt x="2297219" y="89757"/>
                  <a:pt x="2338358" y="105651"/>
                  <a:pt x="2378562" y="134635"/>
                </a:cubicBezTo>
                <a:cubicBezTo>
                  <a:pt x="2418766" y="163619"/>
                  <a:pt x="2461775" y="213173"/>
                  <a:pt x="2490759" y="241222"/>
                </a:cubicBezTo>
                <a:cubicBezTo>
                  <a:pt x="2519743" y="269271"/>
                  <a:pt x="2527223" y="260856"/>
                  <a:pt x="2552467" y="302930"/>
                </a:cubicBezTo>
                <a:cubicBezTo>
                  <a:pt x="2577711" y="345004"/>
                  <a:pt x="2608565" y="432891"/>
                  <a:pt x="2642224" y="493664"/>
                </a:cubicBezTo>
                <a:cubicBezTo>
                  <a:pt x="2675883" y="554437"/>
                  <a:pt x="2727306" y="629234"/>
                  <a:pt x="2754420" y="667568"/>
                </a:cubicBezTo>
                <a:cubicBezTo>
                  <a:pt x="2781534" y="705902"/>
                  <a:pt x="2784339" y="704032"/>
                  <a:pt x="2804908" y="723666"/>
                </a:cubicBezTo>
                <a:cubicBezTo>
                  <a:pt x="2825477" y="743300"/>
                  <a:pt x="2853527" y="762000"/>
                  <a:pt x="2877836" y="785374"/>
                </a:cubicBezTo>
                <a:cubicBezTo>
                  <a:pt x="2902145" y="808748"/>
                  <a:pt x="2917104" y="825577"/>
                  <a:pt x="2950763" y="863911"/>
                </a:cubicBezTo>
                <a:cubicBezTo>
                  <a:pt x="2984422" y="902245"/>
                  <a:pt x="3033041" y="966758"/>
                  <a:pt x="3079789" y="1015376"/>
                </a:cubicBezTo>
                <a:cubicBezTo>
                  <a:pt x="3126537" y="1063994"/>
                  <a:pt x="3177961" y="1115418"/>
                  <a:pt x="3231254" y="1155622"/>
                </a:cubicBezTo>
                <a:cubicBezTo>
                  <a:pt x="3284547" y="1195826"/>
                  <a:pt x="3348126" y="1229485"/>
                  <a:pt x="3399549" y="1256599"/>
                </a:cubicBezTo>
                <a:cubicBezTo>
                  <a:pt x="3450972" y="1283713"/>
                  <a:pt x="3506135" y="1298673"/>
                  <a:pt x="3539794" y="1318307"/>
                </a:cubicBezTo>
                <a:cubicBezTo>
                  <a:pt x="3573453" y="1337941"/>
                  <a:pt x="3583738" y="1361315"/>
                  <a:pt x="3601502" y="1374405"/>
                </a:cubicBezTo>
                <a:cubicBezTo>
                  <a:pt x="3619267" y="1387494"/>
                  <a:pt x="3632824" y="1392169"/>
                  <a:pt x="3646381" y="1396844"/>
                </a:cubicBezTo>
              </a:path>
            </a:pathLst>
          </a:custGeom>
          <a:solidFill>
            <a:srgbClr val="CCFFCC">
              <a:alpha val="20000"/>
            </a:srgbClr>
          </a:solidFill>
          <a:ln w="38100">
            <a:solidFill>
              <a:srgbClr val="008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098071" y="1338721"/>
            <a:ext cx="3680039" cy="1797166"/>
          </a:xfrm>
          <a:custGeom>
            <a:avLst/>
            <a:gdLst>
              <a:gd name="connsiteX0" fmla="*/ 0 w 3680039"/>
              <a:gd name="connsiteY0" fmla="*/ 1797166 h 1797166"/>
              <a:gd name="connsiteX1" fmla="*/ 95367 w 3680039"/>
              <a:gd name="connsiteY1" fmla="*/ 1780337 h 1797166"/>
              <a:gd name="connsiteX2" fmla="*/ 269271 w 3680039"/>
              <a:gd name="connsiteY2" fmla="*/ 1757897 h 1797166"/>
              <a:gd name="connsiteX3" fmla="*/ 398297 w 3680039"/>
              <a:gd name="connsiteY3" fmla="*/ 1701799 h 1797166"/>
              <a:gd name="connsiteX4" fmla="*/ 488054 w 3680039"/>
              <a:gd name="connsiteY4" fmla="*/ 1623262 h 1797166"/>
              <a:gd name="connsiteX5" fmla="*/ 577811 w 3680039"/>
              <a:gd name="connsiteY5" fmla="*/ 1443748 h 1797166"/>
              <a:gd name="connsiteX6" fmla="*/ 690008 w 3680039"/>
              <a:gd name="connsiteY6" fmla="*/ 1208135 h 1797166"/>
              <a:gd name="connsiteX7" fmla="*/ 802204 w 3680039"/>
              <a:gd name="connsiteY7" fmla="*/ 972523 h 1797166"/>
              <a:gd name="connsiteX8" fmla="*/ 920010 w 3680039"/>
              <a:gd name="connsiteY8" fmla="*/ 809839 h 1797166"/>
              <a:gd name="connsiteX9" fmla="*/ 1032206 w 3680039"/>
              <a:gd name="connsiteY9" fmla="*/ 680813 h 1797166"/>
              <a:gd name="connsiteX10" fmla="*/ 1082695 w 3680039"/>
              <a:gd name="connsiteY10" fmla="*/ 568616 h 1797166"/>
              <a:gd name="connsiteX11" fmla="*/ 1155622 w 3680039"/>
              <a:gd name="connsiteY11" fmla="*/ 400322 h 1797166"/>
              <a:gd name="connsiteX12" fmla="*/ 1228550 w 3680039"/>
              <a:gd name="connsiteY12" fmla="*/ 271296 h 1797166"/>
              <a:gd name="connsiteX13" fmla="*/ 1312697 w 3680039"/>
              <a:gd name="connsiteY13" fmla="*/ 192759 h 1797166"/>
              <a:gd name="connsiteX14" fmla="*/ 1380015 w 3680039"/>
              <a:gd name="connsiteY14" fmla="*/ 187149 h 1797166"/>
              <a:gd name="connsiteX15" fmla="*/ 1480992 w 3680039"/>
              <a:gd name="connsiteY15" fmla="*/ 159100 h 1797166"/>
              <a:gd name="connsiteX16" fmla="*/ 1542700 w 3680039"/>
              <a:gd name="connsiteY16" fmla="*/ 125441 h 1797166"/>
              <a:gd name="connsiteX17" fmla="*/ 1604408 w 3680039"/>
              <a:gd name="connsiteY17" fmla="*/ 125441 h 1797166"/>
              <a:gd name="connsiteX18" fmla="*/ 1660506 w 3680039"/>
              <a:gd name="connsiteY18" fmla="*/ 187149 h 1797166"/>
              <a:gd name="connsiteX19" fmla="*/ 1727823 w 3680039"/>
              <a:gd name="connsiteY19" fmla="*/ 215198 h 1797166"/>
              <a:gd name="connsiteX20" fmla="*/ 1845630 w 3680039"/>
              <a:gd name="connsiteY20" fmla="*/ 131051 h 1797166"/>
              <a:gd name="connsiteX21" fmla="*/ 1940996 w 3680039"/>
              <a:gd name="connsiteY21" fmla="*/ 18854 h 1797166"/>
              <a:gd name="connsiteX22" fmla="*/ 2013924 w 3680039"/>
              <a:gd name="connsiteY22" fmla="*/ 7635 h 1797166"/>
              <a:gd name="connsiteX23" fmla="*/ 2120511 w 3680039"/>
              <a:gd name="connsiteY23" fmla="*/ 97392 h 1797166"/>
              <a:gd name="connsiteX24" fmla="*/ 2199048 w 3680039"/>
              <a:gd name="connsiteY24" fmla="*/ 265686 h 1797166"/>
              <a:gd name="connsiteX25" fmla="*/ 2283195 w 3680039"/>
              <a:gd name="connsiteY25" fmla="*/ 372273 h 1797166"/>
              <a:gd name="connsiteX26" fmla="*/ 2372952 w 3680039"/>
              <a:gd name="connsiteY26" fmla="*/ 450810 h 1797166"/>
              <a:gd name="connsiteX27" fmla="*/ 2473929 w 3680039"/>
              <a:gd name="connsiteY27" fmla="*/ 630324 h 1797166"/>
              <a:gd name="connsiteX28" fmla="*/ 2625394 w 3680039"/>
              <a:gd name="connsiteY28" fmla="*/ 793009 h 1797166"/>
              <a:gd name="connsiteX29" fmla="*/ 2681492 w 3680039"/>
              <a:gd name="connsiteY29" fmla="*/ 793009 h 1797166"/>
              <a:gd name="connsiteX30" fmla="*/ 2715151 w 3680039"/>
              <a:gd name="connsiteY30" fmla="*/ 793009 h 1797166"/>
              <a:gd name="connsiteX31" fmla="*/ 2827347 w 3680039"/>
              <a:gd name="connsiteY31" fmla="*/ 854717 h 1797166"/>
              <a:gd name="connsiteX32" fmla="*/ 2928324 w 3680039"/>
              <a:gd name="connsiteY32" fmla="*/ 1034231 h 1797166"/>
              <a:gd name="connsiteX33" fmla="*/ 2995642 w 3680039"/>
              <a:gd name="connsiteY33" fmla="*/ 1118378 h 1797166"/>
              <a:gd name="connsiteX34" fmla="*/ 3057350 w 3680039"/>
              <a:gd name="connsiteY34" fmla="*/ 1135208 h 1797166"/>
              <a:gd name="connsiteX35" fmla="*/ 3152717 w 3680039"/>
              <a:gd name="connsiteY35" fmla="*/ 1140818 h 1797166"/>
              <a:gd name="connsiteX36" fmla="*/ 3332231 w 3680039"/>
              <a:gd name="connsiteY36" fmla="*/ 1241794 h 1797166"/>
              <a:gd name="connsiteX37" fmla="*/ 3421988 w 3680039"/>
              <a:gd name="connsiteY37" fmla="*/ 1353991 h 1797166"/>
              <a:gd name="connsiteX38" fmla="*/ 3517355 w 3680039"/>
              <a:gd name="connsiteY38" fmla="*/ 1516675 h 1797166"/>
              <a:gd name="connsiteX39" fmla="*/ 3595892 w 3680039"/>
              <a:gd name="connsiteY39" fmla="*/ 1645701 h 1797166"/>
              <a:gd name="connsiteX40" fmla="*/ 3635161 w 3680039"/>
              <a:gd name="connsiteY40" fmla="*/ 1729848 h 1797166"/>
              <a:gd name="connsiteX41" fmla="*/ 3680039 w 3680039"/>
              <a:gd name="connsiteY41" fmla="*/ 1785946 h 179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680039" h="1797166">
                <a:moveTo>
                  <a:pt x="0" y="1797166"/>
                </a:moveTo>
                <a:cubicBezTo>
                  <a:pt x="25244" y="1792024"/>
                  <a:pt x="50489" y="1786882"/>
                  <a:pt x="95367" y="1780337"/>
                </a:cubicBezTo>
                <a:cubicBezTo>
                  <a:pt x="140245" y="1773792"/>
                  <a:pt x="218783" y="1770987"/>
                  <a:pt x="269271" y="1757897"/>
                </a:cubicBezTo>
                <a:cubicBezTo>
                  <a:pt x="319759" y="1744807"/>
                  <a:pt x="361833" y="1724238"/>
                  <a:pt x="398297" y="1701799"/>
                </a:cubicBezTo>
                <a:cubicBezTo>
                  <a:pt x="434761" y="1679360"/>
                  <a:pt x="458135" y="1666270"/>
                  <a:pt x="488054" y="1623262"/>
                </a:cubicBezTo>
                <a:cubicBezTo>
                  <a:pt x="517973" y="1580254"/>
                  <a:pt x="544152" y="1512936"/>
                  <a:pt x="577811" y="1443748"/>
                </a:cubicBezTo>
                <a:cubicBezTo>
                  <a:pt x="611470" y="1374560"/>
                  <a:pt x="690008" y="1208135"/>
                  <a:pt x="690008" y="1208135"/>
                </a:cubicBezTo>
                <a:cubicBezTo>
                  <a:pt x="727407" y="1129598"/>
                  <a:pt x="763870" y="1038906"/>
                  <a:pt x="802204" y="972523"/>
                </a:cubicBezTo>
                <a:cubicBezTo>
                  <a:pt x="840538" y="906140"/>
                  <a:pt x="881676" y="858457"/>
                  <a:pt x="920010" y="809839"/>
                </a:cubicBezTo>
                <a:cubicBezTo>
                  <a:pt x="958344" y="761221"/>
                  <a:pt x="1005092" y="721017"/>
                  <a:pt x="1032206" y="680813"/>
                </a:cubicBezTo>
                <a:cubicBezTo>
                  <a:pt x="1059320" y="640609"/>
                  <a:pt x="1062126" y="615364"/>
                  <a:pt x="1082695" y="568616"/>
                </a:cubicBezTo>
                <a:cubicBezTo>
                  <a:pt x="1103264" y="521868"/>
                  <a:pt x="1131313" y="449875"/>
                  <a:pt x="1155622" y="400322"/>
                </a:cubicBezTo>
                <a:cubicBezTo>
                  <a:pt x="1179931" y="350769"/>
                  <a:pt x="1202371" y="305890"/>
                  <a:pt x="1228550" y="271296"/>
                </a:cubicBezTo>
                <a:cubicBezTo>
                  <a:pt x="1254729" y="236702"/>
                  <a:pt x="1287453" y="206783"/>
                  <a:pt x="1312697" y="192759"/>
                </a:cubicBezTo>
                <a:cubicBezTo>
                  <a:pt x="1337941" y="178735"/>
                  <a:pt x="1351966" y="192759"/>
                  <a:pt x="1380015" y="187149"/>
                </a:cubicBezTo>
                <a:cubicBezTo>
                  <a:pt x="1408064" y="181539"/>
                  <a:pt x="1453878" y="169385"/>
                  <a:pt x="1480992" y="159100"/>
                </a:cubicBezTo>
                <a:cubicBezTo>
                  <a:pt x="1508106" y="148815"/>
                  <a:pt x="1522131" y="131051"/>
                  <a:pt x="1542700" y="125441"/>
                </a:cubicBezTo>
                <a:cubicBezTo>
                  <a:pt x="1563269" y="119831"/>
                  <a:pt x="1584774" y="115156"/>
                  <a:pt x="1604408" y="125441"/>
                </a:cubicBezTo>
                <a:cubicBezTo>
                  <a:pt x="1624042" y="135726"/>
                  <a:pt x="1639937" y="172190"/>
                  <a:pt x="1660506" y="187149"/>
                </a:cubicBezTo>
                <a:cubicBezTo>
                  <a:pt x="1681075" y="202108"/>
                  <a:pt x="1696969" y="224548"/>
                  <a:pt x="1727823" y="215198"/>
                </a:cubicBezTo>
                <a:cubicBezTo>
                  <a:pt x="1758677" y="205848"/>
                  <a:pt x="1810101" y="163775"/>
                  <a:pt x="1845630" y="131051"/>
                </a:cubicBezTo>
                <a:cubicBezTo>
                  <a:pt x="1881159" y="98327"/>
                  <a:pt x="1912947" y="39423"/>
                  <a:pt x="1940996" y="18854"/>
                </a:cubicBezTo>
                <a:cubicBezTo>
                  <a:pt x="1969045" y="-1715"/>
                  <a:pt x="1984005" y="-5455"/>
                  <a:pt x="2013924" y="7635"/>
                </a:cubicBezTo>
                <a:cubicBezTo>
                  <a:pt x="2043843" y="20725"/>
                  <a:pt x="2089657" y="54384"/>
                  <a:pt x="2120511" y="97392"/>
                </a:cubicBezTo>
                <a:cubicBezTo>
                  <a:pt x="2151365" y="140400"/>
                  <a:pt x="2171934" y="219873"/>
                  <a:pt x="2199048" y="265686"/>
                </a:cubicBezTo>
                <a:cubicBezTo>
                  <a:pt x="2226162" y="311499"/>
                  <a:pt x="2254211" y="341419"/>
                  <a:pt x="2283195" y="372273"/>
                </a:cubicBezTo>
                <a:cubicBezTo>
                  <a:pt x="2312179" y="403127"/>
                  <a:pt x="2341163" y="407802"/>
                  <a:pt x="2372952" y="450810"/>
                </a:cubicBezTo>
                <a:cubicBezTo>
                  <a:pt x="2404741" y="493818"/>
                  <a:pt x="2431855" y="573291"/>
                  <a:pt x="2473929" y="630324"/>
                </a:cubicBezTo>
                <a:cubicBezTo>
                  <a:pt x="2516003" y="687357"/>
                  <a:pt x="2590800" y="765895"/>
                  <a:pt x="2625394" y="793009"/>
                </a:cubicBezTo>
                <a:cubicBezTo>
                  <a:pt x="2659988" y="820123"/>
                  <a:pt x="2681492" y="793009"/>
                  <a:pt x="2681492" y="793009"/>
                </a:cubicBezTo>
                <a:cubicBezTo>
                  <a:pt x="2696451" y="793009"/>
                  <a:pt x="2690842" y="782724"/>
                  <a:pt x="2715151" y="793009"/>
                </a:cubicBezTo>
                <a:cubicBezTo>
                  <a:pt x="2739460" y="803294"/>
                  <a:pt x="2791818" y="814513"/>
                  <a:pt x="2827347" y="854717"/>
                </a:cubicBezTo>
                <a:cubicBezTo>
                  <a:pt x="2862876" y="894921"/>
                  <a:pt x="2900275" y="990288"/>
                  <a:pt x="2928324" y="1034231"/>
                </a:cubicBezTo>
                <a:cubicBezTo>
                  <a:pt x="2956373" y="1078174"/>
                  <a:pt x="2974138" y="1101549"/>
                  <a:pt x="2995642" y="1118378"/>
                </a:cubicBezTo>
                <a:cubicBezTo>
                  <a:pt x="3017146" y="1135207"/>
                  <a:pt x="3031171" y="1131468"/>
                  <a:pt x="3057350" y="1135208"/>
                </a:cubicBezTo>
                <a:cubicBezTo>
                  <a:pt x="3083529" y="1138948"/>
                  <a:pt x="3106903" y="1123054"/>
                  <a:pt x="3152717" y="1140818"/>
                </a:cubicBezTo>
                <a:cubicBezTo>
                  <a:pt x="3198531" y="1158582"/>
                  <a:pt x="3287353" y="1206265"/>
                  <a:pt x="3332231" y="1241794"/>
                </a:cubicBezTo>
                <a:cubicBezTo>
                  <a:pt x="3377110" y="1277323"/>
                  <a:pt x="3391134" y="1308178"/>
                  <a:pt x="3421988" y="1353991"/>
                </a:cubicBezTo>
                <a:cubicBezTo>
                  <a:pt x="3452842" y="1399804"/>
                  <a:pt x="3488371" y="1468057"/>
                  <a:pt x="3517355" y="1516675"/>
                </a:cubicBezTo>
                <a:cubicBezTo>
                  <a:pt x="3546339" y="1565293"/>
                  <a:pt x="3576258" y="1610172"/>
                  <a:pt x="3595892" y="1645701"/>
                </a:cubicBezTo>
                <a:cubicBezTo>
                  <a:pt x="3615526" y="1681230"/>
                  <a:pt x="3621137" y="1706474"/>
                  <a:pt x="3635161" y="1729848"/>
                </a:cubicBezTo>
                <a:cubicBezTo>
                  <a:pt x="3649185" y="1753222"/>
                  <a:pt x="3664612" y="1769584"/>
                  <a:pt x="3680039" y="1785946"/>
                </a:cubicBezTo>
              </a:path>
            </a:pathLst>
          </a:custGeom>
          <a:solidFill>
            <a:srgbClr val="FFCC99">
              <a:alpha val="20000"/>
            </a:srgbClr>
          </a:solidFill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626847" y="1121885"/>
            <a:ext cx="3427597" cy="2025222"/>
          </a:xfrm>
          <a:custGeom>
            <a:avLst/>
            <a:gdLst>
              <a:gd name="connsiteX0" fmla="*/ 0 w 3427597"/>
              <a:gd name="connsiteY0" fmla="*/ 2025222 h 2025222"/>
              <a:gd name="connsiteX1" fmla="*/ 213173 w 3427597"/>
              <a:gd name="connsiteY1" fmla="*/ 1980343 h 2025222"/>
              <a:gd name="connsiteX2" fmla="*/ 443175 w 3427597"/>
              <a:gd name="connsiteY2" fmla="*/ 1907416 h 2025222"/>
              <a:gd name="connsiteX3" fmla="*/ 594640 w 3427597"/>
              <a:gd name="connsiteY3" fmla="*/ 1851317 h 2025222"/>
              <a:gd name="connsiteX4" fmla="*/ 768544 w 3427597"/>
              <a:gd name="connsiteY4" fmla="*/ 1604486 h 2025222"/>
              <a:gd name="connsiteX5" fmla="*/ 886351 w 3427597"/>
              <a:gd name="connsiteY5" fmla="*/ 1430581 h 2025222"/>
              <a:gd name="connsiteX6" fmla="*/ 942449 w 3427597"/>
              <a:gd name="connsiteY6" fmla="*/ 1279116 h 2025222"/>
              <a:gd name="connsiteX7" fmla="*/ 1037816 w 3427597"/>
              <a:gd name="connsiteY7" fmla="*/ 1071553 h 2025222"/>
              <a:gd name="connsiteX8" fmla="*/ 1172451 w 3427597"/>
              <a:gd name="connsiteY8" fmla="*/ 785452 h 2025222"/>
              <a:gd name="connsiteX9" fmla="*/ 1245379 w 3427597"/>
              <a:gd name="connsiteY9" fmla="*/ 577889 h 2025222"/>
              <a:gd name="connsiteX10" fmla="*/ 1323916 w 3427597"/>
              <a:gd name="connsiteY10" fmla="*/ 482522 h 2025222"/>
              <a:gd name="connsiteX11" fmla="*/ 1408063 w 3427597"/>
              <a:gd name="connsiteY11" fmla="*/ 286179 h 2025222"/>
              <a:gd name="connsiteX12" fmla="*/ 1548309 w 3427597"/>
              <a:gd name="connsiteY12" fmla="*/ 78616 h 2025222"/>
              <a:gd name="connsiteX13" fmla="*/ 1666115 w 3427597"/>
              <a:gd name="connsiteY13" fmla="*/ 78 h 2025222"/>
              <a:gd name="connsiteX14" fmla="*/ 1789531 w 3427597"/>
              <a:gd name="connsiteY14" fmla="*/ 67396 h 2025222"/>
              <a:gd name="connsiteX15" fmla="*/ 1901727 w 3427597"/>
              <a:gd name="connsiteY15" fmla="*/ 224471 h 2025222"/>
              <a:gd name="connsiteX16" fmla="*/ 1997094 w 3427597"/>
              <a:gd name="connsiteY16" fmla="*/ 420814 h 2025222"/>
              <a:gd name="connsiteX17" fmla="*/ 2041973 w 3427597"/>
              <a:gd name="connsiteY17" fmla="*/ 488132 h 2025222"/>
              <a:gd name="connsiteX18" fmla="*/ 2170998 w 3427597"/>
              <a:gd name="connsiteY18" fmla="*/ 617158 h 2025222"/>
              <a:gd name="connsiteX19" fmla="*/ 2271975 w 3427597"/>
              <a:gd name="connsiteY19" fmla="*/ 796672 h 2025222"/>
              <a:gd name="connsiteX20" fmla="*/ 2322463 w 3427597"/>
              <a:gd name="connsiteY20" fmla="*/ 880819 h 2025222"/>
              <a:gd name="connsiteX21" fmla="*/ 2423440 w 3427597"/>
              <a:gd name="connsiteY21" fmla="*/ 998625 h 2025222"/>
              <a:gd name="connsiteX22" fmla="*/ 2513197 w 3427597"/>
              <a:gd name="connsiteY22" fmla="*/ 1178140 h 2025222"/>
              <a:gd name="connsiteX23" fmla="*/ 2597344 w 3427597"/>
              <a:gd name="connsiteY23" fmla="*/ 1273506 h 2025222"/>
              <a:gd name="connsiteX24" fmla="*/ 2715151 w 3427597"/>
              <a:gd name="connsiteY24" fmla="*/ 1396922 h 2025222"/>
              <a:gd name="connsiteX25" fmla="*/ 2754419 w 3427597"/>
              <a:gd name="connsiteY25" fmla="*/ 1469850 h 2025222"/>
              <a:gd name="connsiteX26" fmla="*/ 2855396 w 3427597"/>
              <a:gd name="connsiteY26" fmla="*/ 1531558 h 2025222"/>
              <a:gd name="connsiteX27" fmla="*/ 3034910 w 3427597"/>
              <a:gd name="connsiteY27" fmla="*/ 1649364 h 2025222"/>
              <a:gd name="connsiteX28" fmla="*/ 3152716 w 3427597"/>
              <a:gd name="connsiteY28" fmla="*/ 1755951 h 2025222"/>
              <a:gd name="connsiteX29" fmla="*/ 3242473 w 3427597"/>
              <a:gd name="connsiteY29" fmla="*/ 1812049 h 2025222"/>
              <a:gd name="connsiteX30" fmla="*/ 3304181 w 3427597"/>
              <a:gd name="connsiteY30" fmla="*/ 1913025 h 2025222"/>
              <a:gd name="connsiteX31" fmla="*/ 3377109 w 3427597"/>
              <a:gd name="connsiteY31" fmla="*/ 1969124 h 2025222"/>
              <a:gd name="connsiteX32" fmla="*/ 3427597 w 3427597"/>
              <a:gd name="connsiteY32" fmla="*/ 2008392 h 202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427597" h="2025222">
                <a:moveTo>
                  <a:pt x="0" y="2025222"/>
                </a:moveTo>
                <a:cubicBezTo>
                  <a:pt x="69655" y="2012599"/>
                  <a:pt x="139311" y="1999977"/>
                  <a:pt x="213173" y="1980343"/>
                </a:cubicBezTo>
                <a:cubicBezTo>
                  <a:pt x="287035" y="1960709"/>
                  <a:pt x="379597" y="1928920"/>
                  <a:pt x="443175" y="1907416"/>
                </a:cubicBezTo>
                <a:cubicBezTo>
                  <a:pt x="506753" y="1885912"/>
                  <a:pt x="540412" y="1901805"/>
                  <a:pt x="594640" y="1851317"/>
                </a:cubicBezTo>
                <a:cubicBezTo>
                  <a:pt x="648868" y="1800829"/>
                  <a:pt x="719926" y="1674609"/>
                  <a:pt x="768544" y="1604486"/>
                </a:cubicBezTo>
                <a:cubicBezTo>
                  <a:pt x="817162" y="1534363"/>
                  <a:pt x="857367" y="1484809"/>
                  <a:pt x="886351" y="1430581"/>
                </a:cubicBezTo>
                <a:cubicBezTo>
                  <a:pt x="915335" y="1376353"/>
                  <a:pt x="917205" y="1338954"/>
                  <a:pt x="942449" y="1279116"/>
                </a:cubicBezTo>
                <a:cubicBezTo>
                  <a:pt x="967693" y="1219278"/>
                  <a:pt x="999482" y="1153830"/>
                  <a:pt x="1037816" y="1071553"/>
                </a:cubicBezTo>
                <a:cubicBezTo>
                  <a:pt x="1076150" y="989276"/>
                  <a:pt x="1137857" y="867729"/>
                  <a:pt x="1172451" y="785452"/>
                </a:cubicBezTo>
                <a:cubicBezTo>
                  <a:pt x="1207045" y="703175"/>
                  <a:pt x="1220135" y="628377"/>
                  <a:pt x="1245379" y="577889"/>
                </a:cubicBezTo>
                <a:cubicBezTo>
                  <a:pt x="1270623" y="527401"/>
                  <a:pt x="1296802" y="531140"/>
                  <a:pt x="1323916" y="482522"/>
                </a:cubicBezTo>
                <a:cubicBezTo>
                  <a:pt x="1351030" y="433904"/>
                  <a:pt x="1370664" y="353497"/>
                  <a:pt x="1408063" y="286179"/>
                </a:cubicBezTo>
                <a:cubicBezTo>
                  <a:pt x="1445462" y="218861"/>
                  <a:pt x="1505300" y="126299"/>
                  <a:pt x="1548309" y="78616"/>
                </a:cubicBezTo>
                <a:cubicBezTo>
                  <a:pt x="1591318" y="30932"/>
                  <a:pt x="1625912" y="1948"/>
                  <a:pt x="1666115" y="78"/>
                </a:cubicBezTo>
                <a:cubicBezTo>
                  <a:pt x="1706318" y="-1792"/>
                  <a:pt x="1750262" y="29997"/>
                  <a:pt x="1789531" y="67396"/>
                </a:cubicBezTo>
                <a:cubicBezTo>
                  <a:pt x="1828800" y="104795"/>
                  <a:pt x="1867133" y="165568"/>
                  <a:pt x="1901727" y="224471"/>
                </a:cubicBezTo>
                <a:cubicBezTo>
                  <a:pt x="1936321" y="283374"/>
                  <a:pt x="1973720" y="376871"/>
                  <a:pt x="1997094" y="420814"/>
                </a:cubicBezTo>
                <a:cubicBezTo>
                  <a:pt x="2020468" y="464757"/>
                  <a:pt x="2012989" y="455408"/>
                  <a:pt x="2041973" y="488132"/>
                </a:cubicBezTo>
                <a:cubicBezTo>
                  <a:pt x="2070957" y="520856"/>
                  <a:pt x="2132664" y="565735"/>
                  <a:pt x="2170998" y="617158"/>
                </a:cubicBezTo>
                <a:cubicBezTo>
                  <a:pt x="2209332" y="668581"/>
                  <a:pt x="2246731" y="752728"/>
                  <a:pt x="2271975" y="796672"/>
                </a:cubicBezTo>
                <a:cubicBezTo>
                  <a:pt x="2297219" y="840615"/>
                  <a:pt x="2297219" y="847160"/>
                  <a:pt x="2322463" y="880819"/>
                </a:cubicBezTo>
                <a:cubicBezTo>
                  <a:pt x="2347707" y="914478"/>
                  <a:pt x="2391651" y="949072"/>
                  <a:pt x="2423440" y="998625"/>
                </a:cubicBezTo>
                <a:cubicBezTo>
                  <a:pt x="2455229" y="1048178"/>
                  <a:pt x="2484213" y="1132327"/>
                  <a:pt x="2513197" y="1178140"/>
                </a:cubicBezTo>
                <a:cubicBezTo>
                  <a:pt x="2542181" y="1223953"/>
                  <a:pt x="2563685" y="1237042"/>
                  <a:pt x="2597344" y="1273506"/>
                </a:cubicBezTo>
                <a:cubicBezTo>
                  <a:pt x="2631003" y="1309970"/>
                  <a:pt x="2688972" y="1364198"/>
                  <a:pt x="2715151" y="1396922"/>
                </a:cubicBezTo>
                <a:cubicBezTo>
                  <a:pt x="2741330" y="1429646"/>
                  <a:pt x="2731045" y="1447411"/>
                  <a:pt x="2754419" y="1469850"/>
                </a:cubicBezTo>
                <a:cubicBezTo>
                  <a:pt x="2777793" y="1492289"/>
                  <a:pt x="2808647" y="1501639"/>
                  <a:pt x="2855396" y="1531558"/>
                </a:cubicBezTo>
                <a:cubicBezTo>
                  <a:pt x="2902145" y="1561477"/>
                  <a:pt x="2985357" y="1611965"/>
                  <a:pt x="3034910" y="1649364"/>
                </a:cubicBezTo>
                <a:cubicBezTo>
                  <a:pt x="3084463" y="1686763"/>
                  <a:pt x="3118122" y="1728837"/>
                  <a:pt x="3152716" y="1755951"/>
                </a:cubicBezTo>
                <a:cubicBezTo>
                  <a:pt x="3187310" y="1783065"/>
                  <a:pt x="3217229" y="1785870"/>
                  <a:pt x="3242473" y="1812049"/>
                </a:cubicBezTo>
                <a:cubicBezTo>
                  <a:pt x="3267717" y="1838228"/>
                  <a:pt x="3281742" y="1886846"/>
                  <a:pt x="3304181" y="1913025"/>
                </a:cubicBezTo>
                <a:cubicBezTo>
                  <a:pt x="3326620" y="1939204"/>
                  <a:pt x="3377109" y="1969124"/>
                  <a:pt x="3377109" y="1969124"/>
                </a:cubicBezTo>
                <a:lnTo>
                  <a:pt x="3427597" y="2008392"/>
                </a:lnTo>
              </a:path>
            </a:pathLst>
          </a:custGeom>
          <a:solidFill>
            <a:srgbClr val="CCFFFF">
              <a:alpha val="20000"/>
            </a:srgbClr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504883" y="1690809"/>
            <a:ext cx="5340545" cy="1450688"/>
          </a:xfrm>
          <a:custGeom>
            <a:avLst/>
            <a:gdLst>
              <a:gd name="connsiteX0" fmla="*/ 0 w 5340545"/>
              <a:gd name="connsiteY0" fmla="*/ 1450688 h 1450688"/>
              <a:gd name="connsiteX1" fmla="*/ 241223 w 5340545"/>
              <a:gd name="connsiteY1" fmla="*/ 1377760 h 1450688"/>
              <a:gd name="connsiteX2" fmla="*/ 471225 w 5340545"/>
              <a:gd name="connsiteY2" fmla="*/ 1332882 h 1450688"/>
              <a:gd name="connsiteX3" fmla="*/ 667569 w 5340545"/>
              <a:gd name="connsiteY3" fmla="*/ 1276784 h 1450688"/>
              <a:gd name="connsiteX4" fmla="*/ 852692 w 5340545"/>
              <a:gd name="connsiteY4" fmla="*/ 1181417 h 1450688"/>
              <a:gd name="connsiteX5" fmla="*/ 1110744 w 5340545"/>
              <a:gd name="connsiteY5" fmla="*/ 1001903 h 1450688"/>
              <a:gd name="connsiteX6" fmla="*/ 1312697 w 5340545"/>
              <a:gd name="connsiteY6" fmla="*/ 811169 h 1450688"/>
              <a:gd name="connsiteX7" fmla="*/ 1447333 w 5340545"/>
              <a:gd name="connsiteY7" fmla="*/ 665314 h 1450688"/>
              <a:gd name="connsiteX8" fmla="*/ 1581969 w 5340545"/>
              <a:gd name="connsiteY8" fmla="*/ 547508 h 1450688"/>
              <a:gd name="connsiteX9" fmla="*/ 1750263 w 5340545"/>
              <a:gd name="connsiteY9" fmla="*/ 362384 h 1450688"/>
              <a:gd name="connsiteX10" fmla="*/ 1952216 w 5340545"/>
              <a:gd name="connsiteY10" fmla="*/ 166040 h 1450688"/>
              <a:gd name="connsiteX11" fmla="*/ 2025144 w 5340545"/>
              <a:gd name="connsiteY11" fmla="*/ 104332 h 1450688"/>
              <a:gd name="connsiteX12" fmla="*/ 2232707 w 5340545"/>
              <a:gd name="connsiteY12" fmla="*/ 14575 h 1450688"/>
              <a:gd name="connsiteX13" fmla="*/ 2361733 w 5340545"/>
              <a:gd name="connsiteY13" fmla="*/ 3355 h 1450688"/>
              <a:gd name="connsiteX14" fmla="*/ 2614175 w 5340545"/>
              <a:gd name="connsiteY14" fmla="*/ 48234 h 1450688"/>
              <a:gd name="connsiteX15" fmla="*/ 2760030 w 5340545"/>
              <a:gd name="connsiteY15" fmla="*/ 137991 h 1450688"/>
              <a:gd name="connsiteX16" fmla="*/ 2939544 w 5340545"/>
              <a:gd name="connsiteY16" fmla="*/ 317505 h 1450688"/>
              <a:gd name="connsiteX17" fmla="*/ 3231254 w 5340545"/>
              <a:gd name="connsiteY17" fmla="*/ 569947 h 1450688"/>
              <a:gd name="connsiteX18" fmla="*/ 3478086 w 5340545"/>
              <a:gd name="connsiteY18" fmla="*/ 777510 h 1450688"/>
              <a:gd name="connsiteX19" fmla="*/ 3618332 w 5340545"/>
              <a:gd name="connsiteY19" fmla="*/ 872877 h 1450688"/>
              <a:gd name="connsiteX20" fmla="*/ 3708089 w 5340545"/>
              <a:gd name="connsiteY20" fmla="*/ 968244 h 1450688"/>
              <a:gd name="connsiteX21" fmla="*/ 3904432 w 5340545"/>
              <a:gd name="connsiteY21" fmla="*/ 1114099 h 1450688"/>
              <a:gd name="connsiteX22" fmla="*/ 4033458 w 5340545"/>
              <a:gd name="connsiteY22" fmla="*/ 1175807 h 1450688"/>
              <a:gd name="connsiteX23" fmla="*/ 4145654 w 5340545"/>
              <a:gd name="connsiteY23" fmla="*/ 1265564 h 1450688"/>
              <a:gd name="connsiteX24" fmla="*/ 4297119 w 5340545"/>
              <a:gd name="connsiteY24" fmla="*/ 1344101 h 1450688"/>
              <a:gd name="connsiteX25" fmla="*/ 4426145 w 5340545"/>
              <a:gd name="connsiteY25" fmla="*/ 1372151 h 1450688"/>
              <a:gd name="connsiteX26" fmla="*/ 4560781 w 5340545"/>
              <a:gd name="connsiteY26" fmla="*/ 1405809 h 1450688"/>
              <a:gd name="connsiteX27" fmla="*/ 4639318 w 5340545"/>
              <a:gd name="connsiteY27" fmla="*/ 1422639 h 1450688"/>
              <a:gd name="connsiteX28" fmla="*/ 4964688 w 5340545"/>
              <a:gd name="connsiteY28" fmla="*/ 1428249 h 1450688"/>
              <a:gd name="connsiteX29" fmla="*/ 5161031 w 5340545"/>
              <a:gd name="connsiteY29" fmla="*/ 1433858 h 1450688"/>
              <a:gd name="connsiteX30" fmla="*/ 5340545 w 5340545"/>
              <a:gd name="connsiteY30" fmla="*/ 1439468 h 145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340545" h="1450688">
                <a:moveTo>
                  <a:pt x="0" y="1450688"/>
                </a:moveTo>
                <a:cubicBezTo>
                  <a:pt x="81343" y="1424041"/>
                  <a:pt x="162686" y="1397394"/>
                  <a:pt x="241223" y="1377760"/>
                </a:cubicBezTo>
                <a:cubicBezTo>
                  <a:pt x="319760" y="1358126"/>
                  <a:pt x="400167" y="1349711"/>
                  <a:pt x="471225" y="1332882"/>
                </a:cubicBezTo>
                <a:cubicBezTo>
                  <a:pt x="542283" y="1316053"/>
                  <a:pt x="603991" y="1302028"/>
                  <a:pt x="667569" y="1276784"/>
                </a:cubicBezTo>
                <a:cubicBezTo>
                  <a:pt x="731147" y="1251540"/>
                  <a:pt x="778830" y="1227230"/>
                  <a:pt x="852692" y="1181417"/>
                </a:cubicBezTo>
                <a:cubicBezTo>
                  <a:pt x="926555" y="1135603"/>
                  <a:pt x="1034077" y="1063611"/>
                  <a:pt x="1110744" y="1001903"/>
                </a:cubicBezTo>
                <a:cubicBezTo>
                  <a:pt x="1187412" y="940195"/>
                  <a:pt x="1256599" y="867267"/>
                  <a:pt x="1312697" y="811169"/>
                </a:cubicBezTo>
                <a:cubicBezTo>
                  <a:pt x="1368795" y="755071"/>
                  <a:pt x="1402454" y="709257"/>
                  <a:pt x="1447333" y="665314"/>
                </a:cubicBezTo>
                <a:cubicBezTo>
                  <a:pt x="1492212" y="621371"/>
                  <a:pt x="1531481" y="597996"/>
                  <a:pt x="1581969" y="547508"/>
                </a:cubicBezTo>
                <a:cubicBezTo>
                  <a:pt x="1632457" y="497020"/>
                  <a:pt x="1688555" y="425962"/>
                  <a:pt x="1750263" y="362384"/>
                </a:cubicBezTo>
                <a:cubicBezTo>
                  <a:pt x="1811971" y="298806"/>
                  <a:pt x="1906402" y="209049"/>
                  <a:pt x="1952216" y="166040"/>
                </a:cubicBezTo>
                <a:cubicBezTo>
                  <a:pt x="1998030" y="123031"/>
                  <a:pt x="1978396" y="129576"/>
                  <a:pt x="2025144" y="104332"/>
                </a:cubicBezTo>
                <a:cubicBezTo>
                  <a:pt x="2071893" y="79088"/>
                  <a:pt x="2176609" y="31405"/>
                  <a:pt x="2232707" y="14575"/>
                </a:cubicBezTo>
                <a:cubicBezTo>
                  <a:pt x="2288805" y="-2255"/>
                  <a:pt x="2298155" y="-2255"/>
                  <a:pt x="2361733" y="3355"/>
                </a:cubicBezTo>
                <a:cubicBezTo>
                  <a:pt x="2425311" y="8965"/>
                  <a:pt x="2547792" y="25795"/>
                  <a:pt x="2614175" y="48234"/>
                </a:cubicBezTo>
                <a:cubicBezTo>
                  <a:pt x="2680558" y="70673"/>
                  <a:pt x="2705802" y="93113"/>
                  <a:pt x="2760030" y="137991"/>
                </a:cubicBezTo>
                <a:cubicBezTo>
                  <a:pt x="2814258" y="182869"/>
                  <a:pt x="2861007" y="245512"/>
                  <a:pt x="2939544" y="317505"/>
                </a:cubicBezTo>
                <a:cubicBezTo>
                  <a:pt x="3018081" y="389498"/>
                  <a:pt x="3141497" y="493279"/>
                  <a:pt x="3231254" y="569947"/>
                </a:cubicBezTo>
                <a:cubicBezTo>
                  <a:pt x="3321011" y="646614"/>
                  <a:pt x="3413573" y="727022"/>
                  <a:pt x="3478086" y="777510"/>
                </a:cubicBezTo>
                <a:cubicBezTo>
                  <a:pt x="3542599" y="827998"/>
                  <a:pt x="3579998" y="841088"/>
                  <a:pt x="3618332" y="872877"/>
                </a:cubicBezTo>
                <a:cubicBezTo>
                  <a:pt x="3656666" y="904666"/>
                  <a:pt x="3660406" y="928040"/>
                  <a:pt x="3708089" y="968244"/>
                </a:cubicBezTo>
                <a:cubicBezTo>
                  <a:pt x="3755772" y="1008448"/>
                  <a:pt x="3850204" y="1079505"/>
                  <a:pt x="3904432" y="1114099"/>
                </a:cubicBezTo>
                <a:cubicBezTo>
                  <a:pt x="3958660" y="1148693"/>
                  <a:pt x="3993254" y="1150563"/>
                  <a:pt x="4033458" y="1175807"/>
                </a:cubicBezTo>
                <a:cubicBezTo>
                  <a:pt x="4073662" y="1201051"/>
                  <a:pt x="4101711" y="1237515"/>
                  <a:pt x="4145654" y="1265564"/>
                </a:cubicBezTo>
                <a:cubicBezTo>
                  <a:pt x="4189597" y="1293613"/>
                  <a:pt x="4250371" y="1326337"/>
                  <a:pt x="4297119" y="1344101"/>
                </a:cubicBezTo>
                <a:cubicBezTo>
                  <a:pt x="4343867" y="1361865"/>
                  <a:pt x="4382202" y="1361866"/>
                  <a:pt x="4426145" y="1372151"/>
                </a:cubicBezTo>
                <a:cubicBezTo>
                  <a:pt x="4470088" y="1382436"/>
                  <a:pt x="4525252" y="1397394"/>
                  <a:pt x="4560781" y="1405809"/>
                </a:cubicBezTo>
                <a:cubicBezTo>
                  <a:pt x="4596310" y="1414224"/>
                  <a:pt x="4572000" y="1418899"/>
                  <a:pt x="4639318" y="1422639"/>
                </a:cubicBezTo>
                <a:cubicBezTo>
                  <a:pt x="4706636" y="1426379"/>
                  <a:pt x="4964688" y="1428249"/>
                  <a:pt x="4964688" y="1428249"/>
                </a:cubicBezTo>
                <a:lnTo>
                  <a:pt x="5161031" y="1433858"/>
                </a:lnTo>
                <a:lnTo>
                  <a:pt x="5340545" y="1439468"/>
                </a:lnTo>
              </a:path>
            </a:pathLst>
          </a:custGeom>
          <a:solidFill>
            <a:srgbClr val="FFCC66">
              <a:alpha val="20000"/>
            </a:srgbClr>
          </a:solidFill>
          <a:ln w="38100">
            <a:solidFill>
              <a:srgbClr val="99663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4327781" y="4585071"/>
            <a:ext cx="3771190" cy="1639664"/>
          </a:xfrm>
          <a:custGeom>
            <a:avLst/>
            <a:gdLst>
              <a:gd name="connsiteX0" fmla="*/ 0 w 3771190"/>
              <a:gd name="connsiteY0" fmla="*/ 1577190 h 1639664"/>
              <a:gd name="connsiteX1" fmla="*/ 227180 w 3771190"/>
              <a:gd name="connsiteY1" fmla="*/ 1554472 h 1639664"/>
              <a:gd name="connsiteX2" fmla="*/ 403245 w 3771190"/>
              <a:gd name="connsiteY2" fmla="*/ 1526074 h 1639664"/>
              <a:gd name="connsiteX3" fmla="*/ 511156 w 3771190"/>
              <a:gd name="connsiteY3" fmla="*/ 1497677 h 1639664"/>
              <a:gd name="connsiteX4" fmla="*/ 624746 w 3771190"/>
              <a:gd name="connsiteY4" fmla="*/ 1486318 h 1639664"/>
              <a:gd name="connsiteX5" fmla="*/ 761054 w 3771190"/>
              <a:gd name="connsiteY5" fmla="*/ 1401125 h 1639664"/>
              <a:gd name="connsiteX6" fmla="*/ 812169 w 3771190"/>
              <a:gd name="connsiteY6" fmla="*/ 1264817 h 1639664"/>
              <a:gd name="connsiteX7" fmla="*/ 999593 w 3771190"/>
              <a:gd name="connsiteY7" fmla="*/ 1043317 h 1639664"/>
              <a:gd name="connsiteX8" fmla="*/ 1124542 w 3771190"/>
              <a:gd name="connsiteY8" fmla="*/ 935406 h 1639664"/>
              <a:gd name="connsiteX9" fmla="*/ 1351722 w 3771190"/>
              <a:gd name="connsiteY9" fmla="*/ 821816 h 1639664"/>
              <a:gd name="connsiteX10" fmla="*/ 1476671 w 3771190"/>
              <a:gd name="connsiteY10" fmla="*/ 782059 h 1639664"/>
              <a:gd name="connsiteX11" fmla="*/ 1647056 w 3771190"/>
              <a:gd name="connsiteY11" fmla="*/ 662790 h 1639664"/>
              <a:gd name="connsiteX12" fmla="*/ 1726569 w 3771190"/>
              <a:gd name="connsiteY12" fmla="*/ 503764 h 1639664"/>
              <a:gd name="connsiteX13" fmla="*/ 1862877 w 3771190"/>
              <a:gd name="connsiteY13" fmla="*/ 356097 h 1639664"/>
              <a:gd name="connsiteX14" fmla="*/ 1948070 w 3771190"/>
              <a:gd name="connsiteY14" fmla="*/ 202750 h 1639664"/>
              <a:gd name="connsiteX15" fmla="*/ 1999185 w 3771190"/>
              <a:gd name="connsiteY15" fmla="*/ 77801 h 1639664"/>
              <a:gd name="connsiteX16" fmla="*/ 2112776 w 3771190"/>
              <a:gd name="connsiteY16" fmla="*/ 3968 h 1639664"/>
              <a:gd name="connsiteX17" fmla="*/ 2203648 w 3771190"/>
              <a:gd name="connsiteY17" fmla="*/ 15327 h 1639664"/>
              <a:gd name="connsiteX18" fmla="*/ 2305879 w 3771190"/>
              <a:gd name="connsiteY18" fmla="*/ 60763 h 1639664"/>
              <a:gd name="connsiteX19" fmla="*/ 2379712 w 3771190"/>
              <a:gd name="connsiteY19" fmla="*/ 55083 h 1639664"/>
              <a:gd name="connsiteX20" fmla="*/ 2476264 w 3771190"/>
              <a:gd name="connsiteY20" fmla="*/ 117558 h 1639664"/>
              <a:gd name="connsiteX21" fmla="*/ 2606892 w 3771190"/>
              <a:gd name="connsiteY21" fmla="*/ 327699 h 1639664"/>
              <a:gd name="connsiteX22" fmla="*/ 2697764 w 3771190"/>
              <a:gd name="connsiteY22" fmla="*/ 543520 h 1639664"/>
              <a:gd name="connsiteX23" fmla="*/ 2765918 w 3771190"/>
              <a:gd name="connsiteY23" fmla="*/ 753662 h 1639664"/>
              <a:gd name="connsiteX24" fmla="*/ 2862470 w 3771190"/>
              <a:gd name="connsiteY24" fmla="*/ 821816 h 1639664"/>
              <a:gd name="connsiteX25" fmla="*/ 3021496 w 3771190"/>
              <a:gd name="connsiteY25" fmla="*/ 958124 h 1639664"/>
              <a:gd name="connsiteX26" fmla="*/ 3112368 w 3771190"/>
              <a:gd name="connsiteY26" fmla="*/ 1094432 h 1639664"/>
              <a:gd name="connsiteX27" fmla="*/ 3208920 w 3771190"/>
              <a:gd name="connsiteY27" fmla="*/ 1190984 h 1639664"/>
              <a:gd name="connsiteX28" fmla="*/ 3322510 w 3771190"/>
              <a:gd name="connsiteY28" fmla="*/ 1270497 h 1639664"/>
              <a:gd name="connsiteX29" fmla="*/ 3430420 w 3771190"/>
              <a:gd name="connsiteY29" fmla="*/ 1355689 h 1639664"/>
              <a:gd name="connsiteX30" fmla="*/ 3544010 w 3771190"/>
              <a:gd name="connsiteY30" fmla="*/ 1469279 h 1639664"/>
              <a:gd name="connsiteX31" fmla="*/ 3668959 w 3771190"/>
              <a:gd name="connsiteY31" fmla="*/ 1582869 h 1639664"/>
              <a:gd name="connsiteX32" fmla="*/ 3771190 w 3771190"/>
              <a:gd name="connsiteY32" fmla="*/ 1639664 h 1639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771190" h="1639664">
                <a:moveTo>
                  <a:pt x="0" y="1577190"/>
                </a:moveTo>
                <a:cubicBezTo>
                  <a:pt x="79986" y="1570090"/>
                  <a:pt x="159972" y="1562991"/>
                  <a:pt x="227180" y="1554472"/>
                </a:cubicBezTo>
                <a:cubicBezTo>
                  <a:pt x="294388" y="1545953"/>
                  <a:pt x="355916" y="1535540"/>
                  <a:pt x="403245" y="1526074"/>
                </a:cubicBezTo>
                <a:cubicBezTo>
                  <a:pt x="450574" y="1516608"/>
                  <a:pt x="474239" y="1504303"/>
                  <a:pt x="511156" y="1497677"/>
                </a:cubicBezTo>
                <a:cubicBezTo>
                  <a:pt x="548073" y="1491051"/>
                  <a:pt x="583096" y="1502410"/>
                  <a:pt x="624746" y="1486318"/>
                </a:cubicBezTo>
                <a:cubicBezTo>
                  <a:pt x="666396" y="1470226"/>
                  <a:pt x="729817" y="1438042"/>
                  <a:pt x="761054" y="1401125"/>
                </a:cubicBezTo>
                <a:cubicBezTo>
                  <a:pt x="792291" y="1364208"/>
                  <a:pt x="772413" y="1324452"/>
                  <a:pt x="812169" y="1264817"/>
                </a:cubicBezTo>
                <a:cubicBezTo>
                  <a:pt x="851925" y="1205182"/>
                  <a:pt x="947531" y="1098219"/>
                  <a:pt x="999593" y="1043317"/>
                </a:cubicBezTo>
                <a:cubicBezTo>
                  <a:pt x="1051655" y="988415"/>
                  <a:pt x="1065854" y="972323"/>
                  <a:pt x="1124542" y="935406"/>
                </a:cubicBezTo>
                <a:cubicBezTo>
                  <a:pt x="1183230" y="898489"/>
                  <a:pt x="1293034" y="847374"/>
                  <a:pt x="1351722" y="821816"/>
                </a:cubicBezTo>
                <a:cubicBezTo>
                  <a:pt x="1410410" y="796258"/>
                  <a:pt x="1427449" y="808563"/>
                  <a:pt x="1476671" y="782059"/>
                </a:cubicBezTo>
                <a:cubicBezTo>
                  <a:pt x="1525893" y="755555"/>
                  <a:pt x="1605406" y="709172"/>
                  <a:pt x="1647056" y="662790"/>
                </a:cubicBezTo>
                <a:cubicBezTo>
                  <a:pt x="1688706" y="616407"/>
                  <a:pt x="1690599" y="554879"/>
                  <a:pt x="1726569" y="503764"/>
                </a:cubicBezTo>
                <a:cubicBezTo>
                  <a:pt x="1762539" y="452649"/>
                  <a:pt x="1825960" y="406266"/>
                  <a:pt x="1862877" y="356097"/>
                </a:cubicBezTo>
                <a:cubicBezTo>
                  <a:pt x="1899794" y="305928"/>
                  <a:pt x="1925352" y="249133"/>
                  <a:pt x="1948070" y="202750"/>
                </a:cubicBezTo>
                <a:cubicBezTo>
                  <a:pt x="1970788" y="156367"/>
                  <a:pt x="1971734" y="110931"/>
                  <a:pt x="1999185" y="77801"/>
                </a:cubicBezTo>
                <a:cubicBezTo>
                  <a:pt x="2026636" y="44671"/>
                  <a:pt x="2078699" y="14380"/>
                  <a:pt x="2112776" y="3968"/>
                </a:cubicBezTo>
                <a:cubicBezTo>
                  <a:pt x="2146853" y="-6444"/>
                  <a:pt x="2171464" y="5861"/>
                  <a:pt x="2203648" y="15327"/>
                </a:cubicBezTo>
                <a:cubicBezTo>
                  <a:pt x="2235832" y="24793"/>
                  <a:pt x="2276535" y="54137"/>
                  <a:pt x="2305879" y="60763"/>
                </a:cubicBezTo>
                <a:cubicBezTo>
                  <a:pt x="2335223" y="67389"/>
                  <a:pt x="2351315" y="45617"/>
                  <a:pt x="2379712" y="55083"/>
                </a:cubicBezTo>
                <a:cubicBezTo>
                  <a:pt x="2408110" y="64549"/>
                  <a:pt x="2438401" y="72122"/>
                  <a:pt x="2476264" y="117558"/>
                </a:cubicBezTo>
                <a:cubicBezTo>
                  <a:pt x="2514127" y="162994"/>
                  <a:pt x="2569975" y="256705"/>
                  <a:pt x="2606892" y="327699"/>
                </a:cubicBezTo>
                <a:cubicBezTo>
                  <a:pt x="2643809" y="398693"/>
                  <a:pt x="2671260" y="472526"/>
                  <a:pt x="2697764" y="543520"/>
                </a:cubicBezTo>
                <a:cubicBezTo>
                  <a:pt x="2724268" y="614514"/>
                  <a:pt x="2738467" y="707279"/>
                  <a:pt x="2765918" y="753662"/>
                </a:cubicBezTo>
                <a:cubicBezTo>
                  <a:pt x="2793369" y="800045"/>
                  <a:pt x="2819874" y="787739"/>
                  <a:pt x="2862470" y="821816"/>
                </a:cubicBezTo>
                <a:cubicBezTo>
                  <a:pt x="2905066" y="855893"/>
                  <a:pt x="2979846" y="912688"/>
                  <a:pt x="3021496" y="958124"/>
                </a:cubicBezTo>
                <a:cubicBezTo>
                  <a:pt x="3063146" y="1003560"/>
                  <a:pt x="3081131" y="1055622"/>
                  <a:pt x="3112368" y="1094432"/>
                </a:cubicBezTo>
                <a:cubicBezTo>
                  <a:pt x="3143605" y="1133242"/>
                  <a:pt x="3173896" y="1161640"/>
                  <a:pt x="3208920" y="1190984"/>
                </a:cubicBezTo>
                <a:cubicBezTo>
                  <a:pt x="3243944" y="1220328"/>
                  <a:pt x="3285593" y="1243046"/>
                  <a:pt x="3322510" y="1270497"/>
                </a:cubicBezTo>
                <a:cubicBezTo>
                  <a:pt x="3359427" y="1297948"/>
                  <a:pt x="3393503" y="1322559"/>
                  <a:pt x="3430420" y="1355689"/>
                </a:cubicBezTo>
                <a:cubicBezTo>
                  <a:pt x="3467337" y="1388819"/>
                  <a:pt x="3504254" y="1431416"/>
                  <a:pt x="3544010" y="1469279"/>
                </a:cubicBezTo>
                <a:cubicBezTo>
                  <a:pt x="3583766" y="1507142"/>
                  <a:pt x="3631096" y="1554471"/>
                  <a:pt x="3668959" y="1582869"/>
                </a:cubicBezTo>
                <a:cubicBezTo>
                  <a:pt x="3706822" y="1611267"/>
                  <a:pt x="3739006" y="1625465"/>
                  <a:pt x="3771190" y="1639664"/>
                </a:cubicBezTo>
              </a:path>
            </a:pathLst>
          </a:custGeom>
          <a:solidFill>
            <a:srgbClr val="CCFFCC">
              <a:alpha val="20000"/>
            </a:srgbClr>
          </a:solidFill>
          <a:ln w="38100">
            <a:solidFill>
              <a:srgbClr val="008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3657600" y="4508892"/>
            <a:ext cx="3841861" cy="1698805"/>
          </a:xfrm>
          <a:custGeom>
            <a:avLst/>
            <a:gdLst>
              <a:gd name="connsiteX0" fmla="*/ 0 w 3841861"/>
              <a:gd name="connsiteY0" fmla="*/ 1698805 h 1698805"/>
              <a:gd name="connsiteX1" fmla="*/ 141988 w 3841861"/>
              <a:gd name="connsiteY1" fmla="*/ 1596574 h 1698805"/>
              <a:gd name="connsiteX2" fmla="*/ 397565 w 3841861"/>
              <a:gd name="connsiteY2" fmla="*/ 1477304 h 1698805"/>
              <a:gd name="connsiteX3" fmla="*/ 590668 w 3841861"/>
              <a:gd name="connsiteY3" fmla="*/ 1272842 h 1698805"/>
              <a:gd name="connsiteX4" fmla="*/ 795130 w 3841861"/>
              <a:gd name="connsiteY4" fmla="*/ 1119496 h 1698805"/>
              <a:gd name="connsiteX5" fmla="*/ 903041 w 3841861"/>
              <a:gd name="connsiteY5" fmla="*/ 1011585 h 1698805"/>
              <a:gd name="connsiteX6" fmla="*/ 1039349 w 3841861"/>
              <a:gd name="connsiteY6" fmla="*/ 699212 h 1698805"/>
              <a:gd name="connsiteX7" fmla="*/ 1226773 w 3841861"/>
              <a:gd name="connsiteY7" fmla="*/ 409558 h 1698805"/>
              <a:gd name="connsiteX8" fmla="*/ 1402837 w 3841861"/>
              <a:gd name="connsiteY8" fmla="*/ 364122 h 1698805"/>
              <a:gd name="connsiteX9" fmla="*/ 1556184 w 3841861"/>
              <a:gd name="connsiteY9" fmla="*/ 239173 h 1698805"/>
              <a:gd name="connsiteX10" fmla="*/ 1703851 w 3841861"/>
              <a:gd name="connsiteY10" fmla="*/ 171019 h 1698805"/>
              <a:gd name="connsiteX11" fmla="*/ 1834480 w 3841861"/>
              <a:gd name="connsiteY11" fmla="*/ 148301 h 1698805"/>
              <a:gd name="connsiteX12" fmla="*/ 1896954 w 3841861"/>
              <a:gd name="connsiteY12" fmla="*/ 119903 h 1698805"/>
              <a:gd name="connsiteX13" fmla="*/ 1965108 w 3841861"/>
              <a:gd name="connsiteY13" fmla="*/ 80147 h 1698805"/>
              <a:gd name="connsiteX14" fmla="*/ 2090057 w 3841861"/>
              <a:gd name="connsiteY14" fmla="*/ 131262 h 1698805"/>
              <a:gd name="connsiteX15" fmla="*/ 2129814 w 3841861"/>
              <a:gd name="connsiteY15" fmla="*/ 216455 h 1698805"/>
              <a:gd name="connsiteX16" fmla="*/ 2175250 w 3841861"/>
              <a:gd name="connsiteY16" fmla="*/ 244852 h 1698805"/>
              <a:gd name="connsiteX17" fmla="*/ 2271801 w 3841861"/>
              <a:gd name="connsiteY17" fmla="*/ 108544 h 1698805"/>
              <a:gd name="connsiteX18" fmla="*/ 2356994 w 3841861"/>
              <a:gd name="connsiteY18" fmla="*/ 23351 h 1698805"/>
              <a:gd name="connsiteX19" fmla="*/ 2453545 w 3841861"/>
              <a:gd name="connsiteY19" fmla="*/ 11992 h 1698805"/>
              <a:gd name="connsiteX20" fmla="*/ 2606892 w 3841861"/>
              <a:gd name="connsiteY20" fmla="*/ 176698 h 1698805"/>
              <a:gd name="connsiteX21" fmla="*/ 2720482 w 3841861"/>
              <a:gd name="connsiteY21" fmla="*/ 454994 h 1698805"/>
              <a:gd name="connsiteX22" fmla="*/ 2777277 w 3841861"/>
              <a:gd name="connsiteY22" fmla="*/ 534507 h 1698805"/>
              <a:gd name="connsiteX23" fmla="*/ 2851111 w 3841861"/>
              <a:gd name="connsiteY23" fmla="*/ 676494 h 1698805"/>
              <a:gd name="connsiteX24" fmla="*/ 2976060 w 3841861"/>
              <a:gd name="connsiteY24" fmla="*/ 744648 h 1698805"/>
              <a:gd name="connsiteX25" fmla="*/ 3078291 w 3841861"/>
              <a:gd name="connsiteY25" fmla="*/ 824161 h 1698805"/>
              <a:gd name="connsiteX26" fmla="*/ 3118047 w 3841861"/>
              <a:gd name="connsiteY26" fmla="*/ 858238 h 1698805"/>
              <a:gd name="connsiteX27" fmla="*/ 3203240 w 3841861"/>
              <a:gd name="connsiteY27" fmla="*/ 841200 h 1698805"/>
              <a:gd name="connsiteX28" fmla="*/ 3367945 w 3841861"/>
              <a:gd name="connsiteY28" fmla="*/ 966149 h 1698805"/>
              <a:gd name="connsiteX29" fmla="*/ 3475856 w 3841861"/>
              <a:gd name="connsiteY29" fmla="*/ 1108137 h 1698805"/>
              <a:gd name="connsiteX30" fmla="*/ 3572407 w 3841861"/>
              <a:gd name="connsiteY30" fmla="*/ 1113816 h 1698805"/>
              <a:gd name="connsiteX31" fmla="*/ 3646241 w 3841861"/>
              <a:gd name="connsiteY31" fmla="*/ 1142214 h 1698805"/>
              <a:gd name="connsiteX32" fmla="*/ 3754152 w 3841861"/>
              <a:gd name="connsiteY32" fmla="*/ 1187650 h 1698805"/>
              <a:gd name="connsiteX33" fmla="*/ 3839344 w 3841861"/>
              <a:gd name="connsiteY33" fmla="*/ 1227406 h 1698805"/>
              <a:gd name="connsiteX34" fmla="*/ 3810947 w 3841861"/>
              <a:gd name="connsiteY34" fmla="*/ 1221727 h 169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841861" h="1698805">
                <a:moveTo>
                  <a:pt x="0" y="1698805"/>
                </a:moveTo>
                <a:cubicBezTo>
                  <a:pt x="37863" y="1666148"/>
                  <a:pt x="75727" y="1633491"/>
                  <a:pt x="141988" y="1596574"/>
                </a:cubicBezTo>
                <a:cubicBezTo>
                  <a:pt x="208249" y="1559657"/>
                  <a:pt x="322785" y="1531259"/>
                  <a:pt x="397565" y="1477304"/>
                </a:cubicBezTo>
                <a:cubicBezTo>
                  <a:pt x="472345" y="1423349"/>
                  <a:pt x="524407" y="1332477"/>
                  <a:pt x="590668" y="1272842"/>
                </a:cubicBezTo>
                <a:cubicBezTo>
                  <a:pt x="656929" y="1213207"/>
                  <a:pt x="743068" y="1163039"/>
                  <a:pt x="795130" y="1119496"/>
                </a:cubicBezTo>
                <a:cubicBezTo>
                  <a:pt x="847192" y="1075953"/>
                  <a:pt x="862338" y="1081632"/>
                  <a:pt x="903041" y="1011585"/>
                </a:cubicBezTo>
                <a:cubicBezTo>
                  <a:pt x="943744" y="941538"/>
                  <a:pt x="985394" y="799550"/>
                  <a:pt x="1039349" y="699212"/>
                </a:cubicBezTo>
                <a:cubicBezTo>
                  <a:pt x="1093304" y="598874"/>
                  <a:pt x="1166192" y="465406"/>
                  <a:pt x="1226773" y="409558"/>
                </a:cubicBezTo>
                <a:cubicBezTo>
                  <a:pt x="1287354" y="353710"/>
                  <a:pt x="1347935" y="392519"/>
                  <a:pt x="1402837" y="364122"/>
                </a:cubicBezTo>
                <a:cubicBezTo>
                  <a:pt x="1457739" y="335725"/>
                  <a:pt x="1506015" y="271357"/>
                  <a:pt x="1556184" y="239173"/>
                </a:cubicBezTo>
                <a:cubicBezTo>
                  <a:pt x="1606353" y="206989"/>
                  <a:pt x="1657468" y="186164"/>
                  <a:pt x="1703851" y="171019"/>
                </a:cubicBezTo>
                <a:cubicBezTo>
                  <a:pt x="1750234" y="155874"/>
                  <a:pt x="1802296" y="156820"/>
                  <a:pt x="1834480" y="148301"/>
                </a:cubicBezTo>
                <a:cubicBezTo>
                  <a:pt x="1866664" y="139782"/>
                  <a:pt x="1875183" y="131262"/>
                  <a:pt x="1896954" y="119903"/>
                </a:cubicBezTo>
                <a:cubicBezTo>
                  <a:pt x="1918725" y="108544"/>
                  <a:pt x="1932924" y="78254"/>
                  <a:pt x="1965108" y="80147"/>
                </a:cubicBezTo>
                <a:cubicBezTo>
                  <a:pt x="1997292" y="82040"/>
                  <a:pt x="2062606" y="108544"/>
                  <a:pt x="2090057" y="131262"/>
                </a:cubicBezTo>
                <a:cubicBezTo>
                  <a:pt x="2117508" y="153980"/>
                  <a:pt x="2115615" y="197523"/>
                  <a:pt x="2129814" y="216455"/>
                </a:cubicBezTo>
                <a:cubicBezTo>
                  <a:pt x="2144013" y="235387"/>
                  <a:pt x="2151586" y="262837"/>
                  <a:pt x="2175250" y="244852"/>
                </a:cubicBezTo>
                <a:cubicBezTo>
                  <a:pt x="2198914" y="226867"/>
                  <a:pt x="2241510" y="145461"/>
                  <a:pt x="2271801" y="108544"/>
                </a:cubicBezTo>
                <a:cubicBezTo>
                  <a:pt x="2302092" y="71627"/>
                  <a:pt x="2326703" y="39443"/>
                  <a:pt x="2356994" y="23351"/>
                </a:cubicBezTo>
                <a:cubicBezTo>
                  <a:pt x="2387285" y="7259"/>
                  <a:pt x="2411895" y="-13566"/>
                  <a:pt x="2453545" y="11992"/>
                </a:cubicBezTo>
                <a:cubicBezTo>
                  <a:pt x="2495195" y="37550"/>
                  <a:pt x="2562403" y="102864"/>
                  <a:pt x="2606892" y="176698"/>
                </a:cubicBezTo>
                <a:cubicBezTo>
                  <a:pt x="2651381" y="250532"/>
                  <a:pt x="2692085" y="395359"/>
                  <a:pt x="2720482" y="454994"/>
                </a:cubicBezTo>
                <a:cubicBezTo>
                  <a:pt x="2748879" y="514629"/>
                  <a:pt x="2755506" y="497590"/>
                  <a:pt x="2777277" y="534507"/>
                </a:cubicBezTo>
                <a:cubicBezTo>
                  <a:pt x="2799048" y="571424"/>
                  <a:pt x="2817981" y="641471"/>
                  <a:pt x="2851111" y="676494"/>
                </a:cubicBezTo>
                <a:cubicBezTo>
                  <a:pt x="2884241" y="711517"/>
                  <a:pt x="2938197" y="720037"/>
                  <a:pt x="2976060" y="744648"/>
                </a:cubicBezTo>
                <a:cubicBezTo>
                  <a:pt x="3013923" y="769259"/>
                  <a:pt x="3054627" y="805229"/>
                  <a:pt x="3078291" y="824161"/>
                </a:cubicBezTo>
                <a:cubicBezTo>
                  <a:pt x="3101955" y="843093"/>
                  <a:pt x="3097222" y="855398"/>
                  <a:pt x="3118047" y="858238"/>
                </a:cubicBezTo>
                <a:cubicBezTo>
                  <a:pt x="3138872" y="861078"/>
                  <a:pt x="3161590" y="823215"/>
                  <a:pt x="3203240" y="841200"/>
                </a:cubicBezTo>
                <a:cubicBezTo>
                  <a:pt x="3244890" y="859185"/>
                  <a:pt x="3322509" y="921660"/>
                  <a:pt x="3367945" y="966149"/>
                </a:cubicBezTo>
                <a:cubicBezTo>
                  <a:pt x="3413381" y="1010638"/>
                  <a:pt x="3441779" y="1083526"/>
                  <a:pt x="3475856" y="1108137"/>
                </a:cubicBezTo>
                <a:cubicBezTo>
                  <a:pt x="3509933" y="1132748"/>
                  <a:pt x="3544010" y="1108136"/>
                  <a:pt x="3572407" y="1113816"/>
                </a:cubicBezTo>
                <a:cubicBezTo>
                  <a:pt x="3600805" y="1119495"/>
                  <a:pt x="3615950" y="1129908"/>
                  <a:pt x="3646241" y="1142214"/>
                </a:cubicBezTo>
                <a:cubicBezTo>
                  <a:pt x="3676532" y="1154520"/>
                  <a:pt x="3721968" y="1173451"/>
                  <a:pt x="3754152" y="1187650"/>
                </a:cubicBezTo>
                <a:cubicBezTo>
                  <a:pt x="3786336" y="1201849"/>
                  <a:pt x="3829878" y="1221726"/>
                  <a:pt x="3839344" y="1227406"/>
                </a:cubicBezTo>
                <a:cubicBezTo>
                  <a:pt x="3848810" y="1233085"/>
                  <a:pt x="3829878" y="1227406"/>
                  <a:pt x="3810947" y="1221727"/>
                </a:cubicBezTo>
              </a:path>
            </a:pathLst>
          </a:custGeom>
          <a:solidFill>
            <a:srgbClr val="FFCC99">
              <a:alpha val="20000"/>
            </a:srgbClr>
          </a:solidFill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2959021" y="3568200"/>
            <a:ext cx="3896139" cy="2645176"/>
          </a:xfrm>
          <a:custGeom>
            <a:avLst/>
            <a:gdLst>
              <a:gd name="connsiteX0" fmla="*/ 0 w 3896139"/>
              <a:gd name="connsiteY0" fmla="*/ 2645176 h 2645176"/>
              <a:gd name="connsiteX1" fmla="*/ 244219 w 3896139"/>
              <a:gd name="connsiteY1" fmla="*/ 2582702 h 2645176"/>
              <a:gd name="connsiteX2" fmla="*/ 443001 w 3896139"/>
              <a:gd name="connsiteY2" fmla="*/ 2486150 h 2645176"/>
              <a:gd name="connsiteX3" fmla="*/ 698579 w 3896139"/>
              <a:gd name="connsiteY3" fmla="*/ 2287368 h 2645176"/>
              <a:gd name="connsiteX4" fmla="*/ 903041 w 3896139"/>
              <a:gd name="connsiteY4" fmla="*/ 2071547 h 2645176"/>
              <a:gd name="connsiteX5" fmla="*/ 1033670 w 3896139"/>
              <a:gd name="connsiteY5" fmla="*/ 1980675 h 2645176"/>
              <a:gd name="connsiteX6" fmla="*/ 1130221 w 3896139"/>
              <a:gd name="connsiteY6" fmla="*/ 1730776 h 2645176"/>
              <a:gd name="connsiteX7" fmla="*/ 1266529 w 3896139"/>
              <a:gd name="connsiteY7" fmla="*/ 1543353 h 2645176"/>
              <a:gd name="connsiteX8" fmla="*/ 1436914 w 3896139"/>
              <a:gd name="connsiteY8" fmla="*/ 1168506 h 2645176"/>
              <a:gd name="connsiteX9" fmla="*/ 1516427 w 3896139"/>
              <a:gd name="connsiteY9" fmla="*/ 1020839 h 2645176"/>
              <a:gd name="connsiteX10" fmla="*/ 1601620 w 3896139"/>
              <a:gd name="connsiteY10" fmla="*/ 725504 h 2645176"/>
              <a:gd name="connsiteX11" fmla="*/ 1720890 w 3896139"/>
              <a:gd name="connsiteY11" fmla="*/ 526722 h 2645176"/>
              <a:gd name="connsiteX12" fmla="*/ 1823121 w 3896139"/>
              <a:gd name="connsiteY12" fmla="*/ 316580 h 2645176"/>
              <a:gd name="connsiteX13" fmla="*/ 1896954 w 3896139"/>
              <a:gd name="connsiteY13" fmla="*/ 112118 h 2645176"/>
              <a:gd name="connsiteX14" fmla="*/ 2010544 w 3896139"/>
              <a:gd name="connsiteY14" fmla="*/ 15566 h 2645176"/>
              <a:gd name="connsiteX15" fmla="*/ 2152532 w 3896139"/>
              <a:gd name="connsiteY15" fmla="*/ 9887 h 2645176"/>
              <a:gd name="connsiteX16" fmla="*/ 2254763 w 3896139"/>
              <a:gd name="connsiteY16" fmla="*/ 112118 h 2645176"/>
              <a:gd name="connsiteX17" fmla="*/ 2413789 w 3896139"/>
              <a:gd name="connsiteY17" fmla="*/ 424491 h 2645176"/>
              <a:gd name="connsiteX18" fmla="*/ 2538738 w 3896139"/>
              <a:gd name="connsiteY18" fmla="*/ 657350 h 2645176"/>
              <a:gd name="connsiteX19" fmla="*/ 2652328 w 3896139"/>
              <a:gd name="connsiteY19" fmla="*/ 731184 h 2645176"/>
              <a:gd name="connsiteX20" fmla="*/ 2754559 w 3896139"/>
              <a:gd name="connsiteY20" fmla="*/ 998120 h 2645176"/>
              <a:gd name="connsiteX21" fmla="*/ 2851111 w 3896139"/>
              <a:gd name="connsiteY21" fmla="*/ 1265057 h 2645176"/>
              <a:gd name="connsiteX22" fmla="*/ 3044214 w 3896139"/>
              <a:gd name="connsiteY22" fmla="*/ 1639904 h 2645176"/>
              <a:gd name="connsiteX23" fmla="*/ 3197560 w 3896139"/>
              <a:gd name="connsiteY23" fmla="*/ 1850046 h 2645176"/>
              <a:gd name="connsiteX24" fmla="*/ 3248676 w 3896139"/>
              <a:gd name="connsiteY24" fmla="*/ 1963636 h 2645176"/>
              <a:gd name="connsiteX25" fmla="*/ 3379304 w 3896139"/>
              <a:gd name="connsiteY25" fmla="*/ 2054508 h 2645176"/>
              <a:gd name="connsiteX26" fmla="*/ 3595126 w 3896139"/>
              <a:gd name="connsiteY26" fmla="*/ 2219214 h 2645176"/>
              <a:gd name="connsiteX27" fmla="*/ 3765511 w 3896139"/>
              <a:gd name="connsiteY27" fmla="*/ 2429355 h 2645176"/>
              <a:gd name="connsiteX28" fmla="*/ 3896139 w 3896139"/>
              <a:gd name="connsiteY28" fmla="*/ 2633817 h 264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896139" h="2645176">
                <a:moveTo>
                  <a:pt x="0" y="2645176"/>
                </a:moveTo>
                <a:cubicBezTo>
                  <a:pt x="85193" y="2627191"/>
                  <a:pt x="170386" y="2609206"/>
                  <a:pt x="244219" y="2582702"/>
                </a:cubicBezTo>
                <a:cubicBezTo>
                  <a:pt x="318052" y="2556198"/>
                  <a:pt x="367274" y="2535372"/>
                  <a:pt x="443001" y="2486150"/>
                </a:cubicBezTo>
                <a:cubicBezTo>
                  <a:pt x="518728" y="2436928"/>
                  <a:pt x="621906" y="2356468"/>
                  <a:pt x="698579" y="2287368"/>
                </a:cubicBezTo>
                <a:cubicBezTo>
                  <a:pt x="775252" y="2218267"/>
                  <a:pt x="847193" y="2122662"/>
                  <a:pt x="903041" y="2071547"/>
                </a:cubicBezTo>
                <a:cubicBezTo>
                  <a:pt x="958889" y="2020432"/>
                  <a:pt x="995807" y="2037470"/>
                  <a:pt x="1033670" y="1980675"/>
                </a:cubicBezTo>
                <a:cubicBezTo>
                  <a:pt x="1071533" y="1923880"/>
                  <a:pt x="1091411" y="1803663"/>
                  <a:pt x="1130221" y="1730776"/>
                </a:cubicBezTo>
                <a:cubicBezTo>
                  <a:pt x="1169031" y="1657889"/>
                  <a:pt x="1215414" y="1637065"/>
                  <a:pt x="1266529" y="1543353"/>
                </a:cubicBezTo>
                <a:cubicBezTo>
                  <a:pt x="1317644" y="1449641"/>
                  <a:pt x="1395264" y="1255592"/>
                  <a:pt x="1436914" y="1168506"/>
                </a:cubicBezTo>
                <a:cubicBezTo>
                  <a:pt x="1478564" y="1081420"/>
                  <a:pt x="1488976" y="1094673"/>
                  <a:pt x="1516427" y="1020839"/>
                </a:cubicBezTo>
                <a:cubicBezTo>
                  <a:pt x="1543878" y="947005"/>
                  <a:pt x="1567543" y="807857"/>
                  <a:pt x="1601620" y="725504"/>
                </a:cubicBezTo>
                <a:cubicBezTo>
                  <a:pt x="1635697" y="643151"/>
                  <a:pt x="1683973" y="594876"/>
                  <a:pt x="1720890" y="526722"/>
                </a:cubicBezTo>
                <a:cubicBezTo>
                  <a:pt x="1757807" y="458568"/>
                  <a:pt x="1793777" y="385680"/>
                  <a:pt x="1823121" y="316580"/>
                </a:cubicBezTo>
                <a:cubicBezTo>
                  <a:pt x="1852465" y="247480"/>
                  <a:pt x="1865717" y="162287"/>
                  <a:pt x="1896954" y="112118"/>
                </a:cubicBezTo>
                <a:cubicBezTo>
                  <a:pt x="1928191" y="61949"/>
                  <a:pt x="1967948" y="32604"/>
                  <a:pt x="2010544" y="15566"/>
                </a:cubicBezTo>
                <a:cubicBezTo>
                  <a:pt x="2053140" y="-1472"/>
                  <a:pt x="2111829" y="-6205"/>
                  <a:pt x="2152532" y="9887"/>
                </a:cubicBezTo>
                <a:cubicBezTo>
                  <a:pt x="2193235" y="25979"/>
                  <a:pt x="2211220" y="43017"/>
                  <a:pt x="2254763" y="112118"/>
                </a:cubicBezTo>
                <a:cubicBezTo>
                  <a:pt x="2298306" y="181219"/>
                  <a:pt x="2366460" y="333619"/>
                  <a:pt x="2413789" y="424491"/>
                </a:cubicBezTo>
                <a:cubicBezTo>
                  <a:pt x="2461118" y="515363"/>
                  <a:pt x="2498982" y="606235"/>
                  <a:pt x="2538738" y="657350"/>
                </a:cubicBezTo>
                <a:cubicBezTo>
                  <a:pt x="2578494" y="708465"/>
                  <a:pt x="2616358" y="674389"/>
                  <a:pt x="2652328" y="731184"/>
                </a:cubicBezTo>
                <a:cubicBezTo>
                  <a:pt x="2688298" y="787979"/>
                  <a:pt x="2721429" y="909141"/>
                  <a:pt x="2754559" y="998120"/>
                </a:cubicBezTo>
                <a:cubicBezTo>
                  <a:pt x="2787689" y="1087099"/>
                  <a:pt x="2802835" y="1158093"/>
                  <a:pt x="2851111" y="1265057"/>
                </a:cubicBezTo>
                <a:cubicBezTo>
                  <a:pt x="2899387" y="1372021"/>
                  <a:pt x="2986473" y="1542406"/>
                  <a:pt x="3044214" y="1639904"/>
                </a:cubicBezTo>
                <a:cubicBezTo>
                  <a:pt x="3101955" y="1737402"/>
                  <a:pt x="3163483" y="1796091"/>
                  <a:pt x="3197560" y="1850046"/>
                </a:cubicBezTo>
                <a:cubicBezTo>
                  <a:pt x="3231637" y="1904001"/>
                  <a:pt x="3218385" y="1929559"/>
                  <a:pt x="3248676" y="1963636"/>
                </a:cubicBezTo>
                <a:cubicBezTo>
                  <a:pt x="3278967" y="1997713"/>
                  <a:pt x="3321562" y="2011912"/>
                  <a:pt x="3379304" y="2054508"/>
                </a:cubicBezTo>
                <a:cubicBezTo>
                  <a:pt x="3437046" y="2097104"/>
                  <a:pt x="3530758" y="2156740"/>
                  <a:pt x="3595126" y="2219214"/>
                </a:cubicBezTo>
                <a:cubicBezTo>
                  <a:pt x="3659494" y="2281688"/>
                  <a:pt x="3715342" y="2360254"/>
                  <a:pt x="3765511" y="2429355"/>
                </a:cubicBezTo>
                <a:cubicBezTo>
                  <a:pt x="3815680" y="2498455"/>
                  <a:pt x="3855909" y="2566136"/>
                  <a:pt x="3896139" y="2633817"/>
                </a:cubicBezTo>
              </a:path>
            </a:pathLst>
          </a:custGeom>
          <a:solidFill>
            <a:srgbClr val="CCFFFF">
              <a:alpha val="20000"/>
            </a:srgbClr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2" name="Freeform 1"/>
          <p:cNvSpPr/>
          <p:nvPr/>
        </p:nvSpPr>
        <p:spPr>
          <a:xfrm>
            <a:off x="829207" y="3395581"/>
            <a:ext cx="6230415" cy="2812116"/>
          </a:xfrm>
          <a:custGeom>
            <a:avLst/>
            <a:gdLst>
              <a:gd name="connsiteX0" fmla="*/ 0 w 6230415"/>
              <a:gd name="connsiteY0" fmla="*/ 2795077 h 2812116"/>
              <a:gd name="connsiteX1" fmla="*/ 170386 w 6230415"/>
              <a:gd name="connsiteY1" fmla="*/ 2761000 h 2812116"/>
              <a:gd name="connsiteX2" fmla="*/ 425963 w 6230415"/>
              <a:gd name="connsiteY2" fmla="*/ 2681487 h 2812116"/>
              <a:gd name="connsiteX3" fmla="*/ 658823 w 6230415"/>
              <a:gd name="connsiteY3" fmla="*/ 2590615 h 2812116"/>
              <a:gd name="connsiteX4" fmla="*/ 920080 w 6230415"/>
              <a:gd name="connsiteY4" fmla="*/ 2442948 h 2812116"/>
              <a:gd name="connsiteX5" fmla="*/ 1164299 w 6230415"/>
              <a:gd name="connsiteY5" fmla="*/ 2323679 h 2812116"/>
              <a:gd name="connsiteX6" fmla="*/ 1346043 w 6230415"/>
              <a:gd name="connsiteY6" fmla="*/ 2215768 h 2812116"/>
              <a:gd name="connsiteX7" fmla="*/ 1573223 w 6230415"/>
              <a:gd name="connsiteY7" fmla="*/ 2136255 h 2812116"/>
              <a:gd name="connsiteX8" fmla="*/ 1777685 w 6230415"/>
              <a:gd name="connsiteY8" fmla="*/ 2005626 h 2812116"/>
              <a:gd name="connsiteX9" fmla="*/ 1993506 w 6230415"/>
              <a:gd name="connsiteY9" fmla="*/ 1835241 h 2812116"/>
              <a:gd name="connsiteX10" fmla="*/ 2175250 w 6230415"/>
              <a:gd name="connsiteY10" fmla="*/ 1602382 h 2812116"/>
              <a:gd name="connsiteX11" fmla="*/ 2374033 w 6230415"/>
              <a:gd name="connsiteY11" fmla="*/ 1261612 h 2812116"/>
              <a:gd name="connsiteX12" fmla="*/ 2533059 w 6230415"/>
              <a:gd name="connsiteY12" fmla="*/ 937880 h 2812116"/>
              <a:gd name="connsiteX13" fmla="*/ 2658008 w 6230415"/>
              <a:gd name="connsiteY13" fmla="*/ 705020 h 2812116"/>
              <a:gd name="connsiteX14" fmla="*/ 2845432 w 6230415"/>
              <a:gd name="connsiteY14" fmla="*/ 369930 h 2812116"/>
              <a:gd name="connsiteX15" fmla="*/ 3015817 w 6230415"/>
              <a:gd name="connsiteY15" fmla="*/ 125711 h 2812116"/>
              <a:gd name="connsiteX16" fmla="*/ 3191881 w 6230415"/>
              <a:gd name="connsiteY16" fmla="*/ 12121 h 2812116"/>
              <a:gd name="connsiteX17" fmla="*/ 3311151 w 6230415"/>
              <a:gd name="connsiteY17" fmla="*/ 6441 h 2812116"/>
              <a:gd name="connsiteX18" fmla="*/ 3498574 w 6230415"/>
              <a:gd name="connsiteY18" fmla="*/ 40518 h 2812116"/>
              <a:gd name="connsiteX19" fmla="*/ 3651921 w 6230415"/>
              <a:gd name="connsiteY19" fmla="*/ 216583 h 2812116"/>
              <a:gd name="connsiteX20" fmla="*/ 3799588 w 6230415"/>
              <a:gd name="connsiteY20" fmla="*/ 466481 h 2812116"/>
              <a:gd name="connsiteX21" fmla="*/ 3930217 w 6230415"/>
              <a:gd name="connsiteY21" fmla="*/ 659584 h 2812116"/>
              <a:gd name="connsiteX22" fmla="*/ 4128999 w 6230415"/>
              <a:gd name="connsiteY22" fmla="*/ 1006034 h 2812116"/>
              <a:gd name="connsiteX23" fmla="*/ 4293705 w 6230415"/>
              <a:gd name="connsiteY23" fmla="*/ 1261612 h 2812116"/>
              <a:gd name="connsiteX24" fmla="*/ 4430013 w 6230415"/>
              <a:gd name="connsiteY24" fmla="*/ 1494471 h 2812116"/>
              <a:gd name="connsiteX25" fmla="*/ 4611757 w 6230415"/>
              <a:gd name="connsiteY25" fmla="*/ 1818203 h 2812116"/>
              <a:gd name="connsiteX26" fmla="*/ 4804860 w 6230415"/>
              <a:gd name="connsiteY26" fmla="*/ 2062421 h 2812116"/>
              <a:gd name="connsiteX27" fmla="*/ 4873014 w 6230415"/>
              <a:gd name="connsiteY27" fmla="*/ 2181691 h 2812116"/>
              <a:gd name="connsiteX28" fmla="*/ 5015002 w 6230415"/>
              <a:gd name="connsiteY28" fmla="*/ 2278243 h 2812116"/>
              <a:gd name="connsiteX29" fmla="*/ 5145630 w 6230415"/>
              <a:gd name="connsiteY29" fmla="*/ 2414551 h 2812116"/>
              <a:gd name="connsiteX30" fmla="*/ 5355772 w 6230415"/>
              <a:gd name="connsiteY30" fmla="*/ 2590615 h 2812116"/>
              <a:gd name="connsiteX31" fmla="*/ 5514798 w 6230415"/>
              <a:gd name="connsiteY31" fmla="*/ 2726923 h 2812116"/>
              <a:gd name="connsiteX32" fmla="*/ 5611350 w 6230415"/>
              <a:gd name="connsiteY32" fmla="*/ 2772359 h 2812116"/>
              <a:gd name="connsiteX33" fmla="*/ 5724940 w 6230415"/>
              <a:gd name="connsiteY33" fmla="*/ 2783718 h 2812116"/>
              <a:gd name="connsiteX34" fmla="*/ 5912363 w 6230415"/>
              <a:gd name="connsiteY34" fmla="*/ 2789398 h 2812116"/>
              <a:gd name="connsiteX35" fmla="*/ 6094107 w 6230415"/>
              <a:gd name="connsiteY35" fmla="*/ 2806436 h 2812116"/>
              <a:gd name="connsiteX36" fmla="*/ 6230415 w 6230415"/>
              <a:gd name="connsiteY36" fmla="*/ 2812116 h 2812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6230415" h="2812116">
                <a:moveTo>
                  <a:pt x="0" y="2795077"/>
                </a:moveTo>
                <a:cubicBezTo>
                  <a:pt x="49696" y="2787504"/>
                  <a:pt x="99392" y="2779932"/>
                  <a:pt x="170386" y="2761000"/>
                </a:cubicBezTo>
                <a:cubicBezTo>
                  <a:pt x="241380" y="2742068"/>
                  <a:pt x="344557" y="2709885"/>
                  <a:pt x="425963" y="2681487"/>
                </a:cubicBezTo>
                <a:cubicBezTo>
                  <a:pt x="507369" y="2653089"/>
                  <a:pt x="576470" y="2630371"/>
                  <a:pt x="658823" y="2590615"/>
                </a:cubicBezTo>
                <a:cubicBezTo>
                  <a:pt x="741176" y="2550859"/>
                  <a:pt x="835834" y="2487437"/>
                  <a:pt x="920080" y="2442948"/>
                </a:cubicBezTo>
                <a:cubicBezTo>
                  <a:pt x="1004326" y="2398459"/>
                  <a:pt x="1093305" y="2361542"/>
                  <a:pt x="1164299" y="2323679"/>
                </a:cubicBezTo>
                <a:cubicBezTo>
                  <a:pt x="1235293" y="2285816"/>
                  <a:pt x="1277889" y="2247005"/>
                  <a:pt x="1346043" y="2215768"/>
                </a:cubicBezTo>
                <a:cubicBezTo>
                  <a:pt x="1414197" y="2184531"/>
                  <a:pt x="1501283" y="2171279"/>
                  <a:pt x="1573223" y="2136255"/>
                </a:cubicBezTo>
                <a:cubicBezTo>
                  <a:pt x="1645163" y="2101231"/>
                  <a:pt x="1707638" y="2055795"/>
                  <a:pt x="1777685" y="2005626"/>
                </a:cubicBezTo>
                <a:cubicBezTo>
                  <a:pt x="1847732" y="1955457"/>
                  <a:pt x="1927245" y="1902448"/>
                  <a:pt x="1993506" y="1835241"/>
                </a:cubicBezTo>
                <a:cubicBezTo>
                  <a:pt x="2059767" y="1768034"/>
                  <a:pt x="2111829" y="1697987"/>
                  <a:pt x="2175250" y="1602382"/>
                </a:cubicBezTo>
                <a:cubicBezTo>
                  <a:pt x="2238671" y="1506777"/>
                  <a:pt x="2314398" y="1372362"/>
                  <a:pt x="2374033" y="1261612"/>
                </a:cubicBezTo>
                <a:cubicBezTo>
                  <a:pt x="2433668" y="1150862"/>
                  <a:pt x="2485730" y="1030645"/>
                  <a:pt x="2533059" y="937880"/>
                </a:cubicBezTo>
                <a:cubicBezTo>
                  <a:pt x="2580388" y="845115"/>
                  <a:pt x="2605946" y="799678"/>
                  <a:pt x="2658008" y="705020"/>
                </a:cubicBezTo>
                <a:cubicBezTo>
                  <a:pt x="2710070" y="610362"/>
                  <a:pt x="2785797" y="466481"/>
                  <a:pt x="2845432" y="369930"/>
                </a:cubicBezTo>
                <a:cubicBezTo>
                  <a:pt x="2905067" y="273379"/>
                  <a:pt x="2958076" y="185346"/>
                  <a:pt x="3015817" y="125711"/>
                </a:cubicBezTo>
                <a:cubicBezTo>
                  <a:pt x="3073558" y="66076"/>
                  <a:pt x="3142659" y="31999"/>
                  <a:pt x="3191881" y="12121"/>
                </a:cubicBezTo>
                <a:cubicBezTo>
                  <a:pt x="3241103" y="-7757"/>
                  <a:pt x="3260035" y="1708"/>
                  <a:pt x="3311151" y="6441"/>
                </a:cubicBezTo>
                <a:cubicBezTo>
                  <a:pt x="3362267" y="11174"/>
                  <a:pt x="3441779" y="5494"/>
                  <a:pt x="3498574" y="40518"/>
                </a:cubicBezTo>
                <a:cubicBezTo>
                  <a:pt x="3555369" y="75542"/>
                  <a:pt x="3601752" y="145589"/>
                  <a:pt x="3651921" y="216583"/>
                </a:cubicBezTo>
                <a:cubicBezTo>
                  <a:pt x="3702090" y="287577"/>
                  <a:pt x="3753205" y="392647"/>
                  <a:pt x="3799588" y="466481"/>
                </a:cubicBezTo>
                <a:cubicBezTo>
                  <a:pt x="3845971" y="540314"/>
                  <a:pt x="3875315" y="569659"/>
                  <a:pt x="3930217" y="659584"/>
                </a:cubicBezTo>
                <a:cubicBezTo>
                  <a:pt x="3985119" y="749509"/>
                  <a:pt x="4068418" y="905696"/>
                  <a:pt x="4128999" y="1006034"/>
                </a:cubicBezTo>
                <a:cubicBezTo>
                  <a:pt x="4189580" y="1106372"/>
                  <a:pt x="4243536" y="1180206"/>
                  <a:pt x="4293705" y="1261612"/>
                </a:cubicBezTo>
                <a:cubicBezTo>
                  <a:pt x="4343874" y="1343018"/>
                  <a:pt x="4377004" y="1401706"/>
                  <a:pt x="4430013" y="1494471"/>
                </a:cubicBezTo>
                <a:cubicBezTo>
                  <a:pt x="4483022" y="1587236"/>
                  <a:pt x="4549283" y="1723545"/>
                  <a:pt x="4611757" y="1818203"/>
                </a:cubicBezTo>
                <a:cubicBezTo>
                  <a:pt x="4674231" y="1912861"/>
                  <a:pt x="4761317" y="2001840"/>
                  <a:pt x="4804860" y="2062421"/>
                </a:cubicBezTo>
                <a:cubicBezTo>
                  <a:pt x="4848403" y="2123002"/>
                  <a:pt x="4837990" y="2145721"/>
                  <a:pt x="4873014" y="2181691"/>
                </a:cubicBezTo>
                <a:cubicBezTo>
                  <a:pt x="4908038" y="2217661"/>
                  <a:pt x="4969566" y="2239433"/>
                  <a:pt x="5015002" y="2278243"/>
                </a:cubicBezTo>
                <a:cubicBezTo>
                  <a:pt x="5060438" y="2317053"/>
                  <a:pt x="5088835" y="2362489"/>
                  <a:pt x="5145630" y="2414551"/>
                </a:cubicBezTo>
                <a:cubicBezTo>
                  <a:pt x="5202425" y="2466613"/>
                  <a:pt x="5294244" y="2538553"/>
                  <a:pt x="5355772" y="2590615"/>
                </a:cubicBezTo>
                <a:cubicBezTo>
                  <a:pt x="5417300" y="2642677"/>
                  <a:pt x="5472202" y="2696632"/>
                  <a:pt x="5514798" y="2726923"/>
                </a:cubicBezTo>
                <a:cubicBezTo>
                  <a:pt x="5557394" y="2757214"/>
                  <a:pt x="5576327" y="2762893"/>
                  <a:pt x="5611350" y="2772359"/>
                </a:cubicBezTo>
                <a:cubicBezTo>
                  <a:pt x="5646373" y="2781825"/>
                  <a:pt x="5674771" y="2780878"/>
                  <a:pt x="5724940" y="2783718"/>
                </a:cubicBezTo>
                <a:cubicBezTo>
                  <a:pt x="5775109" y="2786558"/>
                  <a:pt x="5850835" y="2785612"/>
                  <a:pt x="5912363" y="2789398"/>
                </a:cubicBezTo>
                <a:cubicBezTo>
                  <a:pt x="5973891" y="2793184"/>
                  <a:pt x="6041098" y="2802650"/>
                  <a:pt x="6094107" y="2806436"/>
                </a:cubicBezTo>
                <a:cubicBezTo>
                  <a:pt x="6147116" y="2810222"/>
                  <a:pt x="6188765" y="2811169"/>
                  <a:pt x="6230415" y="2812116"/>
                </a:cubicBezTo>
              </a:path>
            </a:pathLst>
          </a:custGeom>
          <a:solidFill>
            <a:srgbClr val="FFCC66">
              <a:alpha val="20000"/>
            </a:srgbClr>
          </a:solidFill>
          <a:ln w="38100">
            <a:solidFill>
              <a:srgbClr val="99663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827088" y="3298937"/>
            <a:ext cx="0" cy="29999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755576" y="6226781"/>
            <a:ext cx="81369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651597" y="6129460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499992" y="6154872"/>
            <a:ext cx="0" cy="1433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38292" y="6150110"/>
            <a:ext cx="0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172400" y="6163256"/>
            <a:ext cx="0" cy="1349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830869" y="4678528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825668" y="3214558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78461" y="6288569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100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25225" y="6298888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1,000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21523" y="6282011"/>
            <a:ext cx="6864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10,000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07725" y="6302649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100,000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664087" y="6298219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1,000,000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54070" y="6238077"/>
            <a:ext cx="1107996" cy="4370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income level</a:t>
            </a: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log scale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29576" y="4633391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Times New Roman" pitchFamily="18" charset="0"/>
              </a:rPr>
              <a:t>60</a:t>
            </a:r>
            <a:endParaRPr lang="en-US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9715" y="6073551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3652" y="3193231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Times New Roman" pitchFamily="18" charset="0"/>
              </a:rPr>
              <a:t>120</a:t>
            </a:r>
            <a:endParaRPr lang="en-US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79512" y="4049649"/>
            <a:ext cx="400110" cy="139557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millions of people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816964" y="213900"/>
            <a:ext cx="0" cy="29999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56" idx="3"/>
          </p:cNvCxnSpPr>
          <p:nvPr/>
        </p:nvCxnSpPr>
        <p:spPr>
          <a:xfrm flipH="1" flipV="1">
            <a:off x="454720" y="3126356"/>
            <a:ext cx="8570822" cy="153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641473" y="3044423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489868" y="3069835"/>
            <a:ext cx="0" cy="1433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328168" y="3065073"/>
            <a:ext cx="0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8162276" y="3078219"/>
            <a:ext cx="0" cy="1349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820745" y="1593491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815544" y="129521"/>
            <a:ext cx="0" cy="168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19452" y="1537047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Times New Roman" pitchFamily="18" charset="0"/>
              </a:rPr>
              <a:t>60</a:t>
            </a:r>
            <a:endParaRPr lang="en-US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78682" y="2972467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23528" y="96012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Times New Roman" pitchFamily="18" charset="0"/>
              </a:rPr>
              <a:t>120</a:t>
            </a:r>
            <a:endParaRPr lang="en-US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07725" y="2073743"/>
            <a:ext cx="712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8000"/>
                </a:solidFill>
                <a:latin typeface="Times New Roman" pitchFamily="18" charset="0"/>
              </a:rPr>
              <a:t>OECD</a:t>
            </a:r>
            <a:endParaRPr lang="en-US" sz="16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955777" y="4859868"/>
            <a:ext cx="712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8000"/>
                </a:solidFill>
                <a:latin typeface="Times New Roman" pitchFamily="18" charset="0"/>
              </a:rPr>
              <a:t>OECD</a:t>
            </a:r>
            <a:endParaRPr lang="en-US" sz="16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211960" y="1268760"/>
            <a:ext cx="427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EA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872767" y="4211796"/>
            <a:ext cx="427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EA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175155" y="827420"/>
            <a:ext cx="421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SA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230273" y="3563724"/>
            <a:ext cx="421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SA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812107" y="1835532"/>
            <a:ext cx="527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  <a:latin typeface="Times New Roman" pitchFamily="18" charset="0"/>
              </a:rPr>
              <a:t>SSA</a:t>
            </a:r>
            <a:endParaRPr 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699792" y="4499828"/>
            <a:ext cx="527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  <a:latin typeface="Times New Roman" pitchFamily="18" charset="0"/>
              </a:rPr>
              <a:t>SSA</a:t>
            </a:r>
            <a:endParaRPr 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559422"/>
            <a:ext cx="10050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Year 2010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43608" y="3645024"/>
            <a:ext cx="10050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Year 2050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79512" y="980728"/>
            <a:ext cx="400110" cy="139557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millions of people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320969" y="3157845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1,000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117267" y="3140968"/>
            <a:ext cx="6864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10,000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903469" y="3161606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100,000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659831" y="3157176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1,000,000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629400" y="3129117"/>
            <a:ext cx="1107996" cy="4370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income level</a:t>
            </a: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log scale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7475" y="96012"/>
            <a:ext cx="6442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>
                <a:latin typeface="Calibri" panose="020F0502020204030204" pitchFamily="34" charset="0"/>
              </a:rPr>
              <a:t>2.18 </a:t>
            </a:r>
            <a:r>
              <a:rPr lang="nl-NL" b="1" smtClean="0">
                <a:solidFill>
                  <a:srgbClr val="0000FF"/>
                </a:solidFill>
                <a:latin typeface="Calibri" panose="020F0502020204030204" pitchFamily="34" charset="0"/>
              </a:rPr>
              <a:t>projection </a:t>
            </a:r>
            <a:r>
              <a:rPr lang="nl-NL" b="1">
                <a:solidFill>
                  <a:srgbClr val="0000FF"/>
                </a:solidFill>
                <a:latin typeface="Calibri" panose="020F0502020204030204" pitchFamily="34" charset="0"/>
              </a:rPr>
              <a:t>of regional distributions of income</a:t>
            </a:r>
            <a:r>
              <a:rPr lang="nl-NL" b="1">
                <a:latin typeface="Calibri" panose="020F0502020204030204" pitchFamily="34" charset="0"/>
              </a:rPr>
              <a:t>, 2010-2050</a:t>
            </a:r>
            <a:endParaRPr lang="en-US" b="1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21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5793940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821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5654516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1"/>
          <p:cNvSpPr txBox="1"/>
          <p:nvPr/>
        </p:nvSpPr>
        <p:spPr>
          <a:xfrm>
            <a:off x="152400" y="802733"/>
            <a:ext cx="5200620" cy="383134"/>
          </a:xfrm>
          <a:prstGeom prst="rect">
            <a:avLst/>
          </a:prstGeom>
          <a:solidFill>
            <a:schemeClr val="bg1"/>
          </a:solidFill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i="0" smtClean="0"/>
              <a:t>2.3b </a:t>
            </a:r>
            <a:r>
              <a:rPr lang="en-US" sz="1800" b="1" i="0" smtClean="0">
                <a:solidFill>
                  <a:srgbClr val="0000FF"/>
                </a:solidFill>
              </a:rPr>
              <a:t>world trade and income growth; 5-year moving average</a:t>
            </a:r>
            <a:r>
              <a:rPr lang="en-US" sz="1800" b="1" i="0" smtClean="0"/>
              <a:t>, %</a:t>
            </a:r>
            <a:endParaRPr lang="en-US" sz="1800" b="1" i="0"/>
          </a:p>
        </p:txBody>
      </p:sp>
    </p:spTree>
    <p:extLst>
      <p:ext uri="{BB962C8B-B14F-4D97-AF65-F5344CB8AC3E}">
        <p14:creationId xmlns:p14="http://schemas.microsoft.com/office/powerpoint/2010/main" val="210821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251536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821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717" y="1612166"/>
            <a:ext cx="1143000" cy="964892"/>
          </a:xfrm>
          <a:prstGeom prst="rect">
            <a:avLst/>
          </a:prstGeom>
          <a:solidFill>
            <a:srgbClr val="CCFFCC">
              <a:alpha val="49804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  <a:cs typeface="Times New Roman" panose="02020603050405020304" pitchFamily="18" charset="0"/>
              </a:rPr>
              <a:t>production block country A firm 1</a:t>
            </a:r>
            <a:endParaRPr lang="en-US" sz="1600">
              <a:solidFill>
                <a:srgbClr val="0066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8545" y="1192276"/>
            <a:ext cx="28151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I. traditional production process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9117" y="1925335"/>
            <a:ext cx="6880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inputs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23948" y="1925335"/>
            <a:ext cx="8370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  <a:latin typeface="Times New Roman" pitchFamily="18" charset="0"/>
              </a:rPr>
              <a:t>markets</a:t>
            </a:r>
            <a:endParaRPr 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cxnSp>
        <p:nvCxnSpPr>
          <p:cNvPr id="6" name="Straight Arrow Connector 5"/>
          <p:cNvCxnSpPr>
            <a:stCxn id="2" idx="3"/>
            <a:endCxn id="5" idx="1"/>
          </p:cNvCxnSpPr>
          <p:nvPr/>
        </p:nvCxnSpPr>
        <p:spPr bwMode="auto">
          <a:xfrm>
            <a:off x="4343717" y="2094612"/>
            <a:ext cx="58023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996633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>
            <a:stCxn id="4" idx="3"/>
            <a:endCxn id="2" idx="1"/>
          </p:cNvCxnSpPr>
          <p:nvPr/>
        </p:nvCxnSpPr>
        <p:spPr bwMode="auto">
          <a:xfrm>
            <a:off x="2517127" y="2094612"/>
            <a:ext cx="68359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78545" y="2938046"/>
            <a:ext cx="3882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II. globalized fragmented production process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26197" y="3749363"/>
            <a:ext cx="1143000" cy="964892"/>
          </a:xfrm>
          <a:prstGeom prst="rect">
            <a:avLst/>
          </a:prstGeom>
          <a:solidFill>
            <a:srgbClr val="CCFFCC">
              <a:alpha val="49804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  <a:cs typeface="Times New Roman" panose="02020603050405020304" pitchFamily="18" charset="0"/>
              </a:rPr>
              <a:t>production block 1 country A firm 1</a:t>
            </a:r>
            <a:endParaRPr lang="en-US" sz="1600">
              <a:solidFill>
                <a:srgbClr val="0066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14264" y="3749363"/>
            <a:ext cx="1143000" cy="964892"/>
          </a:xfrm>
          <a:prstGeom prst="rect">
            <a:avLst/>
          </a:prstGeom>
          <a:solidFill>
            <a:srgbClr val="CCFFFF">
              <a:alpha val="49804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production block 2 country B firm 1</a:t>
            </a:r>
            <a:endParaRPr lang="en-US" sz="16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15957" y="4995446"/>
            <a:ext cx="1143000" cy="964892"/>
          </a:xfrm>
          <a:prstGeom prst="rect">
            <a:avLst/>
          </a:prstGeom>
          <a:solidFill>
            <a:srgbClr val="FFCC66">
              <a:alpha val="49804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production block 3 country C firm 2</a:t>
            </a:r>
            <a:endParaRPr lang="en-US" sz="1600">
              <a:solidFill>
                <a:srgbClr val="FF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29517" y="4995446"/>
            <a:ext cx="1143000" cy="964892"/>
          </a:xfrm>
          <a:prstGeom prst="rect">
            <a:avLst/>
          </a:prstGeom>
          <a:solidFill>
            <a:srgbClr val="CCFFCC">
              <a:alpha val="49804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  <a:cs typeface="Times New Roman" panose="02020603050405020304" pitchFamily="18" charset="0"/>
              </a:rPr>
              <a:t>production block 4 country A firm 1</a:t>
            </a:r>
            <a:endParaRPr lang="en-US" sz="1600">
              <a:solidFill>
                <a:srgbClr val="0066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4637" y="4062532"/>
            <a:ext cx="6880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inputs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4" name="Straight Arrow Connector 13"/>
          <p:cNvCxnSpPr>
            <a:stCxn id="13" idx="3"/>
            <a:endCxn id="9" idx="1"/>
          </p:cNvCxnSpPr>
          <p:nvPr/>
        </p:nvCxnSpPr>
        <p:spPr bwMode="auto">
          <a:xfrm>
            <a:off x="962647" y="4231809"/>
            <a:ext cx="36355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Arrow Connector 14"/>
          <p:cNvCxnSpPr>
            <a:stCxn id="9" idx="3"/>
            <a:endCxn id="10" idx="1"/>
          </p:cNvCxnSpPr>
          <p:nvPr/>
        </p:nvCxnSpPr>
        <p:spPr bwMode="auto">
          <a:xfrm>
            <a:off x="2469197" y="4231809"/>
            <a:ext cx="74506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ysDash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2494519" y="3970199"/>
            <a:ext cx="694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service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link</a:t>
            </a: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17" name="Elbow Connector 16"/>
          <p:cNvCxnSpPr>
            <a:stCxn id="9" idx="2"/>
            <a:endCxn id="11" idx="1"/>
          </p:cNvCxnSpPr>
          <p:nvPr/>
        </p:nvCxnSpPr>
        <p:spPr bwMode="auto">
          <a:xfrm rot="16200000" flipH="1">
            <a:off x="2175009" y="4436943"/>
            <a:ext cx="763637" cy="131826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ysDash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2121986" y="5216282"/>
            <a:ext cx="694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service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link</a:t>
            </a: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57012" y="6138446"/>
            <a:ext cx="6880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inputs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43452" y="3212366"/>
            <a:ext cx="6880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inputs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40567" y="6138446"/>
            <a:ext cx="6880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inputs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22" name="Straight Arrow Connector 21"/>
          <p:cNvCxnSpPr>
            <a:stCxn id="20" idx="2"/>
            <a:endCxn id="10" idx="0"/>
          </p:cNvCxnSpPr>
          <p:nvPr/>
        </p:nvCxnSpPr>
        <p:spPr bwMode="auto">
          <a:xfrm flipH="1">
            <a:off x="3785764" y="3550920"/>
            <a:ext cx="1693" cy="1984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Arrow Connector 22"/>
          <p:cNvCxnSpPr>
            <a:stCxn id="21" idx="0"/>
            <a:endCxn id="11" idx="2"/>
          </p:cNvCxnSpPr>
          <p:nvPr/>
        </p:nvCxnSpPr>
        <p:spPr bwMode="auto">
          <a:xfrm flipV="1">
            <a:off x="3784572" y="5960338"/>
            <a:ext cx="2885" cy="17810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>
            <a:stCxn id="11" idx="3"/>
            <a:endCxn id="12" idx="1"/>
          </p:cNvCxnSpPr>
          <p:nvPr/>
        </p:nvCxnSpPr>
        <p:spPr bwMode="auto">
          <a:xfrm>
            <a:off x="4358957" y="5477892"/>
            <a:ext cx="67056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ysDash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Box 24"/>
          <p:cNvSpPr txBox="1"/>
          <p:nvPr/>
        </p:nvSpPr>
        <p:spPr>
          <a:xfrm>
            <a:off x="4335096" y="5222255"/>
            <a:ext cx="694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service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link</a:t>
            </a: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758410" y="5314588"/>
            <a:ext cx="8370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  <a:latin typeface="Times New Roman" pitchFamily="18" charset="0"/>
              </a:rPr>
              <a:t>markets</a:t>
            </a:r>
            <a:endParaRPr 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cxnSp>
        <p:nvCxnSpPr>
          <p:cNvPr id="27" name="Straight Arrow Connector 26"/>
          <p:cNvCxnSpPr>
            <a:stCxn id="12" idx="3"/>
            <a:endCxn id="26" idx="1"/>
          </p:cNvCxnSpPr>
          <p:nvPr/>
        </p:nvCxnSpPr>
        <p:spPr bwMode="auto">
          <a:xfrm>
            <a:off x="6172517" y="5477892"/>
            <a:ext cx="585893" cy="597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996633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19" idx="0"/>
            <a:endCxn id="12" idx="2"/>
          </p:cNvCxnSpPr>
          <p:nvPr/>
        </p:nvCxnSpPr>
        <p:spPr bwMode="auto">
          <a:xfrm flipV="1">
            <a:off x="5601017" y="5960338"/>
            <a:ext cx="0" cy="17810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Elbow Connector 28"/>
          <p:cNvCxnSpPr>
            <a:stCxn id="10" idx="3"/>
            <a:endCxn id="12" idx="0"/>
          </p:cNvCxnSpPr>
          <p:nvPr/>
        </p:nvCxnSpPr>
        <p:spPr bwMode="auto">
          <a:xfrm>
            <a:off x="4357264" y="4231809"/>
            <a:ext cx="1243753" cy="763637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ysDash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Box 29"/>
          <p:cNvSpPr txBox="1"/>
          <p:nvPr/>
        </p:nvSpPr>
        <p:spPr>
          <a:xfrm>
            <a:off x="4633832" y="3969188"/>
            <a:ext cx="694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service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link</a:t>
            </a: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228600" y="2709446"/>
            <a:ext cx="722407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2"/>
          <p:cNvSpPr/>
          <p:nvPr/>
        </p:nvSpPr>
        <p:spPr>
          <a:xfrm>
            <a:off x="152400" y="760568"/>
            <a:ext cx="52866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2.5 </a:t>
            </a:r>
            <a:r>
              <a:rPr lang="nl-NL" b="1" smtClean="0">
                <a:solidFill>
                  <a:srgbClr val="0000FF"/>
                </a:solidFill>
              </a:rPr>
              <a:t>traditional </a:t>
            </a:r>
            <a:r>
              <a:rPr lang="nl-NL" b="1">
                <a:solidFill>
                  <a:srgbClr val="0000FF"/>
                </a:solidFill>
              </a:rPr>
              <a:t>and fragmented production processes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58000" y="2286000"/>
            <a:ext cx="1981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smtClean="0"/>
              <a:t>The link between globalization and fragmentation is analyzed in Chapter 15</a:t>
            </a:r>
          </a:p>
        </p:txBody>
      </p:sp>
    </p:spTree>
    <p:extLst>
      <p:ext uri="{BB962C8B-B14F-4D97-AF65-F5344CB8AC3E}">
        <p14:creationId xmlns:p14="http://schemas.microsoft.com/office/powerpoint/2010/main" val="210821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5893797"/>
              </p:ext>
            </p:extLst>
          </p:nvPr>
        </p:nvGraphicFramePr>
        <p:xfrm>
          <a:off x="0" y="762000"/>
          <a:ext cx="91440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990600" y="762000"/>
            <a:ext cx="6248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2.6 </a:t>
            </a:r>
            <a:r>
              <a:rPr lang="nl-NL" b="1" smtClean="0">
                <a:solidFill>
                  <a:srgbClr val="0000FF"/>
                </a:solidFill>
              </a:rPr>
              <a:t>development </a:t>
            </a:r>
            <a:r>
              <a:rPr lang="nl-NL" b="1">
                <a:solidFill>
                  <a:srgbClr val="0000FF"/>
                </a:solidFill>
              </a:rPr>
              <a:t>of world income per capita</a:t>
            </a:r>
            <a:r>
              <a:rPr lang="nl-NL" b="1"/>
              <a:t>; 0-2014, log scale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10821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3"/>
          <p:cNvSpPr>
            <a:spLocks noChangeShapeType="1"/>
          </p:cNvSpPr>
          <p:nvPr/>
        </p:nvSpPr>
        <p:spPr bwMode="auto">
          <a:xfrm flipV="1">
            <a:off x="2319338" y="3546475"/>
            <a:ext cx="6392862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611188" y="846138"/>
            <a:ext cx="0" cy="6030912"/>
          </a:xfrm>
          <a:prstGeom prst="line">
            <a:avLst/>
          </a:prstGeom>
          <a:noFill/>
          <a:ln w="28575">
            <a:solidFill>
              <a:schemeClr val="accent1">
                <a:lumMod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520700" y="1565275"/>
            <a:ext cx="180975" cy="0"/>
          </a:xfrm>
          <a:prstGeom prst="line">
            <a:avLst/>
          </a:prstGeom>
          <a:noFill/>
          <a:ln w="28575">
            <a:solidFill>
              <a:schemeClr val="accent1">
                <a:lumMod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520700" y="2222500"/>
            <a:ext cx="180975" cy="0"/>
          </a:xfrm>
          <a:prstGeom prst="line">
            <a:avLst/>
          </a:prstGeom>
          <a:noFill/>
          <a:ln w="28575">
            <a:solidFill>
              <a:schemeClr val="accent1">
                <a:lumMod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20700" y="2868613"/>
            <a:ext cx="180975" cy="0"/>
          </a:xfrm>
          <a:prstGeom prst="line">
            <a:avLst/>
          </a:prstGeom>
          <a:noFill/>
          <a:ln w="28575">
            <a:solidFill>
              <a:schemeClr val="accent1">
                <a:lumMod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520700" y="5514975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520700" y="4176713"/>
            <a:ext cx="180975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520700" y="4860925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509588" y="915988"/>
            <a:ext cx="180975" cy="0"/>
          </a:xfrm>
          <a:prstGeom prst="line">
            <a:avLst/>
          </a:prstGeom>
          <a:noFill/>
          <a:ln w="28575">
            <a:solidFill>
              <a:schemeClr val="accent1">
                <a:lumMod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504825" y="6156325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520700" y="6808788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rot="-5400000">
            <a:off x="1601787" y="3546476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 rot="-5400000">
            <a:off x="7181850" y="3546476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rot="-5400000">
            <a:off x="6054725" y="3546476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 rot="-5400000">
            <a:off x="4932362" y="3521076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rot="-5400000">
            <a:off x="3851275" y="3546476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 rot="-5400000">
            <a:off x="2727325" y="3546476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 rot="-5400000">
            <a:off x="8261350" y="3546476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17463" y="700088"/>
            <a:ext cx="565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 smtClean="0">
                <a:solidFill>
                  <a:srgbClr val="FFFFCC">
                    <a:lumMod val="25000"/>
                  </a:srgbClr>
                </a:solidFill>
              </a:rPr>
              <a:t>400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0" y="2016125"/>
            <a:ext cx="565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 smtClean="0">
                <a:solidFill>
                  <a:srgbClr val="FFFFCC">
                    <a:lumMod val="25000"/>
                  </a:srgbClr>
                </a:solidFill>
              </a:rPr>
              <a:t>200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-53975" y="5957888"/>
            <a:ext cx="649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FF0000"/>
                </a:solidFill>
              </a:rPr>
              <a:t>-400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-65088" y="4624388"/>
            <a:ext cx="649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FF0000"/>
                </a:solidFill>
              </a:rPr>
              <a:t>-200</a:t>
            </a: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381000" y="34575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320800" y="3546475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1000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2755900" y="349885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1500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3581400" y="31496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1600</a:t>
            </a:r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4662488" y="31496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1700</a:t>
            </a: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5651500" y="31496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1800</a:t>
            </a: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6911975" y="31496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1900</a:t>
            </a: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7902575" y="31496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2000</a:t>
            </a:r>
          </a:p>
        </p:txBody>
      </p:sp>
      <p:sp>
        <p:nvSpPr>
          <p:cNvPr id="33" name="Freeform 32"/>
          <p:cNvSpPr>
            <a:spLocks/>
          </p:cNvSpPr>
          <p:nvPr/>
        </p:nvSpPr>
        <p:spPr bwMode="auto">
          <a:xfrm>
            <a:off x="617538" y="3048000"/>
            <a:ext cx="1079500" cy="498475"/>
          </a:xfrm>
          <a:custGeom>
            <a:avLst/>
            <a:gdLst>
              <a:gd name="T0" fmla="*/ 0 w 1078362"/>
              <a:gd name="T1" fmla="*/ 0 h 498242"/>
              <a:gd name="T2" fmla="*/ 120198 w 1078362"/>
              <a:gd name="T3" fmla="*/ 82095 h 498242"/>
              <a:gd name="T4" fmla="*/ 341614 w 1078362"/>
              <a:gd name="T5" fmla="*/ 195767 h 498242"/>
              <a:gd name="T6" fmla="*/ 575684 w 1078362"/>
              <a:gd name="T7" fmla="*/ 334697 h 498242"/>
              <a:gd name="T8" fmla="*/ 822405 w 1078362"/>
              <a:gd name="T9" fmla="*/ 454684 h 498242"/>
              <a:gd name="T10" fmla="*/ 961583 w 1078362"/>
              <a:gd name="T11" fmla="*/ 492574 h 498242"/>
              <a:gd name="T12" fmla="*/ 1081779 w 1078362"/>
              <a:gd name="T13" fmla="*/ 498890 h 49824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78362" h="498242">
                <a:moveTo>
                  <a:pt x="0" y="0"/>
                </a:moveTo>
                <a:cubicBezTo>
                  <a:pt x="31531" y="24699"/>
                  <a:pt x="63062" y="49399"/>
                  <a:pt x="119818" y="81981"/>
                </a:cubicBezTo>
                <a:cubicBezTo>
                  <a:pt x="176574" y="114563"/>
                  <a:pt x="264861" y="153452"/>
                  <a:pt x="340535" y="195493"/>
                </a:cubicBezTo>
                <a:cubicBezTo>
                  <a:pt x="416209" y="237534"/>
                  <a:pt x="493986" y="291137"/>
                  <a:pt x="573865" y="334229"/>
                </a:cubicBezTo>
                <a:cubicBezTo>
                  <a:pt x="653744" y="377321"/>
                  <a:pt x="755694" y="427771"/>
                  <a:pt x="819807" y="454047"/>
                </a:cubicBezTo>
                <a:cubicBezTo>
                  <a:pt x="883920" y="480323"/>
                  <a:pt x="915451" y="484527"/>
                  <a:pt x="958544" y="491884"/>
                </a:cubicBezTo>
                <a:cubicBezTo>
                  <a:pt x="1001637" y="499241"/>
                  <a:pt x="1078362" y="498191"/>
                  <a:pt x="1078362" y="498191"/>
                </a:cubicBezTo>
              </a:path>
            </a:pathLst>
          </a:custGeom>
          <a:noFill/>
          <a:ln w="28575">
            <a:solidFill>
              <a:srgbClr val="00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Freeform 33"/>
          <p:cNvSpPr>
            <a:spLocks/>
          </p:cNvSpPr>
          <p:nvPr/>
        </p:nvSpPr>
        <p:spPr bwMode="auto">
          <a:xfrm>
            <a:off x="617538" y="3244850"/>
            <a:ext cx="2190750" cy="312738"/>
          </a:xfrm>
          <a:custGeom>
            <a:avLst/>
            <a:gdLst>
              <a:gd name="T0" fmla="*/ 0 w 2190442"/>
              <a:gd name="T1" fmla="*/ 241164 h 311390"/>
              <a:gd name="T2" fmla="*/ 195574 w 2190442"/>
              <a:gd name="T3" fmla="*/ 183668 h 311390"/>
              <a:gd name="T4" fmla="*/ 492091 w 2190442"/>
              <a:gd name="T5" fmla="*/ 107005 h 311390"/>
              <a:gd name="T6" fmla="*/ 851698 w 2190442"/>
              <a:gd name="T7" fmla="*/ 11179 h 311390"/>
              <a:gd name="T8" fmla="*/ 1022038 w 2190442"/>
              <a:gd name="T9" fmla="*/ 4791 h 311390"/>
              <a:gd name="T10" fmla="*/ 1343789 w 2190442"/>
              <a:gd name="T11" fmla="*/ 36733 h 311390"/>
              <a:gd name="T12" fmla="*/ 1633998 w 2190442"/>
              <a:gd name="T13" fmla="*/ 132559 h 311390"/>
              <a:gd name="T14" fmla="*/ 1911588 w 2190442"/>
              <a:gd name="T15" fmla="*/ 221999 h 311390"/>
              <a:gd name="T16" fmla="*/ 2157632 w 2190442"/>
              <a:gd name="T17" fmla="*/ 305049 h 311390"/>
              <a:gd name="T18" fmla="*/ 2182869 w 2190442"/>
              <a:gd name="T19" fmla="*/ 311437 h 3113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90442" h="311390">
                <a:moveTo>
                  <a:pt x="0" y="238059"/>
                </a:moveTo>
                <a:cubicBezTo>
                  <a:pt x="56756" y="220717"/>
                  <a:pt x="113512" y="203375"/>
                  <a:pt x="195493" y="181303"/>
                </a:cubicBezTo>
                <a:cubicBezTo>
                  <a:pt x="277474" y="159231"/>
                  <a:pt x="491884" y="105628"/>
                  <a:pt x="491884" y="105628"/>
                </a:cubicBezTo>
                <a:cubicBezTo>
                  <a:pt x="601191" y="77250"/>
                  <a:pt x="763051" y="27851"/>
                  <a:pt x="851338" y="11035"/>
                </a:cubicBezTo>
                <a:cubicBezTo>
                  <a:pt x="939625" y="-5782"/>
                  <a:pt x="939625" y="525"/>
                  <a:pt x="1021606" y="4729"/>
                </a:cubicBezTo>
                <a:cubicBezTo>
                  <a:pt x="1103587" y="8933"/>
                  <a:pt x="1241272" y="15239"/>
                  <a:pt x="1343222" y="36260"/>
                </a:cubicBezTo>
                <a:cubicBezTo>
                  <a:pt x="1445172" y="57281"/>
                  <a:pt x="1633308" y="130853"/>
                  <a:pt x="1633308" y="130853"/>
                </a:cubicBezTo>
                <a:lnTo>
                  <a:pt x="1910781" y="219140"/>
                </a:lnTo>
                <a:lnTo>
                  <a:pt x="2156723" y="301121"/>
                </a:lnTo>
                <a:cubicBezTo>
                  <a:pt x="2201917" y="315835"/>
                  <a:pt x="2191932" y="311631"/>
                  <a:pt x="2181948" y="307427"/>
                </a:cubicBezTo>
              </a:path>
            </a:pathLst>
          </a:custGeom>
          <a:noFill/>
          <a:ln w="28575">
            <a:solidFill>
              <a:srgbClr val="66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" name="Freeform 34"/>
          <p:cNvSpPr>
            <a:spLocks/>
          </p:cNvSpPr>
          <p:nvPr/>
        </p:nvSpPr>
        <p:spPr bwMode="auto">
          <a:xfrm>
            <a:off x="611188" y="3255963"/>
            <a:ext cx="2201862" cy="233362"/>
          </a:xfrm>
          <a:custGeom>
            <a:avLst/>
            <a:gdLst>
              <a:gd name="T0" fmla="*/ 0 w 2200866"/>
              <a:gd name="T1" fmla="*/ 226224 h 233797"/>
              <a:gd name="T2" fmla="*/ 221017 w 2200866"/>
              <a:gd name="T3" fmla="*/ 176055 h 233797"/>
              <a:gd name="T4" fmla="*/ 574645 w 2200866"/>
              <a:gd name="T5" fmla="*/ 100801 h 233797"/>
              <a:gd name="T6" fmla="*/ 871439 w 2200866"/>
              <a:gd name="T7" fmla="*/ 13008 h 233797"/>
              <a:gd name="T8" fmla="*/ 1041937 w 2200866"/>
              <a:gd name="T9" fmla="*/ 464 h 233797"/>
              <a:gd name="T10" fmla="*/ 1345046 w 2200866"/>
              <a:gd name="T11" fmla="*/ 13008 h 233797"/>
              <a:gd name="T12" fmla="*/ 1660785 w 2200866"/>
              <a:gd name="T13" fmla="*/ 81989 h 233797"/>
              <a:gd name="T14" fmla="*/ 1944950 w 2200866"/>
              <a:gd name="T15" fmla="*/ 169784 h 233797"/>
              <a:gd name="T16" fmla="*/ 2203855 w 2200866"/>
              <a:gd name="T17" fmla="*/ 232495 h 23379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00866" h="233797">
                <a:moveTo>
                  <a:pt x="0" y="227491"/>
                </a:moveTo>
                <a:lnTo>
                  <a:pt x="220717" y="177041"/>
                </a:lnTo>
                <a:cubicBezTo>
                  <a:pt x="316361" y="156020"/>
                  <a:pt x="465608" y="128693"/>
                  <a:pt x="573865" y="101366"/>
                </a:cubicBezTo>
                <a:cubicBezTo>
                  <a:pt x="682122" y="74039"/>
                  <a:pt x="792481" y="29896"/>
                  <a:pt x="870257" y="13080"/>
                </a:cubicBezTo>
                <a:cubicBezTo>
                  <a:pt x="948034" y="-3737"/>
                  <a:pt x="961697" y="467"/>
                  <a:pt x="1040524" y="467"/>
                </a:cubicBezTo>
                <a:cubicBezTo>
                  <a:pt x="1119351" y="467"/>
                  <a:pt x="1240221" y="-583"/>
                  <a:pt x="1343222" y="13080"/>
                </a:cubicBezTo>
                <a:cubicBezTo>
                  <a:pt x="1446223" y="26743"/>
                  <a:pt x="1558684" y="56172"/>
                  <a:pt x="1658532" y="82448"/>
                </a:cubicBezTo>
                <a:cubicBezTo>
                  <a:pt x="1758380" y="108724"/>
                  <a:pt x="1851923" y="145510"/>
                  <a:pt x="1942312" y="170735"/>
                </a:cubicBezTo>
                <a:cubicBezTo>
                  <a:pt x="2032701" y="195960"/>
                  <a:pt x="2116783" y="214878"/>
                  <a:pt x="2200866" y="233797"/>
                </a:cubicBezTo>
              </a:path>
            </a:pathLst>
          </a:custGeom>
          <a:noFill/>
          <a:ln w="28575">
            <a:solidFill>
              <a:srgbClr val="33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" name="Freeform 35"/>
          <p:cNvSpPr>
            <a:spLocks/>
          </p:cNvSpPr>
          <p:nvPr/>
        </p:nvSpPr>
        <p:spPr bwMode="auto">
          <a:xfrm>
            <a:off x="1614488" y="2871788"/>
            <a:ext cx="2282825" cy="665162"/>
          </a:xfrm>
          <a:custGeom>
            <a:avLst/>
            <a:gdLst>
              <a:gd name="T0" fmla="*/ 0 w 2282847"/>
              <a:gd name="T1" fmla="*/ 662837 h 665194"/>
              <a:gd name="T2" fmla="*/ 119815 w 2282847"/>
              <a:gd name="T3" fmla="*/ 656531 h 665194"/>
              <a:gd name="T4" fmla="*/ 346832 w 2282847"/>
              <a:gd name="T5" fmla="*/ 593478 h 665194"/>
              <a:gd name="T6" fmla="*/ 580153 w 2282847"/>
              <a:gd name="T7" fmla="*/ 467375 h 665194"/>
              <a:gd name="T8" fmla="*/ 769336 w 2282847"/>
              <a:gd name="T9" fmla="*/ 290825 h 665194"/>
              <a:gd name="T10" fmla="*/ 983741 w 2282847"/>
              <a:gd name="T11" fmla="*/ 139497 h 665194"/>
              <a:gd name="T12" fmla="*/ 1198143 w 2282847"/>
              <a:gd name="T13" fmla="*/ 44919 h 665194"/>
              <a:gd name="T14" fmla="*/ 1412548 w 2282847"/>
              <a:gd name="T15" fmla="*/ 782 h 665194"/>
              <a:gd name="T16" fmla="*/ 1664791 w 2282847"/>
              <a:gd name="T17" fmla="*/ 19697 h 665194"/>
              <a:gd name="T18" fmla="*/ 1891808 w 2282847"/>
              <a:gd name="T19" fmla="*/ 57528 h 665194"/>
              <a:gd name="T20" fmla="*/ 2137741 w 2282847"/>
              <a:gd name="T21" fmla="*/ 82750 h 665194"/>
              <a:gd name="T22" fmla="*/ 2282781 w 2282847"/>
              <a:gd name="T23" fmla="*/ 101666 h 6651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282847" h="665194">
                <a:moveTo>
                  <a:pt x="0" y="662933"/>
                </a:moveTo>
                <a:cubicBezTo>
                  <a:pt x="31005" y="665560"/>
                  <a:pt x="62011" y="668188"/>
                  <a:pt x="119818" y="656627"/>
                </a:cubicBezTo>
                <a:cubicBezTo>
                  <a:pt x="177625" y="645066"/>
                  <a:pt x="270115" y="625096"/>
                  <a:pt x="346841" y="593565"/>
                </a:cubicBezTo>
                <a:cubicBezTo>
                  <a:pt x="423567" y="562034"/>
                  <a:pt x="509752" y="517891"/>
                  <a:pt x="580171" y="467441"/>
                </a:cubicBezTo>
                <a:cubicBezTo>
                  <a:pt x="650590" y="416991"/>
                  <a:pt x="702091" y="345521"/>
                  <a:pt x="769357" y="290867"/>
                </a:cubicBezTo>
                <a:cubicBezTo>
                  <a:pt x="836623" y="236213"/>
                  <a:pt x="912298" y="180508"/>
                  <a:pt x="983768" y="139518"/>
                </a:cubicBezTo>
                <a:cubicBezTo>
                  <a:pt x="1055238" y="98528"/>
                  <a:pt x="1126709" y="68048"/>
                  <a:pt x="1198179" y="44925"/>
                </a:cubicBezTo>
                <a:cubicBezTo>
                  <a:pt x="1269649" y="21802"/>
                  <a:pt x="1334813" y="4986"/>
                  <a:pt x="1412590" y="782"/>
                </a:cubicBezTo>
                <a:cubicBezTo>
                  <a:pt x="1490367" y="-3422"/>
                  <a:pt x="1584960" y="10241"/>
                  <a:pt x="1664839" y="19700"/>
                </a:cubicBezTo>
                <a:cubicBezTo>
                  <a:pt x="1744718" y="29159"/>
                  <a:pt x="1813035" y="47027"/>
                  <a:pt x="1891862" y="57537"/>
                </a:cubicBezTo>
                <a:cubicBezTo>
                  <a:pt x="1970689" y="68047"/>
                  <a:pt x="2072640" y="75405"/>
                  <a:pt x="2137804" y="82762"/>
                </a:cubicBezTo>
                <a:cubicBezTo>
                  <a:pt x="2202968" y="90119"/>
                  <a:pt x="2242907" y="95900"/>
                  <a:pt x="2282847" y="101681"/>
                </a:cubicBezTo>
              </a:path>
            </a:pathLst>
          </a:custGeom>
          <a:noFill/>
          <a:ln w="28575">
            <a:solidFill>
              <a:srgbClr val="00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Freeform 7"/>
          <p:cNvSpPr>
            <a:spLocks/>
          </p:cNvSpPr>
          <p:nvPr/>
        </p:nvSpPr>
        <p:spPr bwMode="auto">
          <a:xfrm>
            <a:off x="611188" y="3609975"/>
            <a:ext cx="5903912" cy="493713"/>
          </a:xfrm>
          <a:custGeom>
            <a:avLst/>
            <a:gdLst>
              <a:gd name="T0" fmla="*/ 0 w 5902610"/>
              <a:gd name="T1" fmla="*/ 25446 h 493827"/>
              <a:gd name="T2" fmla="*/ 170382 w 5902610"/>
              <a:gd name="T3" fmla="*/ 31749 h 493827"/>
              <a:gd name="T4" fmla="*/ 504830 w 5902610"/>
              <a:gd name="T5" fmla="*/ 19145 h 493827"/>
              <a:gd name="T6" fmla="*/ 801419 w 5902610"/>
              <a:gd name="T7" fmla="*/ 239 h 493827"/>
              <a:gd name="T8" fmla="*/ 1053833 w 5902610"/>
              <a:gd name="T9" fmla="*/ 12842 h 493827"/>
              <a:gd name="T10" fmla="*/ 1400905 w 5902610"/>
              <a:gd name="T11" fmla="*/ 69559 h 493827"/>
              <a:gd name="T12" fmla="*/ 1722735 w 5902610"/>
              <a:gd name="T13" fmla="*/ 119973 h 493827"/>
              <a:gd name="T14" fmla="*/ 2006701 w 5902610"/>
              <a:gd name="T15" fmla="*/ 170389 h 493827"/>
              <a:gd name="T16" fmla="*/ 2328530 w 5902610"/>
              <a:gd name="T17" fmla="*/ 208200 h 493827"/>
              <a:gd name="T18" fmla="*/ 2555704 w 5902610"/>
              <a:gd name="T19" fmla="*/ 227106 h 493827"/>
              <a:gd name="T20" fmla="*/ 2928017 w 5902610"/>
              <a:gd name="T21" fmla="*/ 258613 h 493827"/>
              <a:gd name="T22" fmla="*/ 3230915 w 5902610"/>
              <a:gd name="T23" fmla="*/ 252313 h 493827"/>
              <a:gd name="T24" fmla="*/ 3546434 w 5902610"/>
              <a:gd name="T25" fmla="*/ 252313 h 493827"/>
              <a:gd name="T26" fmla="*/ 3836712 w 5902610"/>
              <a:gd name="T27" fmla="*/ 258613 h 493827"/>
              <a:gd name="T28" fmla="*/ 4126989 w 5902610"/>
              <a:gd name="T29" fmla="*/ 252313 h 493827"/>
              <a:gd name="T30" fmla="*/ 4398336 w 5902610"/>
              <a:gd name="T31" fmla="*/ 277520 h 493827"/>
              <a:gd name="T32" fmla="*/ 4713855 w 5902610"/>
              <a:gd name="T33" fmla="*/ 315330 h 493827"/>
              <a:gd name="T34" fmla="*/ 4966270 w 5902610"/>
              <a:gd name="T35" fmla="*/ 409857 h 493827"/>
              <a:gd name="T36" fmla="*/ 5275478 w 5902610"/>
              <a:gd name="T37" fmla="*/ 485481 h 493827"/>
              <a:gd name="T38" fmla="*/ 5559445 w 5902610"/>
              <a:gd name="T39" fmla="*/ 479177 h 493827"/>
              <a:gd name="T40" fmla="*/ 5748758 w 5902610"/>
              <a:gd name="T41" fmla="*/ 378350 h 493827"/>
              <a:gd name="T42" fmla="*/ 5868654 w 5902610"/>
              <a:gd name="T43" fmla="*/ 214500 h 493827"/>
              <a:gd name="T44" fmla="*/ 5906517 w 5902610"/>
              <a:gd name="T45" fmla="*/ 107369 h 49382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5902610" h="493827">
                <a:moveTo>
                  <a:pt x="0" y="25464"/>
                </a:moveTo>
                <a:cubicBezTo>
                  <a:pt x="43092" y="29142"/>
                  <a:pt x="86185" y="32821"/>
                  <a:pt x="170268" y="31770"/>
                </a:cubicBezTo>
                <a:cubicBezTo>
                  <a:pt x="254351" y="30719"/>
                  <a:pt x="399394" y="24412"/>
                  <a:pt x="504497" y="19157"/>
                </a:cubicBezTo>
                <a:cubicBezTo>
                  <a:pt x="609600" y="13902"/>
                  <a:pt x="709448" y="1290"/>
                  <a:pt x="800888" y="239"/>
                </a:cubicBezTo>
                <a:cubicBezTo>
                  <a:pt x="892328" y="-812"/>
                  <a:pt x="953289" y="1290"/>
                  <a:pt x="1053137" y="12851"/>
                </a:cubicBezTo>
                <a:cubicBezTo>
                  <a:pt x="1152985" y="24412"/>
                  <a:pt x="1399978" y="69607"/>
                  <a:pt x="1399978" y="69607"/>
                </a:cubicBezTo>
                <a:lnTo>
                  <a:pt x="1721595" y="120057"/>
                </a:lnTo>
                <a:cubicBezTo>
                  <a:pt x="1822494" y="136873"/>
                  <a:pt x="1904475" y="155792"/>
                  <a:pt x="2005374" y="170506"/>
                </a:cubicBezTo>
                <a:cubicBezTo>
                  <a:pt x="2106273" y="185220"/>
                  <a:pt x="2235550" y="198885"/>
                  <a:pt x="2326990" y="208344"/>
                </a:cubicBezTo>
                <a:cubicBezTo>
                  <a:pt x="2418430" y="217803"/>
                  <a:pt x="2554014" y="227262"/>
                  <a:pt x="2554014" y="227262"/>
                </a:cubicBezTo>
                <a:cubicBezTo>
                  <a:pt x="2653862" y="235670"/>
                  <a:pt x="2813619" y="254589"/>
                  <a:pt x="2926080" y="258793"/>
                </a:cubicBezTo>
                <a:cubicBezTo>
                  <a:pt x="3038541" y="262997"/>
                  <a:pt x="3125777" y="253538"/>
                  <a:pt x="3228778" y="252487"/>
                </a:cubicBezTo>
                <a:cubicBezTo>
                  <a:pt x="3331779" y="251436"/>
                  <a:pt x="3443189" y="251436"/>
                  <a:pt x="3544088" y="252487"/>
                </a:cubicBezTo>
                <a:cubicBezTo>
                  <a:pt x="3644987" y="253538"/>
                  <a:pt x="3737479" y="258793"/>
                  <a:pt x="3834174" y="258793"/>
                </a:cubicBezTo>
                <a:cubicBezTo>
                  <a:pt x="3930869" y="258793"/>
                  <a:pt x="4030717" y="249334"/>
                  <a:pt x="4124259" y="252487"/>
                </a:cubicBezTo>
                <a:cubicBezTo>
                  <a:pt x="4217801" y="255640"/>
                  <a:pt x="4297680" y="267202"/>
                  <a:pt x="4395426" y="277712"/>
                </a:cubicBezTo>
                <a:cubicBezTo>
                  <a:pt x="4493172" y="288222"/>
                  <a:pt x="4616144" y="293477"/>
                  <a:pt x="4710737" y="315549"/>
                </a:cubicBezTo>
                <a:cubicBezTo>
                  <a:pt x="4805330" y="337621"/>
                  <a:pt x="4869443" y="381764"/>
                  <a:pt x="4962985" y="410142"/>
                </a:cubicBezTo>
                <a:cubicBezTo>
                  <a:pt x="5056527" y="438520"/>
                  <a:pt x="5173192" y="474256"/>
                  <a:pt x="5271989" y="485817"/>
                </a:cubicBezTo>
                <a:cubicBezTo>
                  <a:pt x="5370786" y="497378"/>
                  <a:pt x="5476940" y="497378"/>
                  <a:pt x="5555768" y="479510"/>
                </a:cubicBezTo>
                <a:cubicBezTo>
                  <a:pt x="5634596" y="461642"/>
                  <a:pt x="5693454" y="422754"/>
                  <a:pt x="5744955" y="378611"/>
                </a:cubicBezTo>
                <a:cubicBezTo>
                  <a:pt x="5796456" y="334468"/>
                  <a:pt x="5838496" y="259845"/>
                  <a:pt x="5864772" y="214650"/>
                </a:cubicBezTo>
                <a:cubicBezTo>
                  <a:pt x="5891048" y="169455"/>
                  <a:pt x="5896829" y="138449"/>
                  <a:pt x="5902610" y="107444"/>
                </a:cubicBezTo>
              </a:path>
            </a:pathLst>
          </a:custGeom>
          <a:noFill/>
          <a:ln w="28575">
            <a:solidFill>
              <a:srgbClr val="A500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Freeform 37"/>
          <p:cNvSpPr>
            <a:spLocks/>
          </p:cNvSpPr>
          <p:nvPr/>
        </p:nvSpPr>
        <p:spPr bwMode="auto">
          <a:xfrm>
            <a:off x="5895975" y="3875088"/>
            <a:ext cx="1387475" cy="447675"/>
          </a:xfrm>
          <a:custGeom>
            <a:avLst/>
            <a:gdLst>
              <a:gd name="T0" fmla="*/ 0 w 1387366"/>
              <a:gd name="T1" fmla="*/ 0 h 447741"/>
              <a:gd name="T2" fmla="*/ 277540 w 1387366"/>
              <a:gd name="T3" fmla="*/ 12607 h 447741"/>
              <a:gd name="T4" fmla="*/ 548769 w 1387366"/>
              <a:gd name="T5" fmla="*/ 50429 h 447741"/>
              <a:gd name="T6" fmla="*/ 763231 w 1387366"/>
              <a:gd name="T7" fmla="*/ 69339 h 447741"/>
              <a:gd name="T8" fmla="*/ 971384 w 1387366"/>
              <a:gd name="T9" fmla="*/ 113461 h 447741"/>
              <a:gd name="T10" fmla="*/ 1116463 w 1387366"/>
              <a:gd name="T11" fmla="*/ 201709 h 447741"/>
              <a:gd name="T12" fmla="*/ 1248923 w 1387366"/>
              <a:gd name="T13" fmla="*/ 315173 h 447741"/>
              <a:gd name="T14" fmla="*/ 1387693 w 1387366"/>
              <a:gd name="T15" fmla="*/ 447543 h 44774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387366" h="447741">
                <a:moveTo>
                  <a:pt x="0" y="0"/>
                </a:moveTo>
                <a:cubicBezTo>
                  <a:pt x="93017" y="2102"/>
                  <a:pt x="186034" y="4205"/>
                  <a:pt x="277474" y="12613"/>
                </a:cubicBezTo>
                <a:cubicBezTo>
                  <a:pt x="368914" y="21021"/>
                  <a:pt x="467711" y="40991"/>
                  <a:pt x="548640" y="50450"/>
                </a:cubicBezTo>
                <a:cubicBezTo>
                  <a:pt x="629569" y="59909"/>
                  <a:pt x="692632" y="58859"/>
                  <a:pt x="763051" y="69369"/>
                </a:cubicBezTo>
                <a:cubicBezTo>
                  <a:pt x="833470" y="79879"/>
                  <a:pt x="912298" y="91440"/>
                  <a:pt x="971156" y="113512"/>
                </a:cubicBezTo>
                <a:cubicBezTo>
                  <a:pt x="1030014" y="135584"/>
                  <a:pt x="1069954" y="168166"/>
                  <a:pt x="1116199" y="201799"/>
                </a:cubicBezTo>
                <a:cubicBezTo>
                  <a:pt x="1162445" y="235432"/>
                  <a:pt x="1203435" y="274321"/>
                  <a:pt x="1248629" y="315311"/>
                </a:cubicBezTo>
                <a:cubicBezTo>
                  <a:pt x="1293824" y="356301"/>
                  <a:pt x="1366345" y="424618"/>
                  <a:pt x="1387366" y="447741"/>
                </a:cubicBezTo>
              </a:path>
            </a:pathLst>
          </a:custGeom>
          <a:noFill/>
          <a:ln w="28575">
            <a:solidFill>
              <a:srgbClr val="CC33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Freeform 38"/>
          <p:cNvSpPr>
            <a:spLocks/>
          </p:cNvSpPr>
          <p:nvPr/>
        </p:nvSpPr>
        <p:spPr bwMode="auto">
          <a:xfrm>
            <a:off x="2838450" y="1911350"/>
            <a:ext cx="3922713" cy="1376363"/>
          </a:xfrm>
          <a:custGeom>
            <a:avLst/>
            <a:gdLst>
              <a:gd name="T0" fmla="*/ 0 w 3922608"/>
              <a:gd name="T1" fmla="*/ 1375847 h 1376621"/>
              <a:gd name="T2" fmla="*/ 283803 w 3922608"/>
              <a:gd name="T3" fmla="*/ 1218282 h 1376621"/>
              <a:gd name="T4" fmla="*/ 649590 w 3922608"/>
              <a:gd name="T5" fmla="*/ 997688 h 1376621"/>
              <a:gd name="T6" fmla="*/ 1084755 w 3922608"/>
              <a:gd name="T7" fmla="*/ 764490 h 1376621"/>
              <a:gd name="T8" fmla="*/ 1374864 w 3922608"/>
              <a:gd name="T9" fmla="*/ 524989 h 1376621"/>
              <a:gd name="T10" fmla="*/ 1671280 w 3922608"/>
              <a:gd name="T11" fmla="*/ 285485 h 1376621"/>
              <a:gd name="T12" fmla="*/ 1917240 w 3922608"/>
              <a:gd name="T13" fmla="*/ 102710 h 1376621"/>
              <a:gd name="T14" fmla="*/ 2131669 w 3922608"/>
              <a:gd name="T15" fmla="*/ 14471 h 1376621"/>
              <a:gd name="T16" fmla="*/ 2283030 w 3922608"/>
              <a:gd name="T17" fmla="*/ 1868 h 1376621"/>
              <a:gd name="T18" fmla="*/ 2453313 w 3922608"/>
              <a:gd name="T19" fmla="*/ 33381 h 1376621"/>
              <a:gd name="T20" fmla="*/ 2730807 w 3922608"/>
              <a:gd name="T21" fmla="*/ 134223 h 1376621"/>
              <a:gd name="T22" fmla="*/ 2983076 w 3922608"/>
              <a:gd name="T23" fmla="*/ 247672 h 1376621"/>
              <a:gd name="T24" fmla="*/ 3197505 w 3922608"/>
              <a:gd name="T25" fmla="*/ 361118 h 1376621"/>
              <a:gd name="T26" fmla="*/ 3443465 w 3922608"/>
              <a:gd name="T27" fmla="*/ 449357 h 1376621"/>
              <a:gd name="T28" fmla="*/ 3607441 w 3922608"/>
              <a:gd name="T29" fmla="*/ 474567 h 1376621"/>
              <a:gd name="T30" fmla="*/ 3765109 w 3922608"/>
              <a:gd name="T31" fmla="*/ 436750 h 1376621"/>
              <a:gd name="T32" fmla="*/ 3897548 w 3922608"/>
              <a:gd name="T33" fmla="*/ 361118 h 1376621"/>
              <a:gd name="T34" fmla="*/ 3922776 w 3922608"/>
              <a:gd name="T35" fmla="*/ 335908 h 1376621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922608" h="1376621">
                <a:moveTo>
                  <a:pt x="0" y="1376621"/>
                </a:moveTo>
                <a:cubicBezTo>
                  <a:pt x="87761" y="1329324"/>
                  <a:pt x="175523" y="1282028"/>
                  <a:pt x="283779" y="1218966"/>
                </a:cubicBezTo>
                <a:cubicBezTo>
                  <a:pt x="392035" y="1155904"/>
                  <a:pt x="516058" y="1073923"/>
                  <a:pt x="649539" y="998249"/>
                </a:cubicBezTo>
                <a:cubicBezTo>
                  <a:pt x="783021" y="922574"/>
                  <a:pt x="963799" y="843747"/>
                  <a:pt x="1084668" y="764919"/>
                </a:cubicBezTo>
                <a:cubicBezTo>
                  <a:pt x="1205537" y="686091"/>
                  <a:pt x="1374753" y="525283"/>
                  <a:pt x="1374753" y="525283"/>
                </a:cubicBezTo>
                <a:cubicBezTo>
                  <a:pt x="1472499" y="445404"/>
                  <a:pt x="1580756" y="356066"/>
                  <a:pt x="1671145" y="285647"/>
                </a:cubicBezTo>
                <a:cubicBezTo>
                  <a:pt x="1761534" y="215228"/>
                  <a:pt x="1840362" y="147961"/>
                  <a:pt x="1917087" y="102767"/>
                </a:cubicBezTo>
                <a:cubicBezTo>
                  <a:pt x="1993812" y="57573"/>
                  <a:pt x="2070538" y="31296"/>
                  <a:pt x="2131498" y="14480"/>
                </a:cubicBezTo>
                <a:cubicBezTo>
                  <a:pt x="2192458" y="-2336"/>
                  <a:pt x="2229244" y="-1285"/>
                  <a:pt x="2282847" y="1868"/>
                </a:cubicBezTo>
                <a:cubicBezTo>
                  <a:pt x="2336450" y="5021"/>
                  <a:pt x="2378492" y="11327"/>
                  <a:pt x="2453115" y="33399"/>
                </a:cubicBezTo>
                <a:cubicBezTo>
                  <a:pt x="2527739" y="55471"/>
                  <a:pt x="2642301" y="98563"/>
                  <a:pt x="2730588" y="134298"/>
                </a:cubicBezTo>
                <a:cubicBezTo>
                  <a:pt x="2818875" y="170033"/>
                  <a:pt x="2905060" y="209973"/>
                  <a:pt x="2982836" y="247810"/>
                </a:cubicBezTo>
                <a:cubicBezTo>
                  <a:pt x="3060612" y="285647"/>
                  <a:pt x="3120522" y="327689"/>
                  <a:pt x="3197247" y="361322"/>
                </a:cubicBezTo>
                <a:cubicBezTo>
                  <a:pt x="3273972" y="394955"/>
                  <a:pt x="3374872" y="430690"/>
                  <a:pt x="3443189" y="449609"/>
                </a:cubicBezTo>
                <a:cubicBezTo>
                  <a:pt x="3511506" y="468528"/>
                  <a:pt x="3553547" y="476936"/>
                  <a:pt x="3607150" y="474834"/>
                </a:cubicBezTo>
                <a:cubicBezTo>
                  <a:pt x="3660753" y="472732"/>
                  <a:pt x="3716458" y="455915"/>
                  <a:pt x="3764806" y="436996"/>
                </a:cubicBezTo>
                <a:cubicBezTo>
                  <a:pt x="3813154" y="418077"/>
                  <a:pt x="3870960" y="378138"/>
                  <a:pt x="3897236" y="361322"/>
                </a:cubicBezTo>
                <a:cubicBezTo>
                  <a:pt x="3923512" y="344506"/>
                  <a:pt x="3922986" y="340301"/>
                  <a:pt x="3922461" y="336097"/>
                </a:cubicBezTo>
              </a:path>
            </a:pathLst>
          </a:cu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" name="Freeform 39"/>
          <p:cNvSpPr>
            <a:spLocks/>
          </p:cNvSpPr>
          <p:nvPr/>
        </p:nvSpPr>
        <p:spPr bwMode="auto">
          <a:xfrm>
            <a:off x="5984875" y="1774825"/>
            <a:ext cx="1277938" cy="869950"/>
          </a:xfrm>
          <a:custGeom>
            <a:avLst/>
            <a:gdLst>
              <a:gd name="T0" fmla="*/ 0 w 1277817"/>
              <a:gd name="T1" fmla="*/ 870262 h 869794"/>
              <a:gd name="T2" fmla="*/ 201856 w 1277817"/>
              <a:gd name="T3" fmla="*/ 813476 h 869794"/>
              <a:gd name="T4" fmla="*/ 403712 w 1277817"/>
              <a:gd name="T5" fmla="*/ 731451 h 869794"/>
              <a:gd name="T6" fmla="*/ 510947 w 1277817"/>
              <a:gd name="T7" fmla="*/ 630497 h 869794"/>
              <a:gd name="T8" fmla="*/ 643416 w 1277817"/>
              <a:gd name="T9" fmla="*/ 460138 h 869794"/>
              <a:gd name="T10" fmla="*/ 738037 w 1277817"/>
              <a:gd name="T11" fmla="*/ 308707 h 869794"/>
              <a:gd name="T12" fmla="*/ 845272 w 1277817"/>
              <a:gd name="T13" fmla="*/ 113109 h 869794"/>
              <a:gd name="T14" fmla="*/ 927277 w 1277817"/>
              <a:gd name="T15" fmla="*/ 18465 h 869794"/>
              <a:gd name="T16" fmla="*/ 1047128 w 1277817"/>
              <a:gd name="T17" fmla="*/ 5847 h 869794"/>
              <a:gd name="T18" fmla="*/ 1185903 w 1277817"/>
              <a:gd name="T19" fmla="*/ 87872 h 869794"/>
              <a:gd name="T20" fmla="*/ 1267908 w 1277817"/>
              <a:gd name="T21" fmla="*/ 201444 h 869794"/>
              <a:gd name="T22" fmla="*/ 1274217 w 1277817"/>
              <a:gd name="T23" fmla="*/ 201444 h 8697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77817" h="869794">
                <a:moveTo>
                  <a:pt x="0" y="869794"/>
                </a:moveTo>
                <a:cubicBezTo>
                  <a:pt x="67266" y="852977"/>
                  <a:pt x="134533" y="836161"/>
                  <a:pt x="201799" y="813038"/>
                </a:cubicBezTo>
                <a:cubicBezTo>
                  <a:pt x="269065" y="789915"/>
                  <a:pt x="352097" y="761538"/>
                  <a:pt x="403598" y="731058"/>
                </a:cubicBezTo>
                <a:cubicBezTo>
                  <a:pt x="455099" y="700578"/>
                  <a:pt x="470864" y="675352"/>
                  <a:pt x="510803" y="630158"/>
                </a:cubicBezTo>
                <a:cubicBezTo>
                  <a:pt x="550742" y="584964"/>
                  <a:pt x="605396" y="513494"/>
                  <a:pt x="643233" y="459891"/>
                </a:cubicBezTo>
                <a:cubicBezTo>
                  <a:pt x="681070" y="406288"/>
                  <a:pt x="704194" y="366349"/>
                  <a:pt x="737827" y="308542"/>
                </a:cubicBezTo>
                <a:cubicBezTo>
                  <a:pt x="771460" y="250735"/>
                  <a:pt x="813501" y="161397"/>
                  <a:pt x="845032" y="113049"/>
                </a:cubicBezTo>
                <a:cubicBezTo>
                  <a:pt x="876563" y="64701"/>
                  <a:pt x="893380" y="36323"/>
                  <a:pt x="927013" y="18456"/>
                </a:cubicBezTo>
                <a:cubicBezTo>
                  <a:pt x="960646" y="588"/>
                  <a:pt x="1003739" y="-5717"/>
                  <a:pt x="1046831" y="5844"/>
                </a:cubicBezTo>
                <a:cubicBezTo>
                  <a:pt x="1089923" y="17405"/>
                  <a:pt x="1148781" y="55242"/>
                  <a:pt x="1185567" y="87824"/>
                </a:cubicBezTo>
                <a:cubicBezTo>
                  <a:pt x="1222353" y="120406"/>
                  <a:pt x="1252834" y="182417"/>
                  <a:pt x="1267548" y="201336"/>
                </a:cubicBezTo>
                <a:cubicBezTo>
                  <a:pt x="1282262" y="220255"/>
                  <a:pt x="1278058" y="210795"/>
                  <a:pt x="1273854" y="201336"/>
                </a:cubicBezTo>
              </a:path>
            </a:pathLst>
          </a:cu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6810375" y="1644650"/>
            <a:ext cx="593725" cy="446088"/>
          </a:xfrm>
          <a:custGeom>
            <a:avLst/>
            <a:gdLst>
              <a:gd name="T0" fmla="*/ 0 w 592784"/>
              <a:gd name="T1" fmla="*/ 447908 h 445181"/>
              <a:gd name="T2" fmla="*/ 38018 w 592784"/>
              <a:gd name="T3" fmla="*/ 308321 h 445181"/>
              <a:gd name="T4" fmla="*/ 95045 w 592784"/>
              <a:gd name="T5" fmla="*/ 92597 h 445181"/>
              <a:gd name="T6" fmla="*/ 183752 w 592784"/>
              <a:gd name="T7" fmla="*/ 3770 h 445181"/>
              <a:gd name="T8" fmla="*/ 297806 w 592784"/>
              <a:gd name="T9" fmla="*/ 29148 h 445181"/>
              <a:gd name="T10" fmla="*/ 411860 w 592784"/>
              <a:gd name="T11" fmla="*/ 143355 h 445181"/>
              <a:gd name="T12" fmla="*/ 513239 w 592784"/>
              <a:gd name="T13" fmla="*/ 257564 h 445181"/>
              <a:gd name="T14" fmla="*/ 595611 w 592784"/>
              <a:gd name="T15" fmla="*/ 333700 h 44518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92784" h="445181">
                <a:moveTo>
                  <a:pt x="0" y="445181"/>
                </a:moveTo>
                <a:cubicBezTo>
                  <a:pt x="11036" y="405241"/>
                  <a:pt x="22072" y="365302"/>
                  <a:pt x="37838" y="306444"/>
                </a:cubicBezTo>
                <a:cubicBezTo>
                  <a:pt x="53604" y="247586"/>
                  <a:pt x="70420" y="142483"/>
                  <a:pt x="94594" y="92033"/>
                </a:cubicBezTo>
                <a:cubicBezTo>
                  <a:pt x="118768" y="41583"/>
                  <a:pt x="149247" y="14256"/>
                  <a:pt x="182880" y="3746"/>
                </a:cubicBezTo>
                <a:cubicBezTo>
                  <a:pt x="216513" y="-6764"/>
                  <a:pt x="258555" y="5848"/>
                  <a:pt x="296392" y="28971"/>
                </a:cubicBezTo>
                <a:cubicBezTo>
                  <a:pt x="334229" y="52094"/>
                  <a:pt x="374169" y="104646"/>
                  <a:pt x="409904" y="142483"/>
                </a:cubicBezTo>
                <a:cubicBezTo>
                  <a:pt x="445639" y="180320"/>
                  <a:pt x="480323" y="224464"/>
                  <a:pt x="510803" y="255995"/>
                </a:cubicBezTo>
                <a:cubicBezTo>
                  <a:pt x="541283" y="287526"/>
                  <a:pt x="567033" y="309597"/>
                  <a:pt x="592784" y="331669"/>
                </a:cubicBezTo>
              </a:path>
            </a:pathLst>
          </a:custGeom>
          <a:noFill/>
          <a:ln w="28575">
            <a:solidFill>
              <a:srgbClr val="0033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" name="Freeform 41"/>
          <p:cNvSpPr>
            <a:spLocks/>
          </p:cNvSpPr>
          <p:nvPr/>
        </p:nvSpPr>
        <p:spPr bwMode="auto">
          <a:xfrm>
            <a:off x="7119938" y="1087438"/>
            <a:ext cx="1323975" cy="1071562"/>
          </a:xfrm>
          <a:custGeom>
            <a:avLst/>
            <a:gdLst>
              <a:gd name="T0" fmla="*/ 0 w 1324303"/>
              <a:gd name="T1" fmla="*/ 1070576 h 1072055"/>
              <a:gd name="T2" fmla="*/ 195348 w 1324303"/>
              <a:gd name="T3" fmla="*/ 900544 h 1072055"/>
              <a:gd name="T4" fmla="*/ 352886 w 1324303"/>
              <a:gd name="T5" fmla="*/ 711618 h 1072055"/>
              <a:gd name="T6" fmla="*/ 497821 w 1324303"/>
              <a:gd name="T7" fmla="*/ 421934 h 1072055"/>
              <a:gd name="T8" fmla="*/ 649056 w 1324303"/>
              <a:gd name="T9" fmla="*/ 188925 h 1072055"/>
              <a:gd name="T10" fmla="*/ 705770 w 1324303"/>
              <a:gd name="T11" fmla="*/ 132247 h 1072055"/>
              <a:gd name="T12" fmla="*/ 762484 w 1324303"/>
              <a:gd name="T13" fmla="*/ 195222 h 1072055"/>
              <a:gd name="T14" fmla="*/ 787690 w 1324303"/>
              <a:gd name="T15" fmla="*/ 346364 h 1072055"/>
              <a:gd name="T16" fmla="*/ 812897 w 1324303"/>
              <a:gd name="T17" fmla="*/ 434528 h 1072055"/>
              <a:gd name="T18" fmla="*/ 901118 w 1324303"/>
              <a:gd name="T19" fmla="*/ 440825 h 1072055"/>
              <a:gd name="T20" fmla="*/ 1001942 w 1324303"/>
              <a:gd name="T21" fmla="*/ 421934 h 1072055"/>
              <a:gd name="T22" fmla="*/ 1058656 w 1324303"/>
              <a:gd name="T23" fmla="*/ 295984 h 1072055"/>
              <a:gd name="T24" fmla="*/ 1134274 w 1324303"/>
              <a:gd name="T25" fmla="*/ 163736 h 1072055"/>
              <a:gd name="T26" fmla="*/ 1184685 w 1324303"/>
              <a:gd name="T27" fmla="*/ 56678 h 1072055"/>
              <a:gd name="T28" fmla="*/ 1241398 w 1324303"/>
              <a:gd name="T29" fmla="*/ 0 h 1072055"/>
              <a:gd name="T30" fmla="*/ 1266605 w 1324303"/>
              <a:gd name="T31" fmla="*/ 56678 h 1072055"/>
              <a:gd name="T32" fmla="*/ 1291812 w 1324303"/>
              <a:gd name="T33" fmla="*/ 220414 h 1072055"/>
              <a:gd name="T34" fmla="*/ 1323319 w 1324303"/>
              <a:gd name="T35" fmla="*/ 321173 h 107205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324303" h="1072055">
                <a:moveTo>
                  <a:pt x="0" y="1072055"/>
                </a:moveTo>
                <a:cubicBezTo>
                  <a:pt x="68317" y="1016876"/>
                  <a:pt x="136634" y="961697"/>
                  <a:pt x="195492" y="901788"/>
                </a:cubicBezTo>
                <a:cubicBezTo>
                  <a:pt x="254350" y="841879"/>
                  <a:pt x="302697" y="792480"/>
                  <a:pt x="353147" y="712601"/>
                </a:cubicBezTo>
                <a:cubicBezTo>
                  <a:pt x="403597" y="632722"/>
                  <a:pt x="448791" y="509752"/>
                  <a:pt x="498190" y="422516"/>
                </a:cubicBezTo>
                <a:cubicBezTo>
                  <a:pt x="547589" y="335280"/>
                  <a:pt x="614855" y="237534"/>
                  <a:pt x="649539" y="189186"/>
                </a:cubicBezTo>
                <a:cubicBezTo>
                  <a:pt x="684223" y="140838"/>
                  <a:pt x="687376" y="131379"/>
                  <a:pt x="706295" y="132430"/>
                </a:cubicBezTo>
                <a:cubicBezTo>
                  <a:pt x="725214" y="133481"/>
                  <a:pt x="749388" y="159757"/>
                  <a:pt x="763051" y="195492"/>
                </a:cubicBezTo>
                <a:cubicBezTo>
                  <a:pt x="776714" y="231227"/>
                  <a:pt x="779867" y="306902"/>
                  <a:pt x="788275" y="346841"/>
                </a:cubicBezTo>
                <a:cubicBezTo>
                  <a:pt x="796683" y="386780"/>
                  <a:pt x="794581" y="419363"/>
                  <a:pt x="813500" y="435128"/>
                </a:cubicBezTo>
                <a:cubicBezTo>
                  <a:pt x="832419" y="450893"/>
                  <a:pt x="870256" y="443536"/>
                  <a:pt x="901787" y="441434"/>
                </a:cubicBezTo>
                <a:cubicBezTo>
                  <a:pt x="933318" y="439332"/>
                  <a:pt x="976410" y="446690"/>
                  <a:pt x="1002686" y="422516"/>
                </a:cubicBezTo>
                <a:cubicBezTo>
                  <a:pt x="1028962" y="398342"/>
                  <a:pt x="1037370" y="339484"/>
                  <a:pt x="1059442" y="296392"/>
                </a:cubicBezTo>
                <a:cubicBezTo>
                  <a:pt x="1081514" y="253300"/>
                  <a:pt x="1114096" y="203900"/>
                  <a:pt x="1135117" y="163961"/>
                </a:cubicBezTo>
                <a:cubicBezTo>
                  <a:pt x="1156138" y="124022"/>
                  <a:pt x="1167699" y="84083"/>
                  <a:pt x="1185566" y="56756"/>
                </a:cubicBezTo>
                <a:cubicBezTo>
                  <a:pt x="1203433" y="29429"/>
                  <a:pt x="1228659" y="0"/>
                  <a:pt x="1242322" y="0"/>
                </a:cubicBezTo>
                <a:cubicBezTo>
                  <a:pt x="1255985" y="0"/>
                  <a:pt x="1259139" y="19970"/>
                  <a:pt x="1267547" y="56756"/>
                </a:cubicBezTo>
                <a:cubicBezTo>
                  <a:pt x="1275955" y="93542"/>
                  <a:pt x="1283313" y="176574"/>
                  <a:pt x="1292772" y="220717"/>
                </a:cubicBezTo>
                <a:cubicBezTo>
                  <a:pt x="1302231" y="264860"/>
                  <a:pt x="1313267" y="293238"/>
                  <a:pt x="1324303" y="321617"/>
                </a:cubicBezTo>
              </a:path>
            </a:pathLst>
          </a:custGeom>
          <a:noFill/>
          <a:ln w="28575">
            <a:solidFill>
              <a:srgbClr val="8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" name="Freeform 42"/>
          <p:cNvSpPr>
            <a:spLocks/>
          </p:cNvSpPr>
          <p:nvPr/>
        </p:nvSpPr>
        <p:spPr bwMode="auto">
          <a:xfrm>
            <a:off x="7800975" y="1193800"/>
            <a:ext cx="434975" cy="271463"/>
          </a:xfrm>
          <a:custGeom>
            <a:avLst/>
            <a:gdLst>
              <a:gd name="T0" fmla="*/ 0 w 435128"/>
              <a:gd name="T1" fmla="*/ 182766 h 271790"/>
              <a:gd name="T2" fmla="*/ 94494 w 435128"/>
              <a:gd name="T3" fmla="*/ 88513 h 271790"/>
              <a:gd name="T4" fmla="*/ 182688 w 435128"/>
              <a:gd name="T5" fmla="*/ 544 h 271790"/>
              <a:gd name="T6" fmla="*/ 251981 w 435128"/>
              <a:gd name="T7" fmla="*/ 57096 h 271790"/>
              <a:gd name="T8" fmla="*/ 289779 w 435128"/>
              <a:gd name="T9" fmla="*/ 170199 h 271790"/>
              <a:gd name="T10" fmla="*/ 327578 w 435128"/>
              <a:gd name="T11" fmla="*/ 245601 h 271790"/>
              <a:gd name="T12" fmla="*/ 396871 w 435128"/>
              <a:gd name="T13" fmla="*/ 270734 h 271790"/>
              <a:gd name="T14" fmla="*/ 434669 w 435128"/>
              <a:gd name="T15" fmla="*/ 251885 h 27179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35128" h="271790">
                <a:moveTo>
                  <a:pt x="0" y="183427"/>
                </a:moveTo>
                <a:lnTo>
                  <a:pt x="94593" y="88834"/>
                </a:lnTo>
                <a:cubicBezTo>
                  <a:pt x="125073" y="58354"/>
                  <a:pt x="156604" y="5802"/>
                  <a:pt x="182880" y="547"/>
                </a:cubicBezTo>
                <a:cubicBezTo>
                  <a:pt x="209156" y="-4708"/>
                  <a:pt x="234381" y="28925"/>
                  <a:pt x="252248" y="57303"/>
                </a:cubicBezTo>
                <a:cubicBezTo>
                  <a:pt x="270115" y="85681"/>
                  <a:pt x="277473" y="139284"/>
                  <a:pt x="290085" y="170815"/>
                </a:cubicBezTo>
                <a:cubicBezTo>
                  <a:pt x="302697" y="202346"/>
                  <a:pt x="310055" y="229674"/>
                  <a:pt x="327923" y="246490"/>
                </a:cubicBezTo>
                <a:cubicBezTo>
                  <a:pt x="345791" y="263306"/>
                  <a:pt x="379424" y="270663"/>
                  <a:pt x="397291" y="271714"/>
                </a:cubicBezTo>
                <a:cubicBezTo>
                  <a:pt x="415158" y="272765"/>
                  <a:pt x="425143" y="262780"/>
                  <a:pt x="435128" y="252796"/>
                </a:cubicBezTo>
              </a:path>
            </a:pathLst>
          </a:custGeom>
          <a:noFill/>
          <a:ln w="28575">
            <a:solidFill>
              <a:srgbClr val="339933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" name="Freeform 43"/>
          <p:cNvSpPr>
            <a:spLocks/>
          </p:cNvSpPr>
          <p:nvPr/>
        </p:nvSpPr>
        <p:spPr bwMode="auto">
          <a:xfrm>
            <a:off x="6905625" y="3629025"/>
            <a:ext cx="1563688" cy="2387600"/>
          </a:xfrm>
          <a:custGeom>
            <a:avLst/>
            <a:gdLst>
              <a:gd name="T0" fmla="*/ 0 w 1563939"/>
              <a:gd name="T1" fmla="*/ 296020 h 2388602"/>
              <a:gd name="T2" fmla="*/ 138670 w 1563939"/>
              <a:gd name="T3" fmla="*/ 491266 h 2388602"/>
              <a:gd name="T4" fmla="*/ 359279 w 1563939"/>
              <a:gd name="T5" fmla="*/ 812478 h 2388602"/>
              <a:gd name="T6" fmla="*/ 516860 w 1563939"/>
              <a:gd name="T7" fmla="*/ 1102198 h 2388602"/>
              <a:gd name="T8" fmla="*/ 636620 w 1563939"/>
              <a:gd name="T9" fmla="*/ 1486393 h 2388602"/>
              <a:gd name="T10" fmla="*/ 750078 w 1563939"/>
              <a:gd name="T11" fmla="*/ 1876886 h 2388602"/>
              <a:gd name="T12" fmla="*/ 850926 w 1563939"/>
              <a:gd name="T13" fmla="*/ 2210694 h 2388602"/>
              <a:gd name="T14" fmla="*/ 907655 w 1563939"/>
              <a:gd name="T15" fmla="*/ 2349257 h 2388602"/>
              <a:gd name="T16" fmla="*/ 939171 w 1563939"/>
              <a:gd name="T17" fmla="*/ 2374450 h 2388602"/>
              <a:gd name="T18" fmla="*/ 976991 w 1563939"/>
              <a:gd name="T19" fmla="*/ 2261081 h 2388602"/>
              <a:gd name="T20" fmla="*/ 989597 w 1563939"/>
              <a:gd name="T21" fmla="*/ 2128817 h 2388602"/>
              <a:gd name="T22" fmla="*/ 995900 w 1563939"/>
              <a:gd name="T23" fmla="*/ 2028045 h 2388602"/>
              <a:gd name="T24" fmla="*/ 1014810 w 1563939"/>
              <a:gd name="T25" fmla="*/ 2002851 h 2388602"/>
              <a:gd name="T26" fmla="*/ 1052629 w 1563939"/>
              <a:gd name="T27" fmla="*/ 2078431 h 2388602"/>
              <a:gd name="T28" fmla="*/ 1077842 w 1563939"/>
              <a:gd name="T29" fmla="*/ 2261081 h 2388602"/>
              <a:gd name="T30" fmla="*/ 1103055 w 1563939"/>
              <a:gd name="T31" fmla="*/ 2342958 h 2388602"/>
              <a:gd name="T32" fmla="*/ 1134571 w 1563939"/>
              <a:gd name="T33" fmla="*/ 2380748 h 2388602"/>
              <a:gd name="T34" fmla="*/ 1178693 w 1563939"/>
              <a:gd name="T35" fmla="*/ 2235888 h 2388602"/>
              <a:gd name="T36" fmla="*/ 1229119 w 1563939"/>
              <a:gd name="T37" fmla="*/ 2021747 h 2388602"/>
              <a:gd name="T38" fmla="*/ 1292151 w 1563939"/>
              <a:gd name="T39" fmla="*/ 1574569 h 2388602"/>
              <a:gd name="T40" fmla="*/ 1323665 w 1563939"/>
              <a:gd name="T41" fmla="*/ 1234463 h 2388602"/>
              <a:gd name="T42" fmla="*/ 1374090 w 1563939"/>
              <a:gd name="T43" fmla="*/ 925846 h 2388602"/>
              <a:gd name="T44" fmla="*/ 1430819 w 1563939"/>
              <a:gd name="T45" fmla="*/ 617232 h 2388602"/>
              <a:gd name="T46" fmla="*/ 1474941 w 1563939"/>
              <a:gd name="T47" fmla="*/ 352704 h 2388602"/>
              <a:gd name="T48" fmla="*/ 1537973 w 1563939"/>
              <a:gd name="T49" fmla="*/ 132263 h 2388602"/>
              <a:gd name="T50" fmla="*/ 1563186 w 1563939"/>
              <a:gd name="T51" fmla="*/ 0 h 2388602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563939" h="2388602">
                <a:moveTo>
                  <a:pt x="0" y="296392"/>
                </a:moveTo>
                <a:cubicBezTo>
                  <a:pt x="39413" y="351045"/>
                  <a:pt x="78827" y="405699"/>
                  <a:pt x="138736" y="491884"/>
                </a:cubicBezTo>
                <a:cubicBezTo>
                  <a:pt x="198645" y="578069"/>
                  <a:pt x="296391" y="711551"/>
                  <a:pt x="359453" y="813501"/>
                </a:cubicBezTo>
                <a:cubicBezTo>
                  <a:pt x="422515" y="915452"/>
                  <a:pt x="470864" y="991126"/>
                  <a:pt x="517109" y="1103587"/>
                </a:cubicBezTo>
                <a:cubicBezTo>
                  <a:pt x="563354" y="1216048"/>
                  <a:pt x="598038" y="1358988"/>
                  <a:pt x="636926" y="1488265"/>
                </a:cubicBezTo>
                <a:cubicBezTo>
                  <a:pt x="675814" y="1617542"/>
                  <a:pt x="714703" y="1758381"/>
                  <a:pt x="750438" y="1879250"/>
                </a:cubicBezTo>
                <a:cubicBezTo>
                  <a:pt x="786173" y="2000119"/>
                  <a:pt x="825061" y="2134651"/>
                  <a:pt x="851337" y="2213479"/>
                </a:cubicBezTo>
                <a:cubicBezTo>
                  <a:pt x="877613" y="2292307"/>
                  <a:pt x="893379" y="2324889"/>
                  <a:pt x="908093" y="2352216"/>
                </a:cubicBezTo>
                <a:cubicBezTo>
                  <a:pt x="922807" y="2379543"/>
                  <a:pt x="928063" y="2392154"/>
                  <a:pt x="939624" y="2377440"/>
                </a:cubicBezTo>
                <a:cubicBezTo>
                  <a:pt x="951185" y="2362726"/>
                  <a:pt x="969054" y="2304919"/>
                  <a:pt x="977462" y="2263929"/>
                </a:cubicBezTo>
                <a:cubicBezTo>
                  <a:pt x="985870" y="2222939"/>
                  <a:pt x="986921" y="2170386"/>
                  <a:pt x="990074" y="2131498"/>
                </a:cubicBezTo>
                <a:cubicBezTo>
                  <a:pt x="993227" y="2092610"/>
                  <a:pt x="992176" y="2051620"/>
                  <a:pt x="996380" y="2030599"/>
                </a:cubicBezTo>
                <a:cubicBezTo>
                  <a:pt x="1000584" y="2009578"/>
                  <a:pt x="1005840" y="1996966"/>
                  <a:pt x="1015299" y="2005374"/>
                </a:cubicBezTo>
                <a:cubicBezTo>
                  <a:pt x="1024758" y="2013782"/>
                  <a:pt x="1042626" y="2037956"/>
                  <a:pt x="1053136" y="2081049"/>
                </a:cubicBezTo>
                <a:cubicBezTo>
                  <a:pt x="1063646" y="2124142"/>
                  <a:pt x="1069953" y="2219786"/>
                  <a:pt x="1078361" y="2263929"/>
                </a:cubicBezTo>
                <a:cubicBezTo>
                  <a:pt x="1086769" y="2308072"/>
                  <a:pt x="1094127" y="2325939"/>
                  <a:pt x="1103586" y="2345909"/>
                </a:cubicBezTo>
                <a:cubicBezTo>
                  <a:pt x="1113045" y="2365879"/>
                  <a:pt x="1122505" y="2401615"/>
                  <a:pt x="1135117" y="2383747"/>
                </a:cubicBezTo>
                <a:cubicBezTo>
                  <a:pt x="1147729" y="2365879"/>
                  <a:pt x="1163495" y="2298613"/>
                  <a:pt x="1179260" y="2238704"/>
                </a:cubicBezTo>
                <a:cubicBezTo>
                  <a:pt x="1195026" y="2178795"/>
                  <a:pt x="1210791" y="2134652"/>
                  <a:pt x="1229710" y="2024293"/>
                </a:cubicBezTo>
                <a:cubicBezTo>
                  <a:pt x="1248629" y="1913934"/>
                  <a:pt x="1277007" y="1707931"/>
                  <a:pt x="1292772" y="1576552"/>
                </a:cubicBezTo>
                <a:cubicBezTo>
                  <a:pt x="1308538" y="1445173"/>
                  <a:pt x="1310640" y="1344273"/>
                  <a:pt x="1324303" y="1236017"/>
                </a:cubicBezTo>
                <a:cubicBezTo>
                  <a:pt x="1337966" y="1127761"/>
                  <a:pt x="1356885" y="1030014"/>
                  <a:pt x="1374753" y="927013"/>
                </a:cubicBezTo>
                <a:cubicBezTo>
                  <a:pt x="1392621" y="824012"/>
                  <a:pt x="1414693" y="713653"/>
                  <a:pt x="1431509" y="618009"/>
                </a:cubicBezTo>
                <a:cubicBezTo>
                  <a:pt x="1448325" y="522365"/>
                  <a:pt x="1457785" y="434078"/>
                  <a:pt x="1475652" y="353148"/>
                </a:cubicBezTo>
                <a:cubicBezTo>
                  <a:pt x="1493520" y="272218"/>
                  <a:pt x="1524000" y="191289"/>
                  <a:pt x="1538714" y="132431"/>
                </a:cubicBezTo>
                <a:cubicBezTo>
                  <a:pt x="1553428" y="73573"/>
                  <a:pt x="1558683" y="36786"/>
                  <a:pt x="1563939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" name="Freeform 15"/>
          <p:cNvSpPr>
            <a:spLocks/>
          </p:cNvSpPr>
          <p:nvPr/>
        </p:nvSpPr>
        <p:spPr bwMode="auto">
          <a:xfrm>
            <a:off x="8021638" y="4600575"/>
            <a:ext cx="428625" cy="1449388"/>
          </a:xfrm>
          <a:custGeom>
            <a:avLst/>
            <a:gdLst>
              <a:gd name="T0" fmla="*/ 0 w 428822"/>
              <a:gd name="T1" fmla="*/ 1121545 h 1449801"/>
              <a:gd name="T2" fmla="*/ 44084 w 428822"/>
              <a:gd name="T3" fmla="*/ 1228661 h 1449801"/>
              <a:gd name="T4" fmla="*/ 62975 w 428822"/>
              <a:gd name="T5" fmla="*/ 1335773 h 1449801"/>
              <a:gd name="T6" fmla="*/ 75570 w 428822"/>
              <a:gd name="T7" fmla="*/ 1417685 h 1449801"/>
              <a:gd name="T8" fmla="*/ 113356 w 428822"/>
              <a:gd name="T9" fmla="*/ 1442889 h 1449801"/>
              <a:gd name="T10" fmla="*/ 151141 w 428822"/>
              <a:gd name="T11" fmla="*/ 1316872 h 1449801"/>
              <a:gd name="T12" fmla="*/ 182628 w 428822"/>
              <a:gd name="T13" fmla="*/ 1121545 h 1449801"/>
              <a:gd name="T14" fmla="*/ 214117 w 428822"/>
              <a:gd name="T15" fmla="*/ 957725 h 1449801"/>
              <a:gd name="T16" fmla="*/ 251900 w 428822"/>
              <a:gd name="T17" fmla="*/ 800204 h 1449801"/>
              <a:gd name="T18" fmla="*/ 295984 w 428822"/>
              <a:gd name="T19" fmla="*/ 630081 h 1449801"/>
              <a:gd name="T20" fmla="*/ 327470 w 428822"/>
              <a:gd name="T21" fmla="*/ 466261 h 1449801"/>
              <a:gd name="T22" fmla="*/ 365256 w 428822"/>
              <a:gd name="T23" fmla="*/ 277236 h 1449801"/>
              <a:gd name="T24" fmla="*/ 396744 w 428822"/>
              <a:gd name="T25" fmla="*/ 126016 h 1449801"/>
              <a:gd name="T26" fmla="*/ 428231 w 428822"/>
              <a:gd name="T27" fmla="*/ 0 h 144980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428822" h="1449801">
                <a:moveTo>
                  <a:pt x="0" y="1122505"/>
                </a:moveTo>
                <a:cubicBezTo>
                  <a:pt x="16817" y="1158240"/>
                  <a:pt x="33634" y="1193976"/>
                  <a:pt x="44144" y="1229711"/>
                </a:cubicBezTo>
                <a:cubicBezTo>
                  <a:pt x="54654" y="1265446"/>
                  <a:pt x="57807" y="1305385"/>
                  <a:pt x="63062" y="1336916"/>
                </a:cubicBezTo>
                <a:cubicBezTo>
                  <a:pt x="68317" y="1368447"/>
                  <a:pt x="67267" y="1401029"/>
                  <a:pt x="75675" y="1418897"/>
                </a:cubicBezTo>
                <a:cubicBezTo>
                  <a:pt x="84083" y="1436765"/>
                  <a:pt x="100900" y="1460939"/>
                  <a:pt x="113512" y="1444122"/>
                </a:cubicBezTo>
                <a:cubicBezTo>
                  <a:pt x="126124" y="1427305"/>
                  <a:pt x="139788" y="1371600"/>
                  <a:pt x="151349" y="1317997"/>
                </a:cubicBezTo>
                <a:cubicBezTo>
                  <a:pt x="162910" y="1264394"/>
                  <a:pt x="172370" y="1182414"/>
                  <a:pt x="182880" y="1122505"/>
                </a:cubicBezTo>
                <a:cubicBezTo>
                  <a:pt x="193390" y="1062596"/>
                  <a:pt x="202850" y="1012147"/>
                  <a:pt x="214411" y="958544"/>
                </a:cubicBezTo>
                <a:cubicBezTo>
                  <a:pt x="225972" y="904941"/>
                  <a:pt x="238585" y="855542"/>
                  <a:pt x="252248" y="800888"/>
                </a:cubicBezTo>
                <a:cubicBezTo>
                  <a:pt x="265911" y="746234"/>
                  <a:pt x="283780" y="686326"/>
                  <a:pt x="296392" y="630621"/>
                </a:cubicBezTo>
                <a:cubicBezTo>
                  <a:pt x="309004" y="574916"/>
                  <a:pt x="316362" y="525518"/>
                  <a:pt x="327923" y="466660"/>
                </a:cubicBezTo>
                <a:cubicBezTo>
                  <a:pt x="339484" y="407802"/>
                  <a:pt x="354199" y="334229"/>
                  <a:pt x="365760" y="277473"/>
                </a:cubicBezTo>
                <a:cubicBezTo>
                  <a:pt x="377321" y="220717"/>
                  <a:pt x="386781" y="172369"/>
                  <a:pt x="397291" y="126124"/>
                </a:cubicBezTo>
                <a:cubicBezTo>
                  <a:pt x="407801" y="79879"/>
                  <a:pt x="418311" y="39939"/>
                  <a:pt x="428822" y="0"/>
                </a:cubicBezTo>
              </a:path>
            </a:pathLst>
          </a:custGeom>
          <a:noFill/>
          <a:ln w="28575">
            <a:solidFill>
              <a:srgbClr val="FF66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" name="Freeform 45"/>
          <p:cNvSpPr>
            <a:spLocks/>
          </p:cNvSpPr>
          <p:nvPr/>
        </p:nvSpPr>
        <p:spPr bwMode="auto">
          <a:xfrm>
            <a:off x="8299450" y="4864100"/>
            <a:ext cx="115888" cy="1943100"/>
          </a:xfrm>
          <a:custGeom>
            <a:avLst/>
            <a:gdLst>
              <a:gd name="T0" fmla="*/ 0 w 116545"/>
              <a:gd name="T1" fmla="*/ 0 h 1942312"/>
              <a:gd name="T2" fmla="*/ 24801 w 116545"/>
              <a:gd name="T3" fmla="*/ 164162 h 1942312"/>
              <a:gd name="T4" fmla="*/ 31000 w 116545"/>
              <a:gd name="T5" fmla="*/ 530366 h 1942312"/>
              <a:gd name="T6" fmla="*/ 43402 w 116545"/>
              <a:gd name="T7" fmla="*/ 978653 h 1942312"/>
              <a:gd name="T8" fmla="*/ 80602 w 116545"/>
              <a:gd name="T9" fmla="*/ 1521647 h 1942312"/>
              <a:gd name="T10" fmla="*/ 111603 w 116545"/>
              <a:gd name="T11" fmla="*/ 1837341 h 1942312"/>
              <a:gd name="T12" fmla="*/ 111603 w 116545"/>
              <a:gd name="T13" fmla="*/ 1944677 h 194231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6545" h="1942312">
                <a:moveTo>
                  <a:pt x="0" y="0"/>
                </a:moveTo>
                <a:cubicBezTo>
                  <a:pt x="9985" y="37837"/>
                  <a:pt x="19970" y="75674"/>
                  <a:pt x="25225" y="163961"/>
                </a:cubicBezTo>
                <a:cubicBezTo>
                  <a:pt x="30480" y="252248"/>
                  <a:pt x="28378" y="394138"/>
                  <a:pt x="31531" y="529721"/>
                </a:cubicBezTo>
                <a:cubicBezTo>
                  <a:pt x="34684" y="665304"/>
                  <a:pt x="35736" y="812450"/>
                  <a:pt x="44144" y="977462"/>
                </a:cubicBezTo>
                <a:cubicBezTo>
                  <a:pt x="52552" y="1142474"/>
                  <a:pt x="70420" y="1376855"/>
                  <a:pt x="81981" y="1519796"/>
                </a:cubicBezTo>
                <a:cubicBezTo>
                  <a:pt x="93542" y="1662737"/>
                  <a:pt x="108257" y="1764687"/>
                  <a:pt x="113512" y="1835106"/>
                </a:cubicBezTo>
                <a:cubicBezTo>
                  <a:pt x="118767" y="1905525"/>
                  <a:pt x="116139" y="1923918"/>
                  <a:pt x="113512" y="1942312"/>
                </a:cubicBezTo>
              </a:path>
            </a:pathLst>
          </a:custGeom>
          <a:noFill/>
          <a:ln w="28575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9125" y="730250"/>
            <a:ext cx="1401763" cy="1014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2000" dirty="0">
                <a:solidFill>
                  <a:srgbClr val="FFFFCC">
                    <a:lumMod val="25000"/>
                  </a:srgbClr>
                </a:solidFill>
                <a:latin typeface="Times New Roman" pitchFamily="18" charset="0"/>
              </a:rPr>
              <a:t>% above world average</a:t>
            </a:r>
          </a:p>
        </p:txBody>
      </p:sp>
      <p:sp>
        <p:nvSpPr>
          <p:cNvPr id="48" name="TextBox 49"/>
          <p:cNvSpPr txBox="1">
            <a:spLocks noChangeArrowheads="1"/>
          </p:cNvSpPr>
          <p:nvPr/>
        </p:nvSpPr>
        <p:spPr bwMode="auto">
          <a:xfrm>
            <a:off x="640555" y="5679281"/>
            <a:ext cx="1703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FF0000"/>
                </a:solidFill>
              </a:rPr>
              <a:t>% below world average </a:t>
            </a:r>
            <a:r>
              <a:rPr lang="nl-NL" altLang="en-US" sz="1600">
                <a:solidFill>
                  <a:srgbClr val="FF0000"/>
                </a:solidFill>
              </a:rPr>
              <a:t>(country = 100)</a:t>
            </a:r>
          </a:p>
        </p:txBody>
      </p:sp>
      <p:sp>
        <p:nvSpPr>
          <p:cNvPr id="49" name="Line 4"/>
          <p:cNvSpPr>
            <a:spLocks noChangeShapeType="1"/>
          </p:cNvSpPr>
          <p:nvPr/>
        </p:nvSpPr>
        <p:spPr bwMode="auto">
          <a:xfrm>
            <a:off x="608012" y="3557588"/>
            <a:ext cx="1587" cy="3178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" name="Line 3"/>
          <p:cNvSpPr>
            <a:spLocks noChangeShapeType="1"/>
          </p:cNvSpPr>
          <p:nvPr/>
        </p:nvSpPr>
        <p:spPr bwMode="auto">
          <a:xfrm flipV="1">
            <a:off x="452438" y="3546475"/>
            <a:ext cx="428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" name="Line 3"/>
          <p:cNvSpPr>
            <a:spLocks noChangeShapeType="1"/>
          </p:cNvSpPr>
          <p:nvPr/>
        </p:nvSpPr>
        <p:spPr bwMode="auto">
          <a:xfrm flipV="1">
            <a:off x="1114425" y="3544888"/>
            <a:ext cx="96202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" name="Line 3"/>
          <p:cNvSpPr>
            <a:spLocks noChangeShapeType="1"/>
          </p:cNvSpPr>
          <p:nvPr/>
        </p:nvSpPr>
        <p:spPr bwMode="auto">
          <a:xfrm flipV="1">
            <a:off x="881063" y="3478213"/>
            <a:ext cx="95250" cy="68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3" name="Line 3"/>
          <p:cNvSpPr>
            <a:spLocks noChangeShapeType="1"/>
          </p:cNvSpPr>
          <p:nvPr/>
        </p:nvSpPr>
        <p:spPr bwMode="auto">
          <a:xfrm flipV="1">
            <a:off x="1038225" y="3543300"/>
            <a:ext cx="95250" cy="63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4" name="Line 3"/>
          <p:cNvSpPr>
            <a:spLocks noChangeShapeType="1"/>
          </p:cNvSpPr>
          <p:nvPr/>
        </p:nvSpPr>
        <p:spPr bwMode="auto">
          <a:xfrm flipH="1" flipV="1">
            <a:off x="962025" y="3487738"/>
            <a:ext cx="88900" cy="122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5" name="Line 3"/>
          <p:cNvSpPr>
            <a:spLocks noChangeShapeType="1"/>
          </p:cNvSpPr>
          <p:nvPr/>
        </p:nvSpPr>
        <p:spPr bwMode="auto">
          <a:xfrm flipV="1">
            <a:off x="2065338" y="3478213"/>
            <a:ext cx="95250" cy="68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6" name="Line 3"/>
          <p:cNvSpPr>
            <a:spLocks noChangeShapeType="1"/>
          </p:cNvSpPr>
          <p:nvPr/>
        </p:nvSpPr>
        <p:spPr bwMode="auto">
          <a:xfrm flipV="1">
            <a:off x="2222500" y="3543300"/>
            <a:ext cx="93663" cy="63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7" name="Line 3"/>
          <p:cNvSpPr>
            <a:spLocks noChangeShapeType="1"/>
          </p:cNvSpPr>
          <p:nvPr/>
        </p:nvSpPr>
        <p:spPr bwMode="auto">
          <a:xfrm flipH="1" flipV="1">
            <a:off x="2146300" y="3487738"/>
            <a:ext cx="87313" cy="122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" name="TextBox 18"/>
          <p:cNvSpPr txBox="1">
            <a:spLocks noChangeArrowheads="1"/>
          </p:cNvSpPr>
          <p:nvPr/>
        </p:nvSpPr>
        <p:spPr bwMode="auto">
          <a:xfrm>
            <a:off x="635000" y="2811463"/>
            <a:ext cx="65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00CC00"/>
                </a:solidFill>
              </a:rPr>
              <a:t>Italy</a:t>
            </a:r>
          </a:p>
        </p:txBody>
      </p:sp>
      <p:sp>
        <p:nvSpPr>
          <p:cNvPr id="59" name="TextBox 61"/>
          <p:cNvSpPr txBox="1">
            <a:spLocks noChangeArrowheads="1"/>
          </p:cNvSpPr>
          <p:nvPr/>
        </p:nvSpPr>
        <p:spPr bwMode="auto">
          <a:xfrm>
            <a:off x="1433513" y="2622550"/>
            <a:ext cx="5953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336600"/>
                </a:solidFill>
              </a:rPr>
              <a:t>Iran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669900"/>
                </a:solidFill>
              </a:rPr>
              <a:t>Iraq</a:t>
            </a:r>
          </a:p>
        </p:txBody>
      </p:sp>
      <p:sp>
        <p:nvSpPr>
          <p:cNvPr id="60" name="TextBox 62"/>
          <p:cNvSpPr txBox="1">
            <a:spLocks noChangeArrowheads="1"/>
          </p:cNvSpPr>
          <p:nvPr/>
        </p:nvSpPr>
        <p:spPr bwMode="auto">
          <a:xfrm>
            <a:off x="2511425" y="2551113"/>
            <a:ext cx="652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00CC00"/>
                </a:solidFill>
              </a:rPr>
              <a:t>Italy</a:t>
            </a:r>
          </a:p>
        </p:txBody>
      </p:sp>
      <p:sp>
        <p:nvSpPr>
          <p:cNvPr id="61" name="TextBox 63"/>
          <p:cNvSpPr txBox="1">
            <a:spLocks noChangeArrowheads="1"/>
          </p:cNvSpPr>
          <p:nvPr/>
        </p:nvSpPr>
        <p:spPr bwMode="auto">
          <a:xfrm>
            <a:off x="6203950" y="1835150"/>
            <a:ext cx="557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00FF00"/>
                </a:solidFill>
              </a:rPr>
              <a:t>UK</a:t>
            </a:r>
          </a:p>
        </p:txBody>
      </p:sp>
      <p:sp>
        <p:nvSpPr>
          <p:cNvPr id="62" name="TextBox 64"/>
          <p:cNvSpPr txBox="1">
            <a:spLocks noChangeArrowheads="1"/>
          </p:cNvSpPr>
          <p:nvPr/>
        </p:nvSpPr>
        <p:spPr bwMode="auto">
          <a:xfrm>
            <a:off x="4278313" y="1550988"/>
            <a:ext cx="1422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008000"/>
                </a:solidFill>
              </a:rPr>
              <a:t>Netherlands</a:t>
            </a:r>
          </a:p>
        </p:txBody>
      </p:sp>
      <p:sp>
        <p:nvSpPr>
          <p:cNvPr id="63" name="TextBox 65"/>
          <p:cNvSpPr txBox="1">
            <a:spLocks noChangeArrowheads="1"/>
          </p:cNvSpPr>
          <p:nvPr/>
        </p:nvSpPr>
        <p:spPr bwMode="auto">
          <a:xfrm>
            <a:off x="6878638" y="868363"/>
            <a:ext cx="12874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1800">
                <a:solidFill>
                  <a:srgbClr val="339933"/>
                </a:solidFill>
              </a:rPr>
              <a:t>Switzerland</a:t>
            </a:r>
          </a:p>
        </p:txBody>
      </p:sp>
      <p:sp>
        <p:nvSpPr>
          <p:cNvPr id="64" name="TextBox 66"/>
          <p:cNvSpPr txBox="1">
            <a:spLocks noChangeArrowheads="1"/>
          </p:cNvSpPr>
          <p:nvPr/>
        </p:nvSpPr>
        <p:spPr bwMode="auto">
          <a:xfrm>
            <a:off x="8351838" y="1265238"/>
            <a:ext cx="698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808000"/>
                </a:solidFill>
              </a:rPr>
              <a:t>USA</a:t>
            </a:r>
          </a:p>
        </p:txBody>
      </p:sp>
      <p:sp>
        <p:nvSpPr>
          <p:cNvPr id="65" name="TextBox 67"/>
          <p:cNvSpPr txBox="1">
            <a:spLocks noChangeArrowheads="1"/>
          </p:cNvSpPr>
          <p:nvPr/>
        </p:nvSpPr>
        <p:spPr bwMode="auto">
          <a:xfrm>
            <a:off x="6515100" y="1320800"/>
            <a:ext cx="1123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003300"/>
                </a:solidFill>
              </a:rPr>
              <a:t>Australia</a:t>
            </a:r>
          </a:p>
        </p:txBody>
      </p:sp>
      <p:sp>
        <p:nvSpPr>
          <p:cNvPr id="66" name="TextBox 68"/>
          <p:cNvSpPr txBox="1">
            <a:spLocks noChangeArrowheads="1"/>
          </p:cNvSpPr>
          <p:nvPr/>
        </p:nvSpPr>
        <p:spPr bwMode="auto">
          <a:xfrm>
            <a:off x="544513" y="3614738"/>
            <a:ext cx="782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A50021"/>
                </a:solidFill>
              </a:rPr>
              <a:t>Many</a:t>
            </a:r>
          </a:p>
        </p:txBody>
      </p:sp>
      <p:sp>
        <p:nvSpPr>
          <p:cNvPr id="67" name="TextBox 69"/>
          <p:cNvSpPr txBox="1">
            <a:spLocks noChangeArrowheads="1"/>
          </p:cNvSpPr>
          <p:nvPr/>
        </p:nvSpPr>
        <p:spPr bwMode="auto">
          <a:xfrm rot="5400000">
            <a:off x="1300956" y="3977482"/>
            <a:ext cx="782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A50021"/>
                </a:solidFill>
              </a:rPr>
              <a:t>Many</a:t>
            </a:r>
          </a:p>
        </p:txBody>
      </p:sp>
      <p:sp>
        <p:nvSpPr>
          <p:cNvPr id="68" name="TextBox 70"/>
          <p:cNvSpPr txBox="1">
            <a:spLocks noChangeArrowheads="1"/>
          </p:cNvSpPr>
          <p:nvPr/>
        </p:nvSpPr>
        <p:spPr bwMode="auto">
          <a:xfrm rot="5400000">
            <a:off x="2142332" y="4060031"/>
            <a:ext cx="14462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A50021"/>
                </a:solidFill>
              </a:rPr>
              <a:t>Western Offshoots</a:t>
            </a:r>
          </a:p>
        </p:txBody>
      </p:sp>
      <p:sp>
        <p:nvSpPr>
          <p:cNvPr id="69" name="TextBox 71"/>
          <p:cNvSpPr txBox="1">
            <a:spLocks noChangeArrowheads="1"/>
          </p:cNvSpPr>
          <p:nvPr/>
        </p:nvSpPr>
        <p:spPr bwMode="auto">
          <a:xfrm rot="5400000">
            <a:off x="4242594" y="4341019"/>
            <a:ext cx="15605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A50021"/>
                </a:solidFill>
              </a:rPr>
              <a:t>Australia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A50021"/>
                </a:solidFill>
              </a:rPr>
              <a:t>New Zealand</a:t>
            </a:r>
          </a:p>
        </p:txBody>
      </p:sp>
      <p:sp>
        <p:nvSpPr>
          <p:cNvPr id="70" name="TextBox 71"/>
          <p:cNvSpPr txBox="1">
            <a:spLocks noChangeArrowheads="1"/>
          </p:cNvSpPr>
          <p:nvPr/>
        </p:nvSpPr>
        <p:spPr bwMode="auto">
          <a:xfrm rot="5400000">
            <a:off x="5353843" y="4679157"/>
            <a:ext cx="1560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A50021"/>
                </a:solidFill>
              </a:rPr>
              <a:t>New Zealand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 rot="5400000">
            <a:off x="3302794" y="4144169"/>
            <a:ext cx="14462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A50021"/>
                </a:solidFill>
              </a:rPr>
              <a:t>Western Offshoots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 rot="5400000">
            <a:off x="5965032" y="3983831"/>
            <a:ext cx="14462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CC3300"/>
                </a:solidFill>
              </a:rPr>
              <a:t>Other Africa</a:t>
            </a:r>
          </a:p>
        </p:txBody>
      </p:sp>
      <p:sp>
        <p:nvSpPr>
          <p:cNvPr id="73" name="TextBox 70"/>
          <p:cNvSpPr txBox="1">
            <a:spLocks noChangeArrowheads="1"/>
          </p:cNvSpPr>
          <p:nvPr/>
        </p:nvSpPr>
        <p:spPr bwMode="auto">
          <a:xfrm>
            <a:off x="6811963" y="5432425"/>
            <a:ext cx="10207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FF0000"/>
                </a:solidFill>
              </a:rPr>
              <a:t>China</a:t>
            </a:r>
          </a:p>
        </p:txBody>
      </p:sp>
      <p:sp>
        <p:nvSpPr>
          <p:cNvPr id="74" name="TextBox 70"/>
          <p:cNvSpPr txBox="1">
            <a:spLocks noChangeArrowheads="1"/>
          </p:cNvSpPr>
          <p:nvPr/>
        </p:nvSpPr>
        <p:spPr bwMode="auto">
          <a:xfrm>
            <a:off x="8324850" y="4340225"/>
            <a:ext cx="81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FF6600"/>
                </a:solidFill>
              </a:rPr>
              <a:t>India</a:t>
            </a:r>
          </a:p>
        </p:txBody>
      </p:sp>
      <p:sp>
        <p:nvSpPr>
          <p:cNvPr id="75" name="TextBox 70"/>
          <p:cNvSpPr txBox="1">
            <a:spLocks noChangeArrowheads="1"/>
          </p:cNvSpPr>
          <p:nvPr/>
        </p:nvSpPr>
        <p:spPr bwMode="auto">
          <a:xfrm>
            <a:off x="7656513" y="6335713"/>
            <a:ext cx="1019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l-NL" altLang="en-US" sz="2000">
                <a:solidFill>
                  <a:srgbClr val="FF3300"/>
                </a:solidFill>
              </a:rPr>
              <a:t>Iraq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953685" y="760148"/>
            <a:ext cx="36639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2.7 </a:t>
            </a:r>
            <a:r>
              <a:rPr lang="nl-NL" b="1" smtClean="0">
                <a:solidFill>
                  <a:srgbClr val="0000FF"/>
                </a:solidFill>
              </a:rPr>
              <a:t>Leaders </a:t>
            </a:r>
            <a:r>
              <a:rPr lang="nl-NL" b="1">
                <a:solidFill>
                  <a:srgbClr val="0000FF"/>
                </a:solidFill>
              </a:rPr>
              <a:t>and laggards </a:t>
            </a:r>
            <a:r>
              <a:rPr lang="nl-NL" b="1"/>
              <a:t>in income per capita: a widening perspective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10821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0314188"/>
              </p:ext>
            </p:extLst>
          </p:nvPr>
        </p:nvGraphicFramePr>
        <p:xfrm>
          <a:off x="0" y="762000"/>
          <a:ext cx="9143999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3733800" y="760568"/>
            <a:ext cx="403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2.8 </a:t>
            </a:r>
            <a:r>
              <a:rPr lang="nl-NL" b="1" smtClean="0">
                <a:solidFill>
                  <a:srgbClr val="0000FF"/>
                </a:solidFill>
              </a:rPr>
              <a:t>carrying </a:t>
            </a:r>
            <a:r>
              <a:rPr lang="nl-NL" b="1">
                <a:solidFill>
                  <a:srgbClr val="0000FF"/>
                </a:solidFill>
              </a:rPr>
              <a:t>capacity </a:t>
            </a:r>
            <a:r>
              <a:rPr lang="nl-NL" b="1"/>
              <a:t>of European merchant fleets; 1470-1780, metric tons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10821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278276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4572000" y="762000"/>
            <a:ext cx="320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2.9 </a:t>
            </a:r>
            <a:r>
              <a:rPr lang="nl-NL" b="1" smtClean="0">
                <a:solidFill>
                  <a:srgbClr val="0000FF"/>
                </a:solidFill>
              </a:rPr>
              <a:t>two </a:t>
            </a:r>
            <a:r>
              <a:rPr lang="nl-NL" b="1">
                <a:solidFill>
                  <a:srgbClr val="0000FF"/>
                </a:solidFill>
              </a:rPr>
              <a:t>waves of globalization</a:t>
            </a:r>
            <a:r>
              <a:rPr lang="nl-NL" b="1"/>
              <a:t>; merchandise exports, </a:t>
            </a:r>
            <a:r>
              <a:rPr lang="nl-NL" b="1" smtClean="0"/>
              <a:t>% </a:t>
            </a:r>
            <a:r>
              <a:rPr lang="nl-NL" b="1"/>
              <a:t>of GDP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45225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 cmpd="sng">
          <a:solidFill>
            <a:schemeClr val="tx1"/>
          </a:solidFill>
        </a:ln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692</Words>
  <Application>Microsoft Office PowerPoint</Application>
  <PresentationFormat>On-screen Show (4:3)</PresentationFormat>
  <Paragraphs>223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International Trade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38</cp:revision>
  <dcterms:created xsi:type="dcterms:W3CDTF">2016-11-17T05:58:19Z</dcterms:created>
  <dcterms:modified xsi:type="dcterms:W3CDTF">2017-01-18T02:05:48Z</dcterms:modified>
</cp:coreProperties>
</file>