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n" i="off">
        <a:fontRef idx="minor">
          <a:srgbClr val="000000"/>
        </a:fontRef>
        <a:srgbClr val="000000"/>
      </a:tcTxStyle>
      <a:tcStyle>
        <a:tcBdr>
          <a:left>
            <a:ln w="9525" cap="flat">
              <a:solidFill>
                <a:srgbClr val="4A7EBB"/>
              </a:solidFill>
              <a:prstDash val="solid"/>
              <a:round/>
            </a:ln>
          </a:left>
          <a:right>
            <a:ln w="9525" cap="flat">
              <a:solidFill>
                <a:srgbClr val="4A7EBB"/>
              </a:solidFill>
              <a:prstDash val="solid"/>
              <a:round/>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chemeClr val="accent1"/>
              </a:solidFill>
              <a:prstDash val="solid"/>
              <a:round/>
            </a:ln>
          </a:top>
          <a:bottom>
            <a:ln w="9525" cap="flat">
              <a:solidFill>
                <a:srgbClr val="4A7EBB"/>
              </a:solidFill>
              <a:prstDash val="solid"/>
              <a:round/>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9525" cap="flat">
              <a:solidFill>
                <a:srgbClr val="4A7EBB"/>
              </a:solidFill>
              <a:prstDash val="solid"/>
              <a:round/>
            </a:ln>
          </a:top>
          <a:bottom>
            <a:ln w="9525" cap="flat">
              <a:solidFill>
                <a:srgbClr val="4A7EBB"/>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 name="Shape 49"/>
          <p:cNvSpPr>
            <a:spLocks noGrp="1" noRot="1" noChangeAspect="1"/>
          </p:cNvSpPr>
          <p:nvPr>
            <p:ph type="sldImg"/>
          </p:nvPr>
        </p:nvSpPr>
        <p:spPr>
          <a:xfrm>
            <a:off x="1143000" y="685800"/>
            <a:ext cx="4572000" cy="3429000"/>
          </a:xfrm>
          <a:prstGeom prst="rect">
            <a:avLst/>
          </a:prstGeom>
        </p:spPr>
        <p:txBody>
          <a:bodyPr/>
          <a:lstStyle/>
          <a:p>
            <a:endParaRPr/>
          </a:p>
        </p:txBody>
      </p:sp>
      <p:sp>
        <p:nvSpPr>
          <p:cNvPr id="50" name="Shape 5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xfrm>
            <a:off x="381000" y="685800"/>
            <a:ext cx="6096000" cy="3429000"/>
          </a:xfrm>
          <a:prstGeom prst="rect">
            <a:avLst/>
          </a:prstGeom>
        </p:spPr>
        <p:txBody>
          <a:bodyPr/>
          <a:lstStyle/>
          <a:p>
            <a:endParaRPr/>
          </a:p>
        </p:txBody>
      </p:sp>
      <p:sp>
        <p:nvSpPr>
          <p:cNvPr id="63" name="Shape 63"/>
          <p:cNvSpPr>
            <a:spLocks noGrp="1"/>
          </p:cNvSpPr>
          <p:nvPr>
            <p:ph type="body" sz="quarter" idx="1"/>
          </p:nvPr>
        </p:nvSpPr>
        <p:spPr>
          <a:prstGeom prst="rect">
            <a:avLst/>
          </a:prstGeom>
        </p:spPr>
        <p:txBody>
          <a:bodyPr/>
          <a:lstStyle/>
          <a:p>
            <a:r>
              <a:t>A print celebrating the ratification of the Fifteenth Amendment in February 1870.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xfrm>
            <a:off x="381000" y="685800"/>
            <a:ext cx="6096000" cy="3429000"/>
          </a:xfrm>
          <a:prstGeom prst="rect">
            <a:avLst/>
          </a:prstGeom>
        </p:spPr>
        <p:txBody>
          <a:bodyPr/>
          <a:lstStyle/>
          <a:p>
            <a:endParaRPr/>
          </a:p>
        </p:txBody>
      </p:sp>
      <p:sp>
        <p:nvSpPr>
          <p:cNvPr id="78" name="Shape 78"/>
          <p:cNvSpPr>
            <a:spLocks noGrp="1"/>
          </p:cNvSpPr>
          <p:nvPr>
            <p:ph type="body" sz="quarter" idx="1"/>
          </p:nvPr>
        </p:nvSpPr>
        <p:spPr>
          <a:prstGeom prst="rect">
            <a:avLst/>
          </a:prstGeom>
        </p:spPr>
        <p:txBody>
          <a:bodyPr/>
          <a:lstStyle/>
          <a:p>
            <a:r>
              <a:t>Champions of Liberty (1865) Print produced following Lincoln’s assassination, depicting his election in status to match that of the nation’s revered first president.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noRot="1" noChangeAspect="1"/>
          </p:cNvSpPr>
          <p:nvPr>
            <p:ph type="sldImg"/>
          </p:nvPr>
        </p:nvSpPr>
        <p:spPr>
          <a:xfrm>
            <a:off x="381000" y="685800"/>
            <a:ext cx="6096000" cy="3429000"/>
          </a:xfrm>
          <a:prstGeom prst="rect">
            <a:avLst/>
          </a:prstGeom>
        </p:spPr>
        <p:txBody>
          <a:bodyPr/>
          <a:lstStyle/>
          <a:p>
            <a:endParaRPr/>
          </a:p>
        </p:txBody>
      </p:sp>
      <p:sp>
        <p:nvSpPr>
          <p:cNvPr id="95" name="Shape 95"/>
          <p:cNvSpPr>
            <a:spLocks noGrp="1"/>
          </p:cNvSpPr>
          <p:nvPr>
            <p:ph type="body" sz="quarter" idx="1"/>
          </p:nvPr>
        </p:nvSpPr>
        <p:spPr>
          <a:prstGeom prst="rect">
            <a:avLst/>
          </a:prstGeom>
        </p:spPr>
        <p:txBody>
          <a:bodyPr/>
          <a:lstStyle/>
          <a:p>
            <a:r>
              <a:t>Top: African Americans in the Forty-first and Forty-second Congress of the United States, 1872.</a:t>
            </a:r>
          </a:p>
          <a:p>
            <a:r>
              <a:t>Bottom: Hiram Revels, US senator from Mississippi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noRot="1" noChangeAspect="1"/>
          </p:cNvSpPr>
          <p:nvPr>
            <p:ph type="sldImg"/>
          </p:nvPr>
        </p:nvSpPr>
        <p:spPr>
          <a:xfrm>
            <a:off x="381000" y="685800"/>
            <a:ext cx="6096000" cy="3429000"/>
          </a:xfrm>
          <a:prstGeom prst="rect">
            <a:avLst/>
          </a:prstGeom>
        </p:spPr>
        <p:txBody>
          <a:bodyPr/>
          <a:lstStyle/>
          <a:p>
            <a:endParaRPr/>
          </a:p>
        </p:txBody>
      </p:sp>
      <p:sp>
        <p:nvSpPr>
          <p:cNvPr id="102" name="Shape 102"/>
          <p:cNvSpPr>
            <a:spLocks noGrp="1"/>
          </p:cNvSpPr>
          <p:nvPr>
            <p:ph type="body" sz="quarter" idx="1"/>
          </p:nvPr>
        </p:nvSpPr>
        <p:spPr>
          <a:prstGeom prst="rect">
            <a:avLst/>
          </a:prstGeom>
        </p:spPr>
        <p:txBody>
          <a:bodyPr/>
          <a:lstStyle/>
          <a:p>
            <a:r>
              <a:t>A band of white supremacists fire on a group of Black people returning from church services in Choctaw County, Alabama, August 1, 1874.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xfrm>
            <a:off x="381000" y="685800"/>
            <a:ext cx="6096000" cy="3429000"/>
          </a:xfrm>
          <a:prstGeom prst="rect">
            <a:avLst/>
          </a:prstGeom>
        </p:spPr>
        <p:txBody>
          <a:bodyPr/>
          <a:lstStyle/>
          <a:p>
            <a:endParaRPr/>
          </a:p>
        </p:txBody>
      </p:sp>
      <p:sp>
        <p:nvSpPr>
          <p:cNvPr id="114" name="Shape 114"/>
          <p:cNvSpPr>
            <a:spLocks noGrp="1"/>
          </p:cNvSpPr>
          <p:nvPr>
            <p:ph type="body" sz="quarter" idx="1"/>
          </p:nvPr>
        </p:nvSpPr>
        <p:spPr>
          <a:prstGeom prst="rect">
            <a:avLst/>
          </a:prstGeom>
        </p:spPr>
        <p:txBody>
          <a:bodyPr/>
          <a:lstStyle/>
          <a:p>
            <a:r>
              <a:rPr dirty="0"/>
              <a:t>Top: Nat L</a:t>
            </a:r>
            <a:r>
              <a:rPr lang="en-US" dirty="0"/>
              <a:t>o</a:t>
            </a:r>
            <a:r>
              <a:rPr dirty="0"/>
              <a:t>ve, the Black cowboy also known as “Deadwood Dick.”</a:t>
            </a:r>
          </a:p>
          <a:p>
            <a:r>
              <a:rPr dirty="0"/>
              <a:t>Bottom: A handbill from Lexington, Kentucky, urges Black people to migrate to Kansas, 1877.</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4" name="Title"/>
          <p:cNvSpPr txBox="1">
            <a:spLocks noGrp="1"/>
          </p:cNvSpPr>
          <p:nvPr>
            <p:ph type="title" hasCustomPrompt="1"/>
          </p:nvPr>
        </p:nvSpPr>
        <p:spPr>
          <a:xfrm>
            <a:off x="450575" y="586409"/>
            <a:ext cx="11317356" cy="566531"/>
          </a:xfrm>
          <a:prstGeom prst="rect">
            <a:avLst/>
          </a:prstGeom>
        </p:spPr>
        <p:txBody>
          <a:bodyPr anchor="t"/>
          <a:lstStyle>
            <a:lvl1pPr>
              <a:defRPr b="1" i="1"/>
            </a:lvl1pPr>
          </a:lstStyle>
          <a:p>
            <a:r>
              <a:t>Title</a:t>
            </a:r>
          </a:p>
        </p:txBody>
      </p:sp>
      <p:sp>
        <p:nvSpPr>
          <p:cNvPr id="15" name="Picture Placeholder 5"/>
          <p:cNvSpPr>
            <a:spLocks noGrp="1"/>
          </p:cNvSpPr>
          <p:nvPr>
            <p:ph type="pic" sz="half" idx="21"/>
          </p:nvPr>
        </p:nvSpPr>
        <p:spPr>
          <a:xfrm>
            <a:off x="3710609" y="1808920"/>
            <a:ext cx="4770785" cy="4283768"/>
          </a:xfrm>
          <a:prstGeom prst="rect">
            <a:avLst/>
          </a:prstGeom>
        </p:spPr>
        <p:txBody>
          <a:bodyPr lIns="91439" rIns="91439">
            <a:noAutofit/>
          </a:bodyPr>
          <a:lstStyle/>
          <a:p>
            <a:endParaRPr/>
          </a:p>
        </p:txBody>
      </p:sp>
      <p:sp>
        <p:nvSpPr>
          <p:cNvPr id="16" name="Body Level One…"/>
          <p:cNvSpPr txBox="1">
            <a:spLocks noGrp="1"/>
          </p:cNvSpPr>
          <p:nvPr>
            <p:ph type="body" sz="quarter" idx="1"/>
          </p:nvPr>
        </p:nvSpPr>
        <p:spPr>
          <a:xfrm>
            <a:off x="450851" y="1152525"/>
            <a:ext cx="11317817" cy="477838"/>
          </a:xfrm>
          <a:prstGeom prst="rect">
            <a:avLst/>
          </a:prstGeom>
        </p:spPr>
        <p:txBody>
          <a:bodyPr/>
          <a:lstStyle>
            <a:lvl1pPr marL="0" indent="0" algn="ctr">
              <a:spcBef>
                <a:spcPts val="500"/>
              </a:spcBef>
              <a:buSzTx/>
              <a:buFontTx/>
              <a:buNone/>
              <a:defRPr sz="2400">
                <a:solidFill>
                  <a:srgbClr val="1F497D"/>
                </a:solidFill>
              </a:defRPr>
            </a:lvl1pPr>
            <a:lvl2pPr marL="702128" indent="-244928" algn="ctr">
              <a:spcBef>
                <a:spcPts val="500"/>
              </a:spcBef>
              <a:buFontTx/>
              <a:defRPr sz="2400">
                <a:solidFill>
                  <a:srgbClr val="1F497D"/>
                </a:solidFill>
              </a:defRPr>
            </a:lvl2pPr>
            <a:lvl3pPr marL="1143000" indent="-228600" algn="ctr">
              <a:spcBef>
                <a:spcPts val="500"/>
              </a:spcBef>
              <a:buFontTx/>
              <a:defRPr sz="2400">
                <a:solidFill>
                  <a:srgbClr val="1F497D"/>
                </a:solidFill>
              </a:defRPr>
            </a:lvl3pPr>
            <a:lvl4pPr marL="1645920" indent="-274320" algn="ctr">
              <a:spcBef>
                <a:spcPts val="500"/>
              </a:spcBef>
              <a:buFontTx/>
              <a:defRPr sz="2400">
                <a:solidFill>
                  <a:srgbClr val="1F497D"/>
                </a:solidFill>
              </a:defRPr>
            </a:lvl4pPr>
            <a:lvl5pPr marL="2103120" indent="-274320" algn="ctr">
              <a:spcBef>
                <a:spcPts val="500"/>
              </a:spcBef>
              <a:buFontTx/>
              <a:defRPr sz="2400">
                <a:solidFill>
                  <a:srgbClr val="1F497D"/>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4" name="Title Text"/>
          <p:cNvSpPr txBox="1">
            <a:spLocks noGrp="1"/>
          </p:cNvSpPr>
          <p:nvPr>
            <p:ph type="title"/>
          </p:nvPr>
        </p:nvSpPr>
        <p:spPr>
          <a:prstGeom prst="rect">
            <a:avLst/>
          </a:prstGeom>
        </p:spPr>
        <p:txBody>
          <a:bodyPr/>
          <a:lstStyle/>
          <a:p>
            <a:r>
              <a:t>Title Text</a:t>
            </a:r>
          </a:p>
        </p:txBody>
      </p:sp>
      <p:sp>
        <p:nvSpPr>
          <p:cNvPr id="2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3" name="Title Text"/>
          <p:cNvSpPr txBox="1">
            <a:spLocks noGrp="1"/>
          </p:cNvSpPr>
          <p:nvPr>
            <p:ph type="title"/>
          </p:nvPr>
        </p:nvSpPr>
        <p:spPr>
          <a:prstGeom prst="rect">
            <a:avLst/>
          </a:prstGeom>
        </p:spPr>
        <p:txBody>
          <a:bodyPr/>
          <a:lstStyle/>
          <a:p>
            <a:r>
              <a:t>Title Text</a:t>
            </a:r>
          </a:p>
        </p:txBody>
      </p:sp>
      <p:sp>
        <p:nvSpPr>
          <p:cNvPr id="34" name="Body Level One…"/>
          <p:cNvSpPr txBox="1">
            <a:spLocks noGrp="1"/>
          </p:cNvSpPr>
          <p:nvPr>
            <p:ph type="body" sz="half" idx="1"/>
          </p:nvPr>
        </p:nvSpPr>
        <p:spPr>
          <a:xfrm>
            <a:off x="609600" y="1600200"/>
            <a:ext cx="5384800" cy="4525964"/>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Figure Only">
    <p:spTree>
      <p:nvGrpSpPr>
        <p:cNvPr id="1" name=""/>
        <p:cNvGrpSpPr/>
        <p:nvPr/>
      </p:nvGrpSpPr>
      <p:grpSpPr>
        <a:xfrm>
          <a:off x="0" y="0"/>
          <a:ext cx="0" cy="0"/>
          <a:chOff x="0" y="0"/>
          <a:chExt cx="0" cy="0"/>
        </a:xfrm>
      </p:grpSpPr>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2" name="TextBox 5"/>
          <p:cNvSpPr txBox="1"/>
          <p:nvPr/>
        </p:nvSpPr>
        <p:spPr>
          <a:xfrm>
            <a:off x="10423990" y="6605738"/>
            <a:ext cx="1721468" cy="2285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r">
              <a:defRPr sz="1000"/>
            </a:lvl1pPr>
          </a:lstStyle>
          <a:p>
            <a:r>
              <a:t>© 2021 Oxford University Press</a:t>
            </a:r>
          </a:p>
        </p:txBody>
      </p:sp>
      <p:sp>
        <p:nvSpPr>
          <p:cNvPr id="43" name="Title Text"/>
          <p:cNvSpPr txBox="1">
            <a:spLocks noGrp="1"/>
          </p:cNvSpPr>
          <p:nvPr>
            <p:ph type="title"/>
          </p:nvPr>
        </p:nvSpPr>
        <p:spPr>
          <a:xfrm>
            <a:off x="0" y="0"/>
            <a:ext cx="12192000" cy="411481"/>
          </a:xfrm>
          <a:prstGeom prst="rect">
            <a:avLst/>
          </a:prstGeom>
          <a:solidFill>
            <a:srgbClr val="001A47"/>
          </a:solidFill>
        </p:spPr>
        <p:txBody>
          <a:bodyPr anchor="b"/>
          <a:lstStyle>
            <a:lvl1pPr algn="l">
              <a:defRPr sz="1800">
                <a:solidFill>
                  <a:srgbClr val="FFFFFF"/>
                </a:solidFill>
              </a:defRPr>
            </a:lvl1pPr>
          </a:lstStyle>
          <a:p>
            <a:r>
              <a:t>Title Text</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6"/>
          <a:stretch>
            <a:fillRect/>
          </a:stretch>
        </p:blipFill>
        <p:spPr>
          <a:xfrm>
            <a:off x="821" y="2792"/>
            <a:ext cx="12191180" cy="6858138"/>
          </a:xfrm>
          <a:prstGeom prst="rect">
            <a:avLst/>
          </a:prstGeom>
          <a:ln w="12700">
            <a:miter lim="400000"/>
          </a:ln>
        </p:spPr>
      </p:pic>
      <p:sp>
        <p:nvSpPr>
          <p:cNvPr id="3" name="Slide Number"/>
          <p:cNvSpPr txBox="1">
            <a:spLocks noGrp="1"/>
          </p:cNvSpPr>
          <p:nvPr>
            <p:ph type="sldNum" sz="quarter" idx="2"/>
          </p:nvPr>
        </p:nvSpPr>
        <p:spPr>
          <a:xfrm>
            <a:off x="11843541" y="6482138"/>
            <a:ext cx="258625" cy="248305"/>
          </a:xfrm>
          <a:prstGeom prst="rect">
            <a:avLst/>
          </a:prstGeom>
          <a:ln w="12700">
            <a:miter lim="400000"/>
          </a:ln>
        </p:spPr>
        <p:txBody>
          <a:bodyPr wrap="none" lIns="45719" rIns="45719" anchor="ctr">
            <a:spAutoFit/>
          </a:bodyPr>
          <a:lstStyle>
            <a:lvl1pPr algn="r">
              <a:defRPr sz="1200">
                <a:solidFill>
                  <a:srgbClr val="FFFFFF"/>
                </a:solidFill>
              </a:defRPr>
            </a:lvl1pPr>
          </a:lstStyle>
          <a:p>
            <a:fld id="{86CB4B4D-7CA3-9044-876B-883B54F8677D}" type="slidenum">
              <a:t>‹#›</a:t>
            </a:fld>
            <a:endParaRPr/>
          </a:p>
        </p:txBody>
      </p:sp>
      <p:sp>
        <p:nvSpPr>
          <p:cNvPr id="4" name="TextBox 8"/>
          <p:cNvSpPr txBox="1"/>
          <p:nvPr/>
        </p:nvSpPr>
        <p:spPr>
          <a:xfrm>
            <a:off x="10423990" y="6605738"/>
            <a:ext cx="1721468" cy="2285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r">
              <a:defRPr sz="1000"/>
            </a:lvl1pPr>
          </a:lstStyle>
          <a:p>
            <a:r>
              <a:t>© 2021 Oxford University Press</a:t>
            </a:r>
          </a:p>
        </p:txBody>
      </p:sp>
      <p:sp>
        <p:nvSpPr>
          <p:cNvPr id="5" name="Title Text"/>
          <p:cNvSpPr txBox="1">
            <a:spLocks noGrp="1"/>
          </p:cNvSpPr>
          <p:nvPr>
            <p:ph type="title"/>
          </p:nvPr>
        </p:nvSpPr>
        <p:spPr>
          <a:xfrm>
            <a:off x="609600" y="274638"/>
            <a:ext cx="109728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6" name="Body Level One…"/>
          <p:cNvSpPr txBox="1">
            <a:spLocks noGrp="1"/>
          </p:cNvSpPr>
          <p:nvPr>
            <p:ph type="body" idx="1"/>
          </p:nvPr>
        </p:nvSpPr>
        <p:spPr>
          <a:xfrm>
            <a:off x="609600" y="1600200"/>
            <a:ext cx="10972800" cy="45259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1F497D"/>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1F497D"/>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1F497D"/>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1F497D"/>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1F497D"/>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1F497D"/>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1F497D"/>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1F497D"/>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3600" b="0" i="0" u="none" strike="noStrike" cap="none" spc="0" baseline="0">
          <a:solidFill>
            <a:srgbClr val="1F497D"/>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4"/>
          <p:cNvSpPr txBox="1">
            <a:spLocks noGrp="1"/>
          </p:cNvSpPr>
          <p:nvPr>
            <p:ph type="sldNum" sz="quarter" idx="2"/>
          </p:nvPr>
        </p:nvSpPr>
        <p:spPr>
          <a:xfrm>
            <a:off x="11920782" y="6482138"/>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a:t>
            </a:fld>
            <a:endParaRPr/>
          </a:p>
        </p:txBody>
      </p:sp>
      <p:sp>
        <p:nvSpPr>
          <p:cNvPr id="53" name="Title 1"/>
          <p:cNvSpPr txBox="1">
            <a:spLocks noGrp="1"/>
          </p:cNvSpPr>
          <p:nvPr>
            <p:ph type="title"/>
          </p:nvPr>
        </p:nvSpPr>
        <p:spPr>
          <a:xfrm>
            <a:off x="450574" y="586409"/>
            <a:ext cx="11317358" cy="566531"/>
          </a:xfrm>
          <a:prstGeom prst="rect">
            <a:avLst/>
          </a:prstGeom>
        </p:spPr>
        <p:txBody>
          <a:bodyPr>
            <a:normAutofit fontScale="90000"/>
          </a:bodyPr>
          <a:lstStyle>
            <a:lvl1pPr>
              <a:defRPr sz="3200"/>
            </a:lvl1pPr>
          </a:lstStyle>
          <a:p>
            <a:r>
              <a:t>Hard Road to Freedom: The Story of Black America</a:t>
            </a:r>
          </a:p>
        </p:txBody>
      </p:sp>
      <p:sp>
        <p:nvSpPr>
          <p:cNvPr id="54" name="Text Placeholder 3"/>
          <p:cNvSpPr txBox="1">
            <a:spLocks noGrp="1"/>
          </p:cNvSpPr>
          <p:nvPr>
            <p:ph type="body" sz="quarter" idx="1"/>
          </p:nvPr>
        </p:nvSpPr>
        <p:spPr>
          <a:xfrm>
            <a:off x="450850" y="1152525"/>
            <a:ext cx="11317818" cy="477838"/>
          </a:xfrm>
          <a:prstGeom prst="rect">
            <a:avLst/>
          </a:prstGeom>
        </p:spPr>
        <p:txBody>
          <a:bodyPr/>
          <a:lstStyle/>
          <a:p>
            <a:r>
              <a:rPr dirty="0"/>
              <a:t>by Lois </a:t>
            </a:r>
            <a:r>
              <a:rPr lang="en-US" dirty="0"/>
              <a:t>E. </a:t>
            </a:r>
            <a:r>
              <a:rPr dirty="0"/>
              <a:t>Horton and James Oliver Horton</a:t>
            </a:r>
          </a:p>
        </p:txBody>
      </p:sp>
      <p:pic>
        <p:nvPicPr>
          <p:cNvPr id="55" name="Picture 4" descr="Picture 4"/>
          <p:cNvPicPr>
            <a:picLocks noChangeAspect="1"/>
          </p:cNvPicPr>
          <p:nvPr/>
        </p:nvPicPr>
        <p:blipFill>
          <a:blip r:embed="rId2"/>
          <a:stretch>
            <a:fillRect/>
          </a:stretch>
        </p:blipFill>
        <p:spPr>
          <a:xfrm>
            <a:off x="296563" y="6214509"/>
            <a:ext cx="1622855" cy="594064"/>
          </a:xfrm>
          <a:prstGeom prst="rect">
            <a:avLst/>
          </a:prstGeom>
          <a:ln w="12700">
            <a:miter lim="400000"/>
          </a:ln>
        </p:spPr>
      </p:pic>
      <p:pic>
        <p:nvPicPr>
          <p:cNvPr id="56" name="Horton_V2 Cover.tif" descr="Cove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62517" y="1665208"/>
            <a:ext cx="3293472" cy="4981724"/>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lide Number Placeholder 4"/>
          <p:cNvSpPr txBox="1">
            <a:spLocks noGrp="1"/>
          </p:cNvSpPr>
          <p:nvPr>
            <p:ph type="sldNum" sz="quarter" idx="2"/>
          </p:nvPr>
        </p:nvSpPr>
        <p:spPr>
          <a:xfrm>
            <a:off x="11843540" y="6482138"/>
            <a:ext cx="258625"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
        <p:nvSpPr>
          <p:cNvPr id="105" name="Title 1"/>
          <p:cNvSpPr txBox="1">
            <a:spLocks noGrp="1"/>
          </p:cNvSpPr>
          <p:nvPr>
            <p:ph type="title"/>
          </p:nvPr>
        </p:nvSpPr>
        <p:spPr>
          <a:prstGeom prst="rect">
            <a:avLst/>
          </a:prstGeom>
        </p:spPr>
        <p:txBody>
          <a:bodyPr/>
          <a:lstStyle/>
          <a:p>
            <a:r>
              <a:t>Sharecropping</a:t>
            </a:r>
          </a:p>
        </p:txBody>
      </p:sp>
      <p:pic>
        <p:nvPicPr>
          <p:cNvPr id="106" name="Horton_Map_8.2.pdf" descr="Map_0802 Sharecropping&#10;&#10;Sharecropping distribution was as follows. The percentage of farms sharecropped in 1880 by country are as follows. A distribution ranging from 35 to 12 percent is spread across the states of Texas; Arkansas; Louisiana; Mississippi; Tennessee; Alabama; Georgia; Florida; Virginia; North Carolina; South Carolina. "/>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623145" y="1284005"/>
            <a:ext cx="6945801" cy="5305724"/>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
        <p:nvSpPr>
          <p:cNvPr id="109" name="Emigration from the South"/>
          <p:cNvSpPr txBox="1">
            <a:spLocks noGrp="1"/>
          </p:cNvSpPr>
          <p:nvPr>
            <p:ph type="title"/>
          </p:nvPr>
        </p:nvSpPr>
        <p:spPr>
          <a:prstGeom prst="rect">
            <a:avLst/>
          </a:prstGeom>
        </p:spPr>
        <p:txBody>
          <a:bodyPr/>
          <a:lstStyle/>
          <a:p>
            <a:r>
              <a:t>Emigration from the South</a:t>
            </a:r>
          </a:p>
        </p:txBody>
      </p:sp>
      <p:sp>
        <p:nvSpPr>
          <p:cNvPr id="110" name="Exodusters…"/>
          <p:cNvSpPr txBox="1">
            <a:spLocks noGrp="1"/>
          </p:cNvSpPr>
          <p:nvPr>
            <p:ph type="body" sz="half" idx="1"/>
          </p:nvPr>
        </p:nvSpPr>
        <p:spPr>
          <a:xfrm>
            <a:off x="609600" y="1600200"/>
            <a:ext cx="6475109" cy="4525964"/>
          </a:xfrm>
          <a:prstGeom prst="rect">
            <a:avLst/>
          </a:prstGeom>
        </p:spPr>
        <p:txBody>
          <a:bodyPr/>
          <a:lstStyle/>
          <a:p>
            <a:r>
              <a:t>Exodusters</a:t>
            </a:r>
          </a:p>
          <a:p>
            <a:r>
              <a:t>Freedmen’s Relief Association</a:t>
            </a:r>
          </a:p>
          <a:p>
            <a:r>
              <a:t>Buffalo Soldiers</a:t>
            </a:r>
          </a:p>
        </p:txBody>
      </p:sp>
      <p:pic>
        <p:nvPicPr>
          <p:cNvPr id="3" name="Picture 2" descr="A poster reads, All colored people that want to go for Kansas, On September fifth, 1877, Can do so for 5 dollars. ">
            <a:extLst>
              <a:ext uri="{FF2B5EF4-FFF2-40B4-BE49-F238E27FC236}">
                <a16:creationId xmlns:a16="http://schemas.microsoft.com/office/drawing/2014/main" id="{32E34BE9-010F-459C-83D8-EEE4B87666C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50912" y="3943451"/>
            <a:ext cx="3792629" cy="2774608"/>
          </a:xfrm>
          <a:prstGeom prst="rect">
            <a:avLst/>
          </a:prstGeom>
        </p:spPr>
      </p:pic>
      <p:pic>
        <p:nvPicPr>
          <p:cNvPr id="5" name="Picture 4" descr="Nat Gun wears a big cowboy hat and holds a gun in his left hand. He keeps her right leg on a pile of clothes. ">
            <a:extLst>
              <a:ext uri="{FF2B5EF4-FFF2-40B4-BE49-F238E27FC236}">
                <a16:creationId xmlns:a16="http://schemas.microsoft.com/office/drawing/2014/main" id="{D5F1EE84-31DF-4E37-8EAE-24F289F2991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23826" y="551516"/>
            <a:ext cx="2419715" cy="3556249"/>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sp>
        <p:nvSpPr>
          <p:cNvPr id="117" name="Legalized Racial Control"/>
          <p:cNvSpPr txBox="1">
            <a:spLocks noGrp="1"/>
          </p:cNvSpPr>
          <p:nvPr>
            <p:ph type="title"/>
          </p:nvPr>
        </p:nvSpPr>
        <p:spPr>
          <a:prstGeom prst="rect">
            <a:avLst/>
          </a:prstGeom>
        </p:spPr>
        <p:txBody>
          <a:bodyPr/>
          <a:lstStyle/>
          <a:p>
            <a:r>
              <a:t>Legalized Racial Control</a:t>
            </a:r>
          </a:p>
        </p:txBody>
      </p:sp>
      <p:sp>
        <p:nvSpPr>
          <p:cNvPr id="118" name="Plessy v. Ferguson…"/>
          <p:cNvSpPr txBox="1">
            <a:spLocks noGrp="1"/>
          </p:cNvSpPr>
          <p:nvPr>
            <p:ph type="body" idx="1"/>
          </p:nvPr>
        </p:nvSpPr>
        <p:spPr>
          <a:xfrm>
            <a:off x="609600" y="1600200"/>
            <a:ext cx="7423042" cy="4525964"/>
          </a:xfrm>
          <a:prstGeom prst="rect">
            <a:avLst/>
          </a:prstGeom>
        </p:spPr>
        <p:txBody>
          <a:bodyPr/>
          <a:lstStyle/>
          <a:p>
            <a:pPr>
              <a:defRPr i="1"/>
            </a:pPr>
            <a:r>
              <a:t>Plessy v. Ferguson</a:t>
            </a:r>
            <a:endParaRPr i="0"/>
          </a:p>
          <a:p>
            <a:pPr>
              <a:defRPr i="1"/>
            </a:pPr>
            <a:r>
              <a:rPr i="0"/>
              <a:t>Racial segregation</a:t>
            </a:r>
          </a:p>
          <a:p>
            <a:pPr>
              <a:defRPr i="1"/>
            </a:pPr>
            <a:r>
              <a:rPr i="0"/>
              <a:t>Jim Crow laws</a:t>
            </a:r>
          </a:p>
        </p:txBody>
      </p:sp>
      <p:pic>
        <p:nvPicPr>
          <p:cNvPr id="119" name="Horton_Map_8.3.pdf" descr="Map_0803 The Waning of Republican Power in the South: The 1872 and 1904 Presidential Elections Compared&#10;&#10;Two maps show The Waning of Republican Power in the South: the 1872 and 1904 Presidential Elections Compared. 1872: Most of the states were a combination of voted republican between 20 and 100 percent. 0 to 25 percent was in very few places in the south. 1904: All the regions in the South were 0 to 25 percent voted Republic. The remaining areas in the north were a combination of 25 to 95 percent. "/>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321602" y="891789"/>
            <a:ext cx="3777877" cy="5647088"/>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lide Number Placeholder 4"/>
          <p:cNvSpPr txBox="1">
            <a:spLocks noGrp="1"/>
          </p:cNvSpPr>
          <p:nvPr>
            <p:ph type="sldNum" sz="quarter" idx="2"/>
          </p:nvPr>
        </p:nvSpPr>
        <p:spPr>
          <a:xfrm>
            <a:off x="11843540" y="6482138"/>
            <a:ext cx="258625"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
        <p:nvSpPr>
          <p:cNvPr id="122" name="Title 1"/>
          <p:cNvSpPr txBox="1">
            <a:spLocks noGrp="1"/>
          </p:cNvSpPr>
          <p:nvPr>
            <p:ph type="title"/>
          </p:nvPr>
        </p:nvSpPr>
        <p:spPr>
          <a:prstGeom prst="rect">
            <a:avLst/>
          </a:prstGeom>
        </p:spPr>
        <p:txBody>
          <a:bodyPr/>
          <a:lstStyle/>
          <a:p>
            <a:r>
              <a:t>Review Questions</a:t>
            </a:r>
          </a:p>
        </p:txBody>
      </p:sp>
      <p:sp>
        <p:nvSpPr>
          <p:cNvPr id="123" name="Text Placeholder 2"/>
          <p:cNvSpPr txBox="1">
            <a:spLocks noGrp="1"/>
          </p:cNvSpPr>
          <p:nvPr>
            <p:ph type="body" idx="1"/>
          </p:nvPr>
        </p:nvSpPr>
        <p:spPr>
          <a:xfrm>
            <a:off x="609600" y="1600201"/>
            <a:ext cx="10972800" cy="4525963"/>
          </a:xfrm>
          <a:prstGeom prst="rect">
            <a:avLst/>
          </a:prstGeom>
        </p:spPr>
        <p:txBody>
          <a:bodyPr/>
          <a:lstStyle/>
          <a:p>
            <a:pPr marL="0" indent="0">
              <a:buSzTx/>
              <a:buNone/>
            </a:pPr>
            <a:r>
              <a:t>8.1 How did Lincoln’s changing views of race and equality impact Black Americans?</a:t>
            </a:r>
          </a:p>
          <a:p>
            <a:pPr marL="0" indent="0">
              <a:buSzTx/>
              <a:buNone/>
            </a:pPr>
            <a:r>
              <a:t>8.2 What types of aid did freed people receive after the war? How effective were these measures?</a:t>
            </a:r>
          </a:p>
          <a:p>
            <a:pPr marL="0" indent="0">
              <a:buSzTx/>
              <a:buNone/>
            </a:pPr>
            <a:r>
              <a:t>8.3 How did Black voters alter the political landscape of the South during Radical Reconstruction? What are some of the lasting accomplishments achieved during this period?</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lide Number Placeholder 4"/>
          <p:cNvSpPr txBox="1">
            <a:spLocks noGrp="1"/>
          </p:cNvSpPr>
          <p:nvPr>
            <p:ph type="sldNum" sz="quarter" idx="2"/>
          </p:nvPr>
        </p:nvSpPr>
        <p:spPr>
          <a:xfrm>
            <a:off x="11843540" y="6482138"/>
            <a:ext cx="258625"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
        <p:nvSpPr>
          <p:cNvPr id="126" name="Title 1"/>
          <p:cNvSpPr txBox="1">
            <a:spLocks noGrp="1"/>
          </p:cNvSpPr>
          <p:nvPr>
            <p:ph type="title"/>
          </p:nvPr>
        </p:nvSpPr>
        <p:spPr>
          <a:prstGeom prst="rect">
            <a:avLst/>
          </a:prstGeom>
        </p:spPr>
        <p:txBody>
          <a:bodyPr/>
          <a:lstStyle/>
          <a:p>
            <a:r>
              <a:t>Review Questions</a:t>
            </a:r>
          </a:p>
        </p:txBody>
      </p:sp>
      <p:sp>
        <p:nvSpPr>
          <p:cNvPr id="127" name="Text Placeholder 2"/>
          <p:cNvSpPr txBox="1">
            <a:spLocks noGrp="1"/>
          </p:cNvSpPr>
          <p:nvPr>
            <p:ph type="body" idx="1"/>
          </p:nvPr>
        </p:nvSpPr>
        <p:spPr>
          <a:xfrm>
            <a:off x="609600" y="1600201"/>
            <a:ext cx="10972800" cy="4525963"/>
          </a:xfrm>
          <a:prstGeom prst="rect">
            <a:avLst/>
          </a:prstGeom>
        </p:spPr>
        <p:txBody>
          <a:bodyPr/>
          <a:lstStyle/>
          <a:p>
            <a:pPr marL="0" indent="0">
              <a:buSzTx/>
              <a:buNone/>
            </a:pPr>
            <a:r>
              <a:t>8.4 What were the intentions and motives of white terrorist organizations?</a:t>
            </a:r>
          </a:p>
          <a:p>
            <a:pPr marL="0" indent="0">
              <a:buSzTx/>
              <a:buNone/>
            </a:pPr>
            <a:r>
              <a:t>8.5 Why did newly freed Black people choose to emigrate? Who were the Exodusters?</a:t>
            </a:r>
          </a:p>
          <a:p>
            <a:pPr marL="0" indent="0">
              <a:buSzTx/>
              <a:buNone/>
            </a:pPr>
            <a:r>
              <a:t>8.6 How did the resurgence of Democratic control in the South lead to racial discrimination and segregation? What were the consequences of </a:t>
            </a:r>
            <a:r>
              <a:rPr i="1"/>
              <a:t>Plessy v. Ferguson</a:t>
            </a:r>
            <a:r>
              <a: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lide Number Placeholder 4"/>
          <p:cNvSpPr txBox="1">
            <a:spLocks noGrp="1"/>
          </p:cNvSpPr>
          <p:nvPr>
            <p:ph type="sldNum" sz="quarter" idx="2"/>
          </p:nvPr>
        </p:nvSpPr>
        <p:spPr>
          <a:xfrm>
            <a:off x="11920782" y="6482138"/>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
        <p:nvSpPr>
          <p:cNvPr id="59" name="Title 1"/>
          <p:cNvSpPr txBox="1">
            <a:spLocks noGrp="1"/>
          </p:cNvSpPr>
          <p:nvPr>
            <p:ph type="title"/>
          </p:nvPr>
        </p:nvSpPr>
        <p:spPr>
          <a:xfrm>
            <a:off x="609600" y="588146"/>
            <a:ext cx="10972800" cy="1143001"/>
          </a:xfrm>
          <a:prstGeom prst="rect">
            <a:avLst/>
          </a:prstGeom>
        </p:spPr>
        <p:txBody>
          <a:bodyPr>
            <a:normAutofit fontScale="90000"/>
          </a:bodyPr>
          <a:lstStyle/>
          <a:p>
            <a:r>
              <a:t>Chapter 8</a:t>
            </a:r>
          </a:p>
          <a:p>
            <a:r>
              <a:t>From Reconstruction to Jim Crow </a:t>
            </a:r>
          </a:p>
        </p:txBody>
      </p:sp>
      <p:sp>
        <p:nvSpPr>
          <p:cNvPr id="60" name="Text Placeholder 2"/>
          <p:cNvSpPr txBox="1">
            <a:spLocks noGrp="1"/>
          </p:cNvSpPr>
          <p:nvPr>
            <p:ph type="body" sz="half" idx="1"/>
          </p:nvPr>
        </p:nvSpPr>
        <p:spPr>
          <a:xfrm>
            <a:off x="609600" y="1905461"/>
            <a:ext cx="5628514" cy="4525964"/>
          </a:xfrm>
          <a:prstGeom prst="rect">
            <a:avLst/>
          </a:prstGeom>
        </p:spPr>
        <p:txBody>
          <a:bodyPr>
            <a:normAutofit lnSpcReduction="10000"/>
          </a:bodyPr>
          <a:lstStyle/>
          <a:p>
            <a:pPr marL="322325" indent="-322325" defTabSz="859536">
              <a:defRPr sz="3008"/>
            </a:pPr>
            <a:r>
              <a:t>The War’s End and Lincoln’s Assassination</a:t>
            </a:r>
          </a:p>
          <a:p>
            <a:pPr marL="322325" indent="-322325" defTabSz="859536">
              <a:defRPr sz="3008"/>
            </a:pPr>
            <a:r>
              <a:t>Aid for Freed People</a:t>
            </a:r>
          </a:p>
          <a:p>
            <a:pPr marL="322325" indent="-322325" defTabSz="859536">
              <a:defRPr sz="3008"/>
            </a:pPr>
            <a:r>
              <a:t>Black Politics and Black Politicians</a:t>
            </a:r>
          </a:p>
          <a:p>
            <a:pPr marL="322325" indent="-322325" defTabSz="859536">
              <a:defRPr sz="3008"/>
            </a:pPr>
            <a:r>
              <a:t>Progress and White Terrorist Backlash</a:t>
            </a:r>
          </a:p>
          <a:p>
            <a:pPr marL="322325" indent="-322325" defTabSz="859536">
              <a:defRPr sz="3008"/>
            </a:pPr>
            <a:r>
              <a:t>Emigration from the South</a:t>
            </a:r>
          </a:p>
          <a:p>
            <a:pPr marL="322325" indent="-322325" defTabSz="859536">
              <a:defRPr sz="3008"/>
            </a:pPr>
            <a:r>
              <a:t>Legalized Racial Control</a:t>
            </a:r>
          </a:p>
        </p:txBody>
      </p:sp>
      <p:pic>
        <p:nvPicPr>
          <p:cNvPr id="3" name="Picture 2" descr="In a print, men stand with bands and a horse stands near them. Men and women stand under a cloth and view the men with bands. Other men march behind the band. At the sides are images of men, men holding flags, a group of men, students in front of their class teacher, a wedding, and men writing on books. ">
            <a:extLst>
              <a:ext uri="{FF2B5EF4-FFF2-40B4-BE49-F238E27FC236}">
                <a16:creationId xmlns:a16="http://schemas.microsoft.com/office/drawing/2014/main" id="{10CE5F5C-FD55-4553-83D5-3620FA509F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17611" y="2049667"/>
            <a:ext cx="5203171" cy="4237552"/>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lide Number Placeholder 4"/>
          <p:cNvSpPr txBox="1">
            <a:spLocks noGrp="1"/>
          </p:cNvSpPr>
          <p:nvPr>
            <p:ph type="sldNum" sz="quarter" idx="2"/>
          </p:nvPr>
        </p:nvSpPr>
        <p:spPr>
          <a:xfrm>
            <a:off x="11920782" y="6482138"/>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
        <p:nvSpPr>
          <p:cNvPr id="66" name="Title 1"/>
          <p:cNvSpPr txBox="1">
            <a:spLocks noGrp="1"/>
          </p:cNvSpPr>
          <p:nvPr>
            <p:ph type="title"/>
          </p:nvPr>
        </p:nvSpPr>
        <p:spPr>
          <a:prstGeom prst="rect">
            <a:avLst/>
          </a:prstGeom>
        </p:spPr>
        <p:txBody>
          <a:bodyPr/>
          <a:lstStyle/>
          <a:p>
            <a:r>
              <a:t>Chapter 8 Learning Objectives</a:t>
            </a:r>
          </a:p>
        </p:txBody>
      </p:sp>
      <p:sp>
        <p:nvSpPr>
          <p:cNvPr id="67" name="Text Placeholder 2"/>
          <p:cNvSpPr txBox="1"/>
          <p:nvPr/>
        </p:nvSpPr>
        <p:spPr>
          <a:xfrm>
            <a:off x="609600" y="1166018"/>
            <a:ext cx="10972800" cy="45259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spcBef>
                <a:spcPts val="700"/>
              </a:spcBef>
              <a:buFont typeface="Arial"/>
              <a:defRPr sz="3200"/>
            </a:pPr>
            <a:r>
              <a:t>8.1 Understand the impact of Lincoln’s changing views on race and equality on Black Americans.</a:t>
            </a:r>
          </a:p>
          <a:p>
            <a:pPr defTabSz="914400">
              <a:spcBef>
                <a:spcPts val="700"/>
              </a:spcBef>
              <a:buFont typeface="Arial"/>
              <a:defRPr sz="3200"/>
            </a:pPr>
            <a:r>
              <a:t>8.2 Summarize the various types of aid that freed people received after the war and analyze their effectiveness.</a:t>
            </a:r>
          </a:p>
          <a:p>
            <a:pPr defTabSz="914400">
              <a:spcBef>
                <a:spcPts val="700"/>
              </a:spcBef>
              <a:buFont typeface="Arial"/>
              <a:defRPr sz="3200"/>
            </a:pPr>
            <a:r>
              <a:t>8.3 Appraise the impact Black voters had on the South during Radical Reconstruction.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lide Number Placeholder 4"/>
          <p:cNvSpPr txBox="1">
            <a:spLocks noGrp="1"/>
          </p:cNvSpPr>
          <p:nvPr>
            <p:ph type="sldNum" sz="quarter" idx="2"/>
          </p:nvPr>
        </p:nvSpPr>
        <p:spPr>
          <a:xfrm>
            <a:off x="11920782" y="6482138"/>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
        <p:nvSpPr>
          <p:cNvPr id="70" name="Title 1"/>
          <p:cNvSpPr txBox="1">
            <a:spLocks noGrp="1"/>
          </p:cNvSpPr>
          <p:nvPr>
            <p:ph type="title"/>
          </p:nvPr>
        </p:nvSpPr>
        <p:spPr>
          <a:prstGeom prst="rect">
            <a:avLst/>
          </a:prstGeom>
        </p:spPr>
        <p:txBody>
          <a:bodyPr/>
          <a:lstStyle/>
          <a:p>
            <a:r>
              <a:t>Chapter 8 Learning Objectives</a:t>
            </a:r>
          </a:p>
        </p:txBody>
      </p:sp>
      <p:sp>
        <p:nvSpPr>
          <p:cNvPr id="71" name="Text Placeholder 2"/>
          <p:cNvSpPr txBox="1"/>
          <p:nvPr/>
        </p:nvSpPr>
        <p:spPr>
          <a:xfrm>
            <a:off x="609600" y="1166018"/>
            <a:ext cx="10972800" cy="45259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spcBef>
                <a:spcPts val="700"/>
              </a:spcBef>
              <a:buFont typeface="Arial"/>
              <a:defRPr sz="3200"/>
            </a:pPr>
            <a:r>
              <a:t>8.4 Describe the methods and intentions of various white terrorist organizations that arose during Reconstruction.</a:t>
            </a:r>
          </a:p>
          <a:p>
            <a:pPr defTabSz="914400">
              <a:spcBef>
                <a:spcPts val="700"/>
              </a:spcBef>
              <a:buFont typeface="Arial"/>
              <a:defRPr sz="3200"/>
            </a:pPr>
            <a:r>
              <a:t>8.5 Understand the reasons that many newly freed people chose to emigrate from the South</a:t>
            </a:r>
          </a:p>
          <a:p>
            <a:pPr defTabSz="914400">
              <a:spcBef>
                <a:spcPts val="700"/>
              </a:spcBef>
              <a:buFont typeface="Arial"/>
              <a:defRPr sz="3200"/>
            </a:pPr>
            <a:r>
              <a:t>8.6 Appraise how the resurgence of Democratic control in the South led to racial discrimination and segregation. Understand the consequences of </a:t>
            </a:r>
            <a:r>
              <a:rPr i="1"/>
              <a:t>Plessy v. Ferguson</a:t>
            </a:r>
            <a:r>
              <a:t> for Black Americans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lide Number Placeholder 4"/>
          <p:cNvSpPr txBox="1">
            <a:spLocks noGrp="1"/>
          </p:cNvSpPr>
          <p:nvPr>
            <p:ph type="sldNum" sz="quarter" idx="2"/>
          </p:nvPr>
        </p:nvSpPr>
        <p:spPr>
          <a:xfrm>
            <a:off x="11920782" y="6482138"/>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sp>
        <p:nvSpPr>
          <p:cNvPr id="74" name="Title 1"/>
          <p:cNvSpPr txBox="1">
            <a:spLocks noGrp="1"/>
          </p:cNvSpPr>
          <p:nvPr>
            <p:ph type="title"/>
          </p:nvPr>
        </p:nvSpPr>
        <p:spPr>
          <a:prstGeom prst="rect">
            <a:avLst/>
          </a:prstGeom>
        </p:spPr>
        <p:txBody>
          <a:bodyPr/>
          <a:lstStyle/>
          <a:p>
            <a:r>
              <a:t>The War’s End and Lincoln’s Assassination</a:t>
            </a:r>
          </a:p>
        </p:txBody>
      </p:sp>
      <p:sp>
        <p:nvSpPr>
          <p:cNvPr id="75" name="Text Placeholder 2"/>
          <p:cNvSpPr txBox="1">
            <a:spLocks noGrp="1"/>
          </p:cNvSpPr>
          <p:nvPr>
            <p:ph type="body" sz="half" idx="1"/>
          </p:nvPr>
        </p:nvSpPr>
        <p:spPr>
          <a:xfrm>
            <a:off x="609600" y="1600201"/>
            <a:ext cx="4799137" cy="4525963"/>
          </a:xfrm>
          <a:prstGeom prst="rect">
            <a:avLst/>
          </a:prstGeom>
        </p:spPr>
        <p:txBody>
          <a:bodyPr/>
          <a:lstStyle/>
          <a:p>
            <a:r>
              <a:t>African Colonization Society</a:t>
            </a:r>
          </a:p>
          <a:p>
            <a:r>
              <a:t>Fort Pillow massacre</a:t>
            </a:r>
          </a:p>
          <a:p>
            <a:r>
              <a:t>Emancipation Proclamation </a:t>
            </a:r>
          </a:p>
        </p:txBody>
      </p:sp>
      <p:pic>
        <p:nvPicPr>
          <p:cNvPr id="76" name="Horton_Photo 8.2_Champions of liberty .tif" descr="A painting shows George Washington on the left and Abraham Lincoln on the right. In between, there` is a figure of an eagle. At the bottom is the text, Champions of Liberty. "/>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707350" y="1600201"/>
            <a:ext cx="6213432" cy="4685608"/>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lide Number"/>
          <p:cNvSpPr txBox="1">
            <a:spLocks noGrp="1"/>
          </p:cNvSpPr>
          <p:nvPr>
            <p:ph type="sldNum" sz="quarter" idx="2"/>
          </p:nvPr>
        </p:nvSpPr>
        <p:spPr>
          <a:xfrm>
            <a:off x="11920783" y="6482138"/>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
        <p:nvSpPr>
          <p:cNvPr id="81" name="Aid for Freed People"/>
          <p:cNvSpPr txBox="1">
            <a:spLocks noGrp="1"/>
          </p:cNvSpPr>
          <p:nvPr>
            <p:ph type="title"/>
          </p:nvPr>
        </p:nvSpPr>
        <p:spPr>
          <a:prstGeom prst="rect">
            <a:avLst/>
          </a:prstGeom>
        </p:spPr>
        <p:txBody>
          <a:bodyPr/>
          <a:lstStyle/>
          <a:p>
            <a:r>
              <a:t>Aid for Freed People</a:t>
            </a:r>
          </a:p>
        </p:txBody>
      </p:sp>
      <p:sp>
        <p:nvSpPr>
          <p:cNvPr id="82" name="Port Royal Experiment…"/>
          <p:cNvSpPr txBox="1">
            <a:spLocks noGrp="1"/>
          </p:cNvSpPr>
          <p:nvPr>
            <p:ph type="body" sz="half" idx="1"/>
          </p:nvPr>
        </p:nvSpPr>
        <p:spPr>
          <a:xfrm>
            <a:off x="609600" y="1600200"/>
            <a:ext cx="5496363" cy="4525964"/>
          </a:xfrm>
          <a:prstGeom prst="rect">
            <a:avLst/>
          </a:prstGeom>
        </p:spPr>
        <p:txBody>
          <a:bodyPr/>
          <a:lstStyle/>
          <a:p>
            <a:r>
              <a:t>Port Royal Experiment</a:t>
            </a:r>
          </a:p>
          <a:p>
            <a:r>
              <a:t>Freedmen’s Bureau</a:t>
            </a:r>
          </a:p>
          <a:p>
            <a:r>
              <a:t>Howard University, Washington, DC</a:t>
            </a:r>
          </a:p>
          <a:p>
            <a:r>
              <a:t>Fisk University, Nashville</a:t>
            </a:r>
          </a:p>
          <a:p>
            <a:r>
              <a:t>Radical Reconstruction</a:t>
            </a:r>
          </a:p>
        </p:txBody>
      </p:sp>
      <p:pic>
        <p:nvPicPr>
          <p:cNvPr id="83" name="Horton_Photo 8.3_Freedmans Bureau.tif" descr="A Freedman's Bureau agent stands in the center and raises his right hand. On his left are white men with swords and guns. On his right are armed black men. "/>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19677" y="2112368"/>
            <a:ext cx="5225720" cy="3501708"/>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lide Number Placeholder 4"/>
          <p:cNvSpPr txBox="1">
            <a:spLocks noGrp="1"/>
          </p:cNvSpPr>
          <p:nvPr>
            <p:ph type="sldNum" sz="quarter" idx="2"/>
          </p:nvPr>
        </p:nvSpPr>
        <p:spPr>
          <a:xfrm>
            <a:off x="11920782" y="6482138"/>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
        <p:nvSpPr>
          <p:cNvPr id="86" name="Title 1"/>
          <p:cNvSpPr txBox="1">
            <a:spLocks noGrp="1"/>
          </p:cNvSpPr>
          <p:nvPr>
            <p:ph type="title"/>
          </p:nvPr>
        </p:nvSpPr>
        <p:spPr>
          <a:prstGeom prst="rect">
            <a:avLst/>
          </a:prstGeom>
        </p:spPr>
        <p:txBody>
          <a:bodyPr/>
          <a:lstStyle/>
          <a:p>
            <a:r>
              <a:t>Reconstruction</a:t>
            </a:r>
          </a:p>
        </p:txBody>
      </p:sp>
      <p:pic>
        <p:nvPicPr>
          <p:cNvPr id="87" name="Horton_Map_8.1.pdf" descr="Map_0801 Reconstruction&#10;&#10;The states, Date of readmission to the Union, Date of the reestablishment of Democratic Party control are as follows. Texas, 1870, 1873. Arkansas, 1868, 1874. Louisiana, 1868, 1877. Mississippi, 1870, 1876. Tennessee, 1866, 1869. Alabama, 1868, 1874. Georgia, 1870, 1871. Florida, 1868, 1877. Virginia, 1870, 1869. North Carolina, 1868, 1870. South Carolina, 1868, 1876. "/>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881113" y="1208108"/>
            <a:ext cx="6429746" cy="536416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lide Number"/>
          <p:cNvSpPr txBox="1">
            <a:spLocks noGrp="1"/>
          </p:cNvSpPr>
          <p:nvPr>
            <p:ph type="sldNum" sz="quarter" idx="2"/>
          </p:nvPr>
        </p:nvSpPr>
        <p:spPr>
          <a:xfrm>
            <a:off x="11920783" y="6482138"/>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
        <p:nvSpPr>
          <p:cNvPr id="90" name="Black Politics and Black Politicians"/>
          <p:cNvSpPr txBox="1">
            <a:spLocks noGrp="1"/>
          </p:cNvSpPr>
          <p:nvPr>
            <p:ph type="title"/>
          </p:nvPr>
        </p:nvSpPr>
        <p:spPr>
          <a:prstGeom prst="rect">
            <a:avLst/>
          </a:prstGeom>
        </p:spPr>
        <p:txBody>
          <a:bodyPr/>
          <a:lstStyle/>
          <a:p>
            <a:r>
              <a:t>Black Politics and Black Politicians </a:t>
            </a:r>
          </a:p>
        </p:txBody>
      </p:sp>
      <p:sp>
        <p:nvSpPr>
          <p:cNvPr id="91" name="Thirteenth Amendment…"/>
          <p:cNvSpPr txBox="1">
            <a:spLocks noGrp="1"/>
          </p:cNvSpPr>
          <p:nvPr>
            <p:ph type="body" idx="1"/>
          </p:nvPr>
        </p:nvSpPr>
        <p:spPr>
          <a:prstGeom prst="rect">
            <a:avLst/>
          </a:prstGeom>
        </p:spPr>
        <p:txBody>
          <a:bodyPr/>
          <a:lstStyle/>
          <a:p>
            <a:r>
              <a:t>Thirteenth Amendment</a:t>
            </a:r>
          </a:p>
          <a:p>
            <a:r>
              <a:t>Fourteenth Amendment</a:t>
            </a:r>
          </a:p>
          <a:p>
            <a:r>
              <a:t>Fifteenth Amendment</a:t>
            </a:r>
          </a:p>
          <a:p>
            <a:r>
              <a:t>Hiram Revels</a:t>
            </a:r>
          </a:p>
          <a:p>
            <a:r>
              <a:t>Voting rights limited to men</a:t>
            </a:r>
          </a:p>
        </p:txBody>
      </p:sp>
      <p:pic>
        <p:nvPicPr>
          <p:cNvPr id="92" name="Horton_Photo 8.4_African Americans 41st 42nd Congress.tif" descr="Five senator members sit and two stand. They wear a coat and suit. The text below them reads, the first colored senator and representatives. "/>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93359" y="1149032"/>
            <a:ext cx="3473853" cy="2653710"/>
          </a:xfrm>
          <a:prstGeom prst="rect">
            <a:avLst/>
          </a:prstGeom>
          <a:ln w="12700">
            <a:miter lim="400000"/>
          </a:ln>
        </p:spPr>
      </p:pic>
      <p:pic>
        <p:nvPicPr>
          <p:cNvPr id="93" name="Horton_Photo 8.5_Hiram Revels.tif" descr="Hiram Revels sits on a chair. "/>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49357" y="3877385"/>
            <a:ext cx="2251407" cy="265371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lide Number"/>
          <p:cNvSpPr txBox="1">
            <a:spLocks noGrp="1"/>
          </p:cNvSpPr>
          <p:nvPr>
            <p:ph type="sldNum" sz="quarter" idx="2"/>
          </p:nvPr>
        </p:nvSpPr>
        <p:spPr>
          <a:xfrm>
            <a:off x="11920783" y="6482138"/>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
        <p:nvSpPr>
          <p:cNvPr id="98" name="Progress and White Terrorist Backlash"/>
          <p:cNvSpPr txBox="1">
            <a:spLocks noGrp="1"/>
          </p:cNvSpPr>
          <p:nvPr>
            <p:ph type="title"/>
          </p:nvPr>
        </p:nvSpPr>
        <p:spPr>
          <a:prstGeom prst="rect">
            <a:avLst/>
          </a:prstGeom>
        </p:spPr>
        <p:txBody>
          <a:bodyPr/>
          <a:lstStyle/>
          <a:p>
            <a:r>
              <a:t>Progress and White Terrorist Backlash</a:t>
            </a:r>
          </a:p>
        </p:txBody>
      </p:sp>
      <p:sp>
        <p:nvSpPr>
          <p:cNvPr id="99" name="Sharecropping…"/>
          <p:cNvSpPr txBox="1">
            <a:spLocks noGrp="1"/>
          </p:cNvSpPr>
          <p:nvPr>
            <p:ph type="body" sz="half" idx="1"/>
          </p:nvPr>
        </p:nvSpPr>
        <p:spPr>
          <a:xfrm>
            <a:off x="609600" y="1600200"/>
            <a:ext cx="6674011" cy="4525964"/>
          </a:xfrm>
          <a:prstGeom prst="rect">
            <a:avLst/>
          </a:prstGeom>
        </p:spPr>
        <p:txBody>
          <a:bodyPr/>
          <a:lstStyle/>
          <a:p>
            <a:r>
              <a:t>Sharecropping</a:t>
            </a:r>
          </a:p>
          <a:p>
            <a:r>
              <a:t>Ku Klux Klan</a:t>
            </a:r>
          </a:p>
          <a:p>
            <a:r>
              <a:t>Intimidation, violence limited Black rights</a:t>
            </a:r>
          </a:p>
          <a:p>
            <a:r>
              <a:t>Most active in areas where Black Americans were a minority</a:t>
            </a:r>
          </a:p>
        </p:txBody>
      </p:sp>
      <p:pic>
        <p:nvPicPr>
          <p:cNvPr id="100" name="Horton_Photo 8.6_White violence against Blacks.jpg" descr="White men lie dead on the ground. Other men and women sit and stand and mourn. "/>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2543" y="1430632"/>
            <a:ext cx="4557278" cy="486510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Text Content Templates">
  <a:themeElements>
    <a:clrScheme name="Text Content Templates">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xt Content Templates">
      <a:majorFont>
        <a:latin typeface="Helvetica"/>
        <a:ea typeface="Helvetica"/>
        <a:cs typeface="Helvetica"/>
      </a:majorFont>
      <a:minorFont>
        <a:latin typeface="Calibri"/>
        <a:ea typeface="Calibri"/>
        <a:cs typeface="Calibri"/>
      </a:minorFont>
    </a:fontScheme>
    <a:fmtScheme name="Text Content Templat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xt Content Templates">
  <a:themeElements>
    <a:clrScheme name="Text Content Templates">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xt Content Templates">
      <a:majorFont>
        <a:latin typeface="Helvetica"/>
        <a:ea typeface="Helvetica"/>
        <a:cs typeface="Helvetica"/>
      </a:majorFont>
      <a:minorFont>
        <a:latin typeface="Calibri"/>
        <a:ea typeface="Calibri"/>
        <a:cs typeface="Calibri"/>
      </a:minorFont>
    </a:fontScheme>
    <a:fmtScheme name="Text Content Templat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TotalTime>
  <Words>536</Words>
  <Application>Microsoft Office PowerPoint</Application>
  <PresentationFormat>Widescreen</PresentationFormat>
  <Paragraphs>78</Paragraphs>
  <Slides>14</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Text Content Templates</vt:lpstr>
      <vt:lpstr>Hard Road to Freedom: The Story of Black America</vt:lpstr>
      <vt:lpstr>Chapter 8 From Reconstruction to Jim Crow </vt:lpstr>
      <vt:lpstr>Chapter 8 Learning Objectives</vt:lpstr>
      <vt:lpstr>Chapter 8 Learning Objectives</vt:lpstr>
      <vt:lpstr>The War’s End and Lincoln’s Assassination</vt:lpstr>
      <vt:lpstr>Aid for Freed People</vt:lpstr>
      <vt:lpstr>Reconstruction</vt:lpstr>
      <vt:lpstr>Black Politics and Black Politicians </vt:lpstr>
      <vt:lpstr>Progress and White Terrorist Backlash</vt:lpstr>
      <vt:lpstr>Sharecropping</vt:lpstr>
      <vt:lpstr>Emigration from the South</vt:lpstr>
      <vt:lpstr>Legalized Racial Control</vt:lpstr>
      <vt:lpstr>Review Questions</vt:lpstr>
      <vt:lpstr>Review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 Road to Freedom: The Story of Black America</dc:title>
  <cp:lastModifiedBy>prabhakaran vinothkumar</cp:lastModifiedBy>
  <cp:revision>4</cp:revision>
  <dcterms:modified xsi:type="dcterms:W3CDTF">2021-09-02T14:07:00Z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2021-07-06T18:20:53Z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c3b6f823-b70e-428a-a099-5ccb15e25c35</vt:lpwstr>
  </property>
  <property fmtid="{D5CDD505-2E9C-101B-9397-08002B2CF9AE}" pid="8" name="MSIP_Label_be5cb09a-2992-49d6-8ac9-5f63e7b1ad2f_ContentBits">
    <vt:lpwstr>0</vt:lpwstr>
  </property>
</Properties>
</file>