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75" r:id="rId5"/>
  </p:sldMasterIdLst>
  <p:notesMasterIdLst>
    <p:notesMasterId r:id="rId32"/>
  </p:notesMasterIdLst>
  <p:handoutMasterIdLst>
    <p:handoutMasterId r:id="rId33"/>
  </p:handoutMasterIdLst>
  <p:sldIdLst>
    <p:sldId id="261" r:id="rId6"/>
    <p:sldId id="270" r:id="rId7"/>
    <p:sldId id="474" r:id="rId8"/>
    <p:sldId id="495" r:id="rId9"/>
    <p:sldId id="449" r:id="rId10"/>
    <p:sldId id="496" r:id="rId11"/>
    <p:sldId id="497" r:id="rId12"/>
    <p:sldId id="516" r:id="rId13"/>
    <p:sldId id="517" r:id="rId14"/>
    <p:sldId id="498" r:id="rId15"/>
    <p:sldId id="487" r:id="rId16"/>
    <p:sldId id="489" r:id="rId17"/>
    <p:sldId id="488" r:id="rId18"/>
    <p:sldId id="500" r:id="rId19"/>
    <p:sldId id="502" r:id="rId20"/>
    <p:sldId id="512" r:id="rId21"/>
    <p:sldId id="494" r:id="rId22"/>
    <p:sldId id="492" r:id="rId23"/>
    <p:sldId id="518" r:id="rId24"/>
    <p:sldId id="508" r:id="rId25"/>
    <p:sldId id="509" r:id="rId26"/>
    <p:sldId id="513" r:id="rId27"/>
    <p:sldId id="514" r:id="rId28"/>
    <p:sldId id="503" r:id="rId29"/>
    <p:sldId id="505" r:id="rId30"/>
    <p:sldId id="50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Bachyrycz" initials="DB" lastIdx="2" clrIdx="0">
    <p:extLst>
      <p:ext uri="{19B8F6BF-5375-455C-9EA6-DF929625EA0E}">
        <p15:presenceInfo xmlns:p15="http://schemas.microsoft.com/office/powerpoint/2012/main" userId="c99903eefe334b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47"/>
    <a:srgbClr val="014478"/>
    <a:srgbClr val="001B47"/>
    <a:srgbClr val="1F497D"/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3" autoAdjust="0"/>
    <p:restoredTop sz="93907" autoAdjust="0"/>
  </p:normalViewPr>
  <p:slideViewPr>
    <p:cSldViewPr snapToGrid="0" snapToObjects="1">
      <p:cViewPr varScale="1">
        <p:scale>
          <a:sx n="64" d="100"/>
          <a:sy n="64" d="100"/>
        </p:scale>
        <p:origin x="680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1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85613-ADFF-4141-B66C-A45235623B50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2E8A8-05A8-499B-9FC4-E54616348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1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575" y="586409"/>
            <a:ext cx="11317356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b="1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0609" y="1808921"/>
            <a:ext cx="4770784" cy="428376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0851" y="1152525"/>
            <a:ext cx="11317816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5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A7EB-3577-43FD-9B2D-BCEA4F83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43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ti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61D60-431D-4A54-BAD5-CA1C8D6D75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2" y="2792"/>
            <a:ext cx="12191178" cy="6858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1582401" y="6423728"/>
            <a:ext cx="519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2022 Oxford University Press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21B847-B4A4-40F3-BF0F-F152D420EF8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6563" y="6214509"/>
            <a:ext cx="1622854" cy="59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2" r:id="rId2"/>
    <p:sldLayoutId id="214748365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11480"/>
          </a:xfrm>
          <a:prstGeom prst="rect">
            <a:avLst/>
          </a:prstGeom>
          <a:solidFill>
            <a:srgbClr val="001A47"/>
          </a:solidFill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1582401" y="6423728"/>
            <a:ext cx="519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52A1-3B59-4F46-8B27-7104614BE0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2022 Oxford University Press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780C7-1CC8-48E5-895C-73F8C7D932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563" y="6214509"/>
            <a:ext cx="1622854" cy="59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6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Living Ethics </a:t>
            </a:r>
            <a:r>
              <a:rPr lang="en-US" b="1" i="0" dirty="0"/>
              <a:t>2e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by Russ Shafer-Landau</a:t>
            </a:r>
          </a:p>
        </p:txBody>
      </p:sp>
      <p:pic>
        <p:nvPicPr>
          <p:cNvPr id="5" name="Picture 4" descr="Cover image for Living Ethics: An Introduction with Readings, Second Edition">
            <a:extLst>
              <a:ext uri="{FF2B5EF4-FFF2-40B4-BE49-F238E27FC236}">
                <a16:creationId xmlns:a16="http://schemas.microsoft.com/office/drawing/2014/main" id="{560E9C66-7F63-42B3-AB81-42B6EDA57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356" y="1719055"/>
            <a:ext cx="3545287" cy="437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9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 Analysis </a:t>
            </a:r>
            <a:r>
              <a:rPr lang="en-US" sz="1800" dirty="0"/>
              <a:t>(7 of 7)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768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The Reparations Argument </a:t>
            </a:r>
            <a:endParaRPr lang="en-US" sz="500" dirty="0">
              <a:solidFill>
                <a:schemeClr val="accent1"/>
              </a:solidFill>
            </a:endParaRPr>
          </a:p>
          <a:p>
            <a:pPr marL="457200" indent="-457200">
              <a:spcBef>
                <a:spcPts val="768"/>
              </a:spcBef>
              <a:buFont typeface="+mj-lt"/>
              <a:buAutoNum type="arabicPeriod"/>
            </a:pPr>
            <a:r>
              <a:rPr lang="en-US" sz="2200" dirty="0">
                <a:solidFill>
                  <a:schemeClr val="accent1"/>
                </a:solidFill>
              </a:rPr>
              <a:t>If one party has imposed systemic harms on members of a targeted group, then the wrongdoer is morally required to provide reparations to the victims.</a:t>
            </a:r>
            <a:endParaRPr lang="en-US" altLang="en-US" sz="2200" dirty="0">
              <a:solidFill>
                <a:schemeClr val="accent1"/>
              </a:solidFill>
            </a:endParaRPr>
          </a:p>
          <a:p>
            <a:pPr marL="457200" indent="-457200">
              <a:spcBef>
                <a:spcPts val="768"/>
              </a:spcBef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accent1"/>
                </a:solidFill>
              </a:rPr>
              <a:t>The U.S. government has imposed systemic harms on members of at least two targeted groups: Native Americans and African Americans.</a:t>
            </a:r>
          </a:p>
          <a:p>
            <a:pPr marL="457200" indent="-457200">
              <a:spcBef>
                <a:spcPts val="768"/>
              </a:spcBef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accent1"/>
                </a:solidFill>
              </a:rPr>
              <a:t>Therefore, the U.S. government owes reparations to Native Americans and African Americans.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9E040-17D9-D94D-89EF-04B5DD2A7E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768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Analysis</a:t>
            </a:r>
          </a:p>
          <a:p>
            <a:pPr>
              <a:spcBef>
                <a:spcPts val="768"/>
              </a:spcBef>
            </a:pPr>
            <a:r>
              <a:rPr lang="en-US" sz="2200" dirty="0">
                <a:solidFill>
                  <a:schemeClr val="accent1"/>
                </a:solidFill>
              </a:rPr>
              <a:t>Premise 2 is true.</a:t>
            </a:r>
          </a:p>
          <a:p>
            <a:pPr>
              <a:spcBef>
                <a:spcPts val="768"/>
              </a:spcBef>
            </a:pPr>
            <a:r>
              <a:rPr lang="en-US" sz="2200" dirty="0">
                <a:solidFill>
                  <a:schemeClr val="accent1"/>
                </a:solidFill>
              </a:rPr>
              <a:t>Premise 1 is plausible, but in the case of slavery and forced relocation, the wrongdoers and victims are dead.</a:t>
            </a:r>
          </a:p>
          <a:p>
            <a:pPr>
              <a:spcBef>
                <a:spcPts val="768"/>
              </a:spcBef>
            </a:pPr>
            <a:r>
              <a:rPr lang="en-US" sz="2200" dirty="0">
                <a:solidFill>
                  <a:schemeClr val="accent1"/>
                </a:solidFill>
              </a:rPr>
              <a:t>But the victims’ descendants and present day minority groups are disadvantaged as a result of systemic harms.</a:t>
            </a:r>
          </a:p>
        </p:txBody>
      </p:sp>
    </p:spTree>
    <p:extLst>
      <p:ext uri="{BB962C8B-B14F-4D97-AF65-F5344CB8AC3E}">
        <p14:creationId xmlns:p14="http://schemas.microsoft.com/office/powerpoint/2010/main" val="2875966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King, Letter from Birmingham City Jail </a:t>
            </a:r>
            <a:r>
              <a:rPr lang="en-US" sz="1800" dirty="0"/>
              <a:t>(1 of 3)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768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A Defense of Direct Action</a:t>
            </a:r>
            <a:endParaRPr lang="en-US" sz="500" dirty="0">
              <a:solidFill>
                <a:schemeClr val="accent1"/>
              </a:solidFill>
            </a:endParaRPr>
          </a:p>
          <a:p>
            <a:pPr lvl="1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King’s letter is addressed to those who object to his methods of </a:t>
            </a:r>
            <a:r>
              <a:rPr lang="en-US" i="1" dirty="0">
                <a:solidFill>
                  <a:schemeClr val="accent1"/>
                </a:solidFill>
              </a:rPr>
              <a:t>direct action</a:t>
            </a:r>
            <a:r>
              <a:rPr lang="en-US" dirty="0">
                <a:solidFill>
                  <a:schemeClr val="accent1"/>
                </a:solidFill>
              </a:rPr>
              <a:t>.</a:t>
            </a:r>
            <a:endParaRPr lang="en-US" altLang="en-US" sz="500" dirty="0">
              <a:solidFill>
                <a:schemeClr val="accent1"/>
              </a:solidFill>
            </a:endParaRPr>
          </a:p>
          <a:p>
            <a:pPr lvl="1">
              <a:spcBef>
                <a:spcPts val="768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</a:rPr>
              <a:t>Direct Action: the use of demonstrations, marches, sit-ins, and other forms of public protest to achieve political aims.</a:t>
            </a:r>
            <a:endParaRPr lang="en-US" sz="500" dirty="0">
              <a:solidFill>
                <a:schemeClr val="accent1"/>
              </a:solidFill>
            </a:endParaRPr>
          </a:p>
          <a:p>
            <a:pPr lvl="1">
              <a:spcBef>
                <a:spcPts val="768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</a:rPr>
              <a:t>Direct action seeks to create a crisis and foster tension so that an issue, such as racial or economic justice, must be confronted.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60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King, Letter from Birmingham City Jail </a:t>
            </a:r>
            <a:r>
              <a:rPr lang="en-US" sz="1800" dirty="0"/>
              <a:t>(2 of 3)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768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Just and Unjust Laws</a:t>
            </a:r>
            <a:endParaRPr lang="en-US" sz="500" dirty="0">
              <a:solidFill>
                <a:schemeClr val="accent1"/>
              </a:solidFill>
            </a:endParaRPr>
          </a:p>
          <a:p>
            <a:pPr lvl="1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Just Law: a man-made code that squares with the moral law or the law of God.</a:t>
            </a:r>
            <a:endParaRPr lang="en-US" altLang="en-US" sz="500" dirty="0">
              <a:solidFill>
                <a:schemeClr val="accent1"/>
              </a:solidFill>
            </a:endParaRPr>
          </a:p>
          <a:p>
            <a:pPr lvl="1">
              <a:spcBef>
                <a:spcPts val="768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</a:rPr>
              <a:t>Unjust Law: man-made code out of harmony with the moral law.</a:t>
            </a:r>
            <a:endParaRPr lang="en-US" sz="500" dirty="0">
              <a:solidFill>
                <a:schemeClr val="accent1"/>
              </a:solidFill>
            </a:endParaRPr>
          </a:p>
          <a:p>
            <a:pPr lvl="1">
              <a:spcBef>
                <a:spcPts val="768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</a:rPr>
              <a:t>There are also laws just on their face, but </a:t>
            </a:r>
            <a:r>
              <a:rPr lang="en-US" i="1" dirty="0">
                <a:solidFill>
                  <a:schemeClr val="accent1"/>
                </a:solidFill>
              </a:rPr>
              <a:t>unjust in their application</a:t>
            </a:r>
            <a:r>
              <a:rPr lang="en-US" dirty="0">
                <a:solidFill>
                  <a:schemeClr val="accent1"/>
                </a:solidFill>
              </a:rPr>
              <a:t>. </a:t>
            </a:r>
          </a:p>
          <a:p>
            <a:pPr lvl="1">
              <a:spcBef>
                <a:spcPts val="768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</a:rPr>
              <a:t>We have a moral responsibility to obey just laws and moral responsibility to disobey unjust laws.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62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King, Letter from Birmingham City Jail </a:t>
            </a:r>
            <a:r>
              <a:rPr lang="en-US" sz="1800" dirty="0"/>
              <a:t>(3 of 3)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768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The Moral Permissibility of Direct Action</a:t>
            </a:r>
            <a:endParaRPr lang="en-US" sz="500" dirty="0">
              <a:solidFill>
                <a:schemeClr val="accent1"/>
              </a:solidFill>
            </a:endParaRPr>
          </a:p>
          <a:p>
            <a:pPr marL="971550" lvl="1" indent="-514350">
              <a:spcBef>
                <a:spcPts val="768"/>
              </a:spcBef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Must be in response to injustice.</a:t>
            </a:r>
            <a:endParaRPr lang="en-US" altLang="en-US" sz="500" dirty="0">
              <a:solidFill>
                <a:schemeClr val="accent1"/>
              </a:solidFill>
            </a:endParaRPr>
          </a:p>
          <a:p>
            <a:pPr marL="971550" lvl="1" indent="-514350">
              <a:spcBef>
                <a:spcPts val="768"/>
              </a:spcBef>
              <a:buFont typeface="+mj-lt"/>
              <a:buAutoNum type="arabicPeriod"/>
              <a:defRPr/>
            </a:pPr>
            <a:r>
              <a:rPr lang="en-US" dirty="0">
                <a:solidFill>
                  <a:schemeClr val="accent1"/>
                </a:solidFill>
              </a:rPr>
              <a:t>Must be a last resort after attempts at good faith negotiation have failed. </a:t>
            </a:r>
          </a:p>
          <a:p>
            <a:pPr marL="971550" lvl="1" indent="-514350">
              <a:spcBef>
                <a:spcPts val="768"/>
              </a:spcBef>
              <a:buFont typeface="+mj-lt"/>
              <a:buAutoNum type="arabicPeriod"/>
              <a:defRPr/>
            </a:pPr>
            <a:r>
              <a:rPr lang="en-US" dirty="0">
                <a:solidFill>
                  <a:schemeClr val="accent1"/>
                </a:solidFill>
              </a:rPr>
              <a:t>Only unjust laws may be broken, as we have a moral obligation to obey just laws.</a:t>
            </a:r>
          </a:p>
          <a:p>
            <a:pPr marL="971550" lvl="1" indent="-514350">
              <a:spcBef>
                <a:spcPts val="768"/>
              </a:spcBef>
              <a:buFont typeface="+mj-lt"/>
              <a:buAutoNum type="arabicPeriod"/>
              <a:defRPr/>
            </a:pPr>
            <a:r>
              <a:rPr lang="en-US" dirty="0">
                <a:solidFill>
                  <a:schemeClr val="accent1"/>
                </a:solidFill>
              </a:rPr>
              <a:t>Must be non-violent.</a:t>
            </a:r>
            <a:endParaRPr lang="en-US" sz="500" dirty="0">
              <a:solidFill>
                <a:schemeClr val="accent1"/>
              </a:solidFill>
            </a:endParaRPr>
          </a:p>
          <a:p>
            <a:pPr marL="971550" lvl="1" indent="-514350">
              <a:spcBef>
                <a:spcPts val="768"/>
              </a:spcBef>
              <a:buFont typeface="+mj-lt"/>
              <a:buAutoNum type="arabicPeriod"/>
              <a:defRPr/>
            </a:pPr>
            <a:r>
              <a:rPr lang="en-US" dirty="0">
                <a:solidFill>
                  <a:schemeClr val="accent1"/>
                </a:solidFill>
              </a:rPr>
              <a:t>Participants must be willing to accept the penalty for their actions.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49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66243-3798-5C4B-9DF9-725E3CBC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Lebron, Time for a New Black Radicalism </a:t>
            </a:r>
            <a:r>
              <a:rPr lang="en-US" sz="1800" dirty="0"/>
              <a:t>(1 of 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3CB19-30D7-6C45-9964-D5FC164E2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Radicalism: the use of strong, nonconventional, and unsanctioned means to effect systemic change by disrupting the status quo or reinstating a preferred previous status quo</a:t>
            </a:r>
            <a:r>
              <a:rPr lang="en-US" sz="3000" dirty="0">
                <a:solidFill>
                  <a:schemeClr val="accent1"/>
                </a:solidFill>
              </a:rPr>
              <a:t>.</a:t>
            </a:r>
          </a:p>
          <a:p>
            <a:endParaRPr lang="en-US" sz="5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Examples: King’s nonviolent resistance, Malcom X’s active resistance</a:t>
            </a:r>
            <a:r>
              <a:rPr lang="en-US" sz="3000" dirty="0">
                <a:solidFill>
                  <a:schemeClr val="accent1"/>
                </a:solidFill>
              </a:rPr>
              <a:t>.</a:t>
            </a:r>
          </a:p>
          <a:p>
            <a:endParaRPr lang="en-US" sz="5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New Black Radicalism: secure for blacks a degree of respect and dignity by directly confronting and reconfiguring the discourse of, and policies around, racial justice.</a:t>
            </a:r>
          </a:p>
        </p:txBody>
      </p:sp>
    </p:spTree>
    <p:extLst>
      <p:ext uri="{BB962C8B-B14F-4D97-AF65-F5344CB8AC3E}">
        <p14:creationId xmlns:p14="http://schemas.microsoft.com/office/powerpoint/2010/main" val="660012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8CE8D7-3057-384F-976A-A674EC2EE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Lebron, Time for a New Black Radicalism </a:t>
            </a:r>
            <a:r>
              <a:rPr lang="en-US" sz="1800" dirty="0"/>
              <a:t>(2 of 3)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92F645-5F50-024D-B1C4-7A66718AEE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>
                <a:solidFill>
                  <a:schemeClr val="accent1"/>
                </a:solidFill>
              </a:rPr>
              <a:t>Criticism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Radicalism is interchangeable with fundamentalism.</a:t>
            </a:r>
            <a:endParaRPr lang="en-US" sz="2000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Radicalism entails violence.</a:t>
            </a:r>
            <a:endParaRPr lang="en-US" sz="1500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Radicalism represents insurgency as a way of life.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E0D9D4-4598-BE4B-968D-56AD8C0042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>
                <a:solidFill>
                  <a:schemeClr val="accent1"/>
                </a:solidFill>
              </a:rPr>
              <a:t>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Radicalism is not an ideology but a pragmatic response to real social, economic, and political situations.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Radicalism is not necessarily violent as the example of King shows.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Radicalism seeks to eliminate the conditions of </a:t>
            </a:r>
            <a:r>
              <a:rPr lang="en-US" sz="2400" b="1" dirty="0">
                <a:solidFill>
                  <a:schemeClr val="accent1"/>
                </a:solidFill>
              </a:rPr>
              <a:t>oppression</a:t>
            </a:r>
            <a:r>
              <a:rPr lang="en-US" sz="2400" dirty="0">
                <a:solidFill>
                  <a:schemeClr val="accent1"/>
                </a:solidFill>
              </a:rPr>
              <a:t> that make its existence necessary.</a:t>
            </a:r>
          </a:p>
        </p:txBody>
      </p:sp>
    </p:spTree>
    <p:extLst>
      <p:ext uri="{BB962C8B-B14F-4D97-AF65-F5344CB8AC3E}">
        <p14:creationId xmlns:p14="http://schemas.microsoft.com/office/powerpoint/2010/main" val="3401483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66243-3798-5C4B-9DF9-725E3CBC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Lebron, Time for a New Black Radicalism </a:t>
            </a:r>
            <a:r>
              <a:rPr lang="en-US" sz="1800" dirty="0"/>
              <a:t>(3 of 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3CB19-30D7-6C45-9964-D5FC164E2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Black radicalism must aim at a </a:t>
            </a:r>
            <a:r>
              <a:rPr lang="en-US" sz="2800" i="1" dirty="0">
                <a:solidFill>
                  <a:schemeClr val="accent1"/>
                </a:solidFill>
              </a:rPr>
              <a:t>new status quo </a:t>
            </a:r>
            <a:r>
              <a:rPr lang="en-US" sz="2800" dirty="0">
                <a:solidFill>
                  <a:schemeClr val="accent1"/>
                </a:solidFill>
              </a:rPr>
              <a:t>in which the needs, aspirations, and basic humanity of black people are fully recognized.</a:t>
            </a:r>
          </a:p>
          <a:p>
            <a:endParaRPr lang="en-US" sz="5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This requires a </a:t>
            </a:r>
            <a:r>
              <a:rPr lang="en-US" sz="2800" i="1" dirty="0">
                <a:solidFill>
                  <a:schemeClr val="accent1"/>
                </a:solidFill>
              </a:rPr>
              <a:t>unified politics</a:t>
            </a:r>
            <a:r>
              <a:rPr lang="en-US" sz="2800" dirty="0">
                <a:solidFill>
                  <a:schemeClr val="accent1"/>
                </a:solidFill>
              </a:rPr>
              <a:t>, </a:t>
            </a:r>
            <a:r>
              <a:rPr lang="en-US" sz="2800" i="1" dirty="0">
                <a:solidFill>
                  <a:schemeClr val="accent1"/>
                </a:solidFill>
              </a:rPr>
              <a:t>central leadership</a:t>
            </a:r>
            <a:r>
              <a:rPr lang="en-US" sz="2800" dirty="0">
                <a:solidFill>
                  <a:schemeClr val="accent1"/>
                </a:solidFill>
              </a:rPr>
              <a:t>, and an </a:t>
            </a:r>
            <a:r>
              <a:rPr lang="en-US" sz="2800" i="1" dirty="0">
                <a:solidFill>
                  <a:schemeClr val="accent1"/>
                </a:solidFill>
              </a:rPr>
              <a:t>explicit program of action</a:t>
            </a:r>
            <a:r>
              <a:rPr lang="en-US" sz="2800" dirty="0">
                <a:solidFill>
                  <a:schemeClr val="accent1"/>
                </a:solidFill>
              </a:rPr>
              <a:t>.</a:t>
            </a:r>
          </a:p>
          <a:p>
            <a:endParaRPr lang="en-US" sz="5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Question: Is King’s strategy of passive, non-violent resistance the appropriate form of radicalism for our present moment in history?</a:t>
            </a:r>
          </a:p>
        </p:txBody>
      </p:sp>
    </p:spTree>
    <p:extLst>
      <p:ext uri="{BB962C8B-B14F-4D97-AF65-F5344CB8AC3E}">
        <p14:creationId xmlns:p14="http://schemas.microsoft.com/office/powerpoint/2010/main" val="3903182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66243-3798-5C4B-9DF9-725E3CBC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Alexander, The New Jim Crow </a:t>
            </a:r>
            <a:r>
              <a:rPr lang="en-US" sz="1800" dirty="0"/>
              <a:t>(1 of 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3CB19-30D7-6C45-9964-D5FC164E2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Despite the abolition of slavery and the end of Jim Crow, Alexander argues that a </a:t>
            </a:r>
            <a:r>
              <a:rPr lang="en-US" sz="2800" i="1" dirty="0">
                <a:solidFill>
                  <a:schemeClr val="accent1"/>
                </a:solidFill>
              </a:rPr>
              <a:t>racial caste system </a:t>
            </a:r>
            <a:r>
              <a:rPr lang="en-US" sz="2800" dirty="0">
                <a:solidFill>
                  <a:schemeClr val="accent1"/>
                </a:solidFill>
              </a:rPr>
              <a:t>still exists in the United States</a:t>
            </a:r>
            <a:r>
              <a:rPr lang="en-US" sz="3000" dirty="0">
                <a:solidFill>
                  <a:schemeClr val="accent1"/>
                </a:solidFill>
              </a:rPr>
              <a:t>.</a:t>
            </a:r>
          </a:p>
          <a:p>
            <a:endParaRPr lang="en-US" sz="5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This “new Jim Crow” is a function of an overly punitive criminal justice system that has led to the </a:t>
            </a:r>
            <a:r>
              <a:rPr lang="en-US" sz="2800" i="1" dirty="0">
                <a:solidFill>
                  <a:schemeClr val="accent1"/>
                </a:solidFill>
              </a:rPr>
              <a:t>mass incarceration </a:t>
            </a:r>
            <a:r>
              <a:rPr lang="en-US" sz="2800" dirty="0">
                <a:solidFill>
                  <a:schemeClr val="accent1"/>
                </a:solidFill>
              </a:rPr>
              <a:t>of black and brown Americans</a:t>
            </a:r>
            <a:r>
              <a:rPr lang="en-US" sz="3000" dirty="0">
                <a:solidFill>
                  <a:schemeClr val="accent1"/>
                </a:solidFill>
              </a:rPr>
              <a:t>.</a:t>
            </a:r>
          </a:p>
          <a:p>
            <a:endParaRPr lang="en-US" sz="5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Once incarcerated, individuals face a range of legally sanctioned discrimination that ensures their subordinate social status</a:t>
            </a:r>
            <a:r>
              <a:rPr lang="en-US" sz="3000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9679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Alexander, The New Jim Crow </a:t>
            </a:r>
            <a:r>
              <a:rPr lang="en-US" sz="1800" dirty="0"/>
              <a:t>(2 of 3)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768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Mass Incarceration: A System of Racialized Social Control</a:t>
            </a:r>
            <a:endParaRPr lang="en-US" sz="500" dirty="0">
              <a:solidFill>
                <a:schemeClr val="accent1"/>
              </a:solidFill>
            </a:endParaRPr>
          </a:p>
          <a:p>
            <a:pPr lvl="1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/>
                </a:solidFill>
              </a:rPr>
              <a:t>Prison populations have exploded since the 1970s, with the US now having the highest incarceration rate in the world.</a:t>
            </a:r>
            <a:endParaRPr lang="en-US" altLang="en-US" sz="2600" dirty="0">
              <a:solidFill>
                <a:schemeClr val="accent1"/>
              </a:solidFill>
            </a:endParaRPr>
          </a:p>
          <a:p>
            <a:pPr lvl="1">
              <a:spcBef>
                <a:spcPts val="768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accent1"/>
                </a:solidFill>
              </a:rPr>
              <a:t>Explosion is not due to increased crime, but harsher drugs laws introduced by the War on Drugs begun in 1980s.</a:t>
            </a:r>
          </a:p>
          <a:p>
            <a:pPr lvl="1">
              <a:spcBef>
                <a:spcPts val="768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accent1"/>
                </a:solidFill>
              </a:rPr>
              <a:t>The War on Drugs has </a:t>
            </a:r>
            <a:r>
              <a:rPr lang="en-US" sz="2600" i="1" dirty="0">
                <a:solidFill>
                  <a:schemeClr val="accent1"/>
                </a:solidFill>
              </a:rPr>
              <a:t>disproportionately </a:t>
            </a:r>
            <a:r>
              <a:rPr lang="en-US" sz="2600" dirty="0">
                <a:solidFill>
                  <a:schemeClr val="accent1"/>
                </a:solidFill>
              </a:rPr>
              <a:t>affected black and brown Americans.</a:t>
            </a:r>
          </a:p>
          <a:p>
            <a:pPr lvl="1">
              <a:spcBef>
                <a:spcPts val="768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accent1"/>
                </a:solidFill>
              </a:rPr>
              <a:t>The majority of US drug users and dealers are white, but roughly three-fourths of those imprisoned have been African American or Latino.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39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Alexander, The New Jim Crow </a:t>
            </a:r>
            <a:r>
              <a:rPr lang="en-US" sz="1800" dirty="0"/>
              <a:t>(3 of 3)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768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Discrimination under the New Jim Crow</a:t>
            </a:r>
            <a:endParaRPr lang="en-US" sz="500" dirty="0">
              <a:solidFill>
                <a:schemeClr val="accent1"/>
              </a:solidFill>
            </a:endParaRPr>
          </a:p>
          <a:p>
            <a:pPr lvl="1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Denial of voting rights.</a:t>
            </a:r>
            <a:endParaRPr lang="en-US" altLang="en-US" sz="500" dirty="0">
              <a:solidFill>
                <a:schemeClr val="accent1"/>
              </a:solidFill>
            </a:endParaRPr>
          </a:p>
          <a:p>
            <a:pPr lvl="1">
              <a:spcBef>
                <a:spcPts val="768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</a:rPr>
              <a:t>Exclusion from jury service.</a:t>
            </a:r>
            <a:endParaRPr lang="en-US" sz="500" dirty="0">
              <a:solidFill>
                <a:schemeClr val="accent1"/>
              </a:solidFill>
            </a:endParaRPr>
          </a:p>
          <a:p>
            <a:pPr lvl="1">
              <a:spcBef>
                <a:spcPts val="768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</a:rPr>
              <a:t>Employment discrimination.</a:t>
            </a:r>
          </a:p>
          <a:p>
            <a:pPr lvl="1">
              <a:spcBef>
                <a:spcPts val="768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</a:rPr>
              <a:t>Housing discrimination.</a:t>
            </a:r>
          </a:p>
          <a:p>
            <a:pPr lvl="1">
              <a:spcBef>
                <a:spcPts val="768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</a:rPr>
              <a:t>Denial of public benefits.</a:t>
            </a:r>
          </a:p>
          <a:p>
            <a:pPr marL="457200" lvl="1" indent="0">
              <a:spcBef>
                <a:spcPts val="768"/>
              </a:spcBef>
              <a:buNone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08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18: The Legacy of Racism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768"/>
              </a:spcBef>
            </a:pPr>
            <a:r>
              <a:rPr lang="en-US" dirty="0">
                <a:solidFill>
                  <a:schemeClr val="accent1"/>
                </a:solidFill>
              </a:rPr>
              <a:t>Just the Facts</a:t>
            </a:r>
          </a:p>
          <a:p>
            <a:pPr>
              <a:spcBef>
                <a:spcPts val="768"/>
              </a:spcBef>
            </a:pPr>
            <a:r>
              <a:rPr lang="en-US" dirty="0">
                <a:solidFill>
                  <a:schemeClr val="accent1"/>
                </a:solidFill>
              </a:rPr>
              <a:t>Argument Analysis</a:t>
            </a:r>
          </a:p>
          <a:p>
            <a:pPr>
              <a:spcBef>
                <a:spcPts val="768"/>
              </a:spcBef>
            </a:pPr>
            <a:r>
              <a:rPr lang="en-US" dirty="0">
                <a:solidFill>
                  <a:schemeClr val="accent1"/>
                </a:solidFill>
              </a:rPr>
              <a:t>King, Letter from Birmingham City Jail</a:t>
            </a:r>
          </a:p>
          <a:p>
            <a:pPr>
              <a:spcBef>
                <a:spcPts val="768"/>
              </a:spcBef>
            </a:pPr>
            <a:r>
              <a:rPr lang="en-US" dirty="0">
                <a:solidFill>
                  <a:schemeClr val="accent1"/>
                </a:solidFill>
              </a:rPr>
              <a:t>Lebron, Time for a New Black Radicalism</a:t>
            </a:r>
          </a:p>
          <a:p>
            <a:pPr>
              <a:spcBef>
                <a:spcPts val="768"/>
              </a:spcBef>
            </a:pPr>
            <a:r>
              <a:rPr lang="en-US" dirty="0">
                <a:solidFill>
                  <a:schemeClr val="accent1"/>
                </a:solidFill>
              </a:rPr>
              <a:t>Alexander, The New Jim Crow</a:t>
            </a:r>
          </a:p>
          <a:p>
            <a:pPr>
              <a:spcBef>
                <a:spcPts val="768"/>
              </a:spcBef>
            </a:pPr>
            <a:r>
              <a:rPr lang="en-US" dirty="0">
                <a:solidFill>
                  <a:schemeClr val="accent1"/>
                </a:solidFill>
              </a:rPr>
              <a:t>Hausman, Affirmative Action: Bad Arguments and Some Good Ones</a:t>
            </a:r>
          </a:p>
          <a:p>
            <a:pPr>
              <a:spcBef>
                <a:spcPts val="768"/>
              </a:spcBef>
            </a:pPr>
            <a:r>
              <a:rPr lang="en-US" dirty="0">
                <a:solidFill>
                  <a:schemeClr val="accent1"/>
                </a:solidFill>
              </a:rPr>
              <a:t>Anderson, The Future of Racial Integration</a:t>
            </a:r>
          </a:p>
        </p:txBody>
      </p:sp>
    </p:spTree>
    <p:extLst>
      <p:ext uri="{BB962C8B-B14F-4D97-AF65-F5344CB8AC3E}">
        <p14:creationId xmlns:p14="http://schemas.microsoft.com/office/powerpoint/2010/main" val="729111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Hausman, Affirmative Action: </a:t>
            </a:r>
            <a:br>
              <a:rPr lang="en-US" dirty="0"/>
            </a:br>
            <a:r>
              <a:rPr lang="en-US" dirty="0"/>
              <a:t>Bad Arguments and Some Good ones </a:t>
            </a:r>
            <a:r>
              <a:rPr lang="en-US" sz="2000" dirty="0"/>
              <a:t>(1 of 4)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768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BAD: Racism in Reverse Argument </a:t>
            </a:r>
            <a:endParaRPr lang="en-US" sz="500" dirty="0">
              <a:solidFill>
                <a:schemeClr val="accent1"/>
              </a:solidFill>
            </a:endParaRPr>
          </a:p>
          <a:p>
            <a:pPr marL="457200" indent="-457200">
              <a:spcBef>
                <a:spcPts val="768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It is wrong in hiring or admissions to take into account anything other than the applicant’s qualifications</a:t>
            </a:r>
            <a:r>
              <a:rPr lang="en-US" sz="2100" dirty="0">
                <a:solidFill>
                  <a:schemeClr val="accent1"/>
                </a:solidFill>
              </a:rPr>
              <a:t>.</a:t>
            </a:r>
            <a:endParaRPr lang="en-US" altLang="en-US" sz="2100" dirty="0">
              <a:solidFill>
                <a:schemeClr val="accent1"/>
              </a:solidFill>
            </a:endParaRPr>
          </a:p>
          <a:p>
            <a:pPr marL="457200" indent="-457200">
              <a:spcBef>
                <a:spcPts val="768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1"/>
                </a:solidFill>
              </a:rPr>
              <a:t>PHA takes the applicant’s race into account</a:t>
            </a:r>
            <a:r>
              <a:rPr lang="en-US" sz="2100" dirty="0">
                <a:solidFill>
                  <a:schemeClr val="accent1"/>
                </a:solidFill>
              </a:rPr>
              <a:t>.</a:t>
            </a:r>
          </a:p>
          <a:p>
            <a:pPr marL="457200" indent="-457200">
              <a:spcBef>
                <a:spcPts val="768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1"/>
                </a:solidFill>
              </a:rPr>
              <a:t>Race is almost always not a qualification</a:t>
            </a:r>
            <a:r>
              <a:rPr lang="en-US" sz="2100" dirty="0">
                <a:solidFill>
                  <a:schemeClr val="accent1"/>
                </a:solidFill>
              </a:rPr>
              <a:t>.</a:t>
            </a:r>
          </a:p>
          <a:p>
            <a:pPr marL="457200" indent="-457200">
              <a:spcBef>
                <a:spcPts val="768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1"/>
                </a:solidFill>
              </a:rPr>
              <a:t>Thus, PHA is almost always wrong.</a:t>
            </a:r>
            <a:endParaRPr lang="en-US" sz="2100" dirty="0">
              <a:solidFill>
                <a:schemeClr val="accent1"/>
              </a:solidFill>
            </a:endParaRPr>
          </a:p>
          <a:p>
            <a:pPr marL="457200" indent="-457200">
              <a:spcBef>
                <a:spcPts val="768"/>
              </a:spcBef>
              <a:buFont typeface="+mj-lt"/>
              <a:buAutoNum type="arabicPeriod"/>
              <a:defRPr/>
            </a:pPr>
            <a:endParaRPr lang="en-US" sz="21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9E040-17D9-D94D-89EF-04B5DD2A7E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768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Analysis</a:t>
            </a:r>
          </a:p>
          <a:p>
            <a:pPr>
              <a:spcBef>
                <a:spcPts val="768"/>
              </a:spcBef>
            </a:pPr>
            <a:r>
              <a:rPr lang="en-US" sz="2400" dirty="0">
                <a:solidFill>
                  <a:schemeClr val="accent1"/>
                </a:solidFill>
              </a:rPr>
              <a:t>Argument is valid, but not sound. </a:t>
            </a:r>
          </a:p>
          <a:p>
            <a:pPr>
              <a:spcBef>
                <a:spcPts val="768"/>
              </a:spcBef>
            </a:pPr>
            <a:r>
              <a:rPr lang="en-US" sz="2400" dirty="0">
                <a:solidFill>
                  <a:schemeClr val="accent1"/>
                </a:solidFill>
              </a:rPr>
              <a:t>Premise 1 is false as the examples of veterans, the grocer’s daughter, and Hausman’s fathers show</a:t>
            </a:r>
            <a:r>
              <a:rPr lang="en-US" sz="2400" dirty="0"/>
              <a:t>.</a:t>
            </a:r>
          </a:p>
          <a:p>
            <a:pPr>
              <a:spcBef>
                <a:spcPts val="768"/>
              </a:spcBef>
            </a:pPr>
            <a:r>
              <a:rPr lang="en-US" sz="2400" dirty="0">
                <a:solidFill>
                  <a:schemeClr val="accent1"/>
                </a:solidFill>
              </a:rPr>
              <a:t>Premise 3 is debatable: diversity might be a legitimate goal of a university or firm.</a:t>
            </a:r>
          </a:p>
        </p:txBody>
      </p:sp>
    </p:spTree>
    <p:extLst>
      <p:ext uri="{BB962C8B-B14F-4D97-AF65-F5344CB8AC3E}">
        <p14:creationId xmlns:p14="http://schemas.microsoft.com/office/powerpoint/2010/main" val="3646551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Hausman, Affirmative Action: </a:t>
            </a:r>
            <a:br>
              <a:rPr lang="en-US" dirty="0"/>
            </a:br>
            <a:r>
              <a:rPr lang="en-US" dirty="0"/>
              <a:t>Bad Arguments and Some Good ones </a:t>
            </a:r>
            <a:r>
              <a:rPr lang="en-US" sz="2000" dirty="0"/>
              <a:t>(2 of 4)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768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BAD: The Rectification Argument </a:t>
            </a:r>
            <a:endParaRPr lang="en-US" sz="500" dirty="0">
              <a:solidFill>
                <a:schemeClr val="accent1"/>
              </a:solidFill>
            </a:endParaRPr>
          </a:p>
          <a:p>
            <a:pPr marL="457200" indent="-457200">
              <a:spcBef>
                <a:spcPts val="768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Those who commit injustices owe their victims damages.</a:t>
            </a:r>
            <a:endParaRPr lang="en-US" altLang="en-US" sz="2400" dirty="0">
              <a:solidFill>
                <a:schemeClr val="accent1"/>
              </a:solidFill>
            </a:endParaRPr>
          </a:p>
          <a:p>
            <a:pPr marL="457200" indent="-457200">
              <a:spcBef>
                <a:spcPts val="768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1"/>
                </a:solidFill>
              </a:rPr>
              <a:t>Massive injustices have been perpetrated against African Americans.</a:t>
            </a:r>
          </a:p>
          <a:p>
            <a:pPr marL="457200" indent="-457200">
              <a:spcBef>
                <a:spcPts val="768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1"/>
                </a:solidFill>
              </a:rPr>
              <a:t>Thus, those who committed these injustices owe damages to their African-American victims.</a:t>
            </a:r>
          </a:p>
          <a:p>
            <a:pPr marL="0" indent="0">
              <a:spcBef>
                <a:spcPts val="768"/>
              </a:spcBef>
              <a:buNone/>
              <a:defRPr/>
            </a:pPr>
            <a:endParaRPr lang="en-US" sz="21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9E040-17D9-D94D-89EF-04B5DD2A7E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768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Analysis</a:t>
            </a:r>
          </a:p>
          <a:p>
            <a:pPr>
              <a:spcBef>
                <a:spcPts val="768"/>
              </a:spcBef>
            </a:pPr>
            <a:r>
              <a:rPr lang="en-US" sz="2400" dirty="0">
                <a:solidFill>
                  <a:schemeClr val="accent1"/>
                </a:solidFill>
              </a:rPr>
              <a:t>The perpetrators and victims of slavery’s injustices are dead.</a:t>
            </a:r>
          </a:p>
          <a:p>
            <a:pPr>
              <a:spcBef>
                <a:spcPts val="768"/>
              </a:spcBef>
            </a:pPr>
            <a:r>
              <a:rPr lang="en-US" sz="2400" dirty="0">
                <a:solidFill>
                  <a:schemeClr val="accent1"/>
                </a:solidFill>
              </a:rPr>
              <a:t>Rectification is meant to restore people to the condition that would have obtained if no injustice had been done. This is impossible in the case of slavery.</a:t>
            </a:r>
          </a:p>
          <a:p>
            <a:pPr>
              <a:spcBef>
                <a:spcPts val="768"/>
              </a:spcBef>
            </a:pPr>
            <a:r>
              <a:rPr lang="en-US" sz="2400" dirty="0">
                <a:solidFill>
                  <a:schemeClr val="accent1"/>
                </a:solidFill>
              </a:rPr>
              <a:t>Determining who should pay </a:t>
            </a:r>
            <a:r>
              <a:rPr lang="en-US" sz="2400" b="1" dirty="0">
                <a:solidFill>
                  <a:schemeClr val="accent1"/>
                </a:solidFill>
              </a:rPr>
              <a:t>compensation</a:t>
            </a:r>
            <a:r>
              <a:rPr lang="en-US" sz="2400" dirty="0">
                <a:solidFill>
                  <a:schemeClr val="accent1"/>
                </a:solidFill>
              </a:rPr>
              <a:t>, who should be paid, and how much should be paid would be difficult and divisive.</a:t>
            </a:r>
            <a:endParaRPr lang="en-US" sz="2400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24922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865F8-EAAC-264E-8921-71831A36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Hausman, Affirmative Action: </a:t>
            </a:r>
            <a:br>
              <a:rPr lang="en-US" dirty="0"/>
            </a:br>
            <a:r>
              <a:rPr lang="en-US" dirty="0"/>
              <a:t>Bad Arguments and Some Good ones </a:t>
            </a:r>
            <a:r>
              <a:rPr lang="en-US" sz="2000" dirty="0"/>
              <a:t>(3 of 4)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09DE7-9C31-3C4A-B5F6-5071EF1E9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PHA and Equality of Opportunity (EO)</a:t>
            </a:r>
          </a:p>
          <a:p>
            <a:pPr marL="0" indent="0">
              <a:buNone/>
            </a:pPr>
            <a:endParaRPr lang="en-US" sz="500" b="1" dirty="0">
              <a:solidFill>
                <a:schemeClr val="accent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Critics claim PHA </a:t>
            </a:r>
            <a:r>
              <a:rPr lang="en-US" i="1" dirty="0">
                <a:solidFill>
                  <a:schemeClr val="accent1"/>
                </a:solidFill>
              </a:rPr>
              <a:t>impedes</a:t>
            </a:r>
            <a:r>
              <a:rPr lang="en-US" dirty="0">
                <a:solidFill>
                  <a:schemeClr val="accent1"/>
                </a:solidFill>
              </a:rPr>
              <a:t> EO, while defenders claim PHA </a:t>
            </a:r>
            <a:r>
              <a:rPr lang="en-US" i="1" dirty="0">
                <a:solidFill>
                  <a:schemeClr val="accent1"/>
                </a:solidFill>
              </a:rPr>
              <a:t>promotes </a:t>
            </a:r>
            <a:r>
              <a:rPr lang="en-US" dirty="0">
                <a:solidFill>
                  <a:schemeClr val="accent1"/>
                </a:solidFill>
              </a:rPr>
              <a:t>EO.</a:t>
            </a:r>
            <a:endParaRPr lang="en-US" sz="500" dirty="0">
              <a:solidFill>
                <a:schemeClr val="accent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Distinction: (a) lifetime opportunities vs</a:t>
            </a:r>
            <a:r>
              <a:rPr lang="en-US" i="1" dirty="0">
                <a:solidFill>
                  <a:schemeClr val="accent1"/>
                </a:solidFill>
              </a:rPr>
              <a:t>. </a:t>
            </a:r>
            <a:r>
              <a:rPr lang="en-US" dirty="0">
                <a:solidFill>
                  <a:schemeClr val="accent1"/>
                </a:solidFill>
              </a:rPr>
              <a:t>(b) opportunities to acquire an immediate benefit</a:t>
            </a:r>
            <a:r>
              <a:rPr lang="en-US" i="1" dirty="0">
                <a:solidFill>
                  <a:schemeClr val="accent1"/>
                </a:solidFill>
              </a:rPr>
              <a:t>.</a:t>
            </a:r>
            <a:endParaRPr lang="en-US" sz="500" i="1" dirty="0">
              <a:solidFill>
                <a:schemeClr val="accent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Those concerned with EO should be concerned with (a) rather than (b).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US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24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865F8-EAAC-264E-8921-71831A36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Hausman, Affirmative Action: </a:t>
            </a:r>
            <a:br>
              <a:rPr lang="en-US" dirty="0"/>
            </a:br>
            <a:r>
              <a:rPr lang="en-US" dirty="0"/>
              <a:t>Bad Arguments and Some Good ones </a:t>
            </a:r>
            <a:r>
              <a:rPr lang="en-US" sz="2000" dirty="0"/>
              <a:t>(4 of 4)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09DE7-9C31-3C4A-B5F6-5071EF1E9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GOOD: The Equality of Opportunity Argument </a:t>
            </a:r>
            <a:endParaRPr lang="en-US" sz="500" dirty="0">
              <a:solidFill>
                <a:schemeClr val="accent1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Those concerned with EO should be concerned with lifetime opportunities, not opportunities to acquire an immediate benefit.</a:t>
            </a:r>
            <a:endParaRPr lang="en-US" sz="500" dirty="0">
              <a:solidFill>
                <a:schemeClr val="accent1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Because of past inequalities and continued racism, PHA lessens inequalities in lifetime opportunities</a:t>
            </a:r>
            <a:r>
              <a:rPr lang="en-US" i="1" dirty="0">
                <a:solidFill>
                  <a:schemeClr val="accent1"/>
                </a:solidFill>
              </a:rPr>
              <a:t>.</a:t>
            </a:r>
            <a:endParaRPr lang="en-US" sz="500" i="1" dirty="0">
              <a:solidFill>
                <a:schemeClr val="accent1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Therefore, EO justifies PHA.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US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55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865F8-EAAC-264E-8921-71831A36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Anderson, The Future of Racial Integration </a:t>
            </a:r>
            <a:r>
              <a:rPr lang="en-US" sz="1800" dirty="0"/>
              <a:t>(1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09DE7-9C31-3C4A-B5F6-5071EF1E98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Four Stages of Integration</a:t>
            </a:r>
          </a:p>
          <a:p>
            <a:pPr marL="0" indent="0">
              <a:buNone/>
            </a:pPr>
            <a:endParaRPr lang="en-US" sz="500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Formal desegregation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Spatial integration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Formal social integration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Informal social integration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383108-D9DA-DF48-8CA3-95C7C74482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Goods that Require Integration</a:t>
            </a:r>
          </a:p>
          <a:p>
            <a:pPr marL="0" indent="0">
              <a:buNone/>
            </a:pPr>
            <a:endParaRPr lang="en-US" sz="500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Dignity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Socioeconomic opportunity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Democracy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32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865F8-EAAC-264E-8921-71831A36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Anderson, The Future of Racial Integration </a:t>
            </a:r>
            <a:r>
              <a:rPr lang="en-US" sz="1800" dirty="0"/>
              <a:t>(2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09DE7-9C31-3C4A-B5F6-5071EF1E9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Conservative Take on Integration</a:t>
            </a:r>
            <a:endParaRPr lang="en-US" sz="500" dirty="0">
              <a:solidFill>
                <a:schemeClr val="accent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Segregation is due to voluntary black self-segregation.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Actively promoting integration is self-defeating.</a:t>
            </a:r>
          </a:p>
          <a:p>
            <a:pPr marL="457200" lvl="1" indent="0">
              <a:buNone/>
            </a:pPr>
            <a:endParaRPr lang="en-US" sz="1500" dirty="0">
              <a:solidFill>
                <a:schemeClr val="accent1"/>
              </a:solidFill>
            </a:endParaRPr>
          </a:p>
          <a:p>
            <a:pPr marL="57150" indent="0">
              <a:buNone/>
            </a:pPr>
            <a:r>
              <a:rPr lang="en-US" dirty="0">
                <a:solidFill>
                  <a:schemeClr val="accent1"/>
                </a:solidFill>
              </a:rPr>
              <a:t>Criticisms of the Conservative Take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Doesn’t grasp the changed character of white antipathy.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Doesn’t account for the motives behind self-segregation.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Doesn’t appreciate the impact of unconscious bias.</a:t>
            </a:r>
          </a:p>
        </p:txBody>
      </p:sp>
    </p:spTree>
    <p:extLst>
      <p:ext uri="{BB962C8B-B14F-4D97-AF65-F5344CB8AC3E}">
        <p14:creationId xmlns:p14="http://schemas.microsoft.com/office/powerpoint/2010/main" val="3690438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865F8-EAAC-264E-8921-71831A36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Anderson, The Future of Racial Integration </a:t>
            </a:r>
            <a:r>
              <a:rPr lang="en-US" sz="1800" dirty="0"/>
              <a:t>(3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09DE7-9C31-3C4A-B5F6-5071EF1E9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Liberal Take on Integration</a:t>
            </a:r>
            <a:endParaRPr lang="en-US" sz="500" dirty="0">
              <a:solidFill>
                <a:schemeClr val="accent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Self-segregation is good because it preserves racial identities.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1"/>
              </a:solidFill>
            </a:endParaRPr>
          </a:p>
          <a:p>
            <a:pPr marL="57150" indent="0">
              <a:buNone/>
            </a:pPr>
            <a:r>
              <a:rPr lang="en-US" dirty="0">
                <a:solidFill>
                  <a:schemeClr val="accent1"/>
                </a:solidFill>
              </a:rPr>
              <a:t>Criticisms of the Liberal Take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Perpetuates racist white identities.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Doesn’t grapple with other negative consequences of segregation.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Equates integration with assimilation and cultural homogenization.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Cultural diversity doesn’t require segregation.</a:t>
            </a:r>
          </a:p>
        </p:txBody>
      </p:sp>
    </p:spTree>
    <p:extLst>
      <p:ext uri="{BB962C8B-B14F-4D97-AF65-F5344CB8AC3E}">
        <p14:creationId xmlns:p14="http://schemas.microsoft.com/office/powerpoint/2010/main" val="289991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Just the Facts </a:t>
            </a:r>
            <a:r>
              <a:rPr lang="en-US" sz="1800" dirty="0"/>
              <a:t>(1 of 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spcBef>
                <a:spcPts val="768"/>
              </a:spcBef>
              <a:buNone/>
            </a:pPr>
            <a:r>
              <a:rPr lang="en-US" sz="3000" dirty="0">
                <a:solidFill>
                  <a:schemeClr val="accent1"/>
                </a:solidFill>
              </a:rPr>
              <a:t>The United States has a long history of racism, the view that members of a given race are inferior by virtue of their racial identity.</a:t>
            </a:r>
            <a:endParaRPr lang="en-US" sz="500" dirty="0">
              <a:solidFill>
                <a:schemeClr val="accent1"/>
              </a:solidFill>
            </a:endParaRPr>
          </a:p>
          <a:p>
            <a:pPr lvl="1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/>
                </a:solidFill>
              </a:rPr>
              <a:t>246 years of slavery.</a:t>
            </a:r>
          </a:p>
          <a:p>
            <a:pPr lvl="1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1"/>
                </a:solidFill>
              </a:rPr>
              <a:t>Jim Crow laws </a:t>
            </a:r>
            <a:r>
              <a:rPr lang="en-US" sz="2600" dirty="0">
                <a:solidFill>
                  <a:schemeClr val="accent1"/>
                </a:solidFill>
              </a:rPr>
              <a:t>creating legally enforced racial segregation.</a:t>
            </a:r>
          </a:p>
          <a:p>
            <a:pPr lvl="1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/>
                </a:solidFill>
              </a:rPr>
              <a:t>Redlining: the practice of denying services to residents of certain areas based on their racial or ethnic identities.</a:t>
            </a:r>
          </a:p>
          <a:p>
            <a:pPr lvl="1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/>
                </a:solidFill>
              </a:rPr>
              <a:t>Drug laws disproportionately affecting black and brown Americans.</a:t>
            </a:r>
          </a:p>
          <a:p>
            <a:pPr lvl="1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1"/>
                </a:solidFill>
              </a:rPr>
              <a:t>Implicit biases: </a:t>
            </a:r>
            <a:r>
              <a:rPr lang="en-US" sz="2600" dirty="0">
                <a:solidFill>
                  <a:schemeClr val="accent1"/>
                </a:solidFill>
              </a:rPr>
              <a:t>unconscious dispositions to discriminate against certain people.</a:t>
            </a:r>
          </a:p>
          <a:p>
            <a:pPr lvl="1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/>
                </a:solidFill>
              </a:rPr>
              <a:t>White privilege: the advantages gained by not being subject to these forms of racism.</a:t>
            </a:r>
          </a:p>
          <a:p>
            <a:pPr marL="457200" lvl="1" indent="0">
              <a:spcBef>
                <a:spcPts val="768"/>
              </a:spcBef>
              <a:buNone/>
            </a:pPr>
            <a:endParaRPr lang="en-US" sz="500" dirty="0">
              <a:solidFill>
                <a:schemeClr val="accent1"/>
              </a:solidFill>
            </a:endParaRPr>
          </a:p>
          <a:p>
            <a:pPr lvl="1">
              <a:spcBef>
                <a:spcPts val="768"/>
              </a:spcBef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accent1"/>
              </a:solidFill>
            </a:endParaRPr>
          </a:p>
          <a:p>
            <a:pPr marL="457200" lvl="1" indent="0">
              <a:spcBef>
                <a:spcPts val="768"/>
              </a:spcBef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>
              <a:spcBef>
                <a:spcPts val="768"/>
              </a:spcBef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5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66243-3798-5C4B-9DF9-725E3CBC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 Analysis </a:t>
            </a:r>
            <a:r>
              <a:rPr lang="en-US" sz="1800" dirty="0"/>
              <a:t>(1 of 7)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3CB19-30D7-6C45-9964-D5FC164E2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Affirmative action: </a:t>
            </a:r>
            <a:r>
              <a:rPr lang="en-US" sz="2800" dirty="0">
                <a:solidFill>
                  <a:schemeClr val="accent1"/>
                </a:solidFill>
              </a:rPr>
              <a:t>social policy that increases a qualified applicant’s chances in hiring or admissions on the basis of their status as a member of a group that has suffered extensive discrimination</a:t>
            </a:r>
            <a:r>
              <a:rPr lang="en-US" sz="3000" dirty="0">
                <a:solidFill>
                  <a:schemeClr val="accent1"/>
                </a:solidFill>
              </a:rPr>
              <a:t>.</a:t>
            </a:r>
          </a:p>
          <a:p>
            <a:endParaRPr lang="en-US" sz="5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Reparations: </a:t>
            </a:r>
            <a:r>
              <a:rPr lang="en-US" sz="2800" b="1" dirty="0">
                <a:solidFill>
                  <a:schemeClr val="accent1"/>
                </a:solidFill>
              </a:rPr>
              <a:t>compensation</a:t>
            </a:r>
            <a:r>
              <a:rPr lang="en-US" sz="2800" dirty="0">
                <a:solidFill>
                  <a:schemeClr val="accent1"/>
                </a:solidFill>
              </a:rPr>
              <a:t> given to those who have been harmed or otherwise disadvantaged by the injustices of racism</a:t>
            </a:r>
            <a:r>
              <a:rPr lang="en-US" sz="3000" dirty="0">
                <a:solidFill>
                  <a:schemeClr val="accent1"/>
                </a:solidFill>
              </a:rPr>
              <a:t>.</a:t>
            </a:r>
          </a:p>
          <a:p>
            <a:endParaRPr lang="en-US" sz="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5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 Analysis </a:t>
            </a:r>
            <a:r>
              <a:rPr lang="en-US" sz="1800" dirty="0"/>
              <a:t>(2 of 7)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768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The Racism Argument </a:t>
            </a:r>
            <a:endParaRPr lang="en-US" sz="500" dirty="0">
              <a:solidFill>
                <a:schemeClr val="accent1"/>
              </a:solidFill>
            </a:endParaRPr>
          </a:p>
          <a:p>
            <a:pPr marL="457200" indent="-457200">
              <a:spcBef>
                <a:spcPts val="768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Racism is immoral</a:t>
            </a:r>
            <a:r>
              <a:rPr lang="en-US" sz="2100" dirty="0">
                <a:solidFill>
                  <a:schemeClr val="accent1"/>
                </a:solidFill>
              </a:rPr>
              <a:t>.</a:t>
            </a:r>
            <a:endParaRPr lang="en-US" altLang="en-US" sz="2100" dirty="0">
              <a:solidFill>
                <a:schemeClr val="accent1"/>
              </a:solidFill>
            </a:endParaRPr>
          </a:p>
          <a:p>
            <a:pPr marL="457200" indent="-457200">
              <a:spcBef>
                <a:spcPts val="768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1"/>
                </a:solidFill>
              </a:rPr>
              <a:t>Affirmative action is a form of racism</a:t>
            </a:r>
            <a:r>
              <a:rPr lang="en-US" sz="2100" dirty="0">
                <a:solidFill>
                  <a:schemeClr val="accent1"/>
                </a:solidFill>
              </a:rPr>
              <a:t>.</a:t>
            </a:r>
          </a:p>
          <a:p>
            <a:pPr marL="457200" indent="-457200">
              <a:spcBef>
                <a:spcPts val="768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1"/>
                </a:solidFill>
              </a:rPr>
              <a:t>Therefore, affirmative action is immoral</a:t>
            </a:r>
            <a:r>
              <a:rPr lang="en-US" sz="2100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9E040-17D9-D94D-89EF-04B5DD2A7E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768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Analysis</a:t>
            </a:r>
          </a:p>
          <a:p>
            <a:pPr>
              <a:spcBef>
                <a:spcPts val="768"/>
              </a:spcBef>
            </a:pPr>
            <a:r>
              <a:rPr lang="en-US" sz="2400" dirty="0">
                <a:solidFill>
                  <a:schemeClr val="accent1"/>
                </a:solidFill>
              </a:rPr>
              <a:t>Premise 1 is true.</a:t>
            </a:r>
          </a:p>
          <a:p>
            <a:pPr>
              <a:spcBef>
                <a:spcPts val="768"/>
              </a:spcBef>
            </a:pPr>
            <a:r>
              <a:rPr lang="en-US" sz="2400" dirty="0">
                <a:solidFill>
                  <a:schemeClr val="accent1"/>
                </a:solidFill>
              </a:rPr>
              <a:t>Premise 2 is false: affirmative action policies are not based on a belief in the inferiority of white people.</a:t>
            </a:r>
          </a:p>
        </p:txBody>
      </p:sp>
    </p:spTree>
    <p:extLst>
      <p:ext uri="{BB962C8B-B14F-4D97-AF65-F5344CB8AC3E}">
        <p14:creationId xmlns:p14="http://schemas.microsoft.com/office/powerpoint/2010/main" val="31839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 Analysis </a:t>
            </a:r>
            <a:r>
              <a:rPr lang="en-US" sz="1800" dirty="0"/>
              <a:t>(3 of 7)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768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The Qualifications Argument </a:t>
            </a:r>
            <a:endParaRPr lang="en-US" sz="500" dirty="0">
              <a:solidFill>
                <a:schemeClr val="accent1"/>
              </a:solidFill>
            </a:endParaRPr>
          </a:p>
          <a:p>
            <a:pPr marL="457200" indent="-457200">
              <a:spcBef>
                <a:spcPts val="768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Fairness requires that positions should be awarded solely on the basis of merit</a:t>
            </a:r>
            <a:r>
              <a:rPr lang="en-US" sz="2100" dirty="0">
                <a:solidFill>
                  <a:schemeClr val="accent1"/>
                </a:solidFill>
              </a:rPr>
              <a:t>.</a:t>
            </a:r>
            <a:endParaRPr lang="en-US" altLang="en-US" sz="2100" dirty="0">
              <a:solidFill>
                <a:schemeClr val="accent1"/>
              </a:solidFill>
            </a:endParaRPr>
          </a:p>
          <a:p>
            <a:pPr marL="457200" indent="-457200">
              <a:spcBef>
                <a:spcPts val="768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1"/>
                </a:solidFill>
              </a:rPr>
              <a:t>Affirmative action does not award positions solely on the basis of an applicant’s qualifications but partly on the basis of racial or ethnic identity</a:t>
            </a:r>
            <a:r>
              <a:rPr lang="en-US" sz="2100" dirty="0">
                <a:solidFill>
                  <a:schemeClr val="accent1"/>
                </a:solidFill>
              </a:rPr>
              <a:t>.</a:t>
            </a:r>
          </a:p>
          <a:p>
            <a:pPr marL="457200" indent="-457200">
              <a:spcBef>
                <a:spcPts val="768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1"/>
                </a:solidFill>
              </a:rPr>
              <a:t>Therefore, affirmative action is unfair</a:t>
            </a:r>
            <a:r>
              <a:rPr lang="en-US" sz="2100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9E040-17D9-D94D-89EF-04B5DD2A7E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768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Analysis</a:t>
            </a:r>
          </a:p>
          <a:p>
            <a:pPr>
              <a:spcBef>
                <a:spcPts val="768"/>
              </a:spcBef>
            </a:pPr>
            <a:r>
              <a:rPr lang="en-US" sz="2400" dirty="0">
                <a:solidFill>
                  <a:schemeClr val="accent1"/>
                </a:solidFill>
              </a:rPr>
              <a:t>Premise 2 is true.</a:t>
            </a:r>
          </a:p>
          <a:p>
            <a:pPr>
              <a:spcBef>
                <a:spcPts val="768"/>
              </a:spcBef>
            </a:pPr>
            <a:r>
              <a:rPr lang="en-US" sz="2400" dirty="0">
                <a:solidFill>
                  <a:schemeClr val="accent1"/>
                </a:solidFill>
              </a:rPr>
              <a:t>Premise 1 doesn’t establish that affirmative action is wrong because sometimes fairness can be outweighed.</a:t>
            </a:r>
          </a:p>
        </p:txBody>
      </p:sp>
    </p:spTree>
    <p:extLst>
      <p:ext uri="{BB962C8B-B14F-4D97-AF65-F5344CB8AC3E}">
        <p14:creationId xmlns:p14="http://schemas.microsoft.com/office/powerpoint/2010/main" val="4235047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 Analysis </a:t>
            </a:r>
            <a:r>
              <a:rPr lang="en-US" sz="1800" dirty="0"/>
              <a:t>(4 of 7)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768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The Equal Opportunity Argument </a:t>
            </a:r>
            <a:endParaRPr lang="en-US" sz="500" dirty="0">
              <a:solidFill>
                <a:schemeClr val="accent1"/>
              </a:solidFill>
            </a:endParaRPr>
          </a:p>
          <a:p>
            <a:pPr marL="457200" indent="-457200">
              <a:spcBef>
                <a:spcPts val="768"/>
              </a:spcBef>
              <a:buFont typeface="+mj-lt"/>
              <a:buAutoNum type="arabicPeriod"/>
            </a:pPr>
            <a:r>
              <a:rPr lang="en-US" sz="2200" dirty="0">
                <a:solidFill>
                  <a:schemeClr val="accent1"/>
                </a:solidFill>
              </a:rPr>
              <a:t>A society is morally required to provide its citizens with equal opportunity to gain valuable resources and positions.</a:t>
            </a:r>
            <a:endParaRPr lang="en-US" altLang="en-US" sz="2200" dirty="0">
              <a:solidFill>
                <a:schemeClr val="accent1"/>
              </a:solidFill>
            </a:endParaRPr>
          </a:p>
          <a:p>
            <a:pPr marL="457200" indent="-457200">
              <a:spcBef>
                <a:spcPts val="768"/>
              </a:spcBef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accent1"/>
                </a:solidFill>
              </a:rPr>
              <a:t>If a policy helps society to meet its moral requirements, then the policy is morally legitimate.</a:t>
            </a:r>
          </a:p>
          <a:p>
            <a:pPr marL="457200" indent="-457200">
              <a:spcBef>
                <a:spcPts val="768"/>
              </a:spcBef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accent1"/>
                </a:solidFill>
              </a:rPr>
              <a:t>Affirmative action helps to achieve such equal opportunity.</a:t>
            </a:r>
          </a:p>
          <a:p>
            <a:pPr marL="457200" indent="-457200">
              <a:spcBef>
                <a:spcPts val="768"/>
              </a:spcBef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accent1"/>
                </a:solidFill>
              </a:rPr>
              <a:t>Therefore, affirmative action is morally legitimate.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9E040-17D9-D94D-89EF-04B5DD2A7E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768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Analysis</a:t>
            </a:r>
          </a:p>
          <a:p>
            <a:pPr>
              <a:spcBef>
                <a:spcPts val="768"/>
              </a:spcBef>
            </a:pPr>
            <a:r>
              <a:rPr lang="en-US" sz="2200" dirty="0">
                <a:solidFill>
                  <a:schemeClr val="accent1"/>
                </a:solidFill>
              </a:rPr>
              <a:t>Premise 1 and 2 are plausible.</a:t>
            </a:r>
          </a:p>
          <a:p>
            <a:pPr>
              <a:spcBef>
                <a:spcPts val="768"/>
              </a:spcBef>
            </a:pPr>
            <a:r>
              <a:rPr lang="en-US" sz="2200" dirty="0">
                <a:solidFill>
                  <a:schemeClr val="accent1"/>
                </a:solidFill>
              </a:rPr>
              <a:t>Premise 3: some claim affirmative action is antithetical to equal opportunity because it grants unfair advantages.</a:t>
            </a:r>
          </a:p>
        </p:txBody>
      </p:sp>
    </p:spTree>
    <p:extLst>
      <p:ext uri="{BB962C8B-B14F-4D97-AF65-F5344CB8AC3E}">
        <p14:creationId xmlns:p14="http://schemas.microsoft.com/office/powerpoint/2010/main" val="1090389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ED3099-E329-544F-BA73-B42B7996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 Analysis </a:t>
            </a:r>
            <a:r>
              <a:rPr lang="en-US" sz="1800" dirty="0"/>
              <a:t>(5 of 7)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CE93F6-76DA-AC43-8127-D70B6375A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Fairness and Equal Opportunity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Some claim that affirmative action is incompatible with equal opportunity  because it provides unfair advantages.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Are these advantages unfair if they’re making up for disadvantages?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If minorities face systematic disadvantages, then they don’t have equal opportunity.</a:t>
            </a:r>
          </a:p>
          <a:p>
            <a:pPr marL="457200" lvl="1" indent="0" algn="r">
              <a:buNone/>
            </a:pPr>
            <a:r>
              <a:rPr lang="en-US" sz="2400" dirty="0">
                <a:solidFill>
                  <a:schemeClr val="accent1"/>
                </a:solidFill>
              </a:rPr>
              <a:t>(</a:t>
            </a:r>
            <a:r>
              <a:rPr lang="en-US" sz="2400" i="1" dirty="0">
                <a:solidFill>
                  <a:schemeClr val="accent1"/>
                </a:solidFill>
              </a:rPr>
              <a:t>To be continued</a:t>
            </a:r>
            <a:r>
              <a:rPr lang="en-US" sz="2400" dirty="0">
                <a:solidFill>
                  <a:schemeClr val="accent1"/>
                </a:solidFill>
              </a:rPr>
              <a:t>...)</a:t>
            </a:r>
          </a:p>
        </p:txBody>
      </p:sp>
    </p:spTree>
    <p:extLst>
      <p:ext uri="{BB962C8B-B14F-4D97-AF65-F5344CB8AC3E}">
        <p14:creationId xmlns:p14="http://schemas.microsoft.com/office/powerpoint/2010/main" val="3962220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ED3099-E329-544F-BA73-B42B7996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 Analysis </a:t>
            </a:r>
            <a:r>
              <a:rPr lang="en-US" sz="1800" dirty="0"/>
              <a:t>(6 of 7)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CE93F6-76DA-AC43-8127-D70B6375A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Fairness and Equal Opportunity </a:t>
            </a:r>
            <a:r>
              <a:rPr lang="en-US" sz="2400" dirty="0">
                <a:solidFill>
                  <a:schemeClr val="accent1"/>
                </a:solidFill>
              </a:rPr>
              <a:t>(</a:t>
            </a:r>
            <a:r>
              <a:rPr lang="en-US" sz="2400" i="1" dirty="0">
                <a:solidFill>
                  <a:schemeClr val="accent1"/>
                </a:solidFill>
              </a:rPr>
              <a:t>continued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The equal opportunity argument is a consequentialist argument.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It justifies affirmative action on the grounds that it will help bring about a society of true equality of opportunity.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Some argue that affirmative action is justified not necessarily because of future results, but past events.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On this view, affirmative action is one element in a package of reparations for past injustices.</a:t>
            </a:r>
          </a:p>
        </p:txBody>
      </p:sp>
    </p:spTree>
    <p:extLst>
      <p:ext uri="{BB962C8B-B14F-4D97-AF65-F5344CB8AC3E}">
        <p14:creationId xmlns:p14="http://schemas.microsoft.com/office/powerpoint/2010/main" val="3675709185"/>
      </p:ext>
    </p:extLst>
  </p:cSld>
  <p:clrMapOvr>
    <a:masterClrMapping/>
  </p:clrMapOvr>
</p:sld>
</file>

<file path=ppt/theme/theme1.xml><?xml version="1.0" encoding="utf-8"?>
<a:theme xmlns:a="http://schemas.openxmlformats.org/drawingml/2006/main" name="Text Content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2020-05-05" id="{B78F6A64-C076-4E15-90E5-9A59F0E29698}" vid="{18DFF3BF-7F46-4B14-BD35-A03A29764567}"/>
    </a:ext>
  </a:extLst>
</a:theme>
</file>

<file path=ppt/theme/theme2.xml><?xml version="1.0" encoding="utf-8"?>
<a:theme xmlns:a="http://schemas.openxmlformats.org/drawingml/2006/main" name="Figure-Only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2020-05-05" id="{B78F6A64-C076-4E15-90E5-9A59F0E29698}" vid="{18DFF3BF-7F46-4B14-BD35-A03A2976456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4735E286A8A478CDABE780C9EC78F" ma:contentTypeVersion="13" ma:contentTypeDescription="Create a new document." ma:contentTypeScope="" ma:versionID="9b8825675e62d57985c81b74d5b14a7f">
  <xsd:schema xmlns:xsd="http://www.w3.org/2001/XMLSchema" xmlns:xs="http://www.w3.org/2001/XMLSchema" xmlns:p="http://schemas.microsoft.com/office/2006/metadata/properties" xmlns:ns3="fd39d560-5c7d-4158-98a0-f420f8fdebce" xmlns:ns4="a6c716b4-9090-4de7-aadc-2aa5f812ad24" targetNamespace="http://schemas.microsoft.com/office/2006/metadata/properties" ma:root="true" ma:fieldsID="bdbc9fd47a72f6438c4442bb9222e145" ns3:_="" ns4:_="">
    <xsd:import namespace="fd39d560-5c7d-4158-98a0-f420f8fdebce"/>
    <xsd:import namespace="a6c716b4-9090-4de7-aadc-2aa5f812ad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9d560-5c7d-4158-98a0-f420f8fde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716b4-9090-4de7-aadc-2aa5f812ad2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307B2A-FA70-43CE-A010-B3D8154DEA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39d560-5c7d-4158-98a0-f420f8fdebce"/>
    <ds:schemaRef ds:uri="a6c716b4-9090-4de7-aadc-2aa5f812ad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57C1AB-C2BF-4446-AECB-681D578552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56919D-3723-464B-9967-427A087CBD61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fd39d560-5c7d-4158-98a0-f420f8fdebce"/>
    <ds:schemaRef ds:uri="http://purl.org/dc/terms/"/>
    <ds:schemaRef ds:uri="a6c716b4-9090-4de7-aadc-2aa5f812ad24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Oxford Template 2020-05-05</Template>
  <TotalTime>17109</TotalTime>
  <Words>1917</Words>
  <Application>Microsoft Office PowerPoint</Application>
  <PresentationFormat>Widescreen</PresentationFormat>
  <Paragraphs>192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Text Content Templates</vt:lpstr>
      <vt:lpstr>Figure-Only Templates</vt:lpstr>
      <vt:lpstr>Living Ethics 2e</vt:lpstr>
      <vt:lpstr>Chapter 18: The Legacy of Racism</vt:lpstr>
      <vt:lpstr>Just the Facts (1 of 1)</vt:lpstr>
      <vt:lpstr>Argument Analysis (1 of 7)</vt:lpstr>
      <vt:lpstr>Argument Analysis (2 of 7)</vt:lpstr>
      <vt:lpstr>Argument Analysis (3 of 7)</vt:lpstr>
      <vt:lpstr>Argument Analysis (4 of 7)</vt:lpstr>
      <vt:lpstr>Argument Analysis (5 of 7)</vt:lpstr>
      <vt:lpstr>Argument Analysis (6 of 7)</vt:lpstr>
      <vt:lpstr>Argument Analysis (7 of 7)</vt:lpstr>
      <vt:lpstr>King, Letter from Birmingham City Jail (1 of 3)</vt:lpstr>
      <vt:lpstr>King, Letter from Birmingham City Jail (2 of 3)</vt:lpstr>
      <vt:lpstr>King, Letter from Birmingham City Jail (3 of 3)</vt:lpstr>
      <vt:lpstr>Lebron, Time for a New Black Radicalism (1 of 3)</vt:lpstr>
      <vt:lpstr>Lebron, Time for a New Black Radicalism (2 of 3)</vt:lpstr>
      <vt:lpstr>Lebron, Time for a New Black Radicalism (3 of 3)</vt:lpstr>
      <vt:lpstr>Alexander, The New Jim Crow (1 of 3)</vt:lpstr>
      <vt:lpstr>Alexander, The New Jim Crow (2 of 3)</vt:lpstr>
      <vt:lpstr>Alexander, The New Jim Crow (3 of 3)</vt:lpstr>
      <vt:lpstr>Hausman, Affirmative Action:  Bad Arguments and Some Good ones (1 of 4)</vt:lpstr>
      <vt:lpstr>Hausman, Affirmative Action:  Bad Arguments and Some Good ones (2 of 4)</vt:lpstr>
      <vt:lpstr>Hausman, Affirmative Action:  Bad Arguments and Some Good ones (3 of 4)</vt:lpstr>
      <vt:lpstr>Hausman, Affirmative Action:  Bad Arguments and Some Good ones (4 of 4)</vt:lpstr>
      <vt:lpstr>Anderson, The Future of Racial Integration (1 of 3)</vt:lpstr>
      <vt:lpstr>Anderson, The Future of Racial Integration (2 of 3)</vt:lpstr>
      <vt:lpstr>Anderson, The Future of Racial Integration (3 of 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Shafer-Landau Living Ethics 2e</dc:title>
  <dc:creator>Oxford University Press</dc:creator>
  <cp:lastModifiedBy>CROWELL, Molly</cp:lastModifiedBy>
  <cp:revision>440</cp:revision>
  <dcterms:created xsi:type="dcterms:W3CDTF">2021-01-21T20:31:29Z</dcterms:created>
  <dcterms:modified xsi:type="dcterms:W3CDTF">2021-08-24T18:21:13Z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9f61502-7731-4690-a118-333634878cc9_Enabled">
    <vt:lpwstr>true</vt:lpwstr>
  </property>
  <property fmtid="{D5CDD505-2E9C-101B-9397-08002B2CF9AE}" pid="3" name="MSIP_Label_89f61502-7731-4690-a118-333634878cc9_SetDate">
    <vt:lpwstr>2020-04-27T21:10:48Z</vt:lpwstr>
  </property>
  <property fmtid="{D5CDD505-2E9C-101B-9397-08002B2CF9AE}" pid="4" name="MSIP_Label_89f61502-7731-4690-a118-333634878cc9_Method">
    <vt:lpwstr>Standard</vt:lpwstr>
  </property>
  <property fmtid="{D5CDD505-2E9C-101B-9397-08002B2CF9AE}" pid="5" name="MSIP_Label_89f61502-7731-4690-a118-333634878cc9_Name">
    <vt:lpwstr>Internal</vt:lpwstr>
  </property>
  <property fmtid="{D5CDD505-2E9C-101B-9397-08002B2CF9AE}" pid="6" name="MSIP_Label_89f61502-7731-4690-a118-333634878cc9_SiteId">
    <vt:lpwstr>91761b62-4c45-43f5-9f0e-be8ad9b551ff</vt:lpwstr>
  </property>
  <property fmtid="{D5CDD505-2E9C-101B-9397-08002B2CF9AE}" pid="7" name="MSIP_Label_89f61502-7731-4690-a118-333634878cc9_ActionId">
    <vt:lpwstr>69912cf1-8f32-4f1f-9ade-00009ae8a75a</vt:lpwstr>
  </property>
  <property fmtid="{D5CDD505-2E9C-101B-9397-08002B2CF9AE}" pid="8" name="MSIP_Label_89f61502-7731-4690-a118-333634878cc9_ContentBits">
    <vt:lpwstr>0</vt:lpwstr>
  </property>
  <property fmtid="{D5CDD505-2E9C-101B-9397-08002B2CF9AE}" pid="9" name="ContentTypeId">
    <vt:lpwstr>0x0101006034735E286A8A478CDABE780C9EC78F</vt:lpwstr>
  </property>
</Properties>
</file>