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8">
          <p15:clr>
            <a:srgbClr val="A4A3A4"/>
          </p15:clr>
        </p15:guide>
        <p15:guide id="3" orient="horz" pos="3793">
          <p15:clr>
            <a:srgbClr val="A4A3A4"/>
          </p15:clr>
        </p15:guide>
        <p15:guide id="4" orient="horz" pos="636">
          <p15:clr>
            <a:srgbClr val="A4A3A4"/>
          </p15:clr>
        </p15:guide>
        <p15:guide id="5" pos="2880">
          <p15:clr>
            <a:srgbClr val="A4A3A4"/>
          </p15:clr>
        </p15:guide>
        <p15:guide id="6" pos="144">
          <p15:clr>
            <a:srgbClr val="A4A3A4"/>
          </p15:clr>
        </p15:guide>
        <p15:guide id="7" pos="5602" userDrawn="1">
          <p15:clr>
            <a:srgbClr val="A4A3A4"/>
          </p15:clr>
        </p15:guide>
        <p15:guide id="8" orient="horz" pos="3539" userDrawn="1">
          <p15:clr>
            <a:srgbClr val="A4A3A4"/>
          </p15:clr>
        </p15:guide>
        <p15:guide id="9" orient="horz" pos="3430" userDrawn="1">
          <p15:clr>
            <a:srgbClr val="A4A3A4"/>
          </p15:clr>
        </p15:guide>
        <p15:guide id="10" pos="5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6" autoAdjust="0"/>
    <p:restoredTop sz="86385" autoAdjust="0"/>
  </p:normalViewPr>
  <p:slideViewPr>
    <p:cSldViewPr>
      <p:cViewPr varScale="1">
        <p:scale>
          <a:sx n="98" d="100"/>
          <a:sy n="98" d="100"/>
        </p:scale>
        <p:origin x="792" y="90"/>
      </p:cViewPr>
      <p:guideLst>
        <p:guide orient="horz" pos="2160"/>
        <p:guide orient="horz" pos="418"/>
        <p:guide orient="horz" pos="3793"/>
        <p:guide orient="horz" pos="636"/>
        <p:guide pos="2880"/>
        <p:guide pos="144"/>
        <p:guide pos="5602"/>
        <p:guide orient="horz" pos="3539"/>
        <p:guide orient="horz" pos="3430"/>
        <p:guide pos="5456"/>
      </p:guideLst>
    </p:cSldViewPr>
  </p:slideViewPr>
  <p:outlineViewPr>
    <p:cViewPr>
      <p:scale>
        <a:sx n="33" d="100"/>
        <a:sy n="33" d="100"/>
      </p:scale>
      <p:origin x="0" y="-1890"/>
    </p:cViewPr>
  </p:outlineViewPr>
  <p:notesTextViewPr>
    <p:cViewPr>
      <p:scale>
        <a:sx n="100" d="100"/>
        <a:sy n="100" d="100"/>
      </p:scale>
      <p:origin x="0" y="0"/>
    </p:cViewPr>
  </p:notesText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5AA88AA-0CF7-49AF-9991-219FB5A159B5}" type="datetimeFigureOut">
              <a:rPr lang="en-US" smtClean="0"/>
              <a:t>8/11/2021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37FE1EA-F46E-40ED-B3D6-EC97718CB608}" type="slidenum">
              <a:rPr lang="en-US" smtClean="0"/>
              <a:t>‹#›</a:t>
            </a:fld>
            <a:endParaRPr lang="en-US"/>
          </a:p>
        </p:txBody>
      </p:sp>
    </p:spTree>
    <p:extLst>
      <p:ext uri="{BB962C8B-B14F-4D97-AF65-F5344CB8AC3E}">
        <p14:creationId xmlns:p14="http://schemas.microsoft.com/office/powerpoint/2010/main" val="200783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2</a:t>
            </a:fld>
            <a:endParaRPr lang="en-US"/>
          </a:p>
        </p:txBody>
      </p:sp>
    </p:spTree>
    <p:extLst>
      <p:ext uri="{BB962C8B-B14F-4D97-AF65-F5344CB8AC3E}">
        <p14:creationId xmlns:p14="http://schemas.microsoft.com/office/powerpoint/2010/main" val="2352970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11</a:t>
            </a:fld>
            <a:endParaRPr lang="en-US"/>
          </a:p>
        </p:txBody>
      </p:sp>
    </p:spTree>
    <p:extLst>
      <p:ext uri="{BB962C8B-B14F-4D97-AF65-F5344CB8AC3E}">
        <p14:creationId xmlns:p14="http://schemas.microsoft.com/office/powerpoint/2010/main" val="42615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12</a:t>
            </a:fld>
            <a:endParaRPr lang="en-US"/>
          </a:p>
        </p:txBody>
      </p:sp>
    </p:spTree>
    <p:extLst>
      <p:ext uri="{BB962C8B-B14F-4D97-AF65-F5344CB8AC3E}">
        <p14:creationId xmlns:p14="http://schemas.microsoft.com/office/powerpoint/2010/main" val="3739509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13</a:t>
            </a:fld>
            <a:endParaRPr lang="en-US"/>
          </a:p>
        </p:txBody>
      </p:sp>
    </p:spTree>
    <p:extLst>
      <p:ext uri="{BB962C8B-B14F-4D97-AF65-F5344CB8AC3E}">
        <p14:creationId xmlns:p14="http://schemas.microsoft.com/office/powerpoint/2010/main" val="1973680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14</a:t>
            </a:fld>
            <a:endParaRPr lang="en-US"/>
          </a:p>
        </p:txBody>
      </p:sp>
    </p:spTree>
    <p:extLst>
      <p:ext uri="{BB962C8B-B14F-4D97-AF65-F5344CB8AC3E}">
        <p14:creationId xmlns:p14="http://schemas.microsoft.com/office/powerpoint/2010/main" val="1947099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15</a:t>
            </a:fld>
            <a:endParaRPr lang="en-US"/>
          </a:p>
        </p:txBody>
      </p:sp>
    </p:spTree>
    <p:extLst>
      <p:ext uri="{BB962C8B-B14F-4D97-AF65-F5344CB8AC3E}">
        <p14:creationId xmlns:p14="http://schemas.microsoft.com/office/powerpoint/2010/main" val="72600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3</a:t>
            </a:fld>
            <a:endParaRPr lang="en-US"/>
          </a:p>
        </p:txBody>
      </p:sp>
    </p:spTree>
    <p:extLst>
      <p:ext uri="{BB962C8B-B14F-4D97-AF65-F5344CB8AC3E}">
        <p14:creationId xmlns:p14="http://schemas.microsoft.com/office/powerpoint/2010/main" val="362608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4</a:t>
            </a:fld>
            <a:endParaRPr lang="en-US"/>
          </a:p>
        </p:txBody>
      </p:sp>
    </p:spTree>
    <p:extLst>
      <p:ext uri="{BB962C8B-B14F-4D97-AF65-F5344CB8AC3E}">
        <p14:creationId xmlns:p14="http://schemas.microsoft.com/office/powerpoint/2010/main" val="1392835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5</a:t>
            </a:fld>
            <a:endParaRPr lang="en-US"/>
          </a:p>
        </p:txBody>
      </p:sp>
    </p:spTree>
    <p:extLst>
      <p:ext uri="{BB962C8B-B14F-4D97-AF65-F5344CB8AC3E}">
        <p14:creationId xmlns:p14="http://schemas.microsoft.com/office/powerpoint/2010/main" val="241584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6</a:t>
            </a:fld>
            <a:endParaRPr lang="en-US"/>
          </a:p>
        </p:txBody>
      </p:sp>
    </p:spTree>
    <p:extLst>
      <p:ext uri="{BB962C8B-B14F-4D97-AF65-F5344CB8AC3E}">
        <p14:creationId xmlns:p14="http://schemas.microsoft.com/office/powerpoint/2010/main" val="1266648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7</a:t>
            </a:fld>
            <a:endParaRPr lang="en-US"/>
          </a:p>
        </p:txBody>
      </p:sp>
    </p:spTree>
    <p:extLst>
      <p:ext uri="{BB962C8B-B14F-4D97-AF65-F5344CB8AC3E}">
        <p14:creationId xmlns:p14="http://schemas.microsoft.com/office/powerpoint/2010/main" val="3560315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8</a:t>
            </a:fld>
            <a:endParaRPr lang="en-US"/>
          </a:p>
        </p:txBody>
      </p:sp>
    </p:spTree>
    <p:extLst>
      <p:ext uri="{BB962C8B-B14F-4D97-AF65-F5344CB8AC3E}">
        <p14:creationId xmlns:p14="http://schemas.microsoft.com/office/powerpoint/2010/main" val="2412803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9</a:t>
            </a:fld>
            <a:endParaRPr lang="en-US"/>
          </a:p>
        </p:txBody>
      </p:sp>
    </p:spTree>
    <p:extLst>
      <p:ext uri="{BB962C8B-B14F-4D97-AF65-F5344CB8AC3E}">
        <p14:creationId xmlns:p14="http://schemas.microsoft.com/office/powerpoint/2010/main" val="3974430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10</a:t>
            </a:fld>
            <a:endParaRPr lang="en-US"/>
          </a:p>
        </p:txBody>
      </p:sp>
    </p:spTree>
    <p:extLst>
      <p:ext uri="{BB962C8B-B14F-4D97-AF65-F5344CB8AC3E}">
        <p14:creationId xmlns:p14="http://schemas.microsoft.com/office/powerpoint/2010/main" val="1109247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8/11/2021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8/11/2021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8/11/2021</a:t>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8/11/2021</a:t>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8/11/2021</a:t>
            </a:fld>
            <a:endParaRPr lang="en-US"/>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6330696"/>
            <a:ext cx="1164336" cy="527304"/>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426589" y="475673"/>
            <a:ext cx="2290821" cy="1057275"/>
          </a:xfrm>
          <a:prstGeom prst="rect">
            <a:avLst/>
          </a:prstGeom>
        </p:spPr>
        <p:txBody>
          <a:bodyPr wrap="square" lIns="0" tIns="0" rIns="0" bIns="0">
            <a:spAutoFit/>
          </a:bodyPr>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a:xfrm>
            <a:off x="1656909" y="1780922"/>
            <a:ext cx="5830181" cy="3522979"/>
          </a:xfrm>
          <a:prstGeom prst="rect">
            <a:avLst/>
          </a:prstGeom>
        </p:spPr>
        <p:txBody>
          <a:bodyPr wrap="square" lIns="0" tIns="0" rIns="0" bIns="0">
            <a:spAutoFit/>
          </a:bodyPr>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a:xfrm>
            <a:off x="1244600" y="6540500"/>
            <a:ext cx="1675130" cy="152400"/>
          </a:xfrm>
          <a:prstGeom prst="rect">
            <a:avLst/>
          </a:prstGeom>
        </p:spPr>
        <p:txBody>
          <a:bodyPr wrap="square" lIns="0" tIns="0" rIns="0" bIns="0">
            <a:spAutoFit/>
          </a:bodyPr>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8/11/2021</a:t>
            </a:fld>
            <a:endParaRPr lang="en-US"/>
          </a:p>
        </p:txBody>
      </p:sp>
      <p:sp>
        <p:nvSpPr>
          <p:cNvPr id="6" name="Holder 6"/>
          <p:cNvSpPr>
            <a:spLocks noGrp="1"/>
          </p:cNvSpPr>
          <p:nvPr>
            <p:ph type="sldNum" sz="quarter" idx="7"/>
          </p:nvPr>
        </p:nvSpPr>
        <p:spPr>
          <a:xfrm>
            <a:off x="8869993" y="6533642"/>
            <a:ext cx="153670"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8822" y="475673"/>
            <a:ext cx="6509591" cy="968855"/>
          </a:xfrm>
          <a:prstGeom prst="rect">
            <a:avLst/>
          </a:prstGeom>
        </p:spPr>
        <p:txBody>
          <a:bodyPr vert="horz" wrap="square" lIns="0" tIns="136525" rIns="0" bIns="0" rtlCol="0">
            <a:spAutoFit/>
          </a:bodyPr>
          <a:lstStyle/>
          <a:p>
            <a:pPr algn="ctr"/>
            <a:r>
              <a:rPr lang="en-US" dirty="0"/>
              <a:t>Criminal Justice </a:t>
            </a:r>
            <a:br>
              <a:rPr lang="en-US" dirty="0"/>
            </a:br>
            <a:r>
              <a:rPr sz="2200" i="0" spc="-10" dirty="0">
                <a:solidFill>
                  <a:srgbClr val="3A6599"/>
                </a:solidFill>
                <a:latin typeface="Calibri"/>
                <a:cs typeface="Calibri"/>
              </a:rPr>
              <a:t>by </a:t>
            </a:r>
            <a:r>
              <a:rPr lang="en-US" sz="2200" i="0" spc="-10" dirty="0">
                <a:solidFill>
                  <a:srgbClr val="3A6599"/>
                </a:solidFill>
              </a:rPr>
              <a:t>John Randolph Fuller</a:t>
            </a:r>
            <a:endParaRPr sz="2200" i="0" spc="-10" dirty="0">
              <a:solidFill>
                <a:srgbClr val="3A6599"/>
              </a:solidFill>
            </a:endParaRPr>
          </a:p>
        </p:txBody>
      </p:sp>
      <p:pic>
        <p:nvPicPr>
          <p:cNvPr id="3" name="Picture 2" descr="An image of the cover of the textbook An introduction to Criminal Justice, Brief Edition, Second Edition, by John R. Full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9649" y="1643183"/>
            <a:ext cx="3384703" cy="43758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10</a:t>
            </a:fld>
            <a:endParaRPr dirty="0"/>
          </a:p>
        </p:txBody>
      </p:sp>
      <p:sp>
        <p:nvSpPr>
          <p:cNvPr id="2" name="Title 1"/>
          <p:cNvSpPr>
            <a:spLocks noGrp="1"/>
          </p:cNvSpPr>
          <p:nvPr>
            <p:ph type="title"/>
          </p:nvPr>
        </p:nvSpPr>
        <p:spPr>
          <a:xfrm>
            <a:off x="228600" y="5590428"/>
            <a:ext cx="8686800" cy="430887"/>
          </a:xfrm>
        </p:spPr>
        <p:txBody>
          <a:bodyPr/>
          <a:lstStyle/>
          <a:p>
            <a:r>
              <a:rPr lang="en-US" sz="1400" b="1" i="0" dirty="0"/>
              <a:t>FIGURE 3.3 </a:t>
            </a:r>
            <a:r>
              <a:rPr lang="en-US" sz="1400" i="0" dirty="0"/>
              <a:t>The Hierarchy of the U.S. Legal System Why might the hierarchy be structured this way? For example, why does the federal government rank higher than state governments?</a:t>
            </a:r>
          </a:p>
        </p:txBody>
      </p:sp>
      <p:pic>
        <p:nvPicPr>
          <p:cNvPr id="3" name="Picture 2" descr="In a flowchart, U S Constitution branches into Federal Governments and State Governments. Federal Government branches down to U.S. statutes regulations executive orders court cases. State governments branches into Local Governments and Constitutions, statutes, regulations state cases. Local Governments point down to County and municipal charters ordinances and regulations. " title="FIGURE 3.3 The Hierarchy of the U.S. Legal System Why might the hierarchy be structured this way? For example, why does the federal government rank higher than state governmen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8326" y="879544"/>
            <a:ext cx="5527348" cy="4560307"/>
          </a:xfrm>
          <a:prstGeom prst="rect">
            <a:avLst/>
          </a:prstGeom>
        </p:spPr>
      </p:pic>
    </p:spTree>
    <p:extLst>
      <p:ext uri="{BB962C8B-B14F-4D97-AF65-F5344CB8AC3E}">
        <p14:creationId xmlns:p14="http://schemas.microsoft.com/office/powerpoint/2010/main" val="1546053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11</a:t>
            </a:fld>
            <a:endParaRPr dirty="0"/>
          </a:p>
        </p:txBody>
      </p:sp>
      <p:sp>
        <p:nvSpPr>
          <p:cNvPr id="6" name="Title 1"/>
          <p:cNvSpPr txBox="1">
            <a:spLocks noGrp="1"/>
          </p:cNvSpPr>
          <p:nvPr>
            <p:ph type="title" idx="4294967295"/>
          </p:nvPr>
        </p:nvSpPr>
        <p:spPr>
          <a:xfrm>
            <a:off x="228600" y="5330031"/>
            <a:ext cx="8686800"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3200" b="0" i="1">
                <a:solidFill>
                  <a:srgbClr val="231F20"/>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231F20"/>
                </a:solidFill>
                <a:effectLst/>
                <a:uLnTx/>
                <a:uFillTx/>
                <a:latin typeface="Calibri"/>
                <a:ea typeface="+mj-ea"/>
                <a:cs typeface="Calibri"/>
              </a:rPr>
              <a:t>State Senator Liz Krueger, co-sponsor of the Marijuana Regulation and Taxation Act </a:t>
            </a:r>
            <a:r>
              <a:rPr kumimoji="0" lang="en-US" sz="1400" b="0" i="0" u="none" strike="noStrike" kern="1200" cap="none" spc="0" normalizeH="0" baseline="0" noProof="0" dirty="0">
                <a:ln>
                  <a:noFill/>
                </a:ln>
                <a:solidFill>
                  <a:srgbClr val="231F20"/>
                </a:solidFill>
                <a:effectLst/>
                <a:uLnTx/>
                <a:uFillTx/>
                <a:latin typeface="Calibri"/>
                <a:ea typeface="+mj-ea"/>
                <a:cs typeface="Calibri"/>
              </a:rPr>
              <a:t>(MRTA), speaks at a rally alongside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31F20"/>
                </a:solidFill>
                <a:effectLst/>
                <a:uLnTx/>
                <a:uFillTx/>
                <a:latin typeface="Calibri"/>
                <a:ea typeface="+mj-ea"/>
                <a:cs typeface="Calibri"/>
              </a:rPr>
              <a:t>the bill’s supporters. The law would legalize and regulate the use of marijuana in New York </a:t>
            </a:r>
            <a:r>
              <a:rPr kumimoji="0" lang="en-IN" sz="1400" b="0" i="0" u="none" strike="noStrike" kern="1200" cap="none" spc="0" normalizeH="0" baseline="0" noProof="0" dirty="0">
                <a:ln>
                  <a:noFill/>
                </a:ln>
                <a:solidFill>
                  <a:srgbClr val="231F20"/>
                </a:solidFill>
                <a:effectLst/>
                <a:uLnTx/>
                <a:uFillTx/>
                <a:latin typeface="Calibri"/>
                <a:ea typeface="+mj-ea"/>
                <a:cs typeface="Calibri"/>
              </a:rPr>
              <a:t>State, ending disproportionate </a:t>
            </a:r>
            <a:r>
              <a:rPr kumimoji="0" lang="en-US" sz="1400" b="0" i="0" u="none" strike="noStrike" kern="1200" cap="none" spc="0" normalizeH="0" baseline="0" noProof="0" dirty="0">
                <a:ln>
                  <a:noFill/>
                </a:ln>
                <a:solidFill>
                  <a:srgbClr val="231F20"/>
                </a:solidFill>
                <a:effectLst/>
                <a:uLnTx/>
                <a:uFillTx/>
                <a:latin typeface="Calibri"/>
                <a:ea typeface="+mj-ea"/>
                <a:cs typeface="Calibri"/>
              </a:rPr>
              <a:t>policing and providing millions of dollars in tax revenue. How would </a:t>
            </a:r>
            <a:r>
              <a:rPr kumimoji="0" lang="en-IN" sz="1400" b="0" i="0" u="none" strike="noStrike" kern="1200" cap="none" spc="0" normalizeH="0" baseline="0" noProof="0" dirty="0">
                <a:ln>
                  <a:noFill/>
                </a:ln>
                <a:solidFill>
                  <a:srgbClr val="231F20"/>
                </a:solidFill>
                <a:effectLst/>
                <a:uLnTx/>
                <a:uFillTx/>
                <a:latin typeface="Calibri"/>
                <a:ea typeface="+mj-ea"/>
                <a:cs typeface="Calibri"/>
              </a:rPr>
              <a:t>legalizing cannabis affect the crime rate?</a:t>
            </a:r>
            <a:endParaRPr kumimoji="0" lang="en-US" sz="1400" b="0" i="0" u="none" strike="noStrike" kern="0" cap="none" spc="0" normalizeH="0" baseline="0" noProof="0" dirty="0">
              <a:ln>
                <a:noFill/>
              </a:ln>
              <a:solidFill>
                <a:srgbClr val="231F20"/>
              </a:solidFill>
              <a:effectLst/>
              <a:uLnTx/>
              <a:uFillTx/>
              <a:latin typeface="Calibri"/>
              <a:ea typeface="+mj-ea"/>
              <a:cs typeface="Calibri"/>
            </a:endParaRPr>
          </a:p>
        </p:txBody>
      </p:sp>
      <p:pic>
        <p:nvPicPr>
          <p:cNvPr id="3" name="Picture 2" descr="Protestors hold signs that read No more drug war; Marijuana Si Arrestos No; Legalizing Marijuana is smart for New York communities. The marijuana leaf symbol is safer than N Y P D. I marijuana leaf symbol New York.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26" y="548650"/>
            <a:ext cx="7115149" cy="4751326"/>
          </a:xfrm>
          <a:prstGeom prst="rect">
            <a:avLst/>
          </a:prstGeom>
        </p:spPr>
      </p:pic>
    </p:spTree>
    <p:extLst>
      <p:ext uri="{BB962C8B-B14F-4D97-AF65-F5344CB8AC3E}">
        <p14:creationId xmlns:p14="http://schemas.microsoft.com/office/powerpoint/2010/main" val="168253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12</a:t>
            </a:fld>
            <a:endParaRPr dirty="0"/>
          </a:p>
        </p:txBody>
      </p:sp>
      <p:sp>
        <p:nvSpPr>
          <p:cNvPr id="6" name="Title 1"/>
          <p:cNvSpPr txBox="1">
            <a:spLocks noGrp="1"/>
          </p:cNvSpPr>
          <p:nvPr>
            <p:ph type="title" idx="4294967295"/>
          </p:nvPr>
        </p:nvSpPr>
        <p:spPr>
          <a:xfrm>
            <a:off x="228600" y="5590428"/>
            <a:ext cx="86868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3200" b="0" i="1">
                <a:solidFill>
                  <a:srgbClr val="231F20"/>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231F20"/>
                </a:solidFill>
                <a:effectLst/>
                <a:uLnTx/>
                <a:uFillTx/>
                <a:latin typeface="Calibri"/>
                <a:ea typeface="+mj-ea"/>
                <a:cs typeface="Calibri"/>
              </a:rPr>
              <a:t>Demonstrators gather outside </a:t>
            </a:r>
            <a:r>
              <a:rPr kumimoji="0" lang="en-US" sz="1400" b="0" i="0" u="none" strike="noStrike" kern="1200" cap="none" spc="0" normalizeH="0" baseline="0" noProof="0" dirty="0">
                <a:ln>
                  <a:noFill/>
                </a:ln>
                <a:solidFill>
                  <a:srgbClr val="231F20"/>
                </a:solidFill>
                <a:effectLst/>
                <a:uLnTx/>
                <a:uFillTx/>
                <a:latin typeface="Calibri"/>
                <a:ea typeface="+mj-ea"/>
                <a:cs typeface="Calibri"/>
              </a:rPr>
              <a:t>Grand Central Terminal in New York City to protest violent arrests targeting people of color. How much discretion do police have in deciding which laws to enforce?</a:t>
            </a:r>
            <a:endParaRPr kumimoji="0" lang="en-US" sz="1400" b="0" i="0" u="none" strike="noStrike" kern="0" cap="none" spc="0" normalizeH="0" baseline="0" noProof="0" dirty="0">
              <a:ln>
                <a:noFill/>
              </a:ln>
              <a:solidFill>
                <a:srgbClr val="231F20"/>
              </a:solidFill>
              <a:effectLst/>
              <a:uLnTx/>
              <a:uFillTx/>
              <a:latin typeface="Calibri"/>
              <a:ea typeface="+mj-ea"/>
              <a:cs typeface="Calibri"/>
            </a:endParaRPr>
          </a:p>
        </p:txBody>
      </p:sp>
      <p:pic>
        <p:nvPicPr>
          <p:cNvPr id="3" name="Picture 2" descr="Protestors hold signs that read End Broken Windows Policing in the Subway; People’s power assemblies N Y C.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35" y="749315"/>
            <a:ext cx="7207131" cy="4811144"/>
          </a:xfrm>
          <a:prstGeom prst="rect">
            <a:avLst/>
          </a:prstGeom>
        </p:spPr>
      </p:pic>
    </p:spTree>
    <p:extLst>
      <p:ext uri="{BB962C8B-B14F-4D97-AF65-F5344CB8AC3E}">
        <p14:creationId xmlns:p14="http://schemas.microsoft.com/office/powerpoint/2010/main" val="1708436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13</a:t>
            </a:fld>
            <a:endParaRPr dirty="0"/>
          </a:p>
        </p:txBody>
      </p:sp>
      <p:sp>
        <p:nvSpPr>
          <p:cNvPr id="6" name="Title 1"/>
          <p:cNvSpPr txBox="1">
            <a:spLocks noGrp="1"/>
          </p:cNvSpPr>
          <p:nvPr>
            <p:ph type="title" idx="4294967295"/>
          </p:nvPr>
        </p:nvSpPr>
        <p:spPr>
          <a:xfrm>
            <a:off x="228600" y="5547805"/>
            <a:ext cx="8686800" cy="64633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3200" b="0" i="1">
                <a:solidFill>
                  <a:srgbClr val="231F20"/>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31F20"/>
                </a:solidFill>
                <a:effectLst/>
                <a:uLnTx/>
                <a:uFillTx/>
                <a:latin typeface="Calibri"/>
                <a:ea typeface="+mj-ea"/>
                <a:cs typeface="Calibri"/>
              </a:rPr>
              <a:t>Convenience stores, bars, and other establishments that sell alcohol and tobacco products typically display signs alerting customers to have identification ready when purchasing such products. Does displaying such warnings protect an establishment from strict liability offenses?</a:t>
            </a:r>
            <a:endParaRPr kumimoji="0" lang="en-US" sz="1400" b="0" i="0" u="none" strike="noStrike" kern="0" cap="none" spc="0" normalizeH="0" baseline="0" noProof="0" dirty="0">
              <a:ln>
                <a:noFill/>
              </a:ln>
              <a:solidFill>
                <a:srgbClr val="231F20"/>
              </a:solidFill>
              <a:effectLst/>
              <a:uLnTx/>
              <a:uFillTx/>
              <a:latin typeface="Calibri"/>
              <a:ea typeface="+mj-ea"/>
              <a:cs typeface="Calibri"/>
            </a:endParaRPr>
          </a:p>
        </p:txBody>
      </p:sp>
      <p:pic>
        <p:nvPicPr>
          <p:cNvPr id="3" name="Picture 2" descr="The text on the glass wall of a retail outlet reads Coors and Coors Light. 12 dollars, 99 cents. 18 Pack cans and bottles. Please have your I D ready. For tobacco and alcohol purchase, regardless of age, all purchases require I D. Sorry, no exceptions. Thank You for your cooperation. Behind the glass, there are small boxes and small cans with the text Coors Light on the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6865" y="492595"/>
            <a:ext cx="3870271" cy="5010257"/>
          </a:xfrm>
          <a:prstGeom prst="rect">
            <a:avLst/>
          </a:prstGeom>
        </p:spPr>
      </p:pic>
    </p:spTree>
    <p:extLst>
      <p:ext uri="{BB962C8B-B14F-4D97-AF65-F5344CB8AC3E}">
        <p14:creationId xmlns:p14="http://schemas.microsoft.com/office/powerpoint/2010/main" val="2518473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14</a:t>
            </a:fld>
            <a:endParaRPr dirty="0"/>
          </a:p>
        </p:txBody>
      </p:sp>
      <p:sp>
        <p:nvSpPr>
          <p:cNvPr id="6" name="Title 1"/>
          <p:cNvSpPr txBox="1">
            <a:spLocks noGrp="1"/>
          </p:cNvSpPr>
          <p:nvPr>
            <p:ph type="title" idx="4294967295"/>
          </p:nvPr>
        </p:nvSpPr>
        <p:spPr>
          <a:xfrm>
            <a:off x="228600" y="5560459"/>
            <a:ext cx="8686800" cy="64633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3200" b="0" i="1">
                <a:solidFill>
                  <a:srgbClr val="231F20"/>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231F20"/>
                </a:solidFill>
                <a:effectLst/>
                <a:uLnTx/>
                <a:uFillTx/>
                <a:latin typeface="Calibri"/>
                <a:ea typeface="+mj-ea"/>
                <a:cs typeface="Calibri"/>
              </a:rPr>
              <a:t>Many people participated in marches throughout the country, </a:t>
            </a:r>
            <a:r>
              <a:rPr kumimoji="0" lang="en-US" sz="1400" b="0" i="0" u="none" strike="noStrike" kern="1200" cap="none" spc="0" normalizeH="0" baseline="0" noProof="0" dirty="0">
                <a:ln>
                  <a:noFill/>
                </a:ln>
                <a:solidFill>
                  <a:srgbClr val="231F20"/>
                </a:solidFill>
                <a:effectLst/>
                <a:uLnTx/>
                <a:uFillTx/>
                <a:latin typeface="Calibri"/>
                <a:ea typeface="+mj-ea"/>
                <a:cs typeface="Calibri"/>
              </a:rPr>
              <a:t>calling for federal civil rights charges to be filed against George </a:t>
            </a:r>
            <a:r>
              <a:rPr kumimoji="0" lang="en-IN" sz="1400" b="0" i="0" u="none" strike="noStrike" kern="1200" cap="none" spc="0" normalizeH="0" baseline="0" noProof="0" dirty="0">
                <a:ln>
                  <a:noFill/>
                </a:ln>
                <a:solidFill>
                  <a:srgbClr val="231F20"/>
                </a:solidFill>
                <a:effectLst/>
                <a:uLnTx/>
                <a:uFillTx/>
                <a:latin typeface="Calibri"/>
                <a:ea typeface="+mj-ea"/>
                <a:cs typeface="Calibri"/>
              </a:rPr>
              <a:t>Zimmerman after his acquittal. </a:t>
            </a:r>
            <a:r>
              <a:rPr kumimoji="0" lang="en-US" sz="1400" b="0" i="0" u="none" strike="noStrike" kern="1200" cap="none" spc="0" normalizeH="0" baseline="0" noProof="0" dirty="0">
                <a:ln>
                  <a:noFill/>
                </a:ln>
                <a:solidFill>
                  <a:srgbClr val="231F20"/>
                </a:solidFill>
                <a:effectLst/>
                <a:uLnTx/>
                <a:uFillTx/>
                <a:latin typeface="Calibri"/>
                <a:ea typeface="+mj-ea"/>
                <a:cs typeface="Calibri"/>
              </a:rPr>
              <a:t>Why do so many people believe that the amount of force used in </a:t>
            </a:r>
            <a:r>
              <a:rPr kumimoji="0" lang="en-IN" sz="1400" b="0" i="0" u="none" strike="noStrike" kern="1200" cap="none" spc="0" normalizeH="0" baseline="0" noProof="0" dirty="0">
                <a:ln>
                  <a:noFill/>
                </a:ln>
                <a:solidFill>
                  <a:srgbClr val="231F20"/>
                </a:solidFill>
                <a:effectLst/>
                <a:uLnTx/>
                <a:uFillTx/>
                <a:latin typeface="Calibri"/>
                <a:ea typeface="+mj-ea"/>
                <a:cs typeface="Calibri"/>
              </a:rPr>
              <a:t>this case was excessive?</a:t>
            </a:r>
            <a:endParaRPr kumimoji="0" lang="en-US" sz="1400" b="0" i="0" u="none" strike="noStrike" kern="0" cap="none" spc="0" normalizeH="0" baseline="0" noProof="0" dirty="0">
              <a:ln>
                <a:noFill/>
              </a:ln>
              <a:solidFill>
                <a:srgbClr val="231F20"/>
              </a:solidFill>
              <a:effectLst/>
              <a:uLnTx/>
              <a:uFillTx/>
              <a:latin typeface="Calibri"/>
              <a:ea typeface="+mj-ea"/>
              <a:cs typeface="Calibri"/>
            </a:endParaRPr>
          </a:p>
        </p:txBody>
      </p:sp>
      <p:pic>
        <p:nvPicPr>
          <p:cNvPr id="3" name="Picture 2" descr="Protestors hold signs that read Trayvon was standing his ground. They also hold hand-held speaker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719" y="548649"/>
            <a:ext cx="7024563" cy="5011809"/>
          </a:xfrm>
          <a:prstGeom prst="rect">
            <a:avLst/>
          </a:prstGeom>
        </p:spPr>
      </p:pic>
    </p:spTree>
    <p:extLst>
      <p:ext uri="{BB962C8B-B14F-4D97-AF65-F5344CB8AC3E}">
        <p14:creationId xmlns:p14="http://schemas.microsoft.com/office/powerpoint/2010/main" val="3813210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15</a:t>
            </a:fld>
            <a:endParaRPr dirty="0"/>
          </a:p>
        </p:txBody>
      </p:sp>
      <p:sp>
        <p:nvSpPr>
          <p:cNvPr id="6" name="Title 1"/>
          <p:cNvSpPr txBox="1">
            <a:spLocks noGrp="1"/>
          </p:cNvSpPr>
          <p:nvPr>
            <p:ph type="title" idx="4294967295"/>
          </p:nvPr>
        </p:nvSpPr>
        <p:spPr>
          <a:xfrm>
            <a:off x="228600" y="5330031"/>
            <a:ext cx="8686800"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3200" b="0" i="1">
                <a:solidFill>
                  <a:srgbClr val="231F20"/>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31F20"/>
                </a:solidFill>
                <a:effectLst/>
                <a:uLnTx/>
                <a:uFillTx/>
                <a:latin typeface="Calibri"/>
                <a:ea typeface="+mj-ea"/>
                <a:cs typeface="Calibri"/>
              </a:rPr>
              <a:t>In September 2019, New York </a:t>
            </a:r>
            <a:r>
              <a:rPr kumimoji="0" lang="en-IN" sz="1400" b="0" i="0" u="none" strike="noStrike" kern="1200" cap="none" spc="0" normalizeH="0" baseline="0" noProof="0" dirty="0">
                <a:ln>
                  <a:noFill/>
                </a:ln>
                <a:solidFill>
                  <a:srgbClr val="231F20"/>
                </a:solidFill>
                <a:effectLst/>
                <a:uLnTx/>
                <a:uFillTx/>
                <a:latin typeface="Calibri"/>
                <a:ea typeface="+mj-ea"/>
                <a:cs typeface="Calibri"/>
              </a:rPr>
              <a:t>Governor Andrew Cuomo signed </a:t>
            </a:r>
            <a:r>
              <a:rPr kumimoji="0" lang="en-US" sz="1400" b="0" i="0" u="none" strike="noStrike" kern="1200" cap="none" spc="0" normalizeH="0" baseline="0" noProof="0" dirty="0">
                <a:ln>
                  <a:noFill/>
                </a:ln>
                <a:solidFill>
                  <a:srgbClr val="231F20"/>
                </a:solidFill>
                <a:effectLst/>
                <a:uLnTx/>
                <a:uFillTx/>
                <a:latin typeface="Calibri"/>
                <a:ea typeface="+mj-ea"/>
                <a:cs typeface="Calibri"/>
              </a:rPr>
              <a:t>into law a bill that increased the statute of limitations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231F20"/>
                </a:solidFill>
                <a:effectLst/>
                <a:uLnTx/>
                <a:uFillTx/>
                <a:latin typeface="Calibri"/>
                <a:ea typeface="+mj-ea"/>
                <a:cs typeface="Calibri"/>
              </a:rPr>
              <a:t>rape cases. Actresses Julianne </a:t>
            </a:r>
            <a:r>
              <a:rPr kumimoji="0" lang="en-US" sz="1400" b="0" i="0" u="none" strike="noStrike" kern="1200" cap="none" spc="0" normalizeH="0" baseline="0" noProof="0" dirty="0">
                <a:ln>
                  <a:noFill/>
                </a:ln>
                <a:solidFill>
                  <a:srgbClr val="231F20"/>
                </a:solidFill>
                <a:effectLst/>
                <a:uLnTx/>
                <a:uFillTx/>
                <a:latin typeface="Calibri"/>
                <a:ea typeface="+mj-ea"/>
                <a:cs typeface="Calibri"/>
              </a:rPr>
              <a:t>Moore, left, and Mira Sorvino, right, and members of the </a:t>
            </a:r>
            <a:r>
              <a:rPr kumimoji="0" lang="en-IN" sz="1400" b="0" i="0" u="none" strike="noStrike" kern="1200" cap="none" spc="0" normalizeH="0" baseline="0" noProof="0" dirty="0">
                <a:ln>
                  <a:noFill/>
                </a:ln>
                <a:solidFill>
                  <a:srgbClr val="231F20"/>
                </a:solidFill>
                <a:effectLst/>
                <a:uLnTx/>
                <a:uFillTx/>
                <a:latin typeface="Calibri"/>
                <a:ea typeface="+mj-ea"/>
                <a:cs typeface="Calibri"/>
              </a:rPr>
              <a:t>Time’s Up movement against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231F20"/>
                </a:solidFill>
                <a:effectLst/>
                <a:uLnTx/>
                <a:uFillTx/>
                <a:latin typeface="Calibri"/>
                <a:ea typeface="+mj-ea"/>
                <a:cs typeface="Calibri"/>
              </a:rPr>
              <a:t>sexual harassment and assault, </a:t>
            </a:r>
            <a:r>
              <a:rPr kumimoji="0" lang="en-US" sz="1400" b="0" i="0" u="none" strike="noStrike" kern="1200" cap="none" spc="0" normalizeH="0" baseline="0" noProof="0" dirty="0">
                <a:ln>
                  <a:noFill/>
                </a:ln>
                <a:solidFill>
                  <a:srgbClr val="231F20"/>
                </a:solidFill>
                <a:effectLst/>
                <a:uLnTx/>
                <a:uFillTx/>
                <a:latin typeface="Calibri"/>
                <a:ea typeface="+mj-ea"/>
                <a:cs typeface="Calibri"/>
              </a:rPr>
              <a:t>were supporters of the bill. Why has extending the statute of limitations on serious cases such as rape gained support in recent </a:t>
            </a:r>
            <a:r>
              <a:rPr kumimoji="0" lang="en-IN" sz="1400" b="0" i="0" u="none" strike="noStrike" kern="1200" cap="none" spc="0" normalizeH="0" baseline="0" noProof="0" dirty="0">
                <a:ln>
                  <a:noFill/>
                </a:ln>
                <a:solidFill>
                  <a:srgbClr val="231F20"/>
                </a:solidFill>
                <a:effectLst/>
                <a:uLnTx/>
                <a:uFillTx/>
                <a:latin typeface="Calibri"/>
                <a:ea typeface="+mj-ea"/>
                <a:cs typeface="Calibri"/>
              </a:rPr>
              <a:t>years?</a:t>
            </a:r>
            <a:endParaRPr kumimoji="0" lang="en-US" sz="1400" b="0" i="0" u="none" strike="noStrike" kern="0" cap="none" spc="0" normalizeH="0" baseline="0" noProof="0" dirty="0">
              <a:ln>
                <a:noFill/>
              </a:ln>
              <a:solidFill>
                <a:srgbClr val="231F20"/>
              </a:solidFill>
              <a:effectLst/>
              <a:uLnTx/>
              <a:uFillTx/>
              <a:latin typeface="Calibri"/>
              <a:ea typeface="+mj-ea"/>
              <a:cs typeface="Calibri"/>
            </a:endParaRPr>
          </a:p>
        </p:txBody>
      </p:sp>
      <p:pic>
        <p:nvPicPr>
          <p:cNvPr id="3" name="Picture 2" descr="New York Governor Andrew Cuomo sits at a large table and signs an agreement. Many women sit and stand near him. They click selfies with mobi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465" y="548650"/>
            <a:ext cx="7373071" cy="4781381"/>
          </a:xfrm>
          <a:prstGeom prst="rect">
            <a:avLst/>
          </a:prstGeom>
        </p:spPr>
      </p:pic>
    </p:spTree>
    <p:extLst>
      <p:ext uri="{BB962C8B-B14F-4D97-AF65-F5344CB8AC3E}">
        <p14:creationId xmlns:p14="http://schemas.microsoft.com/office/powerpoint/2010/main" val="295885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6" name="object 2"/>
          <p:cNvSpPr txBox="1">
            <a:spLocks noGrp="1"/>
          </p:cNvSpPr>
          <p:nvPr>
            <p:ph type="title"/>
          </p:nvPr>
        </p:nvSpPr>
        <p:spPr>
          <a:xfrm>
            <a:off x="228600" y="1022869"/>
            <a:ext cx="8686800" cy="4015843"/>
          </a:xfrm>
          <a:prstGeom prst="rect">
            <a:avLst/>
          </a:prstGeom>
        </p:spPr>
        <p:txBody>
          <a:bodyPr vert="horz" wrap="square" lIns="0" tIns="136525" rIns="0" bIns="0" rtlCol="0">
            <a:spAutoFit/>
          </a:bodyPr>
          <a:lstStyle/>
          <a:p>
            <a:pPr marL="1270" algn="ctr">
              <a:lnSpc>
                <a:spcPct val="100000"/>
              </a:lnSpc>
            </a:pPr>
            <a:r>
              <a:rPr lang="en-US" sz="3600" spc="-10" dirty="0"/>
              <a:t>Part I</a:t>
            </a:r>
            <a:br>
              <a:rPr lang="en-US" sz="3600" dirty="0"/>
            </a:br>
            <a:br>
              <a:rPr lang="en-US" sz="3600" dirty="0"/>
            </a:br>
            <a:r>
              <a:rPr lang="en-US" sz="3600" i="0" spc="-5" dirty="0">
                <a:solidFill>
                  <a:srgbClr val="4D81BE"/>
                </a:solidFill>
              </a:rPr>
              <a:t>Crime: Problems, Measurement, and Law</a:t>
            </a:r>
            <a:br>
              <a:rPr lang="en-US" sz="3600" spc="-10" dirty="0"/>
            </a:br>
            <a:br>
              <a:rPr lang="en-US" sz="3600" spc="-10" dirty="0"/>
            </a:br>
            <a:r>
              <a:rPr lang="en-US" sz="3600" spc="-10" dirty="0"/>
              <a:t>Chapter </a:t>
            </a:r>
            <a:r>
              <a:rPr lang="en-US" sz="3600" dirty="0"/>
              <a:t>03</a:t>
            </a:r>
            <a:br>
              <a:rPr lang="en-US" sz="3600" dirty="0"/>
            </a:br>
            <a:br>
              <a:rPr lang="en-US" sz="3600" dirty="0"/>
            </a:br>
            <a:r>
              <a:rPr lang="en-US" sz="3600" i="0" spc="-5" dirty="0">
                <a:solidFill>
                  <a:srgbClr val="4D81BE"/>
                </a:solidFill>
              </a:rPr>
              <a:t>Criminal Law</a:t>
            </a:r>
          </a:p>
        </p:txBody>
      </p:sp>
      <p:sp>
        <p:nvSpPr>
          <p:cNvPr id="7" name="object 4">
            <a:extLst>
              <a:ext uri="{C183D7F6-B498-43B3-948B-1728B52AA6E4}">
                <adec:decorative xmlns:adec="http://schemas.microsoft.com/office/drawing/2017/decorative" val="1"/>
              </a:ext>
            </a:extLst>
          </p:cNvPr>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r>
              <a:rPr lang="en-US" dirty="0"/>
              <a:t>2</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3</a:t>
            </a:fld>
            <a:endParaRPr dirty="0"/>
          </a:p>
        </p:txBody>
      </p:sp>
      <p:sp>
        <p:nvSpPr>
          <p:cNvPr id="6" name="Title 1"/>
          <p:cNvSpPr txBox="1">
            <a:spLocks noGrp="1"/>
          </p:cNvSpPr>
          <p:nvPr>
            <p:ph type="title" idx="4294967295"/>
          </p:nvPr>
        </p:nvSpPr>
        <p:spPr>
          <a:xfrm>
            <a:off x="446451" y="5790887"/>
            <a:ext cx="8686800" cy="21544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3200" b="0" i="1">
                <a:solidFill>
                  <a:srgbClr val="231F20"/>
                </a:solidFill>
                <a:latin typeface="Calibri"/>
                <a:ea typeface="+mj-ea"/>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231F20"/>
                </a:solidFill>
                <a:effectLst/>
                <a:uLnTx/>
                <a:uFillTx/>
                <a:latin typeface="Calibri"/>
                <a:ea typeface="+mj-ea"/>
                <a:cs typeface="Calibri"/>
              </a:rPr>
              <a:t>Criminal Law</a:t>
            </a:r>
            <a:endParaRPr kumimoji="0" lang="en-US" sz="1400" b="0" i="0" u="none" strike="noStrike" kern="0" cap="none" spc="0" normalizeH="0" baseline="0" noProof="0" dirty="0">
              <a:ln>
                <a:noFill/>
              </a:ln>
              <a:solidFill>
                <a:srgbClr val="231F20"/>
              </a:solidFill>
              <a:effectLst/>
              <a:uLnTx/>
              <a:uFillTx/>
              <a:latin typeface="Calibri"/>
              <a:ea typeface="+mj-ea"/>
              <a:cs typeface="Calibri"/>
            </a:endParaRPr>
          </a:p>
        </p:txBody>
      </p:sp>
      <p:pic>
        <p:nvPicPr>
          <p:cNvPr id="3" name="Picture 2" descr="Judge Pamela Barker hugs Kwame Ajamu.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2108" y="836685"/>
            <a:ext cx="3819784" cy="4902442"/>
          </a:xfrm>
          <a:prstGeom prst="rect">
            <a:avLst/>
          </a:prstGeom>
        </p:spPr>
      </p:pic>
    </p:spTree>
    <p:extLst>
      <p:ext uri="{BB962C8B-B14F-4D97-AF65-F5344CB8AC3E}">
        <p14:creationId xmlns:p14="http://schemas.microsoft.com/office/powerpoint/2010/main" val="723881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4</a:t>
            </a:fld>
            <a:endParaRPr dirty="0"/>
          </a:p>
        </p:txBody>
      </p:sp>
      <p:sp>
        <p:nvSpPr>
          <p:cNvPr id="6" name="Title 1"/>
          <p:cNvSpPr txBox="1">
            <a:spLocks noGrp="1"/>
          </p:cNvSpPr>
          <p:nvPr>
            <p:ph type="title" idx="4294967295"/>
          </p:nvPr>
        </p:nvSpPr>
        <p:spPr>
          <a:xfrm>
            <a:off x="446451" y="5389969"/>
            <a:ext cx="8686800"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3200" b="0" i="1">
                <a:solidFill>
                  <a:srgbClr val="231F20"/>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31F20"/>
                </a:solidFill>
                <a:effectLst/>
                <a:uLnTx/>
                <a:uFillTx/>
                <a:latin typeface="Calibri"/>
                <a:ea typeface="+mj-ea"/>
                <a:cs typeface="Calibri"/>
              </a:rPr>
              <a:t>During the Soviet era, millions of people died of harsh labor and cruel treatment in the giant Gulag prison camp system. Here, </a:t>
            </a:r>
            <a:r>
              <a:rPr kumimoji="0" lang="en-IN" sz="1400" b="0" i="0" u="none" strike="noStrike" kern="1200" cap="none" spc="0" normalizeH="0" baseline="0" noProof="0" dirty="0">
                <a:ln>
                  <a:noFill/>
                </a:ln>
                <a:solidFill>
                  <a:srgbClr val="231F20"/>
                </a:solidFill>
                <a:effectLst/>
                <a:uLnTx/>
                <a:uFillTx/>
                <a:latin typeface="Calibri"/>
                <a:ea typeface="+mj-ea"/>
                <a:cs typeface="Calibri"/>
              </a:rPr>
              <a:t>Natalya Solzhenitsyn, the widow of Russian writer Alexander Solzhenitsyn, speaks at the </a:t>
            </a:r>
            <a:r>
              <a:rPr kumimoji="0" lang="en-US" sz="1400" b="0" i="0" u="none" strike="noStrike" kern="1200" cap="none" spc="0" normalizeH="0" baseline="0" noProof="0" dirty="0">
                <a:ln>
                  <a:noFill/>
                </a:ln>
                <a:solidFill>
                  <a:srgbClr val="231F20"/>
                </a:solidFill>
                <a:effectLst/>
                <a:uLnTx/>
                <a:uFillTx/>
                <a:latin typeface="Calibri"/>
                <a:ea typeface="+mj-ea"/>
                <a:cs typeface="Calibri"/>
              </a:rPr>
              <a:t>opening of the Gulag history museum in Moscow, Russia. What laws ensure that U.S. citizens are not subjected to this type of </a:t>
            </a:r>
            <a:r>
              <a:rPr kumimoji="0" lang="en-IN" sz="1400" b="0" i="0" u="none" strike="noStrike" kern="1200" cap="none" spc="0" normalizeH="0" baseline="0" noProof="0" dirty="0">
                <a:ln>
                  <a:noFill/>
                </a:ln>
                <a:solidFill>
                  <a:srgbClr val="231F20"/>
                </a:solidFill>
                <a:effectLst/>
                <a:uLnTx/>
                <a:uFillTx/>
                <a:latin typeface="Calibri"/>
                <a:ea typeface="+mj-ea"/>
                <a:cs typeface="Calibri"/>
              </a:rPr>
              <a:t>treatment from the government?</a:t>
            </a:r>
            <a:endParaRPr kumimoji="0" lang="en-US" sz="1400" b="0" i="0" u="none" strike="noStrike" kern="0" cap="none" spc="0" normalizeH="0" baseline="0" noProof="0" dirty="0">
              <a:ln>
                <a:noFill/>
              </a:ln>
              <a:solidFill>
                <a:srgbClr val="231F20"/>
              </a:solidFill>
              <a:effectLst/>
              <a:uLnTx/>
              <a:uFillTx/>
              <a:latin typeface="Calibri"/>
              <a:ea typeface="+mj-ea"/>
              <a:cs typeface="Calibri"/>
            </a:endParaRPr>
          </a:p>
        </p:txBody>
      </p:sp>
      <p:pic>
        <p:nvPicPr>
          <p:cNvPr id="3" name="Picture 2" descr="Natalya Solzhenitsyn speaks at a museum.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965" y="517685"/>
            <a:ext cx="7300070" cy="4869953"/>
          </a:xfrm>
          <a:prstGeom prst="rect">
            <a:avLst/>
          </a:prstGeom>
        </p:spPr>
      </p:pic>
    </p:spTree>
    <p:extLst>
      <p:ext uri="{BB962C8B-B14F-4D97-AF65-F5344CB8AC3E}">
        <p14:creationId xmlns:p14="http://schemas.microsoft.com/office/powerpoint/2010/main" val="332041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5</a:t>
            </a:fld>
            <a:endParaRPr dirty="0"/>
          </a:p>
        </p:txBody>
      </p:sp>
      <p:sp>
        <p:nvSpPr>
          <p:cNvPr id="6" name="Title 1"/>
          <p:cNvSpPr txBox="1">
            <a:spLocks noGrp="1"/>
          </p:cNvSpPr>
          <p:nvPr>
            <p:ph type="title" idx="4294967295"/>
          </p:nvPr>
        </p:nvSpPr>
        <p:spPr>
          <a:xfrm>
            <a:off x="446451" y="5590428"/>
            <a:ext cx="86868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3200" b="0" i="1">
                <a:solidFill>
                  <a:srgbClr val="231F20"/>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31F20"/>
                </a:solidFill>
                <a:effectLst/>
                <a:uLnTx/>
                <a:uFillTx/>
                <a:latin typeface="Calibri"/>
                <a:ea typeface="+mj-ea"/>
                <a:cs typeface="Calibri"/>
              </a:rPr>
              <a:t>The Choctaw Nation of Oklahoma </a:t>
            </a:r>
            <a:r>
              <a:rPr kumimoji="0" lang="en-IN" sz="1400" b="0" i="0" u="none" strike="noStrike" kern="1200" cap="none" spc="0" normalizeH="0" baseline="0" noProof="0" dirty="0">
                <a:ln>
                  <a:noFill/>
                </a:ln>
                <a:solidFill>
                  <a:srgbClr val="231F20"/>
                </a:solidFill>
                <a:effectLst/>
                <a:uLnTx/>
                <a:uFillTx/>
                <a:latin typeface="Calibri"/>
                <a:ea typeface="+mj-ea"/>
                <a:cs typeface="Calibri"/>
              </a:rPr>
              <a:t>owns the Choctaw Casino &amp; </a:t>
            </a:r>
            <a:r>
              <a:rPr kumimoji="0" lang="en-US" sz="1400" b="0" i="0" u="none" strike="noStrike" kern="1200" cap="none" spc="0" normalizeH="0" baseline="0" noProof="0" dirty="0">
                <a:ln>
                  <a:noFill/>
                </a:ln>
                <a:solidFill>
                  <a:srgbClr val="231F20"/>
                </a:solidFill>
                <a:effectLst/>
                <a:uLnTx/>
                <a:uFillTx/>
                <a:latin typeface="Calibri"/>
                <a:ea typeface="+mj-ea"/>
                <a:cs typeface="Calibri"/>
              </a:rPr>
              <a:t>Resort. Why is gambling allowed only on tribal properties in many </a:t>
            </a:r>
            <a:r>
              <a:rPr kumimoji="0" lang="en-IN" sz="1400" b="0" i="0" u="none" strike="noStrike" kern="1200" cap="none" spc="0" normalizeH="0" baseline="0" noProof="0" dirty="0">
                <a:ln>
                  <a:noFill/>
                </a:ln>
                <a:solidFill>
                  <a:srgbClr val="231F20"/>
                </a:solidFill>
                <a:effectLst/>
                <a:uLnTx/>
                <a:uFillTx/>
                <a:latin typeface="Calibri"/>
                <a:ea typeface="+mj-ea"/>
                <a:cs typeface="Calibri"/>
              </a:rPr>
              <a:t>states?</a:t>
            </a:r>
            <a:endParaRPr kumimoji="0" lang="en-US" sz="1400" b="0" i="0" u="none" strike="noStrike" kern="0" cap="none" spc="0" normalizeH="0" baseline="0" noProof="0" dirty="0">
              <a:ln>
                <a:noFill/>
              </a:ln>
              <a:solidFill>
                <a:srgbClr val="231F20"/>
              </a:solidFill>
              <a:effectLst/>
              <a:uLnTx/>
              <a:uFillTx/>
              <a:latin typeface="Calibri"/>
              <a:ea typeface="+mj-ea"/>
              <a:cs typeface="Calibri"/>
            </a:endParaRPr>
          </a:p>
        </p:txBody>
      </p:sp>
      <p:pic>
        <p:nvPicPr>
          <p:cNvPr id="3" name="Picture 2" descr="A sign reads Choctaw casino and resort. A large building with a curved front side is at the ba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104" y="738723"/>
            <a:ext cx="7227792" cy="4821736"/>
          </a:xfrm>
          <a:prstGeom prst="rect">
            <a:avLst/>
          </a:prstGeom>
        </p:spPr>
      </p:pic>
    </p:spTree>
    <p:extLst>
      <p:ext uri="{BB962C8B-B14F-4D97-AF65-F5344CB8AC3E}">
        <p14:creationId xmlns:p14="http://schemas.microsoft.com/office/powerpoint/2010/main" val="718336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6</a:t>
            </a:fld>
            <a:endParaRPr dirty="0"/>
          </a:p>
        </p:txBody>
      </p:sp>
      <p:sp>
        <p:nvSpPr>
          <p:cNvPr id="6" name="Title 1"/>
          <p:cNvSpPr txBox="1">
            <a:spLocks noGrp="1"/>
          </p:cNvSpPr>
          <p:nvPr>
            <p:ph type="title" idx="4294967295"/>
          </p:nvPr>
        </p:nvSpPr>
        <p:spPr>
          <a:xfrm>
            <a:off x="446451" y="5618066"/>
            <a:ext cx="86868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3200" b="0" i="1">
                <a:solidFill>
                  <a:srgbClr val="231F20"/>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31F20"/>
                </a:solidFill>
                <a:effectLst/>
                <a:uLnTx/>
                <a:uFillTx/>
                <a:latin typeface="Calibri"/>
                <a:ea typeface="+mj-ea"/>
                <a:cs typeface="Calibri"/>
              </a:rPr>
              <a:t>The Code of Hammurabi as inscribed on a basalt stele. These laws stand as one of the first written codes of law in recorded history. What is your interpretation </a:t>
            </a:r>
            <a:r>
              <a:rPr kumimoji="0" lang="en-IN" sz="1400" b="0" i="0" u="none" strike="noStrike" kern="1200" cap="none" spc="0" normalizeH="0" baseline="0" noProof="0" dirty="0">
                <a:ln>
                  <a:noFill/>
                </a:ln>
                <a:solidFill>
                  <a:srgbClr val="231F20"/>
                </a:solidFill>
                <a:effectLst/>
                <a:uLnTx/>
                <a:uFillTx/>
                <a:latin typeface="Calibri"/>
                <a:ea typeface="+mj-ea"/>
                <a:cs typeface="Calibri"/>
              </a:rPr>
              <a:t>of the “eye-for-an-eye” philosophy of this code?</a:t>
            </a:r>
            <a:endParaRPr kumimoji="0" lang="en-US" sz="1400" b="0" i="0" u="none" strike="noStrike" kern="0" cap="none" spc="0" normalizeH="0" baseline="0" noProof="0" dirty="0">
              <a:ln>
                <a:noFill/>
              </a:ln>
              <a:solidFill>
                <a:srgbClr val="231F20"/>
              </a:solidFill>
              <a:effectLst/>
              <a:uLnTx/>
              <a:uFillTx/>
              <a:latin typeface="Calibri"/>
              <a:ea typeface="+mj-ea"/>
              <a:cs typeface="Calibri"/>
            </a:endParaRPr>
          </a:p>
        </p:txBody>
      </p:sp>
      <p:pic>
        <p:nvPicPr>
          <p:cNvPr id="3" name="Picture 2" descr="A stele with the code of Hammurabi. At the top of the stele, a man sits on the throne and speaks with a man who stands in front of hi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5211" y="721471"/>
            <a:ext cx="1253579" cy="4811469"/>
          </a:xfrm>
          <a:prstGeom prst="rect">
            <a:avLst/>
          </a:prstGeom>
        </p:spPr>
      </p:pic>
    </p:spTree>
    <p:extLst>
      <p:ext uri="{BB962C8B-B14F-4D97-AF65-F5344CB8AC3E}">
        <p14:creationId xmlns:p14="http://schemas.microsoft.com/office/powerpoint/2010/main" val="4163423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7</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FIGURE 3.1 </a:t>
            </a:r>
            <a:r>
              <a:rPr lang="en-US" sz="1400" i="0" dirty="0"/>
              <a:t>A Partial List of Historical Documents That Have Influenced the Development of Modern Laws</a:t>
            </a:r>
          </a:p>
        </p:txBody>
      </p:sp>
      <p:pic>
        <p:nvPicPr>
          <p:cNvPr id="3" name="Picture 2" descr="The timeline is as follows. 2100 B C E: Ur-Nammu’s Code; The earliest known written legal code, from the Mesopotamian city of Ur, protects the poor, as well as deals with witchcraft, escaped slaves, and bodily injuries. C 1750 B C E: The Code of Hammurabi: Babylonian King Hammurabi codifies a relatively sophisticated set of 282 case laws, including provisions for the regulation of commerce, slavery, marriage, theft, and debts. Its guiding principle is lex talionis, or the principle of an eye for an eye, a tooth for a tooth. Date Unknown: The Ten Commandments; According to religious traditions, Moses receives these laws from God. Many commandments continue in the form of modern laws. Some scholars date the commandments between the sixteenth and thirteenth centuries B C E. 621 B C E: Draco’s Law; Athenian politician Draco compiles the first comprehensive set of laws in Greece. The penalty for many offenses is death, and the code becomes infamous for its severity. C 570 B C E: Solon’s Laws; Solon makes important changes to the Athenian constitution and replaces&#10;Draco’s laws with more humane codes. Solon’s laws become the basis of the Athenian state. 451 to 450 B C E: Laws of the Twelve Tables; Magistrates create these laws to appease the plebes, who complained that the oral laws weren’t fair; Often modified, the laws are used for almost a thousand years. The tablets are destroyed by the Gauls in 390 B C E. 527 to 565 C E: Code of Justinian I; This collection of old Roman laws, which also incorporated some new laws, was compiled under the direction of the Byzantine emperor Justinian I. 604: The Seventeen Article Constitution of Japan; Crown Prince Shotoku Taishi issues to the ruling class laws based on Confucian concepts, including that of a unified state governed by a single ruler and a virtuous government that practices justice, decorum, and diligence. 624: T’ang Dynasty Law; Chinese Emperor Kaotsu codifies a set of laws and administrative procedures that is used for the next seven centuries. The Ming Dynasty models its code on it, and it’s adopted later by the Japanese, Koreans, and Vietnamese. Considered the oldest complete Chinese legal code. 1085 to 1086: Domesday Book; On the order of William the Conqueror, a general census of England is taken in order to refine taxation. Domesday means doomsday or day of judgment. 1088: Revival of Roman Legal Studies Italian legal scholar Irnerius and other teachers lecture on rediscovered portions of Emperor Justinian’s Corpus Juris Civilis and found a law school at Bologna, which eventually becomes the foremost in Europe. 1166: Assize of Clarendon; In order to improve criminal law procedures, Henry II issues a number of articles, one of which is the establishment of the grand jury. 1215: Magna Carta, Great Charter,&#10;King John concedes a number of legal rights and liberties to the people under threat of civil war. The charter is altered in 1216, 1217, and 1225. 1689: The English Bill of Rights; This predecessor to the American Bill of Rights limits the crown’s legal rights and assigns political supremacy to Parliament. It is supplemented in 1701 by the Act of Settlement. 1692: The Salem Witch Trials: In a Massachusetts Bay Colony town, a group of young women accuses three other women of practicing witchcraft, sparking a legal hysteria. Nineteen people are hanged, and 150 are imprisoned. 1765 to 1769: The Salem Witch Trials; In a Massachusetts Bay Colony town, a group of young women accuses three other women of practicing witchcraft, sparking a legal hysteria; Nineteen people are hanged, and 150 are imprisoned. 1776: The American Declaration of Independence; On July 4, the Continental Congress announces the separation of the American colonies from Great Britain. 1787 to 1789: The Constitution of the United States of America; In the summer of 1787, 55 delegates meet in Philadelphia to write the law of the U.S. government. The resulting document defines the government nature and the basic rights of the country’s citizens. 1791: The American Bill of Rights&#10;The first 10 amendments to the Constitution guarantee individual rights and limit federal and state government. 1803: Marbury versus Madison; The Supreme Court establishes the power of judicial review, by which courts may declare statutes unconstitutional. 1808: Napoleonic Code; Napoleon appoints a commission to write a code embodying French private law and ancient Roman law. The first modern legal code of France, it’s still in force today. 1865: Thirteenth Amendment; Slavery is abolished. 1868: Fourteenth Amendment; Defines national citizenship and guarantees the basic rights of citizens. 1896: Plessy versus Ferguson; The Supreme Court rules that the equal protection clause of the Fourteenth; Amendment deals with political, not social equality, thus declaring racial segregation constitutional. 1914: Harrison Narcotics Act; Opium and non-narcotic drugs such as cocaine are restricted. It is replaced in 1970 by the Controlled Substances Act. 1919: Volstead Act; Also known as the National Prohibition Act, the Eighteenth Amendment enforces prohibition of alcohol. It was passed by Congress over the veto of President Woodrow Wilson. 1933: Twenty-First Amendment Prohibition is repealed. 1937: Marijuana Tax Act; Possession of marijuana is restricted to those who pay an excise tax for specific medical and industrial uses. 1954: Brown versus Board of Education of Topeka, Kansas; The Supreme Court unanimously overrules Plessy v. Ferguson, stating that segregation in the public schools violates the equal protection principles of the Fourteenth Amendment. 1966: Miranda v. Arizona; The Supreme Court holds that individuals in police custody must be informed of their rights concerning statements they make while in custody. 1970: The Racketeer Influenced and Corrupt Organizations Act, R I C O; Congress enacts this statute to combat organized crime. RICO defines racketeering activities and provides extended penalties for crimes committed by criminal organizations. 1984: Comprehensive Crime Control Act; Federal criminal laws are substantially reformed, overhauling the federal sentencing system, permitting pretrial detention of suspects considered broadening drug forfeiture laws, and establishing a victim compensation program dangerous, restricting the legal definition of insanity, requiring mandatory minimum sentences for career criminals, increasing fines for drug offenses. &#10;" title="FIGURE 3.1 A Partial List of Historical Documents That Have Influenced the Development of Modern Law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5112" y="683596"/>
            <a:ext cx="3573776" cy="4951466"/>
          </a:xfrm>
          <a:prstGeom prst="rect">
            <a:avLst/>
          </a:prstGeom>
        </p:spPr>
      </p:pic>
    </p:spTree>
    <p:extLst>
      <p:ext uri="{BB962C8B-B14F-4D97-AF65-F5344CB8AC3E}">
        <p14:creationId xmlns:p14="http://schemas.microsoft.com/office/powerpoint/2010/main" val="108967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8</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FIGURE 3.2 </a:t>
            </a:r>
            <a:r>
              <a:rPr lang="en-US" sz="1400" i="0" dirty="0"/>
              <a:t>Sources of Law Which sources of law are you most familiar with? The least familiar with?</a:t>
            </a:r>
          </a:p>
        </p:txBody>
      </p:sp>
      <p:pic>
        <p:nvPicPr>
          <p:cNvPr id="3" name="Picture 2" descr="In a flowchart, U S Constitution branches into three. They are Legislative, Judiciary, and Executive. Legislative points down to State Constitutions, which includes Statutes, Codes, and Bills. Judiciary points down to Cases which includes Court Rules. Executive points down to Regulations which includes Regulatory Decisions, Executive Orders, Proclamations. " title="FIGURE 3.2 Sources of Law Which sources of law are you most familiar with? The least familiar wit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701" y="1266213"/>
            <a:ext cx="8204598" cy="4325574"/>
          </a:xfrm>
          <a:prstGeom prst="rect">
            <a:avLst/>
          </a:prstGeom>
        </p:spPr>
      </p:pic>
    </p:spTree>
    <p:extLst>
      <p:ext uri="{BB962C8B-B14F-4D97-AF65-F5344CB8AC3E}">
        <p14:creationId xmlns:p14="http://schemas.microsoft.com/office/powerpoint/2010/main" val="1057915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9</a:t>
            </a:fld>
            <a:endParaRPr dirty="0"/>
          </a:p>
        </p:txBody>
      </p:sp>
      <p:sp>
        <p:nvSpPr>
          <p:cNvPr id="6" name="Title 1"/>
          <p:cNvSpPr txBox="1">
            <a:spLocks noGrp="1"/>
          </p:cNvSpPr>
          <p:nvPr>
            <p:ph type="title" idx="4294967295"/>
          </p:nvPr>
        </p:nvSpPr>
        <p:spPr>
          <a:xfrm>
            <a:off x="446451" y="5690657"/>
            <a:ext cx="8686800" cy="21544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3200" b="0" i="1">
                <a:solidFill>
                  <a:srgbClr val="231F20"/>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31F20"/>
                </a:solidFill>
                <a:effectLst/>
                <a:uLnTx/>
                <a:uFillTx/>
                <a:latin typeface="Calibri"/>
                <a:ea typeface="+mj-ea"/>
                <a:cs typeface="Calibri"/>
              </a:rPr>
              <a:t>The Preamble to the Constitution. In what ways does the Bill of Rights serve as a foundation of </a:t>
            </a:r>
            <a:r>
              <a:rPr kumimoji="0" lang="en-IN" sz="1400" b="0" i="0" u="none" strike="noStrike" kern="1200" cap="none" spc="0" normalizeH="0" baseline="0" noProof="0" dirty="0">
                <a:ln>
                  <a:noFill/>
                </a:ln>
                <a:solidFill>
                  <a:srgbClr val="231F20"/>
                </a:solidFill>
                <a:effectLst/>
                <a:uLnTx/>
                <a:uFillTx/>
                <a:latin typeface="Calibri"/>
                <a:ea typeface="+mj-ea"/>
                <a:cs typeface="Calibri"/>
              </a:rPr>
              <a:t>the criminal law?</a:t>
            </a:r>
            <a:endParaRPr kumimoji="0" lang="en-US" sz="1400" b="0" i="0" u="none" strike="noStrike" kern="0" cap="none" spc="0" normalizeH="0" baseline="0" noProof="0" dirty="0">
              <a:ln>
                <a:noFill/>
              </a:ln>
              <a:solidFill>
                <a:srgbClr val="231F20"/>
              </a:solidFill>
              <a:effectLst/>
              <a:uLnTx/>
              <a:uFillTx/>
              <a:latin typeface="Calibri"/>
              <a:ea typeface="+mj-ea"/>
              <a:cs typeface="Calibri"/>
            </a:endParaRPr>
          </a:p>
        </p:txBody>
      </p:sp>
      <p:pic>
        <p:nvPicPr>
          <p:cNvPr id="3" name="Picture 2" descr="A newspaper article titled We the People is show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776" y="1978226"/>
            <a:ext cx="7672448" cy="3524626"/>
          </a:xfrm>
          <a:prstGeom prst="rect">
            <a:avLst/>
          </a:prstGeom>
        </p:spPr>
      </p:pic>
    </p:spTree>
    <p:extLst>
      <p:ext uri="{BB962C8B-B14F-4D97-AF65-F5344CB8AC3E}">
        <p14:creationId xmlns:p14="http://schemas.microsoft.com/office/powerpoint/2010/main" val="232516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TotalTime>
  <Words>635</Words>
  <Application>Microsoft Office PowerPoint</Application>
  <PresentationFormat>On-screen Show (4:3)</PresentationFormat>
  <Paragraphs>60</Paragraphs>
  <Slides>15</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Calibri</vt:lpstr>
      <vt:lpstr>Office Theme</vt:lpstr>
      <vt:lpstr>Criminal Justice  by John Randolph Fuller</vt:lpstr>
      <vt:lpstr>Part I  Crime: Problems, Measurement, and Law  Chapter 03  Criminal Law</vt:lpstr>
      <vt:lpstr>Criminal Law</vt:lpstr>
      <vt:lpstr>During the Soviet era, millions of people died of harsh labor and cruel treatment in the giant Gulag prison camp system. Here, Natalya Solzhenitsyn, the widow of Russian writer Alexander Solzhenitsyn, speaks at the opening of the Gulag history museum in Moscow, Russia. What laws ensure that U.S. citizens are not subjected to this type of treatment from the government?</vt:lpstr>
      <vt:lpstr>The Choctaw Nation of Oklahoma owns the Choctaw Casino &amp; Resort. Why is gambling allowed only on tribal properties in many states?</vt:lpstr>
      <vt:lpstr>The Code of Hammurabi as inscribed on a basalt stele. These laws stand as one of the first written codes of law in recorded history. What is your interpretation of the “eye-for-an-eye” philosophy of this code?</vt:lpstr>
      <vt:lpstr>FIGURE 3.1 A Partial List of Historical Documents That Have Influenced the Development of Modern Laws</vt:lpstr>
      <vt:lpstr>FIGURE 3.2 Sources of Law Which sources of law are you most familiar with? The least familiar with?</vt:lpstr>
      <vt:lpstr>The Preamble to the Constitution. In what ways does the Bill of Rights serve as a foundation of the criminal law?</vt:lpstr>
      <vt:lpstr>FIGURE 3.3 The Hierarchy of the U.S. Legal System Why might the hierarchy be structured this way? For example, why does the federal government rank higher than state governments?</vt:lpstr>
      <vt:lpstr>State Senator Liz Krueger, co-sponsor of the Marijuana Regulation and Taxation Act (MRTA), speaks at a rally alongside the bill’s supporters. The law would legalize and regulate the use of marijuana in New York State, ending disproportionate policing and providing millions of dollars in tax revenue. How would legalizing cannabis affect the crime rate?</vt:lpstr>
      <vt:lpstr>Demonstrators gather outside Grand Central Terminal in New York City to protest violent arrests targeting people of color. How much discretion do police have in deciding which laws to enforce?</vt:lpstr>
      <vt:lpstr>Convenience stores, bars, and other establishments that sell alcohol and tobacco products typically display signs alerting customers to have identification ready when purchasing such products. Does displaying such warnings protect an establishment from strict liability offenses?</vt:lpstr>
      <vt:lpstr>Many people participated in marches throughout the country, calling for federal civil rights charges to be filed against George Zimmerman after his acquittal. Why do so many people believe that the amount of force used in this case was excessive?</vt:lpstr>
      <vt:lpstr>In September 2019, New York Governor Andrew Cuomo signed into law a bill that increased the statute of limitations in rape cases. Actresses Julianne Moore, left, and Mira Sorvino, right, and members of the Time’s Up movement against sexual harassment and assault, were supporters of the bill. Why has extending the statute of limitations on serious cases such as rape gained support in recent years?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Research by Sandra Halperin and Oliver Heath</dc:title>
  <dc:creator>Bala</dc:creator>
  <cp:lastModifiedBy>Ramesh Manivannan</cp:lastModifiedBy>
  <cp:revision>67</cp:revision>
  <dcterms:created xsi:type="dcterms:W3CDTF">2020-02-29T09:02:36Z</dcterms:created>
  <dcterms:modified xsi:type="dcterms:W3CDTF">2021-08-10T20:43:51Z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2020-02-29T00:00:00Z</vt:filetime>
  </property>
  <property fmtid="{D5CDD505-2E9C-101B-9397-08002B2CF9AE}" pid="3" name="Creator">
    <vt:lpwstr>Adobe InDesign CC 13.0 (Windows)</vt:lpwstr>
  </property>
  <property fmtid="{D5CDD505-2E9C-101B-9397-08002B2CF9AE}" pid="4" name="LastSaved">
    <vt:filetime>2020-02-29T00:00:00Z</vt:filetime>
  </property>
</Properties>
</file>