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5" r:id="rId5"/>
  </p:sldMasterIdLst>
  <p:notesMasterIdLst>
    <p:notesMasterId r:id="rId26"/>
  </p:notesMasterIdLst>
  <p:handoutMasterIdLst>
    <p:handoutMasterId r:id="rId27"/>
  </p:handoutMasterIdLst>
  <p:sldIdLst>
    <p:sldId id="306" r:id="rId6"/>
    <p:sldId id="283" r:id="rId7"/>
    <p:sldId id="284" r:id="rId8"/>
    <p:sldId id="277" r:id="rId9"/>
    <p:sldId id="294" r:id="rId10"/>
    <p:sldId id="327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32" r:id="rId24"/>
    <p:sldId id="34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47"/>
    <a:srgbClr val="014478"/>
    <a:srgbClr val="001B47"/>
    <a:srgbClr val="1F497D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73" autoAdjust="0"/>
    <p:restoredTop sz="74898" autoAdjust="0"/>
  </p:normalViewPr>
  <p:slideViewPr>
    <p:cSldViewPr snapToGrid="0" snapToObjects="1">
      <p:cViewPr varScale="1">
        <p:scale>
          <a:sx n="88" d="100"/>
          <a:sy n="88" d="100"/>
        </p:scale>
        <p:origin x="108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85613-ADFF-4141-B66C-A45235623B50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2E8A8-05A8-499B-9FC4-E54616348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5199-F7F4-4FB2-A2CD-22A2CFC87608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C0744-2FEF-4441-821D-70180A370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considerations: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type of meeting – formal, informal, mixed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Begin on time, end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Procedural ground rules  - turn off phones, start on time,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Behavioral ground rules – stay on topic,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5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75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Other considerations: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prepared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WAIT = Why Am I Talking?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Avoid stage hogging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attentive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cultural differences, types/levels of participation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Other considerations: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Audio versus Visual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Videoconferencing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Pluses – work from anywhere,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Limitations – distractions, low participation, miscommunications,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07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Other considerations: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Audio versus Visual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Videoconferencing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Pluses – work from anywhere,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Limitations – distractions, low participation, miscommunications,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3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Other considerations: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Exit with ease!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0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Answers</a:t>
            </a:r>
          </a:p>
          <a:p>
            <a:pPr marL="228600" indent="-228600">
              <a:buAutoNum type="arabicPeriod"/>
            </a:pPr>
            <a:r>
              <a:rPr lang="en-US" dirty="0"/>
              <a:t>No</a:t>
            </a:r>
          </a:p>
          <a:p>
            <a:pPr marL="228600" indent="-228600">
              <a:buAutoNum type="arabicPeriod"/>
            </a:pPr>
            <a:r>
              <a:rPr lang="en-US" dirty="0"/>
              <a:t>Yes</a:t>
            </a:r>
          </a:p>
          <a:p>
            <a:pPr marL="228600" indent="-228600">
              <a:buAutoNum type="arabicPeriod"/>
            </a:pPr>
            <a:r>
              <a:rPr lang="en-US" dirty="0"/>
              <a:t>Yes</a:t>
            </a:r>
          </a:p>
          <a:p>
            <a:pPr marL="228600" indent="-228600">
              <a:buAutoNum type="arabicPeriod"/>
            </a:pPr>
            <a:r>
              <a:rPr lang="en-US" dirty="0"/>
              <a:t>No</a:t>
            </a:r>
          </a:p>
          <a:p>
            <a:pPr marL="228600" indent="-228600">
              <a:buAutoNum type="arabicPeriod"/>
            </a:pPr>
            <a:r>
              <a:rPr lang="en-US" dirty="0"/>
              <a:t>Yes</a:t>
            </a:r>
          </a:p>
          <a:p>
            <a:pPr marL="228600" indent="-228600">
              <a:buAutoNum type="arabicPeriod"/>
            </a:pPr>
            <a:r>
              <a:rPr lang="en-US" dirty="0"/>
              <a:t>No</a:t>
            </a:r>
          </a:p>
          <a:p>
            <a:pPr marL="228600" indent="-228600">
              <a:buAutoNum type="arabicPeriod"/>
            </a:pPr>
            <a:r>
              <a:rPr lang="en-US" dirty="0"/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1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2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#1. Fails to signify the importance of the meeting and the stated impact is weak at best.  </a:t>
            </a:r>
          </a:p>
          <a:p>
            <a:r>
              <a:rPr lang="en-US" dirty="0"/>
              <a:t>#2 is a better P/I statement.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2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0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Note the following qualities of a good agenda: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Print the purpose/impact (P/I) statement at the 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Draft agenda items from the P/I statement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List agenda items as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Identify the item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Estimate the time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Create your final agenda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48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Instructor Notes:</a:t>
            </a:r>
          </a:p>
          <a:p>
            <a:endParaRPr lang="en-US" dirty="0"/>
          </a:p>
          <a:p>
            <a:r>
              <a:rPr lang="en-US" dirty="0"/>
              <a:t>Note the following qualities of a good agenda: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Print the purpose/impact (P/I) statement at the 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Draft agenda items from the P/I statement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List agenda items as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Identify the item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Estimate the time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Create your final agenda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575" y="586409"/>
            <a:ext cx="11317356" cy="566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0609" y="1808921"/>
            <a:ext cx="4770784" cy="42837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0851" y="1152525"/>
            <a:ext cx="11317816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F49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4838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04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8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66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A7EB-3577-43FD-9B2D-BCEA4F83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3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E61D60-431D-4A54-BAD5-CA1C8D6D75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2" y="2792"/>
            <a:ext cx="12191178" cy="68581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582401" y="6423728"/>
            <a:ext cx="519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03EA47-653C-4D08-BE86-5931AF95F427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2021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8394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11480"/>
          </a:xfrm>
          <a:prstGeom prst="rect">
            <a:avLst/>
          </a:prstGeom>
          <a:solidFill>
            <a:srgbClr val="001A47"/>
          </a:solidFill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582401" y="6423728"/>
            <a:ext cx="519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03EA47-653C-4D08-BE86-5931AF95F427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352A1-3B59-4F46-8B27-7104614BE0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2021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35795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In Mixed Company</a:t>
            </a:r>
            <a:endParaRPr lang="en-US" sz="2400" b="1" i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by J. Dan Rothwell</a:t>
            </a:r>
          </a:p>
        </p:txBody>
      </p:sp>
      <p:pic>
        <p:nvPicPr>
          <p:cNvPr id="6" name="Picture Placeholder 4" descr="Front cover of textbook titled In Mixed Company: Communicating in Small Groups and Teams by J. Dan Rothwell.">
            <a:extLst>
              <a:ext uri="{FF2B5EF4-FFF2-40B4-BE49-F238E27FC236}">
                <a16:creationId xmlns:a16="http://schemas.microsoft.com/office/drawing/2014/main" id="{AB5BF8FF-0FCE-8144-A740-8337AF6C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366" y="1906887"/>
            <a:ext cx="3651773" cy="4505375"/>
          </a:xfrm>
          <a:prstGeom prst="rect">
            <a:avLst/>
          </a:prstGeom>
        </p:spPr>
      </p:pic>
      <p:pic>
        <p:nvPicPr>
          <p:cNvPr id="5" name="Picture 4" descr="Oxford University Press logo.">
            <a:extLst>
              <a:ext uri="{FF2B5EF4-FFF2-40B4-BE49-F238E27FC236}">
                <a16:creationId xmlns:a16="http://schemas.microsoft.com/office/drawing/2014/main" id="{A93B1534-574B-4681-AC01-BFB57D2ED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3" y="6214509"/>
            <a:ext cx="1622854" cy="5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2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Create an Effective Meeting Agenda: Simple Steps</a:t>
            </a:r>
            <a:r>
              <a:rPr lang="en-GB" sz="1000" dirty="0"/>
              <a:t> (3)</a:t>
            </a:r>
            <a:endParaRPr lang="en-US" sz="1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333055-912C-4AF9-B6D3-6FA50ED8C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750879"/>
              </p:ext>
            </p:extLst>
          </p:nvPr>
        </p:nvGraphicFramePr>
        <p:xfrm>
          <a:off x="1136650" y="1859101"/>
          <a:ext cx="9918700" cy="452658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3700683704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413406838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630710927"/>
                    </a:ext>
                  </a:extLst>
                </a:gridCol>
              </a:tblGrid>
              <a:tr h="50368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Time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Topic/Question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Leader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1959702916"/>
                  </a:ext>
                </a:extLst>
              </a:tr>
              <a:tr h="40581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8:00–8:05  (5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Welcome: What is the purpose of this meeting?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Anne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151683146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8:05–8:10  (5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Assignment review: What are the criteria for the final group project?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Anne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169660262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8:10–8:20  (10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Brainstorm in pairs: What topics could we present and why?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All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74363130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8:20–8:35  (15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Group brainstorm: Report best ideas.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All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114691758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8:35–8:45  (10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Which ideas merit further exploration? Vote for top three.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Arun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208092769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8:45–8:55  (10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Determine next steps: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Who will do what by when (WWDWBW)?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When will we meet again?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Anne and Arun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71622819"/>
                  </a:ext>
                </a:extLst>
              </a:tr>
              <a:tr h="58253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8:55–9:00  (5 minutes)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Revisit parking lot: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Issue? Action item? Agenda?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Rate the meeting.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Anne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18" marR="40618" marT="0" marB="0"/>
                </a:tc>
                <a:extLst>
                  <a:ext uri="{0D108BD9-81ED-4DB2-BD59-A6C34878D82A}">
                    <a16:rowId xmlns:a16="http://schemas.microsoft.com/office/drawing/2014/main" val="3118760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0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Conducting a Meeting</a:t>
            </a:r>
            <a:br>
              <a:rPr lang="en-US" dirty="0"/>
            </a:br>
            <a:r>
              <a:rPr lang="en-GB" sz="3400" dirty="0"/>
              <a:t>Stay on Track: Parking Lots, Jellyfish, and Perception Checks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2800" dirty="0"/>
              <a:t>Try different methods of involvement and inclusion: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Assign a timekeeper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Discourage stage hogs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Establish a “parking lot”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Use light and humorous methods (i.e., “jellyfish”)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Use perception checks</a:t>
            </a:r>
          </a:p>
        </p:txBody>
      </p:sp>
    </p:spTree>
    <p:extLst>
      <p:ext uri="{BB962C8B-B14F-4D97-AF65-F5344CB8AC3E}">
        <p14:creationId xmlns:p14="http://schemas.microsoft.com/office/powerpoint/2010/main" val="95651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Conducting a Meeting</a:t>
            </a:r>
            <a:br>
              <a:rPr lang="en-US" dirty="0"/>
            </a:br>
            <a:r>
              <a:rPr lang="en-GB" dirty="0"/>
              <a:t>Concluding the Meeting: Don’t End with a Whimper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2800" dirty="0"/>
              <a:t>Close with a purpose: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WWDWBW = Who Will Do What By When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When concluding the meeting, ask the following questions:</a:t>
            </a:r>
          </a:p>
          <a:p>
            <a:pPr marL="1257300">
              <a:spcBef>
                <a:spcPts val="12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Is there anything left that needs to be said before we adjourn? (Check for completion)</a:t>
            </a:r>
          </a:p>
          <a:p>
            <a:pPr marL="1257300">
              <a:spcBef>
                <a:spcPts val="12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How do you feel about where we ended up? (Check alignment with decisions)</a:t>
            </a:r>
          </a:p>
          <a:p>
            <a:pPr marL="1257300">
              <a:spcBef>
                <a:spcPts val="12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Who is doing what by when (WWDWBW) to ensure progress before our next meeting? (Ensure agreement on next steps)</a:t>
            </a:r>
          </a:p>
        </p:txBody>
      </p:sp>
    </p:spTree>
    <p:extLst>
      <p:ext uri="{BB962C8B-B14F-4D97-AF65-F5344CB8AC3E}">
        <p14:creationId xmlns:p14="http://schemas.microsoft.com/office/powerpoint/2010/main" val="327670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Conducting a Meeting</a:t>
            </a:r>
            <a:br>
              <a:rPr lang="en-US" dirty="0"/>
            </a:br>
            <a:r>
              <a:rPr lang="en-GB" dirty="0"/>
              <a:t>After the Meeting: Clean-Up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800100">
              <a:spcBef>
                <a:spcPts val="1800"/>
              </a:spcBef>
            </a:pPr>
            <a:r>
              <a:rPr lang="en-GB" sz="2400" dirty="0"/>
              <a:t>Jot down must-dos or reminders (i.e., WWDWBW)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Update anyone outside of meeting as necessary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Revisit the parking lot and follow up as necessary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Start planning next meaning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Follow up on decisions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Distribute minutes</a:t>
            </a:r>
          </a:p>
        </p:txBody>
      </p:sp>
    </p:spTree>
    <p:extLst>
      <p:ext uri="{BB962C8B-B14F-4D97-AF65-F5344CB8AC3E}">
        <p14:creationId xmlns:p14="http://schemas.microsoft.com/office/powerpoint/2010/main" val="1531660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Participating in Meetings</a:t>
            </a:r>
            <a:br>
              <a:rPr lang="en-US" dirty="0"/>
            </a:br>
            <a:r>
              <a:rPr lang="en-GB" dirty="0"/>
              <a:t>Increase Participation: Constructive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5486400" cy="4572000"/>
          </a:xfrm>
        </p:spPr>
        <p:txBody>
          <a:bodyPr>
            <a:normAutofit/>
          </a:bodyPr>
          <a:lstStyle/>
          <a:p>
            <a:pPr marL="800100">
              <a:spcBef>
                <a:spcPts val="1800"/>
              </a:spcBef>
            </a:pPr>
            <a:r>
              <a:rPr lang="en-GB" sz="2400" dirty="0"/>
              <a:t>Encourage contributions from low participators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Make issues and problems relevant to the interests of low participators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Give low participators responsibility for certain tasks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Establish a cooperative group climate</a:t>
            </a:r>
          </a:p>
        </p:txBody>
      </p:sp>
      <p:pic>
        <p:nvPicPr>
          <p:cNvPr id="4" name="Content Placeholder 9" descr="A few business people sitting at a table in a meeting. Two people have their heads in their hands. One is yawning.&#10;">
            <a:extLst>
              <a:ext uri="{FF2B5EF4-FFF2-40B4-BE49-F238E27FC236}">
                <a16:creationId xmlns:a16="http://schemas.microsoft.com/office/drawing/2014/main" id="{C60007FD-E5BB-4D6F-B800-8AAC4198C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55" y="2346742"/>
            <a:ext cx="4939645" cy="32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2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Virtual Meetings</a:t>
            </a:r>
            <a:br>
              <a:rPr lang="en-US" dirty="0"/>
            </a:br>
            <a:r>
              <a:rPr lang="en-US" dirty="0"/>
              <a:t>Facilitating a </a:t>
            </a:r>
            <a:r>
              <a:rPr lang="en-GB" dirty="0"/>
              <a:t>Virtual Meeting: New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800100">
              <a:spcBef>
                <a:spcPts val="1800"/>
              </a:spcBef>
            </a:pPr>
            <a:r>
              <a:rPr lang="en-GB" sz="2400" dirty="0"/>
              <a:t>Specify cameras-on expectations in meeting invitation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Make sure group members are well versed in the technology (i.e., how to mute mics, raise hands, etc.)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Check equipment before the meeting; log on early (camera, mic, volume, internet connection)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Know how to mute yourself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Consider rotating roles (i.e., timekeeper, notetaker)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Call on people directly</a:t>
            </a:r>
          </a:p>
        </p:txBody>
      </p:sp>
    </p:spTree>
    <p:extLst>
      <p:ext uri="{BB962C8B-B14F-4D97-AF65-F5344CB8AC3E}">
        <p14:creationId xmlns:p14="http://schemas.microsoft.com/office/powerpoint/2010/main" val="1844922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Virtual Meetings</a:t>
            </a:r>
            <a:br>
              <a:rPr lang="en-US" dirty="0"/>
            </a:br>
            <a:r>
              <a:rPr lang="en-GB" sz="3400" dirty="0"/>
              <a:t>Virtual Meeting Participation: A Few Unique Considerations</a:t>
            </a:r>
            <a:r>
              <a:rPr lang="en-GB" sz="1000" dirty="0"/>
              <a:t> (1)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800" dirty="0">
                <a:solidFill>
                  <a:prstClr val="black"/>
                </a:solidFill>
              </a:rPr>
              <a:t>Before the video conference: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Log on to the website or set up your call early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Make time to download any necessary software, test your connection and equipment (i.e., mic and camera)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Know how to mute yourself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Dress as you would dress in the office or classroom</a:t>
            </a:r>
          </a:p>
        </p:txBody>
      </p:sp>
    </p:spTree>
    <p:extLst>
      <p:ext uri="{BB962C8B-B14F-4D97-AF65-F5344CB8AC3E}">
        <p14:creationId xmlns:p14="http://schemas.microsoft.com/office/powerpoint/2010/main" val="229134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Virtual Meetings</a:t>
            </a:r>
            <a:br>
              <a:rPr lang="en-US" dirty="0"/>
            </a:br>
            <a:r>
              <a:rPr lang="en-GB" sz="3400" dirty="0"/>
              <a:t>Virtual Meeting Participation: A Few Unique Considerations</a:t>
            </a:r>
            <a:r>
              <a:rPr lang="en-GB" sz="1000" dirty="0">
                <a:solidFill>
                  <a:srgbClr val="1F497D"/>
                </a:solidFill>
              </a:rPr>
              <a:t> (2)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800" dirty="0">
                <a:solidFill>
                  <a:prstClr val="black"/>
                </a:solidFill>
              </a:rPr>
              <a:t>Get ready for your close up:</a:t>
            </a:r>
          </a:p>
          <a:p>
            <a:pPr marL="800100">
              <a:spcBef>
                <a:spcPts val="1800"/>
              </a:spcBef>
            </a:pPr>
            <a:r>
              <a:rPr lang="en-GB" sz="2400" dirty="0"/>
              <a:t>Position webcam at eye level (no higher than hairline)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Sit facing light source (3-point lighting is best)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Clear the clutter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Beware of glare on your eye glasses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Dress appropriately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Test virtual background</a:t>
            </a:r>
          </a:p>
          <a:p>
            <a:pPr marL="800100">
              <a:spcBef>
                <a:spcPts val="1200"/>
              </a:spcBef>
            </a:pPr>
            <a:r>
              <a:rPr lang="en-GB" sz="2400" dirty="0"/>
              <a:t>Keep pen and paper handy for notes</a:t>
            </a:r>
          </a:p>
        </p:txBody>
      </p:sp>
    </p:spTree>
    <p:extLst>
      <p:ext uri="{BB962C8B-B14F-4D97-AF65-F5344CB8AC3E}">
        <p14:creationId xmlns:p14="http://schemas.microsoft.com/office/powerpoint/2010/main" val="48562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Virtual Meetings</a:t>
            </a:r>
            <a:br>
              <a:rPr lang="en-US" dirty="0"/>
            </a:br>
            <a:r>
              <a:rPr lang="en-GB" sz="3400" dirty="0"/>
              <a:t>Virtual Meeting Participation: A Few Unique Considerations</a:t>
            </a:r>
            <a:r>
              <a:rPr lang="en-GB" sz="1000" dirty="0">
                <a:solidFill>
                  <a:srgbClr val="1F497D"/>
                </a:solidFill>
              </a:rPr>
              <a:t> (3)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6598920" cy="4572000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GB" sz="2800" dirty="0">
                <a:solidFill>
                  <a:prstClr val="black"/>
                </a:solidFill>
              </a:rPr>
              <a:t>During the meeting:</a:t>
            </a:r>
          </a:p>
          <a:p>
            <a:pPr marL="800100">
              <a:spcBef>
                <a:spcPts val="600"/>
              </a:spcBef>
            </a:pPr>
            <a:r>
              <a:rPr lang="en-GB" sz="2400" dirty="0"/>
              <a:t>Monitor nonverbals </a:t>
            </a:r>
          </a:p>
          <a:p>
            <a:pPr marL="1265238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Posture</a:t>
            </a:r>
          </a:p>
          <a:p>
            <a:pPr marL="1265238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Eye contact</a:t>
            </a:r>
          </a:p>
          <a:p>
            <a:pPr marL="1265238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Vocal qualities</a:t>
            </a:r>
          </a:p>
          <a:p>
            <a:pPr marL="1265238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Facial expressions</a:t>
            </a:r>
          </a:p>
          <a:p>
            <a:pPr marL="1265238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Gestures</a:t>
            </a:r>
          </a:p>
          <a:p>
            <a:pPr marL="800100">
              <a:spcBef>
                <a:spcPts val="600"/>
              </a:spcBef>
            </a:pPr>
            <a:r>
              <a:rPr lang="en-GB" sz="2400" dirty="0"/>
              <a:t>Avoid multi-tasking</a:t>
            </a:r>
          </a:p>
          <a:p>
            <a:pPr marL="800100">
              <a:spcBef>
                <a:spcPts val="600"/>
              </a:spcBef>
            </a:pPr>
            <a:r>
              <a:rPr lang="en-GB" sz="2400" dirty="0"/>
              <a:t>Participate </a:t>
            </a:r>
          </a:p>
          <a:p>
            <a:pPr marL="1265238" lvl="0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prstClr val="black"/>
                </a:solidFill>
              </a:rPr>
              <a:t>Mu</a:t>
            </a:r>
            <a:r>
              <a:rPr lang="en-GB" sz="2200" dirty="0"/>
              <a:t>te when not talking</a:t>
            </a:r>
          </a:p>
          <a:p>
            <a:pPr marL="1265238" lvl="0" indent="-350838">
              <a:spcBef>
                <a:spcPts val="3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200" dirty="0"/>
              <a:t>Unmute when you have something to say</a:t>
            </a:r>
          </a:p>
        </p:txBody>
      </p:sp>
      <p:pic>
        <p:nvPicPr>
          <p:cNvPr id="4" name="Content Placeholder 9" descr="A picture containing a person in front of a computer in a virtual meeting.&#10;&#10;">
            <a:extLst>
              <a:ext uri="{FF2B5EF4-FFF2-40B4-BE49-F238E27FC236}">
                <a16:creationId xmlns:a16="http://schemas.microsoft.com/office/drawing/2014/main" id="{7D645CBD-B549-4A65-8386-B61D9815D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01" y="2057400"/>
            <a:ext cx="5294713" cy="35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Chapter 3</a:t>
            </a:r>
            <a:br>
              <a:rPr lang="en-US" dirty="0"/>
            </a:br>
            <a:r>
              <a:rPr lang="en-US" dirty="0"/>
              <a:t>Questions for Critical Thinkers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2400"/>
              </a:spcBef>
              <a:buNone/>
            </a:pPr>
            <a:r>
              <a:rPr lang="en-GB" sz="2800" dirty="0"/>
              <a:t>1.	Is there ever a time when an agenda might actually interfere with the smooth, effective functioning of a group meeting?</a:t>
            </a:r>
          </a:p>
          <a:p>
            <a:pPr marL="457200" indent="-457200">
              <a:spcBef>
                <a:spcPts val="2400"/>
              </a:spcBef>
              <a:buNone/>
            </a:pPr>
            <a:r>
              <a:rPr lang="en-GB" sz="2800" dirty="0"/>
              <a:t>2.	Would you ever use an agenda during a group study session for an exam?</a:t>
            </a:r>
          </a:p>
          <a:p>
            <a:pPr marL="457200" indent="-457200">
              <a:spcBef>
                <a:spcPts val="2400"/>
              </a:spcBef>
              <a:buNone/>
            </a:pPr>
            <a:r>
              <a:rPr lang="en-GB" sz="2800" dirty="0"/>
              <a:t>3.	Can you have too many procedural and ground rules for effective group meetings?</a:t>
            </a:r>
          </a:p>
          <a:p>
            <a:pPr marL="457200" indent="-457200">
              <a:spcBef>
                <a:spcPts val="2400"/>
              </a:spcBef>
              <a:buNone/>
            </a:pPr>
            <a:r>
              <a:rPr lang="en-GB" sz="2800" dirty="0"/>
              <a:t>4.	Clearly, you can have too many meetings, but can you ever have too few? If so, what determines this?</a:t>
            </a:r>
          </a:p>
        </p:txBody>
      </p:sp>
    </p:spTree>
    <p:extLst>
      <p:ext uri="{BB962C8B-B14F-4D97-AF65-F5344CB8AC3E}">
        <p14:creationId xmlns:p14="http://schemas.microsoft.com/office/powerpoint/2010/main" val="376480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Chapter 3</a:t>
            </a:r>
            <a:br>
              <a:rPr lang="en-US" dirty="0"/>
            </a:br>
            <a:r>
              <a:rPr lang="en-US" b="1" i="1" dirty="0"/>
              <a:t>Meetings: Standard and Virtual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Standard Meeting Preparation</a:t>
            </a:r>
          </a:p>
          <a:p>
            <a:pPr>
              <a:spcBef>
                <a:spcPts val="3000"/>
              </a:spcBef>
            </a:pPr>
            <a:r>
              <a:rPr lang="en-US" dirty="0"/>
              <a:t>Conducting a Meeting</a:t>
            </a:r>
          </a:p>
          <a:p>
            <a:pPr>
              <a:spcBef>
                <a:spcPts val="3000"/>
              </a:spcBef>
            </a:pPr>
            <a:r>
              <a:rPr lang="en-US" dirty="0"/>
              <a:t>Participating in Meetings</a:t>
            </a:r>
          </a:p>
          <a:p>
            <a:pPr>
              <a:spcBef>
                <a:spcPts val="3000"/>
              </a:spcBef>
            </a:pPr>
            <a:r>
              <a:rPr lang="en-US" dirty="0"/>
              <a:t>Virtual Meetings</a:t>
            </a:r>
          </a:p>
        </p:txBody>
      </p:sp>
    </p:spTree>
    <p:extLst>
      <p:ext uri="{BB962C8B-B14F-4D97-AF65-F5344CB8AC3E}">
        <p14:creationId xmlns:p14="http://schemas.microsoft.com/office/powerpoint/2010/main" val="79648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Chapter 3</a:t>
            </a:r>
            <a:br>
              <a:rPr lang="en-US" dirty="0"/>
            </a:br>
            <a:r>
              <a:rPr lang="en-US" dirty="0"/>
              <a:t>Review of 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3.1  Determine what to do before, during, and after a meeting when you are in charge.</a:t>
            </a:r>
          </a:p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3.2  Explore how to use communication competence to participate fully in any meeting, regardless of your role.</a:t>
            </a:r>
          </a:p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3.3  Learn how to navigate virtual meetings with ease.</a:t>
            </a:r>
          </a:p>
        </p:txBody>
      </p:sp>
    </p:spTree>
    <p:extLst>
      <p:ext uri="{BB962C8B-B14F-4D97-AF65-F5344CB8AC3E}">
        <p14:creationId xmlns:p14="http://schemas.microsoft.com/office/powerpoint/2010/main" val="90393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Chapter 3</a:t>
            </a:r>
            <a:br>
              <a:rPr lang="en-US" dirty="0"/>
            </a:br>
            <a:r>
              <a:rPr lang="en-US" dirty="0"/>
              <a:t>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3.1  Determine what to do before, during, and after a meeting when you are in charge.</a:t>
            </a:r>
          </a:p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3.2  Explore how to use communication competence to participate fully in any meeting, regardless of your role.</a:t>
            </a:r>
          </a:p>
          <a:p>
            <a:pPr marL="914400" indent="-914400">
              <a:spcBef>
                <a:spcPts val="3000"/>
              </a:spcBef>
              <a:buNone/>
            </a:pPr>
            <a:r>
              <a:rPr lang="en-US" dirty="0"/>
              <a:t>3.3  Learn how to navigate virtual meetings with ease.</a:t>
            </a:r>
          </a:p>
        </p:txBody>
      </p:sp>
    </p:spTree>
    <p:extLst>
      <p:ext uri="{BB962C8B-B14F-4D97-AF65-F5344CB8AC3E}">
        <p14:creationId xmlns:p14="http://schemas.microsoft.com/office/powerpoint/2010/main" val="282369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29200" y="2011680"/>
            <a:ext cx="68580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Unclear purpose for the meeting</a:t>
            </a:r>
          </a:p>
          <a:p>
            <a:r>
              <a:rPr lang="en-US" sz="2400" dirty="0"/>
              <a:t>Unprepared participants</a:t>
            </a:r>
          </a:p>
          <a:p>
            <a:r>
              <a:rPr lang="en-US" sz="2400" dirty="0"/>
              <a:t>Late beginning and ending of meetings</a:t>
            </a:r>
          </a:p>
          <a:p>
            <a:r>
              <a:rPr lang="en-US" sz="2400" dirty="0"/>
              <a:t>Poorly organized meetings</a:t>
            </a:r>
          </a:p>
          <a:p>
            <a:r>
              <a:rPr lang="en-US" sz="2400" dirty="0"/>
              <a:t>Participants distracted by social media</a:t>
            </a:r>
          </a:p>
          <a:p>
            <a:r>
              <a:rPr lang="en-US" sz="2400" dirty="0"/>
              <a:t>Late or absent members</a:t>
            </a:r>
          </a:p>
          <a:p>
            <a:r>
              <a:rPr lang="en-US" sz="2400" dirty="0"/>
              <a:t>Unrelated discussions</a:t>
            </a:r>
          </a:p>
          <a:p>
            <a:r>
              <a:rPr lang="en-US" sz="2400" dirty="0"/>
              <a:t>Domination of conversation by some participants</a:t>
            </a:r>
          </a:p>
          <a:p>
            <a:r>
              <a:rPr lang="en-US" sz="2400" dirty="0"/>
              <a:t>Unimplemented decisions  </a:t>
            </a:r>
          </a:p>
        </p:txBody>
      </p:sp>
      <p:pic>
        <p:nvPicPr>
          <p:cNvPr id="10" name="Content Placeholder 9" descr="Two hands holding up a sign reading &quot;Is this meeting really necessary?&quot;.">
            <a:extLst>
              <a:ext uri="{FF2B5EF4-FFF2-40B4-BE49-F238E27FC236}">
                <a16:creationId xmlns:a16="http://schemas.microsoft.com/office/drawing/2014/main" id="{CAA5E0E8-8055-014D-B93E-00466F10CD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669855"/>
            <a:ext cx="3973830" cy="27980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4632"/>
            <a:ext cx="109728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Chapter Introduction</a:t>
            </a:r>
            <a:br>
              <a:rPr lang="en-US" dirty="0"/>
            </a:br>
            <a:r>
              <a:rPr lang="en-US" dirty="0"/>
              <a:t>Group Meetings: Common Complaints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8596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Clarify the Purpose: Avoid Aimlessness</a:t>
            </a:r>
            <a:r>
              <a:rPr lang="en-GB" sz="1000" dirty="0"/>
              <a:t> (1)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Is the following generally a good reason to have a meeting?	</a:t>
            </a:r>
            <a:r>
              <a:rPr lang="en-US" sz="2800" dirty="0"/>
              <a:t>Yes or No</a:t>
            </a:r>
          </a:p>
          <a:p>
            <a:pPr marL="9144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A meeting is always scheduled each week.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An immediate response from the group is required.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Group participation is essential.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Information needs to be shared.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Key players can be present.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New ideas need to be tried out on group members.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Participants are prepared to discuss and act on issues.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Clarify the Purpose: Avoid Aimlessness</a:t>
            </a:r>
            <a:r>
              <a:rPr lang="en-GB" sz="1000" dirty="0">
                <a:solidFill>
                  <a:srgbClr val="1F497D"/>
                </a:solidFill>
              </a:rPr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Determine the purpose – what result needs to be achieved by meeting?</a:t>
            </a:r>
          </a:p>
          <a:p>
            <a:pPr marL="800100">
              <a:spcBef>
                <a:spcPts val="1200"/>
              </a:spcBef>
            </a:pPr>
            <a:r>
              <a:rPr lang="en-GB" sz="2800" dirty="0"/>
              <a:t>Overall purpose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To generate ideas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To solve problems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To make decisions</a:t>
            </a:r>
          </a:p>
          <a:p>
            <a:pPr marL="800100">
              <a:spcBef>
                <a:spcPts val="1200"/>
              </a:spcBef>
            </a:pPr>
            <a:r>
              <a:rPr lang="en-US" sz="2800" dirty="0"/>
              <a:t>Decisions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Who to invite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What to discuss</a:t>
            </a:r>
          </a:p>
          <a:p>
            <a:pPr marL="12573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400" dirty="0"/>
              <a:t>How to discuss it</a:t>
            </a:r>
          </a:p>
        </p:txBody>
      </p:sp>
    </p:spTree>
    <p:extLst>
      <p:ext uri="{BB962C8B-B14F-4D97-AF65-F5344CB8AC3E}">
        <p14:creationId xmlns:p14="http://schemas.microsoft.com/office/powerpoint/2010/main" val="188368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Clarify the Purpose: Avoid Aimlessness</a:t>
            </a:r>
            <a:r>
              <a:rPr lang="en-GB" sz="1000" dirty="0">
                <a:solidFill>
                  <a:srgbClr val="1F497D"/>
                </a:solidFill>
              </a:rPr>
              <a:t>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dirty="0"/>
              <a:t>Which of the following is a better purpose/impact (P/I) statement? Why?</a:t>
            </a:r>
          </a:p>
          <a:p>
            <a:pPr marL="914400" indent="-457200">
              <a:spcBef>
                <a:spcPts val="3000"/>
              </a:spcBef>
              <a:buNone/>
            </a:pPr>
            <a:r>
              <a:rPr lang="en-GB" sz="2800" dirty="0"/>
              <a:t>1.  </a:t>
            </a:r>
            <a:r>
              <a:rPr lang="en-GB" sz="2800" i="1" dirty="0"/>
              <a:t>The purpose of Monday’s meeting is to check in with everyone in order to be updated.</a:t>
            </a:r>
          </a:p>
          <a:p>
            <a:pPr marL="914400" indent="-457200">
              <a:spcBef>
                <a:spcPts val="3000"/>
              </a:spcBef>
              <a:buNone/>
            </a:pPr>
            <a:r>
              <a:rPr lang="en-GB" sz="2800" dirty="0"/>
              <a:t>2.  </a:t>
            </a:r>
            <a:r>
              <a:rPr lang="en-GB" sz="2800" i="1" dirty="0"/>
              <a:t>The purpose of Monday’s meeting is to review project group members’ weekly progress on assigned tasks in order to identify any problems that need solving.</a:t>
            </a:r>
          </a:p>
        </p:txBody>
      </p:sp>
    </p:spTree>
    <p:extLst>
      <p:ext uri="{BB962C8B-B14F-4D97-AF65-F5344CB8AC3E}">
        <p14:creationId xmlns:p14="http://schemas.microsoft.com/office/powerpoint/2010/main" val="271451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Create an Effective Meeting Agenda: Simple Steps</a:t>
            </a:r>
            <a:r>
              <a:rPr lang="en-GB" sz="1000" dirty="0"/>
              <a:t> (1)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2800" dirty="0"/>
              <a:t>For more formal meetings:</a:t>
            </a:r>
          </a:p>
          <a:p>
            <a:pPr marL="914400" indent="-457200">
              <a:spcBef>
                <a:spcPts val="1200"/>
              </a:spcBef>
              <a:buFont typeface="+mj-lt"/>
              <a:buAutoNum type="arabicPeriod"/>
            </a:pPr>
            <a:r>
              <a:rPr lang="en-GB" sz="2400" dirty="0"/>
              <a:t>Print the purpose/impact (P/I) statement at the top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Draft agenda items from the P/I statement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List agenda items as questions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Identify the item leader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Manage your guest list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Seek input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Estimate the time needed</a:t>
            </a:r>
          </a:p>
          <a:p>
            <a:pPr marL="91440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Create your final agenda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2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Meeting Preparation</a:t>
            </a:r>
            <a:br>
              <a:rPr lang="en-US" dirty="0"/>
            </a:br>
            <a:r>
              <a:rPr lang="en-GB" dirty="0"/>
              <a:t>Create an Effective Meeting Agenda: Simple Steps</a:t>
            </a:r>
            <a:r>
              <a:rPr lang="en-GB" sz="1000" dirty="0"/>
              <a:t> (2)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2800" dirty="0"/>
              <a:t>Sample agenda:</a:t>
            </a:r>
          </a:p>
          <a:p>
            <a:pPr marL="457200" indent="0">
              <a:spcBef>
                <a:spcPts val="2400"/>
              </a:spcBef>
              <a:buNone/>
            </a:pPr>
            <a:r>
              <a:rPr lang="en-GB" sz="2400" dirty="0"/>
              <a:t>Agenda for Group Project Team Meeting</a:t>
            </a:r>
          </a:p>
          <a:p>
            <a:pPr marL="457200" indent="0">
              <a:spcBef>
                <a:spcPts val="2400"/>
              </a:spcBef>
              <a:buNone/>
            </a:pPr>
            <a:r>
              <a:rPr lang="en-GB" sz="2400" u="sng" dirty="0"/>
              <a:t>When</a:t>
            </a:r>
            <a:r>
              <a:rPr lang="en-GB" sz="2400" dirty="0"/>
              <a:t>: Monday, 8:00 – 9:00 am</a:t>
            </a:r>
          </a:p>
          <a:p>
            <a:pPr marL="457200" indent="0">
              <a:spcBef>
                <a:spcPts val="2400"/>
              </a:spcBef>
              <a:buNone/>
            </a:pPr>
            <a:r>
              <a:rPr lang="en-GB" sz="2400" u="sng" dirty="0"/>
              <a:t>Location</a:t>
            </a:r>
            <a:r>
              <a:rPr lang="en-GB" sz="2400" dirty="0"/>
              <a:t>: Library Study Room (reserved)</a:t>
            </a:r>
          </a:p>
          <a:p>
            <a:pPr marL="457200" indent="0">
              <a:spcBef>
                <a:spcPts val="2400"/>
              </a:spcBef>
              <a:buNone/>
            </a:pPr>
            <a:r>
              <a:rPr lang="en-GB" sz="2400" u="sng" dirty="0"/>
              <a:t>Purpose/Impact</a:t>
            </a:r>
            <a:r>
              <a:rPr lang="en-GB" sz="2400" dirty="0"/>
              <a:t>: The purpose of our brainstorming session is to gather a minimum of three strong focus areas to consider in order to make progress on our final group project.</a:t>
            </a:r>
          </a:p>
        </p:txBody>
      </p:sp>
    </p:spTree>
    <p:extLst>
      <p:ext uri="{BB962C8B-B14F-4D97-AF65-F5344CB8AC3E}">
        <p14:creationId xmlns:p14="http://schemas.microsoft.com/office/powerpoint/2010/main" val="3705534583"/>
      </p:ext>
    </p:extLst>
  </p:cSld>
  <p:clrMapOvr>
    <a:masterClrMapping/>
  </p:clrMapOvr>
</p:sld>
</file>

<file path=ppt/theme/theme1.xml><?xml version="1.0" encoding="utf-8"?>
<a:theme xmlns:a="http://schemas.openxmlformats.org/drawingml/2006/main" name="Text Content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C1F5E35-F961-0A41-B965-20C96572294D}" vid="{CC884D34-F2A6-E14B-8B3E-53679C99A46F}"/>
    </a:ext>
  </a:extLst>
</a:theme>
</file>

<file path=ppt/theme/theme2.xml><?xml version="1.0" encoding="utf-8"?>
<a:theme xmlns:a="http://schemas.openxmlformats.org/drawingml/2006/main" name="Figure-Only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C1F5E35-F961-0A41-B965-20C96572294D}" vid="{67E067B0-B555-FC4C-A2A0-C84063EA0D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34735E286A8A478CDABE780C9EC78F" ma:contentTypeVersion="13" ma:contentTypeDescription="Create a new document." ma:contentTypeScope="" ma:versionID="9b8825675e62d57985c81b74d5b14a7f">
  <xsd:schema xmlns:xsd="http://www.w3.org/2001/XMLSchema" xmlns:xs="http://www.w3.org/2001/XMLSchema" xmlns:p="http://schemas.microsoft.com/office/2006/metadata/properties" xmlns:ns3="fd39d560-5c7d-4158-98a0-f420f8fdebce" xmlns:ns4="a6c716b4-9090-4de7-aadc-2aa5f812ad24" targetNamespace="http://schemas.microsoft.com/office/2006/metadata/properties" ma:root="true" ma:fieldsID="bdbc9fd47a72f6438c4442bb9222e145" ns3:_="" ns4:_="">
    <xsd:import namespace="fd39d560-5c7d-4158-98a0-f420f8fdebce"/>
    <xsd:import namespace="a6c716b4-9090-4de7-aadc-2aa5f812ad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9d560-5c7d-4158-98a0-f420f8fdeb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716b4-9090-4de7-aadc-2aa5f812ad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56919D-3723-464B-9967-427A087CBD6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d39d560-5c7d-4158-98a0-f420f8fdebce"/>
    <ds:schemaRef ds:uri="http://purl.org/dc/elements/1.1/"/>
    <ds:schemaRef ds:uri="http://schemas.openxmlformats.org/package/2006/metadata/core-properties"/>
    <ds:schemaRef ds:uri="a6c716b4-9090-4de7-aadc-2aa5f812ad24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57C1AB-C2BF-4446-AECB-681D578552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307B2A-FA70-43CE-A010-B3D8154DE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39d560-5c7d-4158-98a0-f420f8fdebce"/>
    <ds:schemaRef ds:uri="a6c716b4-9090-4de7-aadc-2aa5f812ad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 Content Templates</Template>
  <TotalTime>10054</TotalTime>
  <Words>1253</Words>
  <Application>Microsoft Office PowerPoint</Application>
  <PresentationFormat>Widescreen</PresentationFormat>
  <Paragraphs>241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Calibri</vt:lpstr>
      <vt:lpstr>Courier New</vt:lpstr>
      <vt:lpstr>Times New Roman</vt:lpstr>
      <vt:lpstr>Text Content Templates</vt:lpstr>
      <vt:lpstr>Figure-Only Templates</vt:lpstr>
      <vt:lpstr>In Mixed Company</vt:lpstr>
      <vt:lpstr>Chapter 3 Meetings: Standard and Virtual</vt:lpstr>
      <vt:lpstr>Chapter 3 Learning Objectives</vt:lpstr>
      <vt:lpstr>Chapter Introduction Group Meetings: Common Complaints</vt:lpstr>
      <vt:lpstr>Standard Meeting Preparation Clarify the Purpose: Avoid Aimlessness (1)</vt:lpstr>
      <vt:lpstr>Standard Meeting Preparation Clarify the Purpose: Avoid Aimlessness (2)</vt:lpstr>
      <vt:lpstr>Standard Meeting Preparation Clarify the Purpose: Avoid Aimlessness (3)</vt:lpstr>
      <vt:lpstr>Standard Meeting Preparation Create an Effective Meeting Agenda: Simple Steps (1)</vt:lpstr>
      <vt:lpstr>Standard Meeting Preparation Create an Effective Meeting Agenda: Simple Steps (2)</vt:lpstr>
      <vt:lpstr>Standard Meeting Preparation Create an Effective Meeting Agenda: Simple Steps (3)</vt:lpstr>
      <vt:lpstr>Conducting a Meeting Stay on Track: Parking Lots, Jellyfish, and Perception Checks</vt:lpstr>
      <vt:lpstr>Conducting a Meeting Concluding the Meeting: Don’t End with a Whimper</vt:lpstr>
      <vt:lpstr>Conducting a Meeting After the Meeting: Clean-Up Time</vt:lpstr>
      <vt:lpstr>Participating in Meetings Increase Participation: Constructive Engagement</vt:lpstr>
      <vt:lpstr>Virtual Meetings Facilitating a Virtual Meeting: New Challenges</vt:lpstr>
      <vt:lpstr>Virtual Meetings Virtual Meeting Participation: A Few Unique Considerations (1)</vt:lpstr>
      <vt:lpstr>Virtual Meetings Virtual Meeting Participation: A Few Unique Considerations (2)</vt:lpstr>
      <vt:lpstr>Virtual Meetings Virtual Meeting Participation: A Few Unique Considerations (3)</vt:lpstr>
      <vt:lpstr>Chapter 3 Questions for Critical Thinkers</vt:lpstr>
      <vt:lpstr>Chapter 3 Review of Learning 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Mixed Company</dc:title>
  <dc:creator>Tammy McGuire</dc:creator>
  <cp:lastModifiedBy>Carter, Suzanne</cp:lastModifiedBy>
  <cp:revision>73</cp:revision>
  <cp:lastPrinted>2021-07-21T14:38:13Z</cp:lastPrinted>
  <dcterms:created xsi:type="dcterms:W3CDTF">2021-07-15T22:47:19Z</dcterms:created>
  <dcterms:modified xsi:type="dcterms:W3CDTF">2021-08-04T20:35:06Z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f61502-7731-4690-a118-333634878cc9_Enabled">
    <vt:lpwstr>true</vt:lpwstr>
  </property>
  <property fmtid="{D5CDD505-2E9C-101B-9397-08002B2CF9AE}" pid="3" name="MSIP_Label_89f61502-7731-4690-a118-333634878cc9_SetDate">
    <vt:lpwstr>2020-04-27T21:10:48Z</vt:lpwstr>
  </property>
  <property fmtid="{D5CDD505-2E9C-101B-9397-08002B2CF9AE}" pid="4" name="MSIP_Label_89f61502-7731-4690-a118-333634878cc9_Method">
    <vt:lpwstr>Standard</vt:lpwstr>
  </property>
  <property fmtid="{D5CDD505-2E9C-101B-9397-08002B2CF9AE}" pid="5" name="MSIP_Label_89f61502-7731-4690-a118-333634878cc9_Name">
    <vt:lpwstr>Internal</vt:lpwstr>
  </property>
  <property fmtid="{D5CDD505-2E9C-101B-9397-08002B2CF9AE}" pid="6" name="MSIP_Label_89f61502-7731-4690-a118-333634878cc9_SiteId">
    <vt:lpwstr>91761b62-4c45-43f5-9f0e-be8ad9b551ff</vt:lpwstr>
  </property>
  <property fmtid="{D5CDD505-2E9C-101B-9397-08002B2CF9AE}" pid="7" name="MSIP_Label_89f61502-7731-4690-a118-333634878cc9_ActionId">
    <vt:lpwstr>69912cf1-8f32-4f1f-9ade-00009ae8a75a</vt:lpwstr>
  </property>
  <property fmtid="{D5CDD505-2E9C-101B-9397-08002B2CF9AE}" pid="8" name="MSIP_Label_89f61502-7731-4690-a118-333634878cc9_ContentBits">
    <vt:lpwstr>0</vt:lpwstr>
  </property>
  <property fmtid="{D5CDD505-2E9C-101B-9397-08002B2CF9AE}" pid="9" name="ContentTypeId">
    <vt:lpwstr>0x0101006034735E286A8A478CDABE780C9EC78F</vt:lpwstr>
  </property>
</Properties>
</file>