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92" r:id="rId1"/>
    <p:sldMasterId id="2147483802" r:id="rId2"/>
  </p:sldMasterIdLst>
  <p:sldIdLst>
    <p:sldId id="256" r:id="rId3"/>
    <p:sldId id="259" r:id="rId4"/>
    <p:sldId id="260" r:id="rId5"/>
    <p:sldId id="261" r:id="rId6"/>
    <p:sldId id="263" r:id="rId7"/>
    <p:sldId id="264" r:id="rId8"/>
    <p:sldId id="265" r:id="rId9"/>
    <p:sldId id="266" r:id="rId10"/>
    <p:sldId id="267" r:id="rId11"/>
    <p:sldId id="268" r:id="rId12"/>
    <p:sldId id="269" r:id="rId13"/>
    <p:sldId id="270" r:id="rId14"/>
    <p:sldId id="271" r:id="rId15"/>
    <p:sldId id="27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3" d="100"/>
          <a:sy n="73" d="100"/>
        </p:scale>
        <p:origin x="78" y="1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6" name="Text Placeholder 2"/>
          <p:cNvSpPr>
            <a:spLocks noGrp="1"/>
          </p:cNvSpPr>
          <p:nvPr>
            <p:ph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936107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1274ED4-9F4B-419D-860C-1298080DDD50}" type="datetimeFigureOut">
              <a:rPr lang="en-US" smtClean="0"/>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4073989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2645627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1499686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1274ED4-9F4B-419D-860C-1298080DDD50}" type="datetimeFigureOut">
              <a:rPr lang="en-US" smtClean="0"/>
              <a:t>3/10/2021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2858542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274ED4-9F4B-419D-860C-1298080DDD50}" type="datetimeFigureOut">
              <a:rPr lang="en-US" smtClean="0"/>
              <a:t>3/10/2021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837380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1274ED4-9F4B-419D-860C-1298080DDD50}" type="datetimeFigureOut">
              <a:rPr lang="en-US" smtClean="0"/>
              <a:t>3/10/2021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271529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3/10/2021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393402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3/10/2021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0735187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3/10/2021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374784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651060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969874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4134887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Tree>
    <p:extLst>
      <p:ext uri="{BB962C8B-B14F-4D97-AF65-F5344CB8AC3E}">
        <p14:creationId xmlns:p14="http://schemas.microsoft.com/office/powerpoint/2010/main" val="4075204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10B90D90-AA62-404D-A741-635B4370F9CB}" type="datetimeFigureOut">
              <a:rPr lang="en-US" smtClean="0"/>
              <a:t>3/10/2021</a:t>
            </a:fld>
            <a:endParaRPr lang="en-US" dirty="0"/>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8048496" y="6356351"/>
            <a:ext cx="2844800" cy="365125"/>
          </a:xfrm>
          <a:prstGeom prst="rect">
            <a:avLst/>
          </a:prstGeo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715669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A57002E4-6836-46D1-9DBB-3C27C0DD3A89}" type="datetimeFigureOut">
              <a:rPr lang="en-US" smtClean="0"/>
              <a:t>3/10/2021</a:t>
            </a:fld>
            <a:endParaRPr lang="en-US" dirty="0"/>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8048496" y="6356351"/>
            <a:ext cx="2844800" cy="365125"/>
          </a:xfrm>
          <a:prstGeom prst="rect">
            <a:avLst/>
          </a:prstGeo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82624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1CF131DD-A141-4471-BCF9-C6073EDD7E20}" type="datetimeFigureOut">
              <a:rPr lang="en-US" smtClean="0"/>
              <a:t>3/10/2021</a:t>
            </a:fld>
            <a:endParaRPr lang="en-US" dirty="0"/>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048496" y="6356351"/>
            <a:ext cx="2844800" cy="365125"/>
          </a:xfrm>
          <a:prstGeom prst="rect">
            <a:avLst/>
          </a:prstGeo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12678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AB334A90-EB03-42F3-8859-2C2B2724C058}" type="datetimeFigureOut">
              <a:rPr lang="en-US" smtClean="0"/>
              <a:t>3/10/2021</a:t>
            </a:fld>
            <a:endParaRPr lang="en-US" dirty="0"/>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048496" y="6356351"/>
            <a:ext cx="2844800" cy="365125"/>
          </a:xfrm>
          <a:prstGeom prst="rect">
            <a:avLst/>
          </a:prstGeo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24055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609600" y="1600201"/>
            <a:ext cx="10972800" cy="4175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29953568"/>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
        <p:nvSpPr>
          <p:cNvPr id="4" name="Title Placeholder 1"/>
          <p:cNvSpPr>
            <a:spLocks noGrp="1"/>
          </p:cNvSpPr>
          <p:nvPr>
            <p:ph type="title" hasCustomPrompt="1"/>
          </p:nvPr>
        </p:nvSpPr>
        <p:spPr>
          <a:xfrm>
            <a:off x="450575" y="586409"/>
            <a:ext cx="11317356" cy="566530"/>
          </a:xfrm>
          <a:prstGeom prst="rect">
            <a:avLst/>
          </a:prstGeom>
        </p:spPr>
        <p:txBody>
          <a:bodyPr vert="horz" lIns="91440" tIns="45720" rIns="91440" bIns="45720" rtlCol="0" anchor="t">
            <a:normAutofit/>
          </a:bodyPr>
          <a:lstStyle>
            <a:lvl1pPr algn="ctr">
              <a:defRPr sz="3600" i="1"/>
            </a:lvl1pPr>
          </a:lstStyle>
          <a:p>
            <a:r>
              <a:rPr lang="en-US" dirty="0"/>
              <a:t>Title</a:t>
            </a:r>
          </a:p>
        </p:txBody>
      </p:sp>
      <p:sp>
        <p:nvSpPr>
          <p:cNvPr id="6" name="Picture Placeholder 5"/>
          <p:cNvSpPr>
            <a:spLocks noGrp="1"/>
          </p:cNvSpPr>
          <p:nvPr>
            <p:ph type="pic" sz="quarter" idx="10"/>
          </p:nvPr>
        </p:nvSpPr>
        <p:spPr>
          <a:xfrm>
            <a:off x="3710609" y="1808921"/>
            <a:ext cx="4770784" cy="4283766"/>
          </a:xfrm>
          <a:prstGeom prst="rect">
            <a:avLst/>
          </a:prstGeom>
        </p:spPr>
        <p:txBody>
          <a:bodyPr/>
          <a:lstStyle/>
          <a:p>
            <a:r>
              <a:rPr lang="en-US"/>
              <a:t>Click icon to add picture</a:t>
            </a:r>
            <a:endParaRPr lang="en-US" dirty="0"/>
          </a:p>
        </p:txBody>
      </p:sp>
      <p:sp>
        <p:nvSpPr>
          <p:cNvPr id="11" name="Text Placeholder 10"/>
          <p:cNvSpPr>
            <a:spLocks noGrp="1"/>
          </p:cNvSpPr>
          <p:nvPr>
            <p:ph type="body" sz="quarter" idx="11"/>
          </p:nvPr>
        </p:nvSpPr>
        <p:spPr>
          <a:xfrm>
            <a:off x="450851" y="1152525"/>
            <a:ext cx="11317816" cy="477838"/>
          </a:xfrm>
          <a:prstGeom prst="rect">
            <a:avLst/>
          </a:prstGeom>
        </p:spPr>
        <p:txBody>
          <a:bodyPr/>
          <a:lstStyle>
            <a:lvl1pPr marL="0" indent="0" algn="ctr">
              <a:buNone/>
              <a:defRPr sz="2400">
                <a:solidFill>
                  <a:srgbClr val="1F497D"/>
                </a:solidFill>
              </a:defRPr>
            </a:lvl1pPr>
          </a:lstStyle>
          <a:p>
            <a:pPr lvl="0"/>
            <a:r>
              <a:rPr lang="en-US"/>
              <a:t>Click to edit Master text styles</a:t>
            </a:r>
          </a:p>
        </p:txBody>
      </p:sp>
    </p:spTree>
    <p:extLst>
      <p:ext uri="{BB962C8B-B14F-4D97-AF65-F5344CB8AC3E}">
        <p14:creationId xmlns:p14="http://schemas.microsoft.com/office/powerpoint/2010/main" val="2712715204"/>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600" y="0"/>
            <a:ext cx="12185400" cy="6861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0"/>
            <a:r>
              <a:rPr lang="en-US" dirty="0"/>
              <a:t>Click to edit Master text styles</a:t>
            </a:r>
          </a:p>
        </p:txBody>
      </p:sp>
      <p:sp>
        <p:nvSpPr>
          <p:cNvPr id="8" name="Slide Number Placeholder 4"/>
          <p:cNvSpPr txBox="1">
            <a:spLocks/>
          </p:cNvSpPr>
          <p:nvPr/>
        </p:nvSpPr>
        <p:spPr>
          <a:xfrm>
            <a:off x="11582401" y="6423728"/>
            <a:ext cx="519764"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z="1200" smtClean="0">
                <a:solidFill>
                  <a:schemeClr val="bg1"/>
                </a:solidFill>
              </a:rPr>
              <a:pPr/>
              <a:t>‹#›</a:t>
            </a:fld>
            <a:endParaRPr lang="en-US" sz="1200" dirty="0">
              <a:solidFill>
                <a:schemeClr val="bg1"/>
              </a:solidFill>
            </a:endParaRPr>
          </a:p>
        </p:txBody>
      </p:sp>
      <p:sp>
        <p:nvSpPr>
          <p:cNvPr id="9" name="TextBox 8"/>
          <p:cNvSpPr txBox="1">
            <a:spLocks noChangeArrowheads="1"/>
          </p:cNvSpPr>
          <p:nvPr/>
        </p:nvSpPr>
        <p:spPr bwMode="auto">
          <a:xfrm>
            <a:off x="10867277" y="6467790"/>
            <a:ext cx="618824" cy="276999"/>
          </a:xfrm>
          <a:prstGeom prst="rect">
            <a:avLst/>
          </a:prstGeom>
          <a:noFill/>
          <a:ln>
            <a:noFill/>
          </a:ln>
        </p:spPr>
        <p:txBody>
          <a:bodyPr wrap="none">
            <a:spAutoFit/>
          </a:bodyPr>
          <a:lstStyle>
            <a:lvl1pPr>
              <a:defRPr sz="2400" b="1">
                <a:solidFill>
                  <a:schemeClr val="bg2"/>
                </a:solidFill>
                <a:latin typeface="Times New Roman" panose="02020603050405020304" pitchFamily="18" charset="0"/>
                <a:ea typeface="ＭＳ Ｐゴシック" panose="020B0600070205080204" pitchFamily="34" charset="-128"/>
              </a:defRPr>
            </a:lvl1pPr>
            <a:lvl2pPr marL="742950" indent="-285750">
              <a:defRPr sz="2400" b="1">
                <a:solidFill>
                  <a:schemeClr val="bg2"/>
                </a:solidFill>
                <a:latin typeface="Times New Roman" panose="02020603050405020304" pitchFamily="18" charset="0"/>
                <a:ea typeface="ＭＳ Ｐゴシック" panose="020B0600070205080204" pitchFamily="34" charset="-128"/>
              </a:defRPr>
            </a:lvl2pPr>
            <a:lvl3pPr marL="1143000" indent="-228600">
              <a:defRPr sz="2400" b="1">
                <a:solidFill>
                  <a:schemeClr val="bg2"/>
                </a:solidFill>
                <a:latin typeface="Times New Roman" panose="02020603050405020304" pitchFamily="18" charset="0"/>
                <a:ea typeface="ＭＳ Ｐゴシック" panose="020B0600070205080204" pitchFamily="34" charset="-128"/>
              </a:defRPr>
            </a:lvl3pPr>
            <a:lvl4pPr marL="1600200" indent="-228600">
              <a:defRPr sz="2400" b="1">
                <a:solidFill>
                  <a:schemeClr val="bg2"/>
                </a:solidFill>
                <a:latin typeface="Times New Roman" panose="02020603050405020304" pitchFamily="18" charset="0"/>
                <a:ea typeface="ＭＳ Ｐゴシック" panose="020B0600070205080204" pitchFamily="34" charset="-128"/>
              </a:defRPr>
            </a:lvl4pPr>
            <a:lvl5pPr marL="2057400" indent="-228600">
              <a:defRPr sz="2400" b="1">
                <a:solidFill>
                  <a:schemeClr val="bg2"/>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b="1">
                <a:solidFill>
                  <a:schemeClr val="bg2"/>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b="1">
                <a:solidFill>
                  <a:schemeClr val="bg2"/>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b="1">
                <a:solidFill>
                  <a:schemeClr val="bg2"/>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b="1">
                <a:solidFill>
                  <a:schemeClr val="bg2"/>
                </a:solidFill>
                <a:latin typeface="Times New Roman" panose="02020603050405020304" pitchFamily="18" charset="0"/>
                <a:ea typeface="ＭＳ Ｐゴシック" panose="020B0600070205080204" pitchFamily="34" charset="-128"/>
              </a:defRPr>
            </a:lvl9pPr>
          </a:lstStyle>
          <a:p>
            <a:pPr eaLnBrk="1" hangingPunct="1">
              <a:defRPr/>
            </a:pPr>
            <a:r>
              <a:rPr lang="en-US" altLang="en-US" sz="1200" b="0" dirty="0">
                <a:latin typeface="+mj-lt"/>
                <a:cs typeface="Arial" panose="020B0604020202020204" pitchFamily="34" charset="0"/>
              </a:rPr>
              <a:t>© year</a:t>
            </a:r>
          </a:p>
        </p:txBody>
      </p:sp>
    </p:spTree>
    <p:extLst>
      <p:ext uri="{BB962C8B-B14F-4D97-AF65-F5344CB8AC3E}">
        <p14:creationId xmlns:p14="http://schemas.microsoft.com/office/powerpoint/2010/main" val="3580921140"/>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Lst>
  <p:hf sldNum="0" hdr="0" ftr="0" dt="0"/>
  <p:txStyles>
    <p:titleStyle>
      <a:lvl1pPr algn="ctr" defTabSz="914400" rtl="0" eaLnBrk="1" latinLnBrk="0" hangingPunct="1">
        <a:spcBef>
          <a:spcPct val="0"/>
        </a:spcBef>
        <a:buNone/>
        <a:defRPr sz="3600"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3/10/2021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2378575963"/>
      </p:ext>
    </p:extLst>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F1BAA-D594-4C88-86ED-DEB184E18121}"/>
              </a:ext>
            </a:extLst>
          </p:cNvPr>
          <p:cNvSpPr>
            <a:spLocks noGrp="1"/>
          </p:cNvSpPr>
          <p:nvPr>
            <p:ph type="title"/>
          </p:nvPr>
        </p:nvSpPr>
        <p:spPr/>
        <p:txBody>
          <a:bodyPr>
            <a:normAutofit fontScale="90000"/>
          </a:bodyPr>
          <a:lstStyle/>
          <a:p>
            <a:r>
              <a:rPr lang="en-CA" sz="4800" b="1" dirty="0">
                <a:latin typeface="Arial" panose="020B0604020202020204" pitchFamily="34" charset="0"/>
                <a:cs typeface="Arial" panose="020B0604020202020204" pitchFamily="34" charset="0"/>
              </a:rPr>
              <a:t>Mandatory Reporting of Child Abuse and Neglect in Northern Canada</a:t>
            </a:r>
          </a:p>
        </p:txBody>
      </p:sp>
      <p:pic>
        <p:nvPicPr>
          <p:cNvPr id="6" name="Picture Placeholder 5">
            <a:extLst>
              <a:ext uri="{FF2B5EF4-FFF2-40B4-BE49-F238E27FC236}">
                <a16:creationId xmlns:a16="http://schemas.microsoft.com/office/drawing/2014/main" id="{C1C6A46E-995A-4A8E-A436-9837DFA954D9}"/>
              </a:ext>
            </a:extLst>
          </p:cNvPr>
          <p:cNvPicPr>
            <a:picLocks noGrp="1" noChangeAspect="1"/>
          </p:cNvPicPr>
          <p:nvPr>
            <p:ph type="pic" sz="quarter" idx="10"/>
          </p:nvPr>
        </p:nvPicPr>
        <p:blipFill>
          <a:blip r:embed="rId2"/>
          <a:stretch>
            <a:fillRect/>
          </a:stretch>
        </p:blipFill>
        <p:spPr>
          <a:xfrm>
            <a:off x="5048250" y="2196479"/>
            <a:ext cx="2095500" cy="3162300"/>
          </a:xfrm>
          <a:noFill/>
        </p:spPr>
      </p:pic>
      <p:sp>
        <p:nvSpPr>
          <p:cNvPr id="3" name="Subtitle 2">
            <a:extLst>
              <a:ext uri="{FF2B5EF4-FFF2-40B4-BE49-F238E27FC236}">
                <a16:creationId xmlns:a16="http://schemas.microsoft.com/office/drawing/2014/main" id="{4FA7D4BE-2D40-4154-8E73-527F9654A4A3}"/>
              </a:ext>
            </a:extLst>
          </p:cNvPr>
          <p:cNvSpPr>
            <a:spLocks noGrp="1"/>
          </p:cNvSpPr>
          <p:nvPr>
            <p:ph type="body" sz="quarter" idx="11"/>
          </p:nvPr>
        </p:nvSpPr>
        <p:spPr>
          <a:xfrm>
            <a:off x="422286" y="5463268"/>
            <a:ext cx="11317816" cy="477838"/>
          </a:xfrm>
        </p:spPr>
        <p:txBody>
          <a:bodyPr>
            <a:noAutofit/>
          </a:bodyPr>
          <a:lstStyle/>
          <a:p>
            <a:r>
              <a:rPr lang="en-CA" sz="3600"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Chapter 2</a:t>
            </a:r>
          </a:p>
        </p:txBody>
      </p:sp>
    </p:spTree>
    <p:extLst>
      <p:ext uri="{BB962C8B-B14F-4D97-AF65-F5344CB8AC3E}">
        <p14:creationId xmlns:p14="http://schemas.microsoft.com/office/powerpoint/2010/main" val="17371374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EC4B7-4DF2-4C22-BC61-C6628191A691}"/>
              </a:ext>
            </a:extLst>
          </p:cNvPr>
          <p:cNvSpPr>
            <a:spLocks noGrp="1"/>
          </p:cNvSpPr>
          <p:nvPr>
            <p:ph type="title"/>
          </p:nvPr>
        </p:nvSpPr>
        <p:spPr/>
        <p:txBody>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Coping Strategies</a:t>
            </a:r>
          </a:p>
        </p:txBody>
      </p:sp>
      <p:sp>
        <p:nvSpPr>
          <p:cNvPr id="3" name="Content Placeholder 2">
            <a:extLst>
              <a:ext uri="{FF2B5EF4-FFF2-40B4-BE49-F238E27FC236}">
                <a16:creationId xmlns:a16="http://schemas.microsoft.com/office/drawing/2014/main" id="{AE06223D-53C9-4B8F-8135-FE412E9705F0}"/>
              </a:ext>
            </a:extLst>
          </p:cNvPr>
          <p:cNvSpPr>
            <a:spLocks noGrp="1"/>
          </p:cNvSpPr>
          <p:nvPr>
            <p:ph idx="1"/>
          </p:nvPr>
        </p:nvSpPr>
        <p:spPr>
          <a:xfrm>
            <a:off x="1066800" y="1417638"/>
            <a:ext cx="10058400" cy="3931920"/>
          </a:xfrm>
        </p:spPr>
        <p:txBody>
          <a:bodyPr>
            <a:noAutofit/>
          </a:bodyPr>
          <a:lstStyle/>
          <a:p>
            <a:r>
              <a:rPr lang="en-CA" sz="2800" b="1" dirty="0">
                <a:latin typeface="Arial" panose="020B0604020202020204" pitchFamily="34" charset="0"/>
                <a:cs typeface="Arial" panose="020B0604020202020204" pitchFamily="34" charset="0"/>
              </a:rPr>
              <a:t>Effective coping strategies</a:t>
            </a:r>
          </a:p>
          <a:p>
            <a:pPr lvl="1"/>
            <a:r>
              <a:rPr lang="en-CA" sz="2000" dirty="0">
                <a:latin typeface="Arial" panose="020B0604020202020204" pitchFamily="34" charset="0"/>
                <a:cs typeface="Arial" panose="020B0604020202020204" pitchFamily="34" charset="0"/>
              </a:rPr>
              <a:t>Entertaining, exercising, fishing, practicing martial arts, purchasing a pet, making new friends, involvement in the community</a:t>
            </a:r>
            <a:endParaRPr lang="en-CA" sz="2800" dirty="0">
              <a:latin typeface="Arial" panose="020B0604020202020204" pitchFamily="34" charset="0"/>
              <a:cs typeface="Arial" panose="020B0604020202020204" pitchFamily="34" charset="0"/>
            </a:endParaRPr>
          </a:p>
          <a:p>
            <a:r>
              <a:rPr lang="en-CA" sz="2800" b="1" dirty="0">
                <a:latin typeface="Arial" panose="020B0604020202020204" pitchFamily="34" charset="0"/>
                <a:cs typeface="Arial" panose="020B0604020202020204" pitchFamily="34" charset="0"/>
              </a:rPr>
              <a:t>Problematic coping strategies</a:t>
            </a:r>
          </a:p>
          <a:p>
            <a:pPr lvl="1"/>
            <a:r>
              <a:rPr lang="en-CA" sz="2000" dirty="0">
                <a:latin typeface="Arial" panose="020B0604020202020204" pitchFamily="34" charset="0"/>
                <a:cs typeface="Arial" panose="020B0604020202020204" pitchFamily="34" charset="0"/>
              </a:rPr>
              <a:t>Staying at home, avoiding social functions, limiting friendships, and consuming alcohol</a:t>
            </a:r>
            <a:endParaRPr lang="en-CA" sz="2800" dirty="0">
              <a:latin typeface="Arial" panose="020B0604020202020204" pitchFamily="34" charset="0"/>
              <a:cs typeface="Arial" panose="020B0604020202020204" pitchFamily="34" charset="0"/>
            </a:endParaRPr>
          </a:p>
          <a:p>
            <a:r>
              <a:rPr lang="en-CA" sz="2800" b="1" dirty="0">
                <a:latin typeface="Arial" panose="020B0604020202020204" pitchFamily="34" charset="0"/>
                <a:cs typeface="Arial" panose="020B0604020202020204" pitchFamily="34" charset="0"/>
              </a:rPr>
              <a:t>Strategies which may provide short term relief, but are unhelpful in the long term</a:t>
            </a:r>
          </a:p>
          <a:p>
            <a:pPr lvl="1"/>
            <a:r>
              <a:rPr lang="en-CA" sz="2000" dirty="0">
                <a:latin typeface="Arial" panose="020B0604020202020204" pitchFamily="34" charset="0"/>
                <a:cs typeface="Arial" panose="020B0604020202020204" pitchFamily="34" charset="0"/>
              </a:rPr>
              <a:t>Online gaming</a:t>
            </a:r>
            <a:endParaRPr lang="en-CA" sz="2800" dirty="0">
              <a:latin typeface="Arial" panose="020B0604020202020204" pitchFamily="34" charset="0"/>
              <a:cs typeface="Arial" panose="020B0604020202020204" pitchFamily="34" charset="0"/>
            </a:endParaRPr>
          </a:p>
          <a:p>
            <a:r>
              <a:rPr lang="en-CA" sz="2800" b="1" dirty="0">
                <a:latin typeface="Arial" panose="020B0604020202020204" pitchFamily="34" charset="0"/>
                <a:cs typeface="Arial" panose="020B0604020202020204" pitchFamily="34" charset="0"/>
              </a:rPr>
              <a:t>Coping strategies in the workplace</a:t>
            </a:r>
          </a:p>
          <a:p>
            <a:pPr lvl="1"/>
            <a:r>
              <a:rPr lang="en-CA" sz="2000" dirty="0">
                <a:latin typeface="Arial" panose="020B0604020202020204" pitchFamily="34" charset="0"/>
                <a:cs typeface="Arial" panose="020B0604020202020204" pitchFamily="34" charset="0"/>
              </a:rPr>
              <a:t>Using discretion, seeking supervision, speaking with human resources</a:t>
            </a:r>
          </a:p>
        </p:txBody>
      </p:sp>
    </p:spTree>
    <p:extLst>
      <p:ext uri="{BB962C8B-B14F-4D97-AF65-F5344CB8AC3E}">
        <p14:creationId xmlns:p14="http://schemas.microsoft.com/office/powerpoint/2010/main" val="23297585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0ECCB-928B-4DDB-8A93-530A82C8FF56}"/>
              </a:ext>
            </a:extLst>
          </p:cNvPr>
          <p:cNvSpPr>
            <a:spLocks noGrp="1"/>
          </p:cNvSpPr>
          <p:nvPr>
            <p:ph type="title"/>
          </p:nvPr>
        </p:nvSpPr>
        <p:spPr>
          <a:xfrm>
            <a:off x="609600" y="575084"/>
            <a:ext cx="10972800" cy="1143000"/>
          </a:xfrm>
        </p:spPr>
        <p:txBody>
          <a:bodyPr>
            <a:normAutofit fontScale="90000"/>
          </a:bodyPr>
          <a:lstStyle/>
          <a:p>
            <a:r>
              <a:rPr lang="en-CA" sz="4600"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Suggestions for Mandatory Reporters Working in Northern Canada</a:t>
            </a:r>
          </a:p>
        </p:txBody>
      </p:sp>
      <p:sp>
        <p:nvSpPr>
          <p:cNvPr id="3" name="Content Placeholder 2">
            <a:extLst>
              <a:ext uri="{FF2B5EF4-FFF2-40B4-BE49-F238E27FC236}">
                <a16:creationId xmlns:a16="http://schemas.microsoft.com/office/drawing/2014/main" id="{7E26BC69-1089-4752-B501-906E396FF6A8}"/>
              </a:ext>
            </a:extLst>
          </p:cNvPr>
          <p:cNvSpPr>
            <a:spLocks noGrp="1"/>
          </p:cNvSpPr>
          <p:nvPr>
            <p:ph idx="1"/>
          </p:nvPr>
        </p:nvSpPr>
        <p:spPr>
          <a:xfrm>
            <a:off x="609600" y="1913709"/>
            <a:ext cx="10972800" cy="4525963"/>
          </a:xfrm>
        </p:spPr>
        <p:txBody>
          <a:bodyPr>
            <a:normAutofit/>
          </a:bodyPr>
          <a:lstStyle/>
          <a:p>
            <a:r>
              <a:rPr lang="en-CA" sz="2800" b="1" dirty="0">
                <a:latin typeface="Arial" panose="020B0604020202020204" pitchFamily="34" charset="0"/>
                <a:cs typeface="Arial" panose="020B0604020202020204" pitchFamily="34" charset="0"/>
              </a:rPr>
              <a:t>Assess Community Needs</a:t>
            </a:r>
          </a:p>
          <a:p>
            <a:pPr lvl="1"/>
            <a:r>
              <a:rPr lang="en-CA" sz="2600" dirty="0">
                <a:latin typeface="Arial" panose="020B0604020202020204" pitchFamily="34" charset="0"/>
                <a:cs typeface="Arial" panose="020B0604020202020204" pitchFamily="34" charset="0"/>
              </a:rPr>
              <a:t>Understanding community needs help mandatory reporters tailor service to the specific issues faced in their community and promotes inclusivity</a:t>
            </a:r>
          </a:p>
          <a:p>
            <a:r>
              <a:rPr lang="en-CA" sz="2800" b="1" dirty="0">
                <a:latin typeface="Arial" panose="020B0604020202020204" pitchFamily="34" charset="0"/>
                <a:cs typeface="Arial" panose="020B0604020202020204" pitchFamily="34" charset="0"/>
              </a:rPr>
              <a:t>Respect Culture</a:t>
            </a:r>
          </a:p>
          <a:p>
            <a:pPr lvl="1"/>
            <a:r>
              <a:rPr lang="en-CA" sz="2600" dirty="0">
                <a:latin typeface="Arial" panose="020B0604020202020204" pitchFamily="34" charset="0"/>
                <a:cs typeface="Arial" panose="020B0604020202020204" pitchFamily="34" charset="0"/>
              </a:rPr>
              <a:t>There is a need for cultural sensitivity and awareness – may benefit from formal training</a:t>
            </a:r>
          </a:p>
          <a:p>
            <a:r>
              <a:rPr lang="en-CA" sz="2800" b="1" dirty="0">
                <a:latin typeface="Arial" panose="020B0604020202020204" pitchFamily="34" charset="0"/>
                <a:cs typeface="Arial" panose="020B0604020202020204" pitchFamily="34" charset="0"/>
              </a:rPr>
              <a:t>Accept More Informal Relationships</a:t>
            </a:r>
          </a:p>
          <a:p>
            <a:pPr lvl="3"/>
            <a:endParaRPr lang="en-CA" sz="2400" b="1" dirty="0">
              <a:latin typeface="Arial" panose="020B0604020202020204" pitchFamily="34" charset="0"/>
              <a:cs typeface="Arial" panose="020B0604020202020204" pitchFamily="34" charset="0"/>
            </a:endParaRPr>
          </a:p>
          <a:p>
            <a:pPr lvl="1"/>
            <a:endParaRPr lang="en-CA"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37496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4E0EE-D3AC-477F-B604-FC79A77402AA}"/>
              </a:ext>
            </a:extLst>
          </p:cNvPr>
          <p:cNvSpPr>
            <a:spLocks noGrp="1"/>
          </p:cNvSpPr>
          <p:nvPr>
            <p:ph type="title"/>
          </p:nvPr>
        </p:nvSpPr>
        <p:spPr>
          <a:xfrm>
            <a:off x="609600" y="697230"/>
            <a:ext cx="10972800" cy="1143000"/>
          </a:xfrm>
        </p:spPr>
        <p:txBody>
          <a:bodyPr>
            <a:normAutofit fontScale="90000"/>
          </a:bodyPr>
          <a:lstStyle/>
          <a:p>
            <a:r>
              <a:rPr lang="en-CA" sz="4600"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Suggestions for Mandatory Reporters Working in Northern Canada</a:t>
            </a:r>
          </a:p>
        </p:txBody>
      </p:sp>
      <p:sp>
        <p:nvSpPr>
          <p:cNvPr id="3" name="Content Placeholder 2">
            <a:extLst>
              <a:ext uri="{FF2B5EF4-FFF2-40B4-BE49-F238E27FC236}">
                <a16:creationId xmlns:a16="http://schemas.microsoft.com/office/drawing/2014/main" id="{B9BA8B81-2CBF-4AD6-9D3E-82E4209E4A2D}"/>
              </a:ext>
            </a:extLst>
          </p:cNvPr>
          <p:cNvSpPr>
            <a:spLocks noGrp="1"/>
          </p:cNvSpPr>
          <p:nvPr>
            <p:ph idx="1"/>
          </p:nvPr>
        </p:nvSpPr>
        <p:spPr>
          <a:xfrm>
            <a:off x="1066800" y="2019844"/>
            <a:ext cx="10058400" cy="3931920"/>
          </a:xfrm>
        </p:spPr>
        <p:txBody>
          <a:bodyPr>
            <a:normAutofit/>
          </a:bodyPr>
          <a:lstStyle/>
          <a:p>
            <a:endParaRPr lang="en-CA" sz="2800" b="1" dirty="0">
              <a:latin typeface="Arial" panose="020B0604020202020204" pitchFamily="34" charset="0"/>
              <a:cs typeface="Arial" panose="020B0604020202020204" pitchFamily="34" charset="0"/>
            </a:endParaRPr>
          </a:p>
          <a:p>
            <a:r>
              <a:rPr lang="en-CA" sz="2800" b="1" dirty="0">
                <a:latin typeface="Arial" panose="020B0604020202020204" pitchFamily="34" charset="0"/>
                <a:cs typeface="Arial" panose="020B0604020202020204" pitchFamily="34" charset="0"/>
              </a:rPr>
              <a:t>Develop Collegial Relationships</a:t>
            </a:r>
          </a:p>
          <a:p>
            <a:pPr lvl="1"/>
            <a:r>
              <a:rPr lang="en-CA" sz="2600" dirty="0">
                <a:latin typeface="Arial" panose="020B0604020202020204" pitchFamily="34" charset="0"/>
                <a:cs typeface="Arial" panose="020B0604020202020204" pitchFamily="34" charset="0"/>
              </a:rPr>
              <a:t>Utilize technology to build and foster professional relationships</a:t>
            </a:r>
          </a:p>
          <a:p>
            <a:pPr lvl="1"/>
            <a:endParaRPr lang="en-CA" sz="2600" dirty="0">
              <a:latin typeface="Arial" panose="020B0604020202020204" pitchFamily="34" charset="0"/>
              <a:cs typeface="Arial" panose="020B0604020202020204" pitchFamily="34" charset="0"/>
            </a:endParaRPr>
          </a:p>
          <a:p>
            <a:r>
              <a:rPr lang="en-CA" sz="2800" b="1" dirty="0">
                <a:latin typeface="Arial" panose="020B0604020202020204" pitchFamily="34" charset="0"/>
                <a:cs typeface="Arial" panose="020B0604020202020204" pitchFamily="34" charset="0"/>
              </a:rPr>
              <a:t>Establish Appropriate Boundaries</a:t>
            </a:r>
          </a:p>
          <a:p>
            <a:pPr lvl="1"/>
            <a:r>
              <a:rPr lang="en-CA" sz="2600" dirty="0">
                <a:latin typeface="Arial" panose="020B0604020202020204" pitchFamily="34" charset="0"/>
                <a:cs typeface="Arial" panose="020B0604020202020204" pitchFamily="34" charset="0"/>
              </a:rPr>
              <a:t>It may not be possible to avoid dual or multiple relationships</a:t>
            </a:r>
          </a:p>
          <a:p>
            <a:pPr lvl="1"/>
            <a:r>
              <a:rPr lang="en-CA" sz="2600" dirty="0">
                <a:latin typeface="Arial" panose="020B0604020202020204" pitchFamily="34" charset="0"/>
                <a:cs typeface="Arial" panose="020B0604020202020204" pitchFamily="34" charset="0"/>
              </a:rPr>
              <a:t>Confidentiality</a:t>
            </a:r>
          </a:p>
          <a:p>
            <a:pPr lvl="1"/>
            <a:endParaRPr lang="en-CA"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28131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F2AED-A2C9-4F21-A4DB-BE190E8436EC}"/>
              </a:ext>
            </a:extLst>
          </p:cNvPr>
          <p:cNvSpPr>
            <a:spLocks noGrp="1"/>
          </p:cNvSpPr>
          <p:nvPr>
            <p:ph type="title"/>
          </p:nvPr>
        </p:nvSpPr>
        <p:spPr/>
        <p:txBody>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Questions for Critical Reflection</a:t>
            </a:r>
          </a:p>
        </p:txBody>
      </p:sp>
      <p:sp>
        <p:nvSpPr>
          <p:cNvPr id="3" name="Content Placeholder 2">
            <a:extLst>
              <a:ext uri="{FF2B5EF4-FFF2-40B4-BE49-F238E27FC236}">
                <a16:creationId xmlns:a16="http://schemas.microsoft.com/office/drawing/2014/main" id="{A9C21201-EC04-4473-913F-33ECA14A4CC5}"/>
              </a:ext>
            </a:extLst>
          </p:cNvPr>
          <p:cNvSpPr>
            <a:spLocks noGrp="1"/>
          </p:cNvSpPr>
          <p:nvPr>
            <p:ph idx="1"/>
          </p:nvPr>
        </p:nvSpPr>
        <p:spPr>
          <a:xfrm>
            <a:off x="1066800" y="1817370"/>
            <a:ext cx="10058400" cy="4360692"/>
          </a:xfrm>
        </p:spPr>
        <p:txBody>
          <a:bodyPr>
            <a:normAutofit fontScale="92500" lnSpcReduction="10000"/>
          </a:bodyPr>
          <a:lstStyle/>
          <a:p>
            <a:pPr marL="0" indent="0">
              <a:buNone/>
            </a:pPr>
            <a:endParaRPr lang="en-CA" dirty="0"/>
          </a:p>
          <a:p>
            <a:pPr lvl="0"/>
            <a:r>
              <a:rPr lang="en-CA" sz="2800" dirty="0">
                <a:latin typeface="Arial" panose="020B0604020202020204" pitchFamily="34" charset="0"/>
                <a:cs typeface="Arial" panose="020B0604020202020204" pitchFamily="34" charset="0"/>
              </a:rPr>
              <a:t>What is your definition of “northern Canada?”</a:t>
            </a:r>
          </a:p>
          <a:p>
            <a:pPr lvl="0"/>
            <a:endParaRPr lang="en-CA" sz="2800" dirty="0">
              <a:latin typeface="Arial" panose="020B0604020202020204" pitchFamily="34" charset="0"/>
              <a:cs typeface="Arial" panose="020B0604020202020204" pitchFamily="34" charset="0"/>
            </a:endParaRPr>
          </a:p>
          <a:p>
            <a:pPr lvl="0"/>
            <a:r>
              <a:rPr lang="en-CA" sz="2800" dirty="0">
                <a:latin typeface="Arial" panose="020B0604020202020204" pitchFamily="34" charset="0"/>
                <a:cs typeface="Arial" panose="020B0604020202020204" pitchFamily="34" charset="0"/>
              </a:rPr>
              <a:t>What are the benefits and challenges of working in the north?</a:t>
            </a:r>
          </a:p>
          <a:p>
            <a:pPr lvl="0"/>
            <a:endParaRPr lang="en-CA" sz="2800" dirty="0">
              <a:latin typeface="Arial" panose="020B0604020202020204" pitchFamily="34" charset="0"/>
              <a:cs typeface="Arial" panose="020B0604020202020204" pitchFamily="34" charset="0"/>
            </a:endParaRPr>
          </a:p>
          <a:p>
            <a:pPr lvl="0"/>
            <a:r>
              <a:rPr lang="en-CA" sz="2800" dirty="0">
                <a:latin typeface="Arial" panose="020B0604020202020204" pitchFamily="34" charset="0"/>
                <a:cs typeface="Arial" panose="020B0604020202020204" pitchFamily="34" charset="0"/>
              </a:rPr>
              <a:t>How does working in the north create special considerations for mandatory reporters? </a:t>
            </a:r>
          </a:p>
          <a:p>
            <a:pPr lvl="0"/>
            <a:endParaRPr lang="en-CA" sz="2800" dirty="0">
              <a:latin typeface="Arial" panose="020B0604020202020204" pitchFamily="34" charset="0"/>
              <a:cs typeface="Arial" panose="020B0604020202020204" pitchFamily="34" charset="0"/>
            </a:endParaRPr>
          </a:p>
          <a:p>
            <a:pPr lvl="0"/>
            <a:r>
              <a:rPr lang="en-CA" sz="2800" dirty="0">
                <a:latin typeface="Arial" panose="020B0604020202020204" pitchFamily="34" charset="0"/>
                <a:cs typeface="Arial" panose="020B0604020202020204" pitchFamily="34" charset="0"/>
              </a:rPr>
              <a:t>How would you navigate these challenges if you worked in the north? </a:t>
            </a:r>
          </a:p>
          <a:p>
            <a:endParaRPr lang="en-CA"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25361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88AAC-18E2-443A-9630-87382C2168B8}"/>
              </a:ext>
            </a:extLst>
          </p:cNvPr>
          <p:cNvSpPr>
            <a:spLocks noGrp="1"/>
          </p:cNvSpPr>
          <p:nvPr>
            <p:ph type="title"/>
          </p:nvPr>
        </p:nvSpPr>
        <p:spPr/>
        <p:txBody>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References</a:t>
            </a:r>
          </a:p>
        </p:txBody>
      </p:sp>
      <p:sp>
        <p:nvSpPr>
          <p:cNvPr id="3" name="Content Placeholder 2">
            <a:extLst>
              <a:ext uri="{FF2B5EF4-FFF2-40B4-BE49-F238E27FC236}">
                <a16:creationId xmlns:a16="http://schemas.microsoft.com/office/drawing/2014/main" id="{7048AF63-BEB1-474E-8030-2C332204ACBE}"/>
              </a:ext>
            </a:extLst>
          </p:cNvPr>
          <p:cNvSpPr>
            <a:spLocks noGrp="1"/>
          </p:cNvSpPr>
          <p:nvPr>
            <p:ph idx="1"/>
          </p:nvPr>
        </p:nvSpPr>
        <p:spPr>
          <a:xfrm>
            <a:off x="1066800" y="2103120"/>
            <a:ext cx="10058400" cy="4409192"/>
          </a:xfrm>
        </p:spPr>
        <p:txBody>
          <a:bodyPr>
            <a:normAutofit/>
          </a:bodyPr>
          <a:lstStyle/>
          <a:p>
            <a:r>
              <a:rPr lang="en-CA" sz="2800" dirty="0">
                <a:latin typeface="Arial" panose="020B0604020202020204" pitchFamily="34" charset="0"/>
                <a:cs typeface="Arial" panose="020B0604020202020204" pitchFamily="34" charset="0"/>
              </a:rPr>
              <a:t>For a listing of references please consult the text. </a:t>
            </a:r>
          </a:p>
          <a:p>
            <a:endParaRPr lang="en-CA" dirty="0"/>
          </a:p>
        </p:txBody>
      </p:sp>
    </p:spTree>
    <p:extLst>
      <p:ext uri="{BB962C8B-B14F-4D97-AF65-F5344CB8AC3E}">
        <p14:creationId xmlns:p14="http://schemas.microsoft.com/office/powerpoint/2010/main" val="1031025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B014E-E132-4EEF-B3B0-7930EA195B4F}"/>
              </a:ext>
            </a:extLst>
          </p:cNvPr>
          <p:cNvSpPr>
            <a:spLocks noGrp="1"/>
          </p:cNvSpPr>
          <p:nvPr>
            <p:ph type="title"/>
          </p:nvPr>
        </p:nvSpPr>
        <p:spPr>
          <a:xfrm>
            <a:off x="1066800" y="642594"/>
            <a:ext cx="10058400" cy="1437666"/>
          </a:xfrm>
        </p:spPr>
        <p:txBody>
          <a:bodyPr>
            <a:normAutofit fontScale="90000"/>
          </a:bodyPr>
          <a:lstStyle/>
          <a:p>
            <a:br>
              <a:rPr lang="en-CA" dirty="0">
                <a:latin typeface="Arial" panose="020B0604020202020204" pitchFamily="34" charset="0"/>
                <a:cs typeface="Arial" panose="020B0604020202020204" pitchFamily="34" charset="0"/>
              </a:rPr>
            </a:br>
            <a:r>
              <a:rPr lang="en-CA" sz="5300"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Learning Objectives</a:t>
            </a:r>
            <a:br>
              <a:rPr lang="en-CA" dirty="0"/>
            </a:br>
            <a:endParaRPr lang="en-CA" dirty="0"/>
          </a:p>
        </p:txBody>
      </p:sp>
      <p:sp>
        <p:nvSpPr>
          <p:cNvPr id="3" name="Content Placeholder 2">
            <a:extLst>
              <a:ext uri="{FF2B5EF4-FFF2-40B4-BE49-F238E27FC236}">
                <a16:creationId xmlns:a16="http://schemas.microsoft.com/office/drawing/2014/main" id="{AC0648D3-9D40-4AA9-9F02-746C4E1A768D}"/>
              </a:ext>
            </a:extLst>
          </p:cNvPr>
          <p:cNvSpPr>
            <a:spLocks noGrp="1"/>
          </p:cNvSpPr>
          <p:nvPr>
            <p:ph idx="1"/>
          </p:nvPr>
        </p:nvSpPr>
        <p:spPr>
          <a:xfrm>
            <a:off x="1066800" y="1794510"/>
            <a:ext cx="10058400" cy="4286250"/>
          </a:xfrm>
        </p:spPr>
        <p:txBody>
          <a:bodyPr>
            <a:normAutofit fontScale="92500" lnSpcReduction="20000"/>
          </a:bodyPr>
          <a:lstStyle/>
          <a:p>
            <a:pPr marL="0" indent="0">
              <a:buNone/>
            </a:pPr>
            <a:endParaRPr lang="en-CA" dirty="0"/>
          </a:p>
          <a:p>
            <a:pPr lvl="0"/>
            <a:r>
              <a:rPr lang="en-CA" sz="3000" dirty="0">
                <a:latin typeface="Arial" panose="020B0604020202020204" pitchFamily="34" charset="0"/>
                <a:cs typeface="Arial" panose="020B0604020202020204" pitchFamily="34" charset="0"/>
              </a:rPr>
              <a:t>To situate the geographic, economic, and social context of northern Canada.</a:t>
            </a:r>
          </a:p>
          <a:p>
            <a:pPr lvl="0"/>
            <a:r>
              <a:rPr lang="en-CA" sz="3000" dirty="0">
                <a:latin typeface="Arial" panose="020B0604020202020204" pitchFamily="34" charset="0"/>
                <a:cs typeface="Arial" panose="020B0604020202020204" pitchFamily="34" charset="0"/>
              </a:rPr>
              <a:t>To understand the occupational, social, and cultural challenges facing mandatory reporters living and working in northern Canada.</a:t>
            </a:r>
          </a:p>
          <a:p>
            <a:pPr lvl="0"/>
            <a:r>
              <a:rPr lang="en-CA" sz="3000" dirty="0">
                <a:latin typeface="Arial" panose="020B0604020202020204" pitchFamily="34" charset="0"/>
                <a:cs typeface="Arial" panose="020B0604020202020204" pitchFamily="34" charset="0"/>
              </a:rPr>
              <a:t>To explore common coping strategies of mandatory reporters.</a:t>
            </a:r>
          </a:p>
          <a:p>
            <a:pPr lvl="0"/>
            <a:r>
              <a:rPr lang="en-CA" sz="3000" dirty="0">
                <a:latin typeface="Arial" panose="020B0604020202020204" pitchFamily="34" charset="0"/>
                <a:cs typeface="Arial" panose="020B0604020202020204" pitchFamily="34" charset="0"/>
              </a:rPr>
              <a:t>To present strategies for mandatory reporters to balance fulfilling their statutory role with living and working in northern, isolated communities.  </a:t>
            </a:r>
          </a:p>
          <a:p>
            <a:endParaRPr lang="en-CA" dirty="0"/>
          </a:p>
        </p:txBody>
      </p:sp>
    </p:spTree>
    <p:extLst>
      <p:ext uri="{BB962C8B-B14F-4D97-AF65-F5344CB8AC3E}">
        <p14:creationId xmlns:p14="http://schemas.microsoft.com/office/powerpoint/2010/main" val="2026473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389A3-2DC2-4E5B-9331-5A985954BC6F}"/>
              </a:ext>
            </a:extLst>
          </p:cNvPr>
          <p:cNvSpPr>
            <a:spLocks noGrp="1"/>
          </p:cNvSpPr>
          <p:nvPr>
            <p:ph type="title"/>
          </p:nvPr>
        </p:nvSpPr>
        <p:spPr/>
        <p:txBody>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Defining “North”</a:t>
            </a:r>
          </a:p>
        </p:txBody>
      </p:sp>
      <p:sp>
        <p:nvSpPr>
          <p:cNvPr id="3" name="Content Placeholder 2">
            <a:extLst>
              <a:ext uri="{FF2B5EF4-FFF2-40B4-BE49-F238E27FC236}">
                <a16:creationId xmlns:a16="http://schemas.microsoft.com/office/drawing/2014/main" id="{3DF90BAC-0964-4868-9B7F-D3A6E7E68CC3}"/>
              </a:ext>
            </a:extLst>
          </p:cNvPr>
          <p:cNvSpPr>
            <a:spLocks noGrp="1"/>
          </p:cNvSpPr>
          <p:nvPr>
            <p:ph idx="1"/>
          </p:nvPr>
        </p:nvSpPr>
        <p:spPr/>
        <p:txBody>
          <a:bodyPr>
            <a:normAutofit/>
          </a:bodyPr>
          <a:lstStyle/>
          <a:p>
            <a:r>
              <a:rPr lang="en-CA" sz="2800" dirty="0">
                <a:latin typeface="Arial" panose="020B0604020202020204" pitchFamily="34" charset="0"/>
                <a:cs typeface="Arial" panose="020B0604020202020204" pitchFamily="34" charset="0"/>
              </a:rPr>
              <a:t>The concept of north tends to be based on European settlement patterns and forms of economic activity as opposed to geographical definition</a:t>
            </a:r>
          </a:p>
          <a:p>
            <a:r>
              <a:rPr lang="en-CA" sz="2800" dirty="0">
                <a:latin typeface="Arial" panose="020B0604020202020204" pitchFamily="34" charset="0"/>
                <a:cs typeface="Arial" panose="020B0604020202020204" pitchFamily="34" charset="0"/>
              </a:rPr>
              <a:t>Indigenous people possess an entirely different view of the north from settlers</a:t>
            </a:r>
          </a:p>
          <a:p>
            <a:r>
              <a:rPr lang="en-CA" sz="2800" dirty="0">
                <a:latin typeface="Arial" panose="020B0604020202020204" pitchFamily="34" charset="0"/>
                <a:cs typeface="Arial" panose="020B0604020202020204" pitchFamily="34" charset="0"/>
              </a:rPr>
              <a:t>The population of northern Canada is sparse and widely dispersed</a:t>
            </a:r>
          </a:p>
          <a:p>
            <a:r>
              <a:rPr lang="en-CA" sz="2800" dirty="0">
                <a:latin typeface="Arial" panose="020B0604020202020204" pitchFamily="34" charset="0"/>
                <a:cs typeface="Arial" panose="020B0604020202020204" pitchFamily="34" charset="0"/>
              </a:rPr>
              <a:t>Canada’s north includes many different languages, cultures, and spiritual practices</a:t>
            </a:r>
          </a:p>
          <a:p>
            <a:endParaRPr lang="en-CA" dirty="0"/>
          </a:p>
        </p:txBody>
      </p:sp>
    </p:spTree>
    <p:extLst>
      <p:ext uri="{BB962C8B-B14F-4D97-AF65-F5344CB8AC3E}">
        <p14:creationId xmlns:p14="http://schemas.microsoft.com/office/powerpoint/2010/main" val="221820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E2581-5FCB-451A-AA55-CD9DE4E76AE5}"/>
              </a:ext>
            </a:extLst>
          </p:cNvPr>
          <p:cNvSpPr>
            <a:spLocks noGrp="1"/>
          </p:cNvSpPr>
          <p:nvPr>
            <p:ph type="title"/>
          </p:nvPr>
        </p:nvSpPr>
        <p:spPr>
          <a:xfrm>
            <a:off x="609600" y="457201"/>
            <a:ext cx="10972800" cy="1143000"/>
          </a:xfrm>
        </p:spPr>
        <p:txBody>
          <a:bodyPr>
            <a:noAutofit/>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The Economic and Social Context of Northern Canada</a:t>
            </a:r>
          </a:p>
        </p:txBody>
      </p:sp>
      <p:sp>
        <p:nvSpPr>
          <p:cNvPr id="3" name="Content Placeholder 2">
            <a:extLst>
              <a:ext uri="{FF2B5EF4-FFF2-40B4-BE49-F238E27FC236}">
                <a16:creationId xmlns:a16="http://schemas.microsoft.com/office/drawing/2014/main" id="{55DC314A-1562-455D-9946-A72C4E4F36C2}"/>
              </a:ext>
            </a:extLst>
          </p:cNvPr>
          <p:cNvSpPr>
            <a:spLocks noGrp="1"/>
          </p:cNvSpPr>
          <p:nvPr>
            <p:ph idx="1"/>
          </p:nvPr>
        </p:nvSpPr>
        <p:spPr/>
        <p:txBody>
          <a:bodyPr>
            <a:normAutofit fontScale="92500" lnSpcReduction="10000"/>
          </a:bodyPr>
          <a:lstStyle/>
          <a:p>
            <a:r>
              <a:rPr lang="en-CA" sz="2800" dirty="0">
                <a:latin typeface="Arial" panose="020B0604020202020204" pitchFamily="34" charset="0"/>
                <a:cs typeface="Arial" panose="020B0604020202020204" pitchFamily="34" charset="0"/>
              </a:rPr>
              <a:t>Northern regions provide raw materials to support the development of urban centres </a:t>
            </a:r>
          </a:p>
          <a:p>
            <a:endParaRPr lang="en-CA" sz="2800" dirty="0">
              <a:latin typeface="Arial" panose="020B0604020202020204" pitchFamily="34" charset="0"/>
              <a:cs typeface="Arial" panose="020B0604020202020204" pitchFamily="34" charset="0"/>
            </a:endParaRPr>
          </a:p>
          <a:p>
            <a:r>
              <a:rPr lang="en-CA" sz="2800" dirty="0">
                <a:latin typeface="Arial" panose="020B0604020202020204" pitchFamily="34" charset="0"/>
                <a:cs typeface="Arial" panose="020B0604020202020204" pitchFamily="34" charset="0"/>
              </a:rPr>
              <a:t>Most northern communities depend upon the economic activity of a single-industry </a:t>
            </a:r>
          </a:p>
          <a:p>
            <a:endParaRPr lang="en-CA" sz="2800" dirty="0">
              <a:latin typeface="Arial" panose="020B0604020202020204" pitchFamily="34" charset="0"/>
              <a:cs typeface="Arial" panose="020B0604020202020204" pitchFamily="34" charset="0"/>
            </a:endParaRPr>
          </a:p>
          <a:p>
            <a:r>
              <a:rPr lang="en-CA" sz="2800" dirty="0">
                <a:latin typeface="Arial" panose="020B0604020202020204" pitchFamily="34" charset="0"/>
                <a:cs typeface="Arial" panose="020B0604020202020204" pitchFamily="34" charset="0"/>
              </a:rPr>
              <a:t>Long distance commuting is favored in the modern day for resource extraction</a:t>
            </a:r>
          </a:p>
          <a:p>
            <a:endParaRPr lang="en-CA" sz="2800" dirty="0">
              <a:latin typeface="Arial" panose="020B0604020202020204" pitchFamily="34" charset="0"/>
              <a:cs typeface="Arial" panose="020B0604020202020204" pitchFamily="34" charset="0"/>
            </a:endParaRPr>
          </a:p>
          <a:p>
            <a:r>
              <a:rPr lang="en-CA" sz="2800" dirty="0">
                <a:latin typeface="Arial" panose="020B0604020202020204" pitchFamily="34" charset="0"/>
                <a:cs typeface="Arial" panose="020B0604020202020204" pitchFamily="34" charset="0"/>
              </a:rPr>
              <a:t>Separation of families</a:t>
            </a:r>
          </a:p>
          <a:p>
            <a:endParaRPr lang="en-CA" sz="2800" dirty="0">
              <a:latin typeface="Arial" panose="020B0604020202020204" pitchFamily="34" charset="0"/>
              <a:cs typeface="Arial" panose="020B0604020202020204" pitchFamily="34" charset="0"/>
            </a:endParaRPr>
          </a:p>
          <a:p>
            <a:endParaRPr lang="en-CA"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60078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84390-337F-4B2B-97C0-144965F2EEAF}"/>
              </a:ext>
            </a:extLst>
          </p:cNvPr>
          <p:cNvSpPr>
            <a:spLocks noGrp="1"/>
          </p:cNvSpPr>
          <p:nvPr>
            <p:ph type="title"/>
          </p:nvPr>
        </p:nvSpPr>
        <p:spPr/>
        <p:txBody>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Women in Northern Canada</a:t>
            </a:r>
          </a:p>
        </p:txBody>
      </p:sp>
      <p:sp>
        <p:nvSpPr>
          <p:cNvPr id="3" name="Content Placeholder 2">
            <a:extLst>
              <a:ext uri="{FF2B5EF4-FFF2-40B4-BE49-F238E27FC236}">
                <a16:creationId xmlns:a16="http://schemas.microsoft.com/office/drawing/2014/main" id="{6774E1E3-8AF0-4B20-B7D5-D95D77F52018}"/>
              </a:ext>
            </a:extLst>
          </p:cNvPr>
          <p:cNvSpPr>
            <a:spLocks noGrp="1"/>
          </p:cNvSpPr>
          <p:nvPr>
            <p:ph idx="1"/>
          </p:nvPr>
        </p:nvSpPr>
        <p:spPr/>
        <p:txBody>
          <a:bodyPr>
            <a:normAutofit/>
          </a:bodyPr>
          <a:lstStyle/>
          <a:p>
            <a:endParaRPr lang="en-CA" sz="2800" dirty="0">
              <a:latin typeface="Arial" panose="020B0604020202020204" pitchFamily="34" charset="0"/>
              <a:cs typeface="Arial" panose="020B0604020202020204" pitchFamily="34" charset="0"/>
            </a:endParaRPr>
          </a:p>
          <a:p>
            <a:r>
              <a:rPr lang="en-CA" sz="2800" dirty="0">
                <a:latin typeface="Arial" panose="020B0604020202020204" pitchFamily="34" charset="0"/>
                <a:cs typeface="Arial" panose="020B0604020202020204" pitchFamily="34" charset="0"/>
              </a:rPr>
              <a:t>Resource extraction jobs tend to be associated with men</a:t>
            </a:r>
          </a:p>
          <a:p>
            <a:endParaRPr lang="en-CA" sz="2800" dirty="0">
              <a:latin typeface="Arial" panose="020B0604020202020204" pitchFamily="34" charset="0"/>
              <a:cs typeface="Arial" panose="020B0604020202020204" pitchFamily="34" charset="0"/>
            </a:endParaRPr>
          </a:p>
          <a:p>
            <a:r>
              <a:rPr lang="en-CA" sz="2800" dirty="0">
                <a:latin typeface="Arial" panose="020B0604020202020204" pitchFamily="34" charset="0"/>
                <a:cs typeface="Arial" panose="020B0604020202020204" pitchFamily="34" charset="0"/>
              </a:rPr>
              <a:t>Women in rural areas tend to be more isolated</a:t>
            </a:r>
          </a:p>
          <a:p>
            <a:endParaRPr lang="en-CA" sz="2800" dirty="0">
              <a:latin typeface="Arial" panose="020B0604020202020204" pitchFamily="34" charset="0"/>
              <a:cs typeface="Arial" panose="020B0604020202020204" pitchFamily="34" charset="0"/>
            </a:endParaRPr>
          </a:p>
          <a:p>
            <a:r>
              <a:rPr lang="en-CA" sz="2800" dirty="0">
                <a:latin typeface="Arial" panose="020B0604020202020204" pitchFamily="34" charset="0"/>
                <a:cs typeface="Arial" panose="020B0604020202020204" pitchFamily="34" charset="0"/>
              </a:rPr>
              <a:t>The time spent outdoors and interacting with others are limited</a:t>
            </a:r>
          </a:p>
        </p:txBody>
      </p:sp>
    </p:spTree>
    <p:extLst>
      <p:ext uri="{BB962C8B-B14F-4D97-AF65-F5344CB8AC3E}">
        <p14:creationId xmlns:p14="http://schemas.microsoft.com/office/powerpoint/2010/main" val="1982350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F9ECD-A5AE-4684-B128-AD3F632BB90F}"/>
              </a:ext>
            </a:extLst>
          </p:cNvPr>
          <p:cNvSpPr>
            <a:spLocks noGrp="1"/>
          </p:cNvSpPr>
          <p:nvPr>
            <p:ph type="title"/>
          </p:nvPr>
        </p:nvSpPr>
        <p:spPr>
          <a:xfrm>
            <a:off x="609600" y="457201"/>
            <a:ext cx="10972800" cy="1143000"/>
          </a:xfrm>
        </p:spPr>
        <p:txBody>
          <a:bodyPr>
            <a:normAutofit fontScale="90000"/>
          </a:bodyPr>
          <a:lstStyle/>
          <a:p>
            <a:r>
              <a:rPr lang="en-CA" sz="4400"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Challenges for Mandatory Reporters Living and Working in Northern Canada</a:t>
            </a:r>
          </a:p>
        </p:txBody>
      </p:sp>
      <p:sp>
        <p:nvSpPr>
          <p:cNvPr id="3" name="Content Placeholder 2">
            <a:extLst>
              <a:ext uri="{FF2B5EF4-FFF2-40B4-BE49-F238E27FC236}">
                <a16:creationId xmlns:a16="http://schemas.microsoft.com/office/drawing/2014/main" id="{4AC1B317-755C-4299-A635-D7474E7F8E47}"/>
              </a:ext>
            </a:extLst>
          </p:cNvPr>
          <p:cNvSpPr>
            <a:spLocks noGrp="1"/>
          </p:cNvSpPr>
          <p:nvPr>
            <p:ph idx="1"/>
          </p:nvPr>
        </p:nvSpPr>
        <p:spPr/>
        <p:txBody>
          <a:bodyPr>
            <a:normAutofit fontScale="92500" lnSpcReduction="10000"/>
          </a:bodyPr>
          <a:lstStyle/>
          <a:p>
            <a:r>
              <a:rPr lang="en-CA" sz="3300" b="1" dirty="0">
                <a:latin typeface="Arial" panose="020B0604020202020204" pitchFamily="34" charset="0"/>
                <a:cs typeface="Arial" panose="020B0604020202020204" pitchFamily="34" charset="0"/>
              </a:rPr>
              <a:t>High Turnover</a:t>
            </a:r>
          </a:p>
          <a:p>
            <a:pPr lvl="1"/>
            <a:r>
              <a:rPr lang="en-CA" sz="2600" dirty="0">
                <a:latin typeface="Arial" panose="020B0604020202020204" pitchFamily="34" charset="0"/>
                <a:cs typeface="Arial" panose="020B0604020202020204" pitchFamily="34" charset="0"/>
              </a:rPr>
              <a:t>Recruiting and retaining professions in norther, isolated communities is a problem in many professions</a:t>
            </a:r>
          </a:p>
          <a:p>
            <a:pPr lvl="1"/>
            <a:endParaRPr lang="en-CA" sz="2600" dirty="0">
              <a:latin typeface="Arial" panose="020B0604020202020204" pitchFamily="34" charset="0"/>
              <a:cs typeface="Arial" panose="020B0604020202020204" pitchFamily="34" charset="0"/>
            </a:endParaRPr>
          </a:p>
          <a:p>
            <a:r>
              <a:rPr lang="en-CA" sz="3300" b="1" dirty="0">
                <a:latin typeface="Arial" panose="020B0604020202020204" pitchFamily="34" charset="0"/>
                <a:cs typeface="Arial" panose="020B0604020202020204" pitchFamily="34" charset="0"/>
              </a:rPr>
              <a:t>Dual or Multiple Relationships</a:t>
            </a:r>
          </a:p>
          <a:p>
            <a:pPr lvl="1"/>
            <a:r>
              <a:rPr lang="en-CA" sz="2600" dirty="0">
                <a:latin typeface="Arial" panose="020B0604020202020204" pitchFamily="34" charset="0"/>
                <a:cs typeface="Arial" panose="020B0604020202020204" pitchFamily="34" charset="0"/>
              </a:rPr>
              <a:t>In addition to a professional relationship, another meaningful relationship exists</a:t>
            </a:r>
          </a:p>
          <a:p>
            <a:pPr lvl="2"/>
            <a:endParaRPr lang="en-CA" sz="2400" dirty="0">
              <a:latin typeface="Arial" panose="020B0604020202020204" pitchFamily="34" charset="0"/>
              <a:cs typeface="Arial" panose="020B0604020202020204" pitchFamily="34" charset="0"/>
            </a:endParaRPr>
          </a:p>
          <a:p>
            <a:r>
              <a:rPr lang="en-CA" sz="3000" b="1" dirty="0">
                <a:latin typeface="Arial" panose="020B0604020202020204" pitchFamily="34" charset="0"/>
                <a:cs typeface="Arial" panose="020B0604020202020204" pitchFamily="34" charset="0"/>
              </a:rPr>
              <a:t>Increased Visibility and Power</a:t>
            </a:r>
          </a:p>
          <a:p>
            <a:pPr lvl="1"/>
            <a:r>
              <a:rPr lang="en-CA" sz="2600" dirty="0">
                <a:latin typeface="Arial" panose="020B0604020202020204" pitchFamily="34" charset="0"/>
                <a:cs typeface="Arial" panose="020B0604020202020204" pitchFamily="34" charset="0"/>
              </a:rPr>
              <a:t>Due to low population density, mandatory reporters may experience high visibility, leading to the feeling of being watched and judged</a:t>
            </a:r>
          </a:p>
          <a:p>
            <a:endParaRPr lang="en-CA"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9467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446C3-BD1D-4556-8EA4-EADD6033A67A}"/>
              </a:ext>
            </a:extLst>
          </p:cNvPr>
          <p:cNvSpPr>
            <a:spLocks noGrp="1"/>
          </p:cNvSpPr>
          <p:nvPr>
            <p:ph type="title"/>
          </p:nvPr>
        </p:nvSpPr>
        <p:spPr>
          <a:xfrm>
            <a:off x="609600" y="614272"/>
            <a:ext cx="10972800" cy="1143000"/>
          </a:xfrm>
        </p:spPr>
        <p:txBody>
          <a:bodyPr>
            <a:noAutofit/>
          </a:bodyPr>
          <a:lstStyle/>
          <a:p>
            <a:r>
              <a:rPr lang="en-CA" sz="4400"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Challenges for Mandatory Reporters Living and Working in Northern Canada</a:t>
            </a:r>
          </a:p>
        </p:txBody>
      </p:sp>
      <p:sp>
        <p:nvSpPr>
          <p:cNvPr id="3" name="Content Placeholder 2">
            <a:extLst>
              <a:ext uri="{FF2B5EF4-FFF2-40B4-BE49-F238E27FC236}">
                <a16:creationId xmlns:a16="http://schemas.microsoft.com/office/drawing/2014/main" id="{FE44BE91-99CE-4433-BC14-29C9BAB9A601}"/>
              </a:ext>
            </a:extLst>
          </p:cNvPr>
          <p:cNvSpPr>
            <a:spLocks noGrp="1"/>
          </p:cNvSpPr>
          <p:nvPr>
            <p:ph idx="1"/>
          </p:nvPr>
        </p:nvSpPr>
        <p:spPr>
          <a:xfrm>
            <a:off x="1066800" y="2205990"/>
            <a:ext cx="10058400" cy="3931920"/>
          </a:xfrm>
        </p:spPr>
        <p:txBody>
          <a:bodyPr>
            <a:normAutofit/>
          </a:bodyPr>
          <a:lstStyle/>
          <a:p>
            <a:r>
              <a:rPr lang="en-CA" sz="2800" b="1" dirty="0">
                <a:latin typeface="Arial" panose="020B0604020202020204" pitchFamily="34" charset="0"/>
                <a:cs typeface="Arial" panose="020B0604020202020204" pitchFamily="34" charset="0"/>
              </a:rPr>
              <a:t>Lack of Preparation</a:t>
            </a:r>
          </a:p>
          <a:p>
            <a:pPr lvl="1"/>
            <a:r>
              <a:rPr lang="en-CA" sz="2400" dirty="0">
                <a:latin typeface="Arial" panose="020B0604020202020204" pitchFamily="34" charset="0"/>
                <a:cs typeface="Arial" panose="020B0604020202020204" pitchFamily="34" charset="0"/>
              </a:rPr>
              <a:t>Limited knowledge of what it is like to work in northern Canada</a:t>
            </a:r>
          </a:p>
          <a:p>
            <a:pPr lvl="1"/>
            <a:r>
              <a:rPr lang="en-CA" sz="2400" dirty="0">
                <a:latin typeface="Arial" panose="020B0604020202020204" pitchFamily="34" charset="0"/>
                <a:cs typeface="Arial" panose="020B0604020202020204" pitchFamily="34" charset="0"/>
              </a:rPr>
              <a:t>Eurocentric biases</a:t>
            </a:r>
          </a:p>
          <a:p>
            <a:pPr lvl="1"/>
            <a:endParaRPr lang="en-CA" sz="2600" dirty="0">
              <a:latin typeface="Arial" panose="020B0604020202020204" pitchFamily="34" charset="0"/>
              <a:cs typeface="Arial" panose="020B0604020202020204" pitchFamily="34" charset="0"/>
            </a:endParaRPr>
          </a:p>
          <a:p>
            <a:r>
              <a:rPr lang="en-CA" sz="2800" b="1" dirty="0">
                <a:latin typeface="Arial" panose="020B0604020202020204" pitchFamily="34" charset="0"/>
                <a:cs typeface="Arial" panose="020B0604020202020204" pitchFamily="34" charset="0"/>
              </a:rPr>
              <a:t>Climate and Geography</a:t>
            </a:r>
          </a:p>
          <a:p>
            <a:pPr lvl="1"/>
            <a:r>
              <a:rPr lang="en-CA" sz="2400" dirty="0">
                <a:latin typeface="Arial" panose="020B0604020202020204" pitchFamily="34" charset="0"/>
                <a:cs typeface="Arial" panose="020B0604020202020204" pitchFamily="34" charset="0"/>
              </a:rPr>
              <a:t>Difficulty adapting to frigid temperatures and a lack of sunlight</a:t>
            </a:r>
          </a:p>
          <a:p>
            <a:pPr lvl="1"/>
            <a:r>
              <a:rPr lang="en-CA" sz="2400" dirty="0">
                <a:latin typeface="Arial" panose="020B0604020202020204" pitchFamily="34" charset="0"/>
                <a:cs typeface="Arial" panose="020B0604020202020204" pitchFamily="34" charset="0"/>
              </a:rPr>
              <a:t>Isolating due to distance between communities</a:t>
            </a:r>
          </a:p>
          <a:p>
            <a:pPr lvl="2"/>
            <a:endParaRPr lang="en-CA" sz="2400" dirty="0">
              <a:latin typeface="Arial" panose="020B0604020202020204" pitchFamily="34" charset="0"/>
              <a:cs typeface="Arial" panose="020B0604020202020204" pitchFamily="34" charset="0"/>
            </a:endParaRPr>
          </a:p>
          <a:p>
            <a:pPr lvl="2"/>
            <a:endParaRPr lang="en-CA"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9141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30844-13C5-4301-BD18-F6CACF00BBEC}"/>
              </a:ext>
            </a:extLst>
          </p:cNvPr>
          <p:cNvSpPr>
            <a:spLocks noGrp="1"/>
          </p:cNvSpPr>
          <p:nvPr>
            <p:ph type="title"/>
          </p:nvPr>
        </p:nvSpPr>
        <p:spPr/>
        <p:txBody>
          <a:bodyPr/>
          <a:lstStyle/>
          <a:p>
            <a:r>
              <a:rPr lang="en-CA"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Fictional Case Example</a:t>
            </a:r>
          </a:p>
        </p:txBody>
      </p:sp>
      <p:sp>
        <p:nvSpPr>
          <p:cNvPr id="3" name="Content Placeholder 2">
            <a:extLst>
              <a:ext uri="{FF2B5EF4-FFF2-40B4-BE49-F238E27FC236}">
                <a16:creationId xmlns:a16="http://schemas.microsoft.com/office/drawing/2014/main" id="{4E9A372F-1DA0-4508-808E-EE851A7036CF}"/>
              </a:ext>
            </a:extLst>
          </p:cNvPr>
          <p:cNvSpPr>
            <a:spLocks noGrp="1"/>
          </p:cNvSpPr>
          <p:nvPr>
            <p:ph idx="1"/>
          </p:nvPr>
        </p:nvSpPr>
        <p:spPr>
          <a:xfrm>
            <a:off x="973873" y="1291590"/>
            <a:ext cx="10608527" cy="4697730"/>
          </a:xfrm>
        </p:spPr>
        <p:txBody>
          <a:bodyPr>
            <a:normAutofit lnSpcReduction="10000"/>
          </a:bodyPr>
          <a:lstStyle/>
          <a:p>
            <a:r>
              <a:rPr lang="en-CA" sz="2000" dirty="0">
                <a:latin typeface="Arial" panose="020B0604020202020204" pitchFamily="34" charset="0"/>
                <a:cs typeface="Arial" panose="020B0604020202020204" pitchFamily="34" charset="0"/>
              </a:rPr>
              <a:t>Brian is a new RCMP officer. Originally from Nova Scotia, he is posted to a fly-in community of 4,000 people in the northern part of the Yukon Territory following graduation. Brian was excited about his first posting which offered the opportunity to utilize his new skills and to see another part of Canada. His family live in Nova Scotia and there is a 4 hour time difference. Brian arrived in the Yukon in October when the sun rises for 4 to 5 hours each day and it is dark the rest of the time. Brian finds that as the sun starts to set and darkness takes over, he experiences feelings of sadness and lethargy. There is one other RCMP officer posted in the community who is married and has two young children. The closest RCMP detachment is located in a community 1 hour away by plane. Although he makes a good salary, Brian was unprepared for the high cost of living in the north, especially food prices. Nutrition and staying healthy are important to Brian but he is concerned that the high food costs may make it hard to fly home often to see his family. Everywhere he goes in the community he is known as an officer of the law. Recently while in the check-out line at the grocery store, Brian recognized a voice behind him. He turned around, only to find he was standing face to face with a man he arrested two days ago for intimate partner violence, who was now out on bail.    </a:t>
            </a:r>
          </a:p>
          <a:p>
            <a:endParaRPr lang="en-CA"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745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4334A-5F00-4A67-854A-B5307DFEE122}"/>
              </a:ext>
            </a:extLst>
          </p:cNvPr>
          <p:cNvSpPr>
            <a:spLocks noGrp="1"/>
          </p:cNvSpPr>
          <p:nvPr>
            <p:ph type="title"/>
          </p:nvPr>
        </p:nvSpPr>
        <p:spPr/>
        <p:txBody>
          <a:bodyPr>
            <a:normAutofit fontScale="90000"/>
          </a:bodyPr>
          <a:lstStyle/>
          <a:p>
            <a:br>
              <a:rPr lang="en-CA" sz="5300" dirty="0">
                <a:latin typeface="Arial" panose="020B0604020202020204" pitchFamily="34" charset="0"/>
                <a:cs typeface="Arial" panose="020B0604020202020204" pitchFamily="34" charset="0"/>
              </a:rPr>
            </a:br>
            <a:r>
              <a:rPr lang="en-CA" sz="5300" dirty="0">
                <a:effectLst>
                  <a:outerShdw blurRad="50800" dist="38100" algn="l" rotWithShape="0">
                    <a:prstClr val="black">
                      <a:alpha val="40000"/>
                    </a:prstClr>
                  </a:outerShdw>
                </a:effectLst>
                <a:latin typeface="Arial" panose="020B0604020202020204" pitchFamily="34" charset="0"/>
                <a:cs typeface="Arial" panose="020B0604020202020204" pitchFamily="34" charset="0"/>
              </a:rPr>
              <a:t>Discussion Questions</a:t>
            </a:r>
            <a:br>
              <a:rPr lang="en-CA" dirty="0"/>
            </a:br>
            <a:endParaRPr lang="en-CA" dirty="0"/>
          </a:p>
        </p:txBody>
      </p:sp>
      <p:sp>
        <p:nvSpPr>
          <p:cNvPr id="3" name="Content Placeholder 2">
            <a:extLst>
              <a:ext uri="{FF2B5EF4-FFF2-40B4-BE49-F238E27FC236}">
                <a16:creationId xmlns:a16="http://schemas.microsoft.com/office/drawing/2014/main" id="{E4BF1346-D3B0-4E50-9D91-91334AF4C053}"/>
              </a:ext>
            </a:extLst>
          </p:cNvPr>
          <p:cNvSpPr>
            <a:spLocks noGrp="1"/>
          </p:cNvSpPr>
          <p:nvPr>
            <p:ph idx="1"/>
          </p:nvPr>
        </p:nvSpPr>
        <p:spPr/>
        <p:txBody>
          <a:bodyPr/>
          <a:lstStyle/>
          <a:p>
            <a:pPr lvl="0"/>
            <a:endParaRPr lang="en-CA" sz="2800" dirty="0">
              <a:latin typeface="Arial" panose="020B0604020202020204" pitchFamily="34" charset="0"/>
              <a:cs typeface="Arial" panose="020B0604020202020204" pitchFamily="34" charset="0"/>
            </a:endParaRPr>
          </a:p>
          <a:p>
            <a:pPr lvl="0"/>
            <a:r>
              <a:rPr lang="en-CA" sz="2800" dirty="0">
                <a:latin typeface="Arial" panose="020B0604020202020204" pitchFamily="34" charset="0"/>
                <a:cs typeface="Arial" panose="020B0604020202020204" pitchFamily="34" charset="0"/>
              </a:rPr>
              <a:t>What challenges is Brian experiencing working in the north?</a:t>
            </a:r>
          </a:p>
          <a:p>
            <a:pPr marL="0" lvl="0" indent="0">
              <a:buNone/>
            </a:pPr>
            <a:endParaRPr lang="en-CA" sz="2800" dirty="0">
              <a:latin typeface="Arial" panose="020B0604020202020204" pitchFamily="34" charset="0"/>
              <a:cs typeface="Arial" panose="020B0604020202020204" pitchFamily="34" charset="0"/>
            </a:endParaRPr>
          </a:p>
          <a:p>
            <a:pPr lvl="0"/>
            <a:r>
              <a:rPr lang="en-CA" sz="2800" dirty="0">
                <a:latin typeface="Arial" panose="020B0604020202020204" pitchFamily="34" charset="0"/>
                <a:cs typeface="Arial" panose="020B0604020202020204" pitchFamily="34" charset="0"/>
              </a:rPr>
              <a:t>What factors contribute to these challenges?</a:t>
            </a:r>
          </a:p>
          <a:p>
            <a:pPr marL="0" lvl="0" indent="0">
              <a:buNone/>
            </a:pPr>
            <a:endParaRPr lang="en-CA" sz="2800" dirty="0">
              <a:latin typeface="Arial" panose="020B0604020202020204" pitchFamily="34" charset="0"/>
              <a:cs typeface="Arial" panose="020B0604020202020204" pitchFamily="34" charset="0"/>
            </a:endParaRPr>
          </a:p>
          <a:p>
            <a:pPr lvl="0"/>
            <a:r>
              <a:rPr lang="en-CA" sz="2800" dirty="0">
                <a:latin typeface="Arial" panose="020B0604020202020204" pitchFamily="34" charset="0"/>
                <a:cs typeface="Arial" panose="020B0604020202020204" pitchFamily="34" charset="0"/>
              </a:rPr>
              <a:t>What would you suggest to Brian in terms of coping with his posting?</a:t>
            </a:r>
          </a:p>
          <a:p>
            <a:endParaRPr lang="en-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3375367"/>
      </p:ext>
    </p:extLst>
  </p:cSld>
  <p:clrMapOvr>
    <a:masterClrMapping/>
  </p:clrMapOvr>
</p:sld>
</file>

<file path=ppt/theme/theme1.xml><?xml version="1.0" encoding="utf-8"?>
<a:theme xmlns:a="http://schemas.openxmlformats.org/drawingml/2006/main" name="OUP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UP theme" id="{7A0D427D-46FF-4A2B-9236-F66C138F048D}" vid="{BC451F19-10C0-41C1-BE7B-12EFC857DB8B}"/>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xford Template 2020-05-05" id="{B78F6A64-C076-4E15-90E5-9A59F0E29698}" vid="{4E7A6230-715B-4185-B28B-DDAA513E7FCA}"/>
    </a:ext>
  </a:extLst>
</a:theme>
</file>

<file path=docProps/app.xml><?xml version="1.0" encoding="utf-8"?>
<Properties xmlns="http://schemas.openxmlformats.org/officeDocument/2006/extended-properties" xmlns:vt="http://schemas.openxmlformats.org/officeDocument/2006/docPropsVTypes">
  <Template>OUP theme</Template>
  <TotalTime>4</TotalTime>
  <Words>871</Words>
  <Application>Microsoft Office PowerPoint</Application>
  <PresentationFormat>Widescreen</PresentationFormat>
  <Paragraphs>88</Paragraphs>
  <Slides>14</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14</vt:i4>
      </vt:variant>
    </vt:vector>
  </HeadingPairs>
  <TitlesOfParts>
    <vt:vector size="18" baseType="lpstr">
      <vt:lpstr>Arial</vt:lpstr>
      <vt:lpstr>Calibri</vt:lpstr>
      <vt:lpstr>OUP theme</vt:lpstr>
      <vt:lpstr>1_Custom Design</vt:lpstr>
      <vt:lpstr>Mandatory Reporting of Child Abuse and Neglect in Northern Canada</vt:lpstr>
      <vt:lpstr> Learning Objectives </vt:lpstr>
      <vt:lpstr>Defining “North”</vt:lpstr>
      <vt:lpstr>The Economic and Social Context of Northern Canada</vt:lpstr>
      <vt:lpstr>Women in Northern Canada</vt:lpstr>
      <vt:lpstr>Challenges for Mandatory Reporters Living and Working in Northern Canada</vt:lpstr>
      <vt:lpstr>Challenges for Mandatory Reporters Living and Working in Northern Canada</vt:lpstr>
      <vt:lpstr>Fictional Case Example</vt:lpstr>
      <vt:lpstr> Discussion Questions </vt:lpstr>
      <vt:lpstr>Coping Strategies</vt:lpstr>
      <vt:lpstr>Suggestions for Mandatory Reporters Working in Northern Canada</vt:lpstr>
      <vt:lpstr>Suggestions for Mandatory Reporters Working in Northern Canada</vt:lpstr>
      <vt:lpstr>Questions for Critical Reflection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Mandatory Reporting of Child Abuse and Neglect in Northern Canada</dc:title>
  <dc:creator>Cassandra Etherington</dc:creator>
  <cp:lastModifiedBy>HARP, Ris</cp:lastModifiedBy>
  <cp:revision>36</cp:revision>
  <dcterms:created xsi:type="dcterms:W3CDTF">2018-08-10T02:43:02Z</dcterms:created>
  <dcterms:modified xsi:type="dcterms:W3CDTF">2021-03-10T18:55:42Z</dcterms:modified>
</cp:coreProperties>
</file>