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256" r:id="rId2"/>
    <p:sldId id="257" r:id="rId3"/>
    <p:sldId id="258" r:id="rId4"/>
    <p:sldId id="277" r:id="rId5"/>
    <p:sldId id="259" r:id="rId6"/>
    <p:sldId id="275"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8" r:id="rId20"/>
    <p:sldId id="274" r:id="rId21"/>
    <p:sldId id="279" r:id="rId22"/>
    <p:sldId id="280" r:id="rId23"/>
    <p:sldId id="281" r:id="rId24"/>
    <p:sldId id="282" r:id="rId25"/>
    <p:sldId id="272" r:id="rId26"/>
    <p:sldId id="273" r:id="rId27"/>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Arial" charset="0"/>
        <a:ea typeface="+mn-ea"/>
        <a:cs typeface="+mn-cs"/>
      </a:defRPr>
    </a:lvl1pPr>
    <a:lvl2pPr marL="609585" algn="l" rtl="0" eaLnBrk="0" fontAlgn="base" hangingPunct="0">
      <a:spcBef>
        <a:spcPct val="0"/>
      </a:spcBef>
      <a:spcAft>
        <a:spcPct val="0"/>
      </a:spcAft>
      <a:defRPr sz="3200" kern="1200">
        <a:solidFill>
          <a:schemeClr val="tx1"/>
        </a:solidFill>
        <a:latin typeface="Arial" charset="0"/>
        <a:ea typeface="+mn-ea"/>
        <a:cs typeface="+mn-cs"/>
      </a:defRPr>
    </a:lvl2pPr>
    <a:lvl3pPr marL="1219170" algn="l" rtl="0" eaLnBrk="0" fontAlgn="base" hangingPunct="0">
      <a:spcBef>
        <a:spcPct val="0"/>
      </a:spcBef>
      <a:spcAft>
        <a:spcPct val="0"/>
      </a:spcAft>
      <a:defRPr sz="3200" kern="1200">
        <a:solidFill>
          <a:schemeClr val="tx1"/>
        </a:solidFill>
        <a:latin typeface="Arial" charset="0"/>
        <a:ea typeface="+mn-ea"/>
        <a:cs typeface="+mn-cs"/>
      </a:defRPr>
    </a:lvl3pPr>
    <a:lvl4pPr marL="1828754" algn="l" rtl="0" eaLnBrk="0" fontAlgn="base" hangingPunct="0">
      <a:spcBef>
        <a:spcPct val="0"/>
      </a:spcBef>
      <a:spcAft>
        <a:spcPct val="0"/>
      </a:spcAft>
      <a:defRPr sz="3200" kern="1200">
        <a:solidFill>
          <a:schemeClr val="tx1"/>
        </a:solidFill>
        <a:latin typeface="Arial" charset="0"/>
        <a:ea typeface="+mn-ea"/>
        <a:cs typeface="+mn-cs"/>
      </a:defRPr>
    </a:lvl4pPr>
    <a:lvl5pPr marL="2438339" algn="l" rtl="0" eaLnBrk="0" fontAlgn="base" hangingPunct="0">
      <a:spcBef>
        <a:spcPct val="0"/>
      </a:spcBef>
      <a:spcAft>
        <a:spcPct val="0"/>
      </a:spcAft>
      <a:defRPr sz="3200" kern="1200">
        <a:solidFill>
          <a:schemeClr val="tx1"/>
        </a:solidFill>
        <a:latin typeface="Arial" charset="0"/>
        <a:ea typeface="+mn-ea"/>
        <a:cs typeface="+mn-cs"/>
      </a:defRPr>
    </a:lvl5pPr>
    <a:lvl6pPr marL="3047924" algn="l" defTabSz="609585" rtl="0" eaLnBrk="1" latinLnBrk="0" hangingPunct="1">
      <a:defRPr sz="3200" kern="1200">
        <a:solidFill>
          <a:schemeClr val="tx1"/>
        </a:solidFill>
        <a:latin typeface="Arial" charset="0"/>
        <a:ea typeface="+mn-ea"/>
        <a:cs typeface="+mn-cs"/>
      </a:defRPr>
    </a:lvl6pPr>
    <a:lvl7pPr marL="3657509" algn="l" defTabSz="609585" rtl="0" eaLnBrk="1" latinLnBrk="0" hangingPunct="1">
      <a:defRPr sz="3200" kern="1200">
        <a:solidFill>
          <a:schemeClr val="tx1"/>
        </a:solidFill>
        <a:latin typeface="Arial" charset="0"/>
        <a:ea typeface="+mn-ea"/>
        <a:cs typeface="+mn-cs"/>
      </a:defRPr>
    </a:lvl7pPr>
    <a:lvl8pPr marL="4267093" algn="l" defTabSz="609585" rtl="0" eaLnBrk="1" latinLnBrk="0" hangingPunct="1">
      <a:defRPr sz="3200" kern="1200">
        <a:solidFill>
          <a:schemeClr val="tx1"/>
        </a:solidFill>
        <a:latin typeface="Arial" charset="0"/>
        <a:ea typeface="+mn-ea"/>
        <a:cs typeface="+mn-cs"/>
      </a:defRPr>
    </a:lvl8pPr>
    <a:lvl9pPr marL="4876678" algn="l" defTabSz="609585" rtl="0" eaLnBrk="1" latinLnBrk="0" hangingPunct="1">
      <a:defRPr sz="32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665C"/>
    <a:srgbClr val="B4D8D1"/>
    <a:srgbClr val="E6EEB8"/>
    <a:srgbClr val="00706C"/>
    <a:srgbClr val="4B595C"/>
    <a:srgbClr val="004F81"/>
    <a:srgbClr val="285A28"/>
    <a:srgbClr val="C35C49"/>
    <a:srgbClr val="B54425"/>
    <a:srgbClr val="5323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93" autoAdjust="0"/>
    <p:restoredTop sz="80108"/>
  </p:normalViewPr>
  <p:slideViewPr>
    <p:cSldViewPr snapToGrid="0">
      <p:cViewPr varScale="1">
        <p:scale>
          <a:sx n="57" d="100"/>
          <a:sy n="57" d="100"/>
        </p:scale>
        <p:origin x="102" y="139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p:cViewPr varScale="1">
        <p:scale>
          <a:sx n="140" d="100"/>
          <a:sy n="140" d="100"/>
        </p:scale>
        <p:origin x="5056"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charset="0"/>
              </a:defRPr>
            </a:lvl1pPr>
          </a:lstStyle>
          <a:p>
            <a:endParaRPr lang="en-US"/>
          </a:p>
        </p:txBody>
      </p:sp>
      <p:sp>
        <p:nvSpPr>
          <p:cNvPr id="1064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charset="0"/>
              </a:defRPr>
            </a:lvl1pPr>
          </a:lstStyle>
          <a:p>
            <a:endParaRPr lang="en-US"/>
          </a:p>
        </p:txBody>
      </p:sp>
      <p:sp>
        <p:nvSpPr>
          <p:cNvPr id="10650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p:spPr>
      </p:sp>
      <p:sp>
        <p:nvSpPr>
          <p:cNvPr id="1065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5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charset="0"/>
              </a:defRPr>
            </a:lvl1pPr>
          </a:lstStyle>
          <a:p>
            <a:endParaRPr lang="en-US"/>
          </a:p>
        </p:txBody>
      </p:sp>
      <p:sp>
        <p:nvSpPr>
          <p:cNvPr id="1065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charset="0"/>
              </a:defRPr>
            </a:lvl1pPr>
          </a:lstStyle>
          <a:p>
            <a:fld id="{B11FA646-5BA4-2540-B87F-8ED0E4574DDD}" type="slidenum">
              <a:rPr lang="en-US"/>
              <a:pPr/>
              <a:t>‹#›</a:t>
            </a:fld>
            <a:endParaRPr lang="en-US"/>
          </a:p>
        </p:txBody>
      </p:sp>
    </p:spTree>
    <p:extLst>
      <p:ext uri="{BB962C8B-B14F-4D97-AF65-F5344CB8AC3E}">
        <p14:creationId xmlns:p14="http://schemas.microsoft.com/office/powerpoint/2010/main" val="12918222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Times" charset="0"/>
        <a:ea typeface="+mn-ea"/>
        <a:cs typeface="+mn-cs"/>
      </a:defRPr>
    </a:lvl1pPr>
    <a:lvl2pPr marL="609585" algn="l" rtl="0" fontAlgn="base">
      <a:spcBef>
        <a:spcPct val="30000"/>
      </a:spcBef>
      <a:spcAft>
        <a:spcPct val="0"/>
      </a:spcAft>
      <a:defRPr sz="1600" kern="1200">
        <a:solidFill>
          <a:schemeClr val="tx1"/>
        </a:solidFill>
        <a:latin typeface="Times" charset="0"/>
        <a:ea typeface="ＭＳ Ｐゴシック" charset="-128"/>
        <a:cs typeface="+mn-cs"/>
      </a:defRPr>
    </a:lvl2pPr>
    <a:lvl3pPr marL="1219170" algn="l" rtl="0" fontAlgn="base">
      <a:spcBef>
        <a:spcPct val="30000"/>
      </a:spcBef>
      <a:spcAft>
        <a:spcPct val="0"/>
      </a:spcAft>
      <a:defRPr sz="1600" kern="1200">
        <a:solidFill>
          <a:schemeClr val="tx1"/>
        </a:solidFill>
        <a:latin typeface="Times" charset="0"/>
        <a:ea typeface="ＭＳ Ｐゴシック" charset="-128"/>
        <a:cs typeface="+mn-cs"/>
      </a:defRPr>
    </a:lvl3pPr>
    <a:lvl4pPr marL="1828754" algn="l" rtl="0" fontAlgn="base">
      <a:spcBef>
        <a:spcPct val="30000"/>
      </a:spcBef>
      <a:spcAft>
        <a:spcPct val="0"/>
      </a:spcAft>
      <a:defRPr sz="1600" kern="1200">
        <a:solidFill>
          <a:schemeClr val="tx1"/>
        </a:solidFill>
        <a:latin typeface="Times" charset="0"/>
        <a:ea typeface="ＭＳ Ｐゴシック" charset="-128"/>
        <a:cs typeface="+mn-cs"/>
      </a:defRPr>
    </a:lvl4pPr>
    <a:lvl5pPr marL="2438339" algn="l" rtl="0" fontAlgn="base">
      <a:spcBef>
        <a:spcPct val="30000"/>
      </a:spcBef>
      <a:spcAft>
        <a:spcPct val="0"/>
      </a:spcAft>
      <a:defRPr sz="1600" kern="1200">
        <a:solidFill>
          <a:schemeClr val="tx1"/>
        </a:solidFill>
        <a:latin typeface="Times" charset="0"/>
        <a:ea typeface="ＭＳ Ｐゴシック" charset="-128"/>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Chapter 7 Opener</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The famous patient H.M. in 1974, at the age of 48. As a result of radical surgery to control his epileptic seizures, he lost his ability to remember new information, yet he retained many other high-level cognitive functions.</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a:t>
            </a:fld>
            <a:endParaRPr lang="en-US"/>
          </a:p>
        </p:txBody>
      </p:sp>
    </p:spTree>
    <p:extLst>
      <p:ext uri="{BB962C8B-B14F-4D97-AF65-F5344CB8AC3E}">
        <p14:creationId xmlns:p14="http://schemas.microsoft.com/office/powerpoint/2010/main" val="2118641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7.7  </a:t>
            </a:r>
            <a:r>
              <a:rPr lang="en-US" sz="1600" b="1" kern="1200" dirty="0">
                <a:solidFill>
                  <a:schemeClr val="tx1"/>
                </a:solidFill>
                <a:effectLst/>
                <a:latin typeface="Times" charset="0"/>
                <a:ea typeface="+mn-ea"/>
                <a:cs typeface="+mn-cs"/>
              </a:rPr>
              <a:t>Computer-based visual search task</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(A) A sample search array. The task is to search for a rotated T as quickly as possible. (B) Average search times are faster for targets in old, repeated displays than in new displays. The benefit for old configurations is called contextual cuing, as memory for visual context serves to guide search (attention) to the target. The memory traces were implicit (observers were unable to distinguish old contexts from new). (After M. M. Chun. 2000. </a:t>
            </a:r>
            <a:r>
              <a:rPr lang="en-US" sz="1600" i="1" kern="1200" dirty="0">
                <a:solidFill>
                  <a:schemeClr val="tx1"/>
                </a:solidFill>
                <a:effectLst/>
                <a:latin typeface="Times" charset="0"/>
                <a:ea typeface="+mn-ea"/>
                <a:cs typeface="+mn-cs"/>
              </a:rPr>
              <a:t>Trends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Sci</a:t>
            </a:r>
            <a:r>
              <a:rPr lang="en-US" sz="1600" kern="1200" dirty="0">
                <a:solidFill>
                  <a:schemeClr val="tx1"/>
                </a:solidFill>
                <a:effectLst/>
                <a:latin typeface="Times" charset="0"/>
                <a:ea typeface="+mn-ea"/>
                <a:cs typeface="+mn-cs"/>
              </a:rPr>
              <a:t> 4: 170–178; based on M. M. Chun and Y. Jiang. 1998.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a:t>
            </a:r>
            <a:r>
              <a:rPr lang="en-US" sz="1600" i="1" kern="1200" dirty="0" err="1">
                <a:solidFill>
                  <a:schemeClr val="tx1"/>
                </a:solidFill>
                <a:effectLst/>
                <a:latin typeface="Times" charset="0"/>
                <a:ea typeface="+mn-ea"/>
                <a:cs typeface="+mn-cs"/>
              </a:rPr>
              <a:t>Psychol</a:t>
            </a:r>
            <a:r>
              <a:rPr lang="en-US" sz="1600" kern="1200" dirty="0">
                <a:solidFill>
                  <a:schemeClr val="tx1"/>
                </a:solidFill>
                <a:effectLst/>
                <a:latin typeface="Times" charset="0"/>
                <a:ea typeface="+mn-ea"/>
                <a:cs typeface="+mn-cs"/>
              </a:rPr>
              <a:t> 36: 28–71.)</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10</a:t>
            </a:fld>
            <a:endParaRPr lang="en-US"/>
          </a:p>
        </p:txBody>
      </p:sp>
    </p:spTree>
    <p:extLst>
      <p:ext uri="{BB962C8B-B14F-4D97-AF65-F5344CB8AC3E}">
        <p14:creationId xmlns:p14="http://schemas.microsoft.com/office/powerpoint/2010/main" val="126553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7.7  </a:t>
            </a:r>
            <a:r>
              <a:rPr lang="en-US" sz="1600" b="1" kern="1200" dirty="0">
                <a:solidFill>
                  <a:schemeClr val="tx1"/>
                </a:solidFill>
                <a:effectLst/>
                <a:latin typeface="Times" charset="0"/>
                <a:ea typeface="+mn-ea"/>
                <a:cs typeface="+mn-cs"/>
              </a:rPr>
              <a:t>Computer-based visual search task</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(A) A sample search array. The task is to search for a rotated T as quickly as possible. (B) Average search times are faster for targets in old, repeated displays than in new displays. The benefit for old configurations is called contextual cuing, as memory for visual context serves to guide search (attention) to the target. The memory traces were implicit (observers were unable to distinguish old contexts from new). (After M. M. Chun. 2000. </a:t>
            </a:r>
            <a:r>
              <a:rPr lang="en-US" sz="1600" i="1" kern="1200" dirty="0">
                <a:solidFill>
                  <a:schemeClr val="tx1"/>
                </a:solidFill>
                <a:effectLst/>
                <a:latin typeface="Times" charset="0"/>
                <a:ea typeface="+mn-ea"/>
                <a:cs typeface="+mn-cs"/>
              </a:rPr>
              <a:t>Trends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Sci</a:t>
            </a:r>
            <a:r>
              <a:rPr lang="en-US" sz="1600" kern="1200" dirty="0">
                <a:solidFill>
                  <a:schemeClr val="tx1"/>
                </a:solidFill>
                <a:effectLst/>
                <a:latin typeface="Times" charset="0"/>
                <a:ea typeface="+mn-ea"/>
                <a:cs typeface="+mn-cs"/>
              </a:rPr>
              <a:t> 4: 170–178; based on M. M. Chun and Y. Jiang. 1998.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a:t>
            </a:r>
            <a:r>
              <a:rPr lang="en-US" sz="1600" i="1" kern="1200" dirty="0" err="1">
                <a:solidFill>
                  <a:schemeClr val="tx1"/>
                </a:solidFill>
                <a:effectLst/>
                <a:latin typeface="Times" charset="0"/>
                <a:ea typeface="+mn-ea"/>
                <a:cs typeface="+mn-cs"/>
              </a:rPr>
              <a:t>Psychol</a:t>
            </a:r>
            <a:r>
              <a:rPr lang="en-US" sz="1600" kern="1200" dirty="0">
                <a:solidFill>
                  <a:schemeClr val="tx1"/>
                </a:solidFill>
                <a:effectLst/>
                <a:latin typeface="Times" charset="0"/>
                <a:ea typeface="+mn-ea"/>
                <a:cs typeface="+mn-cs"/>
              </a:rPr>
              <a:t> 36: 28–71.)</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11</a:t>
            </a:fld>
            <a:endParaRPr lang="en-US"/>
          </a:p>
        </p:txBody>
      </p:sp>
    </p:spTree>
    <p:extLst>
      <p:ext uri="{BB962C8B-B14F-4D97-AF65-F5344CB8AC3E}">
        <p14:creationId xmlns:p14="http://schemas.microsoft.com/office/powerpoint/2010/main" val="654039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7.7  </a:t>
            </a:r>
            <a:r>
              <a:rPr lang="en-US" sz="1600" b="1" kern="1200" dirty="0">
                <a:solidFill>
                  <a:schemeClr val="tx1"/>
                </a:solidFill>
                <a:effectLst/>
                <a:latin typeface="Times" charset="0"/>
                <a:ea typeface="+mn-ea"/>
                <a:cs typeface="+mn-cs"/>
              </a:rPr>
              <a:t>Computer-based visual search task</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(A) A sample search array. The task is to search for a rotated T as quickly as possible. (B) Average search times are faster for targets in old, repeated displays than in new displays. The benefit for old configurations is called contextual cuing, as memory for visual context serves to guide search (attention) to the target. The memory traces were implicit (observers were unable to distinguish old contexts from new). (After M. M. Chun. 2000. </a:t>
            </a:r>
            <a:r>
              <a:rPr lang="en-US" sz="1600" i="1" kern="1200" dirty="0">
                <a:solidFill>
                  <a:schemeClr val="tx1"/>
                </a:solidFill>
                <a:effectLst/>
                <a:latin typeface="Times" charset="0"/>
                <a:ea typeface="+mn-ea"/>
                <a:cs typeface="+mn-cs"/>
              </a:rPr>
              <a:t>Trends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Sci</a:t>
            </a:r>
            <a:r>
              <a:rPr lang="en-US" sz="1600" kern="1200" dirty="0">
                <a:solidFill>
                  <a:schemeClr val="tx1"/>
                </a:solidFill>
                <a:effectLst/>
                <a:latin typeface="Times" charset="0"/>
                <a:ea typeface="+mn-ea"/>
                <a:cs typeface="+mn-cs"/>
              </a:rPr>
              <a:t> 4: 170–178; based on M. M. Chun and Y. Jiang. 1998.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a:t>
            </a:r>
            <a:r>
              <a:rPr lang="en-US" sz="1600" i="1" kern="1200" dirty="0" err="1">
                <a:solidFill>
                  <a:schemeClr val="tx1"/>
                </a:solidFill>
                <a:effectLst/>
                <a:latin typeface="Times" charset="0"/>
                <a:ea typeface="+mn-ea"/>
                <a:cs typeface="+mn-cs"/>
              </a:rPr>
              <a:t>Psychol</a:t>
            </a:r>
            <a:r>
              <a:rPr lang="en-US" sz="1600" kern="1200" dirty="0">
                <a:solidFill>
                  <a:schemeClr val="tx1"/>
                </a:solidFill>
                <a:effectLst/>
                <a:latin typeface="Times" charset="0"/>
                <a:ea typeface="+mn-ea"/>
                <a:cs typeface="+mn-cs"/>
              </a:rPr>
              <a:t> 36: 28–71.)</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12</a:t>
            </a:fld>
            <a:endParaRPr lang="en-US"/>
          </a:p>
        </p:txBody>
      </p:sp>
    </p:spTree>
    <p:extLst>
      <p:ext uri="{BB962C8B-B14F-4D97-AF65-F5344CB8AC3E}">
        <p14:creationId xmlns:p14="http://schemas.microsoft.com/office/powerpoint/2010/main" val="745424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7.8  </a:t>
            </a:r>
            <a:r>
              <a:rPr lang="en-US" sz="1600" b="1" kern="1200" dirty="0">
                <a:solidFill>
                  <a:schemeClr val="tx1"/>
                </a:solidFill>
                <a:effectLst/>
                <a:latin typeface="Times" charset="0"/>
                <a:ea typeface="+mn-ea"/>
                <a:cs typeface="+mn-cs"/>
              </a:rPr>
              <a:t>A serial position curve</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Better memory for items appearing at the early part of the list is called the primacy effect, and better memory for items appearing toward the end of the list is called the recency effect. (After B. B. Murdock, Jr. 1962. </a:t>
            </a:r>
            <a:r>
              <a:rPr lang="en-US" sz="1600" i="1" kern="1200" dirty="0">
                <a:solidFill>
                  <a:schemeClr val="tx1"/>
                </a:solidFill>
                <a:effectLst/>
                <a:latin typeface="Times" charset="0"/>
                <a:ea typeface="+mn-ea"/>
                <a:cs typeface="+mn-cs"/>
              </a:rPr>
              <a:t>J </a:t>
            </a:r>
            <a:r>
              <a:rPr lang="en-US" sz="1600" i="1" kern="1200" dirty="0" err="1">
                <a:solidFill>
                  <a:schemeClr val="tx1"/>
                </a:solidFill>
                <a:effectLst/>
                <a:latin typeface="Times" charset="0"/>
                <a:ea typeface="+mn-ea"/>
                <a:cs typeface="+mn-cs"/>
              </a:rPr>
              <a:t>Exp</a:t>
            </a:r>
            <a:r>
              <a:rPr lang="en-US" sz="1600" i="1" kern="1200" dirty="0">
                <a:solidFill>
                  <a:schemeClr val="tx1"/>
                </a:solidFill>
                <a:effectLst/>
                <a:latin typeface="Times" charset="0"/>
                <a:ea typeface="+mn-ea"/>
                <a:cs typeface="+mn-cs"/>
              </a:rPr>
              <a:t> </a:t>
            </a:r>
            <a:r>
              <a:rPr lang="en-US" sz="1600" i="1" kern="1200" dirty="0" err="1">
                <a:solidFill>
                  <a:schemeClr val="tx1"/>
                </a:solidFill>
                <a:effectLst/>
                <a:latin typeface="Times" charset="0"/>
                <a:ea typeface="+mn-ea"/>
                <a:cs typeface="+mn-cs"/>
              </a:rPr>
              <a:t>Psychol</a:t>
            </a:r>
            <a:r>
              <a:rPr lang="en-US" sz="1600" i="1" kern="1200" dirty="0">
                <a:solidFill>
                  <a:schemeClr val="tx1"/>
                </a:solidFill>
                <a:effectLst/>
                <a:latin typeface="Times" charset="0"/>
                <a:ea typeface="+mn-ea"/>
                <a:cs typeface="+mn-cs"/>
              </a:rPr>
              <a:t> </a:t>
            </a:r>
            <a:r>
              <a:rPr lang="en-US" sz="1600" kern="1200" dirty="0">
                <a:solidFill>
                  <a:schemeClr val="tx1"/>
                </a:solidFill>
                <a:effectLst/>
                <a:latin typeface="Times" charset="0"/>
                <a:ea typeface="+mn-ea"/>
                <a:cs typeface="+mn-cs"/>
              </a:rPr>
              <a:t>64: 482–488. Content in public domain.)</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13</a:t>
            </a:fld>
            <a:endParaRPr lang="en-US"/>
          </a:p>
        </p:txBody>
      </p:sp>
    </p:spTree>
    <p:extLst>
      <p:ext uri="{BB962C8B-B14F-4D97-AF65-F5344CB8AC3E}">
        <p14:creationId xmlns:p14="http://schemas.microsoft.com/office/powerpoint/2010/main" val="34203686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7.9  </a:t>
            </a:r>
            <a:r>
              <a:rPr lang="en-US" sz="1600" b="1" kern="1200" dirty="0">
                <a:solidFill>
                  <a:schemeClr val="tx1"/>
                </a:solidFill>
                <a:effectLst/>
                <a:latin typeface="Times" charset="0"/>
                <a:ea typeface="+mn-ea"/>
                <a:cs typeface="+mn-cs"/>
              </a:rPr>
              <a:t>The recency effect is eliminated if a delay or distracting task is introduced at the end of the list</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This suggests that the recency effect reflects short-term memory, which is disrupted by delay or distraction. (After M. </a:t>
            </a:r>
            <a:r>
              <a:rPr lang="en-US" sz="1600" kern="1200" dirty="0" err="1">
                <a:solidFill>
                  <a:schemeClr val="tx1"/>
                </a:solidFill>
                <a:effectLst/>
                <a:latin typeface="Times" charset="0"/>
                <a:ea typeface="+mn-ea"/>
                <a:cs typeface="+mn-cs"/>
              </a:rPr>
              <a:t>Glanzer</a:t>
            </a:r>
            <a:r>
              <a:rPr lang="en-US" sz="1600" kern="1200" dirty="0">
                <a:solidFill>
                  <a:schemeClr val="tx1"/>
                </a:solidFill>
                <a:effectLst/>
                <a:latin typeface="Times" charset="0"/>
                <a:ea typeface="+mn-ea"/>
                <a:cs typeface="+mn-cs"/>
              </a:rPr>
              <a:t> and A. R. Cunitz. 1966. </a:t>
            </a:r>
            <a:r>
              <a:rPr lang="en-US" sz="1600" i="1" kern="1200" dirty="0">
                <a:solidFill>
                  <a:schemeClr val="tx1"/>
                </a:solidFill>
                <a:effectLst/>
                <a:latin typeface="Times" charset="0"/>
                <a:ea typeface="+mn-ea"/>
                <a:cs typeface="+mn-cs"/>
              </a:rPr>
              <a:t>J Verbal Learning Verbal </a:t>
            </a:r>
            <a:r>
              <a:rPr lang="en-US" sz="1600" i="1" kern="1200" dirty="0" err="1">
                <a:solidFill>
                  <a:schemeClr val="tx1"/>
                </a:solidFill>
                <a:effectLst/>
                <a:latin typeface="Times" charset="0"/>
                <a:ea typeface="+mn-ea"/>
                <a:cs typeface="+mn-cs"/>
              </a:rPr>
              <a:t>Behav</a:t>
            </a:r>
            <a:r>
              <a:rPr lang="en-US" sz="1600" kern="1200" dirty="0">
                <a:solidFill>
                  <a:schemeClr val="tx1"/>
                </a:solidFill>
                <a:effectLst/>
                <a:latin typeface="Times" charset="0"/>
                <a:ea typeface="+mn-ea"/>
                <a:cs typeface="+mn-cs"/>
              </a:rPr>
              <a:t> 5: 351–360.)</a:t>
            </a:r>
          </a:p>
          <a:p>
            <a:pPr fontAlgn="ctr"/>
            <a:r>
              <a:rPr lang="en-US" sz="1600" b="1" kern="1200" cap="all" dirty="0">
                <a:solidFill>
                  <a:schemeClr val="tx1"/>
                </a:solidFill>
                <a:effectLst/>
                <a:latin typeface="Times" charset="0"/>
                <a:ea typeface="+mn-ea"/>
                <a:cs typeface="+mn-cs"/>
              </a:rPr>
              <a:t> </a:t>
            </a:r>
            <a:endParaRPr lang="en-US" sz="1600" kern="1200" dirty="0">
              <a:solidFill>
                <a:schemeClr val="tx1"/>
              </a:solidFill>
              <a:effectLst/>
              <a:latin typeface="Times"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14</a:t>
            </a:fld>
            <a:endParaRPr lang="en-US"/>
          </a:p>
        </p:txBody>
      </p:sp>
    </p:spTree>
    <p:extLst>
      <p:ext uri="{BB962C8B-B14F-4D97-AF65-F5344CB8AC3E}">
        <p14:creationId xmlns:p14="http://schemas.microsoft.com/office/powerpoint/2010/main" val="12564579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7.10  </a:t>
            </a:r>
            <a:r>
              <a:rPr lang="en-US" sz="1600" b="1" kern="1200" dirty="0">
                <a:solidFill>
                  <a:schemeClr val="tx1"/>
                </a:solidFill>
                <a:effectLst/>
                <a:latin typeface="Times" charset="0"/>
                <a:ea typeface="+mn-ea"/>
                <a:cs typeface="+mn-cs"/>
              </a:rPr>
              <a:t>The hippocampus and neocortex form a complementary memory system</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 hippocampus, which lies deep within the brain, supports rapid learning, while neocortical areas support gradual learning. MTL, medial temporal lobe. (After D. Kumaran et al. 2016. </a:t>
            </a:r>
            <a:r>
              <a:rPr lang="en-US" sz="1600" i="1" kern="1200" dirty="0">
                <a:solidFill>
                  <a:schemeClr val="tx1"/>
                </a:solidFill>
                <a:effectLst/>
                <a:latin typeface="Times" charset="0"/>
                <a:ea typeface="+mn-ea"/>
                <a:cs typeface="+mn-cs"/>
              </a:rPr>
              <a:t>Trends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Sci</a:t>
            </a:r>
            <a:r>
              <a:rPr lang="en-US" sz="1600" kern="1200" dirty="0">
                <a:solidFill>
                  <a:schemeClr val="tx1"/>
                </a:solidFill>
                <a:effectLst/>
                <a:latin typeface="Times" charset="0"/>
                <a:ea typeface="+mn-ea"/>
                <a:cs typeface="+mn-cs"/>
              </a:rPr>
              <a:t> 20: 512–534.)</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15</a:t>
            </a:fld>
            <a:endParaRPr lang="en-US"/>
          </a:p>
        </p:txBody>
      </p:sp>
    </p:spTree>
    <p:extLst>
      <p:ext uri="{BB962C8B-B14F-4D97-AF65-F5344CB8AC3E}">
        <p14:creationId xmlns:p14="http://schemas.microsoft.com/office/powerpoint/2010/main" val="1220228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7.10  </a:t>
            </a:r>
            <a:r>
              <a:rPr lang="en-US" sz="1600" b="1" kern="1200" dirty="0">
                <a:solidFill>
                  <a:schemeClr val="tx1"/>
                </a:solidFill>
                <a:effectLst/>
                <a:latin typeface="Times" charset="0"/>
                <a:ea typeface="+mn-ea"/>
                <a:cs typeface="+mn-cs"/>
              </a:rPr>
              <a:t>The hippocampus and neocortex form a complementary memory system</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 hippocampus, which lies deep within the brain, supports rapid learning, while neocortical areas support gradual learning. MTL, medial temporal lobe. (After D. Kumaran et al. 2016. </a:t>
            </a:r>
            <a:r>
              <a:rPr lang="en-US" sz="1600" i="1" kern="1200" dirty="0">
                <a:solidFill>
                  <a:schemeClr val="tx1"/>
                </a:solidFill>
                <a:effectLst/>
                <a:latin typeface="Times" charset="0"/>
                <a:ea typeface="+mn-ea"/>
                <a:cs typeface="+mn-cs"/>
              </a:rPr>
              <a:t>Trends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Sci</a:t>
            </a:r>
            <a:r>
              <a:rPr lang="en-US" sz="1600" kern="1200" dirty="0">
                <a:solidFill>
                  <a:schemeClr val="tx1"/>
                </a:solidFill>
                <a:effectLst/>
                <a:latin typeface="Times" charset="0"/>
                <a:ea typeface="+mn-ea"/>
                <a:cs typeface="+mn-cs"/>
              </a:rPr>
              <a:t> 20: 512–534.)</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16</a:t>
            </a:fld>
            <a:endParaRPr lang="en-US"/>
          </a:p>
        </p:txBody>
      </p:sp>
    </p:spTree>
    <p:extLst>
      <p:ext uri="{BB962C8B-B14F-4D97-AF65-F5344CB8AC3E}">
        <p14:creationId xmlns:p14="http://schemas.microsoft.com/office/powerpoint/2010/main" val="3787770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7.11  </a:t>
            </a:r>
            <a:r>
              <a:rPr lang="en-US" sz="1600" b="1" kern="1200" dirty="0">
                <a:solidFill>
                  <a:schemeClr val="tx1"/>
                </a:solidFill>
                <a:effectLst/>
                <a:latin typeface="Times" charset="0"/>
                <a:ea typeface="+mn-ea"/>
                <a:cs typeface="+mn-cs"/>
              </a:rPr>
              <a:t>The subsequent memory effect</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Brain activity is higher at the time of initial encoding of items that are subsequently remembered versus items that are subsequently forgotten. LIFG, left inferior frontal gyrus. (From A. D. Wagner. 1998. </a:t>
            </a:r>
            <a:r>
              <a:rPr lang="en-US" sz="1600" i="1" kern="1200" dirty="0">
                <a:solidFill>
                  <a:schemeClr val="tx1"/>
                </a:solidFill>
                <a:effectLst/>
                <a:latin typeface="Times" charset="0"/>
                <a:ea typeface="+mn-ea"/>
                <a:cs typeface="+mn-cs"/>
              </a:rPr>
              <a:t>Science</a:t>
            </a:r>
            <a:r>
              <a:rPr lang="en-US" sz="1600" kern="1200" dirty="0">
                <a:solidFill>
                  <a:schemeClr val="tx1"/>
                </a:solidFill>
                <a:effectLst/>
                <a:latin typeface="Times" charset="0"/>
                <a:ea typeface="+mn-ea"/>
                <a:cs typeface="+mn-cs"/>
              </a:rPr>
              <a:t> 281: 1188–1191.)</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17</a:t>
            </a:fld>
            <a:endParaRPr lang="en-US"/>
          </a:p>
        </p:txBody>
      </p:sp>
    </p:spTree>
    <p:extLst>
      <p:ext uri="{BB962C8B-B14F-4D97-AF65-F5344CB8AC3E}">
        <p14:creationId xmlns:p14="http://schemas.microsoft.com/office/powerpoint/2010/main" val="3753111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7.12  </a:t>
            </a:r>
            <a:r>
              <a:rPr lang="en-US" sz="1600" b="1" kern="1200" dirty="0">
                <a:solidFill>
                  <a:schemeClr val="tx1"/>
                </a:solidFill>
                <a:effectLst/>
                <a:latin typeface="Times" charset="0"/>
                <a:ea typeface="+mn-ea"/>
                <a:cs typeface="+mn-cs"/>
              </a:rPr>
              <a:t>You can attend to either the face or the scene when they overlap like this</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Memory is better for the attended category. (The face is that of the famous neuroscientist Santiago Ramón y </a:t>
            </a:r>
            <a:r>
              <a:rPr lang="en-US" sz="1600" kern="1200" dirty="0" err="1">
                <a:solidFill>
                  <a:schemeClr val="tx1"/>
                </a:solidFill>
                <a:effectLst/>
                <a:latin typeface="Times" charset="0"/>
                <a:ea typeface="+mn-ea"/>
                <a:cs typeface="+mn-cs"/>
              </a:rPr>
              <a:t>Cajal</a:t>
            </a:r>
            <a:r>
              <a:rPr lang="en-US" sz="1600" kern="1200" dirty="0">
                <a:solidFill>
                  <a:schemeClr val="tx1"/>
                </a:solidFill>
                <a:effectLst/>
                <a:latin typeface="Times" charset="0"/>
                <a:ea typeface="+mn-ea"/>
                <a:cs typeface="+mn-cs"/>
              </a:rPr>
              <a:t>.)</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18</a:t>
            </a:fld>
            <a:endParaRPr lang="en-US"/>
          </a:p>
        </p:txBody>
      </p:sp>
    </p:spTree>
    <p:extLst>
      <p:ext uri="{BB962C8B-B14F-4D97-AF65-F5344CB8AC3E}">
        <p14:creationId xmlns:p14="http://schemas.microsoft.com/office/powerpoint/2010/main" val="3753321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Think for Yourself 7.3</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Patterns of neural activity across several place cells during maze running (top) correspond well with the activity of the same cells during REM sleep (bottom).</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19</a:t>
            </a:fld>
            <a:endParaRPr lang="en-US"/>
          </a:p>
        </p:txBody>
      </p:sp>
    </p:spTree>
    <p:extLst>
      <p:ext uri="{BB962C8B-B14F-4D97-AF65-F5344CB8AC3E}">
        <p14:creationId xmlns:p14="http://schemas.microsoft.com/office/powerpoint/2010/main" val="44237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  </a:t>
            </a:r>
            <a:r>
              <a:rPr lang="en-US" sz="1600" b="1" kern="1200" dirty="0">
                <a:solidFill>
                  <a:schemeClr val="tx1"/>
                </a:solidFill>
                <a:effectLst/>
                <a:latin typeface="Times" charset="0"/>
                <a:ea typeface="+mn-ea"/>
                <a:cs typeface="+mn-cs"/>
              </a:rPr>
              <a:t>Schematic of the medial temporal lobe</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Key structures include the hippocampus, entorhinal cortex, and the amygdala; not depicted here are the </a:t>
            </a:r>
            <a:r>
              <a:rPr lang="en-US" sz="1600" kern="1200" dirty="0" err="1">
                <a:solidFill>
                  <a:schemeClr val="tx1"/>
                </a:solidFill>
                <a:effectLst/>
                <a:latin typeface="Times" charset="0"/>
                <a:ea typeface="+mn-ea"/>
                <a:cs typeface="+mn-cs"/>
              </a:rPr>
              <a:t>parahippocampal</a:t>
            </a:r>
            <a:r>
              <a:rPr lang="en-US" sz="1600" kern="1200" dirty="0">
                <a:solidFill>
                  <a:schemeClr val="tx1"/>
                </a:solidFill>
                <a:effectLst/>
                <a:latin typeface="Times" charset="0"/>
                <a:ea typeface="+mn-ea"/>
                <a:cs typeface="+mn-cs"/>
              </a:rPr>
              <a:t> cortex and perirhinal cortex. (After S. M. Breedlove and N. V. Watson. 2019. </a:t>
            </a:r>
            <a:r>
              <a:rPr lang="en-US" sz="1600" i="1" kern="1200" dirty="0">
                <a:solidFill>
                  <a:schemeClr val="tx1"/>
                </a:solidFill>
                <a:effectLst/>
                <a:latin typeface="Times" charset="0"/>
                <a:ea typeface="+mn-ea"/>
                <a:cs typeface="+mn-cs"/>
              </a:rPr>
              <a:t>Behavioral Neuroscience</a:t>
            </a:r>
            <a:r>
              <a:rPr lang="en-US" sz="1600" kern="1200" dirty="0">
                <a:solidFill>
                  <a:schemeClr val="tx1"/>
                </a:solidFill>
                <a:effectLst/>
                <a:latin typeface="Times" charset="0"/>
                <a:ea typeface="+mn-ea"/>
                <a:cs typeface="+mn-cs"/>
              </a:rPr>
              <a:t>, 9th Edition. Oxford University Press/Sinauer: Sunderland, MA.)</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a:t>
            </a:fld>
            <a:endParaRPr lang="en-US"/>
          </a:p>
        </p:txBody>
      </p:sp>
    </p:spTree>
    <p:extLst>
      <p:ext uri="{BB962C8B-B14F-4D97-AF65-F5344CB8AC3E}">
        <p14:creationId xmlns:p14="http://schemas.microsoft.com/office/powerpoint/2010/main" val="40934266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In-Text Art, Ch. 7, p. 17 </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fMRI can decode recall of short film clips—in this example, of a woman taking a drink from a cup and disposing of it in a trash can.</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20</a:t>
            </a:fld>
            <a:endParaRPr lang="en-US"/>
          </a:p>
        </p:txBody>
      </p:sp>
    </p:spTree>
    <p:extLst>
      <p:ext uri="{BB962C8B-B14F-4D97-AF65-F5344CB8AC3E}">
        <p14:creationId xmlns:p14="http://schemas.microsoft.com/office/powerpoint/2010/main" val="7767588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Think for Yourself 7.4</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 grid depicts an ensemble of four neurons, each represented by a cell that can be either off (blank) or on (blue) in response to a stimulus. Compared with a single-cell coding scheme (top row), in which each cell codes one type of stimulus (banana, binoculars, book, shell), population coding (bottom row) allows the same ensemble to represent many more stimuli with unique patterns of activity. (Photo credits: Bananas: © iStock.com/</a:t>
            </a:r>
            <a:r>
              <a:rPr lang="en-US" sz="1600" kern="1200" dirty="0" err="1">
                <a:solidFill>
                  <a:schemeClr val="tx1"/>
                </a:solidFill>
                <a:effectLst/>
                <a:latin typeface="Times" charset="0"/>
                <a:ea typeface="+mn-ea"/>
                <a:cs typeface="+mn-cs"/>
              </a:rPr>
              <a:t>bergamont</a:t>
            </a:r>
            <a:r>
              <a:rPr lang="en-US" sz="1600" kern="1200" dirty="0">
                <a:solidFill>
                  <a:schemeClr val="tx1"/>
                </a:solidFill>
                <a:effectLst/>
                <a:latin typeface="Times" charset="0"/>
                <a:ea typeface="+mn-ea"/>
                <a:cs typeface="+mn-cs"/>
              </a:rPr>
              <a:t>; Binoculars, shell, cranes, lens, and cooking oil: courtesy of M. H. Siddall; Motorcycle: © iStock.com/</a:t>
            </a:r>
            <a:r>
              <a:rPr lang="en-US" sz="1600" kern="1200" dirty="0" err="1">
                <a:solidFill>
                  <a:schemeClr val="tx1"/>
                </a:solidFill>
                <a:effectLst/>
                <a:latin typeface="Times" charset="0"/>
                <a:ea typeface="+mn-ea"/>
                <a:cs typeface="+mn-cs"/>
              </a:rPr>
              <a:t>goce</a:t>
            </a:r>
            <a:r>
              <a:rPr lang="en-US" sz="1600" kern="1200" dirty="0">
                <a:solidFill>
                  <a:schemeClr val="tx1"/>
                </a:solidFill>
                <a:effectLst/>
                <a:latin typeface="Times" charset="0"/>
                <a:ea typeface="+mn-ea"/>
                <a:cs typeface="+mn-cs"/>
              </a:rPr>
              <a:t>; Cat: © iStock.com/</a:t>
            </a:r>
            <a:r>
              <a:rPr lang="en-US" sz="1600" kern="1200" dirty="0" err="1">
                <a:solidFill>
                  <a:schemeClr val="tx1"/>
                </a:solidFill>
                <a:effectLst/>
                <a:latin typeface="Times" charset="0"/>
                <a:ea typeface="+mn-ea"/>
                <a:cs typeface="+mn-cs"/>
              </a:rPr>
              <a:t>GlobalP</a:t>
            </a:r>
            <a:r>
              <a:rPr lang="en-US" sz="1600" kern="1200" dirty="0">
                <a:solidFill>
                  <a:schemeClr val="tx1"/>
                </a:solidFill>
                <a:effectLst/>
                <a:latin typeface="Times" charset="0"/>
                <a:ea typeface="+mn-ea"/>
                <a:cs typeface="+mn-cs"/>
              </a:rPr>
              <a:t>; Little car: © iStock.com/</a:t>
            </a:r>
            <a:r>
              <a:rPr lang="en-US" sz="1600" kern="1200" dirty="0" err="1">
                <a:solidFill>
                  <a:schemeClr val="tx1"/>
                </a:solidFill>
                <a:effectLst/>
                <a:latin typeface="Times" charset="0"/>
                <a:ea typeface="+mn-ea"/>
                <a:cs typeface="+mn-cs"/>
              </a:rPr>
              <a:t>omada</a:t>
            </a:r>
            <a:r>
              <a:rPr lang="en-US" sz="1600" kern="1200" dirty="0">
                <a:solidFill>
                  <a:schemeClr val="tx1"/>
                </a:solidFill>
                <a:effectLst/>
                <a:latin typeface="Times" charset="0"/>
                <a:ea typeface="+mn-ea"/>
                <a:cs typeface="+mn-cs"/>
              </a:rPr>
              <a:t>; Pumpkin pie: © iStock.com/</a:t>
            </a:r>
            <a:r>
              <a:rPr lang="en-US" sz="1600" kern="1200" dirty="0" err="1">
                <a:solidFill>
                  <a:schemeClr val="tx1"/>
                </a:solidFill>
                <a:effectLst/>
                <a:latin typeface="Times" charset="0"/>
                <a:ea typeface="+mn-ea"/>
                <a:cs typeface="+mn-cs"/>
              </a:rPr>
              <a:t>DebbiSmirnoff</a:t>
            </a:r>
            <a:r>
              <a:rPr lang="en-US" sz="1600" kern="1200" dirty="0">
                <a:solidFill>
                  <a:schemeClr val="tx1"/>
                </a:solidFill>
                <a:effectLst/>
                <a:latin typeface="Times" charset="0"/>
                <a:ea typeface="+mn-ea"/>
                <a:cs typeface="+mn-cs"/>
              </a:rPr>
              <a:t>; Book: © iStock.com/</a:t>
            </a:r>
            <a:r>
              <a:rPr lang="en-US" sz="1600" kern="1200" dirty="0" err="1">
                <a:solidFill>
                  <a:schemeClr val="tx1"/>
                </a:solidFill>
                <a:effectLst/>
                <a:latin typeface="Times" charset="0"/>
                <a:ea typeface="+mn-ea"/>
                <a:cs typeface="+mn-cs"/>
              </a:rPr>
              <a:t>Fotocam</a:t>
            </a:r>
            <a:r>
              <a:rPr lang="en-US" sz="1600" kern="1200" dirty="0">
                <a:solidFill>
                  <a:schemeClr val="tx1"/>
                </a:solidFill>
                <a:effectLst/>
                <a:latin typeface="Times" charset="0"/>
                <a:ea typeface="+mn-ea"/>
                <a:cs typeface="+mn-cs"/>
              </a:rPr>
              <a:t>; Guitar: © iStock.com/Puripat1981; </a:t>
            </a:r>
            <a:r>
              <a:rPr lang="en-US" sz="1600" kern="1200" dirty="0" err="1">
                <a:solidFill>
                  <a:schemeClr val="tx1"/>
                </a:solidFill>
                <a:effectLst/>
                <a:latin typeface="Times" charset="0"/>
                <a:ea typeface="+mn-ea"/>
                <a:cs typeface="+mn-cs"/>
              </a:rPr>
              <a:t>Chillies</a:t>
            </a:r>
            <a:r>
              <a:rPr lang="en-US" sz="1600" kern="1200" dirty="0">
                <a:solidFill>
                  <a:schemeClr val="tx1"/>
                </a:solidFill>
                <a:effectLst/>
                <a:latin typeface="Times" charset="0"/>
                <a:ea typeface="+mn-ea"/>
                <a:cs typeface="+mn-cs"/>
              </a:rPr>
              <a:t>: © iStock.com/Galina </a:t>
            </a:r>
            <a:r>
              <a:rPr lang="en-US" sz="1600" kern="1200" dirty="0" err="1">
                <a:solidFill>
                  <a:schemeClr val="tx1"/>
                </a:solidFill>
                <a:effectLst/>
                <a:latin typeface="Times" charset="0"/>
                <a:ea typeface="+mn-ea"/>
                <a:cs typeface="+mn-cs"/>
              </a:rPr>
              <a:t>Shafran</a:t>
            </a:r>
            <a:r>
              <a:rPr lang="en-US" sz="1600" kern="1200" dirty="0">
                <a:solidFill>
                  <a:schemeClr val="tx1"/>
                </a:solidFill>
                <a:effectLst/>
                <a:latin typeface="Times" charset="0"/>
                <a:ea typeface="+mn-ea"/>
                <a:cs typeface="+mn-cs"/>
              </a:rPr>
              <a:t>; Salt and pepper: © Tracy </a:t>
            </a:r>
            <a:r>
              <a:rPr lang="en-US" sz="1600" kern="1200" dirty="0" err="1">
                <a:solidFill>
                  <a:schemeClr val="tx1"/>
                </a:solidFill>
                <a:effectLst/>
                <a:latin typeface="Times" charset="0"/>
                <a:ea typeface="+mn-ea"/>
                <a:cs typeface="+mn-cs"/>
              </a:rPr>
              <a:t>Decourcy</a:t>
            </a:r>
            <a:r>
              <a:rPr lang="en-US" sz="1600" kern="1200" dirty="0">
                <a:solidFill>
                  <a:schemeClr val="tx1"/>
                </a:solidFill>
                <a:effectLst/>
                <a:latin typeface="Times" charset="0"/>
                <a:ea typeface="+mn-ea"/>
                <a:cs typeface="+mn-cs"/>
              </a:rPr>
              <a:t>/Dreamstime.com; Tennis racket: © pukach/Shutterstock.com.)</a:t>
            </a:r>
          </a:p>
          <a:p>
            <a:r>
              <a:rPr lang="en-US" sz="1600" kern="1200" dirty="0">
                <a:solidFill>
                  <a:schemeClr val="tx1"/>
                </a:solidFill>
                <a:effectLst/>
                <a:latin typeface="Times"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21</a:t>
            </a:fld>
            <a:endParaRPr lang="en-US"/>
          </a:p>
        </p:txBody>
      </p:sp>
    </p:spTree>
    <p:extLst>
      <p:ext uri="{BB962C8B-B14F-4D97-AF65-F5344CB8AC3E}">
        <p14:creationId xmlns:p14="http://schemas.microsoft.com/office/powerpoint/2010/main" val="2638800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Think for Yourself 7.5</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 longer a person has suffered from depression or combat stress, the smaller the volume of their hippocampus is. PTSD, post-traumatic stress disorder. (Top after Y. </a:t>
            </a:r>
            <a:r>
              <a:rPr lang="en-US" sz="1600" kern="1200" dirty="0" err="1">
                <a:solidFill>
                  <a:schemeClr val="tx1"/>
                </a:solidFill>
                <a:effectLst/>
                <a:latin typeface="Times" charset="0"/>
                <a:ea typeface="+mn-ea"/>
                <a:cs typeface="+mn-cs"/>
              </a:rPr>
              <a:t>Sheline</a:t>
            </a:r>
            <a:r>
              <a:rPr lang="en-US" sz="1600" kern="1200" dirty="0">
                <a:solidFill>
                  <a:schemeClr val="tx1"/>
                </a:solidFill>
                <a:effectLst/>
                <a:latin typeface="Times" charset="0"/>
                <a:ea typeface="+mn-ea"/>
                <a:cs typeface="+mn-cs"/>
              </a:rPr>
              <a:t> et al. 1996. </a:t>
            </a:r>
            <a:r>
              <a:rPr lang="en-US" sz="1600" i="1" kern="1200" dirty="0">
                <a:solidFill>
                  <a:schemeClr val="tx1"/>
                </a:solidFill>
                <a:effectLst/>
                <a:latin typeface="Times" charset="0"/>
                <a:ea typeface="+mn-ea"/>
                <a:cs typeface="+mn-cs"/>
              </a:rPr>
              <a:t>Proc Natl </a:t>
            </a:r>
            <a:r>
              <a:rPr lang="en-US" sz="1600" i="1" kern="1200" dirty="0" err="1">
                <a:solidFill>
                  <a:schemeClr val="tx1"/>
                </a:solidFill>
                <a:effectLst/>
                <a:latin typeface="Times" charset="0"/>
                <a:ea typeface="+mn-ea"/>
                <a:cs typeface="+mn-cs"/>
              </a:rPr>
              <a:t>Acad</a:t>
            </a:r>
            <a:r>
              <a:rPr lang="en-US" sz="1600" i="1" kern="1200" dirty="0">
                <a:solidFill>
                  <a:schemeClr val="tx1"/>
                </a:solidFill>
                <a:effectLst/>
                <a:latin typeface="Times" charset="0"/>
                <a:ea typeface="+mn-ea"/>
                <a:cs typeface="+mn-cs"/>
              </a:rPr>
              <a:t> Sci USA</a:t>
            </a:r>
            <a:r>
              <a:rPr lang="en-US" sz="1600" kern="1200" dirty="0">
                <a:solidFill>
                  <a:schemeClr val="tx1"/>
                </a:solidFill>
                <a:effectLst/>
                <a:latin typeface="Times" charset="0"/>
                <a:ea typeface="+mn-ea"/>
                <a:cs typeface="+mn-cs"/>
              </a:rPr>
              <a:t> 93: 3908–3913. © 1996 National Academy of Sciences, U.S.A.; bottom after T. V. </a:t>
            </a:r>
            <a:r>
              <a:rPr lang="en-US" sz="1600" kern="1200" dirty="0" err="1">
                <a:solidFill>
                  <a:schemeClr val="tx1"/>
                </a:solidFill>
                <a:effectLst/>
                <a:latin typeface="Times" charset="0"/>
                <a:ea typeface="+mn-ea"/>
                <a:cs typeface="+mn-cs"/>
              </a:rPr>
              <a:t>Gurvits</a:t>
            </a:r>
            <a:r>
              <a:rPr lang="en-US" sz="1600" kern="1200" dirty="0">
                <a:solidFill>
                  <a:schemeClr val="tx1"/>
                </a:solidFill>
                <a:effectLst/>
                <a:latin typeface="Times" charset="0"/>
                <a:ea typeface="+mn-ea"/>
                <a:cs typeface="+mn-cs"/>
              </a:rPr>
              <a:t> et al. 1996. </a:t>
            </a:r>
            <a:r>
              <a:rPr lang="en-US" sz="1600" i="1" kern="1200" dirty="0" err="1">
                <a:solidFill>
                  <a:schemeClr val="tx1"/>
                </a:solidFill>
                <a:effectLst/>
                <a:latin typeface="Times" charset="0"/>
                <a:ea typeface="+mn-ea"/>
                <a:cs typeface="+mn-cs"/>
              </a:rPr>
              <a:t>Biol</a:t>
            </a:r>
            <a:r>
              <a:rPr lang="en-US" sz="1600" i="1" kern="1200" dirty="0">
                <a:solidFill>
                  <a:schemeClr val="tx1"/>
                </a:solidFill>
                <a:effectLst/>
                <a:latin typeface="Times" charset="0"/>
                <a:ea typeface="+mn-ea"/>
                <a:cs typeface="+mn-cs"/>
              </a:rPr>
              <a:t> Psychiatry</a:t>
            </a:r>
            <a:r>
              <a:rPr lang="en-US" sz="1600" kern="1200" dirty="0">
                <a:solidFill>
                  <a:schemeClr val="tx1"/>
                </a:solidFill>
                <a:effectLst/>
                <a:latin typeface="Times" charset="0"/>
                <a:ea typeface="+mn-ea"/>
                <a:cs typeface="+mn-cs"/>
              </a:rPr>
              <a:t> 40: 1091–1099.)</a:t>
            </a:r>
          </a:p>
          <a:p>
            <a:r>
              <a:rPr lang="en-US" sz="1600" kern="1200" dirty="0">
                <a:solidFill>
                  <a:schemeClr val="tx1"/>
                </a:solidFill>
                <a:effectLst/>
                <a:latin typeface="Times"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22</a:t>
            </a:fld>
            <a:endParaRPr lang="en-US"/>
          </a:p>
        </p:txBody>
      </p:sp>
    </p:spTree>
    <p:extLst>
      <p:ext uri="{BB962C8B-B14F-4D97-AF65-F5344CB8AC3E}">
        <p14:creationId xmlns:p14="http://schemas.microsoft.com/office/powerpoint/2010/main" val="1161853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Think for Yourself 7.5</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 longer a person has suffered from depression or combat stress, the smaller the volume of their hippocampus is. PTSD, post-traumatic stress disorder. (Top after Y. </a:t>
            </a:r>
            <a:r>
              <a:rPr lang="en-US" sz="1600" kern="1200" dirty="0" err="1">
                <a:solidFill>
                  <a:schemeClr val="tx1"/>
                </a:solidFill>
                <a:effectLst/>
                <a:latin typeface="Times" charset="0"/>
                <a:ea typeface="+mn-ea"/>
                <a:cs typeface="+mn-cs"/>
              </a:rPr>
              <a:t>Sheline</a:t>
            </a:r>
            <a:r>
              <a:rPr lang="en-US" sz="1600" kern="1200" dirty="0">
                <a:solidFill>
                  <a:schemeClr val="tx1"/>
                </a:solidFill>
                <a:effectLst/>
                <a:latin typeface="Times" charset="0"/>
                <a:ea typeface="+mn-ea"/>
                <a:cs typeface="+mn-cs"/>
              </a:rPr>
              <a:t> et al. 1996. </a:t>
            </a:r>
            <a:r>
              <a:rPr lang="en-US" sz="1600" i="1" kern="1200" dirty="0">
                <a:solidFill>
                  <a:schemeClr val="tx1"/>
                </a:solidFill>
                <a:effectLst/>
                <a:latin typeface="Times" charset="0"/>
                <a:ea typeface="+mn-ea"/>
                <a:cs typeface="+mn-cs"/>
              </a:rPr>
              <a:t>Proc Natl </a:t>
            </a:r>
            <a:r>
              <a:rPr lang="en-US" sz="1600" i="1" kern="1200" dirty="0" err="1">
                <a:solidFill>
                  <a:schemeClr val="tx1"/>
                </a:solidFill>
                <a:effectLst/>
                <a:latin typeface="Times" charset="0"/>
                <a:ea typeface="+mn-ea"/>
                <a:cs typeface="+mn-cs"/>
              </a:rPr>
              <a:t>Acad</a:t>
            </a:r>
            <a:r>
              <a:rPr lang="en-US" sz="1600" i="1" kern="1200" dirty="0">
                <a:solidFill>
                  <a:schemeClr val="tx1"/>
                </a:solidFill>
                <a:effectLst/>
                <a:latin typeface="Times" charset="0"/>
                <a:ea typeface="+mn-ea"/>
                <a:cs typeface="+mn-cs"/>
              </a:rPr>
              <a:t> Sci USA</a:t>
            </a:r>
            <a:r>
              <a:rPr lang="en-US" sz="1600" kern="1200" dirty="0">
                <a:solidFill>
                  <a:schemeClr val="tx1"/>
                </a:solidFill>
                <a:effectLst/>
                <a:latin typeface="Times" charset="0"/>
                <a:ea typeface="+mn-ea"/>
                <a:cs typeface="+mn-cs"/>
              </a:rPr>
              <a:t> 93: 3908–3913. © 1996 National Academy of Sciences, U.S.A.; bottom after T. V. </a:t>
            </a:r>
            <a:r>
              <a:rPr lang="en-US" sz="1600" kern="1200" dirty="0" err="1">
                <a:solidFill>
                  <a:schemeClr val="tx1"/>
                </a:solidFill>
                <a:effectLst/>
                <a:latin typeface="Times" charset="0"/>
                <a:ea typeface="+mn-ea"/>
                <a:cs typeface="+mn-cs"/>
              </a:rPr>
              <a:t>Gurvits</a:t>
            </a:r>
            <a:r>
              <a:rPr lang="en-US" sz="1600" kern="1200" dirty="0">
                <a:solidFill>
                  <a:schemeClr val="tx1"/>
                </a:solidFill>
                <a:effectLst/>
                <a:latin typeface="Times" charset="0"/>
                <a:ea typeface="+mn-ea"/>
                <a:cs typeface="+mn-cs"/>
              </a:rPr>
              <a:t> et al. 1996. </a:t>
            </a:r>
            <a:r>
              <a:rPr lang="en-US" sz="1600" i="1" kern="1200" dirty="0" err="1">
                <a:solidFill>
                  <a:schemeClr val="tx1"/>
                </a:solidFill>
                <a:effectLst/>
                <a:latin typeface="Times" charset="0"/>
                <a:ea typeface="+mn-ea"/>
                <a:cs typeface="+mn-cs"/>
              </a:rPr>
              <a:t>Biol</a:t>
            </a:r>
            <a:r>
              <a:rPr lang="en-US" sz="1600" i="1" kern="1200" dirty="0">
                <a:solidFill>
                  <a:schemeClr val="tx1"/>
                </a:solidFill>
                <a:effectLst/>
                <a:latin typeface="Times" charset="0"/>
                <a:ea typeface="+mn-ea"/>
                <a:cs typeface="+mn-cs"/>
              </a:rPr>
              <a:t> Psychiatry</a:t>
            </a:r>
            <a:r>
              <a:rPr lang="en-US" sz="1600" kern="1200" dirty="0">
                <a:solidFill>
                  <a:schemeClr val="tx1"/>
                </a:solidFill>
                <a:effectLst/>
                <a:latin typeface="Times" charset="0"/>
                <a:ea typeface="+mn-ea"/>
                <a:cs typeface="+mn-cs"/>
              </a:rPr>
              <a:t> 40: 1091–1099.)</a:t>
            </a:r>
          </a:p>
          <a:p>
            <a:r>
              <a:rPr lang="en-US" sz="1600" kern="1200" dirty="0">
                <a:solidFill>
                  <a:schemeClr val="tx1"/>
                </a:solidFill>
                <a:effectLst/>
                <a:latin typeface="Times"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23</a:t>
            </a:fld>
            <a:endParaRPr lang="en-US"/>
          </a:p>
        </p:txBody>
      </p:sp>
    </p:spTree>
    <p:extLst>
      <p:ext uri="{BB962C8B-B14F-4D97-AF65-F5344CB8AC3E}">
        <p14:creationId xmlns:p14="http://schemas.microsoft.com/office/powerpoint/2010/main" val="2934001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Think for Yourself 7.5</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 longer a person has suffered from depression or combat stress, the smaller the volume of their hippocampus is. PTSD, post-traumatic stress disorder. (Top after Y. </a:t>
            </a:r>
            <a:r>
              <a:rPr lang="en-US" sz="1600" kern="1200" dirty="0" err="1">
                <a:solidFill>
                  <a:schemeClr val="tx1"/>
                </a:solidFill>
                <a:effectLst/>
                <a:latin typeface="Times" charset="0"/>
                <a:ea typeface="+mn-ea"/>
                <a:cs typeface="+mn-cs"/>
              </a:rPr>
              <a:t>Sheline</a:t>
            </a:r>
            <a:r>
              <a:rPr lang="en-US" sz="1600" kern="1200" dirty="0">
                <a:solidFill>
                  <a:schemeClr val="tx1"/>
                </a:solidFill>
                <a:effectLst/>
                <a:latin typeface="Times" charset="0"/>
                <a:ea typeface="+mn-ea"/>
                <a:cs typeface="+mn-cs"/>
              </a:rPr>
              <a:t> et al. 1996. </a:t>
            </a:r>
            <a:r>
              <a:rPr lang="en-US" sz="1600" i="1" kern="1200" dirty="0">
                <a:solidFill>
                  <a:schemeClr val="tx1"/>
                </a:solidFill>
                <a:effectLst/>
                <a:latin typeface="Times" charset="0"/>
                <a:ea typeface="+mn-ea"/>
                <a:cs typeface="+mn-cs"/>
              </a:rPr>
              <a:t>Proc Natl </a:t>
            </a:r>
            <a:r>
              <a:rPr lang="en-US" sz="1600" i="1" kern="1200" dirty="0" err="1">
                <a:solidFill>
                  <a:schemeClr val="tx1"/>
                </a:solidFill>
                <a:effectLst/>
                <a:latin typeface="Times" charset="0"/>
                <a:ea typeface="+mn-ea"/>
                <a:cs typeface="+mn-cs"/>
              </a:rPr>
              <a:t>Acad</a:t>
            </a:r>
            <a:r>
              <a:rPr lang="en-US" sz="1600" i="1" kern="1200" dirty="0">
                <a:solidFill>
                  <a:schemeClr val="tx1"/>
                </a:solidFill>
                <a:effectLst/>
                <a:latin typeface="Times" charset="0"/>
                <a:ea typeface="+mn-ea"/>
                <a:cs typeface="+mn-cs"/>
              </a:rPr>
              <a:t> Sci USA</a:t>
            </a:r>
            <a:r>
              <a:rPr lang="en-US" sz="1600" kern="1200" dirty="0">
                <a:solidFill>
                  <a:schemeClr val="tx1"/>
                </a:solidFill>
                <a:effectLst/>
                <a:latin typeface="Times" charset="0"/>
                <a:ea typeface="+mn-ea"/>
                <a:cs typeface="+mn-cs"/>
              </a:rPr>
              <a:t> 93: 3908–3913. © 1996 National Academy of Sciences, U.S.A.; bottom after T. V. </a:t>
            </a:r>
            <a:r>
              <a:rPr lang="en-US" sz="1600" kern="1200" dirty="0" err="1">
                <a:solidFill>
                  <a:schemeClr val="tx1"/>
                </a:solidFill>
                <a:effectLst/>
                <a:latin typeface="Times" charset="0"/>
                <a:ea typeface="+mn-ea"/>
                <a:cs typeface="+mn-cs"/>
              </a:rPr>
              <a:t>Gurvits</a:t>
            </a:r>
            <a:r>
              <a:rPr lang="en-US" sz="1600" kern="1200" dirty="0">
                <a:solidFill>
                  <a:schemeClr val="tx1"/>
                </a:solidFill>
                <a:effectLst/>
                <a:latin typeface="Times" charset="0"/>
                <a:ea typeface="+mn-ea"/>
                <a:cs typeface="+mn-cs"/>
              </a:rPr>
              <a:t> et al. 1996. </a:t>
            </a:r>
            <a:r>
              <a:rPr lang="en-US" sz="1600" i="1" kern="1200" dirty="0" err="1">
                <a:solidFill>
                  <a:schemeClr val="tx1"/>
                </a:solidFill>
                <a:effectLst/>
                <a:latin typeface="Times" charset="0"/>
                <a:ea typeface="+mn-ea"/>
                <a:cs typeface="+mn-cs"/>
              </a:rPr>
              <a:t>Biol</a:t>
            </a:r>
            <a:r>
              <a:rPr lang="en-US" sz="1600" i="1" kern="1200" dirty="0">
                <a:solidFill>
                  <a:schemeClr val="tx1"/>
                </a:solidFill>
                <a:effectLst/>
                <a:latin typeface="Times" charset="0"/>
                <a:ea typeface="+mn-ea"/>
                <a:cs typeface="+mn-cs"/>
              </a:rPr>
              <a:t> Psychiatry</a:t>
            </a:r>
            <a:r>
              <a:rPr lang="en-US" sz="1600" kern="1200" dirty="0">
                <a:solidFill>
                  <a:schemeClr val="tx1"/>
                </a:solidFill>
                <a:effectLst/>
                <a:latin typeface="Times" charset="0"/>
                <a:ea typeface="+mn-ea"/>
                <a:cs typeface="+mn-cs"/>
              </a:rPr>
              <a:t> 40: 1091–1099.)</a:t>
            </a:r>
          </a:p>
          <a:p>
            <a:r>
              <a:rPr lang="en-US" sz="1600" kern="1200" dirty="0">
                <a:solidFill>
                  <a:schemeClr val="tx1"/>
                </a:solidFill>
                <a:effectLst/>
                <a:latin typeface="Times"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24</a:t>
            </a:fld>
            <a:endParaRPr lang="en-US"/>
          </a:p>
        </p:txBody>
      </p:sp>
    </p:spTree>
    <p:extLst>
      <p:ext uri="{BB962C8B-B14F-4D97-AF65-F5344CB8AC3E}">
        <p14:creationId xmlns:p14="http://schemas.microsoft.com/office/powerpoint/2010/main" val="2271167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7.13  </a:t>
            </a:r>
            <a:r>
              <a:rPr lang="en-US" sz="1600" b="1" kern="1200" dirty="0">
                <a:solidFill>
                  <a:schemeClr val="tx1"/>
                </a:solidFill>
                <a:effectLst/>
                <a:latin typeface="Times" charset="0"/>
                <a:ea typeface="+mn-ea"/>
                <a:cs typeface="+mn-cs"/>
              </a:rPr>
              <a:t>Recording from grid cells while a rat runs around a box (top panel) activates different grid cells depending on location (middle panel)</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These firing patterns reveal a grid arrangement (bottom panel), which turns out to be an efficient way to code location in space. (After A. Abbott. 2014. </a:t>
            </a:r>
            <a:r>
              <a:rPr lang="en-US" sz="1600" i="1" kern="1200" dirty="0">
                <a:solidFill>
                  <a:schemeClr val="tx1"/>
                </a:solidFill>
                <a:effectLst/>
                <a:latin typeface="Times" charset="0"/>
                <a:ea typeface="+mn-ea"/>
                <a:cs typeface="+mn-cs"/>
              </a:rPr>
              <a:t>Nature</a:t>
            </a:r>
            <a:r>
              <a:rPr lang="en-US" sz="1600" kern="1200" dirty="0">
                <a:solidFill>
                  <a:schemeClr val="tx1"/>
                </a:solidFill>
                <a:effectLst/>
                <a:latin typeface="Times" charset="0"/>
                <a:ea typeface="+mn-ea"/>
                <a:cs typeface="+mn-cs"/>
              </a:rPr>
              <a:t> 514: 154–157.)</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25</a:t>
            </a:fld>
            <a:endParaRPr lang="en-US"/>
          </a:p>
        </p:txBody>
      </p:sp>
    </p:spTree>
    <p:extLst>
      <p:ext uri="{BB962C8B-B14F-4D97-AF65-F5344CB8AC3E}">
        <p14:creationId xmlns:p14="http://schemas.microsoft.com/office/powerpoint/2010/main" val="23718582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7.14  </a:t>
            </a:r>
            <a:r>
              <a:rPr lang="en-US" sz="1600" b="1" kern="1200" dirty="0">
                <a:solidFill>
                  <a:schemeClr val="tx1"/>
                </a:solidFill>
                <a:effectLst/>
                <a:latin typeface="Times" charset="0"/>
                <a:ea typeface="+mn-ea"/>
                <a:cs typeface="+mn-cs"/>
              </a:rPr>
              <a:t>People can code space in an allocentric way or an egocentric way</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In an allocentric coding system, the location of the trashcan is referenced with respect to the bench and car. In an egocentric coding system, the location of the trashcan is referenced as located ahead of where the person is facing. (From http://</a:t>
            </a:r>
            <a:r>
              <a:rPr lang="en-US" sz="1600" kern="1200" dirty="0" err="1">
                <a:solidFill>
                  <a:schemeClr val="tx1"/>
                </a:solidFill>
                <a:effectLst/>
                <a:latin typeface="Times" charset="0"/>
                <a:ea typeface="+mn-ea"/>
                <a:cs typeface="+mn-cs"/>
              </a:rPr>
              <a:t>www.nmr.mgh.harvard.edu</a:t>
            </a:r>
            <a:r>
              <a:rPr lang="en-US" sz="1600" kern="1200" dirty="0">
                <a:solidFill>
                  <a:schemeClr val="tx1"/>
                </a:solidFill>
                <a:effectLst/>
                <a:latin typeface="Times" charset="0"/>
                <a:ea typeface="+mn-ea"/>
                <a:cs typeface="+mn-cs"/>
              </a:rPr>
              <a:t>/</a:t>
            </a:r>
            <a:r>
              <a:rPr lang="en-US" sz="1600" kern="1200" dirty="0" err="1">
                <a:solidFill>
                  <a:schemeClr val="tx1"/>
                </a:solidFill>
                <a:effectLst/>
                <a:latin typeface="Times" charset="0"/>
                <a:ea typeface="+mn-ea"/>
                <a:cs typeface="+mn-cs"/>
              </a:rPr>
              <a:t>mkozhevnlab</a:t>
            </a:r>
            <a:r>
              <a:rPr lang="en-US" sz="1600" kern="1200" dirty="0">
                <a:solidFill>
                  <a:schemeClr val="tx1"/>
                </a:solidFill>
                <a:effectLst/>
                <a:latin typeface="Times" charset="0"/>
                <a:ea typeface="+mn-ea"/>
                <a:cs typeface="+mn-cs"/>
              </a:rPr>
              <a:t>/?</a:t>
            </a:r>
            <a:r>
              <a:rPr lang="en-US" sz="1600" kern="1200" dirty="0" err="1">
                <a:solidFill>
                  <a:schemeClr val="tx1"/>
                </a:solidFill>
                <a:effectLst/>
                <a:latin typeface="Times" charset="0"/>
                <a:ea typeface="+mn-ea"/>
                <a:cs typeface="+mn-cs"/>
              </a:rPr>
              <a:t>page_id</a:t>
            </a:r>
            <a:r>
              <a:rPr lang="en-US" sz="1600" kern="1200" dirty="0">
                <a:solidFill>
                  <a:schemeClr val="tx1"/>
                </a:solidFill>
                <a:effectLst/>
                <a:latin typeface="Times" charset="0"/>
                <a:ea typeface="+mn-ea"/>
                <a:cs typeface="+mn-cs"/>
              </a:rPr>
              <a:t>=308, with permission from Maria </a:t>
            </a:r>
            <a:r>
              <a:rPr lang="en-US" sz="1600" kern="1200" dirty="0" err="1">
                <a:solidFill>
                  <a:schemeClr val="tx1"/>
                </a:solidFill>
                <a:effectLst/>
                <a:latin typeface="Times" charset="0"/>
                <a:ea typeface="+mn-ea"/>
                <a:cs typeface="+mn-cs"/>
              </a:rPr>
              <a:t>Kozhevnikov</a:t>
            </a:r>
            <a:r>
              <a:rPr lang="en-US" sz="1600" kern="1200" dirty="0">
                <a:solidFill>
                  <a:schemeClr val="tx1"/>
                </a:solidFill>
                <a:effectLst/>
                <a:latin typeface="Times" charset="0"/>
                <a:ea typeface="+mn-ea"/>
                <a:cs typeface="+mn-cs"/>
              </a:rPr>
              <a:t>.)</a:t>
            </a:r>
          </a:p>
          <a:p>
            <a:r>
              <a:rPr lang="en-US" sz="1600" kern="1200" dirty="0">
                <a:solidFill>
                  <a:schemeClr val="tx1"/>
                </a:solidFill>
                <a:effectLst/>
                <a:latin typeface="Times" charset="0"/>
                <a:ea typeface="+mn-ea"/>
                <a:cs typeface="+mn-cs"/>
              </a:rPr>
              <a:t> </a:t>
            </a:r>
          </a:p>
          <a:p>
            <a:r>
              <a:rPr lang="en-US" sz="1600" kern="1200" dirty="0">
                <a:solidFill>
                  <a:schemeClr val="tx1"/>
                </a:solidFill>
                <a:effectLst/>
                <a:latin typeface="Times" charset="0"/>
                <a:ea typeface="+mn-ea"/>
                <a:cs typeface="+mn-cs"/>
              </a:rPr>
              <a:t> </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26</a:t>
            </a:fld>
            <a:endParaRPr lang="en-US"/>
          </a:p>
        </p:txBody>
      </p:sp>
    </p:spTree>
    <p:extLst>
      <p:ext uri="{BB962C8B-B14F-4D97-AF65-F5344CB8AC3E}">
        <p14:creationId xmlns:p14="http://schemas.microsoft.com/office/powerpoint/2010/main" val="2164536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7.2  </a:t>
            </a:r>
            <a:r>
              <a:rPr lang="en-US" sz="1600" b="1" kern="1200" dirty="0">
                <a:solidFill>
                  <a:schemeClr val="tx1"/>
                </a:solidFill>
                <a:effectLst/>
                <a:latin typeface="Times" charset="0"/>
                <a:ea typeface="+mn-ea"/>
                <a:cs typeface="+mn-cs"/>
              </a:rPr>
              <a:t>H.M.’s performance on a mirror-tracing task</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Brenda Milner tested H.M.’s ability to learn new skills, which involves the formation of “motor memories,” with this star-tracing experiment. (After B. Milner. 1965. In </a:t>
            </a:r>
            <a:r>
              <a:rPr lang="en-US" sz="1600" i="1" kern="1200" dirty="0">
                <a:solidFill>
                  <a:schemeClr val="tx1"/>
                </a:solidFill>
                <a:effectLst/>
                <a:latin typeface="Times" charset="0"/>
                <a:ea typeface="+mn-ea"/>
                <a:cs typeface="+mn-cs"/>
              </a:rPr>
              <a:t>Cognitive Processes And The Brain; An Enduring Problem in Psychology</a:t>
            </a:r>
            <a:r>
              <a:rPr lang="en-US" sz="1600" kern="1200" dirty="0">
                <a:solidFill>
                  <a:schemeClr val="tx1"/>
                </a:solidFill>
                <a:effectLst/>
                <a:latin typeface="Times" charset="0"/>
                <a:ea typeface="+mn-ea"/>
                <a:cs typeface="+mn-cs"/>
              </a:rPr>
              <a:t>, P. M. Milner and S. E. Glickman [Eds.], pp. 97–111. Van Nostrand: Princeton, N.J.)</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3</a:t>
            </a:fld>
            <a:endParaRPr lang="en-US"/>
          </a:p>
        </p:txBody>
      </p:sp>
    </p:spTree>
    <p:extLst>
      <p:ext uri="{BB962C8B-B14F-4D97-AF65-F5344CB8AC3E}">
        <p14:creationId xmlns:p14="http://schemas.microsoft.com/office/powerpoint/2010/main" val="2734939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kern="1200" dirty="0">
                <a:solidFill>
                  <a:schemeClr val="tx1"/>
                </a:solidFill>
                <a:effectLst/>
                <a:latin typeface="Times" charset="0"/>
                <a:ea typeface="+mn-ea"/>
                <a:cs typeface="+mn-cs"/>
              </a:rPr>
              <a:t>Think for Yourself 7.2</a:t>
            </a:r>
            <a:endParaRPr lang="en-US" sz="1600" kern="1200" dirty="0">
              <a:solidFill>
                <a:schemeClr val="tx1"/>
              </a:solidFill>
              <a:effectLst/>
              <a:latin typeface="Times" charset="0"/>
              <a:ea typeface="+mn-ea"/>
              <a:cs typeface="+mn-cs"/>
            </a:endParaRPr>
          </a:p>
          <a:p>
            <a:r>
              <a:rPr lang="en-US" sz="1600" kern="1200" dirty="0">
                <a:solidFill>
                  <a:schemeClr val="tx1"/>
                </a:solidFill>
                <a:effectLst/>
                <a:latin typeface="Times" charset="0"/>
                <a:ea typeface="+mn-ea"/>
                <a:cs typeface="+mn-cs"/>
              </a:rPr>
              <a:t>A healthy brain compared with one showing severe damage from Alzheimer’s disease.</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4</a:t>
            </a:fld>
            <a:endParaRPr lang="en-US"/>
          </a:p>
        </p:txBody>
      </p:sp>
    </p:spTree>
    <p:extLst>
      <p:ext uri="{BB962C8B-B14F-4D97-AF65-F5344CB8AC3E}">
        <p14:creationId xmlns:p14="http://schemas.microsoft.com/office/powerpoint/2010/main" val="1376365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7.3  </a:t>
            </a:r>
            <a:r>
              <a:rPr lang="en-US" sz="1600" b="1" kern="1200" dirty="0">
                <a:solidFill>
                  <a:schemeClr val="tx1"/>
                </a:solidFill>
                <a:effectLst/>
                <a:latin typeface="Times" charset="0"/>
                <a:ea typeface="+mn-ea"/>
                <a:cs typeface="+mn-cs"/>
              </a:rPr>
              <a:t>A taxonomy of long-term memory systems</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This is modified to show the types of learning discussed in this chapter. (After L. R. Squire. 2004. </a:t>
            </a:r>
            <a:r>
              <a:rPr lang="en-US" sz="1600" i="1" kern="1200" dirty="0" err="1">
                <a:solidFill>
                  <a:schemeClr val="tx1"/>
                </a:solidFill>
                <a:effectLst/>
                <a:latin typeface="Times" charset="0"/>
                <a:ea typeface="+mn-ea"/>
                <a:cs typeface="+mn-cs"/>
              </a:rPr>
              <a:t>Neurobiol</a:t>
            </a:r>
            <a:r>
              <a:rPr lang="en-US" sz="1600" i="1" kern="1200" dirty="0">
                <a:solidFill>
                  <a:schemeClr val="tx1"/>
                </a:solidFill>
                <a:effectLst/>
                <a:latin typeface="Times" charset="0"/>
                <a:ea typeface="+mn-ea"/>
                <a:cs typeface="+mn-cs"/>
              </a:rPr>
              <a:t> Learn Mem</a:t>
            </a:r>
            <a:r>
              <a:rPr lang="en-US" sz="1600" kern="1200" dirty="0">
                <a:solidFill>
                  <a:schemeClr val="tx1"/>
                </a:solidFill>
                <a:effectLst/>
                <a:latin typeface="Times" charset="0"/>
                <a:ea typeface="+mn-ea"/>
                <a:cs typeface="+mn-cs"/>
              </a:rPr>
              <a:t> 82: 171–177.)</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5</a:t>
            </a:fld>
            <a:endParaRPr lang="en-US"/>
          </a:p>
        </p:txBody>
      </p:sp>
    </p:spTree>
    <p:extLst>
      <p:ext uri="{BB962C8B-B14F-4D97-AF65-F5344CB8AC3E}">
        <p14:creationId xmlns:p14="http://schemas.microsoft.com/office/powerpoint/2010/main" val="89533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dirty="0">
                <a:solidFill>
                  <a:schemeClr val="tx1"/>
                </a:solidFill>
                <a:effectLst/>
                <a:latin typeface="Times" charset="0"/>
                <a:ea typeface="+mn-ea"/>
                <a:cs typeface="+mn-cs"/>
              </a:rPr>
              <a:t>See for Yourself 7.1</a:t>
            </a:r>
            <a:endParaRPr lang="en-US" sz="1600" kern="1200" dirty="0">
              <a:solidFill>
                <a:schemeClr val="tx1"/>
              </a:solidFill>
              <a:effectLst/>
              <a:latin typeface="Times" charset="0"/>
              <a:ea typeface="+mn-ea"/>
              <a:cs typeface="+mn-cs"/>
            </a:endParaRPr>
          </a:p>
          <a:p>
            <a:pPr fontAlgn="ctr"/>
            <a:r>
              <a:rPr lang="en-US" sz="1600" b="1" kern="1200" dirty="0">
                <a:solidFill>
                  <a:schemeClr val="tx1"/>
                </a:solidFill>
                <a:effectLst/>
                <a:latin typeface="Times" charset="0"/>
                <a:ea typeface="+mn-ea"/>
                <a:cs typeface="+mn-cs"/>
              </a:rPr>
              <a:t>Mirror-Reversed Words</a:t>
            </a:r>
          </a:p>
          <a:p>
            <a:pPr fontAlgn="ctr"/>
            <a:r>
              <a:rPr lang="en-US" sz="1600" kern="1200" dirty="0">
                <a:solidFill>
                  <a:schemeClr val="tx1"/>
                </a:solidFill>
                <a:effectLst/>
                <a:latin typeface="Times" charset="0"/>
                <a:ea typeface="+mn-ea"/>
                <a:cs typeface="+mn-cs"/>
              </a:rPr>
              <a:t>(After N. J. Cohen and L. R. Squire. 1980. </a:t>
            </a:r>
            <a:r>
              <a:rPr lang="en-US" sz="1600" i="1" kern="1200" dirty="0">
                <a:solidFill>
                  <a:schemeClr val="tx1"/>
                </a:solidFill>
                <a:effectLst/>
                <a:latin typeface="Times" charset="0"/>
                <a:ea typeface="+mn-ea"/>
                <a:cs typeface="+mn-cs"/>
              </a:rPr>
              <a:t>Science</a:t>
            </a:r>
            <a:r>
              <a:rPr lang="en-US" sz="1600" kern="1200" dirty="0">
                <a:solidFill>
                  <a:schemeClr val="tx1"/>
                </a:solidFill>
                <a:effectLst/>
                <a:latin typeface="Times" charset="0"/>
                <a:ea typeface="+mn-ea"/>
                <a:cs typeface="+mn-cs"/>
              </a:rPr>
              <a:t> 210: 207–210.)</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6</a:t>
            </a:fld>
            <a:endParaRPr lang="en-US"/>
          </a:p>
        </p:txBody>
      </p:sp>
    </p:spTree>
    <p:extLst>
      <p:ext uri="{BB962C8B-B14F-4D97-AF65-F5344CB8AC3E}">
        <p14:creationId xmlns:p14="http://schemas.microsoft.com/office/powerpoint/2010/main" val="3256658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7.4  </a:t>
            </a:r>
            <a:r>
              <a:rPr lang="en-US" sz="1600" b="1" kern="1200" dirty="0">
                <a:solidFill>
                  <a:schemeClr val="tx1"/>
                </a:solidFill>
                <a:effectLst/>
                <a:latin typeface="Times" charset="0"/>
                <a:ea typeface="+mn-ea"/>
                <a:cs typeface="+mn-cs"/>
              </a:rPr>
              <a:t>Response time is faster for repeating motor sequences (solid line) than for random motor</a:t>
            </a:r>
            <a:r>
              <a:rPr lang="en-US" sz="1600" kern="1200" dirty="0">
                <a:solidFill>
                  <a:schemeClr val="tx1"/>
                </a:solidFill>
                <a:effectLst/>
                <a:latin typeface="Times" charset="0"/>
                <a:ea typeface="+mn-ea"/>
                <a:cs typeface="+mn-cs"/>
              </a:rPr>
              <a:t> </a:t>
            </a:r>
            <a:r>
              <a:rPr lang="en-US" sz="1600" b="1" kern="1200" dirty="0">
                <a:solidFill>
                  <a:schemeClr val="tx1"/>
                </a:solidFill>
                <a:effectLst/>
                <a:latin typeface="Times" charset="0"/>
                <a:ea typeface="+mn-ea"/>
                <a:cs typeface="+mn-cs"/>
              </a:rPr>
              <a:t>sequences (dashed line)</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Performance improves over time, reflecting motor sequence learning. (After M. J. </a:t>
            </a:r>
            <a:r>
              <a:rPr lang="en-US" sz="1600" kern="1200" dirty="0" err="1">
                <a:solidFill>
                  <a:schemeClr val="tx1"/>
                </a:solidFill>
                <a:effectLst/>
                <a:latin typeface="Times" charset="0"/>
                <a:ea typeface="+mn-ea"/>
                <a:cs typeface="+mn-cs"/>
              </a:rPr>
              <a:t>Nissen</a:t>
            </a:r>
            <a:r>
              <a:rPr lang="en-US" sz="1600" kern="1200" dirty="0">
                <a:solidFill>
                  <a:schemeClr val="tx1"/>
                </a:solidFill>
                <a:effectLst/>
                <a:latin typeface="Times" charset="0"/>
                <a:ea typeface="+mn-ea"/>
                <a:cs typeface="+mn-cs"/>
              </a:rPr>
              <a:t> and P. </a:t>
            </a:r>
            <a:r>
              <a:rPr lang="en-US" sz="1600" kern="1200" dirty="0" err="1">
                <a:solidFill>
                  <a:schemeClr val="tx1"/>
                </a:solidFill>
                <a:effectLst/>
                <a:latin typeface="Times" charset="0"/>
                <a:ea typeface="+mn-ea"/>
                <a:cs typeface="+mn-cs"/>
              </a:rPr>
              <a:t>Bullemer</a:t>
            </a:r>
            <a:r>
              <a:rPr lang="en-US" sz="1600" kern="1200" dirty="0">
                <a:solidFill>
                  <a:schemeClr val="tx1"/>
                </a:solidFill>
                <a:effectLst/>
                <a:latin typeface="Times" charset="0"/>
                <a:ea typeface="+mn-ea"/>
                <a:cs typeface="+mn-cs"/>
              </a:rPr>
              <a:t>. 1987. </a:t>
            </a:r>
            <a:r>
              <a:rPr lang="en-US" sz="1600" i="1" kern="1200" dirty="0" err="1">
                <a:solidFill>
                  <a:schemeClr val="tx1"/>
                </a:solidFill>
                <a:effectLst/>
                <a:latin typeface="Times" charset="0"/>
                <a:ea typeface="+mn-ea"/>
                <a:cs typeface="+mn-cs"/>
              </a:rPr>
              <a:t>Cogn</a:t>
            </a:r>
            <a:r>
              <a:rPr lang="en-US" sz="1600" i="1" kern="1200" dirty="0">
                <a:solidFill>
                  <a:schemeClr val="tx1"/>
                </a:solidFill>
                <a:effectLst/>
                <a:latin typeface="Times" charset="0"/>
                <a:ea typeface="+mn-ea"/>
                <a:cs typeface="+mn-cs"/>
              </a:rPr>
              <a:t> </a:t>
            </a:r>
            <a:r>
              <a:rPr lang="en-US" sz="1600" i="1" kern="1200" dirty="0" err="1">
                <a:solidFill>
                  <a:schemeClr val="tx1"/>
                </a:solidFill>
                <a:effectLst/>
                <a:latin typeface="Times" charset="0"/>
                <a:ea typeface="+mn-ea"/>
                <a:cs typeface="+mn-cs"/>
              </a:rPr>
              <a:t>Psychol</a:t>
            </a:r>
            <a:r>
              <a:rPr lang="en-US" sz="1600" kern="1200" dirty="0">
                <a:solidFill>
                  <a:schemeClr val="tx1"/>
                </a:solidFill>
                <a:effectLst/>
                <a:latin typeface="Times" charset="0"/>
                <a:ea typeface="+mn-ea"/>
                <a:cs typeface="+mn-cs"/>
              </a:rPr>
              <a:t> 19: 1–32.)</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7</a:t>
            </a:fld>
            <a:endParaRPr lang="en-US"/>
          </a:p>
        </p:txBody>
      </p:sp>
    </p:spTree>
    <p:extLst>
      <p:ext uri="{BB962C8B-B14F-4D97-AF65-F5344CB8AC3E}">
        <p14:creationId xmlns:p14="http://schemas.microsoft.com/office/powerpoint/2010/main" val="2654277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7.5</a:t>
            </a:r>
            <a:r>
              <a:rPr lang="en-US" sz="1600" b="1" kern="1200" dirty="0">
                <a:solidFill>
                  <a:schemeClr val="tx1"/>
                </a:solidFill>
                <a:effectLst/>
                <a:latin typeface="Times" charset="0"/>
                <a:ea typeface="+mn-ea"/>
                <a:cs typeface="+mn-cs"/>
              </a:rPr>
              <a:t>  Perceptual priming and repetition suppression</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When presented with a series of scenes and asked to make an indoor or outdoor judgment in response to each scene, observers are faster to respond to scenes that appeared before (repeated). The fMRI response in the place area is smaller for repeated scenes than for novel scenes, and this difference is known as repetition suppression.</a:t>
            </a:r>
          </a:p>
          <a:p>
            <a:pPr fontAlgn="ctr"/>
            <a:r>
              <a:rPr lang="en-US" sz="1600" b="1" kern="1200" cap="all" dirty="0">
                <a:solidFill>
                  <a:schemeClr val="tx1"/>
                </a:solidFill>
                <a:effectLst/>
                <a:latin typeface="Times" charset="0"/>
                <a:ea typeface="+mn-ea"/>
                <a:cs typeface="+mn-cs"/>
              </a:rPr>
              <a:t> </a:t>
            </a:r>
            <a:endParaRPr lang="en-US" sz="1600" kern="1200" dirty="0">
              <a:solidFill>
                <a:schemeClr val="tx1"/>
              </a:solidFill>
              <a:effectLst/>
              <a:latin typeface="Times" charset="0"/>
              <a:ea typeface="+mn-ea"/>
              <a:cs typeface="+mn-cs"/>
            </a:endParaRP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8</a:t>
            </a:fld>
            <a:endParaRPr lang="en-US"/>
          </a:p>
        </p:txBody>
      </p:sp>
    </p:spTree>
    <p:extLst>
      <p:ext uri="{BB962C8B-B14F-4D97-AF65-F5344CB8AC3E}">
        <p14:creationId xmlns:p14="http://schemas.microsoft.com/office/powerpoint/2010/main" val="42841260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ctr"/>
            <a:r>
              <a:rPr lang="en-US" sz="1600" b="1" kern="1200" cap="all" dirty="0">
                <a:solidFill>
                  <a:schemeClr val="tx1"/>
                </a:solidFill>
                <a:effectLst/>
                <a:latin typeface="Times" charset="0"/>
                <a:ea typeface="+mn-ea"/>
                <a:cs typeface="+mn-cs"/>
              </a:rPr>
              <a:t>Figure 7.6  </a:t>
            </a:r>
            <a:r>
              <a:rPr lang="en-US" sz="1600" b="1" kern="1200" dirty="0">
                <a:solidFill>
                  <a:schemeClr val="tx1"/>
                </a:solidFill>
                <a:effectLst/>
                <a:latin typeface="Times" charset="0"/>
                <a:ea typeface="+mn-ea"/>
                <a:cs typeface="+mn-cs"/>
              </a:rPr>
              <a:t>Statistical learning in language</a:t>
            </a:r>
            <a:endParaRPr lang="en-US" sz="1600" kern="1200" dirty="0">
              <a:solidFill>
                <a:schemeClr val="tx1"/>
              </a:solidFill>
              <a:effectLst/>
              <a:latin typeface="Times" charset="0"/>
              <a:ea typeface="+mn-ea"/>
              <a:cs typeface="+mn-cs"/>
            </a:endParaRPr>
          </a:p>
          <a:p>
            <a:pPr fontAlgn="ctr"/>
            <a:r>
              <a:rPr lang="en-US" sz="1600" kern="1200" dirty="0">
                <a:solidFill>
                  <a:schemeClr val="tx1"/>
                </a:solidFill>
                <a:effectLst/>
                <a:latin typeface="Times" charset="0"/>
                <a:ea typeface="+mn-ea"/>
                <a:cs typeface="+mn-cs"/>
              </a:rPr>
              <a:t>During training, infants and adults are exposed to continuous speech streams in which artificial words (e.g., “</a:t>
            </a:r>
            <a:r>
              <a:rPr lang="en-US" sz="1600" kern="1200" dirty="0" err="1">
                <a:solidFill>
                  <a:schemeClr val="tx1"/>
                </a:solidFill>
                <a:effectLst/>
                <a:latin typeface="Times" charset="0"/>
                <a:ea typeface="+mn-ea"/>
                <a:cs typeface="+mn-cs"/>
              </a:rPr>
              <a:t>pabiku</a:t>
            </a:r>
            <a:r>
              <a:rPr lang="en-US" sz="1600" kern="1200" dirty="0">
                <a:solidFill>
                  <a:schemeClr val="tx1"/>
                </a:solidFill>
                <a:effectLst/>
                <a:latin typeface="Times" charset="0"/>
                <a:ea typeface="+mn-ea"/>
                <a:cs typeface="+mn-cs"/>
              </a:rPr>
              <a:t>”) are repeated. Then they are tested on these artificial words, or are presented with part-words (“</a:t>
            </a:r>
            <a:r>
              <a:rPr lang="en-US" sz="1600" kern="1200" dirty="0" err="1">
                <a:solidFill>
                  <a:schemeClr val="tx1"/>
                </a:solidFill>
                <a:effectLst/>
                <a:latin typeface="Times" charset="0"/>
                <a:ea typeface="+mn-ea"/>
                <a:cs typeface="+mn-cs"/>
              </a:rPr>
              <a:t>kudaro</a:t>
            </a:r>
            <a:r>
              <a:rPr lang="en-US" sz="1600" kern="1200" dirty="0">
                <a:solidFill>
                  <a:schemeClr val="tx1"/>
                </a:solidFill>
                <a:effectLst/>
                <a:latin typeface="Times" charset="0"/>
                <a:ea typeface="+mn-ea"/>
                <a:cs typeface="+mn-cs"/>
              </a:rPr>
              <a:t>”) that span word boundaries, and hence appeared less frequently (although the individual syllables all appeared the same number of times). Participants show familiarity for the repeated artificial words, showing that based on the statistics of how the syllables string together, they can segment the word boundaries. (After J. </a:t>
            </a:r>
            <a:r>
              <a:rPr lang="en-US" sz="1600" kern="1200" dirty="0" err="1">
                <a:solidFill>
                  <a:schemeClr val="tx1"/>
                </a:solidFill>
                <a:effectLst/>
                <a:latin typeface="Times" charset="0"/>
                <a:ea typeface="+mn-ea"/>
                <a:cs typeface="+mn-cs"/>
              </a:rPr>
              <a:t>Sedivy</a:t>
            </a:r>
            <a:r>
              <a:rPr lang="en-US" sz="1600" kern="1200" dirty="0">
                <a:solidFill>
                  <a:schemeClr val="tx1"/>
                </a:solidFill>
                <a:effectLst/>
                <a:latin typeface="Times" charset="0"/>
                <a:ea typeface="+mn-ea"/>
                <a:cs typeface="+mn-cs"/>
              </a:rPr>
              <a:t>. 2019. </a:t>
            </a:r>
            <a:r>
              <a:rPr lang="en-US" sz="1600" i="1" kern="1200" dirty="0">
                <a:solidFill>
                  <a:schemeClr val="tx1"/>
                </a:solidFill>
                <a:effectLst/>
                <a:latin typeface="Times" charset="0"/>
                <a:ea typeface="+mn-ea"/>
                <a:cs typeface="+mn-cs"/>
              </a:rPr>
              <a:t>Language in Mind</a:t>
            </a:r>
            <a:r>
              <a:rPr lang="en-US" sz="1600" kern="1200" dirty="0">
                <a:solidFill>
                  <a:schemeClr val="tx1"/>
                </a:solidFill>
                <a:effectLst/>
                <a:latin typeface="Times" charset="0"/>
                <a:ea typeface="+mn-ea"/>
                <a:cs typeface="+mn-cs"/>
              </a:rPr>
              <a:t>, 2nd Edition. Oxford University Press/Sinauer: Sunderland, MA; adapted from J. R. </a:t>
            </a:r>
            <a:r>
              <a:rPr lang="en-US" sz="1600" kern="1200" dirty="0" err="1">
                <a:solidFill>
                  <a:schemeClr val="tx1"/>
                </a:solidFill>
                <a:effectLst/>
                <a:latin typeface="Times" charset="0"/>
                <a:ea typeface="+mn-ea"/>
                <a:cs typeface="+mn-cs"/>
              </a:rPr>
              <a:t>Saffran</a:t>
            </a:r>
            <a:r>
              <a:rPr lang="en-US" sz="1600" kern="1200" dirty="0">
                <a:solidFill>
                  <a:schemeClr val="tx1"/>
                </a:solidFill>
                <a:effectLst/>
                <a:latin typeface="Times" charset="0"/>
                <a:ea typeface="+mn-ea"/>
                <a:cs typeface="+mn-cs"/>
              </a:rPr>
              <a:t> et al. 1996. </a:t>
            </a:r>
            <a:r>
              <a:rPr lang="en-US" sz="1600" i="1" kern="1200" dirty="0">
                <a:solidFill>
                  <a:schemeClr val="tx1"/>
                </a:solidFill>
                <a:effectLst/>
                <a:latin typeface="Times" charset="0"/>
                <a:ea typeface="+mn-ea"/>
                <a:cs typeface="+mn-cs"/>
              </a:rPr>
              <a:t>Science</a:t>
            </a:r>
            <a:r>
              <a:rPr lang="en-US" sz="1600" kern="1200" dirty="0">
                <a:solidFill>
                  <a:schemeClr val="tx1"/>
                </a:solidFill>
                <a:effectLst/>
                <a:latin typeface="Times" charset="0"/>
                <a:ea typeface="+mn-ea"/>
                <a:cs typeface="+mn-cs"/>
              </a:rPr>
              <a:t> 274: 1926–1928.)</a:t>
            </a:r>
          </a:p>
          <a:p>
            <a:endParaRPr lang="en-US" dirty="0"/>
          </a:p>
        </p:txBody>
      </p:sp>
      <p:sp>
        <p:nvSpPr>
          <p:cNvPr id="4" name="Slide Number Placeholder 3"/>
          <p:cNvSpPr>
            <a:spLocks noGrp="1"/>
          </p:cNvSpPr>
          <p:nvPr>
            <p:ph type="sldNum" sz="quarter" idx="5"/>
          </p:nvPr>
        </p:nvSpPr>
        <p:spPr/>
        <p:txBody>
          <a:bodyPr/>
          <a:lstStyle/>
          <a:p>
            <a:fld id="{B11FA646-5BA4-2540-B87F-8ED0E4574DDD}" type="slidenum">
              <a:rPr lang="en-US" smtClean="0"/>
              <a:pPr/>
              <a:t>9</a:t>
            </a:fld>
            <a:endParaRPr lang="en-US"/>
          </a:p>
        </p:txBody>
      </p:sp>
    </p:spTree>
    <p:extLst>
      <p:ext uri="{BB962C8B-B14F-4D97-AF65-F5344CB8AC3E}">
        <p14:creationId xmlns:p14="http://schemas.microsoft.com/office/powerpoint/2010/main" val="3177643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84048"/>
          </a:xfrm>
        </p:spPr>
        <p:txBody>
          <a:bodyPr/>
          <a:lstStyle>
            <a:lvl1pPr>
              <a:defRPr sz="1600"/>
            </a:lvl1pPr>
          </a:lstStyle>
          <a:p>
            <a:r>
              <a:rPr lang="en-US" dirty="0"/>
              <a:t>Click to edit Master title style</a:t>
            </a:r>
          </a:p>
        </p:txBody>
      </p:sp>
      <p:sp>
        <p:nvSpPr>
          <p:cNvPr id="5" name="Content Placeholder 4">
            <a:extLst>
              <a:ext uri="{FF2B5EF4-FFF2-40B4-BE49-F238E27FC236}">
                <a16:creationId xmlns:a16="http://schemas.microsoft.com/office/drawing/2014/main" id="{C12606DF-F2AC-0D4C-A2DC-B85399E449B6}"/>
              </a:ext>
            </a:extLst>
          </p:cNvPr>
          <p:cNvSpPr>
            <a:spLocks noGrp="1"/>
          </p:cNvSpPr>
          <p:nvPr>
            <p:ph sz="quarter" idx="10"/>
          </p:nvPr>
        </p:nvSpPr>
        <p:spPr>
          <a:xfrm>
            <a:off x="408432" y="479776"/>
            <a:ext cx="11375136" cy="6300216"/>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21792"/>
          </a:xfrm>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8DBA5D03-AECA-2B4D-AD11-BC8666A45DCD}"/>
              </a:ext>
            </a:extLst>
          </p:cNvPr>
          <p:cNvSpPr>
            <a:spLocks noGrp="1"/>
          </p:cNvSpPr>
          <p:nvPr>
            <p:ph sz="quarter" idx="10"/>
          </p:nvPr>
        </p:nvSpPr>
        <p:spPr>
          <a:xfrm>
            <a:off x="408432" y="668867"/>
            <a:ext cx="11375136" cy="6108042"/>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able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84048"/>
          </a:xfrm>
        </p:spPr>
        <p:txBody>
          <a:bodyPr/>
          <a:lstStyle>
            <a:lvl1pPr>
              <a:defRPr sz="1600"/>
            </a:lvl1pPr>
          </a:lstStyle>
          <a:p>
            <a:r>
              <a:rPr lang="en-US" dirty="0"/>
              <a:t>Click to edit Master title style</a:t>
            </a:r>
          </a:p>
        </p:txBody>
      </p:sp>
      <p:sp>
        <p:nvSpPr>
          <p:cNvPr id="5" name="Content Placeholder 4">
            <a:extLst>
              <a:ext uri="{FF2B5EF4-FFF2-40B4-BE49-F238E27FC236}">
                <a16:creationId xmlns:a16="http://schemas.microsoft.com/office/drawing/2014/main" id="{C12606DF-F2AC-0D4C-A2DC-B85399E449B6}"/>
              </a:ext>
            </a:extLst>
          </p:cNvPr>
          <p:cNvSpPr>
            <a:spLocks noGrp="1"/>
          </p:cNvSpPr>
          <p:nvPr>
            <p:ph sz="quarter" idx="10"/>
          </p:nvPr>
        </p:nvSpPr>
        <p:spPr>
          <a:xfrm>
            <a:off x="408432" y="538480"/>
            <a:ext cx="11375136" cy="516127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4878EAF8-01A3-C646-81D5-63CAAFC7D31A}"/>
              </a:ext>
            </a:extLst>
          </p:cNvPr>
          <p:cNvSpPr>
            <a:spLocks noGrp="1"/>
          </p:cNvSpPr>
          <p:nvPr>
            <p:ph sz="quarter" idx="12"/>
          </p:nvPr>
        </p:nvSpPr>
        <p:spPr>
          <a:xfrm>
            <a:off x="408432" y="5832475"/>
            <a:ext cx="11375136" cy="882650"/>
          </a:xfrm>
          <a:prstGeom prst="rect">
            <a:avLst/>
          </a:prstGeom>
        </p:spPr>
        <p:txBody>
          <a:bodyPr/>
          <a:lstStyle>
            <a:lvl1pPr marL="9525" indent="-9525">
              <a:tabLst/>
              <a:defRPr sz="1600"/>
            </a:lvl1pPr>
          </a:lstStyle>
          <a:p>
            <a:pPr lvl="0"/>
            <a:r>
              <a:rPr lang="en-US" dirty="0"/>
              <a:t>Edit Master text styles</a:t>
            </a:r>
          </a:p>
        </p:txBody>
      </p:sp>
    </p:spTree>
    <p:extLst>
      <p:ext uri="{BB962C8B-B14F-4D97-AF65-F5344CB8AC3E}">
        <p14:creationId xmlns:p14="http://schemas.microsoft.com/office/powerpoint/2010/main" val="2071311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able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84048"/>
          </a:xfrm>
        </p:spPr>
        <p:txBody>
          <a:bodyPr/>
          <a:lstStyle>
            <a:lvl1pPr>
              <a:defRPr sz="1600"/>
            </a:lvl1pPr>
          </a:lstStyle>
          <a:p>
            <a:r>
              <a:rPr lang="en-US" dirty="0"/>
              <a:t>Click to edit Master title style</a:t>
            </a:r>
          </a:p>
        </p:txBody>
      </p:sp>
      <p:sp>
        <p:nvSpPr>
          <p:cNvPr id="4" name="Content Placeholder 3">
            <a:extLst>
              <a:ext uri="{FF2B5EF4-FFF2-40B4-BE49-F238E27FC236}">
                <a16:creationId xmlns:a16="http://schemas.microsoft.com/office/drawing/2014/main" id="{03263370-2278-7547-852A-7B25A3E4349B}"/>
              </a:ext>
            </a:extLst>
          </p:cNvPr>
          <p:cNvSpPr>
            <a:spLocks noGrp="1"/>
          </p:cNvSpPr>
          <p:nvPr>
            <p:ph sz="quarter" idx="11"/>
          </p:nvPr>
        </p:nvSpPr>
        <p:spPr>
          <a:xfrm>
            <a:off x="408432" y="475191"/>
            <a:ext cx="11375136" cy="500169"/>
          </a:xfrm>
          <a:prstGeom prst="rect">
            <a:avLst/>
          </a:prstGeom>
        </p:spPr>
        <p:txBody>
          <a:bodyPr anchor="ctr"/>
          <a:lstStyle>
            <a:lvl1pPr marL="9525" indent="-9525">
              <a:tabLst/>
              <a:defRPr sz="2800"/>
            </a:lvl1pPr>
          </a:lstStyle>
          <a:p>
            <a:pPr lvl="0"/>
            <a:r>
              <a:rPr lang="en-US" dirty="0"/>
              <a:t>Edit Master text styles</a:t>
            </a:r>
          </a:p>
        </p:txBody>
      </p:sp>
      <p:sp>
        <p:nvSpPr>
          <p:cNvPr id="5" name="Content Placeholder 4">
            <a:extLst>
              <a:ext uri="{FF2B5EF4-FFF2-40B4-BE49-F238E27FC236}">
                <a16:creationId xmlns:a16="http://schemas.microsoft.com/office/drawing/2014/main" id="{C12606DF-F2AC-0D4C-A2DC-B85399E449B6}"/>
              </a:ext>
            </a:extLst>
          </p:cNvPr>
          <p:cNvSpPr>
            <a:spLocks noGrp="1"/>
          </p:cNvSpPr>
          <p:nvPr>
            <p:ph sz="quarter" idx="10"/>
          </p:nvPr>
        </p:nvSpPr>
        <p:spPr>
          <a:xfrm>
            <a:off x="408432" y="1066800"/>
            <a:ext cx="11375136" cy="5628640"/>
          </a:xfrm>
          <a:prstGeom prst="rect">
            <a:avLst/>
          </a:prstGeom>
        </p:spPr>
        <p:txBody>
          <a:bodyPr/>
          <a:lstStyle>
            <a:lvl1pPr>
              <a:defRPr sz="2800"/>
            </a:lvl1pPr>
            <a:lvl2pPr>
              <a:defRPr sz="2800"/>
            </a:lvl2pPr>
            <a:lvl3pPr>
              <a:defRPr sz="2800"/>
            </a:lvl3pPr>
            <a:lvl4pPr>
              <a:defRPr sz="2800"/>
            </a:lvl4pPr>
            <a:lvl5pPr>
              <a:defRPr sz="2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06997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ble with footer">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384048"/>
          </a:xfrm>
        </p:spPr>
        <p:txBody>
          <a:bodyPr/>
          <a:lstStyle>
            <a:lvl1pPr>
              <a:defRPr sz="1600"/>
            </a:lvl1pPr>
          </a:lstStyle>
          <a:p>
            <a:r>
              <a:rPr lang="en-US" dirty="0"/>
              <a:t>Click to edit Master title style</a:t>
            </a:r>
          </a:p>
        </p:txBody>
      </p:sp>
      <p:sp>
        <p:nvSpPr>
          <p:cNvPr id="4" name="Content Placeholder 3">
            <a:extLst>
              <a:ext uri="{FF2B5EF4-FFF2-40B4-BE49-F238E27FC236}">
                <a16:creationId xmlns:a16="http://schemas.microsoft.com/office/drawing/2014/main" id="{03263370-2278-7547-852A-7B25A3E4349B}"/>
              </a:ext>
            </a:extLst>
          </p:cNvPr>
          <p:cNvSpPr>
            <a:spLocks noGrp="1"/>
          </p:cNvSpPr>
          <p:nvPr>
            <p:ph sz="quarter" idx="11"/>
          </p:nvPr>
        </p:nvSpPr>
        <p:spPr>
          <a:xfrm>
            <a:off x="408432" y="475191"/>
            <a:ext cx="11375136" cy="490009"/>
          </a:xfrm>
          <a:prstGeom prst="rect">
            <a:avLst/>
          </a:prstGeom>
        </p:spPr>
        <p:txBody>
          <a:bodyPr anchor="ctr"/>
          <a:lstStyle>
            <a:lvl1pPr marL="9525" indent="-9525">
              <a:tabLst/>
              <a:defRPr sz="2000"/>
            </a:lvl1pPr>
          </a:lstStyle>
          <a:p>
            <a:pPr lvl="0"/>
            <a:r>
              <a:rPr lang="en-US" dirty="0"/>
              <a:t>Edit Master text styles</a:t>
            </a:r>
          </a:p>
        </p:txBody>
      </p:sp>
      <p:sp>
        <p:nvSpPr>
          <p:cNvPr id="5" name="Content Placeholder 4">
            <a:extLst>
              <a:ext uri="{FF2B5EF4-FFF2-40B4-BE49-F238E27FC236}">
                <a16:creationId xmlns:a16="http://schemas.microsoft.com/office/drawing/2014/main" id="{C12606DF-F2AC-0D4C-A2DC-B85399E449B6}"/>
              </a:ext>
            </a:extLst>
          </p:cNvPr>
          <p:cNvSpPr>
            <a:spLocks noGrp="1"/>
          </p:cNvSpPr>
          <p:nvPr>
            <p:ph sz="quarter" idx="10"/>
          </p:nvPr>
        </p:nvSpPr>
        <p:spPr>
          <a:xfrm>
            <a:off x="408432" y="1076960"/>
            <a:ext cx="11375136" cy="462279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4878EAF8-01A3-C646-81D5-63CAAFC7D31A}"/>
              </a:ext>
            </a:extLst>
          </p:cNvPr>
          <p:cNvSpPr>
            <a:spLocks noGrp="1"/>
          </p:cNvSpPr>
          <p:nvPr>
            <p:ph sz="quarter" idx="12"/>
          </p:nvPr>
        </p:nvSpPr>
        <p:spPr>
          <a:xfrm>
            <a:off x="408432" y="5832475"/>
            <a:ext cx="11375136" cy="882650"/>
          </a:xfrm>
          <a:prstGeom prst="rect">
            <a:avLst/>
          </a:prstGeom>
        </p:spPr>
        <p:txBody>
          <a:bodyPr/>
          <a:lstStyle>
            <a:lvl1pPr marL="9525" indent="-9525">
              <a:tabLst/>
              <a:defRPr sz="1600"/>
            </a:lvl1pPr>
          </a:lstStyle>
          <a:p>
            <a:pPr lvl="0"/>
            <a:r>
              <a:rPr lang="en-US" dirty="0"/>
              <a:t>Edit Master text styles</a:t>
            </a:r>
          </a:p>
        </p:txBody>
      </p:sp>
    </p:spTree>
    <p:extLst>
      <p:ext uri="{BB962C8B-B14F-4D97-AF65-F5344CB8AC3E}">
        <p14:creationId xmlns:p14="http://schemas.microsoft.com/office/powerpoint/2010/main" val="38176939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9" name="Rectangle 5"/>
          <p:cNvSpPr>
            <a:spLocks noGrp="1" noChangeArrowheads="1"/>
          </p:cNvSpPr>
          <p:nvPr>
            <p:ph type="ftr" sz="quarter" idx="3"/>
          </p:nvPr>
        </p:nvSpPr>
        <p:spPr bwMode="auto">
          <a:xfrm>
            <a:off x="2743200" y="6400800"/>
            <a:ext cx="670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867">
                <a:latin typeface="Times" charset="0"/>
              </a:defRPr>
            </a:lvl1pPr>
          </a:lstStyle>
          <a:p>
            <a:endParaRPr lang="en-US" dirty="0"/>
          </a:p>
        </p:txBody>
      </p:sp>
      <p:sp>
        <p:nvSpPr>
          <p:cNvPr id="1026" name="Rectangle 2"/>
          <p:cNvSpPr>
            <a:spLocks noGrp="1" noChangeArrowheads="1"/>
          </p:cNvSpPr>
          <p:nvPr>
            <p:ph type="title"/>
          </p:nvPr>
        </p:nvSpPr>
        <p:spPr bwMode="auto">
          <a:xfrm>
            <a:off x="0" y="0"/>
            <a:ext cx="12192000" cy="381000"/>
          </a:xfrm>
          <a:prstGeom prst="rect">
            <a:avLst/>
          </a:prstGeom>
          <a:solidFill>
            <a:srgbClr val="34665C"/>
          </a:solid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Tree>
  </p:cSld>
  <p:clrMap bg1="lt1" tx1="dk1" bg2="lt2" tx2="dk2" accent1="accent1" accent2="accent2" accent3="accent3" accent4="accent4" accent5="accent5" accent6="accent6" hlink="hlink" folHlink="folHlink"/>
  <p:sldLayoutIdLst>
    <p:sldLayoutId id="2147483654" r:id="rId1"/>
    <p:sldLayoutId id="2147483657" r:id="rId2"/>
    <p:sldLayoutId id="2147483658" r:id="rId3"/>
    <p:sldLayoutId id="2147483659" r:id="rId4"/>
    <p:sldLayoutId id="2147483660" r:id="rId5"/>
  </p:sldLayoutIdLst>
  <p:txStyles>
    <p:titleStyle>
      <a:lvl1pPr algn="l" rtl="0" fontAlgn="base">
        <a:spcBef>
          <a:spcPct val="0"/>
        </a:spcBef>
        <a:spcAft>
          <a:spcPct val="0"/>
        </a:spcAft>
        <a:defRPr sz="1600">
          <a:solidFill>
            <a:schemeClr val="bg1"/>
          </a:solidFill>
          <a:latin typeface="+mj-lt"/>
          <a:ea typeface="+mj-ea"/>
          <a:cs typeface="+mj-cs"/>
        </a:defRPr>
      </a:lvl1pPr>
      <a:lvl2pPr algn="l" rtl="0" fontAlgn="base">
        <a:spcBef>
          <a:spcPct val="0"/>
        </a:spcBef>
        <a:spcAft>
          <a:spcPct val="0"/>
        </a:spcAft>
        <a:defRPr sz="2133">
          <a:solidFill>
            <a:srgbClr val="FFFFFF"/>
          </a:solidFill>
          <a:latin typeface="Arial" charset="0"/>
        </a:defRPr>
      </a:lvl2pPr>
      <a:lvl3pPr algn="l" rtl="0" fontAlgn="base">
        <a:spcBef>
          <a:spcPct val="0"/>
        </a:spcBef>
        <a:spcAft>
          <a:spcPct val="0"/>
        </a:spcAft>
        <a:defRPr sz="2133">
          <a:solidFill>
            <a:srgbClr val="FFFFFF"/>
          </a:solidFill>
          <a:latin typeface="Arial" charset="0"/>
        </a:defRPr>
      </a:lvl3pPr>
      <a:lvl4pPr algn="l" rtl="0" fontAlgn="base">
        <a:spcBef>
          <a:spcPct val="0"/>
        </a:spcBef>
        <a:spcAft>
          <a:spcPct val="0"/>
        </a:spcAft>
        <a:defRPr sz="2133">
          <a:solidFill>
            <a:srgbClr val="FFFFFF"/>
          </a:solidFill>
          <a:latin typeface="Arial" charset="0"/>
        </a:defRPr>
      </a:lvl4pPr>
      <a:lvl5pPr algn="l" rtl="0" fontAlgn="base">
        <a:spcBef>
          <a:spcPct val="0"/>
        </a:spcBef>
        <a:spcAft>
          <a:spcPct val="0"/>
        </a:spcAft>
        <a:defRPr sz="2133">
          <a:solidFill>
            <a:srgbClr val="FFFFFF"/>
          </a:solidFill>
          <a:latin typeface="Arial" charset="0"/>
        </a:defRPr>
      </a:lvl5pPr>
      <a:lvl6pPr marL="609570" algn="l" rtl="0" fontAlgn="base">
        <a:spcBef>
          <a:spcPct val="0"/>
        </a:spcBef>
        <a:spcAft>
          <a:spcPct val="0"/>
        </a:spcAft>
        <a:defRPr sz="2133">
          <a:solidFill>
            <a:srgbClr val="FFFFFF"/>
          </a:solidFill>
          <a:latin typeface="Arial" charset="0"/>
        </a:defRPr>
      </a:lvl6pPr>
      <a:lvl7pPr marL="1219139" algn="l" rtl="0" fontAlgn="base">
        <a:spcBef>
          <a:spcPct val="0"/>
        </a:spcBef>
        <a:spcAft>
          <a:spcPct val="0"/>
        </a:spcAft>
        <a:defRPr sz="2133">
          <a:solidFill>
            <a:srgbClr val="FFFFFF"/>
          </a:solidFill>
          <a:latin typeface="Arial" charset="0"/>
        </a:defRPr>
      </a:lvl7pPr>
      <a:lvl8pPr marL="1828709" algn="l" rtl="0" fontAlgn="base">
        <a:spcBef>
          <a:spcPct val="0"/>
        </a:spcBef>
        <a:spcAft>
          <a:spcPct val="0"/>
        </a:spcAft>
        <a:defRPr sz="2133">
          <a:solidFill>
            <a:srgbClr val="FFFFFF"/>
          </a:solidFill>
          <a:latin typeface="Arial" charset="0"/>
        </a:defRPr>
      </a:lvl8pPr>
      <a:lvl9pPr marL="2438278" algn="l" rtl="0" fontAlgn="base">
        <a:spcBef>
          <a:spcPct val="0"/>
        </a:spcBef>
        <a:spcAft>
          <a:spcPct val="0"/>
        </a:spcAft>
        <a:defRPr sz="2133">
          <a:solidFill>
            <a:srgbClr val="FFFFFF"/>
          </a:solidFill>
          <a:latin typeface="Arial" charset="0"/>
        </a:defRPr>
      </a:lvl9pPr>
    </p:titleStyle>
    <p:bodyStyle>
      <a:lvl1pPr marL="457177" indent="-457177" algn="l" rtl="0" fontAlgn="base">
        <a:spcBef>
          <a:spcPct val="20000"/>
        </a:spcBef>
        <a:spcAft>
          <a:spcPct val="0"/>
        </a:spcAft>
        <a:defRPr sz="3200">
          <a:solidFill>
            <a:schemeClr val="tx1"/>
          </a:solidFill>
          <a:latin typeface="+mn-lt"/>
          <a:ea typeface="+mn-ea"/>
          <a:cs typeface="+mn-cs"/>
        </a:defRPr>
      </a:lvl1pPr>
      <a:lvl2pPr marL="990551" indent="-380982" algn="l" rtl="0" fontAlgn="base">
        <a:spcBef>
          <a:spcPct val="20000"/>
        </a:spcBef>
        <a:spcAft>
          <a:spcPct val="0"/>
        </a:spcAft>
        <a:buChar char="–"/>
        <a:defRPr sz="3733">
          <a:solidFill>
            <a:schemeClr val="tx1"/>
          </a:solidFill>
          <a:latin typeface="+mn-lt"/>
          <a:ea typeface="ＭＳ Ｐゴシック" charset="-128"/>
        </a:defRPr>
      </a:lvl2pPr>
      <a:lvl3pPr marL="1523923" indent="-304784" algn="l" rtl="0" fontAlgn="base">
        <a:spcBef>
          <a:spcPct val="20000"/>
        </a:spcBef>
        <a:spcAft>
          <a:spcPct val="0"/>
        </a:spcAft>
        <a:buChar char="•"/>
        <a:defRPr sz="3200">
          <a:solidFill>
            <a:schemeClr val="tx1"/>
          </a:solidFill>
          <a:latin typeface="+mn-lt"/>
          <a:ea typeface="ＭＳ Ｐゴシック" charset="-128"/>
        </a:defRPr>
      </a:lvl3pPr>
      <a:lvl4pPr marL="2133493" indent="-304784" algn="l" rtl="0" fontAlgn="base">
        <a:spcBef>
          <a:spcPct val="20000"/>
        </a:spcBef>
        <a:spcAft>
          <a:spcPct val="0"/>
        </a:spcAft>
        <a:buChar char="–"/>
        <a:defRPr sz="2667">
          <a:solidFill>
            <a:schemeClr val="tx1"/>
          </a:solidFill>
          <a:latin typeface="+mn-lt"/>
          <a:ea typeface="ＭＳ Ｐゴシック" charset="-128"/>
        </a:defRPr>
      </a:lvl4pPr>
      <a:lvl5pPr marL="2743063" indent="-304784" algn="l" rtl="0" fontAlgn="base">
        <a:spcBef>
          <a:spcPct val="20000"/>
        </a:spcBef>
        <a:spcAft>
          <a:spcPct val="0"/>
        </a:spcAft>
        <a:buChar char="»"/>
        <a:defRPr sz="2667">
          <a:solidFill>
            <a:schemeClr val="tx1"/>
          </a:solidFill>
          <a:latin typeface="+mn-lt"/>
          <a:ea typeface="ＭＳ Ｐゴシック" charset="-128"/>
        </a:defRPr>
      </a:lvl5pPr>
      <a:lvl6pPr marL="3352632" indent="-304784" algn="l" rtl="0" fontAlgn="base">
        <a:spcBef>
          <a:spcPct val="20000"/>
        </a:spcBef>
        <a:spcAft>
          <a:spcPct val="0"/>
        </a:spcAft>
        <a:buChar char="»"/>
        <a:defRPr sz="2667">
          <a:solidFill>
            <a:schemeClr val="tx1"/>
          </a:solidFill>
          <a:latin typeface="+mn-lt"/>
          <a:ea typeface="ＭＳ Ｐゴシック" charset="-128"/>
        </a:defRPr>
      </a:lvl6pPr>
      <a:lvl7pPr marL="3962202" indent="-304784" algn="l" rtl="0" fontAlgn="base">
        <a:spcBef>
          <a:spcPct val="20000"/>
        </a:spcBef>
        <a:spcAft>
          <a:spcPct val="0"/>
        </a:spcAft>
        <a:buChar char="»"/>
        <a:defRPr sz="2667">
          <a:solidFill>
            <a:schemeClr val="tx1"/>
          </a:solidFill>
          <a:latin typeface="+mn-lt"/>
          <a:ea typeface="ＭＳ Ｐゴシック" charset="-128"/>
        </a:defRPr>
      </a:lvl7pPr>
      <a:lvl8pPr marL="4571771" indent="-304784" algn="l" rtl="0" fontAlgn="base">
        <a:spcBef>
          <a:spcPct val="20000"/>
        </a:spcBef>
        <a:spcAft>
          <a:spcPct val="0"/>
        </a:spcAft>
        <a:buChar char="»"/>
        <a:defRPr sz="2667">
          <a:solidFill>
            <a:schemeClr val="tx1"/>
          </a:solidFill>
          <a:latin typeface="+mn-lt"/>
          <a:ea typeface="ＭＳ Ｐゴシック" charset="-128"/>
        </a:defRPr>
      </a:lvl8pPr>
      <a:lvl9pPr marL="5181341" indent="-304784" algn="l" rtl="0" fontAlgn="base">
        <a:spcBef>
          <a:spcPct val="20000"/>
        </a:spcBef>
        <a:spcAft>
          <a:spcPct val="0"/>
        </a:spcAft>
        <a:buChar char="»"/>
        <a:defRPr sz="2667">
          <a:solidFill>
            <a:schemeClr val="tx1"/>
          </a:solidFill>
          <a:latin typeface="+mn-lt"/>
          <a:ea typeface="ＭＳ Ｐゴシック" charset="-128"/>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39"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7"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064C1-23CB-1342-A42A-8802B3D7D727}"/>
              </a:ext>
            </a:extLst>
          </p:cNvPr>
          <p:cNvSpPr>
            <a:spLocks noGrp="1"/>
          </p:cNvSpPr>
          <p:nvPr>
            <p:ph type="title"/>
          </p:nvPr>
        </p:nvSpPr>
        <p:spPr/>
        <p:txBody>
          <a:bodyPr/>
          <a:lstStyle/>
          <a:p>
            <a:r>
              <a:rPr lang="en-US"/>
              <a:t>Chapter 7 Opener </a:t>
            </a:r>
            <a:endParaRPr lang="en-US" dirty="0"/>
          </a:p>
        </p:txBody>
      </p:sp>
      <p:pic>
        <p:nvPicPr>
          <p:cNvPr id="9" name="Content Placeholder 8" descr="A photo shows Henry Molaison or H M. He is standing in a garden outside a house. ">
            <a:extLst>
              <a:ext uri="{FF2B5EF4-FFF2-40B4-BE49-F238E27FC236}">
                <a16:creationId xmlns:a16="http://schemas.microsoft.com/office/drawing/2014/main" id="{10A8662A-116B-8042-8C88-E1B178F410DE}"/>
              </a:ext>
            </a:extLst>
          </p:cNvPr>
          <p:cNvPicPr>
            <a:picLocks noGrp="1" noChangeAspect="1"/>
          </p:cNvPicPr>
          <p:nvPr>
            <p:ph sz="quarter" idx="10"/>
          </p:nvPr>
        </p:nvPicPr>
        <p:blipFill>
          <a:blip r:embed="rId3"/>
          <a:stretch>
            <a:fillRect/>
          </a:stretch>
        </p:blipFill>
        <p:spPr>
          <a:xfrm>
            <a:off x="3841750" y="480219"/>
            <a:ext cx="4508500" cy="6299200"/>
          </a:xfrm>
        </p:spPr>
      </p:pic>
    </p:spTree>
    <p:extLst>
      <p:ext uri="{BB962C8B-B14F-4D97-AF65-F5344CB8AC3E}">
        <p14:creationId xmlns:p14="http://schemas.microsoft.com/office/powerpoint/2010/main" val="2762010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35E10-67A0-0243-8898-E45B8F537B92}"/>
              </a:ext>
            </a:extLst>
          </p:cNvPr>
          <p:cNvSpPr>
            <a:spLocks noGrp="1"/>
          </p:cNvSpPr>
          <p:nvPr>
            <p:ph type="title"/>
          </p:nvPr>
        </p:nvSpPr>
        <p:spPr/>
        <p:txBody>
          <a:bodyPr/>
          <a:lstStyle/>
          <a:p>
            <a:r>
              <a:rPr lang="en-US"/>
              <a:t>Figure 7.7  Computer-based visual search task </a:t>
            </a:r>
            <a:endParaRPr lang="en-US" dirty="0"/>
          </a:p>
        </p:txBody>
      </p:sp>
      <p:pic>
        <p:nvPicPr>
          <p:cNvPr id="6" name="Content Placeholder 5" descr="An illustration A and a graph B demonstrate a computer-based visual search task. Illustration A on the left shows a computer monitor that has several rotated Ls and one rotated T. The graph B on the right compares the reaction time of new displays and repeated displays. The horizontal axis is labeled Epoch and has a range from 0 to 6 in increments of 1. The vertical axis is labeled Reaction time in minutes and has a range from 700 to 1200 in increments of 100. The line for New displays is plotted through (1, 1100), (2, 975), (3, 900), (4, 890), (5, 900), (6, 910). The line for Repeated displays is plotted through (1, 1100), (2, 900), (3, 850), (4, 825), (5, 830), (6, 820).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860655"/>
            <a:ext cx="11376025" cy="5538327"/>
          </a:xfrm>
        </p:spPr>
      </p:pic>
    </p:spTree>
    <p:extLst>
      <p:ext uri="{BB962C8B-B14F-4D97-AF65-F5344CB8AC3E}">
        <p14:creationId xmlns:p14="http://schemas.microsoft.com/office/powerpoint/2010/main" val="2539373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002C1-7DB3-3C4E-8E1D-AE92C3D650E9}"/>
              </a:ext>
            </a:extLst>
          </p:cNvPr>
          <p:cNvSpPr>
            <a:spLocks noGrp="1"/>
          </p:cNvSpPr>
          <p:nvPr>
            <p:ph type="title"/>
          </p:nvPr>
        </p:nvSpPr>
        <p:spPr/>
        <p:txBody>
          <a:bodyPr/>
          <a:lstStyle/>
          <a:p>
            <a:r>
              <a:rPr lang="en-US"/>
              <a:t>Figure 7.7  Computer-based visual search task (Part 1)</a:t>
            </a:r>
            <a:endParaRPr lang="en-US" dirty="0"/>
          </a:p>
        </p:txBody>
      </p:sp>
      <p:pic>
        <p:nvPicPr>
          <p:cNvPr id="6" name="Content Placeholder 5" descr="An illustration A and a graph B demonstrate a computer-based visual search task. Illustration A on the left shows a computer monitor that has several rotated Ls and one rotated T."/>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959100" y="480219"/>
            <a:ext cx="6273800" cy="6299200"/>
          </a:xfrm>
        </p:spPr>
      </p:pic>
    </p:spTree>
    <p:extLst>
      <p:ext uri="{BB962C8B-B14F-4D97-AF65-F5344CB8AC3E}">
        <p14:creationId xmlns:p14="http://schemas.microsoft.com/office/powerpoint/2010/main" val="4277918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D550C-98DD-934B-A029-C63CFB56F52D}"/>
              </a:ext>
            </a:extLst>
          </p:cNvPr>
          <p:cNvSpPr>
            <a:spLocks noGrp="1"/>
          </p:cNvSpPr>
          <p:nvPr>
            <p:ph type="title"/>
          </p:nvPr>
        </p:nvSpPr>
        <p:spPr/>
        <p:txBody>
          <a:bodyPr/>
          <a:lstStyle/>
          <a:p>
            <a:r>
              <a:rPr lang="en-US"/>
              <a:t>Figure 7.7  Computer-based visual search task (Part 2)</a:t>
            </a:r>
            <a:endParaRPr lang="en-US" dirty="0"/>
          </a:p>
        </p:txBody>
      </p:sp>
      <p:pic>
        <p:nvPicPr>
          <p:cNvPr id="6" name="Content Placeholder 5" descr="The graph B on the right compares the reaction time of new displays and repeated displays. The horizontal axis is labeled Epoch and has a range from 0 to 6 in increments of 1. The vertical axis is labeled Reaction time in minutes and has a range from 700 to 1200 in increments of 100. The line for New displays is plotted through (1, 1100), (2, 975), (3, 900), (4, 890), (5, 900), (6, 910). The line for Repeated displays is plotted through (1, 1100), (2, 900), (3, 850), (4, 825), (5, 830), (6, 820).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717800" y="480219"/>
            <a:ext cx="6756400" cy="6299200"/>
          </a:xfrm>
        </p:spPr>
      </p:pic>
    </p:spTree>
    <p:extLst>
      <p:ext uri="{BB962C8B-B14F-4D97-AF65-F5344CB8AC3E}">
        <p14:creationId xmlns:p14="http://schemas.microsoft.com/office/powerpoint/2010/main" val="156535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C866A-C2E0-E643-913F-01B08A431596}"/>
              </a:ext>
            </a:extLst>
          </p:cNvPr>
          <p:cNvSpPr>
            <a:spLocks noGrp="1"/>
          </p:cNvSpPr>
          <p:nvPr>
            <p:ph type="title"/>
          </p:nvPr>
        </p:nvSpPr>
        <p:spPr/>
        <p:txBody>
          <a:bodyPr/>
          <a:lstStyle/>
          <a:p>
            <a:r>
              <a:rPr lang="en-US"/>
              <a:t>Figure 7.8  A serial position curve </a:t>
            </a:r>
            <a:endParaRPr lang="en-US" dirty="0"/>
          </a:p>
        </p:txBody>
      </p:sp>
      <p:pic>
        <p:nvPicPr>
          <p:cNvPr id="6" name="Content Placeholder 5" descr="A graph shows a serial position curve. The horizontal axis is labeled Serial position of word and has a range from 0 to 25 in increments of 5. The vertical axis is labeled Possibility of word being recalled in percentage and has a range from 0 to 100 in increments of 20. A line is plotted through (1, 40), (5, 22), (10, 20), (15, 22), (20, 40), (24, 90).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905000" y="480219"/>
            <a:ext cx="8382000" cy="6299200"/>
          </a:xfrm>
        </p:spPr>
      </p:pic>
    </p:spTree>
    <p:extLst>
      <p:ext uri="{BB962C8B-B14F-4D97-AF65-F5344CB8AC3E}">
        <p14:creationId xmlns:p14="http://schemas.microsoft.com/office/powerpoint/2010/main" val="33162756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57C9F7-49C9-2F4E-9A66-A9581E13C555}"/>
              </a:ext>
            </a:extLst>
          </p:cNvPr>
          <p:cNvSpPr>
            <a:spLocks noGrp="1"/>
          </p:cNvSpPr>
          <p:nvPr>
            <p:ph type="title"/>
          </p:nvPr>
        </p:nvSpPr>
        <p:spPr/>
        <p:txBody>
          <a:bodyPr/>
          <a:lstStyle/>
          <a:p>
            <a:r>
              <a:rPr lang="en-US"/>
              <a:t>Figure 7.9  The recency effect is eliminated if a delay or distracting task is introduced at the end of the list </a:t>
            </a:r>
            <a:endParaRPr lang="en-US" dirty="0"/>
          </a:p>
        </p:txBody>
      </p:sp>
      <p:pic>
        <p:nvPicPr>
          <p:cNvPr id="6" name="Content Placeholder 5" descr="A graph compares the recency effect in recalling words with no delay and a delay of 30 plus seconds. The horizontal axis is labeled Serial position of words during learning and has a range from 0 to 15 in increments of 1. The vertical axis is labeled Percentage of correctly recalled words and has a range from 0 to100 in increments of 20. The line for recall with no delay is plotted through (1, 75), (2, 60), (3, 45), (5, 35), (9, 40), (10, 30), (11, 40), (13, 50), (14, 55), (15, 60). The line for recall with a delay of 30 plus seconds is plotted through (1, 65), (2, 50), (3, 38), (4, 40), (5, 35), (7, 25), (8, 40), (9, 35), (12, 38), (13, 35), (15, 30).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876300" y="480219"/>
            <a:ext cx="10439400" cy="6299200"/>
          </a:xfrm>
        </p:spPr>
      </p:pic>
    </p:spTree>
    <p:extLst>
      <p:ext uri="{BB962C8B-B14F-4D97-AF65-F5344CB8AC3E}">
        <p14:creationId xmlns:p14="http://schemas.microsoft.com/office/powerpoint/2010/main" val="229693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69B1E-4F0D-CA43-BA09-7B7432D5721C}"/>
              </a:ext>
            </a:extLst>
          </p:cNvPr>
          <p:cNvSpPr>
            <a:spLocks noGrp="1"/>
          </p:cNvSpPr>
          <p:nvPr>
            <p:ph type="title"/>
          </p:nvPr>
        </p:nvSpPr>
        <p:spPr/>
        <p:txBody>
          <a:bodyPr/>
          <a:lstStyle/>
          <a:p>
            <a:r>
              <a:rPr lang="en-US" dirty="0"/>
              <a:t>Figure 7.10  The hippocampus and neocortex form a complementary memory system </a:t>
            </a:r>
            <a:r>
              <a:rPr lang="en-US" sz="1100" dirty="0"/>
              <a:t>(1)</a:t>
            </a:r>
          </a:p>
        </p:txBody>
      </p:sp>
      <p:pic>
        <p:nvPicPr>
          <p:cNvPr id="7" name="Content Placeholder 6" descr="An illustration of the brain shows that the hippocampus and neocortex form a complementary memory system. At the bottom center is a horizontal, tubular structure, the Hippocampus. Rapid learning in connections within the hippocampus, colored green, supports initial learning of arbitrary new information, marked with arrows in all directions. The base of the frontal lobe is where Bidirectional connections shown by blue arrows, link neocortical representations to the hippocampus and M T L for storage, retrieval, and replay. The front and rear of the frontal lobe shows Connections within, and among neocortical areas, support gradual acquisition of structured knowledge through interleaved learning. These connections are depicted by black arrows.">
            <a:extLst>
              <a:ext uri="{FF2B5EF4-FFF2-40B4-BE49-F238E27FC236}">
                <a16:creationId xmlns:a16="http://schemas.microsoft.com/office/drawing/2014/main" id="{7AC3F1C3-2768-9B44-A34A-1782C9BCB11B}"/>
              </a:ext>
            </a:extLst>
          </p:cNvPr>
          <p:cNvPicPr>
            <a:picLocks noGrp="1" noChangeAspect="1"/>
          </p:cNvPicPr>
          <p:nvPr>
            <p:ph sz="quarter" idx="10"/>
          </p:nvPr>
        </p:nvPicPr>
        <p:blipFill>
          <a:blip r:embed="rId3"/>
          <a:stretch>
            <a:fillRect/>
          </a:stretch>
        </p:blipFill>
        <p:spPr>
          <a:xfrm>
            <a:off x="1422400" y="480219"/>
            <a:ext cx="9347200" cy="6299200"/>
          </a:xfrm>
        </p:spPr>
      </p:pic>
    </p:spTree>
    <p:extLst>
      <p:ext uri="{BB962C8B-B14F-4D97-AF65-F5344CB8AC3E}">
        <p14:creationId xmlns:p14="http://schemas.microsoft.com/office/powerpoint/2010/main" val="2943718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22AC9-BDBA-A54B-9591-B66304154C3D}"/>
              </a:ext>
            </a:extLst>
          </p:cNvPr>
          <p:cNvSpPr>
            <a:spLocks noGrp="1"/>
          </p:cNvSpPr>
          <p:nvPr>
            <p:ph type="title"/>
          </p:nvPr>
        </p:nvSpPr>
        <p:spPr/>
        <p:txBody>
          <a:bodyPr/>
          <a:lstStyle/>
          <a:p>
            <a:r>
              <a:rPr lang="en-US" dirty="0"/>
              <a:t>Figure 7.10  The hippocampus and neocortex form a complementary memory system </a:t>
            </a:r>
            <a:r>
              <a:rPr lang="en-US" sz="1100" dirty="0"/>
              <a:t>(2)</a:t>
            </a:r>
          </a:p>
        </p:txBody>
      </p:sp>
      <p:pic>
        <p:nvPicPr>
          <p:cNvPr id="6" name="Content Placeholder 5" descr="An illustration of the brain shows that the hippocampus and neocortex form a complementary memory system. At the bottom center is a horizontal, tubular structure, the Hippocampus. Rapid learning in connections within the hippocampus, colored green, supports initial learning of arbitrary new information, marked with arrows in all directions. The base of the frontal lobe is where Bidirectional connections shown by blue arrows, link neocortical representations to the hippocampus and M T L for storage, retrieval, and replay. The front and rear of the frontal lobe shows Connections within, and among neocortical areas, support gradual acquisition of structured knowledge through interleaved learning. These connections are depicted by black arrows."/>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622550" y="480219"/>
            <a:ext cx="6946900" cy="6299200"/>
          </a:xfrm>
        </p:spPr>
      </p:pic>
    </p:spTree>
    <p:extLst>
      <p:ext uri="{BB962C8B-B14F-4D97-AF65-F5344CB8AC3E}">
        <p14:creationId xmlns:p14="http://schemas.microsoft.com/office/powerpoint/2010/main" val="24700151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3DD734-8406-1F44-9470-6D23BB6A9033}"/>
              </a:ext>
            </a:extLst>
          </p:cNvPr>
          <p:cNvSpPr>
            <a:spLocks noGrp="1"/>
          </p:cNvSpPr>
          <p:nvPr>
            <p:ph type="title"/>
          </p:nvPr>
        </p:nvSpPr>
        <p:spPr/>
        <p:txBody>
          <a:bodyPr/>
          <a:lstStyle/>
          <a:p>
            <a:r>
              <a:rPr lang="en-US"/>
              <a:t>Figure 7.11  The subsequent memory effect </a:t>
            </a:r>
            <a:endParaRPr lang="en-US" dirty="0"/>
          </a:p>
        </p:txBody>
      </p:sp>
      <p:pic>
        <p:nvPicPr>
          <p:cNvPr id="6" name="Content Placeholder 5" descr="A graph shows subsequent memory effect. The horizontal axis is labeled Time in seconds and has a range from 0 to 14 in increments of 2. The vertical axis is labeled Signal change and has a range from minus 1 to 4 in increments of 1. The line for remembered memory is plotted through (0, 0), (2, 2), (4, 3.5), (6, 2), (8, 0), (10, minus 0.5), (14, minus 0.5). The line for forgotten memory is plotted through (0, minus 0.25), (2, 1.25), (4, 2), (6, 0.5), (8, minus 0.5), (10, minus 0.75), (14, minus 0.5).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816997"/>
            <a:ext cx="11376025" cy="5625643"/>
          </a:xfrm>
        </p:spPr>
      </p:pic>
    </p:spTree>
    <p:extLst>
      <p:ext uri="{BB962C8B-B14F-4D97-AF65-F5344CB8AC3E}">
        <p14:creationId xmlns:p14="http://schemas.microsoft.com/office/powerpoint/2010/main" val="3004291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78A6B-B530-8441-95A8-95C110CDEB1D}"/>
              </a:ext>
            </a:extLst>
          </p:cNvPr>
          <p:cNvSpPr>
            <a:spLocks noGrp="1"/>
          </p:cNvSpPr>
          <p:nvPr>
            <p:ph type="title"/>
          </p:nvPr>
        </p:nvSpPr>
        <p:spPr/>
        <p:txBody>
          <a:bodyPr/>
          <a:lstStyle/>
          <a:p>
            <a:r>
              <a:rPr lang="en-US"/>
              <a:t>Figure 7.12  You can attend to either the face or the scene when they overlap like this </a:t>
            </a:r>
            <a:endParaRPr lang="en-US" dirty="0"/>
          </a:p>
        </p:txBody>
      </p:sp>
      <p:pic>
        <p:nvPicPr>
          <p:cNvPr id="6" name="Content Placeholder 5" descr="A photo shows the face of neuroscientist Santiago Ramón y Cajal superimposed on a scenery of a lake with hills and trees on the horizon.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781300" y="480219"/>
            <a:ext cx="6629400" cy="6299200"/>
          </a:xfrm>
        </p:spPr>
      </p:pic>
    </p:spTree>
    <p:extLst>
      <p:ext uri="{BB962C8B-B14F-4D97-AF65-F5344CB8AC3E}">
        <p14:creationId xmlns:p14="http://schemas.microsoft.com/office/powerpoint/2010/main" val="2351422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D6CF9B-0F5D-4142-8B25-4FD8176565B7}"/>
              </a:ext>
            </a:extLst>
          </p:cNvPr>
          <p:cNvSpPr>
            <a:spLocks noGrp="1"/>
          </p:cNvSpPr>
          <p:nvPr>
            <p:ph type="title"/>
          </p:nvPr>
        </p:nvSpPr>
        <p:spPr/>
        <p:txBody>
          <a:bodyPr/>
          <a:lstStyle/>
          <a:p>
            <a:r>
              <a:rPr lang="en-US"/>
              <a:t>Think for Yourself 7.3 </a:t>
            </a:r>
            <a:endParaRPr lang="en-US" dirty="0"/>
          </a:p>
        </p:txBody>
      </p:sp>
      <p:pic>
        <p:nvPicPr>
          <p:cNvPr id="6" name="Content Placeholder 5" descr="Two illustration panels depict patterns of neural activity across several place cells during maze running, which corresponds well with the activity of the same cells during R E M or sleep. The panel on top during maze running is a black rectangle with multi colored dots that are scattered and some of a similar color are together to form long stripes, more in the upper half of the rectangle. The last twenty seconds show a blank in the bottom right of the rectangle. The panel below during sleep shows a black rectangle where the colored dots are corresponding to the panel above but more gently spaced. There are no blank spaces.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139950" y="480219"/>
            <a:ext cx="7912100" cy="6299200"/>
          </a:xfrm>
        </p:spPr>
      </p:pic>
    </p:spTree>
    <p:extLst>
      <p:ext uri="{BB962C8B-B14F-4D97-AF65-F5344CB8AC3E}">
        <p14:creationId xmlns:p14="http://schemas.microsoft.com/office/powerpoint/2010/main" val="392830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298C-AC80-E049-8EAA-855EB3B54A47}"/>
              </a:ext>
            </a:extLst>
          </p:cNvPr>
          <p:cNvSpPr>
            <a:spLocks noGrp="1"/>
          </p:cNvSpPr>
          <p:nvPr>
            <p:ph type="title"/>
          </p:nvPr>
        </p:nvSpPr>
        <p:spPr/>
        <p:txBody>
          <a:bodyPr/>
          <a:lstStyle/>
          <a:p>
            <a:r>
              <a:rPr lang="en-US"/>
              <a:t>Figure 7.1  Schematic of the medial temporal lobe </a:t>
            </a:r>
            <a:endParaRPr lang="en-US" dirty="0"/>
          </a:p>
        </p:txBody>
      </p:sp>
      <p:pic>
        <p:nvPicPr>
          <p:cNvPr id="6" name="Content Placeholder 5" descr="An illustration shows the brain and the parts of the medial temporal lobe labeled. At the bottom center is a horizontal, tubular structure, the Hippocampus. Two small lobes attached on its left end are the Amygdala on the top and Entorhinal cortex below. The small, round Nucleus accumbens is located in the basal part of the forebrain.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584450" y="480219"/>
            <a:ext cx="7023100" cy="6299200"/>
          </a:xfrm>
        </p:spPr>
      </p:pic>
    </p:spTree>
    <p:extLst>
      <p:ext uri="{BB962C8B-B14F-4D97-AF65-F5344CB8AC3E}">
        <p14:creationId xmlns:p14="http://schemas.microsoft.com/office/powerpoint/2010/main" val="20919988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F84C8-774A-AE46-8146-5A0D0BB00E08}"/>
              </a:ext>
            </a:extLst>
          </p:cNvPr>
          <p:cNvSpPr>
            <a:spLocks noGrp="1"/>
          </p:cNvSpPr>
          <p:nvPr>
            <p:ph type="title"/>
          </p:nvPr>
        </p:nvSpPr>
        <p:spPr/>
        <p:txBody>
          <a:bodyPr/>
          <a:lstStyle/>
          <a:p>
            <a:r>
              <a:rPr lang="en-US"/>
              <a:t>In-Text Art, Ch. 7, p. 17 </a:t>
            </a:r>
            <a:endParaRPr lang="en-US" dirty="0"/>
          </a:p>
        </p:txBody>
      </p:sp>
      <p:pic>
        <p:nvPicPr>
          <p:cNvPr id="6" name="Content Placeholder 5" descr="Three still shots from a film clip demonstrate recall of short film clips. In the first picture, a woman is walking toward a trash can, in front of a house, holding a cup. In the center picture, she is standing in front of the trash can and drinking from the cup. In the third clip, she is shown walking away from the trash can with no cup in her hand.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1640262"/>
            <a:ext cx="11376025" cy="3979114"/>
          </a:xfrm>
        </p:spPr>
      </p:pic>
    </p:spTree>
    <p:extLst>
      <p:ext uri="{BB962C8B-B14F-4D97-AF65-F5344CB8AC3E}">
        <p14:creationId xmlns:p14="http://schemas.microsoft.com/office/powerpoint/2010/main" val="19960492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823B4-64EA-1644-9ECA-C4D2ECFEDEE2}"/>
              </a:ext>
            </a:extLst>
          </p:cNvPr>
          <p:cNvSpPr>
            <a:spLocks noGrp="1"/>
          </p:cNvSpPr>
          <p:nvPr>
            <p:ph type="title"/>
          </p:nvPr>
        </p:nvSpPr>
        <p:spPr/>
        <p:txBody>
          <a:bodyPr/>
          <a:lstStyle/>
          <a:p>
            <a:r>
              <a:rPr lang="en-US"/>
              <a:t>Think for Yourself 7.4 </a:t>
            </a:r>
            <a:endParaRPr lang="en-US" dirty="0"/>
          </a:p>
        </p:txBody>
      </p:sp>
      <p:pic>
        <p:nvPicPr>
          <p:cNvPr id="6" name="Content Placeholder 5" descr="An illustration shows two grids for Single-cell coding and Population coding. The top row shows single-cell coding with four squares each with four squares within of which only one neuron is blue, representing ON in response to a stimulus, and three are white representing neuron off. In the bottom row for Population coding the squares have pictures above each of them. The first four have only one type of stimulus and hence one blue square; they are banana, binoculars, book, and shell. The rest have two, three, and four blue squares. They are car, cat, chilies, storks, guitar, pot, motorcycle, oil bottle, pie, salt and pepper cellars, and a tennis racket.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1933394"/>
            <a:ext cx="11376025" cy="3392849"/>
          </a:xfrm>
        </p:spPr>
      </p:pic>
    </p:spTree>
    <p:extLst>
      <p:ext uri="{BB962C8B-B14F-4D97-AF65-F5344CB8AC3E}">
        <p14:creationId xmlns:p14="http://schemas.microsoft.com/office/powerpoint/2010/main" val="1655547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2D218-3117-ED46-BF20-6BA029B3FA06}"/>
              </a:ext>
            </a:extLst>
          </p:cNvPr>
          <p:cNvSpPr>
            <a:spLocks noGrp="1"/>
          </p:cNvSpPr>
          <p:nvPr>
            <p:ph type="title"/>
          </p:nvPr>
        </p:nvSpPr>
        <p:spPr/>
        <p:txBody>
          <a:bodyPr/>
          <a:lstStyle/>
          <a:p>
            <a:r>
              <a:rPr lang="en-US"/>
              <a:t>Think for Yourself 7.5 </a:t>
            </a:r>
            <a:endParaRPr lang="en-US" dirty="0"/>
          </a:p>
        </p:txBody>
      </p:sp>
      <p:pic>
        <p:nvPicPr>
          <p:cNvPr id="6" name="Content Placeholder 5" descr="Two graphs show Depression and Combat stress. The graph for Depression has a horizontal axis labeled time depressed in days and has a range from 0 to 4000 in increments of 1000. The vertical axis is labeled Left hippocampal volume in millimeter cubed and has a range from 1700 to 2700 in increments of 200. The line for depression is plotted through (0, 2350), (1000, 2200), (2000, 2080), (3000, 1900), (4000, 1800). P T S D is shown by blue dots, more along the upper half vertical axis and a few scattered here and there at random. The graph below shows Combat stress. The horizontal axis is labeled Months of combat exposure and has a range from 0 to 40 in increments of 10. The vertical axis is labeled Hippocampal volume in milliliters and has a range from 5 to 11 in increments of 1. The line for Combat stress is plotted through (0, 10.8), (10, 9.5), (20, 8), (30, 6.75), (40, 5,5). P T S D is shown by dots, more around the lower end of the graph line. No P T S D is shown by tiny red triangles scattered here and there.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632200" y="480219"/>
            <a:ext cx="4927600" cy="6299200"/>
          </a:xfrm>
        </p:spPr>
      </p:pic>
    </p:spTree>
    <p:extLst>
      <p:ext uri="{BB962C8B-B14F-4D97-AF65-F5344CB8AC3E}">
        <p14:creationId xmlns:p14="http://schemas.microsoft.com/office/powerpoint/2010/main" val="2273228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3A303-CE42-6B43-9DAA-3DC9E6C0AFD5}"/>
              </a:ext>
            </a:extLst>
          </p:cNvPr>
          <p:cNvSpPr>
            <a:spLocks noGrp="1"/>
          </p:cNvSpPr>
          <p:nvPr>
            <p:ph type="title"/>
          </p:nvPr>
        </p:nvSpPr>
        <p:spPr/>
        <p:txBody>
          <a:bodyPr/>
          <a:lstStyle/>
          <a:p>
            <a:r>
              <a:rPr lang="en-US"/>
              <a:t>Think for Yourself 7.5 (Part 1)</a:t>
            </a:r>
            <a:endParaRPr lang="en-US" dirty="0"/>
          </a:p>
        </p:txBody>
      </p:sp>
      <p:pic>
        <p:nvPicPr>
          <p:cNvPr id="6" name="Content Placeholder 5" descr="A graph for Depression has a horizontal axis labeled time depressed in days and has a range from 0 to 4000 in increments of 1000. The vertical axis is labeled Left hippocampal volume in millimeter cubed and has a range from 1700 to 2700 in increments of 200. The line for depression is plotted through (0, 2350), (1000, 2200), (2000, 2080), (3000, 1900), (4000, 1800). P T S D is shown by blue dots, more along the upper half vertical axis and a few scattered here and there at random."/>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327150" y="480219"/>
            <a:ext cx="9537700" cy="6299200"/>
          </a:xfrm>
        </p:spPr>
      </p:pic>
    </p:spTree>
    <p:extLst>
      <p:ext uri="{BB962C8B-B14F-4D97-AF65-F5344CB8AC3E}">
        <p14:creationId xmlns:p14="http://schemas.microsoft.com/office/powerpoint/2010/main" val="3872946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3DB79-2FD7-A943-AC8B-861C26A5EFC7}"/>
              </a:ext>
            </a:extLst>
          </p:cNvPr>
          <p:cNvSpPr>
            <a:spLocks noGrp="1"/>
          </p:cNvSpPr>
          <p:nvPr>
            <p:ph type="title"/>
          </p:nvPr>
        </p:nvSpPr>
        <p:spPr/>
        <p:txBody>
          <a:bodyPr/>
          <a:lstStyle/>
          <a:p>
            <a:r>
              <a:rPr lang="en-US"/>
              <a:t>Think for Yourself 7.5 (Part 2)</a:t>
            </a:r>
            <a:endParaRPr lang="en-US" dirty="0"/>
          </a:p>
        </p:txBody>
      </p:sp>
      <p:pic>
        <p:nvPicPr>
          <p:cNvPr id="6" name="Content Placeholder 5" descr="A graph below shows Combat stress. The horizontal axis is labeled Months of combat exposure and has a range from 0 to 40 in increments of 10. The vertical axis is labeled Hippocampal volume in milliliters and has a range from 5 to 11 in increments of 1. The line for Combat stress is plotted through (0, 10.8), (10, 9.5), (20, 8), (30, 6.75), (40, 5,5). P T S D is shown by dots, more around the lower end of the graph line. No P T S D is shown by tiny red triangles scattered here and there.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381250" y="480219"/>
            <a:ext cx="7429500" cy="6299200"/>
          </a:xfrm>
        </p:spPr>
      </p:pic>
    </p:spTree>
    <p:extLst>
      <p:ext uri="{BB962C8B-B14F-4D97-AF65-F5344CB8AC3E}">
        <p14:creationId xmlns:p14="http://schemas.microsoft.com/office/powerpoint/2010/main" val="1666264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703D-4441-8246-B091-F3391B79A2B9}"/>
              </a:ext>
            </a:extLst>
          </p:cNvPr>
          <p:cNvSpPr>
            <a:spLocks noGrp="1"/>
          </p:cNvSpPr>
          <p:nvPr>
            <p:ph type="title"/>
          </p:nvPr>
        </p:nvSpPr>
        <p:spPr/>
        <p:txBody>
          <a:bodyPr/>
          <a:lstStyle/>
          <a:p>
            <a:r>
              <a:rPr lang="en-US"/>
              <a:t>Figure 7.13  Recording from grid cells while a rat runs around a box (top panel) activates different grid cells depending on location (middle panel) </a:t>
            </a:r>
            <a:endParaRPr lang="en-US" dirty="0"/>
          </a:p>
        </p:txBody>
      </p:sp>
      <p:pic>
        <p:nvPicPr>
          <p:cNvPr id="6" name="Content Placeholder 5" descr="An illustration demonstrates cognitive map theory of the hippocampus in a rat. On the top is an illustration of a rat’s brain with a bean-shaped Hippocampus and a small, elongated Entorhinal cortex below it. The next three illustrations show three trays. The tray on top shows a rat on the run, with its tracks drawn on the tray. As the rat runs around a box, electrical signals are recorded from grid cells in the rat's entorhinal cortex. The middle tray with a rat has a blot pattern. It shows firing pattern. A single grid cell fires when a rat crosses certain locations in the box. The positions that trigger grid cell responses are not random, but form a hexagonal grid. The bottom tray has no rat and shows yellow dots connected by dotted lines in a hexagon pattern. It shows Positioning system. The hexagonal arrangement allows the fewest cells to represent the space with greatest precision. The patterns of grid cell activity help the animal code its location and direction."/>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3084756" y="681986"/>
            <a:ext cx="6022488" cy="6108700"/>
          </a:xfrm>
        </p:spPr>
      </p:pic>
    </p:spTree>
    <p:extLst>
      <p:ext uri="{BB962C8B-B14F-4D97-AF65-F5344CB8AC3E}">
        <p14:creationId xmlns:p14="http://schemas.microsoft.com/office/powerpoint/2010/main" val="10499539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1F5A6-9417-3D49-B07C-F10E967D3629}"/>
              </a:ext>
            </a:extLst>
          </p:cNvPr>
          <p:cNvSpPr>
            <a:spLocks noGrp="1"/>
          </p:cNvSpPr>
          <p:nvPr>
            <p:ph type="title"/>
          </p:nvPr>
        </p:nvSpPr>
        <p:spPr/>
        <p:txBody>
          <a:bodyPr/>
          <a:lstStyle/>
          <a:p>
            <a:r>
              <a:rPr lang="en-US"/>
              <a:t>Figure 7.14  People can code space in an allocentric way or an egocentric way </a:t>
            </a:r>
            <a:endParaRPr lang="en-US" dirty="0"/>
          </a:p>
        </p:txBody>
      </p:sp>
      <p:pic>
        <p:nvPicPr>
          <p:cNvPr id="6" name="Content Placeholder 5" descr="A pictorial flow chart shows that people can code space in an allocentric way or an egocentric way. Spatial coding systems can be Allocentric (object-to-object) or Egocentric (self-to-object). The Allocentric way encodes information about the location of one object or its parts with respect to other objects. The location of one object is defined relative to the location of other objects. The illustration below shows a woman standing a little away from the corner of a road. A trash can is at the corner, a bench on the left and a car along the kerb on the right. There are double-sided arrows between the trash can and the bench, and the trash can and the car. The Egocentric way represents the location of objects in space relative to the body axes of the self (left-right, front-back, up-down). The illustration below this shows a woman, the bench on the left, trash can in the center, and car on the right at the kerb. There are three arrows from the woman to the bench, trash can, and car."/>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990600" y="480219"/>
            <a:ext cx="10210800" cy="6299200"/>
          </a:xfrm>
        </p:spPr>
      </p:pic>
    </p:spTree>
    <p:extLst>
      <p:ext uri="{BB962C8B-B14F-4D97-AF65-F5344CB8AC3E}">
        <p14:creationId xmlns:p14="http://schemas.microsoft.com/office/powerpoint/2010/main" val="3120150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7437F-F4BA-834A-988F-BD0E021EEB1E}"/>
              </a:ext>
            </a:extLst>
          </p:cNvPr>
          <p:cNvSpPr>
            <a:spLocks noGrp="1"/>
          </p:cNvSpPr>
          <p:nvPr>
            <p:ph type="title"/>
          </p:nvPr>
        </p:nvSpPr>
        <p:spPr/>
        <p:txBody>
          <a:bodyPr/>
          <a:lstStyle/>
          <a:p>
            <a:r>
              <a:rPr lang="en-US"/>
              <a:t>Figure 7.2  H.M.’s performance on a mirror-tracing task </a:t>
            </a:r>
            <a:endParaRPr lang="en-US" dirty="0"/>
          </a:p>
        </p:txBody>
      </p:sp>
      <p:pic>
        <p:nvPicPr>
          <p:cNvPr id="6" name="Content Placeholder 5" descr="An illustration is titled H.M.’s performance on a mirror-tracing task. It shows a man seated before a mirror placed on a table. He is holding a folded piece of paper. Another sheet of paper with a star drawn on it, is placed flat on the table just in front of the mirror. The reflection of the man, folded paper, and paper with the star are shown in the reflection in the mirror.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835150" y="480219"/>
            <a:ext cx="8521700" cy="6299200"/>
          </a:xfrm>
        </p:spPr>
      </p:pic>
    </p:spTree>
    <p:extLst>
      <p:ext uri="{BB962C8B-B14F-4D97-AF65-F5344CB8AC3E}">
        <p14:creationId xmlns:p14="http://schemas.microsoft.com/office/powerpoint/2010/main" val="1708771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1B79-82AF-8146-8EF5-4C42FF61BBEA}"/>
              </a:ext>
            </a:extLst>
          </p:cNvPr>
          <p:cNvSpPr>
            <a:spLocks noGrp="1"/>
          </p:cNvSpPr>
          <p:nvPr>
            <p:ph type="title"/>
          </p:nvPr>
        </p:nvSpPr>
        <p:spPr/>
        <p:txBody>
          <a:bodyPr/>
          <a:lstStyle/>
          <a:p>
            <a:r>
              <a:rPr lang="en-US"/>
              <a:t>Think for Yourself 7.2 </a:t>
            </a:r>
            <a:endParaRPr lang="en-US" dirty="0"/>
          </a:p>
        </p:txBody>
      </p:sp>
      <p:pic>
        <p:nvPicPr>
          <p:cNvPr id="6" name="Content Placeholder 5" descr="Two illustrations compare a healthy brain and one showing severe damage from Alzheimer’s disease. On the left is an illustration of a healthy brain, semi-circular in shape with scalloped edges and a uniform pink color inside. On the right is the illustration of a brain severely damaged due to Alzheimer’s disease. The brain structure resembles flower-shaped clusters of tissue with thick plaques and tangles.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495550" y="480219"/>
            <a:ext cx="7200900" cy="6299200"/>
          </a:xfrm>
        </p:spPr>
      </p:pic>
    </p:spTree>
    <p:extLst>
      <p:ext uri="{BB962C8B-B14F-4D97-AF65-F5344CB8AC3E}">
        <p14:creationId xmlns:p14="http://schemas.microsoft.com/office/powerpoint/2010/main" val="3440152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8B6A3-C567-C14D-9009-B516FDB8985C}"/>
              </a:ext>
            </a:extLst>
          </p:cNvPr>
          <p:cNvSpPr>
            <a:spLocks noGrp="1"/>
          </p:cNvSpPr>
          <p:nvPr>
            <p:ph type="title"/>
          </p:nvPr>
        </p:nvSpPr>
        <p:spPr/>
        <p:txBody>
          <a:bodyPr/>
          <a:lstStyle/>
          <a:p>
            <a:r>
              <a:rPr lang="en-US"/>
              <a:t>Figure 7.3  A taxonomy of long-term memory systems </a:t>
            </a:r>
            <a:endParaRPr lang="en-US" dirty="0"/>
          </a:p>
        </p:txBody>
      </p:sp>
      <p:pic>
        <p:nvPicPr>
          <p:cNvPr id="7" name="Content Placeholder 6" descr="A flow diagram depicts the taxonomy of long-term memory systems. Long term memory could either be Explicit, which is conscious and declarative, and this in turn could be Episodic or Semantic; or long-term memory could also be implicit which is not conscious and is non-declarative. This in turn leads to Procedural and motor sequence learning, Priming, Statistical learning, and Contextual cuing.">
            <a:extLst>
              <a:ext uri="{FF2B5EF4-FFF2-40B4-BE49-F238E27FC236}">
                <a16:creationId xmlns:a16="http://schemas.microsoft.com/office/drawing/2014/main" id="{53222E33-5B21-2948-A8F5-530511C178F9}"/>
              </a:ext>
            </a:extLst>
          </p:cNvPr>
          <p:cNvPicPr>
            <a:picLocks noGrp="1" noChangeAspect="1"/>
          </p:cNvPicPr>
          <p:nvPr>
            <p:ph sz="quarter" idx="10"/>
          </p:nvPr>
        </p:nvPicPr>
        <p:blipFill>
          <a:blip r:embed="rId3"/>
          <a:stretch>
            <a:fillRect/>
          </a:stretch>
        </p:blipFill>
        <p:spPr>
          <a:xfrm>
            <a:off x="407988" y="1010340"/>
            <a:ext cx="11376025" cy="5238958"/>
          </a:xfrm>
        </p:spPr>
      </p:pic>
    </p:spTree>
    <p:extLst>
      <p:ext uri="{BB962C8B-B14F-4D97-AF65-F5344CB8AC3E}">
        <p14:creationId xmlns:p14="http://schemas.microsoft.com/office/powerpoint/2010/main" val="886929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A587D-AA77-4A41-BED2-01E40077B74F}"/>
              </a:ext>
            </a:extLst>
          </p:cNvPr>
          <p:cNvSpPr>
            <a:spLocks noGrp="1"/>
          </p:cNvSpPr>
          <p:nvPr>
            <p:ph type="title"/>
          </p:nvPr>
        </p:nvSpPr>
        <p:spPr/>
        <p:txBody>
          <a:bodyPr/>
          <a:lstStyle/>
          <a:p>
            <a:r>
              <a:rPr lang="en-US"/>
              <a:t>See for Yourself 7.1 </a:t>
            </a:r>
            <a:endParaRPr lang="en-US" dirty="0"/>
          </a:p>
        </p:txBody>
      </p:sp>
      <p:pic>
        <p:nvPicPr>
          <p:cNvPr id="6" name="Content Placeholder 5" descr="A series of three mirror-reversed words."/>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407988" y="2812791"/>
            <a:ext cx="11376025" cy="1634056"/>
          </a:xfrm>
        </p:spPr>
      </p:pic>
    </p:spTree>
    <p:extLst>
      <p:ext uri="{BB962C8B-B14F-4D97-AF65-F5344CB8AC3E}">
        <p14:creationId xmlns:p14="http://schemas.microsoft.com/office/powerpoint/2010/main" val="2710739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D26B5-9989-3847-B459-6CE17A99FA90}"/>
              </a:ext>
            </a:extLst>
          </p:cNvPr>
          <p:cNvSpPr>
            <a:spLocks noGrp="1"/>
          </p:cNvSpPr>
          <p:nvPr>
            <p:ph type="title"/>
          </p:nvPr>
        </p:nvSpPr>
        <p:spPr/>
        <p:txBody>
          <a:bodyPr/>
          <a:lstStyle/>
          <a:p>
            <a:r>
              <a:rPr lang="en-US"/>
              <a:t>Figure 7.4  Response time is faster for repeating motor sequences (solid line) than for random motor sequences (dashed line) </a:t>
            </a:r>
            <a:endParaRPr lang="en-US" dirty="0"/>
          </a:p>
        </p:txBody>
      </p:sp>
      <p:pic>
        <p:nvPicPr>
          <p:cNvPr id="6" name="Content Placeholder 5" descr="A graph compares response time for repeating motor sequences than for random motor sequences. The horizontal axis is labeled Block and has a range from 0 to 8 in increments of 1. The vertical axis is labeled Reaction time in minutes and shows a range of 140 to 380 in increments of 40. A solid line for repeating motor sequences is plotted through (1, 330), (2, 250), (3, 225), (4, 210), (5, 190), (6, 180), (7, 175), (8, 160). The dashed line for random motor sequences is plotted through (1, 360), (2, 355), (3, 355), (4, 340), (5, 339), (6, 339), (7, 340), (8, 330).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2609850" y="480219"/>
            <a:ext cx="6972300" cy="6299200"/>
          </a:xfrm>
        </p:spPr>
      </p:pic>
    </p:spTree>
    <p:extLst>
      <p:ext uri="{BB962C8B-B14F-4D97-AF65-F5344CB8AC3E}">
        <p14:creationId xmlns:p14="http://schemas.microsoft.com/office/powerpoint/2010/main" val="29547445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DFD63-3CB0-6D44-9BA9-9E347EA174AA}"/>
              </a:ext>
            </a:extLst>
          </p:cNvPr>
          <p:cNvSpPr>
            <a:spLocks noGrp="1"/>
          </p:cNvSpPr>
          <p:nvPr>
            <p:ph type="title"/>
          </p:nvPr>
        </p:nvSpPr>
        <p:spPr/>
        <p:txBody>
          <a:bodyPr/>
          <a:lstStyle/>
          <a:p>
            <a:r>
              <a:rPr lang="en-US"/>
              <a:t>Figure 7.5  Perceptual priming and repetition suppression </a:t>
            </a:r>
            <a:endParaRPr lang="en-US" dirty="0"/>
          </a:p>
        </p:txBody>
      </p:sp>
      <p:pic>
        <p:nvPicPr>
          <p:cNvPr id="7" name="Content Placeholder 6" descr="A set of six photos and a graph demonstrate Perceptual priming and repetition suppression. A set of six photos of buildings or inside of a house are arranged in a descending and overlapping pattern and the downward descent is labeled Time. The second photo of a house is labeled Novel and it is repeated in the fifth position and labeled Repeated. On the right is a graph that compares response to novel and repeated scenes. The horizontal axis is labeled Time in seconds and has a range from 0 to 14 in increments of 2. The vertical axis is labeled f M R I response and has a range from minus 1 to 5 in increments of 1. The line for novel response is plotted through (0, minus 0.5), (1,1), (2, 2), (4, 4), (6, 1.5), (8, 0), (9, minus 0.5), (10, minus 0.5). The line for Repeated response is plotted through (0, minus 0.5), (2, 0.5), (4, 2.5), (6, 0.75), (7.5, 0), (10, minus 0.25). ">
            <a:extLst>
              <a:ext uri="{FF2B5EF4-FFF2-40B4-BE49-F238E27FC236}">
                <a16:creationId xmlns:a16="http://schemas.microsoft.com/office/drawing/2014/main" id="{06F01C1E-814C-EC47-86C3-475776C0B3F7}"/>
              </a:ext>
            </a:extLst>
          </p:cNvPr>
          <p:cNvPicPr>
            <a:picLocks noGrp="1" noChangeAspect="1"/>
          </p:cNvPicPr>
          <p:nvPr>
            <p:ph sz="quarter" idx="10"/>
          </p:nvPr>
        </p:nvPicPr>
        <p:blipFill>
          <a:blip r:embed="rId3"/>
          <a:stretch>
            <a:fillRect/>
          </a:stretch>
        </p:blipFill>
        <p:spPr>
          <a:xfrm>
            <a:off x="1695450" y="480219"/>
            <a:ext cx="8801100" cy="6299200"/>
          </a:xfrm>
        </p:spPr>
      </p:pic>
    </p:spTree>
    <p:extLst>
      <p:ext uri="{BB962C8B-B14F-4D97-AF65-F5344CB8AC3E}">
        <p14:creationId xmlns:p14="http://schemas.microsoft.com/office/powerpoint/2010/main" val="2129205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3AF4-1A2A-2348-A511-EDF6FF827245}"/>
              </a:ext>
            </a:extLst>
          </p:cNvPr>
          <p:cNvSpPr>
            <a:spLocks noGrp="1"/>
          </p:cNvSpPr>
          <p:nvPr>
            <p:ph type="title"/>
          </p:nvPr>
        </p:nvSpPr>
        <p:spPr/>
        <p:txBody>
          <a:bodyPr/>
          <a:lstStyle/>
          <a:p>
            <a:r>
              <a:rPr lang="en-US"/>
              <a:t>Figure 7.6  Statistical learning in language </a:t>
            </a:r>
            <a:endParaRPr lang="en-US" dirty="0"/>
          </a:p>
        </p:txBody>
      </p:sp>
      <p:pic>
        <p:nvPicPr>
          <p:cNvPr id="6" name="Content Placeholder 5" descr="An illustration and a graph demonstrate Statistical learning in language. A view from above shows a woman seated on a chair wearing headphones. She has an infant on her lap. Two speakers are shown above and below her, emitting sound waves. A bar graph on the right compares recognition of part words and words in f Mean listening times. Data from the graph is as follows. Part-words: 7.75 seconds. Words: 6.75 seconds. "/>
          <p:cNvPicPr>
            <a:picLocks noGrp="1" noChangeAspect="1"/>
          </p:cNvPicPr>
          <p:nvPr>
            <p:ph sz="quarter" idx="10"/>
          </p:nvPr>
        </p:nvPicPr>
        <p:blipFill>
          <a:blip r:embed="rId3">
            <a:extLst>
              <a:ext uri="{28A0092B-C50C-407E-A947-70E740481C1C}">
                <a14:useLocalDpi xmlns:a14="http://schemas.microsoft.com/office/drawing/2010/main" val="0"/>
              </a:ext>
            </a:extLst>
          </a:blip>
          <a:stretch>
            <a:fillRect/>
          </a:stretch>
        </p:blipFill>
        <p:spPr>
          <a:xfrm>
            <a:off x="1346200" y="480219"/>
            <a:ext cx="9499600" cy="6299200"/>
          </a:xfrm>
        </p:spPr>
      </p:pic>
    </p:spTree>
    <p:extLst>
      <p:ext uri="{BB962C8B-B14F-4D97-AF65-F5344CB8AC3E}">
        <p14:creationId xmlns:p14="http://schemas.microsoft.com/office/powerpoint/2010/main" val="3059851307"/>
      </p:ext>
    </p:extLst>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492</TotalTime>
  <Words>2222</Words>
  <Application>Microsoft Office PowerPoint</Application>
  <PresentationFormat>Widescreen</PresentationFormat>
  <Paragraphs>113</Paragraphs>
  <Slides>26</Slides>
  <Notes>26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ＭＳ Ｐゴシック</vt:lpstr>
      <vt:lpstr>Arial</vt:lpstr>
      <vt:lpstr>Times</vt:lpstr>
      <vt:lpstr>Blank Presentation</vt:lpstr>
      <vt:lpstr>Chapter 7 Opener </vt:lpstr>
      <vt:lpstr>Figure 7.1  Schematic of the medial temporal lobe </vt:lpstr>
      <vt:lpstr>Figure 7.2  H.M.’s performance on a mirror-tracing task </vt:lpstr>
      <vt:lpstr>Think for Yourself 7.2 </vt:lpstr>
      <vt:lpstr>Figure 7.3  A taxonomy of long-term memory systems </vt:lpstr>
      <vt:lpstr>See for Yourself 7.1 </vt:lpstr>
      <vt:lpstr>Figure 7.4  Response time is faster for repeating motor sequences (solid line) than for random motor sequences (dashed line) </vt:lpstr>
      <vt:lpstr>Figure 7.5  Perceptual priming and repetition suppression </vt:lpstr>
      <vt:lpstr>Figure 7.6  Statistical learning in language </vt:lpstr>
      <vt:lpstr>Figure 7.7  Computer-based visual search task </vt:lpstr>
      <vt:lpstr>Figure 7.7  Computer-based visual search task (Part 1)</vt:lpstr>
      <vt:lpstr>Figure 7.7  Computer-based visual search task (Part 2)</vt:lpstr>
      <vt:lpstr>Figure 7.8  A serial position curve </vt:lpstr>
      <vt:lpstr>Figure 7.9  The recency effect is eliminated if a delay or distracting task is introduced at the end of the list </vt:lpstr>
      <vt:lpstr>Figure 7.10  The hippocampus and neocortex form a complementary memory system (1)</vt:lpstr>
      <vt:lpstr>Figure 7.10  The hippocampus and neocortex form a complementary memory system (2)</vt:lpstr>
      <vt:lpstr>Figure 7.11  The subsequent memory effect </vt:lpstr>
      <vt:lpstr>Figure 7.12  You can attend to either the face or the scene when they overlap like this </vt:lpstr>
      <vt:lpstr>Think for Yourself 7.3 </vt:lpstr>
      <vt:lpstr>In-Text Art, Ch. 7, p. 17 </vt:lpstr>
      <vt:lpstr>Think for Yourself 7.4 </vt:lpstr>
      <vt:lpstr>Think for Yourself 7.5 </vt:lpstr>
      <vt:lpstr>Think for Yourself 7.5 (Part 1)</vt:lpstr>
      <vt:lpstr>Think for Yourself 7.5 (Part 2)</vt:lpstr>
      <vt:lpstr>Figure 7.13  Recording from grid cells while a rat runs around a box (top panel) activates different grid cells depending on location (middle panel) </vt:lpstr>
      <vt:lpstr>Figure 7.14  People can code space in an allocentric way or an egocentric way </vt:lpstr>
    </vt:vector>
  </TitlesOfParts>
  <Manager>Sumanas, Inc.</Manager>
  <Company>© Oxford University Press. All rights reserved.</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Cognition 1e (Chun &amp; Most)</dc:title>
  <dc:subject/>
  <dc:creator>OUP</dc:creator>
  <cp:keywords/>
  <dc:description/>
  <cp:lastModifiedBy>Carter, Suzanne</cp:lastModifiedBy>
  <cp:revision>172</cp:revision>
  <dcterms:created xsi:type="dcterms:W3CDTF">2016-06-06T17:28:25Z</dcterms:created>
  <dcterms:modified xsi:type="dcterms:W3CDTF">2021-07-08T19:18:14Z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5cb09a-2992-49d6-8ac9-5f63e7b1ad2f_Enabled">
    <vt:lpwstr>true</vt:lpwstr>
  </property>
  <property fmtid="{D5CDD505-2E9C-101B-9397-08002B2CF9AE}" pid="3" name="MSIP_Label_be5cb09a-2992-49d6-8ac9-5f63e7b1ad2f_SetDate">
    <vt:lpwstr>2021-02-03T18:49:24Z</vt:lpwstr>
  </property>
  <property fmtid="{D5CDD505-2E9C-101B-9397-08002B2CF9AE}" pid="4" name="MSIP_Label_be5cb09a-2992-49d6-8ac9-5f63e7b1ad2f_Method">
    <vt:lpwstr>Standard</vt:lpwstr>
  </property>
  <property fmtid="{D5CDD505-2E9C-101B-9397-08002B2CF9AE}" pid="5" name="MSIP_Label_be5cb09a-2992-49d6-8ac9-5f63e7b1ad2f_Name">
    <vt:lpwstr>Controlled</vt:lpwstr>
  </property>
  <property fmtid="{D5CDD505-2E9C-101B-9397-08002B2CF9AE}" pid="6" name="MSIP_Label_be5cb09a-2992-49d6-8ac9-5f63e7b1ad2f_SiteId">
    <vt:lpwstr>91761b62-4c45-43f5-9f0e-be8ad9b551ff</vt:lpwstr>
  </property>
  <property fmtid="{D5CDD505-2E9C-101B-9397-08002B2CF9AE}" pid="7" name="MSIP_Label_be5cb09a-2992-49d6-8ac9-5f63e7b1ad2f_ActionId">
    <vt:lpwstr>fd7acf86-5995-45e4-80b3-7e6e34189d38</vt:lpwstr>
  </property>
  <property fmtid="{D5CDD505-2E9C-101B-9397-08002B2CF9AE}" pid="8" name="MSIP_Label_be5cb09a-2992-49d6-8ac9-5f63e7b1ad2f_ContentBits">
    <vt:lpwstr>0</vt:lpwstr>
  </property>
</Properties>
</file>