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83" r:id="rId2"/>
  </p:sldMasterIdLst>
  <p:notesMasterIdLst>
    <p:notesMasterId r:id="rId52"/>
  </p:notesMasterIdLst>
  <p:handoutMasterIdLst>
    <p:handoutMasterId r:id="rId53"/>
  </p:handoutMasterIdLst>
  <p:sldIdLst>
    <p:sldId id="260" r:id="rId3"/>
    <p:sldId id="278" r:id="rId4"/>
    <p:sldId id="652" r:id="rId5"/>
    <p:sldId id="641" r:id="rId6"/>
    <p:sldId id="644" r:id="rId7"/>
    <p:sldId id="653" r:id="rId8"/>
    <p:sldId id="700" r:id="rId9"/>
    <p:sldId id="701" r:id="rId10"/>
    <p:sldId id="654" r:id="rId11"/>
    <p:sldId id="697" r:id="rId12"/>
    <p:sldId id="691" r:id="rId13"/>
    <p:sldId id="658" r:id="rId14"/>
    <p:sldId id="674" r:id="rId15"/>
    <p:sldId id="656" r:id="rId16"/>
    <p:sldId id="675" r:id="rId17"/>
    <p:sldId id="657" r:id="rId18"/>
    <p:sldId id="676" r:id="rId19"/>
    <p:sldId id="692" r:id="rId20"/>
    <p:sldId id="699" r:id="rId21"/>
    <p:sldId id="702" r:id="rId22"/>
    <p:sldId id="694" r:id="rId23"/>
    <p:sldId id="703" r:id="rId24"/>
    <p:sldId id="695" r:id="rId25"/>
    <p:sldId id="704" r:id="rId26"/>
    <p:sldId id="662" r:id="rId27"/>
    <p:sldId id="696" r:id="rId28"/>
    <p:sldId id="705" r:id="rId29"/>
    <p:sldId id="664" r:id="rId30"/>
    <p:sldId id="706" r:id="rId31"/>
    <p:sldId id="665" r:id="rId32"/>
    <p:sldId id="666" r:id="rId33"/>
    <p:sldId id="707" r:id="rId34"/>
    <p:sldId id="647" r:id="rId35"/>
    <p:sldId id="648" r:id="rId36"/>
    <p:sldId id="673" r:id="rId37"/>
    <p:sldId id="681" r:id="rId38"/>
    <p:sldId id="708" r:id="rId39"/>
    <p:sldId id="686" r:id="rId40"/>
    <p:sldId id="683" r:id="rId41"/>
    <p:sldId id="684" r:id="rId42"/>
    <p:sldId id="685" r:id="rId43"/>
    <p:sldId id="645" r:id="rId44"/>
    <p:sldId id="682" r:id="rId45"/>
    <p:sldId id="678" r:id="rId46"/>
    <p:sldId id="689" r:id="rId47"/>
    <p:sldId id="698" r:id="rId48"/>
    <p:sldId id="690" r:id="rId49"/>
    <p:sldId id="680" r:id="rId50"/>
    <p:sldId id="687" r:id="rId51"/>
  </p:sldIdLst>
  <p:sldSz cx="12192000" cy="6858000"/>
  <p:notesSz cx="6858000" cy="9296400"/>
  <p:defaultTextStyle>
    <a:defPPr>
      <a:defRPr lang="en-US"/>
    </a:defPPr>
    <a:lvl1pPr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65C"/>
    <a:srgbClr val="193296"/>
    <a:srgbClr val="5F283C"/>
    <a:srgbClr val="BBE9B9"/>
    <a:srgbClr val="004F81"/>
    <a:srgbClr val="009999"/>
    <a:srgbClr val="DFCDC3"/>
    <a:srgbClr val="755840"/>
    <a:srgbClr val="2F1F6B"/>
    <a:srgbClr val="352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9" autoAdjust="0"/>
    <p:restoredTop sz="64965" autoAdjust="0"/>
  </p:normalViewPr>
  <p:slideViewPr>
    <p:cSldViewPr>
      <p:cViewPr>
        <p:scale>
          <a:sx n="70" d="100"/>
          <a:sy n="70" d="100"/>
        </p:scale>
        <p:origin x="1140" y="666"/>
      </p:cViewPr>
      <p:guideLst>
        <p:guide orient="horz" pos="2160"/>
        <p:guide pos="3840"/>
      </p:guideLst>
    </p:cSldViewPr>
  </p:slideViewPr>
  <p:outlineViewPr>
    <p:cViewPr>
      <p:scale>
        <a:sx n="33" d="100"/>
        <a:sy n="33" d="100"/>
      </p:scale>
      <p:origin x="0" y="-209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4" d="100"/>
          <a:sy n="104" d="100"/>
        </p:scale>
        <p:origin x="1248"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3D6BB33-146E-4EDE-AD88-A00CE4817A1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54B4E95D-076C-4305-A27E-2B7062CBADD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DA0DAF47-3FA1-4B8E-99AF-39F2E2281663}" type="slidenum">
              <a:rPr lang="en-US" altLang="en-US" sz="1200">
                <a:solidFill>
                  <a:schemeClr val="tx1"/>
                </a:solidFill>
                <a:ea typeface="ＭＳ Ｐゴシック" panose="020B0600070205080204" pitchFamily="34" charset="-128"/>
              </a:rPr>
              <a:pPr eaLnBrk="1" hangingPunct="1"/>
              <a:t>1</a:t>
            </a:fld>
            <a:endParaRPr lang="en-US" altLang="en-US" sz="1200" dirty="0">
              <a:solidFill>
                <a:schemeClr val="tx1"/>
              </a:solidFill>
              <a:ea typeface="ＭＳ Ｐゴシック" panose="020B0600070205080204" pitchFamily="34" charset="-128"/>
            </a:endParaRPr>
          </a:p>
        </p:txBody>
      </p:sp>
      <p:sp>
        <p:nvSpPr>
          <p:cNvPr id="13314" name="Rectangle 2"/>
          <p:cNvSpPr>
            <a:spLocks noGrp="1" noRot="1" noChangeAspect="1" noChangeArrowheads="1" noTextEdit="1"/>
          </p:cNvSpPr>
          <p:nvPr>
            <p:ph type="sldImg"/>
          </p:nvPr>
        </p:nvSpPr>
        <p:spPr>
          <a:xfrm>
            <a:off x="330200" y="696913"/>
            <a:ext cx="6197600" cy="348615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Chapter 6 Opener</a:t>
            </a:r>
          </a:p>
          <a:p>
            <a:r>
              <a:rPr kumimoji="1" lang="en-GB" sz="1200" b="0" i="0" u="none" strike="noStrike" kern="1200" baseline="0" dirty="0">
                <a:solidFill>
                  <a:schemeClr val="tx1"/>
                </a:solidFill>
                <a:latin typeface="Arial" charset="0"/>
                <a:ea typeface="ＭＳ Ｐゴシック" charset="-128"/>
                <a:cs typeface="ＭＳ Ｐゴシック" charset="-128"/>
              </a:rPr>
              <a:t>In 1984, college student Jennifer Thompson (right) was violently assaulted. She later misidentified her assailant as Ronald Cotton (left), who went to prison for someone else’s crime. Years later, after Cotton’s innocence was proven, the two became unlikely friends—bonded by circumstances caused by the frailty of memory.</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As short-term memory has a limited capacity and duration, we often use strategies that reduce the amount of information or transfer the information into long-term storage.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The hippocampus is involved in memory, and previous research has shown parts of the hippocampus are larger in people who need to remember a lot of detailed information (such as taxi drivers). However, structural differences have not been found in the brains of memory athletes. However, the activity within specific brain regions has been found to differ for memory athletes. Compared with control participants, memory athletes had greater activity in brain areas involved in spatial navigation and spatial attention (such as the hippocampus, </a:t>
            </a:r>
            <a:r>
              <a:rPr lang="en-US" altLang="en-US" dirty="0" err="1">
                <a:ea typeface="ＭＳ Ｐゴシック" panose="020B0600070205080204" pitchFamily="34" charset="-128"/>
              </a:rPr>
              <a:t>retrosplenial</a:t>
            </a:r>
            <a:r>
              <a:rPr lang="en-US" altLang="en-US" dirty="0">
                <a:ea typeface="ＭＳ Ｐゴシック" panose="020B0600070205080204" pitchFamily="34" charset="-128"/>
              </a:rPr>
              <a:t> cortex, and parietal cortex).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Encoding strategies include chunking, elaboration, hierarchical organization, and spacing.</a:t>
            </a:r>
          </a:p>
        </p:txBody>
      </p:sp>
    </p:spTree>
    <p:extLst>
      <p:ext uri="{BB962C8B-B14F-4D97-AF65-F5344CB8AC3E}">
        <p14:creationId xmlns:p14="http://schemas.microsoft.com/office/powerpoint/2010/main" val="74507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61913" indent="-61913">
              <a:buNone/>
            </a:pPr>
            <a:r>
              <a:rPr lang="en-US" dirty="0"/>
              <a:t>Classroom activity on “chunking”</a:t>
            </a:r>
          </a:p>
          <a:p>
            <a:pPr marL="61913" indent="-61913">
              <a:buNone/>
            </a:pPr>
            <a:endParaRPr lang="en-US" dirty="0"/>
          </a:p>
          <a:p>
            <a:pPr marL="61913" indent="-61913">
              <a:buNone/>
            </a:pPr>
            <a:r>
              <a:rPr lang="en-US" dirty="0"/>
              <a:t>Instructions for students:</a:t>
            </a:r>
          </a:p>
          <a:p>
            <a:pPr marL="109537" indent="-171450" algn="l">
              <a:spcBef>
                <a:spcPts val="0"/>
              </a:spcBef>
              <a:buFont typeface="Arial" panose="020B0604020202020204" pitchFamily="34" charset="0"/>
              <a:buChar char="•"/>
            </a:pPr>
            <a:r>
              <a:rPr lang="en-US" i="1" dirty="0"/>
              <a:t>Over the next six slides, I’m going to flash three different sets of letters up on the screen for a few seconds, then there will be a pause.</a:t>
            </a:r>
          </a:p>
          <a:p>
            <a:pPr marL="109537" indent="-171450" algn="l">
              <a:spcBef>
                <a:spcPts val="0"/>
              </a:spcBef>
              <a:buFont typeface="Arial" panose="020B0604020202020204" pitchFamily="34" charset="0"/>
              <a:buChar char="•"/>
            </a:pPr>
            <a:r>
              <a:rPr lang="en-US" i="1" dirty="0"/>
              <a:t>Try to remember as many of the letters as you can during the pause.</a:t>
            </a:r>
          </a:p>
          <a:p>
            <a:pPr marL="109537" indent="-171450" algn="l">
              <a:spcBef>
                <a:spcPts val="0"/>
              </a:spcBef>
              <a:buFont typeface="Arial" panose="020B0604020202020204" pitchFamily="34" charset="0"/>
              <a:buChar char="•"/>
            </a:pPr>
            <a:r>
              <a:rPr lang="en-US" i="1" dirty="0"/>
              <a:t>When instructed, write down the letters in the same order they were displayed.</a:t>
            </a:r>
            <a:endParaRPr lang="en-US" altLang="en-US" i="1" dirty="0">
              <a:ea typeface="ＭＳ Ｐゴシック" panose="020B0600070205080204" pitchFamily="34" charset="-128"/>
            </a:endParaRPr>
          </a:p>
        </p:txBody>
      </p:sp>
    </p:spTree>
    <p:extLst>
      <p:ext uri="{BB962C8B-B14F-4D97-AF65-F5344CB8AC3E}">
        <p14:creationId xmlns:p14="http://schemas.microsoft.com/office/powerpoint/2010/main" val="264646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Set #1: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When you click, the letters should disappear.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Wait a moment, and then advance to the next slide and ask students to write down as many letters as they can in the correct order.</a:t>
            </a:r>
          </a:p>
        </p:txBody>
      </p:sp>
    </p:spTree>
    <p:extLst>
      <p:ext uri="{BB962C8B-B14F-4D97-AF65-F5344CB8AC3E}">
        <p14:creationId xmlns:p14="http://schemas.microsoft.com/office/powerpoint/2010/main" val="950341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2953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Set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When you click, the letters should disappear.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Wait a moment, and then advance to the next slide and ask students to write down as many letters as they can in the correct 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If you are familiar with the texting acronyms BRB, TTYL, and YOLO, you likely found it easier to remember this string of letters due to chunking. With chunking, the information you are encoding is broken into smaller bits, reducing the amount of information that needs to be stored (similar to compressing a high-resolution digital photo into a smaller file).</a:t>
            </a:r>
          </a:p>
        </p:txBody>
      </p:sp>
    </p:spTree>
    <p:extLst>
      <p:ext uri="{BB962C8B-B14F-4D97-AF65-F5344CB8AC3E}">
        <p14:creationId xmlns:p14="http://schemas.microsoft.com/office/powerpoint/2010/main" val="83490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77347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Set #3: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When you click, the letters should disappear.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Wait a moment, and then advance to the next slide and ask students to write down as many letters as they can in the correct order.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Chess players who are familiar with chess piece locations outperform non-chess players when asked to remember configurations of chess pieces, but only for meaningful configurations. Their familiarity with chess configurations allows them to use chunking.</a:t>
            </a:r>
          </a:p>
        </p:txBody>
      </p:sp>
    </p:spTree>
    <p:extLst>
      <p:ext uri="{BB962C8B-B14F-4D97-AF65-F5344CB8AC3E}">
        <p14:creationId xmlns:p14="http://schemas.microsoft.com/office/powerpoint/2010/main" val="284808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11472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Elaboration is a powerful encoding strategy that involves making links between the material you are trying to learn and your previous knowledge.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It can be especially useful to relate the material to yourself or your own interests (self-reference effect).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Self-imagining refers </a:t>
            </a:r>
            <a:r>
              <a:rPr lang="en-US" altLang="en-US" dirty="0">
                <a:latin typeface="Arial" panose="020B0604020202020204" pitchFamily="34" charset="0"/>
                <a:ea typeface="ＭＳ Ｐゴシック" panose="020B0600070205080204" pitchFamily="34" charset="-128"/>
              </a:rPr>
              <a:t>to imagining something from a personal perspective. Self-imagining has been found to outperform other elaboration strategies, including some imagery-based strategies (</a:t>
            </a:r>
            <a:r>
              <a:rPr lang="en-US" altLang="en-US" dirty="0" err="1">
                <a:latin typeface="Arial" panose="020B0604020202020204" pitchFamily="34" charset="0"/>
                <a:ea typeface="ＭＳ Ｐゴシック" panose="020B0600070205080204" pitchFamily="34" charset="-128"/>
              </a:rPr>
              <a:t>Grilli</a:t>
            </a:r>
            <a:r>
              <a:rPr lang="en-US" altLang="en-US" dirty="0">
                <a:latin typeface="Arial" panose="020B0604020202020204" pitchFamily="34" charset="0"/>
                <a:ea typeface="ＭＳ Ｐゴシック" panose="020B0600070205080204" pitchFamily="34" charset="-128"/>
              </a:rPr>
              <a:t> &amp; </a:t>
            </a:r>
            <a:r>
              <a:rPr lang="en-US" altLang="en-US" dirty="0" err="1">
                <a:latin typeface="Arial" panose="020B0604020202020204" pitchFamily="34" charset="0"/>
                <a:ea typeface="ＭＳ Ｐゴシック" panose="020B0600070205080204" pitchFamily="34" charset="-128"/>
              </a:rPr>
              <a:t>Glisky</a:t>
            </a:r>
            <a:r>
              <a:rPr lang="en-US" altLang="en-US" dirty="0">
                <a:latin typeface="Arial" panose="020B0604020202020204" pitchFamily="34" charset="0"/>
                <a:ea typeface="ＭＳ Ｐゴシック" panose="020B0600070205080204" pitchFamily="34" charset="-128"/>
              </a:rPr>
              <a:t>, 2011). </a:t>
            </a:r>
          </a:p>
        </p:txBody>
      </p:sp>
    </p:spTree>
    <p:extLst>
      <p:ext uri="{BB962C8B-B14F-4D97-AF65-F5344CB8AC3E}">
        <p14:creationId xmlns:p14="http://schemas.microsoft.com/office/powerpoint/2010/main" val="973979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19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ea typeface="ＭＳ Ｐゴシック" panose="020B0600070205080204" pitchFamily="34" charset="-128"/>
            </a:endParaRPr>
          </a:p>
        </p:txBody>
      </p:sp>
    </p:spTree>
    <p:extLst>
      <p:ext uri="{BB962C8B-B14F-4D97-AF65-F5344CB8AC3E}">
        <p14:creationId xmlns:p14="http://schemas.microsoft.com/office/powerpoint/2010/main" val="303707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6.3  </a:t>
            </a:r>
            <a:r>
              <a:rPr lang="en-US" sz="1600" b="1" kern="1200" dirty="0">
                <a:solidFill>
                  <a:schemeClr val="tx1"/>
                </a:solidFill>
                <a:effectLst/>
                <a:latin typeface="Times" charset="0"/>
                <a:ea typeface="+mn-ea"/>
                <a:cs typeface="+mn-cs"/>
              </a:rPr>
              <a:t>The deeper people encode the meaning of words, the better they remember them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 study by Craik and Tulving (1975), shallow encoding was induced by asking people about typeface, intermediate encoding was induced by asking people about rhymes, and deep encoding was induced by asking people to fit words into sentences. Deep encoding led to better memory. (After F. I. M. Craik and E. Tulving. 1975.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Psych: Gen</a:t>
            </a:r>
            <a:r>
              <a:rPr lang="en-US" sz="1600" kern="1200" dirty="0">
                <a:solidFill>
                  <a:schemeClr val="tx1"/>
                </a:solidFill>
                <a:effectLst/>
                <a:latin typeface="Times" charset="0"/>
                <a:ea typeface="+mn-ea"/>
                <a:cs typeface="+mn-cs"/>
              </a:rPr>
              <a:t> 104: 268–294.)</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20</a:t>
            </a:fld>
            <a:endParaRPr lang="en-US"/>
          </a:p>
        </p:txBody>
      </p:sp>
    </p:spTree>
    <p:extLst>
      <p:ext uri="{BB962C8B-B14F-4D97-AF65-F5344CB8AC3E}">
        <p14:creationId xmlns:p14="http://schemas.microsoft.com/office/powerpoint/2010/main" val="1647060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Organization also matters. Rearranging the material you are trying to learn according to hierarchical organization has been found to improve memory. By organizing the items in this way, you are creating clues that help you reconstruct the information. </a:t>
            </a:r>
          </a:p>
        </p:txBody>
      </p:sp>
    </p:spTree>
    <p:extLst>
      <p:ext uri="{BB962C8B-B14F-4D97-AF65-F5344CB8AC3E}">
        <p14:creationId xmlns:p14="http://schemas.microsoft.com/office/powerpoint/2010/main" val="1901432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6.4  </a:t>
            </a:r>
            <a:r>
              <a:rPr lang="en-US" sz="1600" b="1" kern="1200" dirty="0">
                <a:solidFill>
                  <a:schemeClr val="tx1"/>
                </a:solidFill>
                <a:effectLst/>
                <a:latin typeface="Times" charset="0"/>
                <a:ea typeface="+mn-ea"/>
                <a:cs typeface="+mn-cs"/>
              </a:rPr>
              <a:t>Hierarchical organization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One strategy for encoding information is to group it according to a hierarchy.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22</a:t>
            </a:fld>
            <a:endParaRPr lang="en-US"/>
          </a:p>
        </p:txBody>
      </p:sp>
    </p:spTree>
    <p:extLst>
      <p:ext uri="{BB962C8B-B14F-4D97-AF65-F5344CB8AC3E}">
        <p14:creationId xmlns:p14="http://schemas.microsoft.com/office/powerpoint/2010/main" val="2047474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marR="0" lvl="0" indent="-61913"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61913" indent="-61913">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How far apart the study sessions should be spaced depends on the type of material and how far into the future you need to remember the information.</a:t>
            </a:r>
          </a:p>
        </p:txBody>
      </p:sp>
    </p:spTree>
    <p:extLst>
      <p:ext uri="{BB962C8B-B14F-4D97-AF65-F5344CB8AC3E}">
        <p14:creationId xmlns:p14="http://schemas.microsoft.com/office/powerpoint/2010/main" val="164174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6.5  </a:t>
            </a:r>
            <a:r>
              <a:rPr lang="en-US" sz="1600" b="1" kern="1200" dirty="0">
                <a:solidFill>
                  <a:schemeClr val="tx1"/>
                </a:solidFill>
                <a:effectLst/>
                <a:latin typeface="Times" charset="0"/>
                <a:ea typeface="+mn-ea"/>
                <a:cs typeface="+mn-cs"/>
              </a:rPr>
              <a:t>Massed vs. distributed practice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Even when the total amount of time studying is the same, people tend to remember material better (e.g., such as on an exam) when their study sessions have been spaced out (“distributed practice”; bottom) than when crammed together in one session (“massed practice”; top).</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24</a:t>
            </a:fld>
            <a:endParaRPr lang="en-US"/>
          </a:p>
        </p:txBody>
      </p:sp>
    </p:spTree>
    <p:extLst>
      <p:ext uri="{BB962C8B-B14F-4D97-AF65-F5344CB8AC3E}">
        <p14:creationId xmlns:p14="http://schemas.microsoft.com/office/powerpoint/2010/main" val="4007114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Retrieval</a:t>
            </a:r>
            <a:r>
              <a:rPr lang="en-US" altLang="en-US" dirty="0">
                <a:latin typeface="Arial" panose="020B0604020202020204" pitchFamily="34" charset="0"/>
                <a:ea typeface="ＭＳ Ｐゴシック" panose="020B0600070205080204" pitchFamily="34" charset="-128"/>
              </a:rPr>
              <a:t> is somewhat similar to opening a computer file that you have previously saved, but this metaphor does not capture how memory truly works. Computer files are usually faithfully stored, while human memory can be prone to errors during encoding and retrieval.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Think back on a recent memory – does it feel vivid as if you are still experiencing it, or are do you remember general details and experience feelings of familiarity? What about older memories?</a:t>
            </a:r>
          </a:p>
        </p:txBody>
      </p:sp>
    </p:spTree>
    <p:extLst>
      <p:ext uri="{BB962C8B-B14F-4D97-AF65-F5344CB8AC3E}">
        <p14:creationId xmlns:p14="http://schemas.microsoft.com/office/powerpoint/2010/main" val="1642508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Evidence suggests that practice retrieving information leads to better memory for that material, relative to repeated studying. This is known as the </a:t>
            </a:r>
            <a:r>
              <a:rPr lang="en-US" altLang="en-US" b="0" dirty="0">
                <a:latin typeface="Arial" panose="020B0604020202020204" pitchFamily="34" charset="0"/>
                <a:ea typeface="ＭＳ Ｐゴシック" panose="020B0600070205080204" pitchFamily="34" charset="-128"/>
              </a:rPr>
              <a:t>testing effect and is sometimes called “retrieval practice.”</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altLang="en-US" b="0" dirty="0">
                <a:latin typeface="Arial" panose="020B0604020202020204" pitchFamily="34" charset="0"/>
                <a:ea typeface="ＭＳ Ｐゴシック" panose="020B0600070205080204" pitchFamily="34" charset="-128"/>
              </a:rPr>
            </a:br>
            <a:r>
              <a:rPr lang="en-US" altLang="en-US" b="0" dirty="0">
                <a:latin typeface="Arial" panose="020B0604020202020204" pitchFamily="34" charset="0"/>
                <a:ea typeface="ＭＳ Ｐゴシック" panose="020B0600070205080204" pitchFamily="34" charset="-128"/>
              </a:rPr>
              <a:t>Keep this in mind when studying for exams! Instead of just re-reading the text or notes, make sure to actively quiz yourself on the concepts.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The generation effect refers to enhanced memories for a list of items a person has generated, versus a list that a person was simply asked to memorize.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The testing effect and generation effect are related but distinct. Research by Karpicke &amp; </a:t>
            </a:r>
            <a:r>
              <a:rPr lang="en-US" altLang="en-US" b="0" dirty="0" err="1">
                <a:latin typeface="Arial" panose="020B0604020202020204" pitchFamily="34" charset="0"/>
                <a:ea typeface="ＭＳ Ｐゴシック" panose="020B0600070205080204" pitchFamily="34" charset="-128"/>
              </a:rPr>
              <a:t>Zaromb</a:t>
            </a:r>
            <a:r>
              <a:rPr lang="en-US" altLang="en-US" b="0" dirty="0">
                <a:latin typeface="Arial" panose="020B0604020202020204" pitchFamily="34" charset="0"/>
                <a:ea typeface="ＭＳ Ｐゴシック" panose="020B0600070205080204" pitchFamily="34" charset="-128"/>
              </a:rPr>
              <a:t> (2010) found that participants asked to complete word fragments had better memory for words than those who had simply read the words a second time. In a third condition, participants were told to use the word fragments as a retrieval cue, and this explicit instruction led to even better recall. This suggests that retrieval practice is more beneficial than simply generating information.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0143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27</a:t>
            </a:fld>
            <a:endParaRPr lang="en-US"/>
          </a:p>
        </p:txBody>
      </p:sp>
    </p:spTree>
    <p:extLst>
      <p:ext uri="{BB962C8B-B14F-4D97-AF65-F5344CB8AC3E}">
        <p14:creationId xmlns:p14="http://schemas.microsoft.com/office/powerpoint/2010/main" val="3783183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Our memories are vulnerable to error partly because we need to reconstruct them each time we access them. We rely on assumptions and preexisting knowledge to fill in gaps and reassemble memories. How we use </a:t>
            </a:r>
            <a:r>
              <a:rPr lang="en-US" altLang="en-US" b="0" dirty="0">
                <a:latin typeface="Arial" panose="020B0604020202020204" pitchFamily="34" charset="0"/>
                <a:ea typeface="ＭＳ Ｐゴシック" panose="020B0600070205080204" pitchFamily="34" charset="-128"/>
              </a:rPr>
              <a:t>retrieval cues affects our memory.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One example of the importance of retrieval cues is context-dependent memory. Research has shown better memory when the test environment matches the study environment.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State-dependent memory is a related phenomenon in which memory is better when the </a:t>
            </a:r>
            <a:r>
              <a:rPr lang="en-US" altLang="en-US" i="1" dirty="0">
                <a:latin typeface="Arial" panose="020B0604020202020204" pitchFamily="34" charset="0"/>
                <a:ea typeface="ＭＳ Ｐゴシック" panose="020B0600070205080204" pitchFamily="34" charset="-128"/>
              </a:rPr>
              <a:t>internal state </a:t>
            </a:r>
            <a:r>
              <a:rPr lang="en-US" altLang="en-US" dirty="0">
                <a:latin typeface="Arial" panose="020B0604020202020204" pitchFamily="34" charset="0"/>
                <a:ea typeface="ＭＳ Ｐゴシック" panose="020B0600070205080204" pitchFamily="34" charset="-128"/>
              </a:rPr>
              <a:t>one experiences during retrieval is similar to the state they experienced during study. This includes mood-dependent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1325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29</a:t>
            </a:fld>
            <a:endParaRPr lang="en-US"/>
          </a:p>
        </p:txBody>
      </p:sp>
    </p:spTree>
    <p:extLst>
      <p:ext uri="{BB962C8B-B14F-4D97-AF65-F5344CB8AC3E}">
        <p14:creationId xmlns:p14="http://schemas.microsoft.com/office/powerpoint/2010/main" val="358365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517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Most people cannot remember autobiographical memories from before the age of 3 or 4, possibly due to the late development of brain regions involved in memory (such as the hippocampus and prefrontal cortex). This failure to remember the earliest years of our lives is known as infantile amnesia. Autobiographical memory may become less specific as we age, which may be associated with changes to the connectivity between the prefrontal cortex and hippocampus as we 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Some individuals have remarkable autobiographical memory. This rare condition is known as </a:t>
            </a:r>
            <a:r>
              <a:rPr lang="en-US" altLang="en-US" b="0" dirty="0" err="1">
                <a:latin typeface="Arial" panose="020B0604020202020204" pitchFamily="34" charset="0"/>
                <a:ea typeface="ＭＳ Ｐゴシック" panose="020B0600070205080204" pitchFamily="34" charset="-128"/>
              </a:rPr>
              <a:t>hyperthymestic</a:t>
            </a:r>
            <a:r>
              <a:rPr lang="en-US" altLang="en-US" b="0" dirty="0">
                <a:latin typeface="Arial" panose="020B0604020202020204" pitchFamily="34" charset="0"/>
                <a:ea typeface="ＭＳ Ｐゴシック" panose="020B0600070205080204" pitchFamily="34" charset="-128"/>
              </a:rPr>
              <a:t> syndrome. </a:t>
            </a:r>
            <a:r>
              <a:rPr lang="en-US" altLang="en-US" dirty="0">
                <a:latin typeface="Arial" panose="020B0604020202020204" pitchFamily="34" charset="0"/>
                <a:ea typeface="ＭＳ Ｐゴシック" panose="020B0600070205080204" pitchFamily="34" charset="-128"/>
              </a:rPr>
              <a:t>An example is Jill Price, who can remember every day of her life since she was 14. Jill seems to have superior memory only for autobiographical information and not other information such as strings of letters or digits.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Questions for in-class discussion: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What would be the benefits of superior autobiographical memory?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rPr>
              <a:t>What would be some disadvantages?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Do you think that you would like to have superior autobiographical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Unlike memory athletes, evidence suggests people with highly superior autobiographical do appear to have brains that physically differ in regions that are thought to play a role in autobiographical memory, including the inferior and middle temporal gyri, temporal pole, anterior insula, and </a:t>
            </a:r>
            <a:r>
              <a:rPr lang="en-US" sz="1200" dirty="0" err="1"/>
              <a:t>parahippocampal</a:t>
            </a:r>
            <a:r>
              <a:rPr lang="en-US" sz="1200" dirty="0"/>
              <a:t> gyrus. Researchers have also found significantly more white matter in individuals with </a:t>
            </a:r>
            <a:r>
              <a:rPr lang="en-US" sz="1200" dirty="0" err="1"/>
              <a:t>hyperthymestic</a:t>
            </a:r>
            <a:r>
              <a:rPr lang="en-US" sz="1200" dirty="0"/>
              <a:t> syndrome, which may suggest more efficient transmission of neural signals. Keep in mind these differences are not necessarily causal. These associations do not tell us one thing causes the other. It’s possible that a lifetime of practice recalling autobiographical events might lead to these differences, rather than the brain differences causing the superior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5340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Brown and Kulik (1977) introduced the term flashbulb memories. They studies people’s memories of impactful events such as the assassination of JFK. Brown and Kulik determined that events that involve a high level of surprise and emotional arousal produce flashbulb memories.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Studies show that flashbulb memories and everyday memories fade at a similar rate, but participants maintain a higher level of confidence and sense of vividness for flashbulb memories. This suggests that despite a flashbulb memory feeling very vivid and convincing, these memories are just as susceptible to distortion as everyday memories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However, emotional arousal can strengthen memory. Research shows that learning material just before emotions are triggered facilitates memory of the learned material. This effect is called retrograde memory enhancement. While stress experienced before or during learning impairs memory (Shields et al., 2017), an increase in stress hormones shortly after learning material appears to improve memory consolidation (Liang et al., 1986). This could lead to a therapeutic intervention aimed at preventing intrusive memories after a traumatic experience.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1442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6.9  </a:t>
            </a:r>
            <a:r>
              <a:rPr lang="en-US" sz="1600" b="1" kern="1200" dirty="0">
                <a:solidFill>
                  <a:schemeClr val="tx1"/>
                </a:solidFill>
                <a:effectLst/>
                <a:latin typeface="Times" charset="0"/>
                <a:ea typeface="+mn-ea"/>
                <a:cs typeface="+mn-cs"/>
              </a:rPr>
              <a:t>Flashbulb memories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Many people experience “flashbulb memories” of emotional or traumatic moments in their lives. For example, depending on their age, many people feel they have a vivid and clear memory of where they were and what they were doing when they heard about the assassination of John F. Kennedy, the explosion of the space shuttle </a:t>
            </a:r>
            <a:r>
              <a:rPr lang="en-US" sz="1600" i="1" kern="1200" dirty="0">
                <a:solidFill>
                  <a:schemeClr val="tx1"/>
                </a:solidFill>
                <a:effectLst/>
                <a:latin typeface="Times" charset="0"/>
                <a:ea typeface="+mn-ea"/>
                <a:cs typeface="+mn-cs"/>
              </a:rPr>
              <a:t>Challenger</a:t>
            </a:r>
            <a:r>
              <a:rPr lang="en-US" sz="1600" kern="1200" dirty="0">
                <a:solidFill>
                  <a:schemeClr val="tx1"/>
                </a:solidFill>
                <a:effectLst/>
                <a:latin typeface="Times" charset="0"/>
                <a:ea typeface="+mn-ea"/>
                <a:cs typeface="+mn-cs"/>
              </a:rPr>
              <a:t>, or the 9/11 terrorist attack on New York’s World Trade Center. What events in your own life have led to the feeling of a flashbulb memory?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32</a:t>
            </a:fld>
            <a:endParaRPr lang="en-US"/>
          </a:p>
        </p:txBody>
      </p:sp>
    </p:spTree>
    <p:extLst>
      <p:ext uri="{BB962C8B-B14F-4D97-AF65-F5344CB8AC3E}">
        <p14:creationId xmlns:p14="http://schemas.microsoft.com/office/powerpoint/2010/main" val="3990720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mechanisms underlying emotion-driven memory enhancement might play a role in the type of traumatic, intrusive memories at the core of post-traumatic stress disorder (PTSD). If so, then might it be possible to prevent PTSD by administering a beta-blocker soon after a traumatic event?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6945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ea typeface="ＭＳ Ｐゴシック" panose="020B0600070205080204" pitchFamily="34" charset="-128"/>
              </a:rPr>
              <a:t>Due to our tendency to seek meaning, the </a:t>
            </a:r>
            <a:r>
              <a:rPr lang="en-GB" altLang="en-US" sz="1200" dirty="0" err="1">
                <a:ea typeface="ＭＳ Ｐゴシック" panose="020B0600070205080204" pitchFamily="34" charset="-128"/>
              </a:rPr>
              <a:t>Deese</a:t>
            </a:r>
            <a:r>
              <a:rPr lang="en-GB" altLang="en-US" sz="1200" dirty="0">
                <a:ea typeface="ＭＳ Ｐゴシック" panose="020B0600070205080204" pitchFamily="34" charset="-128"/>
              </a:rPr>
              <a:t>/Roediger-McDermott </a:t>
            </a:r>
            <a:r>
              <a:rPr lang="en-GB" altLang="en-US" sz="1200" b="0" dirty="0">
                <a:ea typeface="ＭＳ Ｐゴシック" panose="020B0600070205080204" pitchFamily="34" charset="-128"/>
              </a:rPr>
              <a:t>paradigm can induce false memories. Participants often falsely recall a word that is meaningfully related to items that did appear on the list.</a:t>
            </a:r>
            <a:r>
              <a:rPr lang="en-US" altLang="en-US" sz="1200" b="0" i="1" dirty="0">
                <a:latin typeface="Arial" panose="020B0604020202020204" pitchFamily="34" charset="0"/>
                <a:ea typeface="ＭＳ Ｐゴシック" panose="020B0600070205080204" pitchFamily="34" charset="-128"/>
              </a:rPr>
              <a:t> </a:t>
            </a:r>
            <a:r>
              <a:rPr lang="en-US" altLang="en-US" sz="1200" b="0" i="0" dirty="0">
                <a:latin typeface="Arial" panose="020B0604020202020204" pitchFamily="34" charset="0"/>
                <a:ea typeface="ＭＳ Ｐゴシック" panose="020B0600070205080204" pitchFamily="34" charset="-128"/>
              </a:rPr>
              <a:t>This is known as the </a:t>
            </a:r>
            <a:r>
              <a:rPr lang="en-GB" sz="1200" b="0" dirty="0" err="1"/>
              <a:t>Deese</a:t>
            </a:r>
            <a:r>
              <a:rPr lang="en-GB" sz="1200" b="0" dirty="0"/>
              <a:t>/Roediger-McDermott Effect.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reason that this effect is thought to occur is because of how people organize information in their minds, clustering bits and pieces together according to shared meaning and connections with other knowledge</a:t>
            </a:r>
            <a:endParaRPr lang="en-US" altLang="en-US" sz="1200" dirty="0">
              <a:ea typeface="ＭＳ Ｐゴシック" panose="020B0600070205080204" pitchFamily="34" charset="-128"/>
            </a:endParaRPr>
          </a:p>
        </p:txBody>
      </p:sp>
    </p:spTree>
    <p:extLst>
      <p:ext uri="{BB962C8B-B14F-4D97-AF65-F5344CB8AC3E}">
        <p14:creationId xmlns:p14="http://schemas.microsoft.com/office/powerpoint/2010/main" val="549256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Throughout the next slides, we will look at each of these seven “sins” of memory.</a:t>
            </a:r>
          </a:p>
        </p:txBody>
      </p:sp>
    </p:spTree>
    <p:extLst>
      <p:ext uri="{BB962C8B-B14F-4D97-AF65-F5344CB8AC3E}">
        <p14:creationId xmlns:p14="http://schemas.microsoft.com/office/powerpoint/2010/main" val="4023332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Sometimes memories simply fade over time. Ebbinghaus conducted much of his research by learning nonsense words, which are difficult to link with meanings that might affect how long they linger in memory (e.g., “</a:t>
            </a:r>
            <a:r>
              <a:rPr lang="en-US" dirty="0" err="1"/>
              <a:t>dax</a:t>
            </a:r>
            <a:r>
              <a:rPr lang="en-US" dirty="0"/>
              <a:t>,” “</a:t>
            </a:r>
            <a:r>
              <a:rPr lang="en-US" dirty="0" err="1"/>
              <a:t>yat</a:t>
            </a:r>
            <a:r>
              <a:rPr lang="en-US" dirty="0"/>
              <a:t>”), and then testing his memory for them after various intervals of time. By doing so, Ebbinghaus was able to trace what is known as </a:t>
            </a:r>
            <a:r>
              <a:rPr lang="en-US" b="0" dirty="0"/>
              <a:t>the forgetting curve</a:t>
            </a:r>
            <a:r>
              <a:rPr lang="en-US" dirty="0"/>
              <a:t>—an estimate of the rate at which information fades from memory.</a:t>
            </a:r>
          </a:p>
        </p:txBody>
      </p:sp>
    </p:spTree>
    <p:extLst>
      <p:ext uri="{BB962C8B-B14F-4D97-AF65-F5344CB8AC3E}">
        <p14:creationId xmlns:p14="http://schemas.microsoft.com/office/powerpoint/2010/main" val="1854944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6.10  </a:t>
            </a:r>
            <a:r>
              <a:rPr lang="en-US" sz="1600" b="1" kern="1200" dirty="0">
                <a:solidFill>
                  <a:schemeClr val="tx1"/>
                </a:solidFill>
                <a:effectLst/>
                <a:latin typeface="Times" charset="0"/>
                <a:ea typeface="+mn-ea"/>
                <a:cs typeface="+mn-cs"/>
              </a:rPr>
              <a:t>Ebbinghaus’s forgetting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curve demonstrates that the relationship between time since studying and how much is retained in memory is curvilinear. Forgetting occurs most rapidly soon after learning and then starts to level off. (After M. H. </a:t>
            </a:r>
            <a:r>
              <a:rPr lang="en-US" sz="1600" kern="1200" dirty="0" err="1">
                <a:solidFill>
                  <a:schemeClr val="tx1"/>
                </a:solidFill>
                <a:effectLst/>
                <a:latin typeface="Times" charset="0"/>
                <a:ea typeface="+mn-ea"/>
                <a:cs typeface="+mn-cs"/>
              </a:rPr>
              <a:t>Erdelyi</a:t>
            </a:r>
            <a:r>
              <a:rPr lang="en-US" sz="1600" kern="1200" dirty="0">
                <a:solidFill>
                  <a:schemeClr val="tx1"/>
                </a:solidFill>
                <a:effectLst/>
                <a:latin typeface="Times" charset="0"/>
                <a:ea typeface="+mn-ea"/>
                <a:cs typeface="+mn-cs"/>
              </a:rPr>
              <a:t>. 1996. </a:t>
            </a:r>
            <a:r>
              <a:rPr lang="en-US" sz="1600" i="1" kern="1200" dirty="0">
                <a:solidFill>
                  <a:schemeClr val="tx1"/>
                </a:solidFill>
                <a:effectLst/>
                <a:latin typeface="Times" charset="0"/>
                <a:ea typeface="+mn-ea"/>
                <a:cs typeface="+mn-cs"/>
              </a:rPr>
              <a:t>The Recovery of Unconscious Memories: Hypermnesia and Reminiscence</a:t>
            </a:r>
            <a:r>
              <a:rPr lang="en-US" sz="1600" kern="1200" dirty="0">
                <a:solidFill>
                  <a:schemeClr val="tx1"/>
                </a:solidFill>
                <a:effectLst/>
                <a:latin typeface="Times" charset="0"/>
                <a:ea typeface="+mn-ea"/>
                <a:cs typeface="+mn-cs"/>
              </a:rPr>
              <a:t>. University of Chicago Press: Chicago, IL. Based on H. Ebbinghaus. 1913. </a:t>
            </a:r>
            <a:r>
              <a:rPr lang="en-US" sz="1600" i="1" kern="1200" dirty="0">
                <a:solidFill>
                  <a:schemeClr val="tx1"/>
                </a:solidFill>
                <a:effectLst/>
                <a:latin typeface="Times" charset="0"/>
                <a:ea typeface="+mn-ea"/>
                <a:cs typeface="+mn-cs"/>
              </a:rPr>
              <a:t>Memory: A Contribution to Experimental Psychology</a:t>
            </a:r>
            <a:r>
              <a:rPr lang="en-US" sz="1600" kern="1200" dirty="0">
                <a:solidFill>
                  <a:schemeClr val="tx1"/>
                </a:solidFill>
                <a:effectLst/>
                <a:latin typeface="Times" charset="0"/>
                <a:ea typeface="+mn-ea"/>
                <a:cs typeface="+mn-cs"/>
              </a:rPr>
              <a:t>. Trans. by H. A. Ruger and C. E. </a:t>
            </a:r>
            <a:r>
              <a:rPr lang="en-US" sz="1600" kern="1200" dirty="0" err="1">
                <a:solidFill>
                  <a:schemeClr val="tx1"/>
                </a:solidFill>
                <a:effectLst/>
                <a:latin typeface="Times" charset="0"/>
                <a:ea typeface="+mn-ea"/>
                <a:cs typeface="+mn-cs"/>
              </a:rPr>
              <a:t>Bussenius</a:t>
            </a:r>
            <a:r>
              <a:rPr lang="en-US" sz="1600" kern="1200" dirty="0">
                <a:solidFill>
                  <a:schemeClr val="tx1"/>
                </a:solidFill>
                <a:effectLst/>
                <a:latin typeface="Times" charset="0"/>
                <a:ea typeface="+mn-ea"/>
                <a:cs typeface="+mn-cs"/>
              </a:rPr>
              <a:t>. Teachers College, Columbia University: New York.)</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37</a:t>
            </a:fld>
            <a:endParaRPr lang="en-US"/>
          </a:p>
        </p:txBody>
      </p:sp>
    </p:spTree>
    <p:extLst>
      <p:ext uri="{BB962C8B-B14F-4D97-AF65-F5344CB8AC3E}">
        <p14:creationId xmlns:p14="http://schemas.microsoft.com/office/powerpoint/2010/main" val="1416321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 classroom activity, try </a:t>
            </a:r>
            <a:r>
              <a:rPr lang="en-US" b="1" dirty="0"/>
              <a:t>See for Yourself 6.3 – Study Phase</a:t>
            </a:r>
            <a:r>
              <a:rPr 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See slide 39 on Blocking for the rest of the activity.</a:t>
            </a:r>
          </a:p>
        </p:txBody>
      </p:sp>
    </p:spTree>
    <p:extLst>
      <p:ext uri="{BB962C8B-B14F-4D97-AF65-F5344CB8AC3E}">
        <p14:creationId xmlns:p14="http://schemas.microsoft.com/office/powerpoint/2010/main" val="2737595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The </a:t>
            </a:r>
            <a:r>
              <a:rPr lang="en-US" altLang="en-US" b="0" dirty="0">
                <a:latin typeface="Arial" panose="020B0604020202020204" pitchFamily="34" charset="0"/>
                <a:ea typeface="ＭＳ Ｐゴシック" panose="020B0600070205080204" pitchFamily="34" charset="-128"/>
              </a:rPr>
              <a:t>tip-of-the-tongue phenomenon is a specific type of blocking, </a:t>
            </a:r>
            <a:r>
              <a:rPr lang="en-US" altLang="en-US" dirty="0">
                <a:latin typeface="Arial" panose="020B0604020202020204" pitchFamily="34" charset="0"/>
                <a:ea typeface="ＭＳ Ｐゴシック" panose="020B0600070205080204" pitchFamily="34" charset="-128"/>
              </a:rPr>
              <a:t>where you feel like you cannot remember a word but you can remember aspects of it, such as the number of syllables, which syllable is stressed, and several letters from the word.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Retrieval failure is a common cause of forgetting. When memories compete with each other, making it harder to remember, that is known as interference.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latin typeface="Arial" panose="020B0604020202020204" pitchFamily="34" charset="0"/>
                <a:ea typeface="ＭＳ Ｐゴシック" panose="020B0600070205080204" pitchFamily="34" charset="-128"/>
              </a:rPr>
              <a:t>Retroactive interference occurs when something learned later interferes with previously learned information.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dirty="0">
                <a:latin typeface="Arial" panose="020B0604020202020204" pitchFamily="34" charset="0"/>
                <a:ea typeface="ＭＳ Ｐゴシック" panose="020B0600070205080204" pitchFamily="34" charset="-128"/>
              </a:rPr>
              <a:t>With proactive interference, an earlier memory impairs recall of something that happened later.</a:t>
            </a:r>
          </a:p>
        </p:txBody>
      </p:sp>
    </p:spTree>
    <p:extLst>
      <p:ext uri="{BB962C8B-B14F-4D97-AF65-F5344CB8AC3E}">
        <p14:creationId xmlns:p14="http://schemas.microsoft.com/office/powerpoint/2010/main" val="58234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altLang="en-US" b="0"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Memory is a family of </a:t>
            </a:r>
            <a:r>
              <a:rPr lang="en-US" altLang="en-US" b="0" dirty="0">
                <a:ea typeface="ＭＳ Ｐゴシック" panose="020B0600070205080204" pitchFamily="34" charset="-128"/>
              </a:rPr>
              <a:t>processes involved in encoding, storing, and retrieving (i.e., recalling or recognizing) information.</a:t>
            </a:r>
          </a:p>
          <a:p>
            <a:endParaRPr lang="en-US" altLang="en-US" b="0"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Short-term memory holds information “in mind” for a short time, with unattended information fading quickly unless it is moved to long-term memory.</a:t>
            </a:r>
          </a:p>
          <a:p>
            <a:pPr marL="171450" indent="-171450">
              <a:buFont typeface="Arial" panose="020B0604020202020204" pitchFamily="34" charset="0"/>
              <a:buChar char="•"/>
            </a:pPr>
            <a:endParaRPr lang="en-US" altLang="en-US" b="0"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b="0" i="1" dirty="0">
                <a:latin typeface="Arial" panose="020B0604020202020204" pitchFamily="34" charset="0"/>
                <a:ea typeface="ＭＳ Ｐゴシック" panose="020B0600070205080204" pitchFamily="34" charset="-128"/>
              </a:rPr>
              <a:t>Working memory </a:t>
            </a:r>
            <a:r>
              <a:rPr lang="en-US" altLang="en-US" b="0" dirty="0">
                <a:latin typeface="Arial" panose="020B0604020202020204" pitchFamily="34" charset="0"/>
                <a:ea typeface="ＭＳ Ｐゴシック" panose="020B0600070205080204" pitchFamily="34" charset="-128"/>
              </a:rPr>
              <a:t>is sometimes used interchangeably with short-term memory, though some draw a distinction between the two with short-term memory being a passive store of information and working memory involving active manipulation of the stored information.</a:t>
            </a:r>
          </a:p>
          <a:p>
            <a:pPr marL="171450" indent="-171450">
              <a:buFont typeface="Arial" panose="020B0604020202020204" pitchFamily="34" charset="0"/>
              <a:buChar char="•"/>
            </a:pPr>
            <a:endParaRPr lang="en-US" altLang="en-US" b="0"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Long-term memory has a vast, possibly unlimited, capacity with a much longer duration than short-term memory. Long-term memory can last for decades rather than seconds.</a:t>
            </a:r>
          </a:p>
        </p:txBody>
      </p:sp>
    </p:spTree>
    <p:extLst>
      <p:ext uri="{BB962C8B-B14F-4D97-AF65-F5344CB8AC3E}">
        <p14:creationId xmlns:p14="http://schemas.microsoft.com/office/powerpoint/2010/main" val="1756639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tested in a three-phase experiment that includes study, retrieval, and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the study phase, participants learn several items from different categories, as you did for the categories Fruits and Drinks in See for Yourself 6.3 (slide 38).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During the retrieval phase, participants practice retrieving only half of the items from a category, cued with word-completion tasks.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the test phase, all of the examples from all the categories are probed. However, recall of these items makes it harder to remember the other items from the same category (banana, cantaloupe, and lemon).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a control, the memory for these “inhibited” words is even worse than that for any of the words in the category of Drinks, which were also not practiced in the retrieval phase. This shows that the act of retrieving target memories in the Fruits category impaired or caused forgetting of other memories in that category.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9495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41</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48744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a</a:t>
            </a:r>
          </a:p>
        </p:txBody>
      </p:sp>
    </p:spTree>
    <p:extLst>
      <p:ext uri="{BB962C8B-B14F-4D97-AF65-F5344CB8AC3E}">
        <p14:creationId xmlns:p14="http://schemas.microsoft.com/office/powerpoint/2010/main" val="2171699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3075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ea typeface="ＭＳ Ｐゴシック" panose="020B0600070205080204" pitchFamily="34" charset="-128"/>
              </a:rPr>
              <a:t>Due to the severe negative impact false memories of abuse have on both the accused and the victim, some researchers focus on how memories are distorted and how to distinguish distorted memories from accurate memories.</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0354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60440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1880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47</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c</a:t>
            </a:r>
          </a:p>
        </p:txBody>
      </p:sp>
    </p:spTree>
    <p:extLst>
      <p:ext uri="{BB962C8B-B14F-4D97-AF65-F5344CB8AC3E}">
        <p14:creationId xmlns:p14="http://schemas.microsoft.com/office/powerpoint/2010/main" val="2549348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48</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There is still some debate about which lineup is the best, but evidence suggests that under some conditions simultaneous lineups decrease errors (Seale-Carlisle et al., 2019).</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Psychologists have pushed for police to use what are known as cognitive interviews when interviewing eyewitnesses. A cognitive interview involves mostly open-ended questions asked at a slow pace, minimizing interruptions and allowing the witness to better focus on their memory. Studies have shown that cognitive interviews may produce as much as 35-75% more information than standard police interviews, while also leading to fewer errors.</a:t>
            </a:r>
          </a:p>
        </p:txBody>
      </p:sp>
    </p:spTree>
    <p:extLst>
      <p:ext uri="{BB962C8B-B14F-4D97-AF65-F5344CB8AC3E}">
        <p14:creationId xmlns:p14="http://schemas.microsoft.com/office/powerpoint/2010/main" val="251349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b</a:t>
            </a:r>
          </a:p>
        </p:txBody>
      </p:sp>
    </p:spTree>
    <p:extLst>
      <p:ext uri="{BB962C8B-B14F-4D97-AF65-F5344CB8AC3E}">
        <p14:creationId xmlns:p14="http://schemas.microsoft.com/office/powerpoint/2010/main" val="51346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Memories can be lost or distorted. However, seemingly average individuals can become </a:t>
            </a:r>
            <a:r>
              <a:rPr lang="en-US" altLang="en-US" sz="1200" b="0" dirty="0">
                <a:ea typeface="ＭＳ Ｐゴシック" panose="020B0600070205080204" pitchFamily="34" charset="-128"/>
              </a:rPr>
              <a:t>mnemonists</a:t>
            </a:r>
            <a:r>
              <a:rPr lang="en-US" altLang="en-US" sz="1200" dirty="0">
                <a:ea typeface="ＭＳ Ｐゴシック" panose="020B0600070205080204" pitchFamily="34" charset="-128"/>
              </a:rPr>
              <a:t> (memory athletes) who are able to remember hundreds of digits or words at a time.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Mnemonists use strategies such as the method of loci and visualization.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ea typeface="ＭＳ Ｐゴシック" panose="020B0600070205080204" pitchFamily="34" charset="-128"/>
              </a:rPr>
              <a:t>In the method of loci, they imagine walking through a familiar place, and they use locations in that space as placeholders for the information they want to remember. They imagine different pieces of information in locations throughout the space, and each location becomes a retrieval cue for the piece of information that was stored there.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ea typeface="ＭＳ Ｐゴシック" panose="020B0600070205080204" pitchFamily="34" charset="-128"/>
              </a:rPr>
              <a:t>Visualization can be used with the method of loci, or on its own. With visualization, novel images are assigned to represent the information being encoded.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Our search for meaning leads us to sometimes erroneously fill in gaps, distorting memories, but it also can help us remember an amazing amount of information, using mnemonic strategies such as the method of loci.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a:ea typeface="ＭＳ Ｐゴシック" panose="020B0600070205080204" pitchFamily="34" charset="-128"/>
              </a:rPr>
              <a:t>Mnemonists don’t seem to have greater memory for details from their lives (autobiographical memory), suggesting their impressive memory for specific items is due to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strategies they use rather than innate ability.</a:t>
            </a:r>
            <a:endParaRPr lang="en-US" sz="1800" dirty="0">
              <a:effectLst/>
              <a:latin typeface="Palatino"/>
              <a:ea typeface="Times New Roman" panose="02020603050405020304" pitchFamily="18" charset="0"/>
              <a:cs typeface="Times New Roman" panose="02020603050405020304" pitchFamily="18" charset="0"/>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8158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6</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Encoding is a multi-stage process that allows us to store memories in long-term memory. Stimuli are briefly held in </a:t>
            </a:r>
            <a:r>
              <a:rPr lang="en-US" altLang="en-US" b="0" dirty="0">
                <a:ea typeface="ＭＳ Ｐゴシック" panose="020B0600070205080204" pitchFamily="34" charset="-128"/>
              </a:rPr>
              <a:t>sensory memory, which has a limited capacity and extremely short duration (milliseconds). Sensory is the faint afterimage of something you have seen or heard that quickly fades away. Iconic memory refers to the sensory memory for visual stimuli.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If attention is directed to the items in sensory memory, those items can then be held in short-term memory. Short-term memory has a slightly longer duration, but the information will fade away unless you keep attending to it. One way to retain information in short-term memory is </a:t>
            </a:r>
            <a:r>
              <a:rPr lang="en-US" altLang="en-US" b="1" dirty="0">
                <a:ea typeface="ＭＳ Ｐゴシック" panose="020B0600070205080204" pitchFamily="34" charset="-128"/>
              </a:rPr>
              <a:t>rehearsal</a:t>
            </a:r>
            <a:r>
              <a:rPr lang="en-US" altLang="en-US" dirty="0">
                <a:ea typeface="ＭＳ Ｐゴシック" panose="020B0600070205080204" pitchFamily="34" charset="-128"/>
              </a:rPr>
              <a:t> – repeating the information over and over to keep it fresh in your mind. However, rehearsal requires a fair amount of effort and focus, and interference can disrupt rehearsal. As short-term memory has a limited capacity and duration, we often use strategies that reduce the amount of information or transfer the information into long-term storage.</a:t>
            </a:r>
          </a:p>
        </p:txBody>
      </p:sp>
    </p:spTree>
    <p:extLst>
      <p:ext uri="{BB962C8B-B14F-4D97-AF65-F5344CB8AC3E}">
        <p14:creationId xmlns:p14="http://schemas.microsoft.com/office/powerpoint/2010/main" val="249478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  </a:t>
            </a:r>
            <a:r>
              <a:rPr lang="en-US" sz="1600" b="1" kern="1200" dirty="0">
                <a:solidFill>
                  <a:schemeClr val="tx1"/>
                </a:solidFill>
                <a:effectLst/>
                <a:latin typeface="Times" charset="0"/>
                <a:ea typeface="+mn-ea"/>
                <a:cs typeface="+mn-cs"/>
              </a:rPr>
              <a:t>The relationship between sensory memory, short-term memory, and long-term memory as described in an influential model by Atkinson and Shiffrin (1968)</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After a stimulus appears, it persists for a fraction of a second in sensory memory before rapidly fading away. However, paying attention to a subset of its contents before they deteriorate can bring those contents into short-term memory. Although longer-lasting than sensory memory, short-term memory is also short-lived, so information must further be encoded into long-term memory in order to be recalled later. Such encoding can involve rehearsal, as well as other strategies. The contents of long-term memory can exist outside our immediate awareness. When we retrieve them (i.e., bring them into awareness), we temporarily bring them back into short-term memory (or working memory). (After R. C. Atkinson and R. M. Shiffrin. 1968. In </a:t>
            </a:r>
            <a:r>
              <a:rPr lang="en-US" sz="1600" i="1" kern="1200" dirty="0">
                <a:solidFill>
                  <a:schemeClr val="tx1"/>
                </a:solidFill>
                <a:effectLst/>
                <a:latin typeface="Times" charset="0"/>
                <a:ea typeface="+mn-ea"/>
                <a:cs typeface="+mn-cs"/>
              </a:rPr>
              <a:t>The Psychology of Learning and Motivation: II</a:t>
            </a:r>
            <a:r>
              <a:rPr lang="en-US" sz="1600" kern="1200" dirty="0">
                <a:solidFill>
                  <a:schemeClr val="tx1"/>
                </a:solidFill>
                <a:effectLst/>
                <a:latin typeface="Times" charset="0"/>
                <a:ea typeface="+mn-ea"/>
                <a:cs typeface="+mn-cs"/>
              </a:rPr>
              <a:t>. K. W. Spence and J. T. Spence. [Eds.] Academic Press: Oxford, England.)</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a:t>
            </a:fld>
            <a:endParaRPr lang="en-US"/>
          </a:p>
        </p:txBody>
      </p:sp>
    </p:spTree>
    <p:extLst>
      <p:ext uri="{BB962C8B-B14F-4D97-AF65-F5344CB8AC3E}">
        <p14:creationId xmlns:p14="http://schemas.microsoft.com/office/powerpoint/2010/main" val="398381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6.2  </a:t>
            </a:r>
            <a:r>
              <a:rPr lang="en-US" sz="1600" b="1" kern="1200" dirty="0">
                <a:solidFill>
                  <a:schemeClr val="tx1"/>
                </a:solidFill>
                <a:effectLst/>
                <a:latin typeface="Times" charset="0"/>
                <a:ea typeface="+mn-ea"/>
                <a:cs typeface="+mn-cs"/>
              </a:rPr>
              <a:t>Sperling’s experiment demonstrating the duration of sensory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George Sperling’s famous studies of iconic memory (persisting sensory memory), participants saw brief arrays of letters and numbers arranged in rows (e.g., flashed for 50 milliseconds). In some trials, a tone played after the array disappeared, which indicated the row that participants should report. Participants were often accurate even though the arrays were already gone when the tone sounded, suggesting that the visual information continued to persist in sensory memory for a fraction of a second. (After D. H.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and S. E.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1998. </a:t>
            </a:r>
            <a:r>
              <a:rPr lang="en-US" sz="1600" i="1" kern="1200" dirty="0">
                <a:solidFill>
                  <a:schemeClr val="tx1"/>
                </a:solidFill>
                <a:effectLst/>
                <a:latin typeface="Times" charset="0"/>
                <a:ea typeface="+mn-ea"/>
                <a:cs typeface="+mn-cs"/>
              </a:rPr>
              <a:t>Discovering Psychology</a:t>
            </a:r>
            <a:r>
              <a:rPr lang="en-US" sz="1600" kern="1200" dirty="0">
                <a:solidFill>
                  <a:schemeClr val="tx1"/>
                </a:solidFill>
                <a:effectLst/>
                <a:latin typeface="Times" charset="0"/>
                <a:ea typeface="+mn-ea"/>
                <a:cs typeface="+mn-cs"/>
              </a:rPr>
              <a:t>. Worth Publishers, Inc./Macmillan Education: New York; based on G.A. Sperling. 1960.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Monogr</a:t>
            </a:r>
            <a:r>
              <a:rPr lang="en-US" sz="1600" kern="1200" dirty="0">
                <a:solidFill>
                  <a:schemeClr val="tx1"/>
                </a:solidFill>
                <a:effectLst/>
                <a:latin typeface="Times" charset="0"/>
                <a:ea typeface="+mn-ea"/>
                <a:cs typeface="+mn-cs"/>
              </a:rPr>
              <a:t> 74: 1–29.)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8</a:t>
            </a:fld>
            <a:endParaRPr lang="en-US"/>
          </a:p>
        </p:txBody>
      </p:sp>
    </p:spTree>
    <p:extLst>
      <p:ext uri="{BB962C8B-B14F-4D97-AF65-F5344CB8AC3E}">
        <p14:creationId xmlns:p14="http://schemas.microsoft.com/office/powerpoint/2010/main" val="255570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9</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0853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665C"/>
        </a:solidFill>
        <a:effectLst/>
      </p:bgPr>
    </p:bg>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711200" y="76201"/>
            <a:ext cx="2438400" cy="2400657"/>
          </a:xfrm>
          <a:prstGeom prst="rect">
            <a:avLst/>
          </a:prstGeom>
          <a:noFill/>
          <a:ln>
            <a:noFill/>
          </a:ln>
        </p:spPr>
        <p:txBody>
          <a:bodyPr>
            <a:spAutoFit/>
          </a:bodyPr>
          <a:lstStyle>
            <a:lvl1pPr eaLnBrk="0" hangingPunct="0">
              <a:defRPr sz="2800">
                <a:solidFill>
                  <a:srgbClr val="FF0000"/>
                </a:solidFill>
                <a:latin typeface="Times New Roman" pitchFamily="18" charset="0"/>
                <a:cs typeface="Arial" pitchFamily="34" charset="0"/>
              </a:defRPr>
            </a:lvl1pPr>
            <a:lvl2pPr marL="742950" indent="-285750" eaLnBrk="0" hangingPunct="0">
              <a:defRPr sz="2800">
                <a:solidFill>
                  <a:srgbClr val="FF0000"/>
                </a:solidFill>
                <a:latin typeface="Times New Roman" pitchFamily="18" charset="0"/>
                <a:cs typeface="Arial" pitchFamily="34" charset="0"/>
              </a:defRPr>
            </a:lvl2pPr>
            <a:lvl3pPr marL="1143000" indent="-228600" eaLnBrk="0" hangingPunct="0">
              <a:defRPr sz="2800">
                <a:solidFill>
                  <a:srgbClr val="FF0000"/>
                </a:solidFill>
                <a:latin typeface="Times New Roman" pitchFamily="18" charset="0"/>
                <a:cs typeface="Arial" pitchFamily="34" charset="0"/>
              </a:defRPr>
            </a:lvl3pPr>
            <a:lvl4pPr marL="1600200" indent="-228600" eaLnBrk="0" hangingPunct="0">
              <a:defRPr sz="2800">
                <a:solidFill>
                  <a:srgbClr val="FF0000"/>
                </a:solidFill>
                <a:latin typeface="Times New Roman" pitchFamily="18" charset="0"/>
                <a:cs typeface="Arial" pitchFamily="34" charset="0"/>
              </a:defRPr>
            </a:lvl4pPr>
            <a:lvl5pPr marL="2057400" indent="-228600" eaLnBrk="0" hangingPunct="0">
              <a:defRPr sz="28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rgbClr val="FF0000"/>
                </a:solidFill>
                <a:latin typeface="Times New Roman" pitchFamily="18" charset="0"/>
                <a:cs typeface="Arial" pitchFamily="34" charset="0"/>
              </a:defRPr>
            </a:lvl9pPr>
          </a:lstStyle>
          <a:p>
            <a:pPr eaLnBrk="1" hangingPunct="1">
              <a:spcBef>
                <a:spcPct val="50000"/>
              </a:spcBef>
              <a:defRPr/>
            </a:pPr>
            <a:r>
              <a:rPr lang="en-US" altLang="en-US" sz="15000" dirty="0">
                <a:solidFill>
                  <a:schemeClr val="bg1"/>
                </a:solidFill>
              </a:rPr>
              <a:t>6</a:t>
            </a:r>
          </a:p>
        </p:txBody>
      </p:sp>
      <p:sp>
        <p:nvSpPr>
          <p:cNvPr id="3106" name="Rectangle 34"/>
          <p:cNvSpPr>
            <a:spLocks noGrp="1" noChangeArrowheads="1"/>
          </p:cNvSpPr>
          <p:nvPr>
            <p:ph type="ctrTitle" sz="quarter"/>
          </p:nvPr>
        </p:nvSpPr>
        <p:spPr>
          <a:xfrm>
            <a:off x="508000" y="2133600"/>
            <a:ext cx="11277600" cy="2057400"/>
          </a:xfrm>
          <a:solidFill>
            <a:srgbClr val="34665C"/>
          </a:solidFill>
        </p:spPr>
        <p:txBody>
          <a:bodyPr anchor="ctr"/>
          <a:lstStyle>
            <a:lvl1pPr algn="ctr">
              <a:defRPr sz="5400" i="1">
                <a:latin typeface="Times New Roman" pitchFamily="18" charset="0"/>
              </a:defRPr>
            </a:lvl1pPr>
          </a:lstStyle>
          <a:p>
            <a:r>
              <a:rPr lang="en-US" dirty="0"/>
              <a:t>Click to edit Master title style</a:t>
            </a:r>
          </a:p>
        </p:txBody>
      </p:sp>
    </p:spTree>
    <p:extLst>
      <p:ext uri="{BB962C8B-B14F-4D97-AF65-F5344CB8AC3E}">
        <p14:creationId xmlns:p14="http://schemas.microsoft.com/office/powerpoint/2010/main" val="281270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191787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01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3500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0" y="0"/>
            <a:ext cx="12208933" cy="777240"/>
          </a:xfrm>
          <a:prstGeom prst="rect">
            <a:avLst/>
          </a:prstGeom>
          <a:solidFill>
            <a:srgbClr val="34665C"/>
          </a:solidFill>
          <a:ln>
            <a:noFill/>
          </a:ln>
        </p:spPr>
        <p:txBody>
          <a:bodyPr vert="horz" wrap="square" lIns="92075" tIns="46038" rIns="92075" bIns="46038" numCol="1" anchor="b" anchorCtr="0" compatLnSpc="1">
            <a:prstTxWarp prst="textNoShape">
              <a:avLst/>
            </a:prstTxWarp>
          </a:bodyPr>
          <a:lstStyle/>
          <a:p>
            <a:pPr lvl="0"/>
            <a:r>
              <a:rPr lang="en-US" altLang="en-US" dirty="0"/>
              <a:t>Click to edit Master title style</a:t>
            </a:r>
          </a:p>
        </p:txBody>
      </p:sp>
      <p:sp>
        <p:nvSpPr>
          <p:cNvPr id="1027" name="Rectangle 39"/>
          <p:cNvSpPr>
            <a:spLocks noGrp="1" noChangeArrowheads="1"/>
          </p:cNvSpPr>
          <p:nvPr>
            <p:ph type="body" idx="1"/>
          </p:nvPr>
        </p:nvSpPr>
        <p:spPr bwMode="auto">
          <a:xfrm>
            <a:off x="1066800" y="1066800"/>
            <a:ext cx="1005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4" name="TextBox 1"/>
          <p:cNvSpPr txBox="1">
            <a:spLocks noChangeArrowheads="1"/>
          </p:cNvSpPr>
          <p:nvPr userDrawn="1"/>
        </p:nvSpPr>
        <p:spPr bwMode="auto">
          <a:xfrm>
            <a:off x="5979" y="6611779"/>
            <a:ext cx="1802096" cy="230832"/>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eaLnBrk="1" hangingPunct="1">
              <a:defRPr/>
            </a:pPr>
            <a:r>
              <a:rPr lang="en-US" altLang="en-US" sz="900" b="0" dirty="0">
                <a:latin typeface="+mn-lt"/>
                <a:cs typeface="Arial" panose="020B0604020202020204" pitchFamily="34" charset="0"/>
              </a:rPr>
              <a:t>© 2022 Oxford University Press</a:t>
            </a:r>
          </a:p>
        </p:txBody>
      </p:sp>
    </p:spTree>
  </p:cSld>
  <p:clrMap bg1="lt1" tx1="dk1" bg2="lt2" tx2="dk2" accent1="accent1" accent2="accent2" accent3="accent3" accent4="accent4" accent5="accent5" accent6="accent6" hlink="hlink" folHlink="folHlink"/>
  <p:sldLayoutIdLst>
    <p:sldLayoutId id="2147483882" r:id="rId1"/>
    <p:sldLayoutId id="2147483879" r:id="rId2"/>
  </p:sldLayoutIdLst>
  <p:txStyles>
    <p:titleStyle>
      <a:lvl1pPr algn="l"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227013" indent="-227013" algn="l" rtl="0" eaLnBrk="0" fontAlgn="base" hangingPunct="0">
        <a:spcBef>
          <a:spcPct val="60000"/>
        </a:spcBef>
        <a:spcAft>
          <a:spcPct val="0"/>
        </a:spcAft>
        <a:buClr>
          <a:schemeClr val="bg2"/>
        </a:buClr>
        <a:defRPr sz="3200">
          <a:solidFill>
            <a:schemeClr val="bg2"/>
          </a:solidFill>
          <a:latin typeface="+mn-lt"/>
          <a:ea typeface="ＭＳ Ｐゴシック" charset="-128"/>
          <a:cs typeface="ＭＳ Ｐゴシック" charset="-128"/>
        </a:defRPr>
      </a:lvl1pPr>
      <a:lvl2pPr marL="681038" indent="-219075" algn="l" rtl="0" eaLnBrk="0" fontAlgn="base" hangingPunct="0">
        <a:spcBef>
          <a:spcPts val="1200"/>
        </a:spcBef>
        <a:spcAft>
          <a:spcPct val="0"/>
        </a:spcAft>
        <a:buClr>
          <a:schemeClr val="bg2"/>
        </a:buClr>
        <a:buFont typeface="Arial" panose="020B0604020202020204" pitchFamily="34" charset="0"/>
        <a:buChar char="•"/>
        <a:defRPr sz="3200">
          <a:solidFill>
            <a:schemeClr val="bg2"/>
          </a:solidFill>
          <a:latin typeface="+mn-lt"/>
          <a:ea typeface="ＭＳ Ｐゴシック" charset="-128"/>
        </a:defRPr>
      </a:lvl2pPr>
      <a:lvl3pPr marL="1143000" indent="-228600" algn="l" rtl="0" eaLnBrk="0" fontAlgn="base" hangingPunct="0">
        <a:spcBef>
          <a:spcPts val="1200"/>
        </a:spcBef>
        <a:spcAft>
          <a:spcPct val="0"/>
        </a:spcAft>
        <a:buClr>
          <a:schemeClr val="bg2"/>
        </a:buClr>
        <a:buSzPct val="75000"/>
        <a:buFont typeface="Courier New" panose="02070309020205020404" pitchFamily="49" charset="0"/>
        <a:buChar char="o"/>
        <a:defRPr sz="3200">
          <a:solidFill>
            <a:schemeClr val="bg2"/>
          </a:solidFill>
          <a:latin typeface="+mn-lt"/>
          <a:ea typeface="ＭＳ Ｐゴシック" charset="-128"/>
        </a:defRPr>
      </a:lvl3pPr>
      <a:lvl4pPr marL="1600200" indent="-228600" algn="l" rtl="0" eaLnBrk="0" fontAlgn="base" hangingPunct="0">
        <a:spcBef>
          <a:spcPts val="1200"/>
        </a:spcBef>
        <a:spcAft>
          <a:spcPct val="0"/>
        </a:spcAft>
        <a:buClr>
          <a:schemeClr val="bg2"/>
        </a:buClr>
        <a:buSzPct val="65000"/>
        <a:buFont typeface="Wingdings" panose="05000000000000000000" pitchFamily="2" charset="2"/>
        <a:buChar char="§"/>
        <a:defRPr sz="3200">
          <a:solidFill>
            <a:schemeClr val="bg2"/>
          </a:solidFill>
          <a:latin typeface="+mn-lt"/>
          <a:ea typeface="ＭＳ Ｐゴシック" charset="-128"/>
        </a:defRPr>
      </a:lvl4pPr>
      <a:lvl5pPr marL="2057400" indent="-228600" algn="l" rtl="0" eaLnBrk="0" fontAlgn="base" hangingPunct="0">
        <a:spcBef>
          <a:spcPts val="1200"/>
        </a:spcBef>
        <a:spcAft>
          <a:spcPct val="0"/>
        </a:spcAft>
        <a:buClr>
          <a:schemeClr val="bg2"/>
        </a:buClr>
        <a:buSzPct val="55000"/>
        <a:buFont typeface="Wingdings" panose="05000000000000000000" pitchFamily="2" charset="2"/>
        <a:buChar char="Ø"/>
        <a:defRPr sz="3200">
          <a:solidFill>
            <a:schemeClr val="bg2"/>
          </a:solidFill>
          <a:latin typeface="+mn-lt"/>
          <a:ea typeface="ＭＳ Ｐゴシック" charset="-128"/>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567778676"/>
      </p:ext>
    </p:extLst>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665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08000" y="2133600"/>
            <a:ext cx="11277600" cy="2057400"/>
          </a:xfrm>
          <a:solidFill>
            <a:srgbClr val="34665C"/>
          </a:solidFill>
        </p:spPr>
        <p:txBody>
          <a:bodyPr/>
          <a:lstStyle/>
          <a:p>
            <a:pPr eaLnBrk="1" hangingPunct="1"/>
            <a:r>
              <a:rPr lang="en-GB" dirty="0"/>
              <a:t>Everyday Memory</a:t>
            </a:r>
            <a:endParaRPr lang="en-US" altLang="en-US" sz="4000" i="0" dirty="0">
              <a:ea typeface="ＭＳ Ｐゴシック" panose="020B0600070205080204" pitchFamily="34" charset="-128"/>
            </a:endParaRPr>
          </a:p>
        </p:txBody>
      </p:sp>
      <p:pic>
        <p:nvPicPr>
          <p:cNvPr id="2" name="Picture 1" descr="A photo shows a man and a woman seated on a wooden bench outside a building.">
            <a:extLst>
              <a:ext uri="{FF2B5EF4-FFF2-40B4-BE49-F238E27FC236}">
                <a16:creationId xmlns:a16="http://schemas.microsoft.com/office/drawing/2014/main" id="{9625AAA2-CC65-4689-B888-8016B6534B7C}"/>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2597" y="4572000"/>
            <a:ext cx="3489403" cy="228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Help us efficiently store information.</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As children mature, they develop better </a:t>
            </a:r>
            <a:r>
              <a:rPr lang="en-US" altLang="en-US" sz="2800" b="1" dirty="0">
                <a:ea typeface="ＭＳ Ｐゴシック" panose="020B0600070205080204" pitchFamily="34" charset="-128"/>
              </a:rPr>
              <a:t>metacognition</a:t>
            </a:r>
            <a:r>
              <a:rPr lang="en-US" altLang="en-US" sz="2800" dirty="0">
                <a:ea typeface="ＭＳ Ｐゴシック" panose="020B0600070205080204" pitchFamily="34" charset="-128"/>
              </a:rPr>
              <a:t>, which leads to better memory performance.</a:t>
            </a:r>
          </a:p>
          <a:p>
            <a:pPr marL="682625" indent="-219075" eaLnBrk="1" hangingPunct="1">
              <a:spcBef>
                <a:spcPts val="2400"/>
              </a:spcBef>
              <a:buFont typeface="Arial" panose="020B0604020202020204" pitchFamily="34" charset="0"/>
              <a:buChar char="•"/>
            </a:pPr>
            <a:r>
              <a:rPr lang="en-US" altLang="en-US" sz="2800" b="1" dirty="0">
                <a:ea typeface="ＭＳ Ｐゴシック" panose="020B0600070205080204" pitchFamily="34" charset="-128"/>
              </a:rPr>
              <a:t>Metamemory</a:t>
            </a:r>
            <a:r>
              <a:rPr lang="en-US" altLang="en-US" sz="2800" dirty="0">
                <a:ea typeface="ＭＳ Ｐゴシック" panose="020B0600070205080204" pitchFamily="34" charset="-128"/>
              </a:rPr>
              <a:t>: an understanding of how our own memory works, helps us use these strategies more effectively.</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9543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 </a:t>
            </a:r>
            <a:r>
              <a:rPr lang="en-US" dirty="0">
                <a:solidFill>
                  <a:schemeClr val="tx1"/>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sz="2000"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b="1" dirty="0">
                <a:ea typeface="ＭＳ Ｐゴシック" panose="020B0600070205080204" pitchFamily="34" charset="-128"/>
              </a:rPr>
              <a:t>Chunking</a:t>
            </a:r>
            <a:r>
              <a:rPr lang="en-US" altLang="en-US" sz="2800" dirty="0">
                <a:ea typeface="ＭＳ Ｐゴシック" panose="020B0600070205080204" pitchFamily="34" charset="-128"/>
              </a:rPr>
              <a:t>: breaking up information into smaller bits.</a:t>
            </a:r>
          </a:p>
        </p:txBody>
      </p:sp>
    </p:spTree>
    <p:extLst>
      <p:ext uri="{BB962C8B-B14F-4D97-AF65-F5344CB8AC3E}">
        <p14:creationId xmlns:p14="http://schemas.microsoft.com/office/powerpoint/2010/main" val="80605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82625" indent="-457200" algn="ctr" eaLnBrk="1" hangingPunct="1"/>
            <a:r>
              <a:rPr lang="en-US" altLang="en-US" sz="7000" dirty="0">
                <a:ea typeface="ＭＳ Ｐゴシック" panose="020B0600070205080204" pitchFamily="34" charset="-128"/>
              </a:rPr>
              <a:t>T T J H C X P U A V D</a:t>
            </a:r>
          </a:p>
        </p:txBody>
      </p:sp>
    </p:spTree>
    <p:extLst>
      <p:ext uri="{BB962C8B-B14F-4D97-AF65-F5344CB8AC3E}">
        <p14:creationId xmlns:p14="http://schemas.microsoft.com/office/powerpoint/2010/main" val="24406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1913" indent="-61913" algn="ctr">
              <a:buNone/>
            </a:pPr>
            <a:r>
              <a:rPr lang="en-US" dirty="0"/>
              <a:t>Write down the letters in the same order </a:t>
            </a:r>
          </a:p>
          <a:p>
            <a:pPr marL="61913" indent="-61913" algn="ctr">
              <a:buNone/>
            </a:pPr>
            <a:r>
              <a:rPr lang="en-US" dirty="0"/>
              <a:t>they were displayed.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5541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7</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82625" indent="-457200" algn="ctr" eaLnBrk="1" hangingPunct="1"/>
            <a:r>
              <a:rPr lang="en-US" altLang="en-US" sz="7000" dirty="0">
                <a:ea typeface="ＭＳ Ｐゴシック" panose="020B0600070205080204" pitchFamily="34" charset="-128"/>
              </a:rPr>
              <a:t>B R B T T Y L Y O L O</a:t>
            </a:r>
          </a:p>
        </p:txBody>
      </p:sp>
    </p:spTree>
    <p:extLst>
      <p:ext uri="{BB962C8B-B14F-4D97-AF65-F5344CB8AC3E}">
        <p14:creationId xmlns:p14="http://schemas.microsoft.com/office/powerpoint/2010/main" val="275590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8</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1913" indent="-61913" algn="ctr">
              <a:buNone/>
            </a:pPr>
            <a:r>
              <a:rPr lang="en-US" dirty="0"/>
              <a:t>Write down the letters in the same order </a:t>
            </a:r>
          </a:p>
          <a:p>
            <a:pPr marL="61913" indent="-61913" algn="ctr">
              <a:buNone/>
            </a:pPr>
            <a:r>
              <a:rPr lang="en-US" dirty="0"/>
              <a:t>they were displayed.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8738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9</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82625" indent="-457200" algn="ctr" eaLnBrk="1" hangingPunct="1"/>
            <a:r>
              <a:rPr lang="en-US" altLang="en-US" sz="7000" dirty="0">
                <a:ea typeface="ＭＳ Ｐゴシック" panose="020B0600070205080204" pitchFamily="34" charset="-128"/>
              </a:rPr>
              <a:t>A D H D P T S D O C D</a:t>
            </a:r>
          </a:p>
        </p:txBody>
      </p:sp>
    </p:spTree>
    <p:extLst>
      <p:ext uri="{BB962C8B-B14F-4D97-AF65-F5344CB8AC3E}">
        <p14:creationId xmlns:p14="http://schemas.microsoft.com/office/powerpoint/2010/main" val="5921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10</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nchor="ctr"/>
          <a:lstStyle/>
          <a:p>
            <a:pPr marL="61913" indent="-61913" algn="ctr">
              <a:buNone/>
            </a:pPr>
            <a:r>
              <a:rPr lang="en-US" dirty="0"/>
              <a:t>Write down the letters in the same order </a:t>
            </a:r>
          </a:p>
          <a:p>
            <a:pPr marL="61913" indent="-61913" algn="ctr">
              <a:buNone/>
            </a:pPr>
            <a:r>
              <a:rPr lang="en-US" dirty="0"/>
              <a:t>they were displayed.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252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b="1" dirty="0">
                <a:ea typeface="ＭＳ Ｐゴシック" panose="020B0600070205080204" pitchFamily="34" charset="-128"/>
              </a:rPr>
              <a:t>Elaboration</a:t>
            </a:r>
            <a:r>
              <a:rPr lang="en-US" altLang="en-US" sz="2800" dirty="0">
                <a:ea typeface="ＭＳ Ｐゴシック" panose="020B0600070205080204" pitchFamily="34" charset="-128"/>
              </a:rPr>
              <a:t>: </a:t>
            </a:r>
            <a:r>
              <a:rPr lang="en-GB" altLang="en-US" sz="2800" dirty="0">
                <a:ea typeface="ＭＳ Ｐゴシック" panose="020B0600070205080204" pitchFamily="34" charset="-128"/>
              </a:rPr>
              <a:t>linking the material you are trying to learn to knowledge already in your long-term memory</a:t>
            </a:r>
          </a:p>
          <a:p>
            <a:pPr marL="682625" indent="-219075" eaLnBrk="1" hangingPunct="1">
              <a:spcBef>
                <a:spcPts val="1800"/>
              </a:spcBef>
              <a:buFont typeface="Arial" panose="020B0604020202020204" pitchFamily="34" charset="0"/>
              <a:buChar char="•"/>
            </a:pPr>
            <a:r>
              <a:rPr lang="en-US" altLang="en-US" sz="2800" b="1" dirty="0">
                <a:ea typeface="ＭＳ Ｐゴシック" panose="020B0600070205080204" pitchFamily="34" charset="-128"/>
              </a:rPr>
              <a:t>Depth of encoding </a:t>
            </a:r>
            <a:r>
              <a:rPr lang="en-US" altLang="en-US" sz="2800" dirty="0">
                <a:ea typeface="ＭＳ Ｐゴシック" panose="020B0600070205080204" pitchFamily="34" charset="-128"/>
              </a:rPr>
              <a:t>depends on what you attend to during encoding.</a:t>
            </a:r>
          </a:p>
          <a:p>
            <a:pPr marL="1146175" lvl="1" indent="-231775">
              <a:spcBef>
                <a:spcPts val="600"/>
              </a:spcBef>
              <a:buSzPct val="75000"/>
              <a:buFont typeface="Courier New" panose="02070309020205020404" pitchFamily="49" charset="0"/>
              <a:buChar char="o"/>
            </a:pPr>
            <a:r>
              <a:rPr lang="en-US" altLang="en-US" sz="2400" dirty="0">
                <a:ea typeface="ＭＳ Ｐゴシック" panose="020B0600070205080204" pitchFamily="34" charset="-128"/>
              </a:rPr>
              <a:t>Shallow encoding</a:t>
            </a:r>
          </a:p>
          <a:p>
            <a:pPr marL="1146175" lvl="1" indent="-231775">
              <a:spcBef>
                <a:spcPts val="600"/>
              </a:spcBef>
              <a:buSzPct val="75000"/>
              <a:buFont typeface="Courier New" panose="02070309020205020404" pitchFamily="49" charset="0"/>
              <a:buChar char="o"/>
            </a:pPr>
            <a:r>
              <a:rPr lang="en-US" altLang="en-US" sz="2400" dirty="0">
                <a:ea typeface="ＭＳ Ｐゴシック" panose="020B0600070205080204" pitchFamily="34" charset="-128"/>
              </a:rPr>
              <a:t>Intermediate encoding</a:t>
            </a:r>
          </a:p>
          <a:p>
            <a:pPr marL="1146175" lvl="1" indent="-231775">
              <a:spcBef>
                <a:spcPts val="600"/>
              </a:spcBef>
              <a:buSzPct val="75000"/>
              <a:buFont typeface="Courier New" panose="02070309020205020404" pitchFamily="49" charset="0"/>
              <a:buChar char="o"/>
            </a:pPr>
            <a:r>
              <a:rPr lang="en-US" altLang="en-US" sz="2400" dirty="0">
                <a:ea typeface="ＭＳ Ｐゴシック" panose="020B0600070205080204" pitchFamily="34" charset="-128"/>
              </a:rPr>
              <a:t>Deep encoding</a:t>
            </a:r>
            <a:endParaRPr lang="en-US" altLang="en-US" sz="2800" dirty="0">
              <a:ea typeface="ＭＳ Ｐゴシック" panose="020B0600070205080204" pitchFamily="34" charset="-128"/>
            </a:endParaRPr>
          </a:p>
          <a:p>
            <a:pPr marL="682625" indent="-219075" eaLnBrk="1" hangingPunct="1">
              <a:spcBef>
                <a:spcPts val="1800"/>
              </a:spcBef>
              <a:buFont typeface="Arial" panose="020B0604020202020204" pitchFamily="34" charset="0"/>
              <a:buChar char="•"/>
            </a:pPr>
            <a:r>
              <a:rPr lang="en-US" altLang="en-US" sz="2800" b="1" dirty="0">
                <a:ea typeface="ＭＳ Ｐゴシック" panose="020B0600070205080204" pitchFamily="34" charset="-128"/>
              </a:rPr>
              <a:t>Self-reference effect</a:t>
            </a:r>
          </a:p>
          <a:p>
            <a:pPr marL="1146175" indent="-231775">
              <a:spcBef>
                <a:spcPts val="600"/>
              </a:spcBef>
              <a:buSzPct val="75000"/>
              <a:buFont typeface="Courier New" panose="02070309020205020404" pitchFamily="49" charset="0"/>
              <a:buChar char="o"/>
            </a:pPr>
            <a:r>
              <a:rPr lang="en-US" altLang="en-US" sz="2400" b="1" dirty="0">
                <a:ea typeface="ＭＳ Ｐゴシック" panose="020B0600070205080204" pitchFamily="34" charset="-128"/>
              </a:rPr>
              <a:t>Self-imaging</a:t>
            </a:r>
          </a:p>
        </p:txBody>
      </p:sp>
    </p:spTree>
    <p:extLst>
      <p:ext uri="{BB962C8B-B14F-4D97-AF65-F5344CB8AC3E}">
        <p14:creationId xmlns:p14="http://schemas.microsoft.com/office/powerpoint/2010/main" val="314129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682625" indent="-682625">
              <a:spcBef>
                <a:spcPts val="1200"/>
              </a:spcBef>
            </a:pPr>
            <a:r>
              <a:rPr lang="en-GB" dirty="0"/>
              <a:t>See for Yourself 6.1</a:t>
            </a:r>
            <a:endParaRPr lang="en-GB" i="1" dirty="0"/>
          </a:p>
          <a:p>
            <a:pPr marL="1139825" indent="-676275">
              <a:spcBef>
                <a:spcPts val="3000"/>
              </a:spcBef>
            </a:pPr>
            <a:r>
              <a:rPr lang="en-GB" altLang="en-US" sz="2800" dirty="0">
                <a:ea typeface="ＭＳ Ｐゴシック" panose="020B0600070205080204" pitchFamily="34" charset="-128"/>
              </a:rPr>
              <a:t>A.  Exercise: Elaboration and Depth of Encoding</a:t>
            </a:r>
          </a:p>
          <a:p>
            <a:pPr marL="1139825" indent="-676275">
              <a:spcBef>
                <a:spcPts val="3000"/>
              </a:spcBef>
            </a:pPr>
            <a:r>
              <a:rPr lang="en-GB" altLang="en-US" sz="2800" dirty="0">
                <a:ea typeface="ＭＳ Ｐゴシック" panose="020B0600070205080204" pitchFamily="34" charset="-128"/>
              </a:rPr>
              <a:t>B.  Results: Elaboration and Depth of Encoding</a:t>
            </a:r>
          </a:p>
          <a:p>
            <a:pPr marL="1139825" indent="-676275">
              <a:spcBef>
                <a:spcPts val="3000"/>
              </a:spcBef>
            </a:pPr>
            <a:r>
              <a:rPr lang="en-GB" altLang="en-US" sz="2800" dirty="0">
                <a:ea typeface="ＭＳ Ｐゴシック" panose="020B0600070205080204" pitchFamily="34" charset="-128"/>
              </a:rPr>
              <a:t>C.  The Problems with (and Remedies for) See For Yourself 6.1A</a:t>
            </a: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402446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6  </a:t>
            </a:r>
            <a:r>
              <a:rPr lang="en-GB" dirty="0"/>
              <a:t>Everyday Memory</a:t>
            </a:r>
            <a:r>
              <a:rPr lang="en-GB" sz="1000" dirty="0"/>
              <a:t>		1</a:t>
            </a:r>
            <a:endParaRPr lang="en-US" altLang="en-US" sz="1000"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marL="914400" indent="-914400">
              <a:spcBef>
                <a:spcPts val="2400"/>
              </a:spcBef>
            </a:pPr>
            <a:r>
              <a:rPr lang="en-GB" dirty="0"/>
              <a:t>6.1  What Is Memory?</a:t>
            </a:r>
          </a:p>
          <a:p>
            <a:pPr marL="914400" indent="-914400">
              <a:spcBef>
                <a:spcPts val="2400"/>
              </a:spcBef>
            </a:pPr>
            <a:r>
              <a:rPr lang="en-GB" dirty="0"/>
              <a:t>6.2  The Memory Paradox</a:t>
            </a:r>
          </a:p>
          <a:p>
            <a:pPr marL="914400" indent="-914400">
              <a:spcBef>
                <a:spcPts val="2400"/>
              </a:spcBef>
            </a:pPr>
            <a:r>
              <a:rPr lang="en-GB" dirty="0"/>
              <a:t>6.3  Making Memory Work</a:t>
            </a:r>
          </a:p>
          <a:p>
            <a:pPr marL="914400" indent="-914400">
              <a:spcBef>
                <a:spcPts val="2400"/>
              </a:spcBef>
            </a:pPr>
            <a:r>
              <a:rPr lang="en-GB" dirty="0"/>
              <a:t>6.4  Autobiographical Memory</a:t>
            </a:r>
          </a:p>
          <a:p>
            <a:pPr marL="914400" indent="-914400">
              <a:spcBef>
                <a:spcPts val="2400"/>
              </a:spcBef>
            </a:pPr>
            <a:r>
              <a:rPr lang="en-GB" dirty="0"/>
              <a:t>6.5  Memory Failures</a:t>
            </a:r>
          </a:p>
          <a:p>
            <a:pPr marL="914400" indent="-914400">
              <a:spcBef>
                <a:spcPts val="2400"/>
              </a:spcBef>
            </a:pPr>
            <a:r>
              <a:rPr lang="en-GB" dirty="0"/>
              <a:t>6.6  Implications for Eyewitness Testimony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D7A9-15A7-6646-80DF-4C6E5D686E67}"/>
              </a:ext>
            </a:extLst>
          </p:cNvPr>
          <p:cNvSpPr>
            <a:spLocks noGrp="1"/>
          </p:cNvSpPr>
          <p:nvPr>
            <p:ph type="title"/>
          </p:nvPr>
        </p:nvSpPr>
        <p:spPr/>
        <p:txBody>
          <a:bodyPr/>
          <a:lstStyle/>
          <a:p>
            <a:r>
              <a:rPr lang="en-US" dirty="0"/>
              <a:t>Figure 6.3  The deeper people encode the meaning of words, the better they remember them </a:t>
            </a:r>
          </a:p>
        </p:txBody>
      </p:sp>
      <p:pic>
        <p:nvPicPr>
          <p:cNvPr id="6" name="Content Placeholder 5" descr="An illustration demonstrates that the deeper people encode the meaning of words, the better they remember them. A woman is shown sitting in front of a computer monitor that has the word train on the screen, all the letters in lower case. Three thought blurbs above her head are as follows. Shallow encoding: Is the word in uppercase or lowercase letters? Intermediate encoding: Does the word rhyme with brain? Deep encoding: Would the word fit in the following sentence: The girl caught a, blank line, into Philadelphia?"/>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79650" y="480219"/>
            <a:ext cx="7632700" cy="6299200"/>
          </a:xfrm>
        </p:spPr>
      </p:pic>
    </p:spTree>
    <p:extLst>
      <p:ext uri="{BB962C8B-B14F-4D97-AF65-F5344CB8AC3E}">
        <p14:creationId xmlns:p14="http://schemas.microsoft.com/office/powerpoint/2010/main" val="3192103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b="1" dirty="0">
                <a:ea typeface="ＭＳ Ｐゴシック" panose="020B0600070205080204" pitchFamily="34" charset="-128"/>
              </a:rPr>
              <a:t>Hierarchical organization</a:t>
            </a:r>
            <a:r>
              <a:rPr lang="en-US" altLang="en-US" sz="2800" dirty="0">
                <a:ea typeface="ＭＳ Ｐゴシック" panose="020B0600070205080204" pitchFamily="34" charset="-128"/>
              </a:rPr>
              <a:t>: </a:t>
            </a:r>
            <a:r>
              <a:rPr lang="en-GB" altLang="en-US" sz="2800" dirty="0">
                <a:ea typeface="ＭＳ Ｐゴシック" panose="020B0600070205080204" pitchFamily="34" charset="-128"/>
              </a:rPr>
              <a:t>rearranging information into a meaningful network of associations</a:t>
            </a:r>
          </a:p>
          <a:p>
            <a:pPr marL="682625" indent="-219075" eaLnBrk="1" hangingPunct="1">
              <a:spcBef>
                <a:spcPts val="2400"/>
              </a:spcBef>
              <a:buFont typeface="Arial" panose="020B0604020202020204" pitchFamily="34" charset="0"/>
              <a:buChar char="•"/>
            </a:pPr>
            <a:r>
              <a:rPr lang="en-US" sz="2800" dirty="0">
                <a:ea typeface="ＭＳ Ｐゴシック" panose="020B0600070205080204" pitchFamily="34" charset="-128"/>
              </a:rPr>
              <a:t>Items are linked to increasingly broader categories.</a:t>
            </a:r>
            <a:endParaRPr lang="en-US" sz="2800" dirty="0"/>
          </a:p>
        </p:txBody>
      </p:sp>
    </p:spTree>
    <p:extLst>
      <p:ext uri="{BB962C8B-B14F-4D97-AF65-F5344CB8AC3E}">
        <p14:creationId xmlns:p14="http://schemas.microsoft.com/office/powerpoint/2010/main" val="23493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56D5-6A98-B349-BEEA-0442E2A6F4BC}"/>
              </a:ext>
            </a:extLst>
          </p:cNvPr>
          <p:cNvSpPr>
            <a:spLocks noGrp="1"/>
          </p:cNvSpPr>
          <p:nvPr>
            <p:ph type="title"/>
          </p:nvPr>
        </p:nvSpPr>
        <p:spPr/>
        <p:txBody>
          <a:bodyPr/>
          <a:lstStyle/>
          <a:p>
            <a:r>
              <a:rPr lang="en-US" dirty="0"/>
              <a:t>Figure 6.4  Hierarchical organization </a:t>
            </a:r>
          </a:p>
        </p:txBody>
      </p:sp>
      <p:pic>
        <p:nvPicPr>
          <p:cNvPr id="6" name="Content Placeholder 5" descr="A horizontal hierarchical organizational chart demonstrates that the use of one strategy for encoding information is to group it according to a hierarchy. The first three people are Robert De Niro, Meryl Streep, and Chris Hemsworth who are grouped as Actors. The next set are Pablo Picasso, Georgia O’Keeffe, and Leonardo da Vinci who are classified as Painters. The third set are Aretha Franklin and John Lennon who are singers. All nine people have been categorized together as Artists. The next two people are Kamala Harris and Elizabeth Warren from U S A; the following two people are Angela Merkel and Winston Churchill from Europe and Nelson Mandela from Africa. All five people have been grouped together as Political Figur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908447"/>
            <a:ext cx="11376025" cy="3442744"/>
          </a:xfrm>
        </p:spPr>
      </p:pic>
    </p:spTree>
    <p:extLst>
      <p:ext uri="{BB962C8B-B14F-4D97-AF65-F5344CB8AC3E}">
        <p14:creationId xmlns:p14="http://schemas.microsoft.com/office/powerpoint/2010/main" val="268907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31775" indent="-231775" eaLnBrk="1" hangingPunct="1">
              <a:spcBef>
                <a:spcPts val="1200"/>
              </a:spcBef>
            </a:pPr>
            <a:r>
              <a:rPr lang="en-US" altLang="en-US" dirty="0">
                <a:ea typeface="ＭＳ Ｐゴシック" panose="020B0600070205080204" pitchFamily="34" charset="-128"/>
              </a:rPr>
              <a:t>Encoding Strategies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altLang="en-US" dirty="0">
              <a:ea typeface="ＭＳ Ｐゴシック" panose="020B0600070205080204" pitchFamily="34" charset="-128"/>
            </a:endParaRPr>
          </a:p>
          <a:p>
            <a:pPr marL="682625" indent="-219075" eaLnBrk="1" hangingPunct="1">
              <a:spcBef>
                <a:spcPts val="2400"/>
              </a:spcBef>
              <a:buFont typeface="Arial" panose="020B0604020202020204" pitchFamily="34" charset="0"/>
              <a:buChar char="•"/>
            </a:pPr>
            <a:r>
              <a:rPr lang="en-US" altLang="en-US" sz="2800" b="1" dirty="0">
                <a:ea typeface="ＭＳ Ｐゴシック" panose="020B0600070205080204" pitchFamily="34" charset="-128"/>
              </a:rPr>
              <a:t>Spacing effect</a:t>
            </a:r>
            <a:r>
              <a:rPr lang="en-US" altLang="en-US" sz="2800" dirty="0">
                <a:ea typeface="ＭＳ Ｐゴシック" panose="020B0600070205080204" pitchFamily="34" charset="-128"/>
              </a:rPr>
              <a:t>: </a:t>
            </a:r>
            <a:r>
              <a:rPr lang="en-GB" altLang="en-US" sz="2800" dirty="0">
                <a:ea typeface="ＭＳ Ｐゴシック" panose="020B0600070205080204" pitchFamily="34" charset="-128"/>
              </a:rPr>
              <a:t>studying in shorter, spaced out study sessions (instead of cramming)</a:t>
            </a:r>
          </a:p>
          <a:p>
            <a:pPr marL="682625" indent="-219075" eaLnBrk="1" hangingPunct="1">
              <a:spcBef>
                <a:spcPts val="2400"/>
              </a:spcBef>
              <a:buFont typeface="Arial" panose="020B0604020202020204" pitchFamily="34" charset="0"/>
              <a:buChar char="•"/>
            </a:pPr>
            <a:r>
              <a:rPr lang="en-GB" sz="2800" dirty="0">
                <a:ea typeface="ＭＳ Ｐゴシック" panose="020B0600070205080204" pitchFamily="34" charset="-128"/>
              </a:rPr>
              <a:t>Hermann Ebbinghaus found that </a:t>
            </a:r>
            <a:r>
              <a:rPr lang="en-GB" sz="2800" b="1" dirty="0">
                <a:ea typeface="ＭＳ Ｐゴシック" panose="020B0600070205080204" pitchFamily="34" charset="-128"/>
              </a:rPr>
              <a:t>distributed practice </a:t>
            </a:r>
            <a:r>
              <a:rPr lang="en-GB" sz="2800" dirty="0">
                <a:ea typeface="ＭＳ Ｐゴシック" panose="020B0600070205080204" pitchFamily="34" charset="-128"/>
              </a:rPr>
              <a:t>resulted in better memory performance than </a:t>
            </a:r>
            <a:r>
              <a:rPr lang="en-GB" sz="2800" b="1" dirty="0">
                <a:ea typeface="ＭＳ Ｐゴシック" panose="020B0600070205080204" pitchFamily="34" charset="-128"/>
              </a:rPr>
              <a:t>massed practice</a:t>
            </a:r>
            <a:r>
              <a:rPr lang="en-GB" sz="2800" dirty="0">
                <a:ea typeface="ＭＳ Ｐゴシック" panose="020B0600070205080204" pitchFamily="34" charset="-128"/>
              </a:rPr>
              <a:t>.</a:t>
            </a:r>
          </a:p>
        </p:txBody>
      </p:sp>
    </p:spTree>
    <p:extLst>
      <p:ext uri="{BB962C8B-B14F-4D97-AF65-F5344CB8AC3E}">
        <p14:creationId xmlns:p14="http://schemas.microsoft.com/office/powerpoint/2010/main" val="272476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68DC-B149-2B4C-BEED-315D0DB58CA9}"/>
              </a:ext>
            </a:extLst>
          </p:cNvPr>
          <p:cNvSpPr>
            <a:spLocks noGrp="1"/>
          </p:cNvSpPr>
          <p:nvPr>
            <p:ph type="title"/>
          </p:nvPr>
        </p:nvSpPr>
        <p:spPr/>
        <p:txBody>
          <a:bodyPr/>
          <a:lstStyle/>
          <a:p>
            <a:r>
              <a:rPr lang="en-US" dirty="0"/>
              <a:t>Figure 6.5  Massed vs. distributed practice </a:t>
            </a:r>
          </a:p>
        </p:txBody>
      </p:sp>
      <p:pic>
        <p:nvPicPr>
          <p:cNvPr id="6" name="Content Placeholder 5" descr="An illustration demonstrates Massed versus Distributed practice for memory retrieval. On the top is a long, green rectangle, labeled Massed practice. Below it, are three smaller spaced-out rectangles of the same length as the rectangle on top, labeled Distributed practice. On the right is a long, black, vertical rectangle labeled Test.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116366"/>
            <a:ext cx="11376025" cy="5026905"/>
          </a:xfrm>
        </p:spPr>
      </p:pic>
    </p:spTree>
    <p:extLst>
      <p:ext uri="{BB962C8B-B14F-4D97-AF65-F5344CB8AC3E}">
        <p14:creationId xmlns:p14="http://schemas.microsoft.com/office/powerpoint/2010/main" val="428998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buNone/>
            </a:pPr>
            <a:r>
              <a:rPr lang="en-US" dirty="0"/>
              <a:t>Retrieval</a:t>
            </a:r>
          </a:p>
          <a:p>
            <a:pPr marL="682625" indent="-219075">
              <a:spcBef>
                <a:spcPts val="2400"/>
              </a:spcBef>
              <a:buFont typeface="Arial" panose="020B0604020202020204" pitchFamily="34" charset="0"/>
              <a:buChar char="•"/>
            </a:pPr>
            <a:r>
              <a:rPr lang="en-US" sz="2800" dirty="0"/>
              <a:t>Accessing memories from storage</a:t>
            </a:r>
          </a:p>
          <a:p>
            <a:pPr marL="682625" indent="-219075">
              <a:spcBef>
                <a:spcPts val="2400"/>
              </a:spcBef>
              <a:buFont typeface="Arial" panose="020B0604020202020204" pitchFamily="34" charset="0"/>
              <a:buChar char="•"/>
            </a:pPr>
            <a:r>
              <a:rPr lang="en-US" altLang="en-US" sz="2800" dirty="0">
                <a:ea typeface="ＭＳ Ｐゴシック" panose="020B0600070205080204" pitchFamily="34" charset="-128"/>
              </a:rPr>
              <a:t>Remembering is not like playing a recorded video. Memories can be distorted, often through a combination of encoding and retrieval problems.</a:t>
            </a:r>
            <a:endParaRPr lang="en-US" sz="2800" dirty="0"/>
          </a:p>
        </p:txBody>
      </p:sp>
    </p:spTree>
    <p:extLst>
      <p:ext uri="{BB962C8B-B14F-4D97-AF65-F5344CB8AC3E}">
        <p14:creationId xmlns:p14="http://schemas.microsoft.com/office/powerpoint/2010/main" val="3215046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r>
              <a:rPr lang="en-US" dirty="0"/>
              <a:t>Retrieval</a:t>
            </a:r>
            <a:r>
              <a:rPr lang="en-US" altLang="en-US" dirty="0">
                <a:ea typeface="ＭＳ Ｐゴシック" panose="020B0600070205080204" pitchFamily="34" charset="-128"/>
              </a:rPr>
              <a:t>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dirty="0"/>
          </a:p>
          <a:p>
            <a:pPr marL="682625" indent="-219075" eaLnBrk="1" hangingPunct="1">
              <a:spcBef>
                <a:spcPts val="2400"/>
              </a:spcBef>
              <a:buFont typeface="Arial" panose="020B0604020202020204" pitchFamily="34" charset="0"/>
              <a:buChar char="•"/>
            </a:pPr>
            <a:r>
              <a:rPr lang="en-US" altLang="en-US" sz="2800" b="1" dirty="0">
                <a:ea typeface="ＭＳ Ｐゴシック" panose="020B0600070205080204" pitchFamily="34" charset="-128"/>
              </a:rPr>
              <a:t>Testing effect</a:t>
            </a:r>
            <a:r>
              <a:rPr lang="en-US" altLang="en-US" sz="2800" dirty="0">
                <a:ea typeface="ＭＳ Ｐゴシック" panose="020B0600070205080204" pitchFamily="34" charset="-128"/>
              </a:rPr>
              <a:t>: </a:t>
            </a:r>
            <a:r>
              <a:rPr lang="en-US" sz="2800" dirty="0"/>
              <a:t>enhanced memory after retrieval practice</a:t>
            </a:r>
          </a:p>
          <a:p>
            <a:pPr marL="682625" indent="-219075" eaLnBrk="1" hangingPunct="1">
              <a:spcBef>
                <a:spcPts val="2400"/>
              </a:spcBef>
              <a:buFont typeface="Arial" panose="020B0604020202020204" pitchFamily="34" charset="0"/>
              <a:buChar char="•"/>
            </a:pPr>
            <a:r>
              <a:rPr lang="en-US" sz="2800" b="1" dirty="0"/>
              <a:t>Generation effect</a:t>
            </a:r>
            <a:r>
              <a:rPr lang="en-US" sz="2800" dirty="0"/>
              <a:t>: enhanced memory for a self-generated list of items, relative to items that were passively memorized</a:t>
            </a:r>
          </a:p>
          <a:p>
            <a:pPr marL="682625" indent="-219075" eaLnBrk="1" hangingPunct="1">
              <a:spcBef>
                <a:spcPts val="2400"/>
              </a:spcBef>
              <a:buFont typeface="Arial" panose="020B0604020202020204" pitchFamily="34" charset="0"/>
              <a:buChar char="•"/>
            </a:pPr>
            <a:r>
              <a:rPr lang="en-GB" sz="2800" dirty="0"/>
              <a:t>Testing effect vs. generation effect: Participants who completed word fragments had better memory than those who had simply read the words a second time (Karpicke &amp; </a:t>
            </a:r>
            <a:r>
              <a:rPr lang="en-GB" sz="2800" dirty="0" err="1"/>
              <a:t>Zaromb</a:t>
            </a:r>
            <a:r>
              <a:rPr lang="en-GB" sz="2800" dirty="0"/>
              <a:t>, 2010).</a:t>
            </a:r>
          </a:p>
        </p:txBody>
      </p:sp>
    </p:spTree>
    <p:extLst>
      <p:ext uri="{BB962C8B-B14F-4D97-AF65-F5344CB8AC3E}">
        <p14:creationId xmlns:p14="http://schemas.microsoft.com/office/powerpoint/2010/main" val="92591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DA05-5153-3F48-BC23-9D2EC67B51A9}"/>
              </a:ext>
            </a:extLst>
          </p:cNvPr>
          <p:cNvSpPr>
            <a:spLocks noGrp="1"/>
          </p:cNvSpPr>
          <p:nvPr>
            <p:ph type="title"/>
          </p:nvPr>
        </p:nvSpPr>
        <p:spPr/>
        <p:txBody>
          <a:bodyPr/>
          <a:lstStyle/>
          <a:p>
            <a:r>
              <a:rPr lang="en-US" dirty="0"/>
              <a:t>Figure 6.6  The testing effect </a:t>
            </a:r>
          </a:p>
        </p:txBody>
      </p:sp>
      <p:pic>
        <p:nvPicPr>
          <p:cNvPr id="6" name="Content Placeholder 5" descr="A bar graph shows the testing effect of different learning conditions and forgetting over one week. Approximate data from the graph are as follows. Studied over four sessions (S S S S): 0.55. Studied over three sessions followed by a single testing session (S S S T): 0.28. Studied for one session followed by three testing sessions (S T T T): 0.14.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17650" y="480219"/>
            <a:ext cx="9156700" cy="6299200"/>
          </a:xfrm>
        </p:spPr>
      </p:pic>
    </p:spTree>
    <p:extLst>
      <p:ext uri="{BB962C8B-B14F-4D97-AF65-F5344CB8AC3E}">
        <p14:creationId xmlns:p14="http://schemas.microsoft.com/office/powerpoint/2010/main" val="801124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17</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r>
              <a:rPr lang="en-US" dirty="0"/>
              <a:t>Retrieval</a:t>
            </a:r>
            <a:r>
              <a:rPr lang="en-US" altLang="en-US" dirty="0">
                <a:ea typeface="ＭＳ Ｐゴシック" panose="020B0600070205080204" pitchFamily="34" charset="-128"/>
              </a:rPr>
              <a:t> </a:t>
            </a:r>
            <a:r>
              <a:rPr lang="en-US" dirty="0">
                <a:solidFill>
                  <a:srgbClr val="000000"/>
                </a:solidFill>
              </a:rPr>
              <a:t>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dirty="0"/>
          </a:p>
          <a:p>
            <a:pPr marL="682625" indent="-219075">
              <a:spcBef>
                <a:spcPts val="2400"/>
              </a:spcBef>
              <a:buFont typeface="Arial" panose="020B0604020202020204" pitchFamily="34" charset="0"/>
              <a:buChar char="•"/>
            </a:pPr>
            <a:r>
              <a:rPr lang="en-US" sz="2800" b="1" dirty="0"/>
              <a:t>Retrieval cues</a:t>
            </a:r>
            <a:r>
              <a:rPr lang="en-US" sz="2800" dirty="0"/>
              <a:t>: clues in the environment or in our stored representations of experiences</a:t>
            </a:r>
          </a:p>
          <a:p>
            <a:pPr marL="1146175" indent="-231775">
              <a:spcBef>
                <a:spcPts val="1800"/>
              </a:spcBef>
              <a:buSzPct val="75000"/>
              <a:buFont typeface="Courier New" panose="02070309020205020404" pitchFamily="49" charset="0"/>
              <a:buChar char="o"/>
            </a:pPr>
            <a:r>
              <a:rPr lang="en-US" sz="2400" b="1" dirty="0"/>
              <a:t>Context-dependent memory</a:t>
            </a:r>
            <a:r>
              <a:rPr lang="en-US" sz="2400" dirty="0"/>
              <a:t>: improved memory when the retrieval context matches the learning context</a:t>
            </a:r>
          </a:p>
          <a:p>
            <a:pPr marL="1146175" indent="-231775">
              <a:spcBef>
                <a:spcPts val="1800"/>
              </a:spcBef>
              <a:buSzPct val="75000"/>
              <a:buFont typeface="Courier New" panose="02070309020205020404" pitchFamily="49" charset="0"/>
              <a:buChar char="o"/>
            </a:pPr>
            <a:r>
              <a:rPr lang="en-US" sz="2400" b="1" dirty="0"/>
              <a:t>State-dependent memory</a:t>
            </a:r>
            <a:r>
              <a:rPr lang="en-US" sz="2400" dirty="0"/>
              <a:t>: improved memory when internal state at retrieval matches internal state at encoding</a:t>
            </a:r>
          </a:p>
          <a:p>
            <a:pPr marL="1146175" indent="-231775">
              <a:spcBef>
                <a:spcPts val="1800"/>
              </a:spcBef>
              <a:buSzPct val="75000"/>
              <a:buFont typeface="Courier New" panose="02070309020205020404" pitchFamily="49" charset="0"/>
              <a:buChar char="o"/>
            </a:pPr>
            <a:r>
              <a:rPr lang="en-US" sz="2400" b="1" dirty="0"/>
              <a:t>Mood-dependent memory</a:t>
            </a:r>
            <a:r>
              <a:rPr lang="en-US" sz="2400" dirty="0"/>
              <a:t>: memory improved when emotional state is similar for encoding and retrieval</a:t>
            </a:r>
          </a:p>
        </p:txBody>
      </p:sp>
    </p:spTree>
    <p:extLst>
      <p:ext uri="{BB962C8B-B14F-4D97-AF65-F5344CB8AC3E}">
        <p14:creationId xmlns:p14="http://schemas.microsoft.com/office/powerpoint/2010/main" val="385460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041A-0BB9-624B-9408-4B51B1ECE808}"/>
              </a:ext>
            </a:extLst>
          </p:cNvPr>
          <p:cNvSpPr>
            <a:spLocks noGrp="1"/>
          </p:cNvSpPr>
          <p:nvPr>
            <p:ph type="title"/>
          </p:nvPr>
        </p:nvSpPr>
        <p:spPr/>
        <p:txBody>
          <a:bodyPr/>
          <a:lstStyle/>
          <a:p>
            <a:r>
              <a:rPr lang="en-US" dirty="0"/>
              <a:t>Figure 6.7  Context dependent memory </a:t>
            </a:r>
          </a:p>
        </p:txBody>
      </p:sp>
      <p:pic>
        <p:nvPicPr>
          <p:cNvPr id="6" name="Content Placeholder 5" descr="A grouped bar error graph shows context dependant memory of divers, while learning words on land or underwater and memory in a different testing environment. Data from the graph, presented in the format, Testing environment: Number of words remembered on land, maximum number of words remembered on land, number of words remembered underwater, maximum number of words remembered underwater, are as follows. Learning on land: 13.8, 15, 8.5, 9.5. Learning underwater: 8.5, 9.5, 11.5, 12.5. A photo alongside shows an underwater dive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2850" y="480219"/>
            <a:ext cx="9766300" cy="6299200"/>
          </a:xfrm>
        </p:spPr>
      </p:pic>
    </p:spTree>
    <p:extLst>
      <p:ext uri="{BB962C8B-B14F-4D97-AF65-F5344CB8AC3E}">
        <p14:creationId xmlns:p14="http://schemas.microsoft.com/office/powerpoint/2010/main" val="163123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6  </a:t>
            </a:r>
            <a:r>
              <a:rPr lang="en-GB" dirty="0"/>
              <a:t>Everyday Memory</a:t>
            </a:r>
            <a:r>
              <a:rPr lang="en-GB" sz="1000" dirty="0">
                <a:solidFill>
                  <a:srgbClr val="FFFFFF"/>
                </a:solidFill>
              </a:rPr>
              <a:t>		2</a:t>
            </a:r>
            <a:endParaRPr lang="en-US" altLang="en-US"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a:spcBef>
                <a:spcPts val="1800"/>
              </a:spcBef>
            </a:pPr>
            <a:r>
              <a:rPr lang="en-GB" sz="2800" i="1" dirty="0"/>
              <a:t>After reading this chapter, you should be able to:</a:t>
            </a:r>
          </a:p>
          <a:p>
            <a:pPr marL="914400" indent="-914400">
              <a:spcBef>
                <a:spcPts val="2400"/>
              </a:spcBef>
            </a:pPr>
            <a:r>
              <a:rPr lang="en-GB" sz="2400" dirty="0"/>
              <a:t>6.1  Define short-term and long-term memory.</a:t>
            </a:r>
          </a:p>
          <a:p>
            <a:pPr marL="914400" indent="-914400">
              <a:spcBef>
                <a:spcPts val="1800"/>
              </a:spcBef>
            </a:pPr>
            <a:r>
              <a:rPr lang="en-GB" sz="2400" dirty="0"/>
              <a:t>6.2  Describe instances of great memory ability and instances of memory failure.</a:t>
            </a:r>
          </a:p>
          <a:p>
            <a:pPr marL="914400" indent="-914400">
              <a:spcBef>
                <a:spcPts val="1800"/>
              </a:spcBef>
            </a:pPr>
            <a:r>
              <a:rPr lang="en-GB" sz="2400" dirty="0"/>
              <a:t>6.3  Distinguish between encoding and retrieval, and discuss strategies and factors that can improve memory.</a:t>
            </a:r>
          </a:p>
          <a:p>
            <a:pPr marL="914400" indent="-914400">
              <a:spcBef>
                <a:spcPts val="1800"/>
              </a:spcBef>
            </a:pPr>
            <a:r>
              <a:rPr lang="en-GB" sz="2400" dirty="0"/>
              <a:t>6.4  Describe how autobiographical memory is constructive.</a:t>
            </a:r>
          </a:p>
          <a:p>
            <a:pPr marL="914400" indent="-914400">
              <a:spcBef>
                <a:spcPts val="1800"/>
              </a:spcBef>
            </a:pPr>
            <a:r>
              <a:rPr lang="en-GB" sz="2400" dirty="0"/>
              <a:t>6.5  Understand how memory failures can affect the way we perceive past experiences.</a:t>
            </a:r>
          </a:p>
          <a:p>
            <a:pPr marL="914400" indent="-914400">
              <a:spcBef>
                <a:spcPts val="1800"/>
              </a:spcBef>
            </a:pPr>
            <a:r>
              <a:rPr lang="en-GB" sz="2400" dirty="0"/>
              <a:t>6.6  Explain how memory distortions can affect eyewitness testimony.</a:t>
            </a:r>
          </a:p>
        </p:txBody>
      </p:sp>
    </p:spTree>
    <p:extLst>
      <p:ext uri="{BB962C8B-B14F-4D97-AF65-F5344CB8AC3E}">
        <p14:creationId xmlns:p14="http://schemas.microsoft.com/office/powerpoint/2010/main" val="381273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82625" indent="-219075">
              <a:spcBef>
                <a:spcPts val="2400"/>
              </a:spcBef>
              <a:buFont typeface="Arial" panose="020B0604020202020204" pitchFamily="34" charset="0"/>
              <a:buChar char="•"/>
            </a:pPr>
            <a:r>
              <a:rPr lang="en-US" sz="2800" b="1" dirty="0"/>
              <a:t>Autobiographical memory</a:t>
            </a:r>
            <a:r>
              <a:rPr lang="en-US" sz="2800" dirty="0"/>
              <a:t>: memory of the events in one’s life</a:t>
            </a:r>
          </a:p>
          <a:p>
            <a:pPr marL="682625" indent="-219075">
              <a:spcBef>
                <a:spcPts val="2400"/>
              </a:spcBef>
              <a:buFont typeface="Arial" panose="020B0604020202020204" pitchFamily="34" charset="0"/>
              <a:buChar char="•"/>
            </a:pPr>
            <a:r>
              <a:rPr lang="en-US" sz="2800" b="1" dirty="0"/>
              <a:t>Infantile amnesia</a:t>
            </a:r>
            <a:r>
              <a:rPr lang="en-US" sz="2800" dirty="0"/>
              <a:t>: </a:t>
            </a:r>
            <a:r>
              <a:rPr lang="en-GB" sz="2800" dirty="0"/>
              <a:t>inability to remember the earliest years of our lives</a:t>
            </a:r>
          </a:p>
          <a:p>
            <a:pPr marL="682625" indent="-219075">
              <a:spcBef>
                <a:spcPts val="2400"/>
              </a:spcBef>
              <a:buFont typeface="Arial" panose="020B0604020202020204" pitchFamily="34" charset="0"/>
              <a:buChar char="•"/>
            </a:pPr>
            <a:r>
              <a:rPr lang="en-US" sz="2800" b="1" dirty="0" err="1"/>
              <a:t>Hyperthymestic</a:t>
            </a:r>
            <a:r>
              <a:rPr lang="en-US" sz="2800" b="1" dirty="0"/>
              <a:t> syndrome</a:t>
            </a:r>
            <a:r>
              <a:rPr lang="en-US" sz="2800" dirty="0"/>
              <a:t>: a rare condition in which people have significantly superior autobiographical memory</a:t>
            </a:r>
          </a:p>
        </p:txBody>
      </p:sp>
    </p:spTree>
    <p:extLst>
      <p:ext uri="{BB962C8B-B14F-4D97-AF65-F5344CB8AC3E}">
        <p14:creationId xmlns:p14="http://schemas.microsoft.com/office/powerpoint/2010/main" val="3284855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buNone/>
            </a:pPr>
            <a:r>
              <a:rPr lang="en-GB" dirty="0"/>
              <a:t>Memory and Emotion</a:t>
            </a:r>
            <a:endParaRPr lang="en-US" b="1" dirty="0"/>
          </a:p>
          <a:p>
            <a:pPr marL="682625" indent="-219075">
              <a:spcBef>
                <a:spcPts val="1800"/>
              </a:spcBef>
              <a:buFont typeface="Arial" panose="020B0604020202020204" pitchFamily="34" charset="0"/>
              <a:buChar char="•"/>
            </a:pPr>
            <a:r>
              <a:rPr lang="en-US" sz="2800" b="1" dirty="0"/>
              <a:t>Flashbulb memories</a:t>
            </a:r>
            <a:r>
              <a:rPr lang="en-US" sz="2800" dirty="0"/>
              <a:t>: vivid memories associated with particularly emotional events</a:t>
            </a:r>
          </a:p>
          <a:p>
            <a:pPr marL="1146175" indent="-231775">
              <a:spcBef>
                <a:spcPts val="1200"/>
              </a:spcBef>
              <a:buSzPct val="75000"/>
              <a:buFont typeface="Courier New" panose="02070309020205020404" pitchFamily="49" charset="0"/>
              <a:buChar char="o"/>
            </a:pPr>
            <a:r>
              <a:rPr lang="en-US" sz="2400" dirty="0"/>
              <a:t>Studies suggest that flashbulb memories seem more vivid and are associated with greater confidence, but these emotional memories are just as susceptible to distortion as everyday memories are (</a:t>
            </a:r>
            <a:r>
              <a:rPr lang="en-US" sz="2400" dirty="0" err="1"/>
              <a:t>Talarico</a:t>
            </a:r>
            <a:r>
              <a:rPr lang="en-US" sz="2400" dirty="0"/>
              <a:t> &amp; Rubin, 2003; Strange &amp; </a:t>
            </a:r>
            <a:r>
              <a:rPr lang="en-US" sz="2400" dirty="0" err="1"/>
              <a:t>Takarangi</a:t>
            </a:r>
            <a:r>
              <a:rPr lang="en-US" sz="2400" dirty="0"/>
              <a:t>, 2015).</a:t>
            </a:r>
          </a:p>
          <a:p>
            <a:pPr marL="682625" indent="-219075">
              <a:spcBef>
                <a:spcPts val="2400"/>
              </a:spcBef>
              <a:buFont typeface="Arial" panose="020B0604020202020204" pitchFamily="34" charset="0"/>
              <a:buChar char="•"/>
            </a:pPr>
            <a:r>
              <a:rPr lang="en-US" sz="2800" b="1" dirty="0"/>
              <a:t>Retrograde memory enhancement</a:t>
            </a:r>
            <a:r>
              <a:rPr lang="en-US" sz="2800" dirty="0"/>
              <a:t>: increasing emotional arousal just after learning information can improve retention</a:t>
            </a:r>
          </a:p>
        </p:txBody>
      </p:sp>
    </p:spTree>
    <p:extLst>
      <p:ext uri="{BB962C8B-B14F-4D97-AF65-F5344CB8AC3E}">
        <p14:creationId xmlns:p14="http://schemas.microsoft.com/office/powerpoint/2010/main" val="1694727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FDEE-A2FC-304C-8F74-7230B12A2019}"/>
              </a:ext>
            </a:extLst>
          </p:cNvPr>
          <p:cNvSpPr>
            <a:spLocks noGrp="1"/>
          </p:cNvSpPr>
          <p:nvPr>
            <p:ph type="title"/>
          </p:nvPr>
        </p:nvSpPr>
        <p:spPr/>
        <p:txBody>
          <a:bodyPr/>
          <a:lstStyle/>
          <a:p>
            <a:r>
              <a:rPr lang="en-US" dirty="0"/>
              <a:t>Figure 6.9  Flashbulb memories </a:t>
            </a:r>
          </a:p>
        </p:txBody>
      </p:sp>
      <p:pic>
        <p:nvPicPr>
          <p:cNvPr id="6" name="Content Placeholder 5" descr="Three photos demonstrate Flashbulb memories. A photo on top shows President John F. Kennedy and his wife Jacqueline in the rear seat of an open limousine. The photo on the bottom left shows the long and snaky cloud of smoke generated in the sky during the explosion of the space shuttle Challenger. The photo on the bottom right depicts the skyscrapers and buildings of New York’s skyline, and massive billows of smoke from the top storeys of the World Trade Center after the 9 / 11 terrorist attack.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36900" y="480219"/>
            <a:ext cx="5918200" cy="6299200"/>
          </a:xfrm>
        </p:spPr>
      </p:pic>
    </p:spTree>
    <p:extLst>
      <p:ext uri="{BB962C8B-B14F-4D97-AF65-F5344CB8AC3E}">
        <p14:creationId xmlns:p14="http://schemas.microsoft.com/office/powerpoint/2010/main" val="52592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eaLnBrk="1" hangingPunct="1"/>
            <a:r>
              <a:rPr lang="en-US" altLang="en-US" dirty="0">
                <a:ea typeface="ＭＳ Ｐゴシック" panose="020B0600070205080204" pitchFamily="34" charset="-128"/>
              </a:rPr>
              <a:t>Research Focus 6.2 - </a:t>
            </a:r>
            <a:r>
              <a:rPr lang="en-GB" altLang="en-US" i="1" dirty="0">
                <a:ea typeface="ＭＳ Ｐゴシック" panose="020B0600070205080204" pitchFamily="34" charset="-128"/>
              </a:rPr>
              <a:t>A Pill to Eliminate PTSD?</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Trauma-exposed patients were given either a beta-blocker or a placebo shortly after the trauma. Months later, patients listened to recordings describing the traumatic event while researchers recorded physiological measures of emotional arousal.</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About half of the patients who received the placebo showed increased physiological activity, but none of the experimental group did, suggesting beta-blockers may be effective at preventing PTSD.</a:t>
            </a:r>
          </a:p>
        </p:txBody>
      </p:sp>
    </p:spTree>
    <p:extLst>
      <p:ext uri="{BB962C8B-B14F-4D97-AF65-F5344CB8AC3E}">
        <p14:creationId xmlns:p14="http://schemas.microsoft.com/office/powerpoint/2010/main" val="22594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6.4  Autobiographical Memory</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682625" indent="-682625">
              <a:spcBef>
                <a:spcPts val="1200"/>
              </a:spcBef>
            </a:pPr>
            <a:r>
              <a:rPr lang="en-GB" dirty="0"/>
              <a:t>See for Yourself 6.2 - </a:t>
            </a:r>
            <a:r>
              <a:rPr lang="en-GB" i="1" dirty="0"/>
              <a:t>The </a:t>
            </a:r>
            <a:r>
              <a:rPr lang="en-GB" i="1" dirty="0" err="1"/>
              <a:t>Deese</a:t>
            </a:r>
            <a:r>
              <a:rPr lang="en-GB" i="1" dirty="0"/>
              <a:t>/Roediger-McDermott Effect</a:t>
            </a:r>
          </a:p>
          <a:p>
            <a:pPr marL="682625" indent="-219075">
              <a:spcBef>
                <a:spcPts val="2400"/>
              </a:spcBef>
              <a:buFont typeface="Arial" panose="020B0604020202020204" pitchFamily="34" charset="0"/>
              <a:buChar char="•"/>
            </a:pPr>
            <a:r>
              <a:rPr lang="en-GB" altLang="en-US" sz="2800" dirty="0">
                <a:ea typeface="ＭＳ Ｐゴシック" panose="020B0600070205080204" pitchFamily="34" charset="-128"/>
              </a:rPr>
              <a:t>Participants often falsely recall words that are meaningfully related to items that did appear on the list.</a:t>
            </a:r>
          </a:p>
          <a:p>
            <a:pPr marL="682625" indent="-219075" eaLnBrk="1" hangingPunct="1">
              <a:spcBef>
                <a:spcPts val="2400"/>
              </a:spcBef>
              <a:buFont typeface="Arial" panose="020B0604020202020204" pitchFamily="34" charset="0"/>
              <a:buChar char="•"/>
            </a:pPr>
            <a:r>
              <a:rPr lang="en-GB" altLang="en-US" sz="2800" dirty="0">
                <a:ea typeface="ＭＳ Ｐゴシック" panose="020B0600070205080204" pitchFamily="34" charset="-128"/>
              </a:rPr>
              <a:t>The </a:t>
            </a:r>
            <a:r>
              <a:rPr lang="en-GB" altLang="en-US" sz="2800" dirty="0" err="1">
                <a:ea typeface="ＭＳ Ｐゴシック" panose="020B0600070205080204" pitchFamily="34" charset="-128"/>
              </a:rPr>
              <a:t>Deese</a:t>
            </a:r>
            <a:r>
              <a:rPr lang="en-GB" altLang="en-US" sz="2800" dirty="0">
                <a:ea typeface="ＭＳ Ｐゴシック" panose="020B0600070205080204" pitchFamily="34" charset="-128"/>
              </a:rPr>
              <a:t>/Roediger-McDermott paradigm exploits our tendency to seek meaning to induce false memories.</a:t>
            </a:r>
          </a:p>
        </p:txBody>
      </p:sp>
    </p:spTree>
    <p:extLst>
      <p:ext uri="{BB962C8B-B14F-4D97-AF65-F5344CB8AC3E}">
        <p14:creationId xmlns:p14="http://schemas.microsoft.com/office/powerpoint/2010/main" val="384628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1913" indent="-61913">
              <a:buNone/>
            </a:pPr>
            <a:r>
              <a:rPr lang="en-US" dirty="0"/>
              <a:t>Daniel Schacter identified seven “sins” of memory:</a:t>
            </a:r>
          </a:p>
          <a:p>
            <a:pPr marL="682625" lvl="1"/>
            <a:r>
              <a:rPr lang="en-US" sz="2800" dirty="0"/>
              <a:t>Transience</a:t>
            </a:r>
          </a:p>
          <a:p>
            <a:pPr marL="682625" lvl="1"/>
            <a:r>
              <a:rPr lang="en-US" sz="2800" dirty="0"/>
              <a:t>Absent-mindedness</a:t>
            </a:r>
          </a:p>
          <a:p>
            <a:pPr marL="682625" lvl="1"/>
            <a:r>
              <a:rPr lang="en-US" sz="2800" dirty="0"/>
              <a:t>Blocking</a:t>
            </a:r>
          </a:p>
          <a:p>
            <a:pPr marL="682625" lvl="1"/>
            <a:r>
              <a:rPr lang="en-US" sz="2800" dirty="0"/>
              <a:t>Misattribution</a:t>
            </a:r>
          </a:p>
          <a:p>
            <a:pPr marL="682625" lvl="1"/>
            <a:r>
              <a:rPr lang="en-US" sz="2800" dirty="0"/>
              <a:t>Suggestibility</a:t>
            </a:r>
          </a:p>
          <a:p>
            <a:pPr marL="682625" lvl="1"/>
            <a:r>
              <a:rPr lang="en-US" sz="2800" dirty="0"/>
              <a:t>Bias</a:t>
            </a:r>
          </a:p>
          <a:p>
            <a:pPr marL="682625" lvl="1"/>
            <a:r>
              <a:rPr lang="en-US" sz="2800" dirty="0"/>
              <a:t>Persistence</a:t>
            </a:r>
          </a:p>
        </p:txBody>
      </p:sp>
    </p:spTree>
    <p:extLst>
      <p:ext uri="{BB962C8B-B14F-4D97-AF65-F5344CB8AC3E}">
        <p14:creationId xmlns:p14="http://schemas.microsoft.com/office/powerpoint/2010/main" val="4190807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600"/>
              </a:spcBef>
            </a:pPr>
            <a:r>
              <a:rPr lang="en-US" dirty="0"/>
              <a:t>Transience</a:t>
            </a:r>
          </a:p>
          <a:p>
            <a:pPr marL="682625" indent="-219075">
              <a:spcBef>
                <a:spcPts val="2400"/>
              </a:spcBef>
              <a:buFont typeface="Arial" panose="020B0604020202020204" pitchFamily="34" charset="0"/>
              <a:buChar char="•"/>
            </a:pPr>
            <a:r>
              <a:rPr lang="en-US" sz="2800" dirty="0"/>
              <a:t>The fading of memories over time</a:t>
            </a:r>
          </a:p>
          <a:p>
            <a:pPr marL="682625" indent="-219075">
              <a:spcBef>
                <a:spcPts val="2400"/>
              </a:spcBef>
              <a:buFont typeface="Arial" panose="020B0604020202020204" pitchFamily="34" charset="0"/>
              <a:buChar char="•"/>
            </a:pPr>
            <a:r>
              <a:rPr lang="en-US" sz="2800" b="1" dirty="0"/>
              <a:t>Forgetting curve</a:t>
            </a:r>
            <a:r>
              <a:rPr lang="en-US" sz="2800" dirty="0"/>
              <a:t>: shows how quickly information fades from memory</a:t>
            </a:r>
          </a:p>
          <a:p>
            <a:pPr marL="682625" indent="-219075">
              <a:spcBef>
                <a:spcPts val="2400"/>
              </a:spcBef>
              <a:buFont typeface="Arial" panose="020B0604020202020204" pitchFamily="34" charset="0"/>
              <a:buChar char="•"/>
            </a:pPr>
            <a:r>
              <a:rPr lang="en-US" sz="2800" dirty="0"/>
              <a:t>Forgetting occurs most rapidly soon after learning and then starts to level off.</a:t>
            </a:r>
          </a:p>
          <a:p>
            <a:pPr marL="682625" indent="-219075">
              <a:spcBef>
                <a:spcPts val="2400"/>
              </a:spcBef>
              <a:buFont typeface="Arial" panose="020B0604020202020204" pitchFamily="34" charset="0"/>
              <a:buChar char="•"/>
            </a:pPr>
            <a:r>
              <a:rPr lang="en-US" sz="2800" b="1" dirty="0"/>
              <a:t>Savings measure</a:t>
            </a:r>
            <a:r>
              <a:rPr lang="en-US" sz="2800" dirty="0"/>
              <a:t>: </a:t>
            </a:r>
            <a:r>
              <a:rPr lang="en-GB" sz="2800" dirty="0"/>
              <a:t>how much less you would need to study material in a second study session, compared with a first, in order to learn it perfectly</a:t>
            </a:r>
            <a:endParaRPr lang="en-US" sz="2800" dirty="0"/>
          </a:p>
        </p:txBody>
      </p:sp>
    </p:spTree>
    <p:extLst>
      <p:ext uri="{BB962C8B-B14F-4D97-AF65-F5344CB8AC3E}">
        <p14:creationId xmlns:p14="http://schemas.microsoft.com/office/powerpoint/2010/main" val="2647526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602A-082D-DB41-9050-5722C07FE613}"/>
              </a:ext>
            </a:extLst>
          </p:cNvPr>
          <p:cNvSpPr>
            <a:spLocks noGrp="1"/>
          </p:cNvSpPr>
          <p:nvPr>
            <p:ph type="title"/>
          </p:nvPr>
        </p:nvSpPr>
        <p:spPr/>
        <p:txBody>
          <a:bodyPr/>
          <a:lstStyle/>
          <a:p>
            <a:r>
              <a:rPr lang="en-US" dirty="0"/>
              <a:t>Figure 6.10  Ebbinghaus’s forgetting curve </a:t>
            </a:r>
          </a:p>
        </p:txBody>
      </p:sp>
      <p:pic>
        <p:nvPicPr>
          <p:cNvPr id="7" name="Content Placeholder 6" descr="A graph depicts Ebbinghaus’s forgetting curve. The horizontal axis is labeled Learning Time in hours, and has a range of 0 to 50 in increments of 10, and later in days of 6 and 31 days. The vertical axis is labeled Retained in percentage savings). The graph line is plotted through (20 minutes, 58.2), (1 hour, 44.2), (8.8 hours, 35.8), (24 hours, 33.7), (48 hours, 27.8), (6 days, 25.4), (31 days, 21.1).">
            <a:extLst>
              <a:ext uri="{FF2B5EF4-FFF2-40B4-BE49-F238E27FC236}">
                <a16:creationId xmlns:a16="http://schemas.microsoft.com/office/drawing/2014/main" id="{F1759B31-F848-224D-B46E-82AEC725FB34}"/>
              </a:ext>
            </a:extLst>
          </p:cNvPr>
          <p:cNvPicPr>
            <a:picLocks noGrp="1" noChangeAspect="1"/>
          </p:cNvPicPr>
          <p:nvPr>
            <p:ph sz="quarter" idx="10"/>
          </p:nvPr>
        </p:nvPicPr>
        <p:blipFill>
          <a:blip r:embed="rId3"/>
          <a:stretch>
            <a:fillRect/>
          </a:stretch>
        </p:blipFill>
        <p:spPr>
          <a:xfrm>
            <a:off x="1816100" y="480219"/>
            <a:ext cx="8559800" cy="6299200"/>
          </a:xfrm>
        </p:spPr>
      </p:pic>
    </p:spTree>
    <p:extLst>
      <p:ext uri="{BB962C8B-B14F-4D97-AF65-F5344CB8AC3E}">
        <p14:creationId xmlns:p14="http://schemas.microsoft.com/office/powerpoint/2010/main" val="2804638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4800600"/>
          </a:xfrm>
        </p:spPr>
        <p:txBody>
          <a:bodyPr/>
          <a:lstStyle/>
          <a:p>
            <a:pPr marL="0" indent="0">
              <a:spcBef>
                <a:spcPts val="3000"/>
              </a:spcBef>
            </a:pPr>
            <a:r>
              <a:rPr lang="en-US" dirty="0"/>
              <a:t>Absent-Mindedness</a:t>
            </a:r>
          </a:p>
          <a:p>
            <a:pPr marL="682625" indent="-219075">
              <a:spcBef>
                <a:spcPts val="2400"/>
              </a:spcBef>
              <a:buFont typeface="Arial" panose="020B0604020202020204" pitchFamily="34" charset="0"/>
              <a:buChar char="•"/>
            </a:pPr>
            <a:r>
              <a:rPr lang="en-US" sz="2800" dirty="0"/>
              <a:t>Inattention and distraction can disrupt encoding, preventing later retrieval.</a:t>
            </a:r>
          </a:p>
          <a:p>
            <a:pPr marL="682625" indent="-219075">
              <a:spcBef>
                <a:spcPts val="2400"/>
              </a:spcBef>
              <a:buFont typeface="Arial" panose="020B0604020202020204" pitchFamily="34" charset="0"/>
              <a:buChar char="•"/>
            </a:pPr>
            <a:r>
              <a:rPr lang="en-US" sz="2800" dirty="0"/>
              <a:t>To simulate distractions, researchers ask participants to do two tasks at the same time (</a:t>
            </a:r>
            <a:r>
              <a:rPr lang="en-US" sz="2800" b="1" dirty="0"/>
              <a:t>divided-attention tasks</a:t>
            </a:r>
            <a:r>
              <a:rPr lang="en-US" sz="2800" dirty="0"/>
              <a:t>).</a:t>
            </a:r>
          </a:p>
          <a:p>
            <a:pPr marL="682625" indent="-219075">
              <a:spcBef>
                <a:spcPts val="2400"/>
              </a:spcBef>
              <a:buFont typeface="Arial" panose="020B0604020202020204" pitchFamily="34" charset="0"/>
              <a:buChar char="•"/>
            </a:pPr>
            <a:r>
              <a:rPr lang="en-US" sz="2800" b="1" dirty="0"/>
              <a:t>Weapon focus </a:t>
            </a:r>
            <a:r>
              <a:rPr lang="en-US" sz="2800" dirty="0"/>
              <a:t>occurs when attention is so focused on a threatening weapon that other aspects of a scene are neglected.</a:t>
            </a:r>
          </a:p>
        </p:txBody>
      </p:sp>
    </p:spTree>
    <p:extLst>
      <p:ext uri="{BB962C8B-B14F-4D97-AF65-F5344CB8AC3E}">
        <p14:creationId xmlns:p14="http://schemas.microsoft.com/office/powerpoint/2010/main" val="2604026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4</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1800"/>
              </a:spcBef>
            </a:pPr>
            <a:r>
              <a:rPr lang="en-US" dirty="0"/>
              <a:t>Blocking</a:t>
            </a:r>
          </a:p>
          <a:p>
            <a:pPr marL="682625" lvl="1">
              <a:spcBef>
                <a:spcPts val="2400"/>
              </a:spcBef>
            </a:pPr>
            <a:r>
              <a:rPr lang="en-US" sz="2800" b="1" dirty="0"/>
              <a:t>Tip-of-the-tongue phenomenon</a:t>
            </a:r>
            <a:r>
              <a:rPr lang="en-US" sz="2800" dirty="0"/>
              <a:t>: feeling of being able to bring</a:t>
            </a:r>
          </a:p>
          <a:p>
            <a:pPr marL="682625" lvl="1">
              <a:spcBef>
                <a:spcPts val="2400"/>
              </a:spcBef>
            </a:pPr>
            <a:r>
              <a:rPr lang="en-US" sz="2800" b="1" dirty="0"/>
              <a:t>A-B, A-C learning paradigm</a:t>
            </a:r>
            <a:r>
              <a:rPr lang="en-US" sz="2800" dirty="0"/>
              <a:t>: used to study memory interference </a:t>
            </a:r>
          </a:p>
          <a:p>
            <a:pPr marL="1146175" lvl="2" indent="-231775"/>
            <a:r>
              <a:rPr lang="en-US" sz="2800" b="1" dirty="0"/>
              <a:t>Retroactive interference</a:t>
            </a:r>
          </a:p>
          <a:p>
            <a:pPr marL="1146175" lvl="2" indent="-231775"/>
            <a:r>
              <a:rPr lang="en-US" sz="2800" b="1" dirty="0"/>
              <a:t>Proactive interference</a:t>
            </a:r>
          </a:p>
          <a:p>
            <a:pPr marL="682625" indent="-219075">
              <a:spcBef>
                <a:spcPts val="2400"/>
              </a:spcBef>
              <a:buFont typeface="Arial" panose="020B0604020202020204" pitchFamily="34" charset="0"/>
              <a:buChar char="•"/>
            </a:pPr>
            <a:r>
              <a:rPr lang="en-US" sz="2800" dirty="0"/>
              <a:t>The </a:t>
            </a:r>
            <a:r>
              <a:rPr lang="en-US" sz="2800" b="1" dirty="0"/>
              <a:t>fan effect </a:t>
            </a:r>
            <a:r>
              <a:rPr lang="en-US" sz="2800" dirty="0"/>
              <a:t>shows that increased associations between elements leads to greater interference.</a:t>
            </a:r>
          </a:p>
        </p:txBody>
      </p:sp>
    </p:spTree>
    <p:extLst>
      <p:ext uri="{BB962C8B-B14F-4D97-AF65-F5344CB8AC3E}">
        <p14:creationId xmlns:p14="http://schemas.microsoft.com/office/powerpoint/2010/main" val="275483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6.1  What Is Memory?</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1774825" indent="-1774825" eaLnBrk="1" hangingPunct="1">
              <a:spcBef>
                <a:spcPts val="1200"/>
              </a:spcBef>
            </a:pPr>
            <a:r>
              <a:rPr lang="en-US" altLang="en-US" dirty="0">
                <a:ea typeface="ＭＳ Ｐゴシック" panose="020B0600070205080204" pitchFamily="34" charset="-128"/>
              </a:rPr>
              <a:t>Memory: processes involved in encoding, storing, and retrieving information</a:t>
            </a:r>
          </a:p>
          <a:p>
            <a:pPr marL="682625" indent="-219075">
              <a:spcBef>
                <a:spcPts val="1800"/>
              </a:spcBef>
              <a:buFont typeface="Arial" panose="020B0604020202020204" pitchFamily="34" charset="0"/>
              <a:buChar char="•"/>
            </a:pPr>
            <a:r>
              <a:rPr lang="en-US" sz="2800" b="1" dirty="0"/>
              <a:t>Short-term memory</a:t>
            </a:r>
          </a:p>
          <a:p>
            <a:pPr marL="1146175" indent="-231775">
              <a:spcBef>
                <a:spcPts val="1200"/>
              </a:spcBef>
              <a:buSzPct val="75000"/>
              <a:buFont typeface="Courier New" panose="02070309020205020404" pitchFamily="49" charset="0"/>
              <a:buChar char="o"/>
            </a:pPr>
            <a:r>
              <a:rPr lang="en-US" sz="2400" dirty="0"/>
              <a:t>Limited capacity and short duration (seconds)</a:t>
            </a:r>
          </a:p>
          <a:p>
            <a:pPr marL="1146175" lvl="1" indent="-231775">
              <a:buSzPct val="75000"/>
              <a:buFont typeface="Courier New" panose="02070309020205020404" pitchFamily="49" charset="0"/>
              <a:buChar char="o"/>
            </a:pPr>
            <a:r>
              <a:rPr lang="en-US" sz="2400" dirty="0"/>
              <a:t>Information fades if not attended to or moved to LTM.</a:t>
            </a:r>
          </a:p>
          <a:p>
            <a:pPr marL="682625" indent="-219075">
              <a:spcBef>
                <a:spcPts val="1800"/>
              </a:spcBef>
              <a:buFont typeface="Arial" panose="020B0604020202020204" pitchFamily="34" charset="0"/>
              <a:buChar char="•"/>
            </a:pPr>
            <a:r>
              <a:rPr lang="en-US" sz="2800" b="1" dirty="0"/>
              <a:t>Long-term memory</a:t>
            </a:r>
          </a:p>
          <a:p>
            <a:pPr marL="1146175" indent="-231775">
              <a:spcBef>
                <a:spcPts val="1200"/>
              </a:spcBef>
              <a:buSzPct val="75000"/>
              <a:buFont typeface="Courier New" panose="02070309020205020404" pitchFamily="49" charset="0"/>
              <a:buChar char="o"/>
            </a:pPr>
            <a:r>
              <a:rPr lang="en-US" sz="2400" dirty="0"/>
              <a:t>Vast capacity and long duration (possibly decades)</a:t>
            </a:r>
          </a:p>
          <a:p>
            <a:pPr marL="1146175" lvl="1" indent="-231775">
              <a:buSzPct val="75000"/>
              <a:buFont typeface="Courier New" panose="02070309020205020404" pitchFamily="49" charset="0"/>
              <a:buChar char="o"/>
            </a:pPr>
            <a:r>
              <a:rPr lang="en-US" sz="2400" dirty="0"/>
              <a:t>Unlike STM, which holds information “in mind”, information can be retrieved from long-term storage.</a:t>
            </a:r>
            <a:endParaRPr lang="en-US" sz="2800" dirty="0"/>
          </a:p>
        </p:txBody>
      </p:sp>
    </p:spTree>
    <p:extLst>
      <p:ext uri="{BB962C8B-B14F-4D97-AF65-F5344CB8AC3E}">
        <p14:creationId xmlns:p14="http://schemas.microsoft.com/office/powerpoint/2010/main" val="280983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5</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231775" indent="-231775">
              <a:spcBef>
                <a:spcPts val="1200"/>
              </a:spcBef>
            </a:pPr>
            <a:r>
              <a:rPr lang="en-GB" dirty="0"/>
              <a:t>Blocking  </a:t>
            </a:r>
            <a:r>
              <a:rPr lang="en-US" sz="2000" dirty="0">
                <a:solidFill>
                  <a:srgbClr val="000000"/>
                </a:solidFill>
              </a:rPr>
              <a:t>(</a:t>
            </a:r>
            <a:r>
              <a:rPr lang="en-US" sz="2000" i="1" dirty="0">
                <a:solidFill>
                  <a:srgbClr val="000000"/>
                </a:solidFill>
              </a:rPr>
              <a:t>cont’d</a:t>
            </a:r>
            <a:r>
              <a:rPr lang="en-US" sz="2000" dirty="0">
                <a:solidFill>
                  <a:srgbClr val="000000"/>
                </a:solidFill>
              </a:rPr>
              <a:t>)</a:t>
            </a:r>
            <a:endParaRPr lang="en-US" dirty="0"/>
          </a:p>
          <a:p>
            <a:pPr marL="682625" indent="-219075" eaLnBrk="1" hangingPunct="1">
              <a:spcBef>
                <a:spcPts val="2400"/>
              </a:spcBef>
              <a:buFont typeface="Arial" panose="020B0604020202020204" pitchFamily="34" charset="0"/>
              <a:buChar char="•"/>
            </a:pPr>
            <a:r>
              <a:rPr lang="en-US" sz="2800" b="1" dirty="0"/>
              <a:t>Retrieval-induced forgetting</a:t>
            </a:r>
            <a:r>
              <a:rPr lang="en-US" sz="2800" dirty="0"/>
              <a:t>: </a:t>
            </a:r>
            <a:r>
              <a:rPr lang="en-GB" sz="2800" dirty="0"/>
              <a:t>retrieval of target memories causes unselected memories to be lost</a:t>
            </a:r>
          </a:p>
          <a:p>
            <a:pPr marL="1146175" indent="-231775" eaLnBrk="1" hangingPunct="1">
              <a:spcBef>
                <a:spcPts val="1200"/>
              </a:spcBef>
              <a:buFont typeface="Courier New" panose="02070309020205020404" pitchFamily="49" charset="0"/>
              <a:buChar char="o"/>
            </a:pPr>
            <a:r>
              <a:rPr lang="en-US" altLang="en-US" sz="2400" dirty="0">
                <a:ea typeface="ＭＳ Ｐゴシック" panose="020B0600070205080204" pitchFamily="34" charset="-128"/>
              </a:rPr>
              <a:t>Study phase: </a:t>
            </a:r>
            <a:r>
              <a:rPr lang="en-GB" altLang="en-US" sz="2400" dirty="0">
                <a:ea typeface="ＭＳ Ｐゴシック" panose="020B0600070205080204" pitchFamily="34" charset="-128"/>
              </a:rPr>
              <a:t>participants learn several items from different categories (See for Yourself 6.3)</a:t>
            </a:r>
            <a:endParaRPr lang="en-US" altLang="en-US" sz="2400" dirty="0">
              <a:ea typeface="ＭＳ Ｐゴシック" panose="020B0600070205080204" pitchFamily="34" charset="-128"/>
            </a:endParaRPr>
          </a:p>
          <a:p>
            <a:pPr marL="1146175" indent="-231775" eaLnBrk="1" hangingPunct="1">
              <a:spcBef>
                <a:spcPts val="1200"/>
              </a:spcBef>
              <a:buFont typeface="Courier New" panose="02070309020205020404" pitchFamily="49" charset="0"/>
              <a:buChar char="o"/>
            </a:pPr>
            <a:r>
              <a:rPr lang="en-US" altLang="en-US" sz="2400" dirty="0">
                <a:ea typeface="ＭＳ Ｐゴシック" panose="020B0600070205080204" pitchFamily="34" charset="-128"/>
              </a:rPr>
              <a:t>Retrieval phase: </a:t>
            </a:r>
            <a:r>
              <a:rPr lang="en-GB" altLang="en-US" sz="2400" dirty="0">
                <a:ea typeface="ＭＳ Ｐゴシック" panose="020B0600070205080204" pitchFamily="34" charset="-128"/>
              </a:rPr>
              <a:t>participants practice retrieving only half of the items from a category, cued with word-completion tasks</a:t>
            </a:r>
          </a:p>
          <a:p>
            <a:pPr marL="1146175" indent="-231775" eaLnBrk="1" hangingPunct="1">
              <a:spcBef>
                <a:spcPts val="1200"/>
              </a:spcBef>
              <a:buFont typeface="Courier New" panose="02070309020205020404" pitchFamily="49" charset="0"/>
              <a:buChar char="o"/>
            </a:pPr>
            <a:r>
              <a:rPr lang="en-US" sz="2400" dirty="0"/>
              <a:t>Test phase: recall all items (both fruit and drink categories)</a:t>
            </a:r>
          </a:p>
          <a:p>
            <a:pPr marL="682625" indent="-219075" eaLnBrk="1" hangingPunct="1">
              <a:spcBef>
                <a:spcPts val="2400"/>
              </a:spcBef>
              <a:buFont typeface="Arial" panose="020B0604020202020204" pitchFamily="34" charset="0"/>
              <a:buChar char="•"/>
            </a:pPr>
            <a:r>
              <a:rPr lang="en-US" altLang="en-US" sz="2600" dirty="0">
                <a:ea typeface="ＭＳ Ｐゴシック" panose="020B0600070205080204" pitchFamily="34" charset="-128"/>
              </a:rPr>
              <a:t>Recalling some fruits inhibits memory for others, resulting in worse memory for unprobed fruits than control items (drinks).</a:t>
            </a:r>
          </a:p>
        </p:txBody>
      </p:sp>
    </p:spTree>
    <p:extLst>
      <p:ext uri="{BB962C8B-B14F-4D97-AF65-F5344CB8AC3E}">
        <p14:creationId xmlns:p14="http://schemas.microsoft.com/office/powerpoint/2010/main" val="925812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600"/>
              </a:spcBef>
            </a:pPr>
            <a:r>
              <a:rPr lang="en-US" dirty="0"/>
              <a:t>Misattribution</a:t>
            </a:r>
          </a:p>
          <a:p>
            <a:pPr marL="682625" indent="-219075">
              <a:spcBef>
                <a:spcPts val="2400"/>
              </a:spcBef>
              <a:buFont typeface="Arial" panose="020B0604020202020204" pitchFamily="34" charset="0"/>
              <a:buChar char="•"/>
            </a:pPr>
            <a:r>
              <a:rPr lang="en-US" sz="2800" b="1" dirty="0"/>
              <a:t>Source monitoring </a:t>
            </a:r>
            <a:r>
              <a:rPr lang="en-US" sz="2800" dirty="0"/>
              <a:t>difficulties</a:t>
            </a:r>
            <a:r>
              <a:rPr lang="en-US" sz="2800" b="1" dirty="0"/>
              <a:t> </a:t>
            </a:r>
            <a:r>
              <a:rPr lang="en-US" sz="2800" dirty="0"/>
              <a:t>can cause misattribution.</a:t>
            </a:r>
            <a:endParaRPr lang="en-US" sz="2800" b="1" dirty="0"/>
          </a:p>
          <a:p>
            <a:pPr marL="682625" indent="-219075">
              <a:spcBef>
                <a:spcPts val="2400"/>
              </a:spcBef>
              <a:buFont typeface="Arial" panose="020B0604020202020204" pitchFamily="34" charset="0"/>
              <a:buChar char="•"/>
            </a:pPr>
            <a:r>
              <a:rPr lang="en-US" sz="2800" b="1" dirty="0"/>
              <a:t>Source misattribution</a:t>
            </a:r>
            <a:r>
              <a:rPr lang="en-US" sz="2800" dirty="0"/>
              <a:t>: confusions about the sources of our memories</a:t>
            </a:r>
            <a:endParaRPr lang="en-US" sz="2800" b="1" dirty="0"/>
          </a:p>
          <a:p>
            <a:pPr marL="1146175" lvl="1" indent="-231775">
              <a:buSzPct val="75000"/>
              <a:buFont typeface="Courier New" panose="02070309020205020404" pitchFamily="49" charset="0"/>
              <a:buChar char="o"/>
            </a:pPr>
            <a:r>
              <a:rPr lang="en-US" sz="2400" dirty="0"/>
              <a:t>External source monitoring</a:t>
            </a:r>
          </a:p>
          <a:p>
            <a:pPr marL="1146175" lvl="1" indent="-231775">
              <a:buSzPct val="75000"/>
              <a:buFont typeface="Courier New" panose="02070309020205020404" pitchFamily="49" charset="0"/>
              <a:buChar char="o"/>
            </a:pPr>
            <a:r>
              <a:rPr lang="en-US" sz="2400" dirty="0"/>
              <a:t>Internal source monitoring</a:t>
            </a:r>
          </a:p>
          <a:p>
            <a:pPr marL="682625" lvl="1">
              <a:spcBef>
                <a:spcPts val="2400"/>
              </a:spcBef>
            </a:pPr>
            <a:r>
              <a:rPr lang="en-US" sz="2800" b="1" dirty="0"/>
              <a:t>Source confusion</a:t>
            </a:r>
            <a:r>
              <a:rPr lang="en-US" sz="2800" dirty="0"/>
              <a:t>: trouble distinguishing memories of external events from memories of internally generated information</a:t>
            </a:r>
          </a:p>
        </p:txBody>
      </p:sp>
    </p:spTree>
    <p:extLst>
      <p:ext uri="{BB962C8B-B14F-4D97-AF65-F5344CB8AC3E}">
        <p14:creationId xmlns:p14="http://schemas.microsoft.com/office/powerpoint/2010/main" val="803814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6.5  Memory Failures</a:t>
            </a:r>
            <a:r>
              <a:rPr lang="en-GB" sz="1000" dirty="0">
                <a:solidFill>
                  <a:srgbClr val="FFFFFF"/>
                </a:solidFill>
              </a:rPr>
              <a:t>		7</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#1</a:t>
            </a:r>
          </a:p>
          <a:p>
            <a:pPr marL="463550" indent="-463550" eaLnBrk="1" hangingPunct="1">
              <a:spcBef>
                <a:spcPts val="2400"/>
              </a:spcBef>
            </a:pPr>
            <a:r>
              <a:rPr lang="en-US" altLang="en-US" sz="3000" dirty="0">
                <a:ea typeface="ＭＳ Ｐゴシック" panose="020B0600070205080204" pitchFamily="34" charset="-128"/>
              </a:rPr>
              <a:t>Jenna studied German last year, but this semester she is studying Swedish. Sometimes when she tries to remember a Swedish word, she remembers the German term instead. What is causing her memory failure?</a:t>
            </a:r>
          </a:p>
          <a:p>
            <a:pPr marL="914400" indent="-457200" eaLnBrk="1" hangingPunct="1">
              <a:spcBef>
                <a:spcPts val="1800"/>
              </a:spcBef>
              <a:buAutoNum type="alphaLcPeriod"/>
            </a:pPr>
            <a:r>
              <a:rPr lang="en-US" altLang="en-US" sz="3000" dirty="0">
                <a:ea typeface="ＭＳ Ｐゴシック" panose="020B0600070205080204" pitchFamily="34" charset="-128"/>
              </a:rPr>
              <a:t>Proactive interference</a:t>
            </a:r>
          </a:p>
          <a:p>
            <a:pPr marL="914400" indent="-457200" eaLnBrk="1" hangingPunct="1">
              <a:spcBef>
                <a:spcPts val="1800"/>
              </a:spcBef>
              <a:buAutoNum type="alphaLcPeriod"/>
            </a:pPr>
            <a:r>
              <a:rPr lang="en-US" altLang="en-US" sz="3000" dirty="0">
                <a:ea typeface="ＭＳ Ｐゴシック" panose="020B0600070205080204" pitchFamily="34" charset="-128"/>
              </a:rPr>
              <a:t>Retroactive interference</a:t>
            </a:r>
          </a:p>
          <a:p>
            <a:pPr marL="914400" indent="-457200" eaLnBrk="1" hangingPunct="1">
              <a:spcBef>
                <a:spcPts val="1800"/>
              </a:spcBef>
              <a:buAutoNum type="alphaLcPeriod"/>
            </a:pPr>
            <a:r>
              <a:rPr lang="en-US" altLang="en-US" sz="3000" dirty="0">
                <a:ea typeface="ＭＳ Ｐゴシック" panose="020B0600070205080204" pitchFamily="34" charset="-128"/>
              </a:rPr>
              <a:t>Misattribution</a:t>
            </a:r>
          </a:p>
        </p:txBody>
      </p:sp>
    </p:spTree>
    <p:extLst>
      <p:ext uri="{BB962C8B-B14F-4D97-AF65-F5344CB8AC3E}">
        <p14:creationId xmlns:p14="http://schemas.microsoft.com/office/powerpoint/2010/main" val="401644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8</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0" indent="0">
              <a:spcBef>
                <a:spcPts val="600"/>
              </a:spcBef>
            </a:pPr>
            <a:r>
              <a:rPr lang="en-US" dirty="0"/>
              <a:t>Suggestibility</a:t>
            </a:r>
          </a:p>
          <a:p>
            <a:pPr marL="682625" indent="-219075">
              <a:spcBef>
                <a:spcPts val="1800"/>
              </a:spcBef>
              <a:buFont typeface="Arial" panose="020B0604020202020204" pitchFamily="34" charset="0"/>
              <a:buChar char="•"/>
            </a:pPr>
            <a:r>
              <a:rPr lang="en-US" sz="2800" b="1" dirty="0"/>
              <a:t>Memory suggestibility</a:t>
            </a:r>
            <a:r>
              <a:rPr lang="en-US" sz="2800" dirty="0"/>
              <a:t>: the altering of memory through leading questions and cues</a:t>
            </a:r>
          </a:p>
          <a:p>
            <a:pPr marL="682625" indent="-219075">
              <a:spcBef>
                <a:spcPts val="1800"/>
              </a:spcBef>
              <a:buFont typeface="Arial" panose="020B0604020202020204" pitchFamily="34" charset="0"/>
              <a:buChar char="•"/>
            </a:pPr>
            <a:r>
              <a:rPr lang="en-US" sz="2800" dirty="0"/>
              <a:t>Altering memories of experiences</a:t>
            </a:r>
          </a:p>
          <a:p>
            <a:pPr marL="1146175" indent="-231775">
              <a:spcBef>
                <a:spcPts val="1200"/>
              </a:spcBef>
              <a:buSzPct val="75000"/>
              <a:buFont typeface="Courier New" panose="02070309020205020404" pitchFamily="49" charset="0"/>
              <a:buChar char="o"/>
            </a:pPr>
            <a:r>
              <a:rPr lang="en-US" sz="2400" dirty="0"/>
              <a:t>The verb “smashed” led to faster speed estimates than “hit” (Loftus &amp; Palmer, 1974).</a:t>
            </a:r>
          </a:p>
          <a:p>
            <a:pPr marL="682625" indent="-219075">
              <a:spcBef>
                <a:spcPts val="1800"/>
              </a:spcBef>
              <a:buFont typeface="Arial" panose="020B0604020202020204" pitchFamily="34" charset="0"/>
              <a:buChar char="•"/>
            </a:pPr>
            <a:r>
              <a:rPr lang="en-US" sz="2800" dirty="0"/>
              <a:t>Implanting false memories </a:t>
            </a:r>
          </a:p>
          <a:p>
            <a:pPr marL="1146175" indent="-231775">
              <a:spcBef>
                <a:spcPts val="1200"/>
              </a:spcBef>
              <a:buSzPct val="75000"/>
              <a:buFont typeface="Courier New" panose="02070309020205020404" pitchFamily="49" charset="0"/>
              <a:buChar char="o"/>
            </a:pPr>
            <a:r>
              <a:rPr lang="en-US" sz="2400" dirty="0" err="1"/>
              <a:t>Leichtman</a:t>
            </a:r>
            <a:r>
              <a:rPr lang="en-US" sz="2400" dirty="0"/>
              <a:t> &amp; </a:t>
            </a:r>
            <a:r>
              <a:rPr lang="en-US" sz="2400" dirty="0" err="1"/>
              <a:t>Ceci</a:t>
            </a:r>
            <a:r>
              <a:rPr lang="en-US" sz="2400" dirty="0"/>
              <a:t> (1995) showed that misleading information prior to an event and misleading questions afterwards could distort children’s memories, especially when combined in the stereotype-plus-suggestion condition</a:t>
            </a:r>
            <a:r>
              <a:rPr lang="en-US" sz="2400" i="1" dirty="0"/>
              <a:t>.</a:t>
            </a:r>
          </a:p>
        </p:txBody>
      </p:sp>
    </p:spTree>
    <p:extLst>
      <p:ext uri="{BB962C8B-B14F-4D97-AF65-F5344CB8AC3E}">
        <p14:creationId xmlns:p14="http://schemas.microsoft.com/office/powerpoint/2010/main" val="4081950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9</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noFill/>
          <a:ln w="12700">
            <a:noFill/>
          </a:ln>
        </p:spPr>
        <p:txBody>
          <a:bodyPr/>
          <a:lstStyle/>
          <a:p>
            <a:pPr marL="463550" indent="-463550" eaLnBrk="1" hangingPunct="1"/>
            <a:r>
              <a:rPr lang="en-US" altLang="en-US" dirty="0">
                <a:ea typeface="ＭＳ Ｐゴシック" panose="020B0600070205080204" pitchFamily="34" charset="-128"/>
              </a:rPr>
              <a:t>Research Focus 6.3 - </a:t>
            </a:r>
            <a:r>
              <a:rPr lang="en-GB" altLang="en-US" i="1" dirty="0">
                <a:ea typeface="ＭＳ Ｐゴシック" panose="020B0600070205080204" pitchFamily="34" charset="-128"/>
              </a:rPr>
              <a:t>Individual Differences in Suggestibility</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A version of the </a:t>
            </a:r>
            <a:r>
              <a:rPr lang="en-US" altLang="en-US" sz="2800" dirty="0" err="1">
                <a:ea typeface="ＭＳ Ｐゴシック" panose="020B0600070205080204" pitchFamily="34" charset="-128"/>
              </a:rPr>
              <a:t>Deese</a:t>
            </a:r>
            <a:r>
              <a:rPr lang="en-US" altLang="en-US" sz="2800" dirty="0">
                <a:ea typeface="ＭＳ Ｐゴシック" panose="020B0600070205080204" pitchFamily="34" charset="-128"/>
              </a:rPr>
              <a:t>/Roediger-McDermott task was given to four groups of women.</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The data suggested the women who reported recovered memories were more prone to false memories than the other groups, suggesting they may have been susceptible to memory distortions.</a:t>
            </a:r>
          </a:p>
        </p:txBody>
      </p:sp>
    </p:spTree>
    <p:extLst>
      <p:ext uri="{BB962C8B-B14F-4D97-AF65-F5344CB8AC3E}">
        <p14:creationId xmlns:p14="http://schemas.microsoft.com/office/powerpoint/2010/main" val="2322597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10</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4800600"/>
          </a:xfrm>
        </p:spPr>
        <p:txBody>
          <a:bodyPr/>
          <a:lstStyle/>
          <a:p>
            <a:pPr marL="0" indent="0">
              <a:spcBef>
                <a:spcPts val="2400"/>
              </a:spcBef>
            </a:pPr>
            <a:r>
              <a:rPr lang="en-US" dirty="0"/>
              <a:t>Bias</a:t>
            </a:r>
          </a:p>
          <a:p>
            <a:pPr marL="682625" indent="-219075">
              <a:spcBef>
                <a:spcPts val="2400"/>
              </a:spcBef>
              <a:buFont typeface="Arial" panose="020B0604020202020204" pitchFamily="34" charset="0"/>
              <a:buChar char="•"/>
            </a:pPr>
            <a:r>
              <a:rPr lang="en-US" sz="2800" b="1" dirty="0"/>
              <a:t>Schemas</a:t>
            </a:r>
            <a:r>
              <a:rPr lang="en-US" sz="2800" dirty="0"/>
              <a:t>: knowledge or expectations about an event</a:t>
            </a:r>
          </a:p>
          <a:p>
            <a:pPr marL="682625" indent="-219075">
              <a:spcBef>
                <a:spcPts val="2400"/>
              </a:spcBef>
              <a:buFont typeface="Arial" panose="020B0604020202020204" pitchFamily="34" charset="0"/>
              <a:buChar char="•"/>
            </a:pPr>
            <a:r>
              <a:rPr lang="en-US" sz="2800" b="1" dirty="0"/>
              <a:t>Consistency bias</a:t>
            </a:r>
            <a:r>
              <a:rPr lang="en-US" sz="2800" dirty="0"/>
              <a:t>: a tendency to remember the impact of events through the lens of their impact on us today</a:t>
            </a:r>
          </a:p>
        </p:txBody>
      </p:sp>
    </p:spTree>
    <p:extLst>
      <p:ext uri="{BB962C8B-B14F-4D97-AF65-F5344CB8AC3E}">
        <p14:creationId xmlns:p14="http://schemas.microsoft.com/office/powerpoint/2010/main" val="2793849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6.5  Memory Failures</a:t>
            </a:r>
            <a:r>
              <a:rPr lang="en-GB" sz="1000" dirty="0">
                <a:solidFill>
                  <a:srgbClr val="FFFFFF"/>
                </a:solidFill>
              </a:rPr>
              <a:t>		11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4800600"/>
          </a:xfrm>
        </p:spPr>
        <p:txBody>
          <a:bodyPr/>
          <a:lstStyle/>
          <a:p>
            <a:pPr marL="0" indent="0">
              <a:spcBef>
                <a:spcPts val="3000"/>
              </a:spcBef>
            </a:pPr>
            <a:r>
              <a:rPr lang="en-US" dirty="0"/>
              <a:t>Persistence</a:t>
            </a:r>
          </a:p>
          <a:p>
            <a:pPr marL="682625" indent="-219075">
              <a:spcBef>
                <a:spcPts val="2400"/>
              </a:spcBef>
              <a:buFont typeface="Arial" panose="020B0604020202020204" pitchFamily="34" charset="0"/>
              <a:buChar char="•"/>
            </a:pPr>
            <a:r>
              <a:rPr lang="en-US" sz="2800" dirty="0"/>
              <a:t>Forgetting can be beneficial - many people who have experienced trauma suffer from </a:t>
            </a:r>
            <a:r>
              <a:rPr lang="en-US" sz="2800" b="1" dirty="0"/>
              <a:t>intrusive memories </a:t>
            </a:r>
            <a:r>
              <a:rPr lang="en-US" sz="2800" dirty="0"/>
              <a:t>(flashbacks).</a:t>
            </a:r>
          </a:p>
        </p:txBody>
      </p:sp>
    </p:spTree>
    <p:extLst>
      <p:ext uri="{BB962C8B-B14F-4D97-AF65-F5344CB8AC3E}">
        <p14:creationId xmlns:p14="http://schemas.microsoft.com/office/powerpoint/2010/main" val="2439409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6.5  Memory Failures</a:t>
            </a:r>
            <a:r>
              <a:rPr lang="en-GB" sz="1000" dirty="0">
                <a:solidFill>
                  <a:srgbClr val="FFFFFF"/>
                </a:solidFill>
              </a:rPr>
              <a:t>		12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#2</a:t>
            </a:r>
          </a:p>
          <a:p>
            <a:pPr marL="463550" indent="-463550" eaLnBrk="1" hangingPunct="1">
              <a:spcBef>
                <a:spcPts val="2400"/>
              </a:spcBef>
            </a:pPr>
            <a:r>
              <a:rPr lang="en-US" altLang="en-US" sz="3000" dirty="0">
                <a:ea typeface="ＭＳ Ｐゴシック" panose="020B0600070205080204" pitchFamily="34" charset="-128"/>
              </a:rPr>
              <a:t>Which “sin” of memory illustrates the advantage of forgetting?</a:t>
            </a:r>
          </a:p>
          <a:p>
            <a:pPr marL="914400" indent="-457200" eaLnBrk="1" hangingPunct="1">
              <a:spcBef>
                <a:spcPts val="2400"/>
              </a:spcBef>
              <a:buAutoNum type="alphaLcPeriod"/>
            </a:pPr>
            <a:r>
              <a:rPr lang="en-US" altLang="en-US" sz="3000" dirty="0">
                <a:ea typeface="ＭＳ Ｐゴシック" panose="020B0600070205080204" pitchFamily="34" charset="-128"/>
              </a:rPr>
              <a:t>Transience</a:t>
            </a:r>
          </a:p>
          <a:p>
            <a:pPr marL="914400" indent="-457200" eaLnBrk="1" hangingPunct="1">
              <a:spcBef>
                <a:spcPts val="2400"/>
              </a:spcBef>
              <a:buAutoNum type="alphaLcPeriod"/>
            </a:pPr>
            <a:r>
              <a:rPr lang="en-US" altLang="en-US" sz="3000" dirty="0">
                <a:ea typeface="ＭＳ Ｐゴシック" panose="020B0600070205080204" pitchFamily="34" charset="-128"/>
              </a:rPr>
              <a:t>Blocking</a:t>
            </a:r>
          </a:p>
          <a:p>
            <a:pPr marL="914400" indent="-457200" eaLnBrk="1" hangingPunct="1">
              <a:spcBef>
                <a:spcPts val="2400"/>
              </a:spcBef>
              <a:buAutoNum type="alphaLcPeriod"/>
            </a:pPr>
            <a:r>
              <a:rPr lang="en-US" altLang="en-US" sz="3000" dirty="0">
                <a:ea typeface="ＭＳ Ｐゴシック" panose="020B0600070205080204" pitchFamily="34" charset="-128"/>
              </a:rPr>
              <a:t>Persistence</a:t>
            </a:r>
          </a:p>
        </p:txBody>
      </p:sp>
    </p:spTree>
    <p:extLst>
      <p:ext uri="{BB962C8B-B14F-4D97-AF65-F5344CB8AC3E}">
        <p14:creationId xmlns:p14="http://schemas.microsoft.com/office/powerpoint/2010/main" val="4224202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6.6  Implications for Eyewitness Testimony</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682625" indent="-219075">
              <a:buFont typeface="Arial" panose="020B0604020202020204" pitchFamily="34" charset="0"/>
              <a:buChar char="•"/>
            </a:pPr>
            <a:r>
              <a:rPr lang="en-US" sz="2800" dirty="0"/>
              <a:t>Several operating procedures and interview techniques may increase the likelihood of false identification and false memories.</a:t>
            </a:r>
          </a:p>
          <a:p>
            <a:pPr marL="1146175" indent="-231775">
              <a:spcBef>
                <a:spcPts val="1800"/>
              </a:spcBef>
              <a:buSzPct val="75000"/>
              <a:buFont typeface="Courier New" panose="02070309020205020404" pitchFamily="49" charset="0"/>
              <a:buChar char="o"/>
            </a:pPr>
            <a:r>
              <a:rPr lang="en-US" sz="2600" dirty="0"/>
              <a:t>“Double-blind” lineup: officers supervising the lineup are not aware of who the suspect is</a:t>
            </a:r>
          </a:p>
          <a:p>
            <a:pPr marL="1146175" indent="-231775">
              <a:spcBef>
                <a:spcPts val="1800"/>
              </a:spcBef>
              <a:buSzPct val="75000"/>
              <a:buFont typeface="Courier New" panose="02070309020205020404" pitchFamily="49" charset="0"/>
              <a:buChar char="o"/>
            </a:pPr>
            <a:r>
              <a:rPr lang="en-US" sz="2600" b="1" dirty="0"/>
              <a:t>Sequential lineup</a:t>
            </a:r>
            <a:r>
              <a:rPr lang="en-US" sz="2600" dirty="0"/>
              <a:t>: lineup members are shown one at a time</a:t>
            </a:r>
          </a:p>
          <a:p>
            <a:pPr marL="1146175" indent="-231775">
              <a:spcBef>
                <a:spcPts val="1800"/>
              </a:spcBef>
              <a:buSzPct val="75000"/>
              <a:buFont typeface="Courier New" panose="02070309020205020404" pitchFamily="49" charset="0"/>
              <a:buChar char="o"/>
            </a:pPr>
            <a:r>
              <a:rPr lang="en-US" sz="2600" dirty="0"/>
              <a:t>Simultaneous lineup: lineup members are shown simultaneously</a:t>
            </a:r>
          </a:p>
          <a:p>
            <a:pPr marL="1146175" indent="-231775">
              <a:spcBef>
                <a:spcPts val="1800"/>
              </a:spcBef>
              <a:buSzPct val="75000"/>
              <a:buFont typeface="Courier New" panose="02070309020205020404" pitchFamily="49" charset="0"/>
              <a:buChar char="o"/>
            </a:pPr>
            <a:r>
              <a:rPr lang="en-US" sz="2600" b="1" dirty="0"/>
              <a:t>Cognitive interview</a:t>
            </a:r>
            <a:r>
              <a:rPr lang="en-US" sz="2600" dirty="0"/>
              <a:t>: asking mostly open-ended questions at a slow pace to allow witnesses to focus on their memory</a:t>
            </a:r>
          </a:p>
        </p:txBody>
      </p:sp>
    </p:spTree>
    <p:extLst>
      <p:ext uri="{BB962C8B-B14F-4D97-AF65-F5344CB8AC3E}">
        <p14:creationId xmlns:p14="http://schemas.microsoft.com/office/powerpoint/2010/main" val="2811204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GB" dirty="0"/>
              <a:t>6.6  Implications for Eyewitness Testimony</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#3</a:t>
            </a:r>
          </a:p>
          <a:p>
            <a:pPr marL="463550" indent="-463550" eaLnBrk="1" hangingPunct="1">
              <a:spcBef>
                <a:spcPts val="2400"/>
              </a:spcBef>
            </a:pPr>
            <a:r>
              <a:rPr lang="en-US" altLang="en-US" sz="3000" dirty="0">
                <a:ea typeface="ＭＳ Ｐゴシック" panose="020B0600070205080204" pitchFamily="34" charset="-128"/>
              </a:rPr>
              <a:t>Which type of lineup is most likely to encourage “relative judgments,” leading to false identifications?</a:t>
            </a:r>
          </a:p>
          <a:p>
            <a:pPr marL="914400" indent="-457200" eaLnBrk="1" hangingPunct="1">
              <a:spcBef>
                <a:spcPts val="2400"/>
              </a:spcBef>
              <a:buAutoNum type="alphaLcPeriod"/>
            </a:pPr>
            <a:r>
              <a:rPr lang="en-US" altLang="en-US" sz="3000" dirty="0">
                <a:ea typeface="ＭＳ Ｐゴシック" panose="020B0600070205080204" pitchFamily="34" charset="-128"/>
              </a:rPr>
              <a:t>“Double-blind”</a:t>
            </a:r>
          </a:p>
          <a:p>
            <a:pPr marL="914400" indent="-457200" eaLnBrk="1" hangingPunct="1">
              <a:spcBef>
                <a:spcPts val="2400"/>
              </a:spcBef>
              <a:buAutoNum type="alphaLcPeriod"/>
            </a:pPr>
            <a:r>
              <a:rPr lang="en-US" altLang="en-US" sz="3000" dirty="0">
                <a:ea typeface="ＭＳ Ｐゴシック" panose="020B0600070205080204" pitchFamily="34" charset="-128"/>
              </a:rPr>
              <a:t>Simultaneous</a:t>
            </a:r>
          </a:p>
          <a:p>
            <a:pPr marL="914400" indent="-457200" eaLnBrk="1" hangingPunct="1">
              <a:spcBef>
                <a:spcPts val="2400"/>
              </a:spcBef>
              <a:buAutoNum type="alphaLcPeriod"/>
            </a:pPr>
            <a:r>
              <a:rPr lang="en-US" altLang="en-US" sz="3000" dirty="0">
                <a:ea typeface="ＭＳ Ｐゴシック" panose="020B0600070205080204" pitchFamily="34" charset="-128"/>
              </a:rPr>
              <a:t>Sequential</a:t>
            </a:r>
          </a:p>
          <a:p>
            <a:endParaRPr lang="en-US" dirty="0"/>
          </a:p>
        </p:txBody>
      </p:sp>
    </p:spTree>
    <p:extLst>
      <p:ext uri="{BB962C8B-B14F-4D97-AF65-F5344CB8AC3E}">
        <p14:creationId xmlns:p14="http://schemas.microsoft.com/office/powerpoint/2010/main" val="294798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6.2  The Memory Paradox</a:t>
            </a:r>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Memory is fallible – memories can be lost or distorted.</a:t>
            </a:r>
          </a:p>
          <a:p>
            <a:pPr marL="682625" indent="-21907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Memory is extraordinary – ordinary individuals can become </a:t>
            </a:r>
            <a:r>
              <a:rPr lang="en-US" altLang="en-US" sz="2800" b="1" dirty="0">
                <a:ea typeface="ＭＳ Ｐゴシック" panose="020B0600070205080204" pitchFamily="34" charset="-128"/>
              </a:rPr>
              <a:t>mnemonists</a:t>
            </a:r>
            <a:r>
              <a:rPr lang="en-US" altLang="en-US" sz="2800" dirty="0">
                <a:ea typeface="ＭＳ Ｐゴシック" panose="020B0600070205080204" pitchFamily="34" charset="-128"/>
              </a:rPr>
              <a:t> by learning mnemonic strategies.</a:t>
            </a:r>
          </a:p>
          <a:p>
            <a:pPr marL="1146175" indent="-231775" eaLnBrk="1" hangingPunct="1">
              <a:spcBef>
                <a:spcPts val="1800"/>
              </a:spcBef>
              <a:buSzPct val="75000"/>
              <a:buFont typeface="Courier New" panose="02070309020205020404" pitchFamily="49" charset="0"/>
              <a:buChar char="o"/>
            </a:pPr>
            <a:r>
              <a:rPr lang="en-US" altLang="en-US" sz="2400" b="1" dirty="0">
                <a:ea typeface="ＭＳ Ｐゴシック" panose="020B0600070205080204" pitchFamily="34" charset="-128"/>
              </a:rPr>
              <a:t>Method of loci</a:t>
            </a:r>
            <a:r>
              <a:rPr lang="en-US" altLang="en-US" sz="2400" dirty="0">
                <a:ea typeface="ＭＳ Ｐゴシック" panose="020B0600070205080204" pitchFamily="34" charset="-128"/>
              </a:rPr>
              <a:t>: using locations within a familiar space as placeholders for information that you want to remember; each location serves as a retrieval cue</a:t>
            </a:r>
          </a:p>
          <a:p>
            <a:pPr marL="1146175" indent="-231775" eaLnBrk="1" hangingPunct="1">
              <a:spcBef>
                <a:spcPts val="1800"/>
              </a:spcBef>
              <a:buSzPct val="75000"/>
              <a:buFont typeface="Courier New" panose="02070309020205020404" pitchFamily="49" charset="0"/>
              <a:buChar char="o"/>
            </a:pPr>
            <a:r>
              <a:rPr lang="en-US" altLang="en-US" sz="2400" dirty="0">
                <a:ea typeface="ＭＳ Ｐゴシック" panose="020B0600070205080204" pitchFamily="34" charset="-128"/>
              </a:rPr>
              <a:t>Visualization:</a:t>
            </a:r>
            <a:r>
              <a:rPr lang="en-US" altLang="en-US" sz="2400" b="1" dirty="0">
                <a:ea typeface="ＭＳ Ｐゴシック" panose="020B0600070205080204" pitchFamily="34" charset="-128"/>
              </a:rPr>
              <a:t> </a:t>
            </a:r>
            <a:r>
              <a:rPr lang="en-US" altLang="en-US" sz="2400" dirty="0">
                <a:ea typeface="ＭＳ Ｐゴシック" panose="020B0600070205080204" pitchFamily="34" charset="-128"/>
              </a:rPr>
              <a:t>creating novel mental images to represent aspects of the encoded information</a:t>
            </a:r>
          </a:p>
        </p:txBody>
      </p:sp>
    </p:spTree>
    <p:extLst>
      <p:ext uri="{BB962C8B-B14F-4D97-AF65-F5344CB8AC3E}">
        <p14:creationId xmlns:p14="http://schemas.microsoft.com/office/powerpoint/2010/main" val="73746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225425" indent="-225425" eaLnBrk="1" hangingPunct="1">
              <a:spcBef>
                <a:spcPts val="1200"/>
              </a:spcBef>
            </a:pPr>
            <a:r>
              <a:rPr lang="en-US" altLang="en-US" dirty="0">
                <a:ea typeface="ＭＳ Ｐゴシック" panose="020B0600070205080204" pitchFamily="34" charset="-128"/>
              </a:rPr>
              <a:t>Encoding</a:t>
            </a:r>
          </a:p>
          <a:p>
            <a:pPr marL="682625" indent="-219075" eaLnBrk="1" hangingPunct="1">
              <a:spcBef>
                <a:spcPts val="1800"/>
              </a:spcBef>
              <a:buFont typeface="Arial" panose="020B0604020202020204" pitchFamily="34" charset="0"/>
              <a:buChar char="•"/>
            </a:pPr>
            <a:r>
              <a:rPr lang="en-US" altLang="en-US" sz="2800" dirty="0">
                <a:ea typeface="ＭＳ Ｐゴシック" panose="020B0600070205080204" pitchFamily="34" charset="-128"/>
              </a:rPr>
              <a:t>Multi-stage process that allows us to store memories in long-term memory.</a:t>
            </a:r>
          </a:p>
          <a:p>
            <a:pPr marL="682625" lvl="1" eaLnBrk="1" hangingPunct="1">
              <a:spcBef>
                <a:spcPts val="1800"/>
              </a:spcBef>
            </a:pPr>
            <a:r>
              <a:rPr lang="en-US" altLang="en-US" sz="2800" b="1" dirty="0">
                <a:ea typeface="ＭＳ Ｐゴシック" panose="020B0600070205080204" pitchFamily="34" charset="-128"/>
              </a:rPr>
              <a:t>Sensory memory</a:t>
            </a:r>
            <a:r>
              <a:rPr lang="en-US" altLang="en-US" sz="2800" dirty="0">
                <a:ea typeface="ＭＳ Ｐゴシック" panose="020B0600070205080204" pitchFamily="34" charset="-128"/>
              </a:rPr>
              <a:t>: highly detailed but short-lived impression of sensory information</a:t>
            </a:r>
          </a:p>
          <a:p>
            <a:pPr marL="682625" lvl="1" eaLnBrk="1" hangingPunct="1">
              <a:spcBef>
                <a:spcPts val="1800"/>
              </a:spcBef>
            </a:pPr>
            <a:r>
              <a:rPr lang="en-US" altLang="en-US" sz="2800" b="1" dirty="0">
                <a:ea typeface="ＭＳ Ｐゴシック" panose="020B0600070205080204" pitchFamily="34" charset="-128"/>
              </a:rPr>
              <a:t>Iconic memory</a:t>
            </a:r>
            <a:r>
              <a:rPr lang="en-US" altLang="en-US" sz="2800" dirty="0">
                <a:ea typeface="ＭＳ Ｐゴシック" panose="020B0600070205080204" pitchFamily="34" charset="-128"/>
              </a:rPr>
              <a:t>: visual sensory memory</a:t>
            </a:r>
          </a:p>
        </p:txBody>
      </p:sp>
    </p:spTree>
    <p:extLst>
      <p:ext uri="{BB962C8B-B14F-4D97-AF65-F5344CB8AC3E}">
        <p14:creationId xmlns:p14="http://schemas.microsoft.com/office/powerpoint/2010/main" val="223606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0A5-FC35-CB41-AC74-6417E0272CED}"/>
              </a:ext>
            </a:extLst>
          </p:cNvPr>
          <p:cNvSpPr>
            <a:spLocks noGrp="1"/>
          </p:cNvSpPr>
          <p:nvPr>
            <p:ph type="title"/>
          </p:nvPr>
        </p:nvSpPr>
        <p:spPr/>
        <p:txBody>
          <a:bodyPr/>
          <a:lstStyle/>
          <a:p>
            <a:r>
              <a:rPr lang="en-US" dirty="0"/>
              <a:t>Figure 6.1  The relationship between sensory memory, short-term memory, and long-term memory as described in an influential model by Atkinson and Shiffrin (1968) </a:t>
            </a:r>
          </a:p>
        </p:txBody>
      </p:sp>
      <p:pic>
        <p:nvPicPr>
          <p:cNvPr id="6" name="Content Placeholder 5" descr="A flow diagram by Atkinson and Shiffrin charts the relationship between sensory memory, short-term memory, and long-term memory. A stimulus gives rise to sensory memory, which with adequate attention, becomes short-term memory. Short-term memory becomes long-term memory with Encoding. If long-term memory is retrieved, it once again temporarily becomes short-term memory.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2537685"/>
            <a:ext cx="11376025" cy="2370005"/>
          </a:xfrm>
        </p:spPr>
      </p:pic>
    </p:spTree>
    <p:extLst>
      <p:ext uri="{BB962C8B-B14F-4D97-AF65-F5344CB8AC3E}">
        <p14:creationId xmlns:p14="http://schemas.microsoft.com/office/powerpoint/2010/main" val="230534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5FCE-A5DA-304D-8E35-5E208B5864AA}"/>
              </a:ext>
            </a:extLst>
          </p:cNvPr>
          <p:cNvSpPr>
            <a:spLocks noGrp="1"/>
          </p:cNvSpPr>
          <p:nvPr>
            <p:ph type="title"/>
          </p:nvPr>
        </p:nvSpPr>
        <p:spPr/>
        <p:txBody>
          <a:bodyPr/>
          <a:lstStyle/>
          <a:p>
            <a:r>
              <a:rPr lang="en-US" dirty="0"/>
              <a:t>Figure 6.2  Sperling’s experiment demonstrating the duration of sensory memory</a:t>
            </a:r>
            <a:endParaRPr lang="en-US" sz="1100" dirty="0"/>
          </a:p>
        </p:txBody>
      </p:sp>
      <p:pic>
        <p:nvPicPr>
          <p:cNvPr id="6" name="Content Placeholder 5" descr="A panel of three images demonstrates the sequence of Sperling’s experiment on duration of sensory memory. Image 1 shows a boy in front of an array of random letters on a screen. Text above the screen reads: An array of letters appears briefly for one twentieth of a second before disappearing. This leads to image 2, a blank screen, above which are the words high, medium, and low, of which High has been highlighted. The text alongside reads: An audio tone indicates which row had been the target. Final image 3 shows the screen with the first three original letters in a blurb. Text above the screen reads: Participant reports the letters from target row."/>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072708"/>
            <a:ext cx="11376025" cy="5114221"/>
          </a:xfrm>
        </p:spPr>
      </p:pic>
    </p:spTree>
    <p:extLst>
      <p:ext uri="{BB962C8B-B14F-4D97-AF65-F5344CB8AC3E}">
        <p14:creationId xmlns:p14="http://schemas.microsoft.com/office/powerpoint/2010/main" val="184790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6.3  Making Memory Work</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a:xfrm>
            <a:off x="1066800" y="1066800"/>
            <a:ext cx="10058400" cy="5486400"/>
          </a:xfrm>
        </p:spPr>
        <p:txBody>
          <a:bodyPr/>
          <a:lstStyle/>
          <a:p>
            <a:pPr marL="463550" indent="-463550" eaLnBrk="1" hangingPunct="1">
              <a:spcBef>
                <a:spcPts val="2400"/>
              </a:spcBef>
            </a:pPr>
            <a:r>
              <a:rPr lang="en-US" altLang="en-US" dirty="0">
                <a:ea typeface="ＭＳ Ｐゴシック" panose="020B0600070205080204" pitchFamily="34" charset="-128"/>
              </a:rPr>
              <a:t>Think for Yourself 6.1 – </a:t>
            </a:r>
            <a:r>
              <a:rPr lang="en-US" altLang="en-US" i="1" dirty="0">
                <a:ea typeface="ＭＳ Ｐゴシック" panose="020B0600070205080204" pitchFamily="34" charset="-128"/>
              </a:rPr>
              <a:t>Is Google Hurting Your Memory?</a:t>
            </a:r>
          </a:p>
          <a:p>
            <a:pPr marL="682625" indent="-219075" eaLnBrk="1" hangingPunct="1">
              <a:spcBef>
                <a:spcPts val="1800"/>
              </a:spcBef>
              <a:buFont typeface="Arial" panose="020B0604020202020204" pitchFamily="34" charset="0"/>
              <a:buChar char="•"/>
            </a:pPr>
            <a:r>
              <a:rPr lang="en-US" altLang="en-US" sz="2800" b="1" dirty="0">
                <a:ea typeface="ＭＳ Ｐゴシック" panose="020B0600070205080204" pitchFamily="34" charset="-128"/>
              </a:rPr>
              <a:t>Google effect</a:t>
            </a:r>
            <a:r>
              <a:rPr lang="en-US" altLang="en-US" sz="2800" dirty="0">
                <a:ea typeface="ＭＳ Ｐゴシック" panose="020B0600070205080204" pitchFamily="34" charset="-128"/>
              </a:rPr>
              <a:t>: when </a:t>
            </a:r>
            <a:r>
              <a:rPr lang="en-GB" altLang="en-US" sz="2800" dirty="0">
                <a:ea typeface="ＭＳ Ｐゴシック" panose="020B0600070205080204" pitchFamily="34" charset="-128"/>
              </a:rPr>
              <a:t>people expect to be able to access relevant information on the Internet or a computer, memory for that information is lowered.</a:t>
            </a:r>
          </a:p>
          <a:p>
            <a:pPr marL="682625" indent="-219075" eaLnBrk="1" hangingPunct="1">
              <a:spcBef>
                <a:spcPts val="1800"/>
              </a:spcBef>
              <a:buFont typeface="Arial" panose="020B0604020202020204" pitchFamily="34" charset="0"/>
              <a:buChar char="•"/>
            </a:pPr>
            <a:r>
              <a:rPr lang="en-GB" altLang="en-US" sz="2800" dirty="0">
                <a:ea typeface="ＭＳ Ｐゴシック" panose="020B0600070205080204" pitchFamily="34" charset="-128"/>
              </a:rPr>
              <a:t>People are primed to think of search engines such as Google or Yahoo when they are prompted with difficult questions.</a:t>
            </a:r>
          </a:p>
          <a:p>
            <a:pPr marL="682625" indent="-219075" eaLnBrk="1" hangingPunct="1">
              <a:spcBef>
                <a:spcPts val="1800"/>
              </a:spcBef>
              <a:buFont typeface="Arial" panose="020B0604020202020204" pitchFamily="34" charset="0"/>
              <a:buChar char="•"/>
            </a:pPr>
            <a:r>
              <a:rPr lang="en-GB" altLang="en-US" sz="2800" dirty="0">
                <a:ea typeface="ＭＳ Ｐゴシック" panose="020B0600070205080204" pitchFamily="34" charset="-128"/>
              </a:rPr>
              <a:t>People start to mistake access for understanding.</a:t>
            </a: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759565818"/>
      </p:ext>
    </p:extLst>
  </p:cSld>
  <p:clrMapOvr>
    <a:masterClrMapping/>
  </p:clrMapOvr>
</p:sld>
</file>

<file path=ppt/theme/theme1.xml><?xml version="1.0" encoding="utf-8"?>
<a:theme xmlns:a="http://schemas.openxmlformats.org/drawingml/2006/main" name="Azure">
  <a:themeElements>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3333CC"/>
        </a:hlink>
        <a:folHlink>
          <a:srgbClr val="3333CC"/>
        </a:folHlink>
      </a:clrScheme>
      <a:clrMap bg1="dk2" tx1="lt1" bg2="dk1" tx2="lt2" accent1="accent1" accent2="accent2" accent3="accent3" accent4="accent4" accent5="accent5" accent6="accent6" hlink="hlink" folHlink="folHlink"/>
    </a:extraClrScheme>
    <a:extraClrScheme>
      <a:clrScheme name="Azure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6">
        <a:dk1>
          <a:srgbClr val="000000"/>
        </a:dk1>
        <a:lt1>
          <a:srgbClr val="FFFFFF"/>
        </a:lt1>
        <a:dk2>
          <a:srgbClr val="FF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29592</TotalTime>
  <Words>5298</Words>
  <Application>Microsoft Office PowerPoint</Application>
  <PresentationFormat>Widescreen</PresentationFormat>
  <Paragraphs>446</Paragraphs>
  <Slides>49</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ＭＳ Ｐゴシック</vt:lpstr>
      <vt:lpstr>Arial</vt:lpstr>
      <vt:lpstr>Courier New</vt:lpstr>
      <vt:lpstr>Palatino</vt:lpstr>
      <vt:lpstr>Times</vt:lpstr>
      <vt:lpstr>Times New Roman</vt:lpstr>
      <vt:lpstr>Wingdings</vt:lpstr>
      <vt:lpstr>Azure</vt:lpstr>
      <vt:lpstr>Blank Presentation</vt:lpstr>
      <vt:lpstr>Everyday Memory</vt:lpstr>
      <vt:lpstr>Chapter 6  Everyday Memory  1</vt:lpstr>
      <vt:lpstr>Chapter 6  Everyday Memory  2</vt:lpstr>
      <vt:lpstr>6.1  What Is Memory?</vt:lpstr>
      <vt:lpstr>6.2  The Memory Paradox</vt:lpstr>
      <vt:lpstr>6.3  Making Memory Work  1</vt:lpstr>
      <vt:lpstr>Figure 6.1  The relationship between sensory memory, short-term memory, and long-term memory as described in an influential model by Atkinson and Shiffrin (1968) </vt:lpstr>
      <vt:lpstr>Figure 6.2  Sperling’s experiment demonstrating the duration of sensory memory</vt:lpstr>
      <vt:lpstr>6.3  Making Memory Work  2</vt:lpstr>
      <vt:lpstr>6.3  Making Memory Work  3</vt:lpstr>
      <vt:lpstr>6.3  Making Memory Work  4</vt:lpstr>
      <vt:lpstr>6.3  Making Memory Work  5</vt:lpstr>
      <vt:lpstr>6.3  Making Memory Work  6</vt:lpstr>
      <vt:lpstr>6.3  Making Memory Work  7</vt:lpstr>
      <vt:lpstr>6.3  Making Memory Work  8</vt:lpstr>
      <vt:lpstr>6.3  Making Memory Work  9</vt:lpstr>
      <vt:lpstr>6.3  Making Memory Work  10</vt:lpstr>
      <vt:lpstr>6.3  Making Memory Work  11</vt:lpstr>
      <vt:lpstr>6.3  Making Memory Work  12</vt:lpstr>
      <vt:lpstr>Figure 6.3  The deeper people encode the meaning of words, the better they remember them </vt:lpstr>
      <vt:lpstr>6.3  Making Memory Work  13</vt:lpstr>
      <vt:lpstr>Figure 6.4  Hierarchical organization </vt:lpstr>
      <vt:lpstr>6.3  Making Memory Work  14</vt:lpstr>
      <vt:lpstr>Figure 6.5  Massed vs. distributed practice </vt:lpstr>
      <vt:lpstr>6.3  Making Memory Work  15</vt:lpstr>
      <vt:lpstr>6.3  Making Memory Work  16</vt:lpstr>
      <vt:lpstr>Figure 6.6  The testing effect </vt:lpstr>
      <vt:lpstr>6.3  Making Memory Work  17</vt:lpstr>
      <vt:lpstr>Figure 6.7  Context dependent memory </vt:lpstr>
      <vt:lpstr>6.4  Autobiographical Memory  1</vt:lpstr>
      <vt:lpstr>6.4  Autobiographical Memory  2</vt:lpstr>
      <vt:lpstr>Figure 6.9  Flashbulb memories </vt:lpstr>
      <vt:lpstr>6.4  Autobiographical Memory  3</vt:lpstr>
      <vt:lpstr>6.4  Autobiographical Memory  4</vt:lpstr>
      <vt:lpstr>6.5  Memory Failures  1</vt:lpstr>
      <vt:lpstr>6.5  Memory Failures  2</vt:lpstr>
      <vt:lpstr>Figure 6.10  Ebbinghaus’s forgetting curve </vt:lpstr>
      <vt:lpstr>6.5  Memory Failures  3</vt:lpstr>
      <vt:lpstr>6.5  Memory Failures  4</vt:lpstr>
      <vt:lpstr>6.5  Memory Failures  5</vt:lpstr>
      <vt:lpstr>6.5  Memory Failures  6</vt:lpstr>
      <vt:lpstr>6.5  Memory Failures  7</vt:lpstr>
      <vt:lpstr>6.5  Memory Failures  8</vt:lpstr>
      <vt:lpstr>6.5  Memory Failures  9</vt:lpstr>
      <vt:lpstr>6.5  Memory Failures  10</vt:lpstr>
      <vt:lpstr>6.5  Memory Failures  11</vt:lpstr>
      <vt:lpstr>6.5  Memory Failures  12</vt:lpstr>
      <vt:lpstr>6.6  Implications for Eyewitness Testimony  1</vt:lpstr>
      <vt:lpstr>6.6  Implications for Eyewitness Testimony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828</cp:revision>
  <cp:lastPrinted>1601-01-01T00:00:00Z</cp:lastPrinted>
  <dcterms:created xsi:type="dcterms:W3CDTF">2014-06-10T13:57:06Z</dcterms:created>
  <dcterms:modified xsi:type="dcterms:W3CDTF">2021-07-08T20:13:45Z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2020-01-22T15:12:11Z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6d77b7b5-ad03-4237-acfd-0000ba37a5a4</vt:lpwstr>
  </property>
  <property fmtid="{D5CDD505-2E9C-101B-9397-08002B2CF9AE}" pid="8" name="MSIP_Label_89f61502-7731-4690-a118-333634878cc9_ContentBits">
    <vt:lpwstr>0</vt:lpwstr>
  </property>
</Properties>
</file>