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61" r:id="rId5"/>
    <p:sldId id="259" r:id="rId6"/>
    <p:sldId id="262" r:id="rId7"/>
    <p:sldId id="260" r:id="rId8"/>
    <p:sldId id="263" r:id="rId9"/>
    <p:sldId id="264" r:id="rId10"/>
    <p:sldId id="265" r:id="rId11"/>
    <p:sldId id="266" r:id="rId1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3780" autoAdjust="0"/>
    <p:restoredTop sz="86397" autoAdjust="0"/>
  </p:normalViewPr>
  <p:slideViewPr>
    <p:cSldViewPr>
      <p:cViewPr varScale="1">
        <p:scale>
          <a:sx n="59" d="100"/>
          <a:sy n="59" d="100"/>
        </p:scale>
        <p:origin x="66" y="6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542409" y="2427479"/>
            <a:ext cx="2059180" cy="574039"/>
          </a:xfrm>
          <a:prstGeom prst="rect">
            <a:avLst/>
          </a:prstGeom>
        </p:spPr>
        <p:txBody>
          <a:bodyPr wrap="square" lIns="0" tIns="0" rIns="0" bIns="0">
            <a:spAutoFit/>
          </a:bodyPr>
          <a:lstStyle>
            <a:lvl1pPr>
              <a:defRPr sz="3600" b="0" i="1">
                <a:solidFill>
                  <a:srgbClr val="231F20"/>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a:t>
            </a:r>
            <a:r>
              <a:rPr spc="-25" dirty="0"/>
              <a:t> </a:t>
            </a:r>
            <a:r>
              <a:rPr spc="-10" dirty="0"/>
              <a:t>Oxford</a:t>
            </a:r>
            <a:r>
              <a:rPr spc="-20" dirty="0"/>
              <a:t> </a:t>
            </a:r>
            <a:r>
              <a:rPr spc="-5" dirty="0"/>
              <a:t>University</a:t>
            </a:r>
            <a:r>
              <a:rPr spc="-25" dirty="0"/>
              <a:t> </a:t>
            </a:r>
            <a:r>
              <a:rPr spc="-5" dirty="0"/>
              <a:t>Press,</a:t>
            </a:r>
            <a:r>
              <a:rPr spc="-15" dirty="0"/>
              <a:t> </a:t>
            </a:r>
            <a:r>
              <a:rPr dirty="0"/>
              <a:t>2021</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6/30/2021</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a:t>
            </a:r>
            <a:r>
              <a:rPr spc="-25" dirty="0"/>
              <a:t> </a:t>
            </a:r>
            <a:r>
              <a:rPr spc="-10" dirty="0"/>
              <a:t>Oxford</a:t>
            </a:r>
            <a:r>
              <a:rPr spc="-20" dirty="0"/>
              <a:t> </a:t>
            </a:r>
            <a:r>
              <a:rPr spc="-5" dirty="0"/>
              <a:t>University</a:t>
            </a:r>
            <a:r>
              <a:rPr spc="-25" dirty="0"/>
              <a:t> </a:t>
            </a:r>
            <a:r>
              <a:rPr spc="-5" dirty="0"/>
              <a:t>Press,</a:t>
            </a:r>
            <a:r>
              <a:rPr spc="-15" dirty="0"/>
              <a:t> </a:t>
            </a:r>
            <a:r>
              <a:rPr dirty="0"/>
              <a:t>2021</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6/30/2021</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a:t>
            </a:r>
            <a:r>
              <a:rPr spc="-25" dirty="0"/>
              <a:t> </a:t>
            </a:r>
            <a:r>
              <a:rPr spc="-10" dirty="0"/>
              <a:t>Oxford</a:t>
            </a:r>
            <a:r>
              <a:rPr spc="-20" dirty="0"/>
              <a:t> </a:t>
            </a:r>
            <a:r>
              <a:rPr spc="-5" dirty="0"/>
              <a:t>University</a:t>
            </a:r>
            <a:r>
              <a:rPr spc="-25" dirty="0"/>
              <a:t> </a:t>
            </a:r>
            <a:r>
              <a:rPr spc="-5" dirty="0"/>
              <a:t>Press,</a:t>
            </a:r>
            <a:r>
              <a:rPr spc="-15" dirty="0"/>
              <a:t> </a:t>
            </a:r>
            <a:r>
              <a:rPr dirty="0"/>
              <a:t>2021</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6/30/2021</a:t>
            </a:fld>
            <a:endParaRPr lang="en-US"/>
          </a:p>
        </p:txBody>
      </p:sp>
      <p:sp>
        <p:nvSpPr>
          <p:cNvPr id="7" name="Holder 7"/>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a:t>
            </a:r>
            <a:r>
              <a:rPr spc="-25" dirty="0"/>
              <a:t> </a:t>
            </a:r>
            <a:r>
              <a:rPr spc="-10" dirty="0"/>
              <a:t>Oxford</a:t>
            </a:r>
            <a:r>
              <a:rPr spc="-20" dirty="0"/>
              <a:t> </a:t>
            </a:r>
            <a:r>
              <a:rPr spc="-5" dirty="0"/>
              <a:t>University</a:t>
            </a:r>
            <a:r>
              <a:rPr spc="-25" dirty="0"/>
              <a:t> </a:t>
            </a:r>
            <a:r>
              <a:rPr spc="-5" dirty="0"/>
              <a:t>Press,</a:t>
            </a:r>
            <a:r>
              <a:rPr spc="-15" dirty="0"/>
              <a:t> </a:t>
            </a:r>
            <a:r>
              <a:rPr dirty="0"/>
              <a:t>2021</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6/30/2021</a:t>
            </a:fld>
            <a:endParaRPr lang="en-US"/>
          </a:p>
        </p:txBody>
      </p:sp>
      <p:sp>
        <p:nvSpPr>
          <p:cNvPr id="5" name="Holder 5"/>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a:t>
            </a:r>
            <a:r>
              <a:rPr spc="-25" dirty="0"/>
              <a:t> </a:t>
            </a:r>
            <a:r>
              <a:rPr spc="-10" dirty="0"/>
              <a:t>Oxford</a:t>
            </a:r>
            <a:r>
              <a:rPr spc="-20" dirty="0"/>
              <a:t> </a:t>
            </a:r>
            <a:r>
              <a:rPr spc="-5" dirty="0"/>
              <a:t>University</a:t>
            </a:r>
            <a:r>
              <a:rPr spc="-25" dirty="0"/>
              <a:t> </a:t>
            </a:r>
            <a:r>
              <a:rPr spc="-5" dirty="0"/>
              <a:t>Press,</a:t>
            </a:r>
            <a:r>
              <a:rPr spc="-15" dirty="0"/>
              <a:t> </a:t>
            </a:r>
            <a:r>
              <a:rPr dirty="0"/>
              <a:t>2021</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6/30/2021</a:t>
            </a:fld>
            <a:endParaRPr lang="en-US"/>
          </a:p>
        </p:txBody>
      </p:sp>
      <p:sp>
        <p:nvSpPr>
          <p:cNvPr id="4" name="Holder 4"/>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4000" cy="6857999"/>
          </a:xfrm>
          <a:prstGeom prst="rect">
            <a:avLst/>
          </a:prstGeom>
        </p:spPr>
      </p:pic>
      <p:pic>
        <p:nvPicPr>
          <p:cNvPr id="17" name="bg object 17"/>
          <p:cNvPicPr/>
          <p:nvPr/>
        </p:nvPicPr>
        <p:blipFill>
          <a:blip r:embed="rId8" cstate="print"/>
          <a:stretch>
            <a:fillRect/>
          </a:stretch>
        </p:blipFill>
        <p:spPr>
          <a:xfrm>
            <a:off x="0" y="6330696"/>
            <a:ext cx="1164335" cy="527303"/>
          </a:xfrm>
          <a:prstGeom prst="rect">
            <a:avLst/>
          </a:prstGeom>
        </p:spPr>
      </p:pic>
      <p:sp>
        <p:nvSpPr>
          <p:cNvPr id="2" name="Holder 2"/>
          <p:cNvSpPr>
            <a:spLocks noGrp="1"/>
          </p:cNvSpPr>
          <p:nvPr>
            <p:ph type="title"/>
          </p:nvPr>
        </p:nvSpPr>
        <p:spPr>
          <a:xfrm>
            <a:off x="457200" y="274320"/>
            <a:ext cx="82296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244600" y="6540500"/>
            <a:ext cx="1675130" cy="152400"/>
          </a:xfrm>
          <a:prstGeom prst="rect">
            <a:avLst/>
          </a:prstGeom>
        </p:spPr>
        <p:txBody>
          <a:bodyPr wrap="square" lIns="0" tIns="0" rIns="0" bIns="0">
            <a:spAutoFit/>
          </a:bodyPr>
          <a:lstStyle>
            <a:lvl1pPr>
              <a:defRPr sz="1000" b="0" i="0">
                <a:solidFill>
                  <a:schemeClr val="bg1"/>
                </a:solidFill>
                <a:latin typeface="Calibri"/>
                <a:cs typeface="Calibri"/>
              </a:defRPr>
            </a:lvl1pPr>
          </a:lstStyle>
          <a:p>
            <a:pPr marL="12700">
              <a:lnSpc>
                <a:spcPts val="1050"/>
              </a:lnSpc>
            </a:pPr>
            <a:r>
              <a:rPr dirty="0"/>
              <a:t>©</a:t>
            </a:r>
            <a:r>
              <a:rPr spc="-25" dirty="0"/>
              <a:t> </a:t>
            </a:r>
            <a:r>
              <a:rPr spc="-10" dirty="0"/>
              <a:t>Oxford</a:t>
            </a:r>
            <a:r>
              <a:rPr spc="-20" dirty="0"/>
              <a:t> </a:t>
            </a:r>
            <a:r>
              <a:rPr spc="-5" dirty="0"/>
              <a:t>University</a:t>
            </a:r>
            <a:r>
              <a:rPr spc="-25" dirty="0"/>
              <a:t> </a:t>
            </a:r>
            <a:r>
              <a:rPr spc="-5" dirty="0"/>
              <a:t>Press,</a:t>
            </a:r>
            <a:r>
              <a:rPr spc="-15" dirty="0"/>
              <a:t> </a:t>
            </a:r>
            <a:r>
              <a:rPr dirty="0"/>
              <a:t>2021</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6/30/2021</a:t>
            </a:fld>
            <a:endParaRPr lang="en-US"/>
          </a:p>
        </p:txBody>
      </p:sp>
      <p:sp>
        <p:nvSpPr>
          <p:cNvPr id="6" name="Holder 6"/>
          <p:cNvSpPr>
            <a:spLocks noGrp="1"/>
          </p:cNvSpPr>
          <p:nvPr>
            <p:ph type="sldNum" sz="quarter" idx="7"/>
          </p:nvPr>
        </p:nvSpPr>
        <p:spPr>
          <a:xfrm>
            <a:off x="8831374" y="6533642"/>
            <a:ext cx="231140" cy="177800"/>
          </a:xfrm>
          <a:prstGeom prst="rect">
            <a:avLst/>
          </a:prstGeom>
        </p:spPr>
        <p:txBody>
          <a:bodyPr wrap="square" lIns="0" tIns="0" rIns="0" bIns="0">
            <a:spAutoFit/>
          </a:bodyPr>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90565" y="449579"/>
            <a:ext cx="2963545" cy="513080"/>
          </a:xfrm>
          <a:prstGeom prst="rect">
            <a:avLst/>
          </a:prstGeom>
        </p:spPr>
        <p:txBody>
          <a:bodyPr vert="horz" wrap="square" lIns="0" tIns="12700" rIns="0" bIns="0" rtlCol="0">
            <a:spAutoFit/>
          </a:bodyPr>
          <a:lstStyle/>
          <a:p>
            <a:pPr marL="12700">
              <a:lnSpc>
                <a:spcPct val="100000"/>
              </a:lnSpc>
              <a:spcBef>
                <a:spcPts val="100"/>
              </a:spcBef>
            </a:pPr>
            <a:r>
              <a:rPr sz="3200" i="1" spc="-5" dirty="0">
                <a:solidFill>
                  <a:srgbClr val="231F20"/>
                </a:solidFill>
                <a:latin typeface="Calibri"/>
                <a:cs typeface="Calibri"/>
              </a:rPr>
              <a:t>American</a:t>
            </a:r>
            <a:r>
              <a:rPr sz="3200" i="1" spc="-65" dirty="0">
                <a:solidFill>
                  <a:srgbClr val="231F20"/>
                </a:solidFill>
                <a:latin typeface="Calibri"/>
                <a:cs typeface="Calibri"/>
              </a:rPr>
              <a:t> </a:t>
            </a:r>
            <a:r>
              <a:rPr sz="3200" i="1" spc="-35" dirty="0">
                <a:solidFill>
                  <a:srgbClr val="231F20"/>
                </a:solidFill>
                <a:latin typeface="Calibri"/>
                <a:cs typeface="Calibri"/>
              </a:rPr>
              <a:t>Women</a:t>
            </a:r>
            <a:endParaRPr sz="3200">
              <a:latin typeface="Calibri"/>
              <a:cs typeface="Calibri"/>
            </a:endParaRPr>
          </a:p>
        </p:txBody>
      </p:sp>
      <p:sp>
        <p:nvSpPr>
          <p:cNvPr id="3" name="object 3"/>
          <p:cNvSpPr txBox="1"/>
          <p:nvPr/>
        </p:nvSpPr>
        <p:spPr>
          <a:xfrm>
            <a:off x="3411096" y="812453"/>
            <a:ext cx="2320290" cy="959485"/>
          </a:xfrm>
          <a:prstGeom prst="rect">
            <a:avLst/>
          </a:prstGeom>
        </p:spPr>
        <p:txBody>
          <a:bodyPr vert="horz" wrap="square" lIns="0" tIns="121920" rIns="0" bIns="0" rtlCol="0">
            <a:spAutoFit/>
          </a:bodyPr>
          <a:lstStyle/>
          <a:p>
            <a:pPr algn="ctr">
              <a:lnSpc>
                <a:spcPct val="100000"/>
              </a:lnSpc>
              <a:spcBef>
                <a:spcPts val="960"/>
              </a:spcBef>
            </a:pPr>
            <a:r>
              <a:rPr sz="2600" i="1" dirty="0">
                <a:solidFill>
                  <a:srgbClr val="231F20"/>
                </a:solidFill>
                <a:latin typeface="Calibri"/>
                <a:cs typeface="Calibri"/>
              </a:rPr>
              <a:t>A</a:t>
            </a:r>
            <a:r>
              <a:rPr sz="2600" i="1" spc="-40" dirty="0">
                <a:solidFill>
                  <a:srgbClr val="231F20"/>
                </a:solidFill>
                <a:latin typeface="Calibri"/>
                <a:cs typeface="Calibri"/>
              </a:rPr>
              <a:t> </a:t>
            </a:r>
            <a:r>
              <a:rPr sz="2600" i="1" spc="-5" dirty="0">
                <a:solidFill>
                  <a:srgbClr val="231F20"/>
                </a:solidFill>
                <a:latin typeface="Calibri"/>
                <a:cs typeface="Calibri"/>
              </a:rPr>
              <a:t>Concise</a:t>
            </a:r>
            <a:r>
              <a:rPr sz="2600" i="1" spc="-45" dirty="0">
                <a:solidFill>
                  <a:srgbClr val="231F20"/>
                </a:solidFill>
                <a:latin typeface="Calibri"/>
                <a:cs typeface="Calibri"/>
              </a:rPr>
              <a:t> </a:t>
            </a:r>
            <a:r>
              <a:rPr sz="2600" i="1" spc="-10" dirty="0">
                <a:solidFill>
                  <a:srgbClr val="231F20"/>
                </a:solidFill>
                <a:latin typeface="Calibri"/>
                <a:cs typeface="Calibri"/>
              </a:rPr>
              <a:t>History</a:t>
            </a:r>
            <a:endParaRPr sz="2600">
              <a:latin typeface="Calibri"/>
              <a:cs typeface="Calibri"/>
            </a:endParaRPr>
          </a:p>
          <a:p>
            <a:pPr marL="635" algn="ctr">
              <a:lnSpc>
                <a:spcPct val="100000"/>
              </a:lnSpc>
              <a:spcBef>
                <a:spcPts val="730"/>
              </a:spcBef>
            </a:pPr>
            <a:r>
              <a:rPr sz="2200" spc="-15" dirty="0">
                <a:solidFill>
                  <a:srgbClr val="396497"/>
                </a:solidFill>
                <a:latin typeface="Calibri"/>
                <a:cs typeface="Calibri"/>
              </a:rPr>
              <a:t>By </a:t>
            </a:r>
            <a:r>
              <a:rPr sz="2200" spc="-5" dirty="0">
                <a:solidFill>
                  <a:srgbClr val="396497"/>
                </a:solidFill>
                <a:latin typeface="Calibri"/>
                <a:cs typeface="Calibri"/>
              </a:rPr>
              <a:t>Susan</a:t>
            </a:r>
            <a:r>
              <a:rPr sz="2200" spc="-15" dirty="0">
                <a:solidFill>
                  <a:srgbClr val="396497"/>
                </a:solidFill>
                <a:latin typeface="Calibri"/>
                <a:cs typeface="Calibri"/>
              </a:rPr>
              <a:t> </a:t>
            </a:r>
            <a:r>
              <a:rPr sz="2200" spc="-30" dirty="0">
                <a:solidFill>
                  <a:srgbClr val="396497"/>
                </a:solidFill>
                <a:latin typeface="Calibri"/>
                <a:cs typeface="Calibri"/>
              </a:rPr>
              <a:t>Ware</a:t>
            </a:r>
            <a:endParaRPr sz="2200">
              <a:latin typeface="Calibri"/>
              <a:cs typeface="Calibri"/>
            </a:endParaRPr>
          </a:p>
        </p:txBody>
      </p:sp>
      <p:pic>
        <p:nvPicPr>
          <p:cNvPr id="4" name="object 4" title="Cover"/>
          <p:cNvPicPr/>
          <p:nvPr/>
        </p:nvPicPr>
        <p:blipFill>
          <a:blip r:embed="rId2" cstate="print"/>
          <a:stretch>
            <a:fillRect/>
          </a:stretch>
        </p:blipFill>
        <p:spPr>
          <a:xfrm>
            <a:off x="3158489" y="1905000"/>
            <a:ext cx="2827020" cy="4267200"/>
          </a:xfrm>
          <a:prstGeom prst="rect">
            <a:avLst/>
          </a:prstGeom>
        </p:spPr>
      </p:pic>
      <p:sp>
        <p:nvSpPr>
          <p:cNvPr id="5" name="Title 4">
            <a:extLst>
              <a:ext uri="{FF2B5EF4-FFF2-40B4-BE49-F238E27FC236}">
                <a16:creationId xmlns:a16="http://schemas.microsoft.com/office/drawing/2014/main" id="{D7B3E8B1-9386-4097-B88E-5A070B3D4D53}"/>
              </a:ext>
            </a:extLst>
          </p:cNvPr>
          <p:cNvSpPr>
            <a:spLocks noGrp="1"/>
          </p:cNvSpPr>
          <p:nvPr>
            <p:ph type="title"/>
          </p:nvPr>
        </p:nvSpPr>
        <p:spPr>
          <a:xfrm>
            <a:off x="228600" y="1343099"/>
            <a:ext cx="8229600" cy="276999"/>
          </a:xfrm>
        </p:spPr>
        <p:txBody>
          <a:bodyPr/>
          <a:lstStyle/>
          <a:p>
            <a:r>
              <a:rPr lang="en-IN" dirty="0">
                <a:solidFill>
                  <a:schemeClr val="bg1"/>
                </a:solidFill>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descr="Three girls sit on the floor with a tribal dress that looks like big and thick shawls around their bodies. The same three girls are around a table. They wear frocks and look sad. "/>
          <p:cNvPicPr/>
          <p:nvPr/>
        </p:nvPicPr>
        <p:blipFill>
          <a:blip r:embed="rId2" cstate="print"/>
          <a:stretch>
            <a:fillRect/>
          </a:stretch>
        </p:blipFill>
        <p:spPr>
          <a:xfrm>
            <a:off x="761238" y="1442973"/>
            <a:ext cx="7621524" cy="3387852"/>
          </a:xfrm>
          <a:prstGeom prst="rect">
            <a:avLst/>
          </a:prstGeom>
        </p:spPr>
      </p:pic>
      <p:sp>
        <p:nvSpPr>
          <p:cNvPr id="5" name="Title 4">
            <a:extLst>
              <a:ext uri="{FF2B5EF4-FFF2-40B4-BE49-F238E27FC236}">
                <a16:creationId xmlns:a16="http://schemas.microsoft.com/office/drawing/2014/main" id="{C3261C93-0354-4D5E-B585-C471305D45C6}"/>
              </a:ext>
            </a:extLst>
          </p:cNvPr>
          <p:cNvSpPr>
            <a:spLocks noGrp="1"/>
          </p:cNvSpPr>
          <p:nvPr>
            <p:ph type="title"/>
          </p:nvPr>
        </p:nvSpPr>
        <p:spPr>
          <a:xfrm>
            <a:off x="177743" y="914400"/>
            <a:ext cx="8229600" cy="276999"/>
          </a:xfrm>
        </p:spPr>
        <p:txBody>
          <a:bodyPr/>
          <a:lstStyle/>
          <a:p>
            <a:r>
              <a:rPr lang="en-IN" dirty="0">
                <a:solidFill>
                  <a:schemeClr val="bg1"/>
                </a:solidFill>
              </a:rPr>
              <a:t>10</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a:t>
            </a:r>
            <a:r>
              <a:rPr spc="-25" dirty="0"/>
              <a:t> </a:t>
            </a:r>
            <a:r>
              <a:rPr spc="-10" dirty="0"/>
              <a:t>Oxford</a:t>
            </a:r>
            <a:r>
              <a:rPr spc="-20" dirty="0"/>
              <a:t> </a:t>
            </a:r>
            <a:r>
              <a:rPr spc="-5" dirty="0"/>
              <a:t>University</a:t>
            </a:r>
            <a:r>
              <a:rPr spc="-25" dirty="0"/>
              <a:t> </a:t>
            </a:r>
            <a:r>
              <a:rPr spc="-5" dirty="0"/>
              <a:t>Press,</a:t>
            </a:r>
            <a:r>
              <a:rPr spc="-15" dirty="0"/>
              <a:t> </a:t>
            </a:r>
            <a:r>
              <a:rPr dirty="0"/>
              <a:t>2021</a:t>
            </a: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10</a:t>
            </a:fld>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descr="The button is circular and has the photo of Lucy Stone with the text 1818 Lucy Stone 1893 at the bottom of the button. A golden ribbon with the text, I take her paper, attaches to the bottom of the button. "/>
          <p:cNvPicPr/>
          <p:nvPr/>
        </p:nvPicPr>
        <p:blipFill>
          <a:blip r:embed="rId2" cstate="print"/>
          <a:stretch>
            <a:fillRect/>
          </a:stretch>
        </p:blipFill>
        <p:spPr>
          <a:xfrm>
            <a:off x="3504438" y="850900"/>
            <a:ext cx="2135124" cy="4572000"/>
          </a:xfrm>
          <a:prstGeom prst="rect">
            <a:avLst/>
          </a:prstGeom>
        </p:spPr>
      </p:pic>
      <p:sp>
        <p:nvSpPr>
          <p:cNvPr id="5" name="Title 4">
            <a:extLst>
              <a:ext uri="{FF2B5EF4-FFF2-40B4-BE49-F238E27FC236}">
                <a16:creationId xmlns:a16="http://schemas.microsoft.com/office/drawing/2014/main" id="{333D1047-CF71-4169-AFD0-13B35820D031}"/>
              </a:ext>
            </a:extLst>
          </p:cNvPr>
          <p:cNvSpPr>
            <a:spLocks noGrp="1"/>
          </p:cNvSpPr>
          <p:nvPr>
            <p:ph type="title"/>
          </p:nvPr>
        </p:nvSpPr>
        <p:spPr>
          <a:xfrm>
            <a:off x="228600" y="1454765"/>
            <a:ext cx="8229600" cy="276999"/>
          </a:xfrm>
        </p:spPr>
        <p:txBody>
          <a:bodyPr/>
          <a:lstStyle/>
          <a:p>
            <a:r>
              <a:rPr lang="en-IN" dirty="0">
                <a:solidFill>
                  <a:schemeClr val="bg1"/>
                </a:solidFill>
              </a:rPr>
              <a:t>11</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a:t>
            </a:r>
            <a:r>
              <a:rPr spc="-25" dirty="0"/>
              <a:t> </a:t>
            </a:r>
            <a:r>
              <a:rPr spc="-10" dirty="0"/>
              <a:t>Oxford</a:t>
            </a:r>
            <a:r>
              <a:rPr spc="-20" dirty="0"/>
              <a:t> </a:t>
            </a:r>
            <a:r>
              <a:rPr spc="-5" dirty="0"/>
              <a:t>University</a:t>
            </a:r>
            <a:r>
              <a:rPr spc="-25" dirty="0"/>
              <a:t> </a:t>
            </a:r>
            <a:r>
              <a:rPr spc="-5" dirty="0"/>
              <a:t>Press,</a:t>
            </a:r>
            <a:r>
              <a:rPr spc="-15" dirty="0"/>
              <a:t> </a:t>
            </a:r>
            <a:r>
              <a:rPr dirty="0"/>
              <a:t>2021</a:t>
            </a: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11</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9730" y="3214879"/>
            <a:ext cx="7425055" cy="574040"/>
          </a:xfrm>
          <a:prstGeom prst="rect">
            <a:avLst/>
          </a:prstGeom>
        </p:spPr>
        <p:txBody>
          <a:bodyPr vert="horz" wrap="square" lIns="0" tIns="12700" rIns="0" bIns="0" rtlCol="0">
            <a:spAutoFit/>
          </a:bodyPr>
          <a:lstStyle/>
          <a:p>
            <a:pPr marL="12700">
              <a:lnSpc>
                <a:spcPct val="100000"/>
              </a:lnSpc>
              <a:spcBef>
                <a:spcPts val="100"/>
              </a:spcBef>
            </a:pPr>
            <a:r>
              <a:rPr sz="3600" spc="-15" dirty="0">
                <a:solidFill>
                  <a:srgbClr val="4F81BC"/>
                </a:solidFill>
                <a:latin typeface="Calibri"/>
                <a:cs typeface="Calibri"/>
              </a:rPr>
              <a:t>Reconstruction</a:t>
            </a:r>
            <a:r>
              <a:rPr sz="3600" spc="-5" dirty="0">
                <a:solidFill>
                  <a:srgbClr val="4F81BC"/>
                </a:solidFill>
                <a:latin typeface="Calibri"/>
                <a:cs typeface="Calibri"/>
              </a:rPr>
              <a:t> </a:t>
            </a:r>
            <a:r>
              <a:rPr sz="3600" dirty="0">
                <a:solidFill>
                  <a:srgbClr val="4F81BC"/>
                </a:solidFill>
                <a:latin typeface="Calibri"/>
                <a:cs typeface="Calibri"/>
              </a:rPr>
              <a:t>and</a:t>
            </a:r>
            <a:r>
              <a:rPr sz="3600" spc="-10" dirty="0">
                <a:solidFill>
                  <a:srgbClr val="4F81BC"/>
                </a:solidFill>
                <a:latin typeface="Calibri"/>
                <a:cs typeface="Calibri"/>
              </a:rPr>
              <a:t> </a:t>
            </a:r>
            <a:r>
              <a:rPr sz="3600" spc="-15" dirty="0">
                <a:solidFill>
                  <a:srgbClr val="4F81BC"/>
                </a:solidFill>
                <a:latin typeface="Calibri"/>
                <a:cs typeface="Calibri"/>
              </a:rPr>
              <a:t>Beyond,</a:t>
            </a:r>
            <a:r>
              <a:rPr sz="3600" spc="-10" dirty="0">
                <a:solidFill>
                  <a:srgbClr val="4F81BC"/>
                </a:solidFill>
                <a:latin typeface="Calibri"/>
                <a:cs typeface="Calibri"/>
              </a:rPr>
              <a:t> </a:t>
            </a:r>
            <a:r>
              <a:rPr sz="3600" dirty="0">
                <a:solidFill>
                  <a:srgbClr val="4F81BC"/>
                </a:solidFill>
                <a:latin typeface="Calibri"/>
                <a:cs typeface="Calibri"/>
              </a:rPr>
              <a:t>1865–1890</a:t>
            </a:r>
            <a:endParaRPr sz="3600">
              <a:latin typeface="Calibri"/>
              <a:cs typeface="Calibri"/>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a:t>
            </a:fld>
            <a:endParaRPr dirty="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a:t>
            </a:r>
            <a:r>
              <a:rPr spc="-25" dirty="0"/>
              <a:t> </a:t>
            </a:r>
            <a:r>
              <a:rPr spc="-10" dirty="0"/>
              <a:t>Oxford</a:t>
            </a:r>
            <a:r>
              <a:rPr spc="-20" dirty="0"/>
              <a:t> </a:t>
            </a:r>
            <a:r>
              <a:rPr spc="-5" dirty="0"/>
              <a:t>University</a:t>
            </a:r>
            <a:r>
              <a:rPr spc="-25" dirty="0"/>
              <a:t> </a:t>
            </a:r>
            <a:r>
              <a:rPr spc="-5" dirty="0"/>
              <a:t>Press,</a:t>
            </a:r>
            <a:r>
              <a:rPr spc="-15" dirty="0"/>
              <a:t> </a:t>
            </a:r>
            <a:r>
              <a:rPr dirty="0"/>
              <a:t>2021</a:t>
            </a:r>
          </a:p>
        </p:txBody>
      </p:sp>
      <p:sp>
        <p:nvSpPr>
          <p:cNvPr id="3" name="object 3"/>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spc="-10" dirty="0"/>
              <a:t>Chapter</a:t>
            </a:r>
            <a:r>
              <a:rPr spc="-90" dirty="0"/>
              <a:t> </a:t>
            </a:r>
            <a:r>
              <a:rPr dirty="0"/>
              <a:t>04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descr="Frances Ellen Watkins Harper poses for a photo. "/>
          <p:cNvPicPr/>
          <p:nvPr/>
        </p:nvPicPr>
        <p:blipFill>
          <a:blip r:embed="rId2" cstate="print"/>
          <a:stretch>
            <a:fillRect/>
          </a:stretch>
        </p:blipFill>
        <p:spPr>
          <a:xfrm>
            <a:off x="2866644" y="850900"/>
            <a:ext cx="3410712" cy="4572000"/>
          </a:xfrm>
          <a:prstGeom prst="rect">
            <a:avLst/>
          </a:prstGeom>
        </p:spPr>
      </p:pic>
      <p:sp>
        <p:nvSpPr>
          <p:cNvPr id="5" name="Title 4">
            <a:extLst>
              <a:ext uri="{FF2B5EF4-FFF2-40B4-BE49-F238E27FC236}">
                <a16:creationId xmlns:a16="http://schemas.microsoft.com/office/drawing/2014/main" id="{3461E828-0793-4476-A76C-BCAFCB48315F}"/>
              </a:ext>
            </a:extLst>
          </p:cNvPr>
          <p:cNvSpPr>
            <a:spLocks noGrp="1"/>
          </p:cNvSpPr>
          <p:nvPr>
            <p:ph type="title"/>
          </p:nvPr>
        </p:nvSpPr>
        <p:spPr>
          <a:xfrm>
            <a:off x="228600" y="1454150"/>
            <a:ext cx="8229600" cy="276999"/>
          </a:xfrm>
        </p:spPr>
        <p:txBody>
          <a:bodyPr/>
          <a:lstStyle/>
          <a:p>
            <a:r>
              <a:rPr lang="en-IN" dirty="0">
                <a:solidFill>
                  <a:schemeClr val="bg1"/>
                </a:solidFill>
              </a:rPr>
              <a:t>3</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a:t>
            </a:r>
            <a:r>
              <a:rPr spc="-25" dirty="0"/>
              <a:t> </a:t>
            </a:r>
            <a:r>
              <a:rPr spc="-10" dirty="0"/>
              <a:t>Oxford</a:t>
            </a:r>
            <a:r>
              <a:rPr spc="-20" dirty="0"/>
              <a:t> </a:t>
            </a:r>
            <a:r>
              <a:rPr spc="-5" dirty="0"/>
              <a:t>University</a:t>
            </a:r>
            <a:r>
              <a:rPr spc="-25" dirty="0"/>
              <a:t> </a:t>
            </a:r>
            <a:r>
              <a:rPr spc="-5" dirty="0"/>
              <a:t>Press,</a:t>
            </a:r>
            <a:r>
              <a:rPr spc="-15" dirty="0"/>
              <a:t> </a:t>
            </a:r>
            <a:r>
              <a:rPr dirty="0"/>
              <a:t>2021</a:t>
            </a: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3</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descr="Anna J Cooper sits and poses for a photo. She has a big book on her thighs. "/>
          <p:cNvPicPr/>
          <p:nvPr/>
        </p:nvPicPr>
        <p:blipFill>
          <a:blip r:embed="rId2" cstate="print"/>
          <a:stretch>
            <a:fillRect/>
          </a:stretch>
        </p:blipFill>
        <p:spPr>
          <a:xfrm>
            <a:off x="2866644" y="850900"/>
            <a:ext cx="3410712" cy="4572000"/>
          </a:xfrm>
          <a:prstGeom prst="rect">
            <a:avLst/>
          </a:prstGeom>
        </p:spPr>
      </p:pic>
      <p:sp>
        <p:nvSpPr>
          <p:cNvPr id="5" name="Title 4">
            <a:extLst>
              <a:ext uri="{FF2B5EF4-FFF2-40B4-BE49-F238E27FC236}">
                <a16:creationId xmlns:a16="http://schemas.microsoft.com/office/drawing/2014/main" id="{AEB9A4FB-B8E8-4A79-B1AA-BAE7998F37E3}"/>
              </a:ext>
            </a:extLst>
          </p:cNvPr>
          <p:cNvSpPr>
            <a:spLocks noGrp="1"/>
          </p:cNvSpPr>
          <p:nvPr>
            <p:ph type="title"/>
          </p:nvPr>
        </p:nvSpPr>
        <p:spPr>
          <a:xfrm>
            <a:off x="304800" y="1158101"/>
            <a:ext cx="8229600" cy="276999"/>
          </a:xfrm>
        </p:spPr>
        <p:txBody>
          <a:bodyPr/>
          <a:lstStyle/>
          <a:p>
            <a:r>
              <a:rPr lang="en-IN" dirty="0">
                <a:solidFill>
                  <a:schemeClr val="bg1"/>
                </a:solidFill>
              </a:rPr>
              <a:t>4</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a:t>
            </a:r>
            <a:r>
              <a:rPr spc="-25" dirty="0"/>
              <a:t> </a:t>
            </a:r>
            <a:r>
              <a:rPr spc="-10" dirty="0"/>
              <a:t>Oxford</a:t>
            </a:r>
            <a:r>
              <a:rPr spc="-20" dirty="0"/>
              <a:t> </a:t>
            </a:r>
            <a:r>
              <a:rPr spc="-5" dirty="0"/>
              <a:t>University</a:t>
            </a:r>
            <a:r>
              <a:rPr spc="-25" dirty="0"/>
              <a:t> </a:t>
            </a:r>
            <a:r>
              <a:rPr spc="-5" dirty="0"/>
              <a:t>Press,</a:t>
            </a:r>
            <a:r>
              <a:rPr spc="-15" dirty="0"/>
              <a:t> </a:t>
            </a:r>
            <a:r>
              <a:rPr dirty="0"/>
              <a:t>2021</a:t>
            </a: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4</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descr="The map shows Indian Wars in the West from 1854 to 1890. Battles are as follows. The battles are as follows. Soldier Spring 1868; Washita 1868; Bluewater 1855; New Ulm 1862; Fort Ridgely 1862; Birch Coulee 1862; Big Mound 1863; Whitestone Hill 1863; Slim Buttes 1876; Lame Deer 1877; Powder River 1875; Wolf Mountain 1877; Disaster 1866; Dull Knife 1876; Wagon Box 1867; Rosebud 1876; Hayeld 1867; Little Bighorn 1876; Warbonnet Creek 1876; Wounded Knee 1890; Wood Lake 1862; Grattan Fight 1854; Camp Grant 1871; Canyon de Chelly 1864; Apache Pass 1862; Salt River Canyon 1872; Big Dry Wash 1882; Beecher’s Island 1868; Julesburg 1865. Adobe Walls, 1864, 1874. Palo Duro Canyon 1874; Milk Creek 1879; Whitebird, 1877; Step Toe defeat, 1858; Birch Creek 1878; Pyramid Lake, 1860. Washita, 1868. Massacres are as follows. Marias, 1870; Camp Grant, 1871; Soldier Spring, 1868; Sand Creek, 1864. The Forts were at Dallas; Baxter Springs; St. Louis; Kansas City; Sedalia; Dodge City; Wichita; Abilene; Chicago; Milwaukee; Lead; Duluth; Leadville; St. Paul; Cheyenne; El Paso; Austin; Ft. Worth; Santa Fé; San Francisco; Puget. " title="Map 4.1 Indian Wars in the West, 1854–1890"/>
          <p:cNvPicPr/>
          <p:nvPr/>
        </p:nvPicPr>
        <p:blipFill>
          <a:blip r:embed="rId2" cstate="print"/>
          <a:stretch>
            <a:fillRect/>
          </a:stretch>
        </p:blipFill>
        <p:spPr>
          <a:xfrm>
            <a:off x="1924811" y="850900"/>
            <a:ext cx="5294376" cy="4572000"/>
          </a:xfrm>
          <a:prstGeom prst="rect">
            <a:avLst/>
          </a:prstGeom>
        </p:spPr>
      </p:pic>
      <p:sp>
        <p:nvSpPr>
          <p:cNvPr id="3" name="object 3"/>
          <p:cNvSpPr txBox="1"/>
          <p:nvPr/>
        </p:nvSpPr>
        <p:spPr>
          <a:xfrm>
            <a:off x="215900" y="5788659"/>
            <a:ext cx="3099435" cy="223520"/>
          </a:xfrm>
          <a:prstGeom prst="rect">
            <a:avLst/>
          </a:prstGeom>
        </p:spPr>
        <p:txBody>
          <a:bodyPr vert="horz" wrap="square" lIns="0" tIns="12700" rIns="0" bIns="0" rtlCol="0">
            <a:spAutoFit/>
          </a:bodyPr>
          <a:lstStyle/>
          <a:p>
            <a:pPr marL="12700">
              <a:lnSpc>
                <a:spcPct val="100000"/>
              </a:lnSpc>
              <a:spcBef>
                <a:spcPts val="100"/>
              </a:spcBef>
            </a:pPr>
            <a:r>
              <a:rPr sz="1300" b="1" spc="-5" dirty="0">
                <a:solidFill>
                  <a:srgbClr val="231F20"/>
                </a:solidFill>
                <a:latin typeface="Calibri"/>
                <a:cs typeface="Calibri"/>
              </a:rPr>
              <a:t>Map</a:t>
            </a:r>
            <a:r>
              <a:rPr sz="1300" b="1" spc="-15" dirty="0">
                <a:solidFill>
                  <a:srgbClr val="231F20"/>
                </a:solidFill>
                <a:latin typeface="Calibri"/>
                <a:cs typeface="Calibri"/>
              </a:rPr>
              <a:t> </a:t>
            </a:r>
            <a:r>
              <a:rPr sz="1300" b="1" dirty="0">
                <a:solidFill>
                  <a:srgbClr val="231F20"/>
                </a:solidFill>
                <a:latin typeface="Calibri"/>
                <a:cs typeface="Calibri"/>
              </a:rPr>
              <a:t>4.1</a:t>
            </a:r>
            <a:r>
              <a:rPr sz="1300" b="1" spc="45" dirty="0">
                <a:solidFill>
                  <a:srgbClr val="231F20"/>
                </a:solidFill>
                <a:latin typeface="Calibri"/>
                <a:cs typeface="Calibri"/>
              </a:rPr>
              <a:t> </a:t>
            </a:r>
            <a:r>
              <a:rPr sz="1300" dirty="0">
                <a:solidFill>
                  <a:srgbClr val="231F20"/>
                </a:solidFill>
                <a:latin typeface="Calibri"/>
                <a:cs typeface="Calibri"/>
              </a:rPr>
              <a:t>Indian</a:t>
            </a:r>
            <a:r>
              <a:rPr sz="1300" spc="-10" dirty="0">
                <a:solidFill>
                  <a:srgbClr val="231F20"/>
                </a:solidFill>
                <a:latin typeface="Calibri"/>
                <a:cs typeface="Calibri"/>
              </a:rPr>
              <a:t> </a:t>
            </a:r>
            <a:r>
              <a:rPr sz="1300" spc="-20" dirty="0">
                <a:solidFill>
                  <a:srgbClr val="231F20"/>
                </a:solidFill>
                <a:latin typeface="Calibri"/>
                <a:cs typeface="Calibri"/>
              </a:rPr>
              <a:t>Wars</a:t>
            </a:r>
            <a:r>
              <a:rPr sz="1300" spc="-10" dirty="0">
                <a:solidFill>
                  <a:srgbClr val="231F20"/>
                </a:solidFill>
                <a:latin typeface="Calibri"/>
                <a:cs typeface="Calibri"/>
              </a:rPr>
              <a:t> </a:t>
            </a:r>
            <a:r>
              <a:rPr sz="1300" spc="-5" dirty="0">
                <a:solidFill>
                  <a:srgbClr val="231F20"/>
                </a:solidFill>
                <a:latin typeface="Calibri"/>
                <a:cs typeface="Calibri"/>
              </a:rPr>
              <a:t>in</a:t>
            </a:r>
            <a:r>
              <a:rPr sz="1300" spc="-15" dirty="0">
                <a:solidFill>
                  <a:srgbClr val="231F20"/>
                </a:solidFill>
                <a:latin typeface="Calibri"/>
                <a:cs typeface="Calibri"/>
              </a:rPr>
              <a:t> </a:t>
            </a:r>
            <a:r>
              <a:rPr sz="1300" dirty="0">
                <a:solidFill>
                  <a:srgbClr val="231F20"/>
                </a:solidFill>
                <a:latin typeface="Calibri"/>
                <a:cs typeface="Calibri"/>
              </a:rPr>
              <a:t>the</a:t>
            </a:r>
            <a:r>
              <a:rPr sz="1300" spc="-10" dirty="0">
                <a:solidFill>
                  <a:srgbClr val="231F20"/>
                </a:solidFill>
                <a:latin typeface="Calibri"/>
                <a:cs typeface="Calibri"/>
              </a:rPr>
              <a:t> </a:t>
            </a:r>
            <a:r>
              <a:rPr sz="1300" spc="-15" dirty="0">
                <a:solidFill>
                  <a:srgbClr val="231F20"/>
                </a:solidFill>
                <a:latin typeface="Calibri"/>
                <a:cs typeface="Calibri"/>
              </a:rPr>
              <a:t>West,</a:t>
            </a:r>
            <a:r>
              <a:rPr sz="1300" spc="-5" dirty="0">
                <a:solidFill>
                  <a:srgbClr val="231F20"/>
                </a:solidFill>
                <a:latin typeface="Calibri"/>
                <a:cs typeface="Calibri"/>
              </a:rPr>
              <a:t> </a:t>
            </a:r>
            <a:r>
              <a:rPr sz="1300" dirty="0">
                <a:solidFill>
                  <a:srgbClr val="231F20"/>
                </a:solidFill>
                <a:latin typeface="Calibri"/>
                <a:cs typeface="Calibri"/>
              </a:rPr>
              <a:t>1854–1890</a:t>
            </a:r>
            <a:endParaRPr sz="1300" dirty="0">
              <a:latin typeface="Calibri"/>
              <a:cs typeface="Calibri"/>
            </a:endParaRPr>
          </a:p>
        </p:txBody>
      </p:sp>
      <p:sp>
        <p:nvSpPr>
          <p:cNvPr id="6" name="Title 5">
            <a:extLst>
              <a:ext uri="{FF2B5EF4-FFF2-40B4-BE49-F238E27FC236}">
                <a16:creationId xmlns:a16="http://schemas.microsoft.com/office/drawing/2014/main" id="{5217A06F-3788-4D2B-91A9-4BB3D25BB7F8}"/>
              </a:ext>
            </a:extLst>
          </p:cNvPr>
          <p:cNvSpPr>
            <a:spLocks noGrp="1"/>
          </p:cNvSpPr>
          <p:nvPr>
            <p:ph type="title"/>
          </p:nvPr>
        </p:nvSpPr>
        <p:spPr>
          <a:xfrm>
            <a:off x="228190" y="1131062"/>
            <a:ext cx="8229600" cy="276999"/>
          </a:xfrm>
        </p:spPr>
        <p:txBody>
          <a:bodyPr/>
          <a:lstStyle/>
          <a:p>
            <a:r>
              <a:rPr lang="en-IN" dirty="0">
                <a:solidFill>
                  <a:schemeClr val="bg1"/>
                </a:solidFill>
              </a:rPr>
              <a:t>5</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a:t>
            </a:r>
            <a:r>
              <a:rPr spc="-25" dirty="0"/>
              <a:t> </a:t>
            </a:r>
            <a:r>
              <a:rPr spc="-10" dirty="0"/>
              <a:t>Oxford</a:t>
            </a:r>
            <a:r>
              <a:rPr spc="-20" dirty="0"/>
              <a:t> </a:t>
            </a:r>
            <a:r>
              <a:rPr spc="-5" dirty="0"/>
              <a:t>University</a:t>
            </a:r>
            <a:r>
              <a:rPr spc="-25" dirty="0"/>
              <a:t> </a:t>
            </a:r>
            <a:r>
              <a:rPr spc="-5" dirty="0"/>
              <a:t>Press,</a:t>
            </a:r>
            <a:r>
              <a:rPr spc="-15" dirty="0"/>
              <a:t> </a:t>
            </a:r>
            <a:r>
              <a:rPr dirty="0"/>
              <a:t>2021</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5</a:t>
            </a:fld>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descr="The Tape family of husband, wife, two girls, and one boy pose for a photo. "/>
          <p:cNvPicPr/>
          <p:nvPr/>
        </p:nvPicPr>
        <p:blipFill>
          <a:blip r:embed="rId2" cstate="print"/>
          <a:stretch>
            <a:fillRect/>
          </a:stretch>
        </p:blipFill>
        <p:spPr>
          <a:xfrm>
            <a:off x="3006089" y="850900"/>
            <a:ext cx="3131820" cy="4572000"/>
          </a:xfrm>
          <a:prstGeom prst="rect">
            <a:avLst/>
          </a:prstGeom>
        </p:spPr>
      </p:pic>
      <p:sp>
        <p:nvSpPr>
          <p:cNvPr id="5" name="Title 4">
            <a:extLst>
              <a:ext uri="{FF2B5EF4-FFF2-40B4-BE49-F238E27FC236}">
                <a16:creationId xmlns:a16="http://schemas.microsoft.com/office/drawing/2014/main" id="{6B03B42E-210C-43D3-9BCC-8745FAC37B1E}"/>
              </a:ext>
            </a:extLst>
          </p:cNvPr>
          <p:cNvSpPr>
            <a:spLocks noGrp="1"/>
          </p:cNvSpPr>
          <p:nvPr>
            <p:ph type="title"/>
          </p:nvPr>
        </p:nvSpPr>
        <p:spPr>
          <a:xfrm>
            <a:off x="228600" y="1435100"/>
            <a:ext cx="8229600" cy="276999"/>
          </a:xfrm>
        </p:spPr>
        <p:txBody>
          <a:bodyPr/>
          <a:lstStyle/>
          <a:p>
            <a:r>
              <a:rPr lang="en-IN" dirty="0">
                <a:solidFill>
                  <a:schemeClr val="bg1"/>
                </a:solidFill>
              </a:rPr>
              <a:t>6</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a:t>
            </a:r>
            <a:r>
              <a:rPr spc="-25" dirty="0"/>
              <a:t> </a:t>
            </a:r>
            <a:r>
              <a:rPr spc="-10" dirty="0"/>
              <a:t>Oxford</a:t>
            </a:r>
            <a:r>
              <a:rPr spc="-20" dirty="0"/>
              <a:t> </a:t>
            </a:r>
            <a:r>
              <a:rPr spc="-5" dirty="0"/>
              <a:t>University</a:t>
            </a:r>
            <a:r>
              <a:rPr spc="-25" dirty="0"/>
              <a:t> </a:t>
            </a:r>
            <a:r>
              <a:rPr spc="-5" dirty="0"/>
              <a:t>Press,</a:t>
            </a:r>
            <a:r>
              <a:rPr spc="-15" dirty="0"/>
              <a:t> </a:t>
            </a:r>
            <a:r>
              <a:rPr dirty="0"/>
              <a:t>2021</a:t>
            </a: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descr="The map of the states of United States shows the Miscegenation Laws of 1869. Miscegenation laws between white and Black people in force were in California, Utah, Colorado, Texas, Michigan, Indiana, Illinois, Missouri, Arkansas, Mississippi, Alabama, Georgia, Florida, Tennessee, Kentucky, Ohio, West Virginia, Virginia, North Carolina, and Maine. Miscegenation laws between white and Black people in force, and intermarriage between whites and Asians prohibited were in Oregon, Idaho, Wyoming, Nevada, and Arizona. " title="Map 4.2 Miscegenation Laws, 1869"/>
          <p:cNvPicPr/>
          <p:nvPr/>
        </p:nvPicPr>
        <p:blipFill>
          <a:blip r:embed="rId2" cstate="print"/>
          <a:stretch>
            <a:fillRect/>
          </a:stretch>
        </p:blipFill>
        <p:spPr>
          <a:xfrm>
            <a:off x="1451610" y="850900"/>
            <a:ext cx="6240780" cy="4572000"/>
          </a:xfrm>
          <a:prstGeom prst="rect">
            <a:avLst/>
          </a:prstGeom>
        </p:spPr>
      </p:pic>
      <p:sp>
        <p:nvSpPr>
          <p:cNvPr id="3" name="object 3"/>
          <p:cNvSpPr txBox="1"/>
          <p:nvPr/>
        </p:nvSpPr>
        <p:spPr>
          <a:xfrm>
            <a:off x="215900" y="5788659"/>
            <a:ext cx="2436495" cy="223520"/>
          </a:xfrm>
          <a:prstGeom prst="rect">
            <a:avLst/>
          </a:prstGeom>
        </p:spPr>
        <p:txBody>
          <a:bodyPr vert="horz" wrap="square" lIns="0" tIns="12700" rIns="0" bIns="0" rtlCol="0">
            <a:spAutoFit/>
          </a:bodyPr>
          <a:lstStyle/>
          <a:p>
            <a:pPr marL="12700">
              <a:lnSpc>
                <a:spcPct val="100000"/>
              </a:lnSpc>
              <a:spcBef>
                <a:spcPts val="100"/>
              </a:spcBef>
            </a:pPr>
            <a:r>
              <a:rPr sz="1300" b="1" spc="-5" dirty="0">
                <a:solidFill>
                  <a:srgbClr val="231F20"/>
                </a:solidFill>
                <a:latin typeface="Calibri"/>
                <a:cs typeface="Calibri"/>
              </a:rPr>
              <a:t>Map</a:t>
            </a:r>
            <a:r>
              <a:rPr sz="1300" b="1" spc="-15" dirty="0">
                <a:solidFill>
                  <a:srgbClr val="231F20"/>
                </a:solidFill>
                <a:latin typeface="Calibri"/>
                <a:cs typeface="Calibri"/>
              </a:rPr>
              <a:t> </a:t>
            </a:r>
            <a:r>
              <a:rPr sz="1300" b="1" dirty="0">
                <a:solidFill>
                  <a:srgbClr val="231F20"/>
                </a:solidFill>
                <a:latin typeface="Calibri"/>
                <a:cs typeface="Calibri"/>
              </a:rPr>
              <a:t>4.2</a:t>
            </a:r>
            <a:r>
              <a:rPr sz="1300" b="1" spc="45" dirty="0">
                <a:solidFill>
                  <a:srgbClr val="231F20"/>
                </a:solidFill>
                <a:latin typeface="Calibri"/>
                <a:cs typeface="Calibri"/>
              </a:rPr>
              <a:t> </a:t>
            </a:r>
            <a:r>
              <a:rPr sz="1300" spc="-5" dirty="0">
                <a:solidFill>
                  <a:srgbClr val="231F20"/>
                </a:solidFill>
                <a:latin typeface="Calibri"/>
                <a:cs typeface="Calibri"/>
              </a:rPr>
              <a:t>Miscegenation</a:t>
            </a:r>
            <a:r>
              <a:rPr sz="1300" spc="-10" dirty="0">
                <a:solidFill>
                  <a:srgbClr val="231F20"/>
                </a:solidFill>
                <a:latin typeface="Calibri"/>
                <a:cs typeface="Calibri"/>
              </a:rPr>
              <a:t> Laws, </a:t>
            </a:r>
            <a:r>
              <a:rPr sz="1300" dirty="0">
                <a:solidFill>
                  <a:srgbClr val="231F20"/>
                </a:solidFill>
                <a:latin typeface="Calibri"/>
                <a:cs typeface="Calibri"/>
              </a:rPr>
              <a:t>1869</a:t>
            </a:r>
            <a:endParaRPr sz="1300" dirty="0">
              <a:latin typeface="Calibri"/>
              <a:cs typeface="Calibri"/>
            </a:endParaRPr>
          </a:p>
        </p:txBody>
      </p:sp>
      <p:sp>
        <p:nvSpPr>
          <p:cNvPr id="6" name="Title 5">
            <a:extLst>
              <a:ext uri="{FF2B5EF4-FFF2-40B4-BE49-F238E27FC236}">
                <a16:creationId xmlns:a16="http://schemas.microsoft.com/office/drawing/2014/main" id="{AA0F946A-1BE2-4F2F-9375-BDE3FE69DC8D}"/>
              </a:ext>
            </a:extLst>
          </p:cNvPr>
          <p:cNvSpPr>
            <a:spLocks noGrp="1"/>
          </p:cNvSpPr>
          <p:nvPr>
            <p:ph type="title"/>
          </p:nvPr>
        </p:nvSpPr>
        <p:spPr>
          <a:xfrm>
            <a:off x="245397" y="1296600"/>
            <a:ext cx="8229600" cy="276999"/>
          </a:xfrm>
        </p:spPr>
        <p:txBody>
          <a:bodyPr/>
          <a:lstStyle/>
          <a:p>
            <a:r>
              <a:rPr lang="en-IN" dirty="0">
                <a:solidFill>
                  <a:schemeClr val="bg1"/>
                </a:solidFill>
              </a:rPr>
              <a:t>7</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a:t>
            </a:r>
            <a:r>
              <a:rPr spc="-25" dirty="0"/>
              <a:t> </a:t>
            </a:r>
            <a:r>
              <a:rPr spc="-10" dirty="0"/>
              <a:t>Oxford</a:t>
            </a:r>
            <a:r>
              <a:rPr spc="-20" dirty="0"/>
              <a:t> </a:t>
            </a:r>
            <a:r>
              <a:rPr spc="-5" dirty="0"/>
              <a:t>University</a:t>
            </a:r>
            <a:r>
              <a:rPr spc="-25" dirty="0"/>
              <a:t> </a:t>
            </a:r>
            <a:r>
              <a:rPr spc="-5" dirty="0"/>
              <a:t>Press,</a:t>
            </a:r>
            <a:r>
              <a:rPr spc="-15" dirty="0"/>
              <a:t> </a:t>
            </a:r>
            <a:r>
              <a:rPr dirty="0"/>
              <a:t>2021</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7</a:t>
            </a:fld>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descr="A man, woman, and two children stand in a room made of mud walls. A horse-drawn cart stands near the top of the house. "/>
          <p:cNvPicPr/>
          <p:nvPr/>
        </p:nvPicPr>
        <p:blipFill>
          <a:blip r:embed="rId2" cstate="print"/>
          <a:stretch>
            <a:fillRect/>
          </a:stretch>
        </p:blipFill>
        <p:spPr>
          <a:xfrm>
            <a:off x="1755648" y="850900"/>
            <a:ext cx="5632704" cy="4572000"/>
          </a:xfrm>
          <a:prstGeom prst="rect">
            <a:avLst/>
          </a:prstGeom>
        </p:spPr>
      </p:pic>
      <p:sp>
        <p:nvSpPr>
          <p:cNvPr id="5" name="Title 4">
            <a:extLst>
              <a:ext uri="{FF2B5EF4-FFF2-40B4-BE49-F238E27FC236}">
                <a16:creationId xmlns:a16="http://schemas.microsoft.com/office/drawing/2014/main" id="{8CBCDEAE-D51E-4A99-B263-22CBE3B5789F}"/>
              </a:ext>
            </a:extLst>
          </p:cNvPr>
          <p:cNvSpPr>
            <a:spLocks noGrp="1"/>
          </p:cNvSpPr>
          <p:nvPr>
            <p:ph type="title"/>
          </p:nvPr>
        </p:nvSpPr>
        <p:spPr>
          <a:xfrm>
            <a:off x="304800" y="1469513"/>
            <a:ext cx="8229600" cy="276999"/>
          </a:xfrm>
        </p:spPr>
        <p:txBody>
          <a:bodyPr/>
          <a:lstStyle/>
          <a:p>
            <a:r>
              <a:rPr lang="en-IN" dirty="0">
                <a:solidFill>
                  <a:schemeClr val="bg1"/>
                </a:solidFill>
              </a:rPr>
              <a:t>8</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a:t>
            </a:r>
            <a:r>
              <a:rPr spc="-25" dirty="0"/>
              <a:t> </a:t>
            </a:r>
            <a:r>
              <a:rPr spc="-10" dirty="0"/>
              <a:t>Oxford</a:t>
            </a:r>
            <a:r>
              <a:rPr spc="-20" dirty="0"/>
              <a:t> </a:t>
            </a:r>
            <a:r>
              <a:rPr spc="-5" dirty="0"/>
              <a:t>University</a:t>
            </a:r>
            <a:r>
              <a:rPr spc="-25" dirty="0"/>
              <a:t> </a:t>
            </a:r>
            <a:r>
              <a:rPr spc="-5" dirty="0"/>
              <a:t>Press,</a:t>
            </a:r>
            <a:r>
              <a:rPr spc="-15" dirty="0"/>
              <a:t> </a:t>
            </a:r>
            <a:r>
              <a:rPr dirty="0"/>
              <a:t>2021</a:t>
            </a: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8</a:t>
            </a:fld>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descr="Many female students stand and sit in graduation dress on the steps. Male faculty stand behind and watch them. "/>
          <p:cNvPicPr/>
          <p:nvPr/>
        </p:nvPicPr>
        <p:blipFill>
          <a:blip r:embed="rId2" cstate="print"/>
          <a:stretch>
            <a:fillRect/>
          </a:stretch>
        </p:blipFill>
        <p:spPr>
          <a:xfrm>
            <a:off x="1677923" y="850900"/>
            <a:ext cx="5788152" cy="4572000"/>
          </a:xfrm>
          <a:prstGeom prst="rect">
            <a:avLst/>
          </a:prstGeom>
        </p:spPr>
      </p:pic>
      <p:sp>
        <p:nvSpPr>
          <p:cNvPr id="5" name="Title 4">
            <a:extLst>
              <a:ext uri="{FF2B5EF4-FFF2-40B4-BE49-F238E27FC236}">
                <a16:creationId xmlns:a16="http://schemas.microsoft.com/office/drawing/2014/main" id="{90753F0C-69A8-41AB-8765-E18072101E51}"/>
              </a:ext>
            </a:extLst>
          </p:cNvPr>
          <p:cNvSpPr>
            <a:spLocks noGrp="1"/>
          </p:cNvSpPr>
          <p:nvPr>
            <p:ph type="title"/>
          </p:nvPr>
        </p:nvSpPr>
        <p:spPr>
          <a:xfrm>
            <a:off x="152400" y="1158101"/>
            <a:ext cx="8229600" cy="276999"/>
          </a:xfrm>
        </p:spPr>
        <p:txBody>
          <a:bodyPr/>
          <a:lstStyle/>
          <a:p>
            <a:r>
              <a:rPr lang="en-IN" dirty="0">
                <a:solidFill>
                  <a:schemeClr val="bg1"/>
                </a:solidFill>
              </a:rPr>
              <a:t>9</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a:t>
            </a:r>
            <a:r>
              <a:rPr spc="-25" dirty="0"/>
              <a:t> </a:t>
            </a:r>
            <a:r>
              <a:rPr spc="-10" dirty="0"/>
              <a:t>Oxford</a:t>
            </a:r>
            <a:r>
              <a:rPr spc="-20" dirty="0"/>
              <a:t> </a:t>
            </a:r>
            <a:r>
              <a:rPr spc="-5" dirty="0"/>
              <a:t>University</a:t>
            </a:r>
            <a:r>
              <a:rPr spc="-25" dirty="0"/>
              <a:t> </a:t>
            </a:r>
            <a:r>
              <a:rPr spc="-5" dirty="0"/>
              <a:t>Press,</a:t>
            </a:r>
            <a:r>
              <a:rPr spc="-15" dirty="0"/>
              <a:t> </a:t>
            </a:r>
            <a:r>
              <a:rPr dirty="0"/>
              <a:t>2021</a:t>
            </a: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9</a:t>
            </a:fld>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TotalTime>
  <Words>110</Words>
  <Application>Microsoft Office PowerPoint</Application>
  <PresentationFormat>On-screen Show (4:3)</PresentationFormat>
  <Paragraphs>37</Paragraphs>
  <Slides>11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Calibri</vt:lpstr>
      <vt:lpstr>Office Theme</vt:lpstr>
      <vt:lpstr>1</vt:lpstr>
      <vt:lpstr>Chapter 04</vt:lpstr>
      <vt:lpstr>3</vt:lpstr>
      <vt:lpstr>4</vt:lpstr>
      <vt:lpstr>5</vt:lpstr>
      <vt:lpstr>6</vt:lpstr>
      <vt:lpstr>7</vt:lpstr>
      <vt:lpstr>8</vt:lpstr>
      <vt:lpstr>9</vt:lpstr>
      <vt:lpstr>10</vt:lpstr>
      <vt:lpstr>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MaleappaneSahayaraj Candidassane</cp:lastModifiedBy>
  <cp:revision>2</cp:revision>
  <dcterms:created xsi:type="dcterms:W3CDTF">2021-06-30T11:18:51Z</dcterms:created>
  <dcterms:modified xsi:type="dcterms:W3CDTF">2021-06-30T12:12:42Z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2021-06-30T00:00:00Z</vt:filetime>
  </property>
  <property fmtid="{D5CDD505-2E9C-101B-9397-08002B2CF9AE}" pid="3" name="Creator">
    <vt:lpwstr>Adobe InDesign 14.0 (Windows)</vt:lpwstr>
  </property>
  <property fmtid="{D5CDD505-2E9C-101B-9397-08002B2CF9AE}" pid="4" name="LastSaved">
    <vt:filetime>2021-06-30T00:00:00Z</vt:filetime>
  </property>
</Properties>
</file>