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9" r:id="rId3"/>
    <p:sldId id="270" r:id="rId4"/>
    <p:sldId id="282" r:id="rId5"/>
    <p:sldId id="284" r:id="rId6"/>
    <p:sldId id="286" r:id="rId7"/>
    <p:sldId id="287" r:id="rId8"/>
    <p:sldId id="288" r:id="rId9"/>
    <p:sldId id="289" r:id="rId10"/>
    <p:sldId id="290" r:id="rId11"/>
    <p:sldId id="285" r:id="rId12"/>
    <p:sldId id="291" r:id="rId13"/>
    <p:sldId id="283" r:id="rId14"/>
    <p:sldId id="292" r:id="rId15"/>
    <p:sldId id="293" r:id="rId16"/>
    <p:sldId id="29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4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E1FA-1924-4B16-AA30-F892B25AF49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81C8-2B2A-4B9E-95D3-7B925B1C2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E1FA-1924-4B16-AA30-F892B25AF49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81C8-2B2A-4B9E-95D3-7B925B1C2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7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E1FA-1924-4B16-AA30-F892B25AF49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81C8-2B2A-4B9E-95D3-7B925B1C2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7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E1FA-1924-4B16-AA30-F892B25AF49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81C8-2B2A-4B9E-95D3-7B925B1C2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3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E1FA-1924-4B16-AA30-F892B25AF49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81C8-2B2A-4B9E-95D3-7B925B1C2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4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E1FA-1924-4B16-AA30-F892B25AF49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81C8-2B2A-4B9E-95D3-7B925B1C2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E1FA-1924-4B16-AA30-F892B25AF49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81C8-2B2A-4B9E-95D3-7B925B1C2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1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E1FA-1924-4B16-AA30-F892B25AF49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81C8-2B2A-4B9E-95D3-7B925B1C2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1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E1FA-1924-4B16-AA30-F892B25AF49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81C8-2B2A-4B9E-95D3-7B925B1C2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5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E1FA-1924-4B16-AA30-F892B25AF49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81C8-2B2A-4B9E-95D3-7B925B1C2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4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E1FA-1924-4B16-AA30-F892B25AF49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81C8-2B2A-4B9E-95D3-7B925B1C2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6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7E1FA-1924-4B16-AA30-F892B25AF49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581C8-2B2A-4B9E-95D3-7B925B1C2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3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Sli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1256551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Trends in number of laws introduced and passed</a:t>
            </a:r>
            <a:endParaRPr lang="en-US" sz="3400" dirty="0"/>
          </a:p>
        </p:txBody>
      </p:sp>
      <p:pic>
        <p:nvPicPr>
          <p:cNvPr id="2050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00"/>
            <a:ext cx="5725793" cy="4542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413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Slid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3999"/>
            <a:ext cx="7772400" cy="1443802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Communication: What are the trends in laws introduced and passed over time? (9 of 12)</a:t>
            </a:r>
            <a:endParaRPr lang="en-US" sz="31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2278082"/>
            <a:ext cx="373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/>
              <a:t>How has the percent of laws passed changed since the 66</a:t>
            </a:r>
            <a:r>
              <a:rPr lang="en-US" b="1" baseline="30000" dirty="0"/>
              <a:t>th</a:t>
            </a:r>
            <a:r>
              <a:rPr lang="en-US" b="1" dirty="0"/>
              <a:t> session of the legislature?</a:t>
            </a:r>
          </a:p>
          <a:p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The percent has increased.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r>
              <a:rPr lang="en-US" b="1" dirty="0"/>
              <a:t>The percent has decreased.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The percent has stayed about the same.</a:t>
            </a:r>
          </a:p>
          <a:p>
            <a:endParaRPr lang="en-US" dirty="0"/>
          </a:p>
        </p:txBody>
      </p:sp>
      <p:pic>
        <p:nvPicPr>
          <p:cNvPr id="2050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55" y="2410889"/>
            <a:ext cx="4645345" cy="36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998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Slid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-11723"/>
            <a:ext cx="7772400" cy="1383323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Communication: What are the trends in laws introduced and passed over time? (10 of 12)</a:t>
            </a:r>
            <a:endParaRPr lang="en-US" sz="31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2278082"/>
            <a:ext cx="373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• The total number of bills filed has risen sharply since the sixty-sixth legislature to the present, from 3,500 to more than 7,300.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55" y="2410889"/>
            <a:ext cx="4645345" cy="36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037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Slid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97977" y="3998"/>
            <a:ext cx="7772400" cy="1470025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Communication: What are the trends in laws introduced and passed over time? (11 of 12)</a:t>
            </a:r>
            <a:endParaRPr lang="en-US" sz="31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2278082"/>
            <a:ext cx="3733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• The total number of bills filed has risen sharply since the sixty-sixth legislature to the present, from 3,500 to more than 7,300.</a:t>
            </a:r>
          </a:p>
          <a:p>
            <a:endParaRPr lang="en-US" dirty="0"/>
          </a:p>
          <a:p>
            <a:r>
              <a:rPr lang="en-US" dirty="0"/>
              <a:t>• This growth (more than 108 percent) has exceeded the growth in the state population during that time.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55" y="2410889"/>
            <a:ext cx="4645345" cy="36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915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Slid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4654"/>
            <a:ext cx="7772400" cy="1470025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Communication: What are the trends in laws introduced and passed over time? (12 of 12)</a:t>
            </a:r>
            <a:endParaRPr lang="en-US" sz="31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2278082"/>
            <a:ext cx="373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• The total number of bills filed has risen sharply since the sixty-sixth legislature to the present, from 3,500 to more than 7,300.</a:t>
            </a:r>
          </a:p>
          <a:p>
            <a:endParaRPr lang="en-US" dirty="0"/>
          </a:p>
          <a:p>
            <a:r>
              <a:rPr lang="en-US" dirty="0"/>
              <a:t>• This growth (more than 108 percent) has exceeded the growth in the state population during that time.</a:t>
            </a:r>
          </a:p>
          <a:p>
            <a:endParaRPr lang="en-US" dirty="0"/>
          </a:p>
          <a:p>
            <a:r>
              <a:rPr lang="en-US" dirty="0"/>
              <a:t>• The percentage of bills passed (out of bills filed) is lower now than a decade ago.</a:t>
            </a:r>
          </a:p>
          <a:p>
            <a:endParaRPr lang="en-US" dirty="0"/>
          </a:p>
        </p:txBody>
      </p:sp>
      <p:sp>
        <p:nvSpPr>
          <p:cNvPr id="5" name="Content Placeholder 3" title="Slide 13"/>
          <p:cNvSpPr txBox="1">
            <a:spLocks/>
          </p:cNvSpPr>
          <p:nvPr/>
        </p:nvSpPr>
        <p:spPr>
          <a:xfrm>
            <a:off x="163773" y="1624084"/>
            <a:ext cx="8830102" cy="506331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</p:txBody>
      </p:sp>
      <p:pic>
        <p:nvPicPr>
          <p:cNvPr id="2050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55" y="2410889"/>
            <a:ext cx="4645345" cy="36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860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title="Slid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371600" y="-1884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en-US" sz="3000" dirty="0">
                <a:solidFill>
                  <a:schemeClr val="bg1"/>
                </a:solidFill>
              </a:rPr>
              <a:t>Critical thinking: Why the difference between legislation filed and legislation passed? (1 of 3)</a:t>
            </a:r>
            <a:endParaRPr lang="en-US" sz="3000" dirty="0"/>
          </a:p>
        </p:txBody>
      </p:sp>
      <p:pic>
        <p:nvPicPr>
          <p:cNvPr id="6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55" y="2410889"/>
            <a:ext cx="4645345" cy="36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094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title="slid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524000" y="3999"/>
            <a:ext cx="7620000" cy="1367602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Critical thinking: Why the difference between legislation filed and legislation passed? (2 of 3)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278082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• More students in public schools and state universities, an expanding criminal justice system, booming populations, and a growing economy all create a rising need for new laws.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55" y="2410889"/>
            <a:ext cx="4645345" cy="36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579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title="Slid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371600" y="3998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en-US" sz="3000" dirty="0">
                <a:solidFill>
                  <a:schemeClr val="bg1"/>
                </a:solidFill>
              </a:rPr>
              <a:t>Critical thinking: Why the difference between legislation filed and legislation passed? (3 of 3)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278082"/>
            <a:ext cx="373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• More students in public schools and state universities, an expanding criminal justice system, booming populations, and a growing economy all create a rising need for new laws.</a:t>
            </a:r>
          </a:p>
          <a:p>
            <a:endParaRPr lang="en-US" dirty="0"/>
          </a:p>
          <a:p>
            <a:r>
              <a:rPr lang="en-US" dirty="0"/>
              <a:t>• Lower percentages of bills passed in the last few sessions reflect the increasing dominance of conservatives, including the governor, who favor fewer laws and less regulation, in the legislature.</a:t>
            </a:r>
          </a:p>
          <a:p>
            <a:endParaRPr lang="en-US" dirty="0"/>
          </a:p>
        </p:txBody>
      </p:sp>
      <p:pic>
        <p:nvPicPr>
          <p:cNvPr id="6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55" y="2410889"/>
            <a:ext cx="4645345" cy="36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443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Sli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8382000" cy="1371601"/>
          </a:xfrm>
        </p:spPr>
        <p:txBody>
          <a:bodyPr>
            <a:noAutofit/>
          </a:bodyPr>
          <a:lstStyle/>
          <a:p>
            <a:pPr algn="r"/>
            <a:r>
              <a:rPr lang="en-US" sz="3100" dirty="0">
                <a:solidFill>
                  <a:schemeClr val="bg1"/>
                </a:solidFill>
              </a:rPr>
              <a:t>Communication: What are the trends in laws introduced and passed over time? (1 of 12)</a:t>
            </a:r>
            <a:endParaRPr lang="en-US" sz="3100" dirty="0"/>
          </a:p>
        </p:txBody>
      </p:sp>
      <p:pic>
        <p:nvPicPr>
          <p:cNvPr id="2050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55" y="2410889"/>
            <a:ext cx="4645345" cy="36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80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Sli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83323" y="10888"/>
            <a:ext cx="7772400" cy="1470025"/>
          </a:xfrm>
        </p:spPr>
        <p:txBody>
          <a:bodyPr>
            <a:no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Communication: What are the trends in laws introduced and passed over time? (2 of 12)</a:t>
            </a:r>
            <a:endParaRPr lang="en-US" sz="31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2278082"/>
            <a:ext cx="3733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• Orange bars show bills filed.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• Blue bars show bills passed.</a:t>
            </a:r>
          </a:p>
          <a:p>
            <a:endParaRPr lang="en-US" dirty="0"/>
          </a:p>
        </p:txBody>
      </p:sp>
      <p:pic>
        <p:nvPicPr>
          <p:cNvPr id="2050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55" y="2410889"/>
            <a:ext cx="4645345" cy="36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3276600" y="4994564"/>
            <a:ext cx="1526855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276600" y="2743200"/>
            <a:ext cx="1465078" cy="14789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21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Sli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3998"/>
            <a:ext cx="7772400" cy="1470025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Communication: What are the trends in laws introduced and passed over time? (3 of 12)</a:t>
            </a:r>
            <a:endParaRPr lang="en-US" sz="31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2278082"/>
            <a:ext cx="3733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• Purple dots show the percent of bills filed that were passed.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55" y="2410889"/>
            <a:ext cx="4645345" cy="36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276600" y="410625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72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Sli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65738" y="14654"/>
            <a:ext cx="7772400" cy="1470025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Communication: What are the trends in laws introduced and passed over time? (4 of 12)</a:t>
            </a:r>
            <a:endParaRPr lang="en-US" sz="31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2278082"/>
            <a:ext cx="373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/>
              <a:t>How has the number laws filed changed since the 66</a:t>
            </a:r>
            <a:r>
              <a:rPr lang="en-US" b="1" baseline="30000" dirty="0"/>
              <a:t>th</a:t>
            </a:r>
            <a:r>
              <a:rPr lang="en-US" b="1" dirty="0"/>
              <a:t> session of the legislature?</a:t>
            </a:r>
          </a:p>
          <a:p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The number has increased.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The number has decreased.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The number has stayed about the same.</a:t>
            </a:r>
          </a:p>
          <a:p>
            <a:endParaRPr lang="en-US" dirty="0"/>
          </a:p>
        </p:txBody>
      </p:sp>
      <p:pic>
        <p:nvPicPr>
          <p:cNvPr id="2050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55" y="2410889"/>
            <a:ext cx="4645345" cy="36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97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Sli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9362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Communication: What are the trends in laws introduced and passed over time? (5 of 12)</a:t>
            </a:r>
            <a:endParaRPr lang="en-US" sz="31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2278082"/>
            <a:ext cx="373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/>
              <a:t>How has the number laws filed changed since the 66</a:t>
            </a:r>
            <a:r>
              <a:rPr lang="en-US" b="1" baseline="30000" dirty="0"/>
              <a:t>th</a:t>
            </a:r>
            <a:r>
              <a:rPr lang="en-US" b="1" dirty="0"/>
              <a:t> session of the legislature?</a:t>
            </a:r>
          </a:p>
          <a:p>
            <a:endParaRPr lang="en-US" dirty="0"/>
          </a:p>
          <a:p>
            <a:pPr marL="342900" indent="-342900">
              <a:buAutoNum type="alphaUcPeriod"/>
            </a:pPr>
            <a:r>
              <a:rPr lang="en-US" b="1" dirty="0"/>
              <a:t>The number has increased.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The number has decreased.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The number has stayed about the same.</a:t>
            </a:r>
          </a:p>
          <a:p>
            <a:endParaRPr lang="en-US" dirty="0"/>
          </a:p>
        </p:txBody>
      </p:sp>
      <p:pic>
        <p:nvPicPr>
          <p:cNvPr id="2050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55" y="2410889"/>
            <a:ext cx="4645345" cy="36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553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Sli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3998"/>
            <a:ext cx="7772400" cy="1470025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Communication: What are the trends in laws introduced and passed over time? (6 of 12)</a:t>
            </a:r>
            <a:endParaRPr lang="en-US" sz="31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2278082"/>
            <a:ext cx="373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/>
              <a:t>How has the number laws passed changed since the 66</a:t>
            </a:r>
            <a:r>
              <a:rPr lang="en-US" b="1" baseline="30000" dirty="0"/>
              <a:t>th</a:t>
            </a:r>
            <a:r>
              <a:rPr lang="en-US" b="1" dirty="0"/>
              <a:t> session of the legislature?</a:t>
            </a:r>
          </a:p>
          <a:p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The number has increased.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The number has decreased.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The number has stayed about the same.</a:t>
            </a:r>
          </a:p>
          <a:p>
            <a:endParaRPr lang="en-US" dirty="0"/>
          </a:p>
        </p:txBody>
      </p:sp>
      <p:pic>
        <p:nvPicPr>
          <p:cNvPr id="2050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55" y="2410889"/>
            <a:ext cx="4645345" cy="36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17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Sli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4655"/>
            <a:ext cx="7772400" cy="1356946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Communication: What are the trends in laws introduced and passed over time? (7 of 12)</a:t>
            </a:r>
            <a:endParaRPr lang="en-US" sz="31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2278082"/>
            <a:ext cx="373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/>
              <a:t>How has the number laws passed changed since the 66</a:t>
            </a:r>
            <a:r>
              <a:rPr lang="en-US" b="1" baseline="30000" dirty="0"/>
              <a:t>th</a:t>
            </a:r>
            <a:r>
              <a:rPr lang="en-US" b="1" dirty="0"/>
              <a:t> session of the legislature?</a:t>
            </a:r>
          </a:p>
          <a:p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The number has increased.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The number has decreased.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r>
              <a:rPr lang="en-US" b="1" dirty="0"/>
              <a:t>The number has stayed about the same.</a:t>
            </a:r>
          </a:p>
          <a:p>
            <a:endParaRPr lang="en-US" dirty="0"/>
          </a:p>
        </p:txBody>
      </p:sp>
      <p:pic>
        <p:nvPicPr>
          <p:cNvPr id="2050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55" y="2410889"/>
            <a:ext cx="4645345" cy="36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039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title="Slid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45223" y="5863"/>
            <a:ext cx="7772400" cy="1365738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</a:rPr>
              <a:t>Communication: What are the trends in laws introduced and passed over time? (8 of 12)</a:t>
            </a:r>
            <a:endParaRPr lang="en-US" sz="31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2278082"/>
            <a:ext cx="373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/>
              <a:t>How has the percent of laws passed changed since the 66</a:t>
            </a:r>
            <a:r>
              <a:rPr lang="en-US" b="1" baseline="30000" dirty="0"/>
              <a:t>th</a:t>
            </a:r>
            <a:r>
              <a:rPr lang="en-US" b="1" dirty="0"/>
              <a:t> session of the legislature?</a:t>
            </a:r>
          </a:p>
          <a:p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The percent has increased.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The percent has decreased.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r>
              <a:rPr lang="en-US" dirty="0"/>
              <a:t>The percent has stayed about the same.</a:t>
            </a:r>
          </a:p>
          <a:p>
            <a:endParaRPr lang="en-US" dirty="0"/>
          </a:p>
        </p:txBody>
      </p:sp>
      <p:pic>
        <p:nvPicPr>
          <p:cNvPr id="2050" name="Picture 2" descr="The bar graph and line graph is plotted for number of Bills filed from 0 to 8000 and percent bills passed from 0% to 35%, versus Legislative Session and Governor. The following bar graph values are represented as Governor, Legislative session: Bills Filed, Bills Passed. Clements, 66: 3700, 4%. Clements, 67: 3750, 4%. White, 68: 3800, 6%. White, 69: 4000, 5%. Clements, 70: 4200, 6%. Clements, 71: 5100, 7%. Richards, 72: 4500, 5%. Richards, 73: 4400, 5%. Bush, 74: 5000, 5.5%. Bush, 75: 5500, 7.5%. Bush, 76: 5800, 7.5%. Perry, 77: 5500, 7.5%. Perry, 78: 5500, 7%. Perry, 79: 5500, 7%. Perry, 80: 6200, 7.5%. Perry, 81: 7400, 7%. Perry, 82: 5800, 7%. Perry, 83: 5800, 7.5%. Abbott 84: 5800, 7%. Abbott, 85: 6600, 6%. The line graph for percent of bills passed is Clements, 66: 23%. Clements, 67: 23%. White, 68: 28%. White, 69: 24%. Clements, 70: 28%. Clements, 71: 25%. Richards, 72: 19%. Richards, 73: 23%. Bush, 74: 22%. Bush, 75: 26%. Bush, 76: 28%. Perry, 77: 6500. Perry, 78: 23%. Perry, 79: 24%. Perry, 80: 23%. Perry, 81: 20%. Perry, 82: 23%. Perry, 83: 24%. Abbott 84: 20%. Abbott, 85: 18%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055" y="2410889"/>
            <a:ext cx="4645345" cy="368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9487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752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Trends in number of laws introduced and passed</vt:lpstr>
      <vt:lpstr>Communication: What are the trends in laws introduced and passed over time? (1 of 12)</vt:lpstr>
      <vt:lpstr>Communication: What are the trends in laws introduced and passed over time? (2 of 12)</vt:lpstr>
      <vt:lpstr>Communication: What are the trends in laws introduced and passed over time? (3 of 12)</vt:lpstr>
      <vt:lpstr>Communication: What are the trends in laws introduced and passed over time? (4 of 12)</vt:lpstr>
      <vt:lpstr>Communication: What are the trends in laws introduced and passed over time? (5 of 12)</vt:lpstr>
      <vt:lpstr>Communication: What are the trends in laws introduced and passed over time? (6 of 12)</vt:lpstr>
      <vt:lpstr>Communication: What are the trends in laws introduced and passed over time? (7 of 12)</vt:lpstr>
      <vt:lpstr>Communication: What are the trends in laws introduced and passed over time? (8 of 12)</vt:lpstr>
      <vt:lpstr>Communication: What are the trends in laws introduced and passed over time? (9 of 12)</vt:lpstr>
      <vt:lpstr>Communication: What are the trends in laws introduced and passed over time? (10 of 12)</vt:lpstr>
      <vt:lpstr>Communication: What are the trends in laws introduced and passed over time? (11 of 12)</vt:lpstr>
      <vt:lpstr>Communication: What are the trends in laws introduced and passed over time? (12 of 12)</vt:lpstr>
      <vt:lpstr>Critical thinking: Why the difference between legislation filed and legislation passed? (1 of 3)</vt:lpstr>
      <vt:lpstr>Critical thinking: Why the difference between legislation filed and legislation passed? (2 of 3)</vt:lpstr>
      <vt:lpstr>Critical thinking: Why the difference between legislation filed and legislation passed? (3 of 3)</vt:lpstr>
    </vt:vector>
  </TitlesOfParts>
  <Company>Oxford University Press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Friedman, Naomi</dc:creator>
  <cp:lastModifiedBy>Ramesh, Manivannan</cp:lastModifiedBy>
  <cp:revision>54</cp:revision>
  <dcterms:created xsi:type="dcterms:W3CDTF">2019-10-31T18:13:19Z</dcterms:created>
  <dcterms:modified xsi:type="dcterms:W3CDTF">2021-04-28T20:48:01Z</dcterms:modified>
</cp:coreProperties>
</file>