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Props/app0.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openxmlformats.org/package/2006/relationships/metadata/extended-properties" Target="docProps/app0.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694" autoAdjust="0"/>
  </p:normalViewPr>
  <p:slideViewPr>
    <p:cSldViewPr snapToGrid="0" snapToObjects="1">
      <p:cViewPr varScale="1">
        <p:scale>
          <a:sx n="121" d="100"/>
          <a:sy n="121" d="100"/>
        </p:scale>
        <p:origin x="1904"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12/15/20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12/15/20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12/15/20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12/15/20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12/15/20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1EB5C9-1307-BA42-ABA2-0BC069CD8E7F}" type="datetimeFigureOut">
              <a:rPr lang="en-US" smtClean="0"/>
              <a:t>12/15/20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marL="0" lvl="0" indent="0">
              <a:buNone/>
            </a:pPr>
            <a:r>
              <a:t>The End of Globalization?</a:t>
            </a:r>
          </a:p>
        </p:txBody>
      </p:sp>
      <p:sp>
        <p:nvSpPr>
          <p:cNvPr id="3" name="Subtitle 2"/>
          <p:cNvSpPr>
            <a:spLocks noGrp="1"/>
          </p:cNvSpPr>
          <p:nvPr>
            <p:ph type="subTitle" idx="1"/>
          </p:nvPr>
        </p:nvSpPr>
        <p:spPr>
          <a:xfrm>
            <a:off x="1371600" y="3886200"/>
            <a:ext cx="6400800" cy="1752600"/>
          </a:xfrm>
        </p:spPr>
        <p:txBody>
          <a:bodyPr/>
          <a:lstStyle/>
          <a:p>
            <a:pPr marL="0" lvl="0" indent="0">
              <a:buNone/>
            </a:pPr>
            <a:br/>
            <a:b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Potential pressures against continued high migration</a:t>
            </a:r>
          </a:p>
        </p:txBody>
      </p:sp>
      <p:sp>
        <p:nvSpPr>
          <p:cNvPr id="3" name="Content Placeholder 2"/>
          <p:cNvSpPr>
            <a:spLocks noGrp="1"/>
          </p:cNvSpPr>
          <p:nvPr>
            <p:ph idx="1"/>
          </p:nvPr>
        </p:nvSpPr>
        <p:spPr/>
        <p:txBody>
          <a:bodyPr/>
          <a:lstStyle/>
          <a:p>
            <a:pPr lvl="1"/>
            <a:r>
              <a:t>If there is less conflict producing fewer refugees.</a:t>
            </a:r>
          </a:p>
          <a:p>
            <a:pPr lvl="1"/>
            <a:r>
              <a:t>If gaps in economic opportunities between countries narrow.</a:t>
            </a:r>
          </a:p>
          <a:p>
            <a:pPr lvl="1"/>
            <a:r>
              <a:t>If barriers to entry and exist increase (e.g., greater and more militarized border enforcement, more hostility and discrimination).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Potential pressures against globalization more generally</a:t>
            </a:r>
          </a:p>
        </p:txBody>
      </p:sp>
      <p:sp>
        <p:nvSpPr>
          <p:cNvPr id="3" name="Content Placeholder 2"/>
          <p:cNvSpPr>
            <a:spLocks noGrp="1"/>
          </p:cNvSpPr>
          <p:nvPr>
            <p:ph idx="1"/>
          </p:nvPr>
        </p:nvSpPr>
        <p:spPr/>
        <p:txBody>
          <a:bodyPr/>
          <a:lstStyle/>
          <a:p>
            <a:pPr lvl="1"/>
            <a:r>
              <a:t>Global populism on the left and right</a:t>
            </a:r>
          </a:p>
          <a:p>
            <a:pPr lvl="1"/>
            <a:r>
              <a:t>Trade war?</a:t>
            </a:r>
          </a:p>
          <a:p>
            <a:pPr lvl="1"/>
            <a:r>
              <a:t>COVID-19</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Pressures against globalization from the left</a:t>
            </a:r>
          </a:p>
        </p:txBody>
      </p:sp>
      <p:sp>
        <p:nvSpPr>
          <p:cNvPr id="3" name="Content Placeholder 2"/>
          <p:cNvSpPr>
            <a:spLocks noGrp="1"/>
          </p:cNvSpPr>
          <p:nvPr>
            <p:ph idx="1"/>
          </p:nvPr>
        </p:nvSpPr>
        <p:spPr/>
        <p:txBody>
          <a:bodyPr/>
          <a:lstStyle/>
          <a:p>
            <a:pPr lvl="1"/>
            <a:r>
              <a:t>Some research indicates that increased exposure to international trade might, at least in the short term, make some workers worse off (Case and Deaton 2019).</a:t>
            </a:r>
          </a:p>
          <a:p>
            <a:pPr lvl="1"/>
            <a:r>
              <a:t>Does it expand income inequality (an emergent concern in recent years)?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Pressures against globalization from the right</a:t>
            </a:r>
          </a:p>
        </p:txBody>
      </p:sp>
      <p:sp>
        <p:nvSpPr>
          <p:cNvPr id="3" name="Content Placeholder 2"/>
          <p:cNvSpPr>
            <a:spLocks noGrp="1"/>
          </p:cNvSpPr>
          <p:nvPr>
            <p:ph idx="1"/>
          </p:nvPr>
        </p:nvSpPr>
        <p:spPr/>
        <p:txBody>
          <a:bodyPr/>
          <a:lstStyle/>
          <a:p>
            <a:pPr lvl="1"/>
            <a:r>
              <a:t>Identity concerns seem to be paramount</a:t>
            </a:r>
          </a:p>
          <a:p>
            <a:pPr lvl="1"/>
            <a:r>
              <a:t>Anti-immigrant rhetoric prominent in the Brexit movement and around right-leaning governments in Europe, the US, and elsewhere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A trade war between the US and China?</a:t>
            </a:r>
          </a:p>
        </p:txBody>
      </p:sp>
      <p:sp>
        <p:nvSpPr>
          <p:cNvPr id="3" name="Content Placeholder 2"/>
          <p:cNvSpPr>
            <a:spLocks noGrp="1"/>
          </p:cNvSpPr>
          <p:nvPr>
            <p:ph idx="1"/>
          </p:nvPr>
        </p:nvSpPr>
        <p:spPr/>
        <p:txBody>
          <a:bodyPr/>
          <a:lstStyle/>
          <a:p>
            <a:pPr lvl="1"/>
            <a:r>
              <a:t>The Trump administration in the US has implemented a number of protectionist policies against China</a:t>
            </a:r>
          </a:p>
          <a:p>
            <a:pPr lvl="1"/>
            <a:r>
              <a:t>Some have been reciprocated.</a:t>
            </a:r>
          </a:p>
          <a:p>
            <a:pPr lvl="1"/>
            <a:r>
              <a:t>Tensions are real and there are major points of potential conflict, including intellectual property, espionage, trade policy, geographic spheres of influence, and human rights questions.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COVID - 19</a:t>
            </a:r>
          </a:p>
        </p:txBody>
      </p:sp>
      <p:sp>
        <p:nvSpPr>
          <p:cNvPr id="3" name="Content Placeholder 2"/>
          <p:cNvSpPr>
            <a:spLocks noGrp="1"/>
          </p:cNvSpPr>
          <p:nvPr>
            <p:ph idx="1"/>
          </p:nvPr>
        </p:nvSpPr>
        <p:spPr/>
        <p:txBody>
          <a:bodyPr/>
          <a:lstStyle/>
          <a:p>
            <a:pPr lvl="1"/>
            <a:r>
              <a:t>Near halt on global travel in the short-to-medium term, reducing overall migration.</a:t>
            </a:r>
          </a:p>
          <a:p>
            <a:pPr lvl="1"/>
            <a:r>
              <a:t>Possible increase in xenophobia as well as reduced economic opportunities slowing or reversing migratory waves (e.g., Venezuelan refugees returning from Peru and elsewhere)</a:t>
            </a:r>
          </a:p>
          <a:p>
            <a:pPr lvl="1"/>
            <a:r>
              <a:t>Supply chain breakdowns. If they persist, producers may find alternatives. Possible lasting decline in global supply chains?</a:t>
            </a:r>
          </a:p>
          <a:p>
            <a:pPr lvl="1"/>
            <a:r>
              <a:t>Does COVID-inspired fear of foreign “others” reinforce existing trends on the populist right?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Consequences of declines in globalization</a:t>
            </a:r>
          </a:p>
        </p:txBody>
      </p:sp>
      <p:sp>
        <p:nvSpPr>
          <p:cNvPr id="3" name="Content Placeholder 2"/>
          <p:cNvSpPr>
            <a:spLocks noGrp="1"/>
          </p:cNvSpPr>
          <p:nvPr>
            <p:ph idx="1"/>
          </p:nvPr>
        </p:nvSpPr>
        <p:spPr/>
        <p:txBody>
          <a:bodyPr/>
          <a:lstStyle/>
          <a:p>
            <a:pPr lvl="1"/>
            <a:r>
              <a:t>How much will growth fall?</a:t>
            </a:r>
          </a:p>
          <a:p>
            <a:pPr lvl="1"/>
            <a:r>
              <a:t>How much future growth won’t be achieved?</a:t>
            </a:r>
          </a:p>
          <a:p>
            <a:pPr lvl="1"/>
            <a:r>
              <a:t>Impacts on migration and remittances?</a:t>
            </a:r>
          </a:p>
          <a:p>
            <a:pPr lvl="1"/>
            <a:r>
              <a:t>Geopolitical reodering?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Impacts on migration and remittances?</a:t>
            </a:r>
          </a:p>
        </p:txBody>
      </p:sp>
      <p:sp>
        <p:nvSpPr>
          <p:cNvPr id="3" name="Content Placeholder 2"/>
          <p:cNvSpPr>
            <a:spLocks noGrp="1"/>
          </p:cNvSpPr>
          <p:nvPr>
            <p:ph idx="1"/>
          </p:nvPr>
        </p:nvSpPr>
        <p:spPr/>
        <p:txBody>
          <a:bodyPr/>
          <a:lstStyle/>
          <a:p>
            <a:pPr lvl="1"/>
            <a:r>
              <a:t>Impact on migration likely different for different groups and given different barriers.</a:t>
            </a:r>
          </a:p>
          <a:p>
            <a:pPr lvl="1"/>
            <a:r>
              <a:t>Will travel for education return to pre-pandemic levels? If not, possible implications for human capital formation in numerous countries.</a:t>
            </a:r>
          </a:p>
          <a:p>
            <a:pPr lvl="1"/>
            <a:r>
              <a:t>Remittances could decline because migrants have fewer resources to send.</a:t>
            </a:r>
          </a:p>
          <a:p>
            <a:pPr lvl="1"/>
            <a:r>
              <a:t>Remittances could decline because fewer people migrate.</a:t>
            </a:r>
          </a:p>
          <a:p>
            <a:pPr lvl="1"/>
            <a:r>
              <a:t>Note that remittances are very economically important in some countries and regions.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lvl="0" indent="0">
              <a:buNone/>
            </a:pPr>
            <a:r>
              <a:rPr sz="2400" dirty="0"/>
              <a:t>Political economists arguing for more nuanced understandings of the role of the state in economic development</a:t>
            </a:r>
          </a:p>
        </p:txBody>
      </p:sp>
      <p:sp>
        <p:nvSpPr>
          <p:cNvPr id="3" name="Content Placeholder 2"/>
          <p:cNvSpPr>
            <a:spLocks noGrp="1"/>
          </p:cNvSpPr>
          <p:nvPr>
            <p:ph idx="1"/>
          </p:nvPr>
        </p:nvSpPr>
        <p:spPr/>
        <p:txBody>
          <a:bodyPr/>
          <a:lstStyle/>
          <a:p>
            <a:pPr lvl="1"/>
            <a:r>
              <a:rPr dirty="0"/>
              <a:t>Dani Rodrik and others have argued that the old “states versus markets” debate is too limiting.</a:t>
            </a:r>
          </a:p>
          <a:p>
            <a:pPr lvl="1"/>
            <a:r>
              <a:rPr dirty="0"/>
              <a:t>Is there a middle way between protectionism and total free trade?</a:t>
            </a:r>
          </a:p>
          <a:p>
            <a:pPr lvl="1"/>
            <a:r>
              <a:rPr dirty="0"/>
              <a:t>States may need to shield workers from some of the short-term costs of trade.</a:t>
            </a:r>
          </a:p>
          <a:p>
            <a:pPr lvl="1"/>
            <a:r>
              <a:rPr dirty="0"/>
              <a:t>See discussion in chapters 4-5.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The end of globalization?</a:t>
            </a:r>
          </a:p>
        </p:txBody>
      </p:sp>
      <p:sp>
        <p:nvSpPr>
          <p:cNvPr id="3" name="Content Placeholder 2"/>
          <p:cNvSpPr>
            <a:spLocks noGrp="1"/>
          </p:cNvSpPr>
          <p:nvPr>
            <p:ph idx="1"/>
          </p:nvPr>
        </p:nvSpPr>
        <p:spPr/>
        <p:txBody>
          <a:bodyPr/>
          <a:lstStyle/>
          <a:p>
            <a:pPr lvl="1"/>
            <a:r>
              <a:rPr dirty="0"/>
              <a:t>Almost certainly not. Too many have too much to gain from restrict</a:t>
            </a:r>
            <a:r>
              <a:rPr lang="en-US" dirty="0"/>
              <a:t>ing</a:t>
            </a:r>
            <a:r>
              <a:rPr dirty="0"/>
              <a:t> global ties.</a:t>
            </a:r>
          </a:p>
          <a:p>
            <a:pPr lvl="1"/>
            <a:r>
              <a:rPr dirty="0"/>
              <a:t>But there are headwinds.</a:t>
            </a:r>
          </a:p>
          <a:p>
            <a:pPr lvl="1"/>
            <a:r>
              <a:rPr dirty="0"/>
              <a:t>Can we identify some of the questions that might influence how much it may slow down?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The context</a:t>
            </a:r>
          </a:p>
        </p:txBody>
      </p:sp>
      <p:sp>
        <p:nvSpPr>
          <p:cNvPr id="3" name="Content Placeholder 2"/>
          <p:cNvSpPr>
            <a:spLocks noGrp="1"/>
          </p:cNvSpPr>
          <p:nvPr>
            <p:ph idx="1"/>
          </p:nvPr>
        </p:nvSpPr>
        <p:spPr/>
        <p:txBody>
          <a:bodyPr/>
          <a:lstStyle/>
          <a:p>
            <a:pPr lvl="1"/>
            <a:r>
              <a:t>As discussed in chapter 4, some argue that free trade makes everyone better off in the long run.</a:t>
            </a:r>
          </a:p>
          <a:p>
            <a:pPr lvl="1"/>
            <a:r>
              <a:t>States should minimize tariffs on imports and subsidies for domestic producers.</a:t>
            </a:r>
          </a:p>
          <a:p>
            <a:pPr lvl="1"/>
            <a:r>
              <a:t>States should instead aim to specialize in their “comparative advantage.”</a:t>
            </a:r>
          </a:p>
          <a:p>
            <a:pPr lvl="1"/>
            <a:r>
              <a:t>Historically, though, we have seen states oscillate between free trade and protectionism.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What will happen with COVID?</a:t>
            </a:r>
          </a:p>
        </p:txBody>
      </p:sp>
      <p:sp>
        <p:nvSpPr>
          <p:cNvPr id="3" name="Content Placeholder 2"/>
          <p:cNvSpPr>
            <a:spLocks noGrp="1"/>
          </p:cNvSpPr>
          <p:nvPr>
            <p:ph idx="1"/>
          </p:nvPr>
        </p:nvSpPr>
        <p:spPr/>
        <p:txBody>
          <a:bodyPr>
            <a:normAutofit/>
          </a:bodyPr>
          <a:lstStyle/>
          <a:p>
            <a:pPr lvl="1"/>
            <a:r>
              <a:rPr lang="en-US" sz="2400" dirty="0"/>
              <a:t>With vaccines now available</a:t>
            </a:r>
            <a:r>
              <a:rPr sz="2400" dirty="0"/>
              <a:t>, when, how widely will it be distributed, </a:t>
            </a:r>
            <a:r>
              <a:rPr lang="en-US" sz="2400" dirty="0"/>
              <a:t>who will get them first?</a:t>
            </a:r>
          </a:p>
          <a:p>
            <a:pPr lvl="1"/>
            <a:r>
              <a:rPr lang="en-US" sz="2400" dirty="0"/>
              <a:t>How and when will lower-income countries access vaccines and what will be the consequences of any delays?</a:t>
            </a:r>
            <a:endParaRPr sz="2400" dirty="0"/>
          </a:p>
          <a:p>
            <a:pPr lvl="1"/>
            <a:r>
              <a:rPr sz="2400" dirty="0"/>
              <a:t>Will continued and renewed lockdowns be required and how will they impact global supply chains?</a:t>
            </a:r>
          </a:p>
          <a:p>
            <a:pPr lvl="1"/>
            <a:r>
              <a:rPr sz="2400" dirty="0"/>
              <a:t>If they’re prolonged, will producers in some places develop new supply chains within narrower ranges of countries?</a:t>
            </a:r>
          </a:p>
          <a:p>
            <a:pPr lvl="1"/>
            <a:r>
              <a:rPr sz="2400" dirty="0"/>
              <a:t>If so, how will this interact with shifting geopolitical dynamics (e.g., to what extent will it align with competition between the United States and China)?</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What will happen with global populism?</a:t>
            </a:r>
          </a:p>
        </p:txBody>
      </p:sp>
      <p:sp>
        <p:nvSpPr>
          <p:cNvPr id="3" name="Content Placeholder 2"/>
          <p:cNvSpPr>
            <a:spLocks noGrp="1"/>
          </p:cNvSpPr>
          <p:nvPr>
            <p:ph idx="1"/>
          </p:nvPr>
        </p:nvSpPr>
        <p:spPr/>
        <p:txBody>
          <a:bodyPr/>
          <a:lstStyle/>
          <a:p>
            <a:pPr lvl="1"/>
            <a:r>
              <a:t>Some evidence suggests that populism may be waning in some places, but this is far from clear at present.</a:t>
            </a:r>
          </a:p>
          <a:p>
            <a:pPr lvl="1"/>
            <a:r>
              <a:t>Will publics turn against right wing populists, perhaps due to challenges in combatting COVID?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lvl="0" indent="0">
              <a:buNone/>
            </a:pPr>
            <a:r>
              <a:rPr sz="4000" dirty="0"/>
              <a:t>Will responses to the pandemic shift the role of the state in the economy?</a:t>
            </a:r>
          </a:p>
        </p:txBody>
      </p:sp>
      <p:sp>
        <p:nvSpPr>
          <p:cNvPr id="3" name="Content Placeholder 2"/>
          <p:cNvSpPr>
            <a:spLocks noGrp="1"/>
          </p:cNvSpPr>
          <p:nvPr>
            <p:ph idx="1"/>
          </p:nvPr>
        </p:nvSpPr>
        <p:spPr/>
        <p:txBody>
          <a:bodyPr/>
          <a:lstStyle/>
          <a:p>
            <a:pPr lvl="1"/>
            <a:r>
              <a:rPr dirty="0"/>
              <a:t>In the short run, many states are borrowing to provide relief to both workers and businesses.</a:t>
            </a:r>
          </a:p>
          <a:p>
            <a:pPr lvl="1"/>
            <a:r>
              <a:rPr dirty="0"/>
              <a:t>Could this lead to a lasting shift in spending priorities and more activist states?</a:t>
            </a:r>
          </a:p>
          <a:p>
            <a:pPr lvl="1"/>
            <a:r>
              <a:rPr dirty="0"/>
              <a:t>Note that sometimes this can arguably be “globalist” (e.g., summer 2020 EU fiscal and budgetary decisions)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“Waves of Globalization”</a:t>
            </a:r>
          </a:p>
        </p:txBody>
      </p:sp>
      <p:sp>
        <p:nvSpPr>
          <p:cNvPr id="3" name="Content Placeholder 2"/>
          <p:cNvSpPr>
            <a:spLocks noGrp="1"/>
          </p:cNvSpPr>
          <p:nvPr>
            <p:ph idx="1"/>
          </p:nvPr>
        </p:nvSpPr>
        <p:spPr/>
        <p:txBody>
          <a:bodyPr/>
          <a:lstStyle/>
          <a:p>
            <a:pPr lvl="1"/>
            <a:r>
              <a:t>Historians speak of a couple major “waves of globalization” over the last couple centuries.</a:t>
            </a:r>
          </a:p>
          <a:p>
            <a:pPr lvl="1"/>
            <a:r>
              <a:t>The first runs from the early 19th century (just after influential arguments for free trade saw their systematic development in the writings of Smith and Ricardo) to the start of World War I.</a:t>
            </a:r>
          </a:p>
          <a:p>
            <a:pPr lvl="1"/>
            <a:r>
              <a:t>The second covers much of the second half of the 20th century and the beginnings of the 21st.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What distinguished these periods?</a:t>
            </a:r>
          </a:p>
        </p:txBody>
      </p:sp>
      <p:sp>
        <p:nvSpPr>
          <p:cNvPr id="3" name="Content Placeholder 2"/>
          <p:cNvSpPr>
            <a:spLocks noGrp="1"/>
          </p:cNvSpPr>
          <p:nvPr>
            <p:ph idx="1"/>
          </p:nvPr>
        </p:nvSpPr>
        <p:spPr/>
        <p:txBody>
          <a:bodyPr/>
          <a:lstStyle/>
          <a:p>
            <a:pPr lvl="1"/>
            <a:r>
              <a:t>In other words, what do we mean by “globalization” in this context?</a:t>
            </a:r>
          </a:p>
          <a:p>
            <a:pPr lvl="1"/>
            <a:r>
              <a:t>Large-scale international mobility of capital (foreign investment)</a:t>
            </a:r>
          </a:p>
          <a:p>
            <a:pPr lvl="1"/>
            <a:r>
              <a:t>Large-scale international mobility of labor (migration)</a:t>
            </a:r>
          </a:p>
          <a:p>
            <a:pPr lvl="1"/>
            <a:r>
              <a:t>Arguably, large-scale international mobility of ideas (technological innovations, institutions, and perhaps even cultural values)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Trade over time</a:t>
            </a:r>
          </a:p>
        </p:txBody>
      </p:sp>
      <p:pic>
        <p:nvPicPr>
          <p:cNvPr id="3" name="Picture 1" descr="globalization_files/figure-pptx/unnamed-chunk-1-1.png"/>
          <p:cNvPicPr>
            <a:picLocks noGrp="1" noChangeAspect="1"/>
          </p:cNvPicPr>
          <p:nvPr/>
        </p:nvPicPr>
        <p:blipFill>
          <a:blip r:embed="rId2"/>
          <a:stretch>
            <a:fillRect/>
          </a:stretch>
        </p:blipFill>
        <p:spPr bwMode="auto">
          <a:xfrm>
            <a:off x="1752600" y="1600200"/>
            <a:ext cx="5651500" cy="4521200"/>
          </a:xfrm>
          <a:prstGeom prst="rect">
            <a:avLst/>
          </a:prstGeom>
          <a:noFill/>
          <a:ln w="9525">
            <a:noFill/>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Consequences of growth in international trade over the years</a:t>
            </a:r>
          </a:p>
        </p:txBody>
      </p:sp>
      <p:sp>
        <p:nvSpPr>
          <p:cNvPr id="3" name="Content Placeholder 2"/>
          <p:cNvSpPr>
            <a:spLocks noGrp="1"/>
          </p:cNvSpPr>
          <p:nvPr>
            <p:ph idx="1"/>
          </p:nvPr>
        </p:nvSpPr>
        <p:spPr/>
        <p:txBody>
          <a:bodyPr/>
          <a:lstStyle/>
          <a:p>
            <a:pPr lvl="1"/>
            <a:r>
              <a:t>Note that most political economists think that increasing trade has mainly produced economic benefits, including lifting hundreds of millions out of poverty.</a:t>
            </a:r>
          </a:p>
          <a:p>
            <a:pPr lvl="1"/>
            <a:r>
              <a:t>Classical theory of “comparative advantage” going back to Smith and Ricardo (see chapter 4)</a:t>
            </a:r>
          </a:p>
          <a:p>
            <a:pPr lvl="1"/>
            <a:r>
              <a:t>Perhaps trade builds ties of dependence that reduce the probability of conflict, as some have argued?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rPr sz="2400" dirty="0"/>
              <a:t>In recent years, the percentage of the global population who are migrants has been gradually increasing</a:t>
            </a:r>
          </a:p>
        </p:txBody>
      </p:sp>
      <p:pic>
        <p:nvPicPr>
          <p:cNvPr id="3" name="Picture 1" descr="globalization_files/figure-pptx/unnamed-chunk-2-1.png"/>
          <p:cNvPicPr>
            <a:picLocks noGrp="1" noChangeAspect="1"/>
          </p:cNvPicPr>
          <p:nvPr/>
        </p:nvPicPr>
        <p:blipFill>
          <a:blip r:embed="rId2"/>
          <a:stretch>
            <a:fillRect/>
          </a:stretch>
        </p:blipFill>
        <p:spPr bwMode="auto">
          <a:xfrm>
            <a:off x="1752600" y="1600200"/>
            <a:ext cx="5651500" cy="4521200"/>
          </a:xfrm>
          <a:prstGeom prst="rect">
            <a:avLst/>
          </a:prstGeom>
          <a:noFill/>
          <a:ln w="9525">
            <a:noFill/>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lvl="0" indent="0">
              <a:buNone/>
            </a:pPr>
            <a:r>
              <a:rPr sz="2400" dirty="0"/>
              <a:t>In part, this has been due to an increase in global refugees</a:t>
            </a:r>
          </a:p>
        </p:txBody>
      </p:sp>
      <p:pic>
        <p:nvPicPr>
          <p:cNvPr id="3" name="Picture 1" descr="globalization_files/figure-pptx/unnamed-chunk-3-1.png"/>
          <p:cNvPicPr>
            <a:picLocks noGrp="1" noChangeAspect="1"/>
          </p:cNvPicPr>
          <p:nvPr/>
        </p:nvPicPr>
        <p:blipFill>
          <a:blip r:embed="rId2"/>
          <a:stretch>
            <a:fillRect/>
          </a:stretch>
        </p:blipFill>
        <p:spPr bwMode="auto">
          <a:xfrm>
            <a:off x="1752600" y="1600200"/>
            <a:ext cx="5651500" cy="4521200"/>
          </a:xfrm>
          <a:prstGeom prst="rect">
            <a:avLst/>
          </a:prstGeom>
          <a:noFill/>
          <a:ln w="9525">
            <a:noFill/>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Are we seeing an end to this second wave?</a:t>
            </a:r>
          </a:p>
        </p:txBody>
      </p:sp>
      <p:sp>
        <p:nvSpPr>
          <p:cNvPr id="3" name="Content Placeholder 2"/>
          <p:cNvSpPr>
            <a:spLocks noGrp="1"/>
          </p:cNvSpPr>
          <p:nvPr>
            <p:ph idx="1"/>
          </p:nvPr>
        </p:nvSpPr>
        <p:spPr/>
        <p:txBody>
          <a:bodyPr/>
          <a:lstStyle/>
          <a:p>
            <a:pPr lvl="1"/>
            <a:r>
              <a:t>Some commentators think that we might</a:t>
            </a:r>
          </a:p>
          <a:p>
            <a:pPr lvl="1"/>
            <a:r>
              <a:t>Diverse mechanisms: let’s think separately for a moment about migration and the rest of economic globalization.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42</TotalTime>
  <Words>1062</Words>
  <Application>Microsoft Macintosh PowerPoint</Application>
  <PresentationFormat>On-screen Show (4:3)</PresentationFormat>
  <Paragraphs>82</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The End of Globalization?</vt:lpstr>
      <vt:lpstr>The context</vt:lpstr>
      <vt:lpstr>“Waves of Globalization”</vt:lpstr>
      <vt:lpstr>What distinguished these periods?</vt:lpstr>
      <vt:lpstr>Trade over time</vt:lpstr>
      <vt:lpstr>Consequences of growth in international trade over the years</vt:lpstr>
      <vt:lpstr>In recent years, the percentage of the global population who are migrants has been gradually increasing</vt:lpstr>
      <vt:lpstr>In part, this has been due to an increase in global refugees</vt:lpstr>
      <vt:lpstr>Are we seeing an end to this second wave?</vt:lpstr>
      <vt:lpstr>Potential pressures against continued high migration</vt:lpstr>
      <vt:lpstr>Potential pressures against globalization more generally</vt:lpstr>
      <vt:lpstr>Pressures against globalization from the left</vt:lpstr>
      <vt:lpstr>Pressures against globalization from the right</vt:lpstr>
      <vt:lpstr>A trade war between the US and China?</vt:lpstr>
      <vt:lpstr>COVID - 19</vt:lpstr>
      <vt:lpstr>Consequences of declines in globalization</vt:lpstr>
      <vt:lpstr>Impacts on migration and remittances?</vt:lpstr>
      <vt:lpstr>Political economists arguing for more nuanced understandings of the role of the state in economic development</vt:lpstr>
      <vt:lpstr>The end of globalization?</vt:lpstr>
      <vt:lpstr>What will happen with COVID?</vt:lpstr>
      <vt:lpstr>What will happen with global populism?</vt:lpstr>
      <vt:lpstr>Will responses to the pandemic shift the role of the state in the economy?</vt:lpstr>
    </vt:vector>
  </TitlesOfParts>
  <LinksUpToDate>false</LinksUpToDate>
  <SharedDoc>false</SharedDoc>
  <HyperlinksChanged>false</HyperlinksChanged>
  <AppVersion>16.0000</AppVersion>
</Properties>
</file>

<file path=docProps/app0.xml><?xml version="1.0" encoding="utf-8"?>
<Properties xmlns="http://schemas.openxmlformats.org/officeDocument/2006/extended-properties" xmlns:vt="http://schemas.openxmlformats.org/officeDocument/2006/docPropsVTypes">
  <TotalTime>2</TotalTime>
  <Words>49</Words>
  <Application>Microsoft Office PowerPoint</Application>
  <PresentationFormat>On-screen Show (4:3)</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End of Globalization?</dc:title>
  <dc:creator/>
  <cp:keywords/>
  <cp:lastModifiedBy>Eastwood, Jon</cp:lastModifiedBy>
  <cp:revision>3</cp:revision>
  <dcterms:created xsi:type="dcterms:W3CDTF">2020-12-15T14:56:16Z</dcterms:created>
  <dcterms:modified xsi:type="dcterms:W3CDTF">2020-12-15T15:38:59Z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utput">
    <vt:lpwstr>powerpoint_presentation</vt:lpwstr>
  </property>
</Properties>
</file>