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package/2006/relationships/metadata/extended-properties" Target="docProps/app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94" autoAdjust="0"/>
  </p:normalViewPr>
  <p:slideViewPr>
    <p:cSldViewPr snapToGrid="0" snapToObjects="1">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EB5C9-1307-BA42-ABA2-0BC069CD8E7F}" type="datetimeFigureOut">
              <a:rPr lang="en-US" smtClean="0"/>
              <a:t>12/15/20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marL="0" lvl="0" indent="0">
              <a:buNone/>
            </a:pPr>
            <a:r>
              <a:rPr lang="en-US" dirty="0"/>
              <a:t>Is Populism Growing or Receding?</a:t>
            </a:r>
            <a:endParaRPr dirty="0"/>
          </a:p>
        </p:txBody>
      </p:sp>
      <p:sp>
        <p:nvSpPr>
          <p:cNvPr id="3" name="Subtitle 2"/>
          <p:cNvSpPr>
            <a:spLocks noGrp="1"/>
          </p:cNvSpPr>
          <p:nvPr>
            <p:ph type="subTitle" idx="1"/>
          </p:nvPr>
        </p:nvSpPr>
        <p:spPr>
          <a:xfrm>
            <a:off x="1371600" y="3886200"/>
            <a:ext cx="6400800" cy="1752600"/>
          </a:xfrm>
        </p:spPr>
        <p:txBody>
          <a:bodyPr/>
          <a:lstStyle/>
          <a:p>
            <a:pPr marL="0" lvl="0" indent="0">
              <a:buNone/>
            </a:pPr>
            <a:br>
              <a:rPr dirty="0"/>
            </a:br>
            <a:br>
              <a:rPr dirty="0"/>
            </a:br>
            <a:endParaRPr dirty="0"/>
          </a:p>
        </p:txBody>
      </p:sp>
      <p:sp>
        <p:nvSpPr>
          <p:cNvPr id="4" name="Date Placeholder 3"/>
          <p:cNvSpPr>
            <a:spLocks noGrp="1"/>
          </p:cNvSpPr>
          <p:nvPr>
            <p:ph type="dt" sz="half" idx="10"/>
          </p:nvPr>
        </p:nvSpPr>
        <p:spPr/>
        <p:txBody>
          <a:bodyPr/>
          <a:lstStyle/>
          <a:p>
            <a:pPr marL="0" lvl="0" indent="0">
              <a:buNone/>
            </a:pPr>
            <a:r>
              <a:t>12/15/2020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Perhaps the debate about whether or not populism is democratic is based on a mistake?</a:t>
            </a:r>
          </a:p>
        </p:txBody>
      </p:sp>
      <p:sp>
        <p:nvSpPr>
          <p:cNvPr id="3" name="Content Placeholder 2"/>
          <p:cNvSpPr>
            <a:spLocks noGrp="1"/>
          </p:cNvSpPr>
          <p:nvPr>
            <p:ph idx="1"/>
          </p:nvPr>
        </p:nvSpPr>
        <p:spPr>
          <a:xfrm>
            <a:off x="357352" y="2312276"/>
            <a:ext cx="8329448" cy="3813887"/>
          </a:xfrm>
        </p:spPr>
        <p:txBody>
          <a:bodyPr/>
          <a:lstStyle/>
          <a:p>
            <a:pPr lvl="1"/>
            <a:r>
              <a:rPr dirty="0"/>
              <a:t>Perhaps there are many kinds of populism, and people’s definitions depend on their chosen examples.</a:t>
            </a:r>
          </a:p>
          <a:p>
            <a:pPr lvl="1"/>
            <a:r>
              <a:rPr dirty="0"/>
              <a:t>Maybe people who are most familiar with anti-democratic examples emphasize anti-democracy, and those most familiar with inclusive examples emphasize inclusivity.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If neither is essential, though, what is?</a:t>
            </a:r>
          </a:p>
        </p:txBody>
      </p:sp>
      <p:sp>
        <p:nvSpPr>
          <p:cNvPr id="3" name="Content Placeholder 2"/>
          <p:cNvSpPr>
            <a:spLocks noGrp="1"/>
          </p:cNvSpPr>
          <p:nvPr>
            <p:ph idx="1"/>
          </p:nvPr>
        </p:nvSpPr>
        <p:spPr/>
        <p:txBody>
          <a:bodyPr/>
          <a:lstStyle/>
          <a:p>
            <a:pPr lvl="1"/>
            <a:r>
              <a:t>Scholars like Mueller have emphasized (1) identification with the people and (2) anti-pluralism as essential.</a:t>
            </a:r>
          </a:p>
          <a:p>
            <a:pPr lvl="1"/>
            <a:r>
              <a:t>Whether both populisms of the left and right exhbit this anti-pluralism is an empirical question.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Populism in Venezuela as an example</a:t>
            </a:r>
          </a:p>
        </p:txBody>
      </p:sp>
      <p:sp>
        <p:nvSpPr>
          <p:cNvPr id="3" name="Content Placeholder 2"/>
          <p:cNvSpPr>
            <a:spLocks noGrp="1"/>
          </p:cNvSpPr>
          <p:nvPr>
            <p:ph idx="1"/>
          </p:nvPr>
        </p:nvSpPr>
        <p:spPr/>
        <p:txBody>
          <a:bodyPr/>
          <a:lstStyle/>
          <a:p>
            <a:pPr lvl="1"/>
            <a:r>
              <a:t>The populism of Hugo Chávez and Nicolas Maduro in Venezuela exemplifies these features.</a:t>
            </a:r>
          </a:p>
          <a:p>
            <a:pPr lvl="1"/>
            <a:r>
              <a:t>Strong rhetorical emphasis on the leader as the voice of </a:t>
            </a:r>
            <a:r>
              <a:rPr i="1"/>
              <a:t>el pueblo</a:t>
            </a:r>
            <a:r>
              <a:t>.</a:t>
            </a:r>
          </a:p>
          <a:p>
            <a:pPr lvl="1"/>
            <a:r>
              <a:t>Distrust of representative electoral institutions and demonization of old elites.</a:t>
            </a:r>
          </a:p>
          <a:p>
            <a:pPr lvl="1"/>
            <a:r>
              <a:t>Pluralism not respected (you are either with “the revolution” or against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Possible relationships between populism and nationalism</a:t>
            </a:r>
          </a:p>
        </p:txBody>
      </p:sp>
      <p:sp>
        <p:nvSpPr>
          <p:cNvPr id="3" name="Content Placeholder 2"/>
          <p:cNvSpPr>
            <a:spLocks noGrp="1"/>
          </p:cNvSpPr>
          <p:nvPr>
            <p:ph idx="1"/>
          </p:nvPr>
        </p:nvSpPr>
        <p:spPr/>
        <p:txBody>
          <a:bodyPr/>
          <a:lstStyle/>
          <a:p>
            <a:pPr lvl="1"/>
            <a:r>
              <a:t>Nationalism, too, means different things to different people.</a:t>
            </a:r>
          </a:p>
          <a:p>
            <a:pPr lvl="1"/>
            <a:r>
              <a:t>For many scholars (e.g., Greenfeld), it’s an ideology that emphasizes popular sovereignty and equality</a:t>
            </a:r>
          </a:p>
          <a:p>
            <a:pPr lvl="1"/>
            <a:r>
              <a:t>You might think of nationalism and national identity as the broader framework within which populism operates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Is populism just nationalism, then?</a:t>
            </a:r>
          </a:p>
        </p:txBody>
      </p:sp>
      <p:sp>
        <p:nvSpPr>
          <p:cNvPr id="3" name="Content Placeholder 2"/>
          <p:cNvSpPr>
            <a:spLocks noGrp="1"/>
          </p:cNvSpPr>
          <p:nvPr>
            <p:ph idx="1"/>
          </p:nvPr>
        </p:nvSpPr>
        <p:spPr/>
        <p:txBody>
          <a:bodyPr/>
          <a:lstStyle/>
          <a:p>
            <a:pPr lvl="1"/>
            <a:r>
              <a:t>Populism isn’t just another name for nationalism, though.</a:t>
            </a:r>
          </a:p>
          <a:p>
            <a:pPr lvl="1"/>
            <a:r>
              <a:t>Virtually all modern polities are “nationalist” in the sense we are using it here.</a:t>
            </a:r>
          </a:p>
          <a:p>
            <a:pPr lvl="1"/>
            <a:r>
              <a:t>But not all regimes are “populist.”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What’s the difference?</a:t>
            </a:r>
          </a:p>
        </p:txBody>
      </p:sp>
      <p:sp>
        <p:nvSpPr>
          <p:cNvPr id="3" name="Content Placeholder 2"/>
          <p:cNvSpPr>
            <a:spLocks noGrp="1"/>
          </p:cNvSpPr>
          <p:nvPr>
            <p:ph idx="1"/>
          </p:nvPr>
        </p:nvSpPr>
        <p:spPr/>
        <p:txBody>
          <a:bodyPr>
            <a:normAutofit/>
          </a:bodyPr>
          <a:lstStyle/>
          <a:p>
            <a:pPr lvl="1"/>
            <a:r>
              <a:rPr sz="2400" dirty="0"/>
              <a:t>A non-populist regime in a national society (perhaps implicitly) claims that the state is based on popular sovereignty, but is unlikely to claims that </a:t>
            </a:r>
            <a:r>
              <a:rPr sz="2400" i="1" dirty="0"/>
              <a:t>only</a:t>
            </a:r>
            <a:r>
              <a:rPr sz="2400" dirty="0"/>
              <a:t> the regime (or party, or leader) represents the people.</a:t>
            </a:r>
          </a:p>
          <a:p>
            <a:pPr lvl="1"/>
            <a:r>
              <a:rPr sz="2400" dirty="0"/>
              <a:t>In other words, non-populist regimes are (at least implicitly) pluralist and do not present their political opponents as illegitimate enemies of the people.</a:t>
            </a:r>
          </a:p>
          <a:p>
            <a:pPr lvl="1"/>
            <a:r>
              <a:rPr sz="2400" dirty="0"/>
              <a:t>This doesn’t mean they don’t sharply contest elections or cast their opponents in a negative light.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Right and left wing populism?</a:t>
            </a:r>
          </a:p>
        </p:txBody>
      </p:sp>
      <p:sp>
        <p:nvSpPr>
          <p:cNvPr id="3" name="Content Placeholder 2"/>
          <p:cNvSpPr>
            <a:spLocks noGrp="1"/>
          </p:cNvSpPr>
          <p:nvPr>
            <p:ph idx="1"/>
          </p:nvPr>
        </p:nvSpPr>
        <p:spPr/>
        <p:txBody>
          <a:bodyPr/>
          <a:lstStyle/>
          <a:p>
            <a:pPr lvl="1"/>
            <a:r>
              <a:t>Perhaps this distinction overlaps somewhat with the distinction between inclusive and exclusive populism.</a:t>
            </a:r>
          </a:p>
          <a:p>
            <a:pPr lvl="1"/>
            <a:r>
              <a:t>But we can think about this in terms of attitudes towards the state and what it ought to do.</a:t>
            </a:r>
          </a:p>
          <a:p>
            <a:pPr lvl="1"/>
            <a:r>
              <a:t>Left wing populism says the state should intervene in the economy on “the people’s” behalf.</a:t>
            </a:r>
          </a:p>
          <a:p>
            <a:pPr lvl="1"/>
            <a:r>
              <a:t>Right wing populism is more likely to present state intervention as anti-populist.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State intervention as anti-populist? How does that work?</a:t>
            </a:r>
          </a:p>
        </p:txBody>
      </p:sp>
      <p:sp>
        <p:nvSpPr>
          <p:cNvPr id="3" name="Content Placeholder 2"/>
          <p:cNvSpPr>
            <a:spLocks noGrp="1"/>
          </p:cNvSpPr>
          <p:nvPr>
            <p:ph idx="1"/>
          </p:nvPr>
        </p:nvSpPr>
        <p:spPr/>
        <p:txBody>
          <a:bodyPr/>
          <a:lstStyle/>
          <a:p>
            <a:pPr lvl="1"/>
            <a:r>
              <a:t>If the state’s involvement in the economy can be presented as serving the interest of elites, populism can oppose it.</a:t>
            </a:r>
          </a:p>
          <a:p>
            <a:pPr lvl="1"/>
            <a:r>
              <a:t>For example, if state action is perceived to be corrupt, with elite rent-seekers siphoning off public money.</a:t>
            </a:r>
          </a:p>
          <a:p>
            <a:pPr lvl="1"/>
            <a:r>
              <a:t>Sometimes anti-statist populism aligns with racism, as opponents of the welfare state attempt to depict it as disproportionately benefiting members of groups whose membership in “the people” can be cast in doubt.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Populism in recent years</a:t>
            </a:r>
          </a:p>
        </p:txBody>
      </p:sp>
      <p:sp>
        <p:nvSpPr>
          <p:cNvPr id="3" name="Content Placeholder 2"/>
          <p:cNvSpPr>
            <a:spLocks noGrp="1"/>
          </p:cNvSpPr>
          <p:nvPr>
            <p:ph idx="1"/>
          </p:nvPr>
        </p:nvSpPr>
        <p:spPr/>
        <p:txBody>
          <a:bodyPr>
            <a:normAutofit/>
          </a:bodyPr>
          <a:lstStyle/>
          <a:p>
            <a:pPr lvl="1"/>
            <a:r>
              <a:rPr sz="2400" dirty="0"/>
              <a:t>Over the last decade, populism has been seen on the rise.</a:t>
            </a:r>
          </a:p>
          <a:p>
            <a:pPr lvl="1"/>
            <a:r>
              <a:rPr sz="2400" dirty="0"/>
              <a:t>In Latin America, Brazil’s Jair </a:t>
            </a:r>
            <a:r>
              <a:rPr sz="2400" dirty="0" err="1"/>
              <a:t>Bolosonaro</a:t>
            </a:r>
            <a:r>
              <a:rPr sz="2400" dirty="0"/>
              <a:t> represents a right wing populism and Mexico’s Manuel López Obrador represents a left wing populism.</a:t>
            </a:r>
          </a:p>
          <a:p>
            <a:pPr lvl="1"/>
            <a:r>
              <a:rPr sz="2400" dirty="0"/>
              <a:t>Many commentators consider the United States’ Donald Trump to be a right wing populist.</a:t>
            </a:r>
          </a:p>
          <a:p>
            <a:pPr lvl="1"/>
            <a:r>
              <a:rPr sz="2400" dirty="0"/>
              <a:t>European populist and seemingly anti-democratic regimes in Poland, Hungary, and elsewhere, and strong populist movements in a number of Western European countries (many see the Brexit vote in the UK as part of this wave).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Threats to populism’s survival</a:t>
            </a:r>
          </a:p>
        </p:txBody>
      </p:sp>
      <p:sp>
        <p:nvSpPr>
          <p:cNvPr id="3" name="Content Placeholder 2"/>
          <p:cNvSpPr>
            <a:spLocks noGrp="1"/>
          </p:cNvSpPr>
          <p:nvPr>
            <p:ph idx="1"/>
          </p:nvPr>
        </p:nvSpPr>
        <p:spPr/>
        <p:txBody>
          <a:bodyPr/>
          <a:lstStyle/>
          <a:p>
            <a:pPr lvl="1"/>
            <a:r>
              <a:t>Populism may recede when populist regimes govern badly.</a:t>
            </a:r>
          </a:p>
          <a:p>
            <a:pPr lvl="1"/>
            <a:r>
              <a:t>Populism may recede when conditions that contributed to its rise improve. This might include income inequality, economic downturn, and other factors.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What’s populism?</a:t>
            </a:r>
          </a:p>
        </p:txBody>
      </p:sp>
      <p:sp>
        <p:nvSpPr>
          <p:cNvPr id="3" name="Content Placeholder 2"/>
          <p:cNvSpPr>
            <a:spLocks noGrp="1"/>
          </p:cNvSpPr>
          <p:nvPr>
            <p:ph idx="1"/>
          </p:nvPr>
        </p:nvSpPr>
        <p:spPr/>
        <p:txBody>
          <a:bodyPr/>
          <a:lstStyle/>
          <a:p>
            <a:pPr lvl="1"/>
            <a:r>
              <a:t>Numerous definition and not everybody agrees</a:t>
            </a:r>
          </a:p>
          <a:p>
            <a:pPr lvl="1"/>
            <a:r>
              <a:t>Different meanings in different contexts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Can contemporary populist regimes survive the COVID crisis?</a:t>
            </a:r>
          </a:p>
        </p:txBody>
      </p:sp>
      <p:sp>
        <p:nvSpPr>
          <p:cNvPr id="3" name="Content Placeholder 2"/>
          <p:cNvSpPr>
            <a:spLocks noGrp="1"/>
          </p:cNvSpPr>
          <p:nvPr>
            <p:ph idx="1"/>
          </p:nvPr>
        </p:nvSpPr>
        <p:spPr/>
        <p:txBody>
          <a:bodyPr/>
          <a:lstStyle/>
          <a:p>
            <a:pPr lvl="1"/>
            <a:r>
              <a:t>Some commentators wonder if current populist governments can survive the COVID crisis.</a:t>
            </a:r>
          </a:p>
          <a:p>
            <a:pPr lvl="1"/>
            <a:r>
              <a:t>In at least a handful of important cases, populist governments seem to have handled the crisis especially badly, sewing division and attempting to deny the severity of the crisis and to blame it on outsiders.</a:t>
            </a:r>
          </a:p>
          <a:p>
            <a:pPr lvl="1"/>
            <a:r>
              <a:t>Will voters hold them accountable for this in future elections? Or will such rhetoric eventually subside or come to serve their political ends?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General meanings</a:t>
            </a:r>
          </a:p>
        </p:txBody>
      </p:sp>
      <p:sp>
        <p:nvSpPr>
          <p:cNvPr id="3" name="Content Placeholder 2"/>
          <p:cNvSpPr>
            <a:spLocks noGrp="1"/>
          </p:cNvSpPr>
          <p:nvPr>
            <p:ph idx="1"/>
          </p:nvPr>
        </p:nvSpPr>
        <p:spPr/>
        <p:txBody>
          <a:bodyPr/>
          <a:lstStyle/>
          <a:p>
            <a:pPr lvl="1"/>
            <a:r>
              <a:t>In the US, people often think of populism in terms of late 19th century movements (e.g., William Jennings Bryan’s presidential campaign of 1896)</a:t>
            </a:r>
          </a:p>
          <a:p>
            <a:pPr lvl="1"/>
            <a:r>
              <a:t>In parts of the world, populism sometimes seen as potentially inclusive, a way to bring the broader public’s interest into elitist systems.</a:t>
            </a:r>
          </a:p>
          <a:p>
            <a:pPr lvl="1"/>
            <a:r>
              <a:t>Others see populism as anti-democratic or authoritarian.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The beginnings of a definition</a:t>
            </a:r>
          </a:p>
        </p:txBody>
      </p:sp>
      <p:sp>
        <p:nvSpPr>
          <p:cNvPr id="3" name="Content Placeholder 2"/>
          <p:cNvSpPr>
            <a:spLocks noGrp="1"/>
          </p:cNvSpPr>
          <p:nvPr>
            <p:ph idx="1"/>
          </p:nvPr>
        </p:nvSpPr>
        <p:spPr/>
        <p:txBody>
          <a:bodyPr/>
          <a:lstStyle/>
          <a:p>
            <a:pPr lvl="1"/>
            <a:r>
              <a:t>Rooted in the idea of “the people.”</a:t>
            </a:r>
          </a:p>
          <a:p>
            <a:pPr lvl="1"/>
            <a:r>
              <a:t>Whatever else might be conveyed by “populist,” movements and leaders assigned this label tend to emphasize “the people” as the basis of their authority or claim to be acting on “the people’s” behalf.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Why might someone see populism as inclusive or democratic?</a:t>
            </a:r>
          </a:p>
        </p:txBody>
      </p:sp>
      <p:sp>
        <p:nvSpPr>
          <p:cNvPr id="3" name="Content Placeholder 2"/>
          <p:cNvSpPr>
            <a:spLocks noGrp="1"/>
          </p:cNvSpPr>
          <p:nvPr>
            <p:ph idx="1"/>
          </p:nvPr>
        </p:nvSpPr>
        <p:spPr/>
        <p:txBody>
          <a:bodyPr/>
          <a:lstStyle/>
          <a:p>
            <a:pPr lvl="1"/>
            <a:r>
              <a:t>Populism can legitimate public concerns (higher wages, more social spending and redistribution).</a:t>
            </a:r>
          </a:p>
          <a:p>
            <a:pPr lvl="1"/>
            <a:r>
              <a:t>Populist rhetoric symbolically elevates “the people.”</a:t>
            </a:r>
          </a:p>
          <a:p>
            <a:pPr lvl="1"/>
            <a:r>
              <a:t>In systems where political competition is closed to “popular sectors,” populism might amplify demands for bringing a larger share of the population into political life.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Why might someone see populism as anti-democratic?</a:t>
            </a:r>
          </a:p>
        </p:txBody>
      </p:sp>
      <p:sp>
        <p:nvSpPr>
          <p:cNvPr id="3" name="Content Placeholder 2"/>
          <p:cNvSpPr>
            <a:spLocks noGrp="1"/>
          </p:cNvSpPr>
          <p:nvPr>
            <p:ph idx="1"/>
          </p:nvPr>
        </p:nvSpPr>
        <p:spPr/>
        <p:txBody>
          <a:bodyPr/>
          <a:lstStyle/>
          <a:p>
            <a:pPr lvl="1"/>
            <a:r>
              <a:t>In practice, populism often ends up defining some people as not part of “</a:t>
            </a:r>
            <a:r>
              <a:rPr i="1"/>
              <a:t>the</a:t>
            </a:r>
            <a:r>
              <a:t> people” and can demonize them in ways that might be dangerous.</a:t>
            </a:r>
          </a:p>
          <a:p>
            <a:pPr lvl="1"/>
            <a:r>
              <a:t>Populist leaders and movements have sometimes been impatient with democratic institutions, claiming they represent the interests of “elites.”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Sometimes populist leaders and movements offer less democratic alternatives.</a:t>
            </a:r>
          </a:p>
        </p:txBody>
      </p:sp>
      <p:sp>
        <p:nvSpPr>
          <p:cNvPr id="3" name="Content Placeholder 2"/>
          <p:cNvSpPr>
            <a:spLocks noGrp="1"/>
          </p:cNvSpPr>
          <p:nvPr>
            <p:ph idx="1"/>
          </p:nvPr>
        </p:nvSpPr>
        <p:spPr>
          <a:xfrm>
            <a:off x="457200" y="2217683"/>
            <a:ext cx="8229600" cy="3908480"/>
          </a:xfrm>
        </p:spPr>
        <p:txBody>
          <a:bodyPr/>
          <a:lstStyle/>
          <a:p>
            <a:pPr lvl="1"/>
            <a:r>
              <a:rPr dirty="0"/>
              <a:t>If my political opponents are enemies of “the people” do they really deserve to participate in electoral competition?</a:t>
            </a:r>
          </a:p>
          <a:p>
            <a:pPr lvl="1"/>
            <a:r>
              <a:rPr dirty="0"/>
              <a:t>Scholars like Mueller argue that populism often anti-pluralist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Some examples of populist regimes and movements in US history</a:t>
            </a:r>
          </a:p>
        </p:txBody>
      </p:sp>
      <p:sp>
        <p:nvSpPr>
          <p:cNvPr id="3" name="Content Placeholder 2"/>
          <p:cNvSpPr>
            <a:spLocks noGrp="1"/>
          </p:cNvSpPr>
          <p:nvPr>
            <p:ph idx="1"/>
          </p:nvPr>
        </p:nvSpPr>
        <p:spPr/>
        <p:txBody>
          <a:bodyPr/>
          <a:lstStyle/>
          <a:p>
            <a:pPr lvl="1"/>
            <a:r>
              <a:t>Some historians see Bryan’s campaign as inclusive, aiming to expand the rights of lower-income groups.</a:t>
            </a:r>
          </a:p>
          <a:p>
            <a:pPr lvl="1"/>
            <a:r>
              <a:t>In the US, though, an alterative, exclusive, populist would be the racist George Wallace.</a:t>
            </a:r>
          </a:p>
          <a:p>
            <a:pPr lvl="1"/>
            <a:r>
              <a:t>A more ambiguous case is Louisiana governor Huey Long in the 1930s.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Populism elsewhere in the world</a:t>
            </a:r>
          </a:p>
        </p:txBody>
      </p:sp>
      <p:sp>
        <p:nvSpPr>
          <p:cNvPr id="3" name="Content Placeholder 2"/>
          <p:cNvSpPr>
            <a:spLocks noGrp="1"/>
          </p:cNvSpPr>
          <p:nvPr>
            <p:ph idx="1"/>
          </p:nvPr>
        </p:nvSpPr>
        <p:spPr/>
        <p:txBody>
          <a:bodyPr/>
          <a:lstStyle/>
          <a:p>
            <a:pPr lvl="1"/>
            <a:r>
              <a:t>There is a great deal of political science writing about populism in Latin America, where it is sometimes viewed as more inclusive.</a:t>
            </a:r>
          </a:p>
          <a:p>
            <a:pPr lvl="1"/>
            <a:r>
              <a:t>Much debate about the inclusivity of Peronist populism in Argentina, which has taken many forms.</a:t>
            </a:r>
          </a:p>
          <a:p>
            <a:pPr lvl="1"/>
            <a:r>
              <a:t>In Europe, populism has been more often associated with the political right.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1140</Words>
  <Application>Microsoft Macintosh PowerPoint</Application>
  <PresentationFormat>On-screen Show (4:3)</PresentationFormat>
  <Paragraphs>75</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Is Populism Growing or Receding?</vt:lpstr>
      <vt:lpstr>What’s populism?</vt:lpstr>
      <vt:lpstr>General meanings</vt:lpstr>
      <vt:lpstr>The beginnings of a definition</vt:lpstr>
      <vt:lpstr>Why might someone see populism as inclusive or democratic?</vt:lpstr>
      <vt:lpstr>Why might someone see populism as anti-democratic?</vt:lpstr>
      <vt:lpstr>Sometimes populist leaders and movements offer less democratic alternatives.</vt:lpstr>
      <vt:lpstr>Some examples of populist regimes and movements in US history</vt:lpstr>
      <vt:lpstr>Populism elsewhere in the world</vt:lpstr>
      <vt:lpstr>Perhaps the debate about whether or not populism is democratic is based on a mistake?</vt:lpstr>
      <vt:lpstr>If neither is essential, though, what is?</vt:lpstr>
      <vt:lpstr>Populism in Venezuela as an example</vt:lpstr>
      <vt:lpstr>Possible relationships between populism and nationalism</vt:lpstr>
      <vt:lpstr>Is populism just nationalism, then?</vt:lpstr>
      <vt:lpstr>What’s the difference?</vt:lpstr>
      <vt:lpstr>Right and left wing populism?</vt:lpstr>
      <vt:lpstr>State intervention as anti-populist? How does that work?</vt:lpstr>
      <vt:lpstr>Populism in recent years</vt:lpstr>
      <vt:lpstr>Threats to populism’s survival</vt:lpstr>
      <vt:lpstr>Can contemporary populist regimes survive the COVID crisis?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Office PowerPoint</Application>
  <PresentationFormat>On-screen Show (4:3)</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dc:title>
  <dc:creator>JE</dc:creator>
  <cp:keywords/>
  <cp:lastModifiedBy>Eastwood, Jon</cp:lastModifiedBy>
  <cp:revision>2</cp:revision>
  <dcterms:created xsi:type="dcterms:W3CDTF">2020-12-15T14:51:43Z</dcterms:created>
  <dcterms:modified xsi:type="dcterms:W3CDTF">2020-12-15T14:54:53Z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vt:lpwstr>12/15/2020</vt:lpwstr>
  </property>
  <property fmtid="{D5CDD505-2E9C-101B-9397-08002B2CF9AE}" pid="3" name="output">
    <vt:lpwstr>powerpoint_presentation</vt:lpwstr>
  </property>
</Properties>
</file>