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Props/app0.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openxmlformats.org/package/2006/relationships/metadata/extended-properties" Target="docProps/app0.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94694" autoAdjust="0"/>
  </p:normalViewPr>
  <p:slideViewPr>
    <p:cSldViewPr snapToGrid="0" snapToObjects="1">
      <p:cViewPr varScale="1">
        <p:scale>
          <a:sx n="121" d="100"/>
          <a:sy n="121" d="100"/>
        </p:scale>
        <p:origin x="1904"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12/16/20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12/16/20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12/16/20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12/16/20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12/16/20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12/16/20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12/16/20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12/16/20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1EB5C9-1307-BA42-ABA2-0BC069CD8E7F}" type="datetimeFigureOut">
              <a:rPr lang="en-US" smtClean="0"/>
              <a:t>12/16/20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marL="0" lvl="0" indent="0">
              <a:buNone/>
            </a:pPr>
            <a:r>
              <a:t>Anti-Racist Protests in the US (and Beyond?)</a:t>
            </a:r>
          </a:p>
        </p:txBody>
      </p:sp>
      <p:sp>
        <p:nvSpPr>
          <p:cNvPr id="3" name="Subtitle 2"/>
          <p:cNvSpPr>
            <a:spLocks noGrp="1"/>
          </p:cNvSpPr>
          <p:nvPr>
            <p:ph type="subTitle" idx="1"/>
          </p:nvPr>
        </p:nvSpPr>
        <p:spPr>
          <a:xfrm>
            <a:off x="1371600" y="3886200"/>
            <a:ext cx="6400800" cy="1752600"/>
          </a:xfrm>
        </p:spPr>
        <p:txBody>
          <a:bodyPr/>
          <a:lstStyle/>
          <a:p>
            <a:pPr marL="0" lvl="0" indent="0">
              <a:buNone/>
            </a:pPr>
            <a:br/>
            <a:b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Distinctive features relative to traditional social movements</a:t>
            </a:r>
          </a:p>
        </p:txBody>
      </p:sp>
      <p:sp>
        <p:nvSpPr>
          <p:cNvPr id="3" name="Content Placeholder 2"/>
          <p:cNvSpPr>
            <a:spLocks noGrp="1"/>
          </p:cNvSpPr>
          <p:nvPr>
            <p:ph idx="1"/>
          </p:nvPr>
        </p:nvSpPr>
        <p:spPr>
          <a:xfrm>
            <a:off x="457200" y="2060028"/>
            <a:ext cx="8229600" cy="4066135"/>
          </a:xfrm>
        </p:spPr>
        <p:txBody>
          <a:bodyPr/>
          <a:lstStyle/>
          <a:p>
            <a:pPr lvl="1"/>
            <a:r>
              <a:rPr dirty="0"/>
              <a:t>Like other recent forms of collective action, decentralized and facilitated by social media</a:t>
            </a:r>
          </a:p>
          <a:p>
            <a:pPr lvl="1"/>
            <a:r>
              <a:rPr dirty="0"/>
              <a:t>Not “leaderless” but no single leader, meaning coordination and negotiation are complex (</a:t>
            </a:r>
            <a:r>
              <a:rPr dirty="0" err="1"/>
              <a:t>Tufekci</a:t>
            </a:r>
            <a:r>
              <a:rPr dirty="0"/>
              <a:t> 2017)</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lvl="0" indent="0">
              <a:buNone/>
            </a:pPr>
            <a:r>
              <a:rPr sz="3200" dirty="0"/>
              <a:t>Some important possible differences between contemporary movements and the Civil Rights movement of the 1960s</a:t>
            </a:r>
          </a:p>
        </p:txBody>
      </p:sp>
      <p:sp>
        <p:nvSpPr>
          <p:cNvPr id="3" name="Content Placeholder 2"/>
          <p:cNvSpPr>
            <a:spLocks noGrp="1"/>
          </p:cNvSpPr>
          <p:nvPr>
            <p:ph idx="1"/>
          </p:nvPr>
        </p:nvSpPr>
        <p:spPr/>
        <p:txBody>
          <a:bodyPr>
            <a:normAutofit/>
          </a:bodyPr>
          <a:lstStyle/>
          <a:p>
            <a:pPr lvl="1"/>
            <a:r>
              <a:rPr sz="2400" dirty="0"/>
              <a:t>Wider strategic goals?</a:t>
            </a:r>
          </a:p>
          <a:p>
            <a:pPr lvl="1"/>
            <a:r>
              <a:rPr sz="2400" dirty="0"/>
              <a:t>Goals not limited to organizational/institutional (e.g., ending discrimination, voting rights) but also cultural (e.g., changing perceptions, stereotypes, language, and representations).</a:t>
            </a:r>
          </a:p>
          <a:p>
            <a:pPr lvl="1"/>
            <a:r>
              <a:rPr sz="2400" dirty="0"/>
              <a:t>Most social movements (of the past and today) probably have aims that fall into both of the above categories, but a question of degree.</a:t>
            </a:r>
          </a:p>
          <a:p>
            <a:pPr lvl="1"/>
            <a:r>
              <a:rPr sz="2400" dirty="0"/>
              <a:t>Differences in the relationship between the movement and major political parties.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lvl="0" indent="0">
              <a:buNone/>
            </a:pPr>
            <a:r>
              <a:rPr sz="3600" dirty="0"/>
              <a:t>Centralization and online mediation of contemporary movements</a:t>
            </a:r>
          </a:p>
        </p:txBody>
      </p:sp>
      <p:sp>
        <p:nvSpPr>
          <p:cNvPr id="3" name="Content Placeholder 2"/>
          <p:cNvSpPr>
            <a:spLocks noGrp="1"/>
          </p:cNvSpPr>
          <p:nvPr>
            <p:ph idx="1"/>
          </p:nvPr>
        </p:nvSpPr>
        <p:spPr/>
        <p:txBody>
          <a:bodyPr>
            <a:normAutofit/>
          </a:bodyPr>
          <a:lstStyle/>
          <a:p>
            <a:pPr lvl="1"/>
            <a:r>
              <a:rPr sz="2400" dirty="0"/>
              <a:t>Review the Insights box on Zeynep </a:t>
            </a:r>
            <a:r>
              <a:rPr sz="2400" dirty="0" err="1"/>
              <a:t>Tufekci’s</a:t>
            </a:r>
            <a:r>
              <a:rPr sz="2400" dirty="0"/>
              <a:t> work from the chapter</a:t>
            </a:r>
          </a:p>
          <a:p>
            <a:pPr lvl="1"/>
            <a:r>
              <a:rPr sz="2400" dirty="0"/>
              <a:t>“Leaderless” movements (doesn’t connote no leaders, but no leadership monopoly) mean negotiation and ongoing coordination more complex.</a:t>
            </a:r>
          </a:p>
          <a:p>
            <a:pPr lvl="1"/>
            <a:r>
              <a:rPr sz="2400" dirty="0"/>
              <a:t>Easier to mobilize in the short run? More difficult to sustain action and to make strategic pivots?</a:t>
            </a:r>
          </a:p>
          <a:p>
            <a:pPr lvl="1"/>
            <a:r>
              <a:rPr sz="2400" dirty="0" err="1"/>
              <a:t>Tufekci</a:t>
            </a:r>
            <a:r>
              <a:rPr sz="2400" dirty="0"/>
              <a:t> again: how can a movement really show its power? In summer 2020, the sheer, multi-week persistence of protests in the face of a pandemic.</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“Leaderless” doesn’t mean no leaders</a:t>
            </a:r>
          </a:p>
        </p:txBody>
      </p:sp>
      <p:sp>
        <p:nvSpPr>
          <p:cNvPr id="3" name="Content Placeholder 2"/>
          <p:cNvSpPr>
            <a:spLocks noGrp="1"/>
          </p:cNvSpPr>
          <p:nvPr>
            <p:ph idx="1"/>
          </p:nvPr>
        </p:nvSpPr>
        <p:spPr/>
        <p:txBody>
          <a:bodyPr/>
          <a:lstStyle/>
          <a:p>
            <a:pPr lvl="1"/>
            <a:r>
              <a:t>There are what scholars call SMOs (“Social Movement Organizations”), most famously Black Lives Matter</a:t>
            </a:r>
          </a:p>
          <a:p>
            <a:pPr lvl="1"/>
            <a:r>
              <a:t>These organizations may exhibit less hierarchical structure than earlier generations of SMOs.</a:t>
            </a:r>
          </a:p>
          <a:p>
            <a:pPr lvl="1"/>
            <a:r>
              <a:t>Social media mean that in any contemporary movement small groups of leaders can’t control the agenda as readily.</a:t>
            </a:r>
          </a:p>
          <a:p>
            <a:pPr lvl="1"/>
            <a:r>
              <a:t>This poses challenges but may also be a strength of contemporary movements.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Who can negotiate?</a:t>
            </a:r>
          </a:p>
        </p:txBody>
      </p:sp>
      <p:sp>
        <p:nvSpPr>
          <p:cNvPr id="3" name="Content Placeholder 2"/>
          <p:cNvSpPr>
            <a:spLocks noGrp="1"/>
          </p:cNvSpPr>
          <p:nvPr>
            <p:ph idx="1"/>
          </p:nvPr>
        </p:nvSpPr>
        <p:spPr/>
        <p:txBody>
          <a:bodyPr/>
          <a:lstStyle/>
          <a:p>
            <a:pPr lvl="1"/>
            <a:r>
              <a:t>A challenge for these movements is that given the decentralization, harder to negotiate over concrete concessions.</a:t>
            </a:r>
          </a:p>
          <a:p>
            <a:pPr lvl="1"/>
            <a:r>
              <a:t>Agendas might risk becoming too diffuse for ongoing coordination.</a:t>
            </a:r>
          </a:p>
          <a:p>
            <a:pPr lvl="1"/>
            <a:r>
              <a:t>Status quo powers might be able to blunt movement effects through superficial appeasement but without granting major material concessions.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Will this collective action spread globally? Some key themes.</a:t>
            </a:r>
          </a:p>
        </p:txBody>
      </p:sp>
      <p:sp>
        <p:nvSpPr>
          <p:cNvPr id="3" name="Content Placeholder 2"/>
          <p:cNvSpPr>
            <a:spLocks noGrp="1"/>
          </p:cNvSpPr>
          <p:nvPr>
            <p:ph idx="1"/>
          </p:nvPr>
        </p:nvSpPr>
        <p:spPr/>
        <p:txBody>
          <a:bodyPr/>
          <a:lstStyle/>
          <a:p>
            <a:pPr lvl="1"/>
            <a:r>
              <a:t>Racial stratification plays out differently in different countries</a:t>
            </a:r>
          </a:p>
          <a:p>
            <a:pPr lvl="1"/>
            <a:r>
              <a:t>Many countries have their own, existing anti-racist movements</a:t>
            </a:r>
          </a:p>
          <a:p>
            <a:pPr lvl="1"/>
            <a:r>
              <a:t>In some cases, sympathetic protest activity inspired by anti-racist protests in the US. What conditions might facilitate the institutionalization of these protests?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lvl="0" indent="0">
              <a:buNone/>
            </a:pPr>
            <a:r>
              <a:rPr sz="4000" dirty="0"/>
              <a:t>Racial stratification plays out differently in different countries</a:t>
            </a:r>
          </a:p>
        </p:txBody>
      </p:sp>
      <p:sp>
        <p:nvSpPr>
          <p:cNvPr id="3" name="Content Placeholder 2"/>
          <p:cNvSpPr>
            <a:spLocks noGrp="1"/>
          </p:cNvSpPr>
          <p:nvPr>
            <p:ph idx="1"/>
          </p:nvPr>
        </p:nvSpPr>
        <p:spPr/>
        <p:txBody>
          <a:bodyPr>
            <a:normAutofit/>
          </a:bodyPr>
          <a:lstStyle/>
          <a:p>
            <a:pPr lvl="1"/>
            <a:r>
              <a:rPr sz="2400" dirty="0"/>
              <a:t>As discussed in chapter 14, both attitudinal and structural racism are common problems across the world but take different forms in different places.</a:t>
            </a:r>
          </a:p>
          <a:p>
            <a:pPr lvl="1"/>
            <a:r>
              <a:rPr sz="2400" dirty="0"/>
              <a:t>Systems of “racial classification” vary as well (</a:t>
            </a:r>
            <a:r>
              <a:rPr sz="2400" dirty="0" err="1"/>
              <a:t>Telles</a:t>
            </a:r>
            <a:r>
              <a:rPr sz="2400" dirty="0"/>
              <a:t> 2014), with implications for these questions.</a:t>
            </a:r>
          </a:p>
          <a:p>
            <a:pPr lvl="1"/>
            <a:r>
              <a:rPr sz="2400" dirty="0"/>
              <a:t>In some countries (e.g., France, arguably Brazil) it may be more difficult to document systemic racism because it’s harder to talk about race (due to widespread denial that it’s even an issue).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Many countries have their own, existing anti-racist movements</a:t>
            </a:r>
          </a:p>
        </p:txBody>
      </p:sp>
      <p:sp>
        <p:nvSpPr>
          <p:cNvPr id="3" name="Content Placeholder 2"/>
          <p:cNvSpPr>
            <a:spLocks noGrp="1"/>
          </p:cNvSpPr>
          <p:nvPr>
            <p:ph idx="1"/>
          </p:nvPr>
        </p:nvSpPr>
        <p:spPr>
          <a:xfrm>
            <a:off x="546538" y="1902372"/>
            <a:ext cx="8140262" cy="4223791"/>
          </a:xfrm>
        </p:spPr>
        <p:txBody>
          <a:bodyPr/>
          <a:lstStyle/>
          <a:p>
            <a:pPr lvl="1"/>
            <a:r>
              <a:rPr dirty="0"/>
              <a:t>Nonetheless, many countries have longstanding anti-racist movements.</a:t>
            </a:r>
          </a:p>
          <a:p>
            <a:pPr lvl="1"/>
            <a:r>
              <a:rPr dirty="0"/>
              <a:t>In South Africa, going back deep into the apartheid years.</a:t>
            </a:r>
          </a:p>
          <a:p>
            <a:pPr lvl="1"/>
            <a:r>
              <a:rPr dirty="0"/>
              <a:t>In Brazil, longstanding denial of societal racism has been contested by groups drawing attention to systemic disadvantages.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Anti-racism and anti-colonialism</a:t>
            </a:r>
          </a:p>
        </p:txBody>
      </p:sp>
      <p:sp>
        <p:nvSpPr>
          <p:cNvPr id="3" name="Content Placeholder 2"/>
          <p:cNvSpPr>
            <a:spLocks noGrp="1"/>
          </p:cNvSpPr>
          <p:nvPr>
            <p:ph idx="1"/>
          </p:nvPr>
        </p:nvSpPr>
        <p:spPr/>
        <p:txBody>
          <a:bodyPr/>
          <a:lstStyle/>
          <a:p>
            <a:pPr lvl="1"/>
            <a:r>
              <a:t>In much of Europe, this is overlaid on legacies of colonialism and the migration of populations from former colonies to the “metropole.”</a:t>
            </a:r>
          </a:p>
          <a:p>
            <a:pPr lvl="1"/>
            <a:r>
              <a:t>Inequalities persist in many cases.</a:t>
            </a:r>
          </a:p>
          <a:p>
            <a:pPr lvl="1"/>
            <a:r>
              <a:t>Is “de-colonization” complete when formal colonialism ends? Or does colonialism meaningfully persist?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lvl="0" indent="0">
              <a:buNone/>
            </a:pPr>
            <a:r>
              <a:rPr sz="3600" dirty="0"/>
              <a:t>What might lead to the institutionalization of these forms of protest in the US?</a:t>
            </a:r>
          </a:p>
        </p:txBody>
      </p:sp>
      <p:sp>
        <p:nvSpPr>
          <p:cNvPr id="3" name="Content Placeholder 2"/>
          <p:cNvSpPr>
            <a:spLocks noGrp="1"/>
          </p:cNvSpPr>
          <p:nvPr>
            <p:ph idx="1"/>
          </p:nvPr>
        </p:nvSpPr>
        <p:spPr>
          <a:xfrm>
            <a:off x="457200" y="2049517"/>
            <a:ext cx="8229600" cy="4076646"/>
          </a:xfrm>
        </p:spPr>
        <p:txBody>
          <a:bodyPr/>
          <a:lstStyle/>
          <a:p>
            <a:pPr lvl="1"/>
            <a:r>
              <a:rPr dirty="0"/>
              <a:t>Continued development of organizational bases of movement leadership?</a:t>
            </a:r>
          </a:p>
          <a:p>
            <a:pPr lvl="1"/>
            <a:r>
              <a:rPr dirty="0"/>
              <a:t>Consolidation of agenda-setting groups?</a:t>
            </a:r>
          </a:p>
          <a:p>
            <a:pPr lvl="1"/>
            <a:r>
              <a:rPr dirty="0"/>
              <a:t>The transition from activism to legislation?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Anti-Racist protests in the United States</a:t>
            </a:r>
          </a:p>
        </p:txBody>
      </p:sp>
      <p:sp>
        <p:nvSpPr>
          <p:cNvPr id="3" name="Content Placeholder 2"/>
          <p:cNvSpPr>
            <a:spLocks noGrp="1"/>
          </p:cNvSpPr>
          <p:nvPr>
            <p:ph idx="1"/>
          </p:nvPr>
        </p:nvSpPr>
        <p:spPr/>
        <p:txBody>
          <a:bodyPr/>
          <a:lstStyle/>
          <a:p>
            <a:pPr lvl="1"/>
            <a:r>
              <a:t>Following the police killing of George Floyd in Minneapolis on May 25, 2020, consistent and large-scale social protests</a:t>
            </a:r>
          </a:p>
          <a:p>
            <a:pPr lvl="1"/>
            <a:r>
              <a:t>For many white Americans, only a gradual realization of the extent of damage done to communities of color by racialized mass incarceration.</a:t>
            </a:r>
          </a:p>
          <a:p>
            <a:pPr lvl="1"/>
            <a:r>
              <a:t>Focused on police brutality, racialized mass incarceration, and systemic racism more generally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lvl="0" indent="0">
              <a:buNone/>
            </a:pPr>
            <a:r>
              <a:rPr sz="4000" dirty="0"/>
              <a:t>COVID and it’s relationship to contemporary collective action</a:t>
            </a:r>
          </a:p>
        </p:txBody>
      </p:sp>
      <p:sp>
        <p:nvSpPr>
          <p:cNvPr id="3" name="Content Placeholder 2"/>
          <p:cNvSpPr>
            <a:spLocks noGrp="1"/>
          </p:cNvSpPr>
          <p:nvPr>
            <p:ph idx="1"/>
          </p:nvPr>
        </p:nvSpPr>
        <p:spPr>
          <a:xfrm>
            <a:off x="457200" y="1881352"/>
            <a:ext cx="8229600" cy="4244811"/>
          </a:xfrm>
        </p:spPr>
        <p:txBody>
          <a:bodyPr/>
          <a:lstStyle/>
          <a:p>
            <a:pPr lvl="1"/>
            <a:r>
              <a:rPr dirty="0"/>
              <a:t>What is the role, if any, of many people being outside of their ordinary daily activities?</a:t>
            </a:r>
          </a:p>
          <a:p>
            <a:pPr lvl="1"/>
            <a:r>
              <a:rPr dirty="0"/>
              <a:t>Is there any relationship between the breakdown of ordinary life and seeming recent openness to change?</a:t>
            </a:r>
          </a:p>
          <a:p>
            <a:pPr lvl="1"/>
            <a:r>
              <a:rPr dirty="0"/>
              <a:t>Communication networks </a:t>
            </a:r>
            <a:r>
              <a:t>changing amidst </a:t>
            </a:r>
            <a:r>
              <a:rPr dirty="0"/>
              <a:t>the disruptions of COVID?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Fears of backlash?</a:t>
            </a:r>
          </a:p>
        </p:txBody>
      </p:sp>
      <p:sp>
        <p:nvSpPr>
          <p:cNvPr id="3" name="Content Placeholder 2"/>
          <p:cNvSpPr>
            <a:spLocks noGrp="1"/>
          </p:cNvSpPr>
          <p:nvPr>
            <p:ph idx="1"/>
          </p:nvPr>
        </p:nvSpPr>
        <p:spPr/>
        <p:txBody>
          <a:bodyPr/>
          <a:lstStyle/>
          <a:p>
            <a:pPr lvl="1"/>
            <a:r>
              <a:t>Protests seem to have high levels of public support in the US. What could cause this to change?</a:t>
            </a:r>
          </a:p>
          <a:p>
            <a:pPr lvl="1"/>
            <a:r>
              <a:t>Politicians opposed to the protests will try to emphasize disorder and alleged violence (though not violence perpetrated by security forces).</a:t>
            </a:r>
          </a:p>
          <a:p>
            <a:pPr lvl="1"/>
            <a:r>
              <a:t>Where does the “median voter” stand?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Consciousness has been growing for some time</a:t>
            </a:r>
          </a:p>
        </p:txBody>
      </p:sp>
      <p:sp>
        <p:nvSpPr>
          <p:cNvPr id="3" name="Content Placeholder 2"/>
          <p:cNvSpPr>
            <a:spLocks noGrp="1"/>
          </p:cNvSpPr>
          <p:nvPr>
            <p:ph idx="1"/>
          </p:nvPr>
        </p:nvSpPr>
        <p:spPr/>
        <p:txBody>
          <a:bodyPr/>
          <a:lstStyle/>
          <a:p>
            <a:pPr lvl="1"/>
            <a:r>
              <a:t>Wave of mass incarceration, with strong racial inequality, in recent decades.</a:t>
            </a:r>
          </a:p>
          <a:p>
            <a:pPr lvl="1"/>
            <a:r>
              <a:t>Concomitant spread of policing strategies that disproportionally disadvantaged communities of color.</a:t>
            </a:r>
          </a:p>
          <a:p>
            <a:pPr lvl="1"/>
            <a:r>
              <a:t>Scholars and activitists like Michelle Alexander have been drawing attention to these issues for some time, but the events of summer 2020 (and beyond?) seem to represent a new phase of awareness and collective action.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lvl="0" indent="0">
              <a:buNone/>
            </a:pPr>
            <a:r>
              <a:rPr sz="3200" dirty="0"/>
              <a:t>How would the theories discussed in chapter</a:t>
            </a:r>
            <a:r>
              <a:rPr lang="en-US" sz="3200" dirty="0"/>
              <a:t> 12</a:t>
            </a:r>
            <a:r>
              <a:rPr sz="3200" dirty="0"/>
              <a:t> attempt to explain recent protest activity?</a:t>
            </a:r>
          </a:p>
        </p:txBody>
      </p:sp>
      <p:sp>
        <p:nvSpPr>
          <p:cNvPr id="3" name="Content Placeholder 2"/>
          <p:cNvSpPr>
            <a:spLocks noGrp="1"/>
          </p:cNvSpPr>
          <p:nvPr>
            <p:ph idx="1"/>
          </p:nvPr>
        </p:nvSpPr>
        <p:spPr>
          <a:xfrm>
            <a:off x="457200" y="2196662"/>
            <a:ext cx="8035159" cy="3929501"/>
          </a:xfrm>
        </p:spPr>
        <p:txBody>
          <a:bodyPr/>
          <a:lstStyle/>
          <a:p>
            <a:pPr lvl="1"/>
            <a:r>
              <a:rPr dirty="0"/>
              <a:t>What would the “collective behavior” theory say?</a:t>
            </a:r>
          </a:p>
          <a:p>
            <a:pPr lvl="1"/>
            <a:r>
              <a:rPr dirty="0"/>
              <a:t>Structuralist theories that emphasize state breakdown and analogous processes?</a:t>
            </a:r>
          </a:p>
          <a:p>
            <a:pPr lvl="1"/>
            <a:r>
              <a:rPr dirty="0"/>
              <a:t>Theories focused on the rational choices of individuals?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What would the “collective behavior” theory say?</a:t>
            </a:r>
          </a:p>
        </p:txBody>
      </p:sp>
      <p:sp>
        <p:nvSpPr>
          <p:cNvPr id="3" name="Content Placeholder 2"/>
          <p:cNvSpPr>
            <a:spLocks noGrp="1"/>
          </p:cNvSpPr>
          <p:nvPr>
            <p:ph idx="1"/>
          </p:nvPr>
        </p:nvSpPr>
        <p:spPr/>
        <p:txBody>
          <a:bodyPr>
            <a:normAutofit/>
          </a:bodyPr>
          <a:lstStyle/>
          <a:p>
            <a:pPr lvl="1"/>
            <a:r>
              <a:rPr sz="2400" dirty="0"/>
              <a:t>Traditional theories of “collective behavior” tend to try to explain a rise in demand for social change.</a:t>
            </a:r>
          </a:p>
          <a:p>
            <a:pPr lvl="1"/>
            <a:r>
              <a:rPr sz="2400" dirty="0"/>
              <a:t>In this case would likely emphasize the emotional shock from the widely shared video of the killings of George Floyd and others.</a:t>
            </a:r>
          </a:p>
          <a:p>
            <a:pPr lvl="1"/>
            <a:r>
              <a:rPr sz="2400" dirty="0"/>
              <a:t>Some might emphasize the partisan sorting (sometimes called “polarization”) that characterizes contemporary US politics as also shaping motivations.</a:t>
            </a:r>
          </a:p>
          <a:p>
            <a:pPr lvl="1"/>
            <a:r>
              <a:rPr sz="2400" dirty="0"/>
              <a:t>Shifts in public opinion as major predictors of protest.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lvl="0" indent="0">
              <a:buNone/>
            </a:pPr>
            <a:r>
              <a:rPr sz="3600" dirty="0"/>
              <a:t>What would structuralist theories that emphasize state breakdown and analogous processes say?</a:t>
            </a:r>
          </a:p>
        </p:txBody>
      </p:sp>
      <p:sp>
        <p:nvSpPr>
          <p:cNvPr id="3" name="Content Placeholder 2"/>
          <p:cNvSpPr>
            <a:spLocks noGrp="1"/>
          </p:cNvSpPr>
          <p:nvPr>
            <p:ph idx="1"/>
          </p:nvPr>
        </p:nvSpPr>
        <p:spPr>
          <a:xfrm>
            <a:off x="536028" y="2385848"/>
            <a:ext cx="8150772" cy="3740315"/>
          </a:xfrm>
        </p:spPr>
        <p:txBody>
          <a:bodyPr/>
          <a:lstStyle/>
          <a:p>
            <a:pPr lvl="1"/>
            <a:r>
              <a:rPr dirty="0"/>
              <a:t>Less obviously clear how these theories might address recent protest activity.</a:t>
            </a:r>
          </a:p>
          <a:p>
            <a:pPr lvl="1"/>
            <a:r>
              <a:rPr dirty="0"/>
              <a:t>Perhaps they would focus more on state efforts to police and in some cases repress protests, largely ineffectually.</a:t>
            </a:r>
          </a:p>
          <a:p>
            <a:pPr lvl="1"/>
            <a:r>
              <a:rPr dirty="0"/>
              <a:t>Failed repression may embolden collective action.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lvl="0" indent="0">
              <a:buNone/>
            </a:pPr>
            <a:r>
              <a:rPr sz="3600" dirty="0"/>
              <a:t>What would theories focused on the rational choices of individuals say?</a:t>
            </a:r>
          </a:p>
        </p:txBody>
      </p:sp>
      <p:sp>
        <p:nvSpPr>
          <p:cNvPr id="3" name="Content Placeholder 2"/>
          <p:cNvSpPr>
            <a:spLocks noGrp="1"/>
          </p:cNvSpPr>
          <p:nvPr>
            <p:ph idx="1"/>
          </p:nvPr>
        </p:nvSpPr>
        <p:spPr/>
        <p:txBody>
          <a:bodyPr/>
          <a:lstStyle/>
          <a:p>
            <a:pPr lvl="1"/>
            <a:r>
              <a:rPr dirty="0"/>
              <a:t>Emphasize that demand for social justice and protections of human rights have always been present.</a:t>
            </a:r>
          </a:p>
          <a:p>
            <a:pPr lvl="1"/>
            <a:r>
              <a:rPr dirty="0"/>
              <a:t>Protesting to change systemic racism as a coordination problem.</a:t>
            </a:r>
          </a:p>
          <a:p>
            <a:pPr lvl="1"/>
            <a:r>
              <a:rPr dirty="0"/>
              <a:t>Perhaps key to provoking protest was “common knowledge” (</a:t>
            </a:r>
            <a:r>
              <a:rPr dirty="0" err="1"/>
              <a:t>Chwe</a:t>
            </a:r>
            <a:r>
              <a:rPr dirty="0"/>
              <a:t> 2013).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lvl="0" indent="0">
              <a:buNone/>
            </a:pPr>
            <a:r>
              <a:rPr sz="3600" dirty="0"/>
              <a:t>Protesting to change systemic racism as a collective action problem - key mechanisms?</a:t>
            </a:r>
          </a:p>
        </p:txBody>
      </p:sp>
      <p:sp>
        <p:nvSpPr>
          <p:cNvPr id="3" name="Content Placeholder 2"/>
          <p:cNvSpPr>
            <a:spLocks noGrp="1"/>
          </p:cNvSpPr>
          <p:nvPr>
            <p:ph idx="1"/>
          </p:nvPr>
        </p:nvSpPr>
        <p:spPr/>
        <p:txBody>
          <a:bodyPr>
            <a:normAutofit/>
          </a:bodyPr>
          <a:lstStyle/>
          <a:p>
            <a:pPr lvl="1"/>
            <a:r>
              <a:rPr sz="2400" dirty="0"/>
              <a:t>Pluralistic ignorance - barriers to change in the fact that not everyone knows how many others want a change.</a:t>
            </a:r>
          </a:p>
          <a:p>
            <a:pPr lvl="1"/>
            <a:r>
              <a:rPr sz="2400" dirty="0"/>
              <a:t>Barriers to change seem insurmountable…until they don’t!</a:t>
            </a:r>
          </a:p>
          <a:p>
            <a:pPr lvl="1"/>
            <a:r>
              <a:rPr sz="2400" dirty="0"/>
              <a:t>Sustained protests and social media activity reveal that large segments of the population favor changes.</a:t>
            </a:r>
          </a:p>
          <a:p>
            <a:pPr lvl="1"/>
            <a:r>
              <a:rPr sz="2400" dirty="0"/>
              <a:t>Public opinion itself dynamic: people’s expressed views can change as others reveal their preferences (for similar ideas see discussion of Timur </a:t>
            </a:r>
            <a:r>
              <a:rPr sz="2400" dirty="0" err="1"/>
              <a:t>Kuran’s</a:t>
            </a:r>
            <a:r>
              <a:rPr sz="2400" dirty="0"/>
              <a:t> work in the chapter).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8229600" cy="2016617"/>
          </a:xfrm>
        </p:spPr>
        <p:txBody>
          <a:bodyPr>
            <a:normAutofit fontScale="90000"/>
          </a:bodyPr>
          <a:lstStyle/>
          <a:p>
            <a:pPr marL="0" lvl="0" indent="0">
              <a:buNone/>
            </a:pPr>
            <a:r>
              <a:rPr dirty="0"/>
              <a:t>But these movements play out in a 21st century social movement landscape</a:t>
            </a:r>
          </a:p>
        </p:txBody>
      </p:sp>
      <p:sp>
        <p:nvSpPr>
          <p:cNvPr id="3" name="Content Placeholder 2"/>
          <p:cNvSpPr>
            <a:spLocks noGrp="1"/>
          </p:cNvSpPr>
          <p:nvPr>
            <p:ph idx="1"/>
          </p:nvPr>
        </p:nvSpPr>
        <p:spPr>
          <a:xfrm>
            <a:off x="457200" y="3268717"/>
            <a:ext cx="8229600" cy="2857446"/>
          </a:xfrm>
        </p:spPr>
        <p:txBody>
          <a:bodyPr/>
          <a:lstStyle/>
          <a:p>
            <a:pPr lvl="1"/>
            <a:r>
              <a:rPr dirty="0"/>
              <a:t>But how different is recent collective action from historical precedents?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TotalTime>
  <Words>1225</Words>
  <Application>Microsoft Macintosh PowerPoint</Application>
  <PresentationFormat>On-screen Show (4:3)</PresentationFormat>
  <Paragraphs>84</Paragraphs>
  <Slides>21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Office Theme</vt:lpstr>
      <vt:lpstr>Anti-Racist Protests in the US (and Beyond?)</vt:lpstr>
      <vt:lpstr>Anti-Racist protests in the United States</vt:lpstr>
      <vt:lpstr>Consciousness has been growing for some time</vt:lpstr>
      <vt:lpstr>How would the theories discussed in chapter 12 attempt to explain recent protest activity?</vt:lpstr>
      <vt:lpstr>What would the “collective behavior” theory say?</vt:lpstr>
      <vt:lpstr>What would structuralist theories that emphasize state breakdown and analogous processes say?</vt:lpstr>
      <vt:lpstr>What would theories focused on the rational choices of individuals say?</vt:lpstr>
      <vt:lpstr>Protesting to change systemic racism as a collective action problem - key mechanisms?</vt:lpstr>
      <vt:lpstr>But these movements play out in a 21st century social movement landscape</vt:lpstr>
      <vt:lpstr>Distinctive features relative to traditional social movements</vt:lpstr>
      <vt:lpstr>Some important possible differences between contemporary movements and the Civil Rights movement of the 1960s</vt:lpstr>
      <vt:lpstr>Centralization and online mediation of contemporary movements</vt:lpstr>
      <vt:lpstr>“Leaderless” doesn’t mean no leaders</vt:lpstr>
      <vt:lpstr>Who can negotiate?</vt:lpstr>
      <vt:lpstr>Will this collective action spread globally? Some key themes.</vt:lpstr>
      <vt:lpstr>Racial stratification plays out differently in different countries</vt:lpstr>
      <vt:lpstr>Many countries have their own, existing anti-racist movements</vt:lpstr>
      <vt:lpstr>Anti-racism and anti-colonialism</vt:lpstr>
      <vt:lpstr>What might lead to the institutionalization of these forms of protest in the US?</vt:lpstr>
      <vt:lpstr>COVID and it’s relationship to contemporary collective action</vt:lpstr>
      <vt:lpstr>Fears of backlash?</vt:lpstr>
    </vt:vector>
  </TitlesOfParts>
  <LinksUpToDate>false</LinksUpToDate>
  <SharedDoc>false</SharedDoc>
  <HyperlinksChanged>false</HyperlinksChanged>
  <AppVersion>16.0000</AppVersion>
</Properties>
</file>

<file path=docProps/app0.xml><?xml version="1.0" encoding="utf-8"?>
<Properties xmlns="http://schemas.openxmlformats.org/officeDocument/2006/extended-properties" xmlns:vt="http://schemas.openxmlformats.org/officeDocument/2006/docPropsVTypes">
  <TotalTime>2</TotalTime>
  <Words>49</Words>
  <Application>Microsoft Office PowerPoint</Application>
  <PresentationFormat>On-screen Show (4:3)</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Anti-Racist Protests in the US (and Beyond?)</dc:title>
  <dc:creator/>
  <cp:keywords/>
  <cp:lastModifiedBy>Eastwood, Jon</cp:lastModifiedBy>
  <cp:revision>3</cp:revision>
  <dcterms:created xsi:type="dcterms:W3CDTF">2020-12-15T15:46:43Z</dcterms:created>
  <dcterms:modified xsi:type="dcterms:W3CDTF">2020-12-16T23:11:37Z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utput">
    <vt:lpwstr>powerpoint_presentation</vt:lpwstr>
  </property>
</Properties>
</file>