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notesMasterIdLst>
    <p:notesMasterId r:id="rId11"/>
  </p:notesMasterIdLst>
  <p:handoutMasterIdLst>
    <p:handoutMasterId r:id="rId12"/>
  </p:handoutMasterIdLst>
  <p:sldIdLst>
    <p:sldId id="961" r:id="rId2"/>
    <p:sldId id="962" r:id="rId3"/>
    <p:sldId id="963" r:id="rId4"/>
    <p:sldId id="964" r:id="rId5"/>
    <p:sldId id="965" r:id="rId6"/>
    <p:sldId id="966" r:id="rId7"/>
    <p:sldId id="967" r:id="rId8"/>
    <p:sldId id="968" r:id="rId9"/>
    <p:sldId id="969" r:id="rId10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2932">
          <p15:clr>
            <a:srgbClr val="A4A3A4"/>
          </p15:clr>
        </p15:guide>
        <p15:guide id="4" pos="221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89" autoAdjust="0"/>
    <p:restoredTop sz="78286" autoAdjust="0"/>
  </p:normalViewPr>
  <p:slideViewPr>
    <p:cSldViewPr snapToGrid="0" snapToObjects="1">
      <p:cViewPr varScale="1">
        <p:scale>
          <a:sx n="87" d="100"/>
          <a:sy n="87" d="100"/>
        </p:scale>
        <p:origin x="221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8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1525"/>
    </p:cViewPr>
  </p:sorterViewPr>
  <p:notesViewPr>
    <p:cSldViewPr snapToGrid="0" snapToObjects="1">
      <p:cViewPr varScale="1">
        <p:scale>
          <a:sx n="54" d="100"/>
          <a:sy n="54" d="100"/>
        </p:scale>
        <p:origin x="-2844" y="-90"/>
      </p:cViewPr>
      <p:guideLst>
        <p:guide orient="horz" pos="2880"/>
        <p:guide pos="2160"/>
        <p:guide orient="horz" pos="2932"/>
        <p:guide pos="221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81A6B4F8-5ADC-455B-A533-50D82ADFBED3}" type="datetimeFigureOut">
              <a:rPr lang="en-US" smtClean="0"/>
              <a:t>11/19/2017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5576103F-52E8-4C0A-AA88-308A0EAC4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245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DEDD86EB-C6B4-5245-8FA1-D08F6B199AF7}" type="datetimeFigureOut">
              <a:rPr lang="en-US" smtClean="0"/>
              <a:t>11/19/2017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51FF9F58-3C3E-6F46-8AA3-4390D34368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5741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Picture:</a:t>
            </a:r>
            <a:r>
              <a:rPr lang="en-US" baseline="0" dirty="0"/>
              <a:t> https://en.wikipedia.org/wiki/RMS_Titanic</a:t>
            </a:r>
          </a:p>
          <a:p>
            <a:endParaRPr lang="en-US" baseline="0" dirty="0"/>
          </a:p>
          <a:p>
            <a:r>
              <a:rPr lang="en-US" dirty="0"/>
              <a:t>use "C:\Users\baileyma\Documents\Textbook\TextbookData\Titanic\Titanic.dta", clear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gen female = (sex == "female")</a:t>
            </a:r>
          </a:p>
          <a:p>
            <a:r>
              <a:rPr lang="en-US" dirty="0"/>
              <a:t>gen child  = (age &lt; 17)</a:t>
            </a:r>
          </a:p>
          <a:p>
            <a:r>
              <a:rPr lang="en-US" dirty="0"/>
              <a:t>encode embarked, gen(</a:t>
            </a:r>
            <a:r>
              <a:rPr lang="en-US" dirty="0" err="1"/>
              <a:t>EmbarkLocation</a:t>
            </a:r>
            <a:r>
              <a:rPr lang="en-US" dirty="0"/>
              <a:t>)</a:t>
            </a:r>
          </a:p>
          <a:p>
            <a:r>
              <a:rPr lang="en-US" dirty="0"/>
              <a:t>	* Q is Queenstown (Ireland) (3rd stop)</a:t>
            </a:r>
          </a:p>
          <a:p>
            <a:r>
              <a:rPr lang="en-US" dirty="0"/>
              <a:t>	* C is Cherbourg (France) (2nd stop)</a:t>
            </a:r>
          </a:p>
          <a:p>
            <a:r>
              <a:rPr lang="en-US" dirty="0"/>
              <a:t>	* S is </a:t>
            </a:r>
            <a:r>
              <a:rPr lang="en-US" dirty="0" err="1"/>
              <a:t>Southhampton</a:t>
            </a:r>
            <a:r>
              <a:rPr lang="en-US" dirty="0"/>
              <a:t> (England) (origination)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FF9F58-3C3E-6F46-8AA3-4390D343688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1257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test 3.EmbarkLocation == 2.EmbarkLocation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FF9F58-3C3E-6F46-8AA3-4390D343688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4411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FF9F58-3C3E-6F46-8AA3-4390D343688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2317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** If model is saturated, will get identical results even with multiple categories</a:t>
            </a:r>
          </a:p>
          <a:p>
            <a:r>
              <a:rPr lang="en-US" dirty="0"/>
              <a:t>gen </a:t>
            </a:r>
            <a:r>
              <a:rPr lang="en-US" dirty="0" err="1"/>
              <a:t>femchild</a:t>
            </a:r>
            <a:r>
              <a:rPr lang="en-US" dirty="0"/>
              <a:t> = female*child</a:t>
            </a:r>
          </a:p>
          <a:p>
            <a:r>
              <a:rPr lang="en-US" dirty="0" err="1"/>
              <a:t>reg</a:t>
            </a:r>
            <a:r>
              <a:rPr lang="en-US" dirty="0"/>
              <a:t> survived female child </a:t>
            </a:r>
            <a:r>
              <a:rPr lang="en-US" dirty="0" err="1"/>
              <a:t>femchild</a:t>
            </a:r>
            <a:endParaRPr lang="en-US" dirty="0"/>
          </a:p>
          <a:p>
            <a:r>
              <a:rPr lang="en-US" dirty="0"/>
              <a:t>scalar </a:t>
            </a:r>
            <a:r>
              <a:rPr lang="en-US" dirty="0" err="1"/>
              <a:t>FittedFemaleChildLPM</a:t>
            </a:r>
            <a:r>
              <a:rPr lang="en-US" dirty="0"/>
              <a:t> = _b[_cons] + _b[female] + _b[child] +  _b[</a:t>
            </a:r>
            <a:r>
              <a:rPr lang="en-US" dirty="0" err="1"/>
              <a:t>femchild</a:t>
            </a:r>
            <a:r>
              <a:rPr lang="en-US" dirty="0"/>
              <a:t>]</a:t>
            </a:r>
          </a:p>
          <a:p>
            <a:r>
              <a:rPr lang="en-US" dirty="0" err="1"/>
              <a:t>disp</a:t>
            </a:r>
            <a:r>
              <a:rPr lang="en-US" dirty="0"/>
              <a:t> </a:t>
            </a:r>
            <a:r>
              <a:rPr lang="en-US" dirty="0" err="1"/>
              <a:t>FittedFemaleChildLPM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prob</a:t>
            </a:r>
            <a:r>
              <a:rPr lang="en-US" dirty="0"/>
              <a:t> survived female child </a:t>
            </a:r>
            <a:r>
              <a:rPr lang="en-US" dirty="0" err="1"/>
              <a:t>femchild</a:t>
            </a:r>
            <a:endParaRPr lang="en-US" dirty="0"/>
          </a:p>
          <a:p>
            <a:r>
              <a:rPr lang="en-US" dirty="0"/>
              <a:t>scalar </a:t>
            </a:r>
            <a:r>
              <a:rPr lang="en-US" dirty="0" err="1"/>
              <a:t>FittedFemaleChildProbit</a:t>
            </a:r>
            <a:r>
              <a:rPr lang="en-US" dirty="0"/>
              <a:t> = normal(_b[_cons] + _b[female] + _b[child] +  _b[</a:t>
            </a:r>
            <a:r>
              <a:rPr lang="en-US" dirty="0" err="1"/>
              <a:t>femchild</a:t>
            </a:r>
            <a:r>
              <a:rPr lang="en-US" dirty="0"/>
              <a:t>])</a:t>
            </a:r>
          </a:p>
          <a:p>
            <a:r>
              <a:rPr lang="en-US" dirty="0" err="1"/>
              <a:t>disp</a:t>
            </a:r>
            <a:r>
              <a:rPr lang="en-US" dirty="0"/>
              <a:t> </a:t>
            </a:r>
            <a:r>
              <a:rPr lang="en-US" dirty="0" err="1"/>
              <a:t>FittedFemaleChildProbit</a:t>
            </a:r>
            <a:endParaRPr lang="en-US" dirty="0"/>
          </a:p>
          <a:p>
            <a:r>
              <a:rPr lang="en-US" dirty="0"/>
              <a:t>display normal(_b[_cons])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FF9F58-3C3E-6F46-8AA3-4390D343688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631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5592B7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/>
          <a:lstStyle/>
          <a:p>
            <a:fld id="{7F0D9426-DC4E-4757-A6A0-9FBBB886CA6C}" type="datetime1">
              <a:rPr lang="en-US" smtClean="0"/>
              <a:t>11/19/2017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/>
          <a:lstStyle/>
          <a:p>
            <a:fld id="{F68BC1EA-589D-436F-AC44-65ECC12441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3045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/>
          <a:lstStyle/>
          <a:p>
            <a:fld id="{9A74CDF2-85B4-407C-8430-3CAFF8C8D85D}" type="datetime1">
              <a:rPr lang="en-US" smtClean="0"/>
              <a:t>11/19/2017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/>
          <a:lstStyle/>
          <a:p>
            <a:fld id="{F68BC1EA-589D-436F-AC44-65ECC1244125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3268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/>
          <a:lstStyle/>
          <a:p>
            <a:fld id="{5BED77E0-484D-43AE-901A-978453F8FCA6}" type="datetime1">
              <a:rPr lang="en-US" smtClean="0"/>
              <a:t>11/19/2017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/>
          <a:lstStyle/>
          <a:p>
            <a:fld id="{F68BC1EA-589D-436F-AC44-65ECC12441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9775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MAB Title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4458" y="474677"/>
            <a:ext cx="7512341" cy="990600"/>
          </a:xfrm>
        </p:spPr>
        <p:txBody>
          <a:bodyPr/>
          <a:lstStyle>
            <a:lvl1pPr>
              <a:defRPr>
                <a:solidFill>
                  <a:srgbClr val="5592B7"/>
                </a:solidFill>
              </a:defRPr>
            </a:lvl1pPr>
          </a:lstStyle>
          <a:p>
            <a:r>
              <a:rPr kumimoji="0" lang="en-US" dirty="0"/>
              <a:t>Click to edit Master title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1371600" y="1524000"/>
            <a:ext cx="6629400" cy="48768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167780" y="637562"/>
            <a:ext cx="922789" cy="637563"/>
          </a:xfrm>
          <a:prstGeom prst="rect">
            <a:avLst/>
          </a:prstGeom>
          <a:solidFill>
            <a:srgbClr val="5592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02353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97798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/>
          <a:lstStyle/>
          <a:p>
            <a:fld id="{D4355726-B266-4262-AD46-EF6045D70991}" type="datetime1">
              <a:rPr lang="en-US" smtClean="0"/>
              <a:t>11/19/2017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/>
          <a:lstStyle/>
          <a:p>
            <a:fld id="{F68BC1EA-589D-436F-AC44-65ECC12441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541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/>
          <a:lstStyle/>
          <a:p>
            <a:fld id="{93B71913-4EA7-411A-8FBB-BAA3CF4DDFBB}" type="datetime1">
              <a:rPr lang="en-US" smtClean="0"/>
              <a:t>11/19/2017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/>
          <a:lstStyle/>
          <a:p>
            <a:fld id="{F68BC1EA-589D-436F-AC44-65ECC1244125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0903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18584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2344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8693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92573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/>
          <a:lstStyle/>
          <a:p>
            <a:fld id="{57328A48-AC7A-44E2-9B74-019871DCDDA3}" type="datetime1">
              <a:rPr lang="en-US" smtClean="0"/>
              <a:t>11/19/2017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/>
          <a:lstStyle/>
          <a:p>
            <a:fld id="{F68BC1EA-589D-436F-AC44-65ECC12441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7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rgbClr val="5592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537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rgbClr val="5592B7"/>
          </a:solidFill>
          <a:latin typeface="Calibri" pitchFamily="34" charset="0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package" Target="../embeddings/Microsoft_Excel_Worksheet.xlsx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 study: Surviving the Titanic</a:t>
            </a:r>
          </a:p>
        </p:txBody>
      </p:sp>
      <p:pic>
        <p:nvPicPr>
          <p:cNvPr id="36866" name="Picture 2" descr="https://upload.wikimedia.org/wikipedia/commons/f/fd/RMS_Titanic_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10" y="2293790"/>
            <a:ext cx="2765140" cy="2035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3000135"/>
              </p:ext>
            </p:extLst>
          </p:nvPr>
        </p:nvGraphicFramePr>
        <p:xfrm>
          <a:off x="2924750" y="2368135"/>
          <a:ext cx="6116450" cy="19606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49" name="Worksheet" r:id="rId5" imgW="5467221" imgH="1752570" progId="Excel.Sheet.12">
                  <p:embed/>
                </p:oleObj>
              </mc:Choice>
              <mc:Fallback>
                <p:oleObj name="Worksheet" r:id="rId5" imgW="5467221" imgH="175257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24750" y="2368135"/>
                        <a:ext cx="6116450" cy="19606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BC1EA-589D-436F-AC44-65ECC1244125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087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Titanic: LPM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. </a:t>
            </a:r>
            <a:r>
              <a:rPr lang="en-US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reg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survived </a:t>
            </a:r>
            <a:r>
              <a:rPr lang="en-US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pclass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robust</a:t>
            </a:r>
          </a:p>
          <a:p>
            <a:pPr marL="0" indent="0">
              <a:buNone/>
            </a:pP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Number 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of </a:t>
            </a:r>
            <a:r>
              <a:rPr lang="en-US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obs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=      1,309</a:t>
            </a:r>
          </a:p>
          <a:p>
            <a:pPr marL="0" indent="0">
              <a:buNone/>
            </a:pP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Root 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MSE          =     .46189</a:t>
            </a:r>
          </a:p>
          <a:p>
            <a:pPr marL="0" indent="0">
              <a:buNone/>
            </a:pP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------------------------------------------------------------------------------</a:t>
            </a:r>
            <a:endParaRPr lang="en-US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|               Robust</a:t>
            </a:r>
          </a:p>
          <a:p>
            <a:pPr marL="0" indent="0">
              <a:buNone/>
            </a:pP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survived |      </a:t>
            </a:r>
            <a:r>
              <a:rPr lang="en-US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Coef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.   Std. Err.      t    P&gt;|t|     [95% Conf. Interval]</a:t>
            </a:r>
          </a:p>
          <a:p>
            <a:pPr marL="0" indent="0">
              <a:buNone/>
            </a:pP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-------------+----------------------------------------------------------------</a:t>
            </a:r>
          </a:p>
          <a:p>
            <a:pPr marL="0" indent="0">
              <a:buNone/>
            </a:pP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</a:t>
            </a:r>
            <a:r>
              <a:rPr lang="en-US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pclass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|  -.1812734   .0154383   -11.74   0.000    -.2115599   -.1509868</a:t>
            </a:r>
          </a:p>
          <a:p>
            <a:pPr marL="0" indent="0">
              <a:buNone/>
            </a:pP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_cons |   .7979719   .0388387    20.55   0.000     .7217789    .8741648</a:t>
            </a:r>
          </a:p>
          <a:p>
            <a:pPr marL="0" indent="0">
              <a:buNone/>
            </a:pP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------------------------------------------------------------------------------</a:t>
            </a:r>
          </a:p>
          <a:p>
            <a:pPr marL="0" indent="0">
              <a:buNone/>
            </a:pPr>
            <a:endParaRPr lang="en-US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. </a:t>
            </a:r>
            <a:r>
              <a:rPr lang="en-US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reg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survived </a:t>
            </a:r>
            <a:r>
              <a:rPr lang="en-US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i.pclass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robust</a:t>
            </a:r>
          </a:p>
          <a:p>
            <a:pPr marL="0" indent="0">
              <a:buNone/>
            </a:pP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Number 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of </a:t>
            </a:r>
            <a:r>
              <a:rPr lang="en-US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obs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=      1,309</a:t>
            </a:r>
          </a:p>
          <a:p>
            <a:pPr marL="0" indent="0">
              <a:buNone/>
            </a:pP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Root 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MSE          =     .46206</a:t>
            </a:r>
          </a:p>
          <a:p>
            <a:pPr marL="0" indent="0">
              <a:buNone/>
            </a:pP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------------------------------------------------------------------------------</a:t>
            </a:r>
            <a:endParaRPr lang="en-US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|               Robust</a:t>
            </a:r>
          </a:p>
          <a:p>
            <a:pPr marL="0" indent="0">
              <a:buNone/>
            </a:pP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survived |      </a:t>
            </a:r>
            <a:r>
              <a:rPr lang="en-US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Coef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.   Std. Err.      t    P&gt;|t|     [95% Conf. Interval]</a:t>
            </a:r>
          </a:p>
          <a:p>
            <a:pPr marL="0" indent="0">
              <a:buNone/>
            </a:pP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-------------+----------------------------------------------------------------</a:t>
            </a:r>
          </a:p>
          <a:p>
            <a:pPr marL="0" indent="0">
              <a:buNone/>
            </a:pP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</a:t>
            </a:r>
            <a:r>
              <a:rPr lang="en-US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pclass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|</a:t>
            </a:r>
          </a:p>
          <a:p>
            <a:pPr marL="0" indent="0">
              <a:buNone/>
            </a:pP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2  |  -.1895922   .0402288    -4.71   0.000    -.2685122   -.1106721</a:t>
            </a:r>
          </a:p>
          <a:p>
            <a:pPr marL="0" indent="0">
              <a:buNone/>
            </a:pP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3  |  -.3639059   .0316299   -11.51   0.000    -.4259568    -.301855</a:t>
            </a:r>
          </a:p>
          <a:p>
            <a:pPr marL="0" indent="0">
              <a:buNone/>
            </a:pP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_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cons |    .619195   .0270497    22.89   0.000     .5661295    .6722606</a:t>
            </a:r>
          </a:p>
          <a:p>
            <a:pPr marL="0" indent="0">
              <a:buNone/>
            </a:pP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------------------------------------------------------------------------------</a:t>
            </a:r>
          </a:p>
          <a:p>
            <a:pPr marL="0" indent="0">
              <a:buNone/>
            </a:pPr>
            <a:endParaRPr lang="en-US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BC1EA-589D-436F-AC44-65ECC1244125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775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416257"/>
            <a:ext cx="8563970" cy="63393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. </a:t>
            </a:r>
            <a:r>
              <a:rPr lang="en-US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reg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survived </a:t>
            </a:r>
            <a:r>
              <a:rPr lang="en-US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i.pclass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age female, robust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Number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of </a:t>
            </a:r>
            <a:r>
              <a:rPr lang="en-US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obs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 =      1,046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------------------------------------------------------------------------------</a:t>
            </a:r>
            <a:endParaRPr lang="en-US" sz="9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survived |      </a:t>
            </a:r>
            <a:r>
              <a:rPr lang="en-US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Coef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. Robust Std. Err. t    P&gt;|t|     [95% Conf. Interval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-------------+----------------------------------------------------------------</a:t>
            </a:r>
            <a:endParaRPr lang="en-US" sz="9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9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pclass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2  |  -.2113738   .0323328    -6.54   0.000    -.2748187   -.1479289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3  |  -.3703874   .0340949   -10.86   0.000      -.43729   -.3034847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age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|  -.0052695     .00095    -5.55   0.000    -.0071336   -.0034053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  female |   .4914132   .0273469    17.97   0.000     .4377518    .5450746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   _cons |   .6135416   .0502792    12.20   0.000     .5148814    .7122018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------------------------------------------------------------------------------</a:t>
            </a:r>
          </a:p>
          <a:p>
            <a:pPr marL="0" indent="0">
              <a:buNone/>
            </a:pPr>
            <a:endParaRPr lang="en-US" sz="9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. </a:t>
            </a:r>
            <a:r>
              <a:rPr lang="en-US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reg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survived </a:t>
            </a:r>
            <a:r>
              <a:rPr lang="en-US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i.pclass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age female child, robust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Number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of </a:t>
            </a:r>
            <a:r>
              <a:rPr lang="en-US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obs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 =      1,046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------------------------------------------------------------------------------</a:t>
            </a:r>
            <a:endParaRPr lang="en-US" sz="9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survived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|      </a:t>
            </a:r>
            <a:r>
              <a:rPr lang="en-US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Coef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. Robust Std. Err. t    P&gt;|t|     [95% Conf. Interval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-------------+----------------------------------------------------------------</a:t>
            </a:r>
            <a:endParaRPr lang="en-US" sz="9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pclass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2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|  -.2062413   .0320998    -6.42   0.000    -.2692291   -.1432534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3  |   -.365856   .0338017   -10.82   0.000    -.4321833   -.2995288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age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|  -.0040241    .001023    -3.93   0.000    -.0060314   -.0020169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  female |   .4891117   .0272973    17.92   0.000     .4355475    .5426758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   child |   .0881663   .0477255     1.85   0.065    -.0054829    .1818156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   _cons |   .5624382   .0521067    10.79   0.000     .4601921    .6646844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------------------------------------------------------------------------------</a:t>
            </a:r>
          </a:p>
          <a:p>
            <a:pPr marL="0" indent="0">
              <a:buNone/>
            </a:pPr>
            <a:endParaRPr lang="en-US" sz="9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. </a:t>
            </a:r>
            <a:r>
              <a:rPr lang="en-US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reg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survived </a:t>
            </a:r>
            <a:r>
              <a:rPr lang="en-US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i.pclass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age female child </a:t>
            </a:r>
            <a:r>
              <a:rPr lang="en-US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i.EmbarkLocation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, robust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survived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|      </a:t>
            </a:r>
            <a:r>
              <a:rPr lang="en-US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Coef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.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Robust Std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. Err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t    P&gt;|t|     [95% Conf. Interval]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---------------+----------------------------------------------------------------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</a:t>
            </a:r>
            <a:r>
              <a:rPr lang="en-US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pclass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2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|  -.1605603   .0343463    -4.67   0.000    -.2279565   -.0931641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3  |  -.3158224   .0358708    -8.80   0.000    -.3862101   -.2454347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age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|  -.0037967   .0010324    -3.68   0.000    -.0058225   -.0017709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female |    .487548   .0273437    17.83   0.000     .4338926    .5412034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child |   .0860304    .047595     1.81   0.071    -.0073632    .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1794239</a:t>
            </a:r>
          </a:p>
          <a:p>
            <a:pPr marL="0" indent="0">
              <a:buNone/>
            </a:pPr>
            <a:r>
              <a:rPr lang="en-US" sz="9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EmbarkLocat</a:t>
            </a: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Q  |  -.2147719   .0627444    -3.42   0.001    -.3378925   -.0916513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S  |   -.114758   .0330674    -3.47   0.001    -.1796448   -.0498712</a:t>
            </a:r>
          </a:p>
          <a:p>
            <a:pPr marL="0" indent="0">
              <a:buNone/>
            </a:pPr>
            <a:r>
              <a:rPr lang="en-US" sz="9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_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cons |   .6170294   .0556831    11.08   0.000     .5077648     .726294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--------------------------------------------------------------------------------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BC1EA-589D-436F-AC44-65ECC1244125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437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3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4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5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6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438150"/>
          </a:xfrm>
        </p:spPr>
        <p:txBody>
          <a:bodyPr>
            <a:normAutofit fontScale="90000"/>
          </a:bodyPr>
          <a:lstStyle/>
          <a:p>
            <a:r>
              <a:rPr lang="en-US" dirty="0"/>
              <a:t>Fitted values in LPM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52400" y="1114424"/>
            <a:ext cx="8915399" cy="555307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. </a:t>
            </a:r>
            <a:r>
              <a:rPr lang="en-US" sz="11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reg</a:t>
            </a: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survived </a:t>
            </a:r>
            <a:r>
              <a:rPr lang="en-US" sz="11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i.pclass</a:t>
            </a: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age female child </a:t>
            </a:r>
            <a:r>
              <a:rPr lang="en-US" sz="11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i.EmbarkLocation</a:t>
            </a:r>
            <a:r>
              <a:rPr lang="en-US" sz="11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robust</a:t>
            </a:r>
            <a:endParaRPr lang="en-US" sz="11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. predict </a:t>
            </a:r>
            <a:r>
              <a:rPr lang="en-US" sz="11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FittedLPM</a:t>
            </a:r>
            <a:endParaRPr lang="en-US" sz="11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11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. sum </a:t>
            </a:r>
            <a:r>
              <a:rPr lang="en-US" sz="11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FittedLPM</a:t>
            </a:r>
            <a:endParaRPr lang="en-US" sz="11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   Variable |        </a:t>
            </a:r>
            <a:r>
              <a:rPr lang="en-US" sz="11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Obs</a:t>
            </a: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Mean    Std. Dev.       Min        Max</a:t>
            </a:r>
          </a:p>
          <a:p>
            <a:pPr marL="0" indent="0">
              <a:buNone/>
            </a:pP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-------------+---------------------------------------------------------</a:t>
            </a:r>
          </a:p>
          <a:p>
            <a:pPr marL="0" indent="0">
              <a:buNone/>
            </a:pP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1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FittedLPM</a:t>
            </a: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|      1,044    .4070881    .3029368  -.1812298   1.129861</a:t>
            </a:r>
          </a:p>
          <a:p>
            <a:pPr marL="0" indent="0">
              <a:buNone/>
            </a:pPr>
            <a:endParaRPr lang="en-US" sz="11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. list </a:t>
            </a:r>
            <a:r>
              <a:rPr lang="en-US" sz="11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pclass</a:t>
            </a: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survived name sex age female </a:t>
            </a:r>
            <a:r>
              <a:rPr lang="en-US" sz="11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EmbarkLocation</a:t>
            </a: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1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FittedLPM</a:t>
            </a: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if </a:t>
            </a:r>
            <a:r>
              <a:rPr lang="en-US" sz="11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FittedLPM</a:t>
            </a: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&lt; -0.05</a:t>
            </a:r>
          </a:p>
          <a:p>
            <a:pPr marL="0" indent="0">
              <a:buNone/>
            </a:pP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     +----------------------------------------------------------------------------------------+</a:t>
            </a:r>
          </a:p>
          <a:p>
            <a:pPr marL="0" indent="0">
              <a:buNone/>
            </a:pP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     | </a:t>
            </a:r>
            <a:r>
              <a:rPr lang="en-US" sz="11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pclass</a:t>
            </a: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  survived                   name    sex    age   female   </a:t>
            </a:r>
            <a:r>
              <a:rPr lang="en-US" sz="11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Embark~n</a:t>
            </a: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1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FittedLPM</a:t>
            </a: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|</a:t>
            </a:r>
          </a:p>
          <a:p>
            <a:pPr marL="0" indent="0">
              <a:buNone/>
            </a:pP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     |----------------------------------------------------------------------------------------|</a:t>
            </a:r>
          </a:p>
          <a:p>
            <a:pPr marL="0" indent="0">
              <a:buNone/>
            </a:pP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684. |      3          0       Bourke, Mr. John   male     40        0          Q   -.0654315 |</a:t>
            </a:r>
          </a:p>
          <a:p>
            <a:pPr marL="0" indent="0">
              <a:buNone/>
            </a:pP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728. |      3          0   Connors, Mr. Patrick   male   70.5        0          Q   -.1812298 |</a:t>
            </a:r>
          </a:p>
          <a:p>
            <a:pPr marL="0" indent="0">
              <a:buNone/>
            </a:pP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783. |      3          0       Duane, Mr. Frank   male     65        0          Q   -.1603481 |</a:t>
            </a:r>
          </a:p>
          <a:p>
            <a:pPr marL="0" indent="0">
              <a:buNone/>
            </a:pP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798. |      3          0     Farrell, Mr. James   male   40.5        0          Q   -.0673299 |</a:t>
            </a:r>
          </a:p>
          <a:p>
            <a:pPr marL="0" indent="0">
              <a:buNone/>
            </a:pP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1236. |      3          0    </a:t>
            </a:r>
            <a:r>
              <a:rPr lang="en-US" sz="11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Svensson</a:t>
            </a: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, Mr. Johan   male     74        0          S   -.0945042 |</a:t>
            </a:r>
          </a:p>
          <a:p>
            <a:pPr marL="0" indent="0">
              <a:buNone/>
            </a:pP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     +----------------------------------------------------------------------------------------+</a:t>
            </a:r>
          </a:p>
          <a:p>
            <a:pPr marL="0" indent="0">
              <a:buNone/>
            </a:pPr>
            <a:endParaRPr lang="en-US" sz="11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11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list </a:t>
            </a:r>
            <a:r>
              <a:rPr lang="en-US" sz="11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pclass</a:t>
            </a: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survived name sex age female </a:t>
            </a:r>
            <a:r>
              <a:rPr lang="en-US" sz="11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EmbarkLocation</a:t>
            </a: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1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FittedLPM</a:t>
            </a: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if </a:t>
            </a:r>
            <a:r>
              <a:rPr lang="en-US" sz="11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FittedLPM</a:t>
            </a: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&gt;  1.03 &amp; </a:t>
            </a:r>
            <a:r>
              <a:rPr lang="en-US" sz="11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FittedLPM</a:t>
            </a: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!=.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  | </a:t>
            </a:r>
            <a:r>
              <a:rPr lang="en-US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pclass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survived                                                name      sex   age   female   </a:t>
            </a:r>
            <a:r>
              <a:rPr lang="en-US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Embark~n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Fitted~M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|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  |---------------------------------------------------------------------------------------------------------------------|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3. |      1          0                        Allison, Miss. Helen Loraine   female     2        1          S   1.068256 |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12. |      1          1   Astor, Mrs. John Jacob (Madeleine Talmadge Force)   female    18        1          C   1.036237 |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28. |      1          1             Bishop, Mrs. Dickinson H (Helen Walton)   female    19        1          C   1.032441 |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160. |      1          1                        </a:t>
            </a:r>
            <a:r>
              <a:rPr lang="en-US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Hippach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, Miss. Jean Gertrude   female    16        1          C   1.129861 |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251. |      1          1                          Ryerson, Miss. Emily </a:t>
            </a:r>
            <a:r>
              <a:rPr lang="en-US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Borie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female    18        1          C   1.036237 |</a:t>
            </a:r>
          </a:p>
          <a:p>
            <a:pPr marL="0" indent="0"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  +---------------------------------------------------------------------------------------------------------------------+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BC1EA-589D-436F-AC44-65ECC1244125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49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6725"/>
            <a:ext cx="8229600" cy="381000"/>
          </a:xfrm>
        </p:spPr>
        <p:txBody>
          <a:bodyPr>
            <a:normAutofit fontScale="90000"/>
          </a:bodyPr>
          <a:lstStyle/>
          <a:p>
            <a:r>
              <a:rPr lang="en-US" dirty="0"/>
              <a:t>Titanic: Probit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00024" y="885825"/>
            <a:ext cx="8943976" cy="5200650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. 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prob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survived 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i.pclass</a:t>
            </a:r>
            <a:endParaRPr lang="en-US" sz="1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Iteration 0:   log likelihood = -870.51219   . . . Iteration 3:   log likelihood = -806.62946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Probit regression                               Number of 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obs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=      1,309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                     LR chi2(2)        =     127.77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                     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Prob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&gt; chi2       =     0.0000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Log likelihood = -806.62946                     Pseudo R2         =     0.0734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------------------------------------------------------------------------------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survived |      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Coef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.   Std. Err.      z    P&gt;|z|     [95% Conf. Interval]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-------------+----------------------------------------------------------------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pclass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2  |  -.4807526   .1037543    -4.63   0.000    -.6841073    -.277398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3  |  -.9613049   .0873294   -11.01   0.000    -1.132467   -.7901425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_cons        |   .3033674    .070915     4.28   0.000     .1643765    .4423582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------------------------------------------------------------------------------</a:t>
            </a:r>
          </a:p>
          <a:p>
            <a:pPr marL="0" indent="0">
              <a:spcBef>
                <a:spcPts val="0"/>
              </a:spcBef>
              <a:buNone/>
            </a:pPr>
            <a:endParaRPr lang="en-US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. 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prob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survived 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i.pclass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age female child 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i.EmbarkLocation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Probit regression            Number of 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obs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=      1,044	      Log likelihood = -483.16052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--------------------------------------------------------------------------------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survived |      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Coef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.   Std. Err.      z    P&gt;|z|     [95% Conf. Interval]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---------------+----------------------------------------------------------------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pclass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2  |  -.5822537   .1412152    -4.12   0.000    -.8590304    -.305477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3  |   -1.11464   .1333791    -8.36   0.000    -1.376058   -.8532217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age |  -.0151026    .004491    -3.36   0.001    -.0239048   -.0063004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female |   1.497927   .0961455    15.58   0.000     1.309486    1.686369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child |   .2283144   .1674375     1.36   0.173     -.099857    .5564858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EmbarkLoc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Q  |  -.7963285   .2510002    -3.17   0.002     -1.28828   -.3043771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S  |  -.4160479   .1227338    -3.39   0.001    -.6566017   -.1754941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_cons          |   .6189282   .2154255     2.87   0.004      .196702    1.041154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--------------------------------------------------------------------------------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BC1EA-589D-436F-AC44-65ECC1244125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394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72375" y="323849"/>
            <a:ext cx="8229600" cy="990600"/>
          </a:xfrm>
        </p:spPr>
        <p:txBody>
          <a:bodyPr/>
          <a:lstStyle/>
          <a:p>
            <a:r>
              <a:rPr lang="en-US" dirty="0"/>
              <a:t>Fitted values in Probit model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09537" y="1314449"/>
            <a:ext cx="9034463" cy="530542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prob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survived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i.pclass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age female child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i.EmbarkLocation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predict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FittedProbit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23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2300" dirty="0">
                <a:latin typeface="Courier New" panose="02070309020205020404" pitchFamily="49" charset="0"/>
                <a:cs typeface="Courier New" panose="02070309020205020404" pitchFamily="49" charset="0"/>
              </a:rPr>
              <a:t>sum </a:t>
            </a:r>
            <a:r>
              <a:rPr lang="en-US" sz="23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FittedProbit</a:t>
            </a:r>
            <a:endParaRPr lang="en-US" sz="23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2300" dirty="0">
                <a:latin typeface="Courier New" panose="02070309020205020404" pitchFamily="49" charset="0"/>
                <a:cs typeface="Courier New" panose="02070309020205020404" pitchFamily="49" charset="0"/>
              </a:rPr>
              <a:t>    Variable |        </a:t>
            </a:r>
            <a:r>
              <a:rPr lang="en-US" sz="23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Obs</a:t>
            </a:r>
            <a:r>
              <a:rPr lang="en-US" sz="23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Mean    Std. Dev.       Min        Max</a:t>
            </a:r>
          </a:p>
          <a:p>
            <a:pPr marL="0" indent="0">
              <a:buNone/>
            </a:pPr>
            <a:r>
              <a:rPr lang="en-US" sz="2300" dirty="0">
                <a:latin typeface="Courier New" panose="02070309020205020404" pitchFamily="49" charset="0"/>
                <a:cs typeface="Courier New" panose="02070309020205020404" pitchFamily="49" charset="0"/>
              </a:rPr>
              <a:t>-------------+---------------------------------------------------------</a:t>
            </a:r>
          </a:p>
          <a:p>
            <a:pPr marL="0" indent="0">
              <a:buNone/>
            </a:pPr>
            <a:r>
              <a:rPr lang="en-US" sz="23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FittedProbit</a:t>
            </a:r>
            <a:r>
              <a:rPr lang="en-US" sz="2300" dirty="0">
                <a:latin typeface="Courier New" panose="02070309020205020404" pitchFamily="49" charset="0"/>
                <a:cs typeface="Courier New" panose="02070309020205020404" pitchFamily="49" charset="0"/>
              </a:rPr>
              <a:t> |      1,044    .4105149    .3035084   .0092172   .9822902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/>
            </a:r>
            <a:b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list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pclass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survived name sex age female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EmbarkLocation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FittedLPM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FittedProbit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if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FittedProbit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&lt; 0.03</a:t>
            </a:r>
          </a:p>
          <a:p>
            <a:pPr marL="0" indent="0">
              <a:buNone/>
            </a:pPr>
            <a:endParaRPr lang="en-US" sz="2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  +--------------------------------------------------------------------------------------------------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  |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pclass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survived                   name    sex    age   female  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Embark~n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FittedLPM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Fitted~t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  |--------------------------------------------------------------------------------------------------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684. |      3          0       Bourke, Mr. John   male     40        0          Q   -.0654315   .0289705 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728. |      3          0   Connors, Mr. Patrick   male   70.5        0          Q   -.1812298   .0092172 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783. |      3          0       Duane, Mr. Frank   male     65        0          Q   -.1603481   .0114917 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798. |      3          0     Farrell, Mr. James   male   40.5        0          Q   -.0673299   .0284749 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1236. |      3          0   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Svensson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, Mr. Johan   male     74        0          S   -.0945042   .0212112 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  +-------------------------------------------------------------------------------------------------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BC1EA-589D-436F-AC44-65ECC1244125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1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19062" y="447674"/>
            <a:ext cx="8725710" cy="819149"/>
          </a:xfrm>
        </p:spPr>
        <p:txBody>
          <a:bodyPr>
            <a:noAutofit/>
          </a:bodyPr>
          <a:lstStyle/>
          <a:p>
            <a:r>
              <a:rPr lang="en-US" sz="3200" u="sng" dirty="0"/>
              <a:t>Interpreting </a:t>
            </a:r>
            <a:r>
              <a:rPr lang="en-US" sz="3200" u="sng" dirty="0" err="1"/>
              <a:t>probit</a:t>
            </a:r>
            <a:r>
              <a:rPr lang="en-US" sz="3200" u="sng" dirty="0"/>
              <a:t> coefficients: </a:t>
            </a:r>
            <a:r>
              <a:rPr lang="en-US" sz="3200" dirty="0"/>
              <a:t>Continuous variable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19062" y="1352549"/>
            <a:ext cx="8905875" cy="536257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** 1) Generate “P1” – the predicted values at actual values of X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** See "predict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FittedProbit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" command above</a:t>
            </a: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** 2) Generate “P2” – the predicted values with age increased by 1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gen P2AgePlus1 = normal(_b[_cons] 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+ _b[i2.pclass]* i2.pclass 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+ _b[i3.pclass]* i3.pclass 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+ _b[age]*(age +1 ) + _b[female]*female 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+ _b[child]*child   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+ _b[i2.EmbarkLocation]* i2.EmbarkLocation 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+ _b[i3.EmbarkLocation]* i3.EmbarkLocation)</a:t>
            </a: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dirty="0">
                <a:latin typeface="Courier New" panose="02070309020205020404" pitchFamily="49" charset="0"/>
                <a:cs typeface="Courier New" panose="02070309020205020404" pitchFamily="49" charset="0"/>
              </a:rPr>
              <a:t>** 3) Calcuate average difference in probabilities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gen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DiffProbit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= P2AgePlus1 -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FittedProbit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sum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DiffProbit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900" dirty="0">
                <a:latin typeface="Courier New" panose="02070309020205020404" pitchFamily="49" charset="0"/>
                <a:cs typeface="Courier New" panose="02070309020205020404" pitchFamily="49" charset="0"/>
              </a:rPr>
              <a:t>    Variable |        </a:t>
            </a:r>
            <a:r>
              <a:rPr lang="en-US" sz="1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Obs</a:t>
            </a:r>
            <a:r>
              <a:rPr lang="en-US" sz="1900" dirty="0">
                <a:latin typeface="Courier New" panose="02070309020205020404" pitchFamily="49" charset="0"/>
                <a:cs typeface="Courier New" panose="02070309020205020404" pitchFamily="49" charset="0"/>
              </a:rPr>
              <a:t>     Mean       Std. Dev.       Min        Max</a:t>
            </a:r>
          </a:p>
          <a:p>
            <a:pPr marL="0" indent="0">
              <a:buNone/>
            </a:pPr>
            <a:r>
              <a:rPr lang="en-US" sz="1900" dirty="0">
                <a:latin typeface="Courier New" panose="02070309020205020404" pitchFamily="49" charset="0"/>
                <a:cs typeface="Courier New" panose="02070309020205020404" pitchFamily="49" charset="0"/>
              </a:rPr>
              <a:t>-------------+---------------------------------------------------------</a:t>
            </a:r>
          </a:p>
          <a:p>
            <a:pPr marL="0" indent="0">
              <a:buNone/>
            </a:pPr>
            <a:r>
              <a:rPr lang="en-US" sz="19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DiffProbit</a:t>
            </a:r>
            <a:r>
              <a:rPr lang="en-US" sz="1900" dirty="0">
                <a:latin typeface="Courier New" panose="02070309020205020404" pitchFamily="49" charset="0"/>
                <a:cs typeface="Courier New" panose="02070309020205020404" pitchFamily="49" charset="0"/>
              </a:rPr>
              <a:t> |      1,044   -.0039223      .00149  -.0060249  -.0003682</a:t>
            </a:r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2670531" y="5123370"/>
            <a:ext cx="1502595" cy="1239329"/>
          </a:xfrm>
          <a:prstGeom prst="ellipse">
            <a:avLst/>
          </a:prstGeom>
          <a:solidFill>
            <a:srgbClr val="FFFF99">
              <a:alpha val="50999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1350536" y="3035618"/>
            <a:ext cx="1365995" cy="481965"/>
          </a:xfrm>
          <a:prstGeom prst="ellipse">
            <a:avLst/>
          </a:prstGeom>
          <a:solidFill>
            <a:srgbClr val="FFFF99">
              <a:alpha val="50999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BC1EA-589D-436F-AC44-65ECC1244125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923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0500" y="533400"/>
            <a:ext cx="8229600" cy="733425"/>
          </a:xfrm>
        </p:spPr>
        <p:txBody>
          <a:bodyPr>
            <a:noAutofit/>
          </a:bodyPr>
          <a:lstStyle/>
          <a:p>
            <a:r>
              <a:rPr lang="en-US" sz="3200" u="sng" dirty="0"/>
              <a:t>Interpreting </a:t>
            </a:r>
            <a:r>
              <a:rPr lang="en-US" sz="3200" u="sng" dirty="0" err="1"/>
              <a:t>probit</a:t>
            </a:r>
            <a:r>
              <a:rPr lang="en-US" sz="3200" u="sng" dirty="0"/>
              <a:t> coefficients: </a:t>
            </a:r>
            <a:r>
              <a:rPr lang="en-US" sz="3200" dirty="0"/>
              <a:t>Categorical variable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90500" y="1600200"/>
            <a:ext cx="8858250" cy="4876800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probit survived 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i.pclass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age female child 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i.EmbarkLocation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margins, 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dydx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pclass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) </a:t>
            </a:r>
          </a:p>
          <a:p>
            <a:pPr marL="0" indent="0">
              <a:buNone/>
            </a:pP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Average marginal effects                        Number of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obs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=      1,044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Model VCE    : OIM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Expression   :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(survived), predict()</a:t>
            </a:r>
          </a:p>
          <a:p>
            <a:pPr marL="0" indent="0">
              <a:buNone/>
            </a:pP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dy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/dx w.r.t. : 2.pclass 3.pclass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------------------------------------------------------------------------------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|            Delta-method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|     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dy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/dx   Std. Err.      z    P&gt;|z|     [95% Conf. Interval]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-------------+----------------------------------------------------------------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pclass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|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2  |   -.172892   .0413706    -4.18   0.000    -.2539769   -.0918072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3  |  -.3167572   .0376206    -8.42   0.000    -.3904923   -.2430222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------------------------------------------------------------------------------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Note: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dy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/dx for factor levels is the discrete change from the base level.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BC1EA-589D-436F-AC44-65ECC1244125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16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504825"/>
          </a:xfrm>
        </p:spPr>
        <p:txBody>
          <a:bodyPr>
            <a:normAutofit fontScale="90000"/>
          </a:bodyPr>
          <a:lstStyle/>
          <a:p>
            <a:r>
              <a:rPr lang="en-US" dirty="0"/>
              <a:t>Compare LPM and probit for dummy variables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1171574"/>
            <a:ext cx="8724900" cy="5514975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1050" b="1" dirty="0">
                <a:latin typeface="Courier New" panose="02070309020205020404" pitchFamily="49" charset="0"/>
                <a:cs typeface="Courier New" panose="02070309020205020404" pitchFamily="49" charset="0"/>
              </a:rPr>
              <a:t>** Run models with no (!) variables – estimate only the constant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summarize survived </a:t>
            </a:r>
            <a:r>
              <a:rPr lang="en-US" sz="1000" dirty="0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 Mean = </a:t>
            </a:r>
            <a:r>
              <a:rPr lang="en-U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.38197097</a:t>
            </a:r>
          </a:p>
          <a:p>
            <a:pPr marL="0" indent="0">
              <a:spcBef>
                <a:spcPts val="0"/>
              </a:spcBef>
              <a:buNone/>
            </a:pPr>
            <a:endParaRPr lang="en-US" sz="9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reg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 survived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survived |      </a:t>
            </a:r>
            <a:r>
              <a:rPr lang="en-US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Coef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.   Std. Err.      t    P&gt;|t|     [95% Conf. Interval]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-------------+----------------------------------------------------------------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   _cons |    .381971   .0134343    28.43   0.000     .3556158    .4083261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------------------------------------------------------------------------------</a:t>
            </a:r>
          </a:p>
          <a:p>
            <a:pPr marL="0" indent="0">
              <a:spcBef>
                <a:spcPts val="0"/>
              </a:spcBef>
              <a:buNone/>
            </a:pPr>
            <a:endParaRPr lang="en-US" sz="9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probit  survived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survived |      </a:t>
            </a:r>
            <a:r>
              <a:rPr lang="en-US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Coef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.   Std. Err.      z    P&gt;|z|     [95% Conf. Interval]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-------------+----------------------------------------------------------------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   _cons |  -.3003084   .0352146    -8.53   0.000    -.3693278    -.231289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------------------------------------------------------------------------------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. display normal(_b[_cons])     	</a:t>
            </a:r>
            <a:r>
              <a:rPr lang="en-US" sz="1000" dirty="0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 </a:t>
            </a:r>
            <a:r>
              <a:rPr lang="en-U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.38197097</a:t>
            </a:r>
          </a:p>
          <a:p>
            <a:pPr marL="0" indent="0">
              <a:spcBef>
                <a:spcPts val="0"/>
              </a:spcBef>
              <a:buNone/>
            </a:pPr>
            <a:endParaRPr lang="en-US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000" b="1" dirty="0">
                <a:latin typeface="Courier New" panose="02070309020205020404" pitchFamily="49" charset="0"/>
                <a:cs typeface="Courier New" panose="02070309020205020404" pitchFamily="49" charset="0"/>
              </a:rPr>
              <a:t>** Run models with a single dummy variable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summarize survived if child == 0  	</a:t>
            </a:r>
            <a:r>
              <a:rPr lang="en-US" sz="1000" dirty="0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 Mean = 0.3625</a:t>
            </a:r>
            <a:endParaRPr lang="en-US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summarize survived if child == 1	</a:t>
            </a:r>
            <a:r>
              <a:rPr lang="en-US" sz="1000" dirty="0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 Mean = 0.5522</a:t>
            </a:r>
            <a:endParaRPr lang="en-US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reg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survived child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survived |      </a:t>
            </a:r>
            <a:r>
              <a:rPr lang="en-US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Coef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.   Std. Err.      t    P&gt;|t|     [95% Conf. Interval]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-------------+----------------------------------------------------------------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   child |   .1896856   .0440238     4.31   0.000     .1033206    .2760506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   _cons |   .3625532   .0140854    25.74   0.000     .3349207    .3901857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------------------------------------------------------------------------------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disp</a:t>
            </a:r>
            <a:r>
              <a:rPr lang="en-U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_b[_cons] + _b[child]		</a:t>
            </a:r>
            <a:r>
              <a:rPr lang="en-US" sz="1000" dirty="0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 </a:t>
            </a:r>
            <a:r>
              <a:rPr lang="en-U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.55223881</a:t>
            </a:r>
          </a:p>
          <a:p>
            <a:pPr marL="0" indent="0">
              <a:spcBef>
                <a:spcPts val="0"/>
              </a:spcBef>
              <a:buNone/>
            </a:pPr>
            <a:endParaRPr lang="en-US" sz="9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9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prob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survived child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survived |      </a:t>
            </a:r>
            <a:r>
              <a:rPr lang="en-US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Coef</a:t>
            </a: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.   Std. Err.      z    P&gt;|z|     [95% Conf. Interval]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-------------+----------------------------------------------------------------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   child |   .4829622   .1148676     4.20   0.000     .2578258    .7080986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     _cons |  -.3516425   .0373964    -9.40   0.000    -.4249381   -.2783469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900" dirty="0">
                <a:latin typeface="Courier New" panose="02070309020205020404" pitchFamily="49" charset="0"/>
                <a:cs typeface="Courier New" panose="02070309020205020404" pitchFamily="49" charset="0"/>
              </a:rPr>
              <a:t>------------------------------------------------------------------------------</a:t>
            </a:r>
          </a:p>
          <a:p>
            <a:pPr marL="0" indent="0">
              <a:spcBef>
                <a:spcPts val="0"/>
              </a:spcBef>
              <a:buNone/>
            </a:pPr>
            <a:endParaRPr lang="en-US" sz="9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disp</a:t>
            </a:r>
            <a:r>
              <a:rPr lang="en-U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normal(_b[_cons])		</a:t>
            </a:r>
            <a:r>
              <a:rPr lang="en-US" sz="1000" dirty="0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 </a:t>
            </a:r>
            <a:r>
              <a:rPr lang="en-U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.36255319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disp</a:t>
            </a:r>
            <a:r>
              <a:rPr lang="en-U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normal(_b[_cons] + _b[child])	</a:t>
            </a:r>
            <a:r>
              <a:rPr lang="en-US" sz="1000" dirty="0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 </a:t>
            </a:r>
            <a:r>
              <a:rPr lang="en-U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.5522388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BC1EA-589D-436F-AC44-65ECC1244125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782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3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4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5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7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8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Clarit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Capital.thmx</Template>
  <TotalTime>18349</TotalTime>
  <Words>1500</Words>
  <Application>Microsoft Office PowerPoint</Application>
  <PresentationFormat>On-screen Show (4:3)</PresentationFormat>
  <Paragraphs>258</Paragraphs>
  <Slides>9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Courier New</vt:lpstr>
      <vt:lpstr>Wingdings</vt:lpstr>
      <vt:lpstr>1_Clarity</vt:lpstr>
      <vt:lpstr>Worksheet</vt:lpstr>
      <vt:lpstr>Case study: Surviving the Titanic</vt:lpstr>
      <vt:lpstr>Titanic: LPM</vt:lpstr>
      <vt:lpstr>PowerPoint Presentation</vt:lpstr>
      <vt:lpstr>Fitted values in LPM</vt:lpstr>
      <vt:lpstr>Titanic: Probit</vt:lpstr>
      <vt:lpstr>Fitted values in Probit model</vt:lpstr>
      <vt:lpstr>Interpreting probit coefficients: Continuous variable</vt:lpstr>
      <vt:lpstr>Interpreting probit coefficients: Categorical variable</vt:lpstr>
      <vt:lpstr>Compare LPM and probit for dummy variables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Real Stats</dc:title>
  <dc:creator>user-pc</dc:creator>
  <cp:lastModifiedBy>baileyma</cp:lastModifiedBy>
  <cp:revision>1017</cp:revision>
  <cp:lastPrinted>2017-04-10T12:48:55Z</cp:lastPrinted>
  <dcterms:created xsi:type="dcterms:W3CDTF">2013-10-19T16:02:25Z</dcterms:created>
  <dcterms:modified xsi:type="dcterms:W3CDTF">2017-11-19T19:34:33Z</dcterms:modified>
</cp:coreProperties>
</file>