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0" r:id="rId4"/>
    <p:sldId id="261" r:id="rId5"/>
    <p:sldId id="258" r:id="rId6"/>
    <p:sldId id="262" r:id="rId7"/>
    <p:sldId id="263" r:id="rId8"/>
    <p:sldId id="264" r:id="rId9"/>
    <p:sldId id="259" r:id="rId10"/>
    <p:sldId id="265" r:id="rId1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0" autoAdjust="0"/>
    <p:restoredTop sz="86397" autoAdjust="0"/>
  </p:normalViewPr>
  <p:slideViewPr>
    <p:cSldViewPr>
      <p:cViewPr varScale="1">
        <p:scale>
          <a:sx n="50" d="100"/>
          <a:sy n="50" d="100"/>
        </p:scale>
        <p:origin x="42" y="24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95388" y="449579"/>
            <a:ext cx="5153223"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6/5/2021</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6/5/2021</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6/5/2021</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7999"/>
          </a:xfrm>
          <a:prstGeom prst="rect">
            <a:avLst/>
          </a:prstGeom>
        </p:spPr>
      </p:pic>
      <p:pic>
        <p:nvPicPr>
          <p:cNvPr id="17" name="bg object 17"/>
          <p:cNvPicPr/>
          <p:nvPr/>
        </p:nvPicPr>
        <p:blipFill>
          <a:blip r:embed="rId8" cstate="print"/>
          <a:stretch>
            <a:fillRect/>
          </a:stretch>
        </p:blipFill>
        <p:spPr>
          <a:xfrm>
            <a:off x="0" y="6330696"/>
            <a:ext cx="1164335" cy="527303"/>
          </a:xfrm>
          <a:prstGeom prst="rect">
            <a:avLst/>
          </a:prstGeom>
        </p:spPr>
      </p:pic>
      <p:sp>
        <p:nvSpPr>
          <p:cNvPr id="2" name="Holder 2"/>
          <p:cNvSpPr>
            <a:spLocks noGrp="1"/>
          </p:cNvSpPr>
          <p:nvPr>
            <p:ph type="title"/>
          </p:nvPr>
        </p:nvSpPr>
        <p:spPr>
          <a:xfrm>
            <a:off x="457200" y="274320"/>
            <a:ext cx="82296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6/5/2021</a:t>
            </a:fld>
            <a:endParaRPr lang="en-US"/>
          </a:p>
        </p:txBody>
      </p:sp>
      <p:sp>
        <p:nvSpPr>
          <p:cNvPr id="6" name="Holder 6"/>
          <p:cNvSpPr>
            <a:spLocks noGrp="1"/>
          </p:cNvSpPr>
          <p:nvPr>
            <p:ph type="sldNum" sz="quarter" idx="7"/>
          </p:nvPr>
        </p:nvSpPr>
        <p:spPr>
          <a:xfrm>
            <a:off x="8831373" y="6533642"/>
            <a:ext cx="23114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95388" y="449579"/>
            <a:ext cx="5152390" cy="513080"/>
          </a:xfrm>
          <a:prstGeom prst="rect">
            <a:avLst/>
          </a:prstGeom>
        </p:spPr>
        <p:txBody>
          <a:bodyPr vert="horz" wrap="square" lIns="0" tIns="12700" rIns="0" bIns="0" rtlCol="0">
            <a:spAutoFit/>
          </a:bodyPr>
          <a:lstStyle/>
          <a:p>
            <a:pPr marL="12700">
              <a:lnSpc>
                <a:spcPct val="100000"/>
              </a:lnSpc>
              <a:spcBef>
                <a:spcPts val="100"/>
              </a:spcBef>
            </a:pPr>
            <a:r>
              <a:rPr sz="3200" i="1" spc="-5" dirty="0">
                <a:solidFill>
                  <a:srgbClr val="231F20"/>
                </a:solidFill>
                <a:latin typeface="Calibri"/>
                <a:cs typeface="Calibri"/>
              </a:rPr>
              <a:t>The</a:t>
            </a:r>
            <a:r>
              <a:rPr sz="3200" i="1" spc="-15" dirty="0">
                <a:solidFill>
                  <a:srgbClr val="231F20"/>
                </a:solidFill>
                <a:latin typeface="Calibri"/>
                <a:cs typeface="Calibri"/>
              </a:rPr>
              <a:t> </a:t>
            </a:r>
            <a:r>
              <a:rPr sz="3200" i="1" spc="-30" dirty="0">
                <a:solidFill>
                  <a:srgbClr val="231F20"/>
                </a:solidFill>
                <a:latin typeface="Calibri"/>
                <a:cs typeface="Calibri"/>
              </a:rPr>
              <a:t>Worlds</a:t>
            </a:r>
            <a:r>
              <a:rPr sz="3200" i="1" spc="-15" dirty="0">
                <a:solidFill>
                  <a:srgbClr val="231F20"/>
                </a:solidFill>
                <a:latin typeface="Calibri"/>
                <a:cs typeface="Calibri"/>
              </a:rPr>
              <a:t> </a:t>
            </a:r>
            <a:r>
              <a:rPr sz="3200" i="1" spc="-5" dirty="0">
                <a:solidFill>
                  <a:srgbClr val="231F20"/>
                </a:solidFill>
                <a:latin typeface="Calibri"/>
                <a:cs typeface="Calibri"/>
              </a:rPr>
              <a:t>of</a:t>
            </a:r>
            <a:r>
              <a:rPr sz="3200" i="1" spc="-10" dirty="0">
                <a:solidFill>
                  <a:srgbClr val="231F20"/>
                </a:solidFill>
                <a:latin typeface="Calibri"/>
                <a:cs typeface="Calibri"/>
              </a:rPr>
              <a:t> </a:t>
            </a:r>
            <a:r>
              <a:rPr sz="3200" i="1" spc="-5" dirty="0">
                <a:solidFill>
                  <a:srgbClr val="231F20"/>
                </a:solidFill>
                <a:latin typeface="Calibri"/>
                <a:cs typeface="Calibri"/>
              </a:rPr>
              <a:t>Medieval</a:t>
            </a:r>
            <a:r>
              <a:rPr sz="3200" i="1" spc="-10" dirty="0">
                <a:solidFill>
                  <a:srgbClr val="231F20"/>
                </a:solidFill>
                <a:latin typeface="Calibri"/>
                <a:cs typeface="Calibri"/>
              </a:rPr>
              <a:t> Europe</a:t>
            </a:r>
            <a:endParaRPr sz="3200">
              <a:latin typeface="Calibri"/>
              <a:cs typeface="Calibri"/>
            </a:endParaRPr>
          </a:p>
        </p:txBody>
      </p:sp>
      <p:sp>
        <p:nvSpPr>
          <p:cNvPr id="3" name="object 3"/>
          <p:cNvSpPr txBox="1"/>
          <p:nvPr/>
        </p:nvSpPr>
        <p:spPr>
          <a:xfrm>
            <a:off x="3286447" y="1075690"/>
            <a:ext cx="2571115" cy="360680"/>
          </a:xfrm>
          <a:prstGeom prst="rect">
            <a:avLst/>
          </a:prstGeom>
        </p:spPr>
        <p:txBody>
          <a:bodyPr vert="horz" wrap="square" lIns="0" tIns="12700" rIns="0" bIns="0" rtlCol="0">
            <a:spAutoFit/>
          </a:bodyPr>
          <a:lstStyle/>
          <a:p>
            <a:pPr marL="12700">
              <a:lnSpc>
                <a:spcPct val="100000"/>
              </a:lnSpc>
              <a:spcBef>
                <a:spcPts val="100"/>
              </a:spcBef>
            </a:pPr>
            <a:r>
              <a:rPr sz="2200" spc="-15" dirty="0">
                <a:solidFill>
                  <a:srgbClr val="396497"/>
                </a:solidFill>
                <a:latin typeface="Calibri"/>
                <a:cs typeface="Calibri"/>
              </a:rPr>
              <a:t>By</a:t>
            </a:r>
            <a:r>
              <a:rPr sz="2200" spc="-20" dirty="0">
                <a:solidFill>
                  <a:srgbClr val="396497"/>
                </a:solidFill>
                <a:latin typeface="Calibri"/>
                <a:cs typeface="Calibri"/>
              </a:rPr>
              <a:t> </a:t>
            </a:r>
            <a:r>
              <a:rPr sz="2200" spc="-25" dirty="0">
                <a:solidFill>
                  <a:srgbClr val="396497"/>
                </a:solidFill>
                <a:latin typeface="Calibri"/>
                <a:cs typeface="Calibri"/>
              </a:rPr>
              <a:t>Clifford </a:t>
            </a:r>
            <a:r>
              <a:rPr sz="2200" spc="5" dirty="0">
                <a:solidFill>
                  <a:srgbClr val="396497"/>
                </a:solidFill>
                <a:latin typeface="Calibri"/>
                <a:cs typeface="Calibri"/>
              </a:rPr>
              <a:t>R.</a:t>
            </a:r>
            <a:r>
              <a:rPr sz="2200" spc="-20" dirty="0">
                <a:solidFill>
                  <a:srgbClr val="396497"/>
                </a:solidFill>
                <a:latin typeface="Calibri"/>
                <a:cs typeface="Calibri"/>
              </a:rPr>
              <a:t> </a:t>
            </a:r>
            <a:r>
              <a:rPr sz="2200" dirty="0">
                <a:solidFill>
                  <a:srgbClr val="396497"/>
                </a:solidFill>
                <a:latin typeface="Calibri"/>
                <a:cs typeface="Calibri"/>
              </a:rPr>
              <a:t>Backman</a:t>
            </a:r>
            <a:endParaRPr sz="2200">
              <a:latin typeface="Calibri"/>
              <a:cs typeface="Calibri"/>
            </a:endParaRPr>
          </a:p>
        </p:txBody>
      </p:sp>
      <p:pic>
        <p:nvPicPr>
          <p:cNvPr id="4" name="object 4" title="Cover"/>
          <p:cNvPicPr/>
          <p:nvPr/>
        </p:nvPicPr>
        <p:blipFill>
          <a:blip r:embed="rId2" cstate="print"/>
          <a:stretch>
            <a:fillRect/>
          </a:stretch>
        </p:blipFill>
        <p:spPr>
          <a:xfrm>
            <a:off x="3102519" y="1645920"/>
            <a:ext cx="2938947" cy="4434839"/>
          </a:xfrm>
          <a:prstGeom prst="rect">
            <a:avLst/>
          </a:prstGeom>
        </p:spPr>
      </p:pic>
      <p:sp>
        <p:nvSpPr>
          <p:cNvPr id="5" name="Title 4">
            <a:extLst>
              <a:ext uri="{FF2B5EF4-FFF2-40B4-BE49-F238E27FC236}">
                <a16:creationId xmlns:a16="http://schemas.microsoft.com/office/drawing/2014/main" id="{718AECB2-8949-4C9C-912D-E0885A92628C}"/>
              </a:ext>
            </a:extLst>
          </p:cNvPr>
          <p:cNvSpPr>
            <a:spLocks noGrp="1"/>
          </p:cNvSpPr>
          <p:nvPr>
            <p:ph type="title"/>
          </p:nvPr>
        </p:nvSpPr>
        <p:spPr>
          <a:xfrm>
            <a:off x="29497" y="1645920"/>
            <a:ext cx="8229600" cy="276999"/>
          </a:xfrm>
        </p:spPr>
        <p:txBody>
          <a:bodyPr/>
          <a:lstStyle/>
          <a:p>
            <a:r>
              <a:rPr lang="en-IN" dirty="0">
                <a:solidFill>
                  <a:schemeClr val="bg1"/>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The mosque at Damascus has many small dome shapes and dish antennas on the top. "/>
          <p:cNvPicPr/>
          <p:nvPr/>
        </p:nvPicPr>
        <p:blipFill>
          <a:blip r:embed="rId2" cstate="print"/>
          <a:stretch>
            <a:fillRect/>
          </a:stretch>
        </p:blipFill>
        <p:spPr>
          <a:xfrm>
            <a:off x="1097279" y="1143000"/>
            <a:ext cx="6949440" cy="4572000"/>
          </a:xfrm>
          <a:prstGeom prst="rect">
            <a:avLst/>
          </a:prstGeom>
        </p:spPr>
      </p:pic>
      <p:sp>
        <p:nvSpPr>
          <p:cNvPr id="5" name="Title 4">
            <a:extLst>
              <a:ext uri="{FF2B5EF4-FFF2-40B4-BE49-F238E27FC236}">
                <a16:creationId xmlns:a16="http://schemas.microsoft.com/office/drawing/2014/main" id="{DB4C086D-F1A9-48CC-9C2D-E66198452891}"/>
              </a:ext>
            </a:extLst>
          </p:cNvPr>
          <p:cNvSpPr>
            <a:spLocks noGrp="1"/>
          </p:cNvSpPr>
          <p:nvPr>
            <p:ph type="title"/>
          </p:nvPr>
        </p:nvSpPr>
        <p:spPr>
          <a:xfrm>
            <a:off x="106679" y="1524000"/>
            <a:ext cx="8229600" cy="276999"/>
          </a:xfrm>
        </p:spPr>
        <p:txBody>
          <a:bodyPr/>
          <a:lstStyle/>
          <a:p>
            <a:r>
              <a:rPr lang="en-IN" dirty="0">
                <a:solidFill>
                  <a:schemeClr val="bg1"/>
                </a:solidFill>
              </a:rPr>
              <a:t>10</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8174" y="838199"/>
            <a:ext cx="7326630" cy="4008120"/>
          </a:xfrm>
          <a:prstGeom prst="rect">
            <a:avLst/>
          </a:prstGeom>
        </p:spPr>
        <p:txBody>
          <a:bodyPr vert="horz" wrap="square" lIns="0" tIns="251460" rIns="0" bIns="0" rtlCol="0">
            <a:spAutoFit/>
          </a:bodyPr>
          <a:lstStyle/>
          <a:p>
            <a:pPr algn="ctr">
              <a:lnSpc>
                <a:spcPct val="100000"/>
              </a:lnSpc>
              <a:spcBef>
                <a:spcPts val="1980"/>
              </a:spcBef>
            </a:pPr>
            <a:r>
              <a:rPr sz="3600" i="1" spc="-20" dirty="0">
                <a:solidFill>
                  <a:srgbClr val="231F20"/>
                </a:solidFill>
                <a:latin typeface="Calibri"/>
                <a:cs typeface="Calibri"/>
              </a:rPr>
              <a:t>Part</a:t>
            </a:r>
            <a:r>
              <a:rPr sz="3600" i="1" spc="-25" dirty="0">
                <a:solidFill>
                  <a:srgbClr val="231F20"/>
                </a:solidFill>
                <a:latin typeface="Calibri"/>
                <a:cs typeface="Calibri"/>
              </a:rPr>
              <a:t> </a:t>
            </a:r>
            <a:r>
              <a:rPr sz="3600" i="1" dirty="0">
                <a:solidFill>
                  <a:srgbClr val="231F20"/>
                </a:solidFill>
                <a:latin typeface="Calibri"/>
                <a:cs typeface="Calibri"/>
              </a:rPr>
              <a:t>01</a:t>
            </a:r>
            <a:endParaRPr sz="3600">
              <a:latin typeface="Calibri"/>
              <a:cs typeface="Calibri"/>
            </a:endParaRPr>
          </a:p>
          <a:p>
            <a:pPr marL="1905" algn="ctr">
              <a:lnSpc>
                <a:spcPct val="100000"/>
              </a:lnSpc>
              <a:spcBef>
                <a:spcPts val="1880"/>
              </a:spcBef>
            </a:pPr>
            <a:r>
              <a:rPr sz="3600" spc="-5" dirty="0">
                <a:solidFill>
                  <a:srgbClr val="4F81BC"/>
                </a:solidFill>
                <a:latin typeface="Calibri"/>
                <a:cs typeface="Calibri"/>
              </a:rPr>
              <a:t>The</a:t>
            </a:r>
            <a:r>
              <a:rPr sz="3600" spc="-15" dirty="0">
                <a:solidFill>
                  <a:srgbClr val="4F81BC"/>
                </a:solidFill>
                <a:latin typeface="Calibri"/>
                <a:cs typeface="Calibri"/>
              </a:rPr>
              <a:t> Early </a:t>
            </a:r>
            <a:r>
              <a:rPr sz="3600" dirty="0">
                <a:solidFill>
                  <a:srgbClr val="4F81BC"/>
                </a:solidFill>
                <a:latin typeface="Calibri"/>
                <a:cs typeface="Calibri"/>
              </a:rPr>
              <a:t>Middle</a:t>
            </a:r>
            <a:r>
              <a:rPr sz="3600" spc="-10" dirty="0">
                <a:solidFill>
                  <a:srgbClr val="4F81BC"/>
                </a:solidFill>
                <a:latin typeface="Calibri"/>
                <a:cs typeface="Calibri"/>
              </a:rPr>
              <a:t> Ages:</a:t>
            </a:r>
            <a:endParaRPr sz="3600">
              <a:latin typeface="Calibri"/>
              <a:cs typeface="Calibri"/>
            </a:endParaRPr>
          </a:p>
          <a:p>
            <a:pPr algn="ctr">
              <a:lnSpc>
                <a:spcPct val="100000"/>
              </a:lnSpc>
            </a:pPr>
            <a:r>
              <a:rPr sz="3600" spc="-5" dirty="0">
                <a:solidFill>
                  <a:srgbClr val="4F81BC"/>
                </a:solidFill>
                <a:latin typeface="Calibri"/>
                <a:cs typeface="Calibri"/>
              </a:rPr>
              <a:t>The</a:t>
            </a:r>
            <a:r>
              <a:rPr sz="3600" spc="-15" dirty="0">
                <a:solidFill>
                  <a:srgbClr val="4F81BC"/>
                </a:solidFill>
                <a:latin typeface="Calibri"/>
                <a:cs typeface="Calibri"/>
              </a:rPr>
              <a:t> Third</a:t>
            </a:r>
            <a:r>
              <a:rPr sz="3600" spc="-10" dirty="0">
                <a:solidFill>
                  <a:srgbClr val="4F81BC"/>
                </a:solidFill>
                <a:latin typeface="Calibri"/>
                <a:cs typeface="Calibri"/>
              </a:rPr>
              <a:t> </a:t>
            </a:r>
            <a:r>
              <a:rPr sz="3600" spc="-15" dirty="0">
                <a:solidFill>
                  <a:srgbClr val="4F81BC"/>
                </a:solidFill>
                <a:latin typeface="Calibri"/>
                <a:cs typeface="Calibri"/>
              </a:rPr>
              <a:t>Through</a:t>
            </a:r>
            <a:r>
              <a:rPr sz="3600" spc="-10" dirty="0">
                <a:solidFill>
                  <a:srgbClr val="4F81BC"/>
                </a:solidFill>
                <a:latin typeface="Calibri"/>
                <a:cs typeface="Calibri"/>
              </a:rPr>
              <a:t> Ninth</a:t>
            </a:r>
            <a:r>
              <a:rPr sz="3600" spc="-5" dirty="0">
                <a:solidFill>
                  <a:srgbClr val="4F81BC"/>
                </a:solidFill>
                <a:latin typeface="Calibri"/>
                <a:cs typeface="Calibri"/>
              </a:rPr>
              <a:t> Centuries</a:t>
            </a:r>
            <a:endParaRPr sz="3600">
              <a:latin typeface="Calibri"/>
              <a:cs typeface="Calibri"/>
            </a:endParaRPr>
          </a:p>
          <a:p>
            <a:pPr>
              <a:lnSpc>
                <a:spcPct val="100000"/>
              </a:lnSpc>
              <a:spcBef>
                <a:spcPts val="30"/>
              </a:spcBef>
            </a:pPr>
            <a:endParaRPr sz="3350">
              <a:latin typeface="Calibri"/>
              <a:cs typeface="Calibri"/>
            </a:endParaRPr>
          </a:p>
          <a:p>
            <a:pPr marL="635" algn="ctr">
              <a:lnSpc>
                <a:spcPct val="100000"/>
              </a:lnSpc>
            </a:pPr>
            <a:r>
              <a:rPr sz="3600" i="1" spc="-10" dirty="0">
                <a:solidFill>
                  <a:srgbClr val="231F20"/>
                </a:solidFill>
                <a:latin typeface="Calibri"/>
                <a:cs typeface="Calibri"/>
              </a:rPr>
              <a:t>Chapter</a:t>
            </a:r>
            <a:r>
              <a:rPr sz="3600" i="1" spc="-20" dirty="0">
                <a:solidFill>
                  <a:srgbClr val="231F20"/>
                </a:solidFill>
                <a:latin typeface="Calibri"/>
                <a:cs typeface="Calibri"/>
              </a:rPr>
              <a:t> </a:t>
            </a:r>
            <a:r>
              <a:rPr sz="3600" i="1" dirty="0">
                <a:solidFill>
                  <a:srgbClr val="231F20"/>
                </a:solidFill>
                <a:latin typeface="Calibri"/>
                <a:cs typeface="Calibri"/>
              </a:rPr>
              <a:t>05</a:t>
            </a:r>
            <a:endParaRPr sz="3600">
              <a:latin typeface="Calibri"/>
              <a:cs typeface="Calibri"/>
            </a:endParaRPr>
          </a:p>
          <a:p>
            <a:pPr algn="ctr">
              <a:lnSpc>
                <a:spcPct val="100000"/>
              </a:lnSpc>
              <a:spcBef>
                <a:spcPts val="1880"/>
              </a:spcBef>
            </a:pPr>
            <a:r>
              <a:rPr sz="3600" spc="-5" dirty="0">
                <a:solidFill>
                  <a:srgbClr val="4F81BC"/>
                </a:solidFill>
                <a:latin typeface="Calibri"/>
                <a:cs typeface="Calibri"/>
              </a:rPr>
              <a:t>The</a:t>
            </a:r>
            <a:r>
              <a:rPr sz="3600" spc="-15" dirty="0">
                <a:solidFill>
                  <a:srgbClr val="4F81BC"/>
                </a:solidFill>
                <a:latin typeface="Calibri"/>
                <a:cs typeface="Calibri"/>
              </a:rPr>
              <a:t> Emergence</a:t>
            </a:r>
            <a:r>
              <a:rPr sz="3600" spc="-10" dirty="0">
                <a:solidFill>
                  <a:srgbClr val="4F81BC"/>
                </a:solidFill>
                <a:latin typeface="Calibri"/>
                <a:cs typeface="Calibri"/>
              </a:rPr>
              <a:t> </a:t>
            </a:r>
            <a:r>
              <a:rPr sz="3600" spc="-5" dirty="0">
                <a:solidFill>
                  <a:srgbClr val="4F81BC"/>
                </a:solidFill>
                <a:latin typeface="Calibri"/>
                <a:cs typeface="Calibri"/>
              </a:rPr>
              <a:t>of</a:t>
            </a:r>
            <a:r>
              <a:rPr sz="3600" spc="-15" dirty="0">
                <a:solidFill>
                  <a:srgbClr val="4F81BC"/>
                </a:solidFill>
                <a:latin typeface="Calibri"/>
                <a:cs typeface="Calibri"/>
              </a:rPr>
              <a:t> </a:t>
            </a:r>
            <a:r>
              <a:rPr sz="3600" dirty="0">
                <a:solidFill>
                  <a:srgbClr val="4F81BC"/>
                </a:solidFill>
                <a:latin typeface="Calibri"/>
                <a:cs typeface="Calibri"/>
              </a:rPr>
              <a:t>the</a:t>
            </a:r>
            <a:r>
              <a:rPr sz="3600" spc="-5" dirty="0">
                <a:solidFill>
                  <a:srgbClr val="4F81BC"/>
                </a:solidFill>
                <a:latin typeface="Calibri"/>
                <a:cs typeface="Calibri"/>
              </a:rPr>
              <a:t> </a:t>
            </a:r>
            <a:r>
              <a:rPr sz="3600" spc="-10" dirty="0">
                <a:solidFill>
                  <a:srgbClr val="4F81BC"/>
                </a:solidFill>
                <a:latin typeface="Calibri"/>
                <a:cs typeface="Calibri"/>
              </a:rPr>
              <a:t>Medieval</a:t>
            </a:r>
            <a:r>
              <a:rPr sz="3600" spc="-15" dirty="0">
                <a:solidFill>
                  <a:srgbClr val="4F81BC"/>
                </a:solidFill>
                <a:latin typeface="Calibri"/>
                <a:cs typeface="Calibri"/>
              </a:rPr>
              <a:t> </a:t>
            </a:r>
            <a:r>
              <a:rPr sz="3600" spc="-30" dirty="0">
                <a:solidFill>
                  <a:srgbClr val="4F81BC"/>
                </a:solidFill>
                <a:latin typeface="Calibri"/>
                <a:cs typeface="Calibri"/>
              </a:rPr>
              <a:t>Worlds</a:t>
            </a:r>
            <a:endParaRPr sz="3600">
              <a:latin typeface="Calibri"/>
              <a:cs typeface="Calibri"/>
            </a:endParaRPr>
          </a:p>
        </p:txBody>
      </p:sp>
      <p:sp>
        <p:nvSpPr>
          <p:cNvPr id="5" name="Title 4">
            <a:extLst>
              <a:ext uri="{FF2B5EF4-FFF2-40B4-BE49-F238E27FC236}">
                <a16:creationId xmlns:a16="http://schemas.microsoft.com/office/drawing/2014/main" id="{35703A0C-AB1D-4D1F-A215-FE634DE10BB4}"/>
              </a:ext>
            </a:extLst>
          </p:cNvPr>
          <p:cNvSpPr>
            <a:spLocks noGrp="1"/>
          </p:cNvSpPr>
          <p:nvPr>
            <p:ph type="title"/>
          </p:nvPr>
        </p:nvSpPr>
        <p:spPr>
          <a:xfrm>
            <a:off x="228600" y="1295400"/>
            <a:ext cx="8229600" cy="276999"/>
          </a:xfrm>
        </p:spPr>
        <p:txBody>
          <a:bodyPr/>
          <a:lstStyle/>
          <a:p>
            <a:r>
              <a:rPr lang="en-IN" dirty="0">
                <a:solidFill>
                  <a:schemeClr val="bg1"/>
                </a:solidFill>
              </a:rPr>
              <a:t>2</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 page from the Anglo Saxon chronicle shows text on it. "/>
          <p:cNvPicPr/>
          <p:nvPr/>
        </p:nvPicPr>
        <p:blipFill>
          <a:blip r:embed="rId2" cstate="print"/>
          <a:stretch>
            <a:fillRect/>
          </a:stretch>
        </p:blipFill>
        <p:spPr>
          <a:xfrm>
            <a:off x="2962655" y="1143000"/>
            <a:ext cx="3218688" cy="4572000"/>
          </a:xfrm>
          <a:prstGeom prst="rect">
            <a:avLst/>
          </a:prstGeom>
        </p:spPr>
      </p:pic>
      <p:sp>
        <p:nvSpPr>
          <p:cNvPr id="5" name="Title 4">
            <a:extLst>
              <a:ext uri="{FF2B5EF4-FFF2-40B4-BE49-F238E27FC236}">
                <a16:creationId xmlns:a16="http://schemas.microsoft.com/office/drawing/2014/main" id="{B600B6B3-697C-4421-96BE-7BA62A18ADA3}"/>
              </a:ext>
            </a:extLst>
          </p:cNvPr>
          <p:cNvSpPr>
            <a:spLocks noGrp="1"/>
          </p:cNvSpPr>
          <p:nvPr>
            <p:ph type="title"/>
          </p:nvPr>
        </p:nvSpPr>
        <p:spPr>
          <a:xfrm>
            <a:off x="457199" y="1143000"/>
            <a:ext cx="8229600" cy="276999"/>
          </a:xfrm>
        </p:spPr>
        <p:txBody>
          <a:bodyPr/>
          <a:lstStyle/>
          <a:p>
            <a:r>
              <a:rPr lang="en-IN" dirty="0">
                <a:solidFill>
                  <a:schemeClr val="bg1"/>
                </a:solidFill>
              </a:rPr>
              <a:t>3</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In a painting, a fort is in the center. Water is around it. Men in six boats sail around the fort. "/>
          <p:cNvPicPr/>
          <p:nvPr/>
        </p:nvPicPr>
        <p:blipFill>
          <a:blip r:embed="rId2" cstate="print"/>
          <a:stretch>
            <a:fillRect/>
          </a:stretch>
        </p:blipFill>
        <p:spPr>
          <a:xfrm>
            <a:off x="3026664" y="1143000"/>
            <a:ext cx="3090672" cy="4572000"/>
          </a:xfrm>
          <a:prstGeom prst="rect">
            <a:avLst/>
          </a:prstGeom>
        </p:spPr>
      </p:pic>
      <p:sp>
        <p:nvSpPr>
          <p:cNvPr id="5" name="Title 4">
            <a:extLst>
              <a:ext uri="{FF2B5EF4-FFF2-40B4-BE49-F238E27FC236}">
                <a16:creationId xmlns:a16="http://schemas.microsoft.com/office/drawing/2014/main" id="{55F232D7-AA33-4F4F-9E4E-041BB91F97B2}"/>
              </a:ext>
            </a:extLst>
          </p:cNvPr>
          <p:cNvSpPr>
            <a:spLocks noGrp="1"/>
          </p:cNvSpPr>
          <p:nvPr>
            <p:ph type="title"/>
          </p:nvPr>
        </p:nvSpPr>
        <p:spPr>
          <a:xfrm>
            <a:off x="228600" y="1004500"/>
            <a:ext cx="8229600" cy="276999"/>
          </a:xfrm>
        </p:spPr>
        <p:txBody>
          <a:bodyPr/>
          <a:lstStyle/>
          <a:p>
            <a:r>
              <a:rPr lang="en-IN" dirty="0">
                <a:solidFill>
                  <a:schemeClr val="bg1"/>
                </a:solidFill>
              </a:rPr>
              <a:t>4</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The map shows the Byzantine Empire at the time of Justinian. Byzantine Empire at beginning of Justinian’s reign 527 C E was at Egypt, Syria, Turkey, Thrace, and Greece. Justinian’s reconquests were at Prefecture of Africa, Kingdom of the Vandals, Italy, islands near Italy, and Balkans. " title="Map 5.1 The Byzantine Empire in the Time of Justinian"/>
          <p:cNvPicPr/>
          <p:nvPr/>
        </p:nvPicPr>
        <p:blipFill>
          <a:blip r:embed="rId2" cstate="print"/>
          <a:stretch>
            <a:fillRect/>
          </a:stretch>
        </p:blipFill>
        <p:spPr>
          <a:xfrm>
            <a:off x="761238" y="1015492"/>
            <a:ext cx="7621524" cy="4242816"/>
          </a:xfrm>
          <a:prstGeom prst="rect">
            <a:avLst/>
          </a:prstGeom>
        </p:spPr>
      </p:pic>
      <p:sp>
        <p:nvSpPr>
          <p:cNvPr id="3" name="object 3"/>
          <p:cNvSpPr txBox="1"/>
          <p:nvPr/>
        </p:nvSpPr>
        <p:spPr>
          <a:xfrm>
            <a:off x="215900" y="5788659"/>
            <a:ext cx="3710940" cy="223520"/>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231F20"/>
                </a:solidFill>
                <a:latin typeface="Calibri"/>
                <a:cs typeface="Calibri"/>
              </a:rPr>
              <a:t>Map</a:t>
            </a:r>
            <a:r>
              <a:rPr sz="1300" b="1" spc="-10" dirty="0">
                <a:solidFill>
                  <a:srgbClr val="231F20"/>
                </a:solidFill>
                <a:latin typeface="Calibri"/>
                <a:cs typeface="Calibri"/>
              </a:rPr>
              <a:t> </a:t>
            </a:r>
            <a:r>
              <a:rPr sz="1300" b="1" dirty="0">
                <a:solidFill>
                  <a:srgbClr val="231F20"/>
                </a:solidFill>
                <a:latin typeface="Calibri"/>
                <a:cs typeface="Calibri"/>
              </a:rPr>
              <a:t>5.1</a:t>
            </a:r>
            <a:r>
              <a:rPr sz="1300" b="1" spc="65" dirty="0">
                <a:solidFill>
                  <a:srgbClr val="231F20"/>
                </a:solidFill>
                <a:latin typeface="Calibri"/>
                <a:cs typeface="Calibri"/>
              </a:rPr>
              <a:t> </a:t>
            </a:r>
            <a:r>
              <a:rPr sz="1300" spc="-5" dirty="0">
                <a:solidFill>
                  <a:srgbClr val="231F20"/>
                </a:solidFill>
                <a:latin typeface="Calibri"/>
                <a:cs typeface="Calibri"/>
              </a:rPr>
              <a:t>The </a:t>
            </a:r>
            <a:r>
              <a:rPr sz="1300" spc="-10" dirty="0">
                <a:solidFill>
                  <a:srgbClr val="231F20"/>
                </a:solidFill>
                <a:latin typeface="Calibri"/>
                <a:cs typeface="Calibri"/>
              </a:rPr>
              <a:t>Byzantine</a:t>
            </a:r>
            <a:r>
              <a:rPr sz="1300" dirty="0">
                <a:solidFill>
                  <a:srgbClr val="231F20"/>
                </a:solidFill>
                <a:latin typeface="Calibri"/>
                <a:cs typeface="Calibri"/>
              </a:rPr>
              <a:t> </a:t>
            </a:r>
            <a:r>
              <a:rPr sz="1300" spc="-10" dirty="0">
                <a:solidFill>
                  <a:srgbClr val="231F20"/>
                </a:solidFill>
                <a:latin typeface="Calibri"/>
                <a:cs typeface="Calibri"/>
              </a:rPr>
              <a:t>Empire</a:t>
            </a:r>
            <a:r>
              <a:rPr sz="1300" dirty="0">
                <a:solidFill>
                  <a:srgbClr val="231F20"/>
                </a:solidFill>
                <a:latin typeface="Calibri"/>
                <a:cs typeface="Calibri"/>
              </a:rPr>
              <a:t> </a:t>
            </a:r>
            <a:r>
              <a:rPr sz="1300" spc="-5" dirty="0">
                <a:solidFill>
                  <a:srgbClr val="231F20"/>
                </a:solidFill>
                <a:latin typeface="Calibri"/>
                <a:cs typeface="Calibri"/>
              </a:rPr>
              <a:t>in </a:t>
            </a:r>
            <a:r>
              <a:rPr sz="1300" dirty="0">
                <a:solidFill>
                  <a:srgbClr val="231F20"/>
                </a:solidFill>
                <a:latin typeface="Calibri"/>
                <a:cs typeface="Calibri"/>
              </a:rPr>
              <a:t>the </a:t>
            </a:r>
            <a:r>
              <a:rPr sz="1300" spc="-5" dirty="0">
                <a:solidFill>
                  <a:srgbClr val="231F20"/>
                </a:solidFill>
                <a:latin typeface="Calibri"/>
                <a:cs typeface="Calibri"/>
              </a:rPr>
              <a:t>Time of Justinian</a:t>
            </a:r>
            <a:endParaRPr sz="1300" dirty="0">
              <a:latin typeface="Calibri"/>
              <a:cs typeface="Calibri"/>
            </a:endParaRPr>
          </a:p>
        </p:txBody>
      </p:sp>
      <p:sp>
        <p:nvSpPr>
          <p:cNvPr id="6" name="Title 5">
            <a:extLst>
              <a:ext uri="{FF2B5EF4-FFF2-40B4-BE49-F238E27FC236}">
                <a16:creationId xmlns:a16="http://schemas.microsoft.com/office/drawing/2014/main" id="{E3D8D9BD-C634-487D-A4BE-23AC5145398C}"/>
              </a:ext>
            </a:extLst>
          </p:cNvPr>
          <p:cNvSpPr>
            <a:spLocks noGrp="1"/>
          </p:cNvSpPr>
          <p:nvPr>
            <p:ph type="title"/>
          </p:nvPr>
        </p:nvSpPr>
        <p:spPr>
          <a:xfrm>
            <a:off x="153162" y="1341743"/>
            <a:ext cx="8229600" cy="276999"/>
          </a:xfrm>
        </p:spPr>
        <p:txBody>
          <a:bodyPr/>
          <a:lstStyle/>
          <a:p>
            <a:r>
              <a:rPr lang="en-IN" dirty="0">
                <a:solidFill>
                  <a:schemeClr val="bg1"/>
                </a:solidFill>
              </a:rPr>
              <a:t>5</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Haga Sophia building stands behind trees. "/>
          <p:cNvPicPr/>
          <p:nvPr/>
        </p:nvPicPr>
        <p:blipFill>
          <a:blip r:embed="rId2" cstate="print"/>
          <a:stretch>
            <a:fillRect/>
          </a:stretch>
        </p:blipFill>
        <p:spPr>
          <a:xfrm>
            <a:off x="1620773" y="1143000"/>
            <a:ext cx="5902452" cy="4572000"/>
          </a:xfrm>
          <a:prstGeom prst="rect">
            <a:avLst/>
          </a:prstGeom>
        </p:spPr>
      </p:pic>
      <p:sp>
        <p:nvSpPr>
          <p:cNvPr id="5" name="Title 4">
            <a:extLst>
              <a:ext uri="{FF2B5EF4-FFF2-40B4-BE49-F238E27FC236}">
                <a16:creationId xmlns:a16="http://schemas.microsoft.com/office/drawing/2014/main" id="{0B9F819C-D032-440B-B4D2-948AD23B2CE8}"/>
              </a:ext>
            </a:extLst>
          </p:cNvPr>
          <p:cNvSpPr>
            <a:spLocks noGrp="1"/>
          </p:cNvSpPr>
          <p:nvPr>
            <p:ph type="title"/>
          </p:nvPr>
        </p:nvSpPr>
        <p:spPr>
          <a:xfrm>
            <a:off x="228600" y="1752600"/>
            <a:ext cx="8229600" cy="276999"/>
          </a:xfrm>
        </p:spPr>
        <p:txBody>
          <a:bodyPr/>
          <a:lstStyle/>
          <a:p>
            <a:r>
              <a:rPr lang="en-IN" dirty="0">
                <a:solidFill>
                  <a:schemeClr val="bg1"/>
                </a:solidFill>
              </a:rPr>
              <a:t>6</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Emperor Justinian stands in the center with a halo around his head. To his left are four ecclesiastics and to his right are two civil men and four military officials with a large shield in front. "/>
          <p:cNvPicPr/>
          <p:nvPr/>
        </p:nvPicPr>
        <p:blipFill>
          <a:blip r:embed="rId2" cstate="print"/>
          <a:stretch>
            <a:fillRect/>
          </a:stretch>
        </p:blipFill>
        <p:spPr>
          <a:xfrm>
            <a:off x="1618488" y="1143000"/>
            <a:ext cx="5907024" cy="4572000"/>
          </a:xfrm>
          <a:prstGeom prst="rect">
            <a:avLst/>
          </a:prstGeom>
        </p:spPr>
      </p:pic>
      <p:sp>
        <p:nvSpPr>
          <p:cNvPr id="5" name="Title 4">
            <a:extLst>
              <a:ext uri="{FF2B5EF4-FFF2-40B4-BE49-F238E27FC236}">
                <a16:creationId xmlns:a16="http://schemas.microsoft.com/office/drawing/2014/main" id="{E30E4119-DAF4-43AE-A26E-A4D7477C7438}"/>
              </a:ext>
            </a:extLst>
          </p:cNvPr>
          <p:cNvSpPr>
            <a:spLocks noGrp="1"/>
          </p:cNvSpPr>
          <p:nvPr>
            <p:ph type="title"/>
          </p:nvPr>
        </p:nvSpPr>
        <p:spPr>
          <a:xfrm>
            <a:off x="152400" y="1752600"/>
            <a:ext cx="8229600" cy="276999"/>
          </a:xfrm>
        </p:spPr>
        <p:txBody>
          <a:bodyPr/>
          <a:lstStyle/>
          <a:p>
            <a:r>
              <a:rPr lang="en-IN" dirty="0">
                <a:solidFill>
                  <a:schemeClr val="bg1"/>
                </a:solidFill>
              </a:rPr>
              <a:t>7</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Empress Theodora stands with seven female attendants to her left and two male attendants to her right. "/>
          <p:cNvPicPr/>
          <p:nvPr/>
        </p:nvPicPr>
        <p:blipFill>
          <a:blip r:embed="rId2" cstate="print"/>
          <a:stretch>
            <a:fillRect/>
          </a:stretch>
        </p:blipFill>
        <p:spPr>
          <a:xfrm>
            <a:off x="1636776" y="1143000"/>
            <a:ext cx="5870448" cy="4572000"/>
          </a:xfrm>
          <a:prstGeom prst="rect">
            <a:avLst/>
          </a:prstGeom>
        </p:spPr>
      </p:pic>
      <p:sp>
        <p:nvSpPr>
          <p:cNvPr id="5" name="Title 4">
            <a:extLst>
              <a:ext uri="{FF2B5EF4-FFF2-40B4-BE49-F238E27FC236}">
                <a16:creationId xmlns:a16="http://schemas.microsoft.com/office/drawing/2014/main" id="{302ADB5A-A44C-4E1B-A8EC-13C49623A31C}"/>
              </a:ext>
            </a:extLst>
          </p:cNvPr>
          <p:cNvSpPr>
            <a:spLocks noGrp="1"/>
          </p:cNvSpPr>
          <p:nvPr>
            <p:ph type="title"/>
          </p:nvPr>
        </p:nvSpPr>
        <p:spPr>
          <a:xfrm>
            <a:off x="152400" y="1600200"/>
            <a:ext cx="8229600" cy="276999"/>
          </a:xfrm>
        </p:spPr>
        <p:txBody>
          <a:bodyPr/>
          <a:lstStyle/>
          <a:p>
            <a:r>
              <a:rPr lang="en-IN" dirty="0">
                <a:solidFill>
                  <a:schemeClr val="bg1"/>
                </a:solidFill>
              </a:rPr>
              <a:t>8</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The map shows the Islamic Empire. Conquests from 632 to 656 were in Arabia. Conquests after 656 were in Tripolitania, Libya, Egypt, and Khorazan. Advance of Islam was in Maghreb and in the Kingdom of the Visigoths. " title="Map 5.2 The Islamic Empire"/>
          <p:cNvPicPr/>
          <p:nvPr/>
        </p:nvPicPr>
        <p:blipFill>
          <a:blip r:embed="rId2" cstate="print"/>
          <a:stretch>
            <a:fillRect/>
          </a:stretch>
        </p:blipFill>
        <p:spPr>
          <a:xfrm>
            <a:off x="762000" y="854710"/>
            <a:ext cx="7619987" cy="4564379"/>
          </a:xfrm>
          <a:prstGeom prst="rect">
            <a:avLst/>
          </a:prstGeom>
        </p:spPr>
      </p:pic>
      <p:sp>
        <p:nvSpPr>
          <p:cNvPr id="3" name="object 3"/>
          <p:cNvSpPr txBox="1"/>
          <p:nvPr/>
        </p:nvSpPr>
        <p:spPr>
          <a:xfrm>
            <a:off x="215900" y="5788659"/>
            <a:ext cx="1932939" cy="223520"/>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231F20"/>
                </a:solidFill>
                <a:latin typeface="Calibri"/>
                <a:cs typeface="Calibri"/>
              </a:rPr>
              <a:t>Map</a:t>
            </a:r>
            <a:r>
              <a:rPr sz="1300" b="1" spc="-20" dirty="0">
                <a:solidFill>
                  <a:srgbClr val="231F20"/>
                </a:solidFill>
                <a:latin typeface="Calibri"/>
                <a:cs typeface="Calibri"/>
              </a:rPr>
              <a:t> </a:t>
            </a:r>
            <a:r>
              <a:rPr sz="1300" b="1" dirty="0">
                <a:solidFill>
                  <a:srgbClr val="231F20"/>
                </a:solidFill>
                <a:latin typeface="Calibri"/>
                <a:cs typeface="Calibri"/>
              </a:rPr>
              <a:t>5.2</a:t>
            </a:r>
            <a:r>
              <a:rPr sz="1300" b="1" spc="40" dirty="0">
                <a:solidFill>
                  <a:srgbClr val="231F20"/>
                </a:solidFill>
                <a:latin typeface="Calibri"/>
                <a:cs typeface="Calibri"/>
              </a:rPr>
              <a:t> </a:t>
            </a:r>
            <a:r>
              <a:rPr sz="1300" spc="-5" dirty="0">
                <a:solidFill>
                  <a:srgbClr val="231F20"/>
                </a:solidFill>
                <a:latin typeface="Calibri"/>
                <a:cs typeface="Calibri"/>
              </a:rPr>
              <a:t>The</a:t>
            </a:r>
            <a:r>
              <a:rPr sz="1300" spc="-15" dirty="0">
                <a:solidFill>
                  <a:srgbClr val="231F20"/>
                </a:solidFill>
                <a:latin typeface="Calibri"/>
                <a:cs typeface="Calibri"/>
              </a:rPr>
              <a:t> </a:t>
            </a:r>
            <a:r>
              <a:rPr sz="1300" dirty="0">
                <a:solidFill>
                  <a:srgbClr val="231F20"/>
                </a:solidFill>
                <a:latin typeface="Calibri"/>
                <a:cs typeface="Calibri"/>
              </a:rPr>
              <a:t>Islamic</a:t>
            </a:r>
            <a:r>
              <a:rPr sz="1300" spc="-15" dirty="0">
                <a:solidFill>
                  <a:srgbClr val="231F20"/>
                </a:solidFill>
                <a:latin typeface="Calibri"/>
                <a:cs typeface="Calibri"/>
              </a:rPr>
              <a:t> </a:t>
            </a:r>
            <a:r>
              <a:rPr sz="1300" spc="-10" dirty="0">
                <a:solidFill>
                  <a:srgbClr val="231F20"/>
                </a:solidFill>
                <a:latin typeface="Calibri"/>
                <a:cs typeface="Calibri"/>
              </a:rPr>
              <a:t>Empire</a:t>
            </a:r>
            <a:endParaRPr sz="1300" dirty="0">
              <a:latin typeface="Calibri"/>
              <a:cs typeface="Calibri"/>
            </a:endParaRPr>
          </a:p>
        </p:txBody>
      </p:sp>
      <p:sp>
        <p:nvSpPr>
          <p:cNvPr id="6" name="Title 5">
            <a:extLst>
              <a:ext uri="{FF2B5EF4-FFF2-40B4-BE49-F238E27FC236}">
                <a16:creationId xmlns:a16="http://schemas.microsoft.com/office/drawing/2014/main" id="{B3E92961-F05A-46D9-B459-B4C76CC9A80D}"/>
              </a:ext>
            </a:extLst>
          </p:cNvPr>
          <p:cNvSpPr>
            <a:spLocks noGrp="1"/>
          </p:cNvSpPr>
          <p:nvPr>
            <p:ph type="title"/>
          </p:nvPr>
        </p:nvSpPr>
        <p:spPr>
          <a:xfrm>
            <a:off x="152387" y="1828800"/>
            <a:ext cx="8229600" cy="276999"/>
          </a:xfrm>
        </p:spPr>
        <p:txBody>
          <a:bodyPr/>
          <a:lstStyle/>
          <a:p>
            <a:r>
              <a:rPr lang="en-IN" dirty="0">
                <a:solidFill>
                  <a:schemeClr val="bg1"/>
                </a:solidFill>
              </a:rPr>
              <a:t>9</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118</Words>
  <Application>Microsoft Office PowerPoint</Application>
  <PresentationFormat>On-screen Show (4:3)</PresentationFormat>
  <Paragraphs>38</Paragraphs>
  <Slides>10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Calibri</vt:lpstr>
      <vt:lpstr>Office Theme</vt:lpstr>
      <vt:lpstr>1</vt:lpstr>
      <vt:lpstr>2</vt:lpstr>
      <vt:lpstr>3</vt:lpstr>
      <vt:lpstr>4</vt:lpstr>
      <vt:lpstr>5</vt:lpstr>
      <vt:lpstr>6</vt:lpstr>
      <vt:lpstr>7</vt:lpstr>
      <vt:lpstr>8</vt:lpstr>
      <vt:lpstr>9</vt:lpstr>
      <vt:lpstr>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cp:lastModifiedBy>MaleappaneSahayaraj, Candidassane</cp:lastModifiedBy>
  <cp:revision>1</cp:revision>
  <dcterms:created xsi:type="dcterms:W3CDTF">2021-06-04T18:52:12Z</dcterms:created>
  <dcterms:modified xsi:type="dcterms:W3CDTF">2021-06-04T19:47:59Z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2021-06-05T00:00:00Z</vt:filetime>
  </property>
  <property fmtid="{D5CDD505-2E9C-101B-9397-08002B2CF9AE}" pid="3" name="Creator">
    <vt:lpwstr>Adobe InDesign 14.0 (Windows)</vt:lpwstr>
  </property>
  <property fmtid="{D5CDD505-2E9C-101B-9397-08002B2CF9AE}" pid="4" name="LastSaved">
    <vt:filetime>2021-06-04T00:00:00Z</vt:filetime>
  </property>
</Properties>
</file>