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</p:sldMasterIdLst>
  <p:notesMasterIdLst>
    <p:notesMasterId r:id="rId40"/>
  </p:notesMasterIdLst>
  <p:handoutMasterIdLst>
    <p:handoutMasterId r:id="rId41"/>
  </p:handoutMasterIdLst>
  <p:sldIdLst>
    <p:sldId id="261" r:id="rId6"/>
    <p:sldId id="274" r:id="rId7"/>
    <p:sldId id="278" r:id="rId8"/>
    <p:sldId id="583" r:id="rId9"/>
    <p:sldId id="584" r:id="rId10"/>
    <p:sldId id="585" r:id="rId11"/>
    <p:sldId id="586" r:id="rId12"/>
    <p:sldId id="587" r:id="rId13"/>
    <p:sldId id="588" r:id="rId14"/>
    <p:sldId id="589" r:id="rId15"/>
    <p:sldId id="590" r:id="rId16"/>
    <p:sldId id="591" r:id="rId17"/>
    <p:sldId id="593" r:id="rId18"/>
    <p:sldId id="594" r:id="rId19"/>
    <p:sldId id="597" r:id="rId20"/>
    <p:sldId id="598" r:id="rId21"/>
    <p:sldId id="599" r:id="rId22"/>
    <p:sldId id="600" r:id="rId23"/>
    <p:sldId id="601" r:id="rId24"/>
    <p:sldId id="602" r:id="rId25"/>
    <p:sldId id="603" r:id="rId26"/>
    <p:sldId id="604" r:id="rId27"/>
    <p:sldId id="605" r:id="rId28"/>
    <p:sldId id="606" r:id="rId29"/>
    <p:sldId id="607" r:id="rId30"/>
    <p:sldId id="608" r:id="rId31"/>
    <p:sldId id="609" r:id="rId32"/>
    <p:sldId id="610" r:id="rId33"/>
    <p:sldId id="611" r:id="rId34"/>
    <p:sldId id="612" r:id="rId35"/>
    <p:sldId id="613" r:id="rId36"/>
    <p:sldId id="614" r:id="rId37"/>
    <p:sldId id="615" r:id="rId38"/>
    <p:sldId id="616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0021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56" autoAdjust="0"/>
    <p:restoredTop sz="94614" autoAdjust="0"/>
  </p:normalViewPr>
  <p:slideViewPr>
    <p:cSldViewPr snapToGrid="0" snapToObjects="1">
      <p:cViewPr varScale="1">
        <p:scale>
          <a:sx n="76" d="100"/>
          <a:sy n="76" d="100"/>
        </p:scale>
        <p:origin x="108" y="14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79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6458"/>
    </p:cViewPr>
  </p:sorterViewPr>
  <p:notesViewPr>
    <p:cSldViewPr snapToGrid="0" snapToObjects="1">
      <p:cViewPr varScale="1">
        <p:scale>
          <a:sx n="52" d="100"/>
          <a:sy n="52" d="100"/>
        </p:scale>
        <p:origin x="294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85613-ADFF-4141-B66C-A45235623B50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92E8A8-05A8-499B-9FC4-E54616348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11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1F5199-F7F4-4FB2-A2CD-22A2CFC87608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6C0744-2FEF-4441-821D-70180A370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703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279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0575" y="586409"/>
            <a:ext cx="11317356" cy="5665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 sz="3600" i="1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710609" y="1808921"/>
            <a:ext cx="4770784" cy="428376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50851" y="1152525"/>
            <a:ext cx="11317816" cy="4778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1F497D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1066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8875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7822109-01E7-440A-903F-FB428004792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796391" y="6467790"/>
            <a:ext cx="662361" cy="27699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200" b="0" dirty="0">
                <a:latin typeface="+mj-lt"/>
                <a:cs typeface="Arial" panose="020B0604020202020204" pitchFamily="34" charset="0"/>
              </a:rPr>
              <a:t>© 2022</a:t>
            </a:r>
          </a:p>
        </p:txBody>
      </p:sp>
    </p:spTree>
    <p:extLst>
      <p:ext uri="{BB962C8B-B14F-4D97-AF65-F5344CB8AC3E}">
        <p14:creationId xmlns:p14="http://schemas.microsoft.com/office/powerpoint/2010/main" val="408987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" y="0"/>
            <a:ext cx="12185400" cy="6861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>
          <a:xfrm>
            <a:off x="11582401" y="6423728"/>
            <a:ext cx="5197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03EA47-653C-4D08-BE86-5931AF95F427}" type="slidenum">
              <a:rPr lang="en-US" sz="1200" smtClean="0">
                <a:solidFill>
                  <a:schemeClr val="bg1"/>
                </a:solidFill>
              </a:rPr>
              <a:pPr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10796391" y="6467790"/>
            <a:ext cx="662361" cy="27699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200" b="0" dirty="0">
                <a:latin typeface="+mj-lt"/>
                <a:cs typeface="Arial" panose="020B0604020202020204" pitchFamily="34" charset="0"/>
              </a:rPr>
              <a:t>© 2022</a:t>
            </a:r>
          </a:p>
        </p:txBody>
      </p:sp>
    </p:spTree>
    <p:extLst>
      <p:ext uri="{BB962C8B-B14F-4D97-AF65-F5344CB8AC3E}">
        <p14:creationId xmlns:p14="http://schemas.microsoft.com/office/powerpoint/2010/main" val="839490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World Religions Today</a:t>
            </a:r>
            <a:r>
              <a:rPr lang="en-US" sz="2800" i="0" dirty="0"/>
              <a:t>, 7e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0851" y="1050925"/>
            <a:ext cx="11317816" cy="477838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Esposito </a:t>
            </a:r>
            <a:r>
              <a:rPr lang="en-US" sz="1600" dirty="0">
                <a:solidFill>
                  <a:schemeClr val="tx1"/>
                </a:solidFill>
                <a:cs typeface="Arial" panose="020B0604020202020204" pitchFamily="34" charset="0"/>
              </a:rPr>
              <a:t>• Fasching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  <a:cs typeface="Arial" panose="020B0604020202020204" pitchFamily="34" charset="0"/>
              </a:rPr>
              <a:t>• Lewis • </a:t>
            </a:r>
            <a:r>
              <a:rPr lang="en-US" sz="1600" dirty="0" err="1">
                <a:solidFill>
                  <a:schemeClr val="tx1"/>
                </a:solidFill>
                <a:cs typeface="Arial" panose="020B0604020202020204" pitchFamily="34" charset="0"/>
              </a:rPr>
              <a:t>Feldmeier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53AAC6E-505E-4409-9F92-4FB53D271209}"/>
              </a:ext>
            </a:extLst>
          </p:cNvPr>
          <p:cNvSpPr txBox="1">
            <a:spLocks/>
          </p:cNvSpPr>
          <p:nvPr/>
        </p:nvSpPr>
        <p:spPr>
          <a:xfrm>
            <a:off x="365760" y="1645920"/>
            <a:ext cx="11430000" cy="914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i="0" dirty="0"/>
              <a:t>Chapter 5</a:t>
            </a:r>
          </a:p>
          <a:p>
            <a:r>
              <a:rPr lang="en-US" dirty="0"/>
              <a:t>Islam: The Many Faces of the Muslim Experience</a:t>
            </a:r>
          </a:p>
        </p:txBody>
      </p:sp>
      <p:pic>
        <p:nvPicPr>
          <p:cNvPr id="8" name="Picture 7" descr="Book cover of World Religions Today, Seventh Edition.">
            <a:extLst>
              <a:ext uri="{FF2B5EF4-FFF2-40B4-BE49-F238E27FC236}">
                <a16:creationId xmlns:a16="http://schemas.microsoft.com/office/drawing/2014/main" id="{73A1CBB7-3D24-4199-BBE6-13577C85B7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9620" y="3060700"/>
            <a:ext cx="2472759" cy="306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496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Premodern Islam</a:t>
            </a:r>
            <a:r>
              <a:rPr lang="en-GB" sz="4000" dirty="0"/>
              <a:t>    </a:t>
            </a:r>
            <a:r>
              <a:rPr lang="en-US" sz="1400" dirty="0"/>
              <a:t>(2 of 13)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035050" lvl="1" indent="-457200">
              <a:spcBef>
                <a:spcPts val="600"/>
              </a:spcBef>
              <a:buClr>
                <a:srgbClr val="1F497D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ea typeface="Libre Franklin"/>
                <a:cs typeface="Libre Franklin"/>
                <a:sym typeface="Libre Franklin"/>
              </a:rPr>
              <a:t>The Formative Era: Muhammad’s Early Life</a:t>
            </a:r>
          </a:p>
          <a:p>
            <a:pPr marL="155448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ct val="80000"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Orphan in warring tribal desert of central Arabia</a:t>
            </a:r>
          </a:p>
          <a:p>
            <a:pPr marL="155448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ct val="80000"/>
              <a:buFont typeface="Arial" pitchFamily="34" charset="0"/>
              <a:buChar char="–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Tribal polytheism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0574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ct val="7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Key virtue: “manliness”</a:t>
            </a:r>
          </a:p>
          <a:p>
            <a:pPr marL="20574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ct val="70000"/>
              <a:buFont typeface="Wingdings" panose="05000000000000000000" pitchFamily="2" charset="2"/>
              <a:buChar char="§"/>
              <a:tabLst/>
              <a:defRPr/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Little moral responsibility beyond tribal/family honor</a:t>
            </a:r>
          </a:p>
          <a:p>
            <a:pPr marL="1554480" lvl="1" indent="-457200">
              <a:spcBef>
                <a:spcPts val="600"/>
              </a:spcBef>
              <a:buClr>
                <a:srgbClr val="1F497D"/>
              </a:buClr>
              <a:buSzPct val="80000"/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Pre-Islamic era: period of ignorance (</a:t>
            </a:r>
            <a:r>
              <a:rPr lang="en-US" sz="2000" i="1" dirty="0" err="1">
                <a:solidFill>
                  <a:prstClr val="black"/>
                </a:solidFill>
                <a:latin typeface="Calibri"/>
              </a:rPr>
              <a:t>jahiliyya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)</a:t>
            </a:r>
          </a:p>
          <a:p>
            <a:pPr marL="2057400" lvl="2" indent="-457200">
              <a:spcBef>
                <a:spcPts val="6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Some pockets of Christian, Jewish, Arab monotheists</a:t>
            </a:r>
          </a:p>
          <a:p>
            <a:pPr marL="1554480" lvl="1" indent="-457200">
              <a:spcBef>
                <a:spcPts val="600"/>
              </a:spcBef>
              <a:buClr>
                <a:srgbClr val="1F497D"/>
              </a:buClr>
              <a:buSzPct val="80000"/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Muhammad as model of ideal Muslim</a:t>
            </a:r>
          </a:p>
          <a:p>
            <a:pPr marL="1554480" lvl="1" indent="-457200">
              <a:spcBef>
                <a:spcPts val="600"/>
              </a:spcBef>
              <a:buClr>
                <a:srgbClr val="1F497D"/>
              </a:buClr>
              <a:buSzPct val="80000"/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First message/revelation at age 40; said to continue over two decades</a:t>
            </a:r>
          </a:p>
          <a:p>
            <a:pPr marL="2057400" lvl="2" indent="-457200">
              <a:spcBef>
                <a:spcPts val="6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Revelations collective constitute Quran</a:t>
            </a:r>
          </a:p>
          <a:p>
            <a:pPr marL="2057400" lvl="2" indent="-457200">
              <a:spcBef>
                <a:spcPts val="6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Denounces polytheistic views, socioeconomic inequity</a:t>
            </a:r>
          </a:p>
          <a:p>
            <a:pPr marL="1554480" lvl="1" indent="-457200">
              <a:spcBef>
                <a:spcPts val="600"/>
              </a:spcBef>
              <a:buClr>
                <a:srgbClr val="1F497D"/>
              </a:buClr>
              <a:buSzPct val="80000"/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Harsh persecution in Mecca, emigrates to Yathrib (Medina) after 10 years</a:t>
            </a:r>
          </a:p>
          <a:p>
            <a:pPr marL="1554480" lvl="1" indent="-457200">
              <a:spcBef>
                <a:spcPts val="600"/>
              </a:spcBef>
              <a:buClr>
                <a:srgbClr val="1F497D"/>
              </a:buClr>
              <a:buSzPct val="80000"/>
              <a:defRPr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0851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Premodern Islam</a:t>
            </a:r>
            <a:r>
              <a:rPr lang="en-GB" sz="4000" dirty="0"/>
              <a:t>    </a:t>
            </a:r>
            <a:r>
              <a:rPr lang="en-US" sz="1400" dirty="0"/>
              <a:t>(3 of 13)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035050" lvl="1" indent="-457200">
              <a:spcBef>
                <a:spcPts val="600"/>
              </a:spcBef>
              <a:buClr>
                <a:srgbClr val="1F497D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ea typeface="Libre Franklin"/>
                <a:cs typeface="Libre Franklin"/>
                <a:sym typeface="Libre Franklin"/>
              </a:rPr>
              <a:t>The Formative Era: After the Hijra (emigration), AD 622</a:t>
            </a:r>
          </a:p>
          <a:p>
            <a:pPr marL="155448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ct val="80000"/>
              <a:buFont typeface="Arial" pitchFamily="34" charset="0"/>
              <a:buChar char="–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Birth of Islamic community </a:t>
            </a:r>
          </a:p>
          <a:p>
            <a:pPr marL="155448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ct val="80000"/>
              <a:buFont typeface="Arial" pitchFamily="34" charset="0"/>
              <a:buChar char="–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Turning point, marks first year of Muslim calendar</a:t>
            </a:r>
          </a:p>
          <a:p>
            <a:pPr marL="155448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ct val="80000"/>
              <a:buFont typeface="Arial" pitchFamily="34" charset="0"/>
              <a:buChar char="–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Muhammad proclaims monotheism, unity (</a:t>
            </a:r>
            <a:r>
              <a:rPr lang="en-US" sz="2400" i="1" dirty="0">
                <a:solidFill>
                  <a:prstClr val="black"/>
                </a:solidFill>
                <a:latin typeface="Calibri"/>
              </a:rPr>
              <a:t>tawhid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) of God &amp; revelation</a:t>
            </a:r>
          </a:p>
          <a:p>
            <a:pPr marL="155448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ct val="80000"/>
              <a:buFont typeface="Arial" pitchFamily="34" charset="0"/>
              <a:buChar char="–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Muhammad preaches </a:t>
            </a:r>
            <a:r>
              <a:rPr lang="en-US" sz="2400" i="1" dirty="0">
                <a:solidFill>
                  <a:prstClr val="black"/>
                </a:solidFill>
                <a:latin typeface="Calibri"/>
              </a:rPr>
              <a:t>sharia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(“straight path” Islamic law) toward God</a:t>
            </a:r>
          </a:p>
          <a:p>
            <a:pPr marL="155448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ct val="80000"/>
              <a:buFont typeface="Arial" pitchFamily="34" charset="0"/>
              <a:buChar char="–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Utilized warfare in conquest and punishment of “enemies of God” (political motivation)</a:t>
            </a:r>
          </a:p>
          <a:p>
            <a:pPr marL="155448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ct val="80000"/>
              <a:buFont typeface="Arial" pitchFamily="34" charset="0"/>
              <a:buChar char="–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632 pilgrimage to Mecca, farewell sermon</a:t>
            </a:r>
          </a:p>
          <a:p>
            <a:pPr marL="1554480" lvl="1" indent="-457200">
              <a:spcBef>
                <a:spcPts val="600"/>
              </a:spcBef>
              <a:buClr>
                <a:srgbClr val="1F497D"/>
              </a:buClr>
              <a:buSzPct val="80000"/>
              <a:defRPr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3131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Premodern Islam</a:t>
            </a:r>
            <a:r>
              <a:rPr lang="en-GB" sz="4000" dirty="0"/>
              <a:t>    </a:t>
            </a:r>
            <a:r>
              <a:rPr lang="en-US" sz="1400" dirty="0"/>
              <a:t>(4 of 13)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035050" lvl="1" indent="-457200">
              <a:spcBef>
                <a:spcPts val="600"/>
              </a:spcBef>
              <a:buClr>
                <a:srgbClr val="1F497D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ea typeface="Libre Franklin"/>
                <a:cs typeface="Libre Franklin"/>
                <a:sym typeface="Libre Franklin"/>
              </a:rPr>
              <a:t>The Formative Era: The Message of the Quran</a:t>
            </a:r>
          </a:p>
          <a:p>
            <a:pPr marL="155448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ct val="80000"/>
              <a:buFont typeface="Arial" pitchFamily="34" charset="0"/>
              <a:buChar char="–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Seen as eternal, literal, final word of God to guide humankind</a:t>
            </a:r>
          </a:p>
          <a:p>
            <a:pPr marL="155448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ct val="80000"/>
              <a:buFont typeface="Arial" pitchFamily="34" charset="0"/>
              <a:buChar char="–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Muhammad as intermediary of message</a:t>
            </a:r>
          </a:p>
          <a:p>
            <a:pPr marL="155448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ct val="80000"/>
              <a:buFont typeface="Arial" pitchFamily="34" charset="0"/>
              <a:buChar char="–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114 Chapters (</a:t>
            </a:r>
            <a:r>
              <a:rPr lang="en-US" sz="2400" i="1" dirty="0">
                <a:solidFill>
                  <a:prstClr val="black"/>
                </a:solidFill>
                <a:latin typeface="Calibri"/>
              </a:rPr>
              <a:t>surahs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), 6000 verses arranged by length (not chronology)</a:t>
            </a:r>
          </a:p>
          <a:p>
            <a:pPr marL="155448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ct val="80000"/>
              <a:buFont typeface="Arial" pitchFamily="34" charset="0"/>
              <a:buChar char="–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God (</a:t>
            </a:r>
            <a:r>
              <a:rPr lang="en-US" sz="2400" i="1" dirty="0">
                <a:solidFill>
                  <a:prstClr val="black"/>
                </a:solidFill>
                <a:latin typeface="Calibri"/>
              </a:rPr>
              <a:t>Allah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) as creator, judge</a:t>
            </a:r>
          </a:p>
          <a:p>
            <a:pPr marL="155448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ct val="80000"/>
              <a:buFont typeface="Arial" pitchFamily="34" charset="0"/>
              <a:buChar char="–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taken from Arabic tablet in heaven with God</a:t>
            </a:r>
          </a:p>
          <a:p>
            <a:pPr marL="155448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ct val="80000"/>
              <a:buFont typeface="Arial" pitchFamily="34" charset="0"/>
              <a:buChar char="–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Muslims memorize and recite scriptures in Arabic, no matter their language</a:t>
            </a:r>
          </a:p>
          <a:p>
            <a:pPr marL="155448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ct val="80000"/>
              <a:buFont typeface="Arial" pitchFamily="34" charset="0"/>
              <a:buChar char="–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Message handled with reverence as sacred word</a:t>
            </a:r>
          </a:p>
        </p:txBody>
      </p:sp>
    </p:spTree>
    <p:extLst>
      <p:ext uri="{BB962C8B-B14F-4D97-AF65-F5344CB8AC3E}">
        <p14:creationId xmlns:p14="http://schemas.microsoft.com/office/powerpoint/2010/main" val="3890225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Premodern Islam</a:t>
            </a:r>
            <a:r>
              <a:rPr lang="en-GB" sz="4000" dirty="0"/>
              <a:t>    </a:t>
            </a:r>
            <a:r>
              <a:rPr lang="en-US" sz="1400" dirty="0"/>
              <a:t>(5 of 13)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035050" lvl="1" indent="-457200">
              <a:spcBef>
                <a:spcPts val="600"/>
              </a:spcBef>
              <a:buClr>
                <a:srgbClr val="1F497D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ea typeface="Libre Franklin"/>
                <a:cs typeface="Libre Franklin"/>
                <a:sym typeface="Libre Franklin"/>
              </a:rPr>
              <a:t>A Golden Age of Expansion, Conquest, and Creativity</a:t>
            </a:r>
          </a:p>
          <a:p>
            <a:pPr marL="155448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ct val="80000"/>
              <a:buFont typeface="Arial" pitchFamily="34" charset="0"/>
              <a:buChar char="–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Sunni Muslims see Muhammad and first four caliphs (successors) as formative</a:t>
            </a:r>
          </a:p>
          <a:p>
            <a:pPr marL="2057400" lvl="2" indent="-457200">
              <a:spcBef>
                <a:spcPts val="6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Sunnah (example) of living out Quran</a:t>
            </a:r>
          </a:p>
          <a:p>
            <a:pPr marL="155448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ct val="80000"/>
              <a:buFont typeface="Arial" pitchFamily="34" charset="0"/>
              <a:buChar char="–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Muhammad unites tribes of Arabia</a:t>
            </a:r>
          </a:p>
          <a:p>
            <a:pPr marL="155448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ct val="80000"/>
              <a:buFont typeface="Arial" pitchFamily="34" charset="0"/>
              <a:buChar char="–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Muslim armies spread faith, overrun Byzantine and Persian empires, over next century</a:t>
            </a:r>
          </a:p>
          <a:p>
            <a:pPr marL="155448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ct val="80000"/>
              <a:buFont typeface="Arial" pitchFamily="34" charset="0"/>
              <a:buChar char="–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Some dhimmi (protected) people able to practice other faiths with tax payments and declarations of allegiance to Islamic state</a:t>
            </a:r>
          </a:p>
          <a:p>
            <a:pPr marL="155448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ct val="80000"/>
              <a:buFont typeface="Arial" pitchFamily="34" charset="0"/>
              <a:buChar char="–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Rapid spread and growth of cultural centers, fostering creativity and invention</a:t>
            </a:r>
          </a:p>
        </p:txBody>
      </p:sp>
    </p:spTree>
    <p:extLst>
      <p:ext uri="{BB962C8B-B14F-4D97-AF65-F5344CB8AC3E}">
        <p14:creationId xmlns:p14="http://schemas.microsoft.com/office/powerpoint/2010/main" val="1588009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Premodern Islam</a:t>
            </a:r>
            <a:r>
              <a:rPr lang="en-GB" sz="4000" dirty="0"/>
              <a:t>    </a:t>
            </a:r>
            <a:r>
              <a:rPr lang="en-US" sz="1400" dirty="0"/>
              <a:t>(6 of 13)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035050" lvl="1" indent="-457200">
              <a:spcBef>
                <a:spcPts val="0"/>
              </a:spcBef>
              <a:buClr>
                <a:srgbClr val="1F497D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dirty="0">
                <a:ea typeface="Libre Franklin"/>
                <a:cs typeface="Libre Franklin"/>
                <a:sym typeface="Libre Franklin"/>
              </a:rPr>
              <a:t>Diversity, Division, Dissent: Muhammad’s death brough division</a:t>
            </a:r>
          </a:p>
          <a:p>
            <a:pPr marL="155448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ct val="80000"/>
              <a:buFont typeface="Arial" pitchFamily="34" charset="0"/>
              <a:buChar char="–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Caliphate (632–1258 AD) marked by:</a:t>
            </a:r>
          </a:p>
          <a:p>
            <a:pPr marL="2057400" lvl="2" indent="-457200">
              <a:spcBef>
                <a:spcPts val="6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Rightly Guided Caliphs 			(632-661 AD)</a:t>
            </a:r>
          </a:p>
          <a:p>
            <a:pPr marL="2057400" lvl="2" indent="-457200">
              <a:spcBef>
                <a:spcPts val="6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Umayyad Dynasty			(661-750 AD)</a:t>
            </a:r>
          </a:p>
          <a:p>
            <a:pPr marL="2057400" lvl="2" indent="-457200">
              <a:spcBef>
                <a:spcPts val="6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Abbasid Dynasty – overthrew Umayyad	(750-1258 AD)</a:t>
            </a:r>
          </a:p>
          <a:p>
            <a:pPr marL="1554480" lvl="1" indent="-457200">
              <a:spcBef>
                <a:spcPts val="600"/>
              </a:spcBef>
              <a:buClr>
                <a:srgbClr val="1F497D"/>
              </a:buClr>
              <a:buSzPct val="80000"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Sunni/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Shiah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split</a:t>
            </a:r>
          </a:p>
          <a:p>
            <a:pPr marL="1554480" lvl="1" indent="-457200">
              <a:spcBef>
                <a:spcPts val="600"/>
              </a:spcBef>
              <a:buClr>
                <a:srgbClr val="1F497D"/>
              </a:buClr>
              <a:buSzPct val="80000"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Non-revolutionary reforms: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Uluma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(religious scholars) and Sufi (Islamic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mysticists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57951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Premodern Islam</a:t>
            </a:r>
            <a:r>
              <a:rPr lang="en-GB" sz="4000" dirty="0"/>
              <a:t>    </a:t>
            </a:r>
            <a:r>
              <a:rPr lang="en-US" sz="1400" dirty="0"/>
              <a:t>(7 of 13)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035050" lvl="1" indent="-457200">
              <a:spcBef>
                <a:spcPts val="0"/>
              </a:spcBef>
              <a:buClr>
                <a:srgbClr val="1F497D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dirty="0">
                <a:ea typeface="Libre Franklin"/>
                <a:cs typeface="Libre Franklin"/>
                <a:sym typeface="Libre Franklin"/>
              </a:rPr>
              <a:t>Paths to God </a:t>
            </a:r>
            <a:endParaRPr lang="en-US" sz="3200" b="1" dirty="0">
              <a:ea typeface="Libre Franklin"/>
              <a:cs typeface="Libre Franklin"/>
              <a:sym typeface="Libre Franklin"/>
            </a:endParaRPr>
          </a:p>
          <a:p>
            <a:pPr marL="155448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ct val="80000"/>
              <a:buFont typeface="Arial" pitchFamily="34" charset="0"/>
              <a:buChar char="–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Law: Quran, Sunnah, Qiyas, Ijma</a:t>
            </a:r>
          </a:p>
          <a:p>
            <a:pPr marL="155448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ct val="80000"/>
              <a:buFont typeface="Arial" pitchFamily="34" charset="0"/>
              <a:buChar char="–"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Mysticism</a:t>
            </a:r>
          </a:p>
          <a:p>
            <a:pPr marL="20574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ct val="7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Began as reform movement to counter lavish lifestyle of Umayyad caliphs</a:t>
            </a:r>
          </a:p>
          <a:p>
            <a:pPr marL="20574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ct val="7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Sufism</a:t>
            </a:r>
          </a:p>
          <a:p>
            <a:pPr marL="2532888" lvl="1" indent="-457200">
              <a:spcBef>
                <a:spcPts val="600"/>
              </a:spcBef>
              <a:buClr>
                <a:srgbClr val="1F497D"/>
              </a:buClr>
              <a:buSzPct val="80000"/>
              <a:defRPr/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Early ascetics: path of self-denial and good works</a:t>
            </a:r>
          </a:p>
          <a:p>
            <a:pPr marL="2532888" lvl="1" indent="-457200">
              <a:spcBef>
                <a:spcPts val="600"/>
              </a:spcBef>
              <a:buClr>
                <a:srgbClr val="1F497D"/>
              </a:buClr>
              <a:buSzPct val="80000"/>
              <a:defRPr/>
            </a:pPr>
            <a:r>
              <a:rPr lang="en-US" sz="1800" dirty="0" err="1">
                <a:solidFill>
                  <a:prstClr val="black"/>
                </a:solidFill>
                <a:latin typeface="Calibri"/>
              </a:rPr>
              <a:t>Mujaddid</a:t>
            </a:r>
            <a:r>
              <a:rPr lang="en-US" sz="1800" dirty="0">
                <a:solidFill>
                  <a:prstClr val="black"/>
                </a:solidFill>
                <a:latin typeface="Calibri"/>
              </a:rPr>
              <a:t> (‘</a:t>
            </a:r>
            <a:r>
              <a:rPr lang="en-US" sz="1800" dirty="0" err="1">
                <a:solidFill>
                  <a:prstClr val="black"/>
                </a:solidFill>
                <a:latin typeface="Calibri"/>
              </a:rPr>
              <a:t>renewe</a:t>
            </a:r>
            <a:r>
              <a:rPr lang="en-US" sz="1800" dirty="0">
                <a:solidFill>
                  <a:prstClr val="black"/>
                </a:solidFill>
                <a:latin typeface="Calibri"/>
              </a:rPr>
              <a:t>’) Muhammad al-Ghazali reconciles ulama and Sufis, 11th Century</a:t>
            </a:r>
          </a:p>
          <a:p>
            <a:pPr marL="2532888" lvl="1" indent="-457200">
              <a:spcBef>
                <a:spcPts val="600"/>
              </a:spcBef>
              <a:buClr>
                <a:srgbClr val="1F497D"/>
              </a:buClr>
              <a:buSzPct val="80000"/>
              <a:defRPr/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12th Cent., Sufism spreads across much of Islamic world</a:t>
            </a:r>
          </a:p>
          <a:p>
            <a:pPr marL="2532888" lvl="1" indent="-457200">
              <a:spcBef>
                <a:spcPts val="600"/>
              </a:spcBef>
              <a:buClr>
                <a:srgbClr val="1F497D"/>
              </a:buClr>
              <a:buSzPct val="80000"/>
              <a:defRPr/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Powerful missionaries, creating vast region of Islam (</a:t>
            </a:r>
            <a:r>
              <a:rPr lang="en-US" sz="1800" i="1" dirty="0" err="1">
                <a:solidFill>
                  <a:prstClr val="black"/>
                </a:solidFill>
                <a:latin typeface="Calibri"/>
              </a:rPr>
              <a:t>dar</a:t>
            </a:r>
            <a:r>
              <a:rPr lang="en-US" sz="1800" i="1" dirty="0">
                <a:solidFill>
                  <a:prstClr val="black"/>
                </a:solidFill>
                <a:latin typeface="Calibri"/>
              </a:rPr>
              <a:t> al-Islam</a:t>
            </a:r>
            <a:r>
              <a:rPr lang="en-US" sz="1800" dirty="0">
                <a:solidFill>
                  <a:prstClr val="black"/>
                </a:solidFill>
                <a:latin typeface="Calibri"/>
              </a:rPr>
              <a:t>)</a:t>
            </a:r>
          </a:p>
          <a:p>
            <a:pPr marL="2532888" lvl="1" indent="-457200">
              <a:spcBef>
                <a:spcPts val="600"/>
              </a:spcBef>
              <a:buClr>
                <a:srgbClr val="1F497D"/>
              </a:buClr>
              <a:buSzPct val="80000"/>
              <a:defRPr/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Integral to everyday popular religious practice and spirituality Sources of Law</a:t>
            </a:r>
          </a:p>
          <a:p>
            <a:pPr marL="20574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ct val="70000"/>
              <a:buFont typeface="Wingdings" panose="05000000000000000000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10069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Premodern Islam</a:t>
            </a:r>
            <a:r>
              <a:rPr lang="en-GB" sz="4000" dirty="0"/>
              <a:t>    </a:t>
            </a:r>
            <a:r>
              <a:rPr lang="en-US" sz="1400" dirty="0"/>
              <a:t>(8 of 13)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035050" lvl="1" indent="-457200">
              <a:spcBef>
                <a:spcPts val="0"/>
              </a:spcBef>
              <a:buClr>
                <a:srgbClr val="1F497D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dirty="0">
                <a:ea typeface="Libre Franklin"/>
                <a:cs typeface="Libre Franklin"/>
                <a:sym typeface="Libre Franklin"/>
              </a:rPr>
              <a:t>Five Pillars of Islam </a:t>
            </a:r>
            <a:endParaRPr lang="en-US" sz="3200" b="1" dirty="0">
              <a:ea typeface="Libre Franklin"/>
              <a:cs typeface="Libre Franklin"/>
              <a:sym typeface="Libre Franklin"/>
            </a:endParaRPr>
          </a:p>
          <a:p>
            <a:pPr marL="155448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ct val="80000"/>
              <a:buFont typeface="Arial" pitchFamily="34" charset="0"/>
              <a:buChar char="–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Unity of Practice (core of duty to worship God)</a:t>
            </a:r>
          </a:p>
          <a:p>
            <a:pPr marL="20574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ct val="70000"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Declaration of Faith (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shahadah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20574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ct val="70000"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Prayer (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salat</a:t>
            </a:r>
            <a:r>
              <a: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20574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ct val="70000"/>
              <a:buFont typeface="+mj-lt"/>
              <a:buAutoNum type="arabicPeriod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Almsgiving (</a:t>
            </a:r>
            <a:r>
              <a:rPr lang="en-US" sz="2000" i="1" dirty="0">
                <a:solidFill>
                  <a:prstClr val="black"/>
                </a:solidFill>
                <a:latin typeface="Calibri"/>
              </a:rPr>
              <a:t>zakat,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“purification”)</a:t>
            </a:r>
          </a:p>
          <a:p>
            <a:pPr marL="20574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ct val="70000"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Fast of Ramadan</a:t>
            </a:r>
          </a:p>
          <a:p>
            <a:pPr marL="20574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ct val="70000"/>
              <a:buFont typeface="+mj-lt"/>
              <a:buAutoNum type="arabicPeriod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Pilgrimage (</a:t>
            </a:r>
            <a:r>
              <a:rPr lang="en-US" sz="2000" i="1" dirty="0">
                <a:solidFill>
                  <a:prstClr val="black"/>
                </a:solidFill>
                <a:latin typeface="Calibri"/>
              </a:rPr>
              <a:t>hajj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0574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ct val="70000"/>
              <a:buFont typeface="Wingdings" panose="05000000000000000000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31954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Premodern Islam</a:t>
            </a:r>
            <a:r>
              <a:rPr lang="en-GB" sz="4000" dirty="0"/>
              <a:t>    </a:t>
            </a:r>
            <a:r>
              <a:rPr lang="en-US" sz="1400" dirty="0"/>
              <a:t>(9 of 13)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035050" lvl="1" indent="-457200">
              <a:spcBef>
                <a:spcPts val="0"/>
              </a:spcBef>
              <a:buClr>
                <a:srgbClr val="1F497D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dirty="0">
                <a:ea typeface="Libre Franklin"/>
                <a:cs typeface="Libre Franklin"/>
                <a:sym typeface="Libre Franklin"/>
              </a:rPr>
              <a:t>Women and Muslim Family Law </a:t>
            </a:r>
            <a:endParaRPr lang="en-US" sz="3200" b="1" dirty="0">
              <a:ea typeface="Libre Franklin"/>
              <a:cs typeface="Libre Franklin"/>
              <a:sym typeface="Libre Franklin"/>
            </a:endParaRPr>
          </a:p>
          <a:p>
            <a:pPr marL="155448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ct val="80000"/>
              <a:buFont typeface="Arial" pitchFamily="34" charset="0"/>
              <a:buChar char="–"/>
              <a:tabLst/>
              <a:defRPr/>
            </a:pPr>
            <a:r>
              <a:rPr lang="en-US" dirty="0"/>
              <a:t>Family law is central to social laws</a:t>
            </a:r>
          </a:p>
          <a:p>
            <a:pPr marL="155448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ct val="80000"/>
              <a:buFont typeface="Arial" pitchFamily="34" charset="0"/>
              <a:buChar char="–"/>
              <a:tabLst/>
              <a:defRPr/>
            </a:pPr>
            <a:r>
              <a:rPr lang="en-US" dirty="0"/>
              <a:t>1980’s resurgence of Islam brought attempts to return to medieval/classical </a:t>
            </a:r>
          </a:p>
          <a:p>
            <a:pPr marL="155448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ct val="80000"/>
              <a:buFont typeface="Arial" pitchFamily="34" charset="0"/>
              <a:buChar char="–"/>
              <a:tabLst/>
              <a:defRPr/>
            </a:pPr>
            <a:r>
              <a:rPr lang="en-US" dirty="0"/>
              <a:t>Role of women varied, remains a sensitive subject</a:t>
            </a:r>
          </a:p>
          <a:p>
            <a:pPr marL="155448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ct val="80000"/>
              <a:buFont typeface="Arial" pitchFamily="34" charset="0"/>
              <a:buChar char="–"/>
              <a:tabLst/>
              <a:defRPr/>
            </a:pPr>
            <a:r>
              <a:rPr lang="en-US" dirty="0"/>
              <a:t>Men and women complementary, equal in moral and religious obligation</a:t>
            </a:r>
          </a:p>
          <a:p>
            <a:pPr marL="155448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ct val="80000"/>
              <a:buFont typeface="Arial" pitchFamily="34" charset="0"/>
              <a:buChar char="–"/>
              <a:tabLst/>
              <a:defRPr/>
            </a:pPr>
            <a:r>
              <a:rPr lang="en-US" dirty="0"/>
              <a:t>Wives subordinate to husbands, primary role as wife and mother</a:t>
            </a:r>
          </a:p>
        </p:txBody>
      </p:sp>
    </p:spTree>
    <p:extLst>
      <p:ext uri="{BB962C8B-B14F-4D97-AF65-F5344CB8AC3E}">
        <p14:creationId xmlns:p14="http://schemas.microsoft.com/office/powerpoint/2010/main" val="15660367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Premodern Islam</a:t>
            </a:r>
            <a:r>
              <a:rPr lang="en-GB" sz="4000" dirty="0"/>
              <a:t>    </a:t>
            </a:r>
            <a:r>
              <a:rPr lang="en-US" sz="1400" dirty="0"/>
              <a:t>(10 of 13)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035050" lvl="1" indent="-457200">
              <a:spcBef>
                <a:spcPts val="0"/>
              </a:spcBef>
              <a:buClr>
                <a:srgbClr val="1F497D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dirty="0">
                <a:ea typeface="Libre Franklin"/>
                <a:cs typeface="Libre Franklin"/>
                <a:sym typeface="Libre Franklin"/>
              </a:rPr>
              <a:t>Women and Muslim Family Law </a:t>
            </a:r>
            <a:r>
              <a:rPr lang="en-US" dirty="0">
                <a:ea typeface="Libre Franklin"/>
                <a:cs typeface="Libre Franklin"/>
                <a:sym typeface="Libre Franklin"/>
              </a:rPr>
              <a:t>(continued)</a:t>
            </a:r>
            <a:endParaRPr lang="en-US" b="1" dirty="0">
              <a:ea typeface="Libre Franklin"/>
              <a:cs typeface="Libre Franklin"/>
              <a:sym typeface="Libre Franklin"/>
            </a:endParaRPr>
          </a:p>
          <a:p>
            <a:pPr marL="155448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ct val="80000"/>
              <a:buFont typeface="Arial" pitchFamily="34" charset="0"/>
              <a:buChar char="–"/>
              <a:tabLst/>
              <a:defRPr/>
            </a:pPr>
            <a:r>
              <a:rPr lang="en-US" dirty="0"/>
              <a:t>Testimony of man legally equal to that of two woman</a:t>
            </a:r>
          </a:p>
          <a:p>
            <a:pPr marL="155448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ct val="80000"/>
              <a:buFont typeface="Arial" pitchFamily="34" charset="0"/>
              <a:buChar char="–"/>
              <a:tabLst/>
              <a:defRPr/>
            </a:pPr>
            <a:r>
              <a:rPr lang="en-US" dirty="0"/>
              <a:t>Man’s inheritance twice that of women</a:t>
            </a:r>
          </a:p>
          <a:p>
            <a:pPr marL="155448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ct val="80000"/>
              <a:buFont typeface="Arial" pitchFamily="34" charset="0"/>
              <a:buChar char="–"/>
              <a:tabLst/>
              <a:defRPr/>
            </a:pPr>
            <a:r>
              <a:rPr lang="en-US" dirty="0"/>
              <a:t>Marriage as primary institution (civil contract) between families</a:t>
            </a:r>
          </a:p>
          <a:p>
            <a:pPr marL="155448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ct val="80000"/>
              <a:buFont typeface="Arial" pitchFamily="34" charset="0"/>
              <a:buChar char="–"/>
              <a:tabLst/>
              <a:defRPr/>
            </a:pPr>
            <a:r>
              <a:rPr lang="en-US" dirty="0"/>
              <a:t>Polygyny</a:t>
            </a:r>
          </a:p>
          <a:p>
            <a:pPr marL="155448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ct val="80000"/>
              <a:buFont typeface="Arial" pitchFamily="34" charset="0"/>
              <a:buChar char="–"/>
              <a:tabLst/>
              <a:defRPr/>
            </a:pPr>
            <a:r>
              <a:rPr lang="en-US" dirty="0"/>
              <a:t>Divorce is permissible but reprehensible</a:t>
            </a:r>
          </a:p>
          <a:p>
            <a:pPr marL="155448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ct val="80000"/>
              <a:buFont typeface="Arial" pitchFamily="34" charset="0"/>
              <a:buChar char="–"/>
              <a:tabLst/>
              <a:defRPr/>
            </a:pPr>
            <a:r>
              <a:rPr lang="en-US" dirty="0"/>
              <a:t>Veiling and </a:t>
            </a:r>
            <a:r>
              <a:rPr lang="en-US" i="1" dirty="0"/>
              <a:t>purdah</a:t>
            </a:r>
            <a:r>
              <a:rPr lang="en-US" dirty="0"/>
              <a:t> (seclusion from men who are not relatives) as important custom for some</a:t>
            </a:r>
          </a:p>
        </p:txBody>
      </p:sp>
    </p:spTree>
    <p:extLst>
      <p:ext uri="{BB962C8B-B14F-4D97-AF65-F5344CB8AC3E}">
        <p14:creationId xmlns:p14="http://schemas.microsoft.com/office/powerpoint/2010/main" val="34097845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Premodern Islam</a:t>
            </a:r>
            <a:r>
              <a:rPr lang="en-GB" sz="4000" dirty="0"/>
              <a:t>    </a:t>
            </a:r>
            <a:r>
              <a:rPr lang="en-US" sz="1400" dirty="0"/>
              <a:t>(11 of 13)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035050" lvl="1" indent="-457200">
              <a:spcBef>
                <a:spcPts val="0"/>
              </a:spcBef>
              <a:buClr>
                <a:srgbClr val="1F497D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dirty="0">
                <a:ea typeface="Libre Franklin"/>
                <a:cs typeface="Libre Franklin"/>
                <a:sym typeface="Libre Franklin"/>
              </a:rPr>
              <a:t>Islam and the State</a:t>
            </a:r>
            <a:endParaRPr lang="en-US" sz="3200" b="1" dirty="0">
              <a:ea typeface="Libre Franklin"/>
              <a:cs typeface="Libre Franklin"/>
              <a:sym typeface="Libre Franklin"/>
            </a:endParaRPr>
          </a:p>
          <a:p>
            <a:pPr marL="155448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ct val="80000"/>
              <a:buFont typeface="Arial" pitchFamily="34" charset="0"/>
              <a:buChar char="–"/>
              <a:tabLst/>
              <a:defRPr/>
            </a:pPr>
            <a:r>
              <a:rPr lang="en-US" dirty="0"/>
              <a:t>Ulama were guardians of religion, central to state</a:t>
            </a:r>
          </a:p>
          <a:p>
            <a:pPr marL="155448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ct val="80000"/>
              <a:buFont typeface="Arial" pitchFamily="34" charset="0"/>
              <a:buChar char="–"/>
              <a:tabLst/>
              <a:defRPr/>
            </a:pPr>
            <a:r>
              <a:rPr lang="en-US" dirty="0"/>
              <a:t>Citizenship based on religious affiliation </a:t>
            </a:r>
          </a:p>
          <a:p>
            <a:pPr marL="155448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ct val="80000"/>
              <a:buFont typeface="Arial" pitchFamily="34" charset="0"/>
              <a:buChar char="–"/>
              <a:tabLst/>
              <a:defRPr/>
            </a:pPr>
            <a:r>
              <a:rPr lang="en-US" dirty="0"/>
              <a:t>Obligation to strive (</a:t>
            </a:r>
            <a:r>
              <a:rPr lang="en-US" i="1" dirty="0"/>
              <a:t>jihad</a:t>
            </a:r>
            <a:r>
              <a:rPr lang="en-US" dirty="0"/>
              <a:t>), including armed struggle</a:t>
            </a:r>
          </a:p>
          <a:p>
            <a:pPr marL="155448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ct val="80000"/>
              <a:buFont typeface="Arial" pitchFamily="34" charset="0"/>
              <a:buChar char="–"/>
              <a:tabLst/>
              <a:defRPr/>
            </a:pPr>
            <a:r>
              <a:rPr lang="en-US" dirty="0"/>
              <a:t>As Muslims colonized, non-Muslims could:</a:t>
            </a:r>
          </a:p>
          <a:p>
            <a:pPr marL="2057400" marR="0" lvl="2" indent="-4572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ct val="70000"/>
              <a:buFont typeface="Wingdings" panose="05000000000000000000" pitchFamily="2" charset="2"/>
              <a:buChar char="§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Convert to Islam</a:t>
            </a:r>
          </a:p>
          <a:p>
            <a:pPr marL="2057400" lvl="2" indent="-457200">
              <a:spcBef>
                <a:spcPts val="6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Pay tax and declare allegiance to be protected dhimmi</a:t>
            </a:r>
          </a:p>
          <a:p>
            <a:pPr marL="2057400" lvl="2" indent="-457200">
              <a:spcBef>
                <a:spcPts val="6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Become enemies to be conquered </a:t>
            </a:r>
          </a:p>
        </p:txBody>
      </p:sp>
    </p:spTree>
    <p:extLst>
      <p:ext uri="{BB962C8B-B14F-4D97-AF65-F5344CB8AC3E}">
        <p14:creationId xmlns:p14="http://schemas.microsoft.com/office/powerpoint/2010/main" val="2734027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Chapter Goals</a:t>
            </a:r>
            <a:endParaRPr lang="en-US" sz="1300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035050" lvl="1" indent="-457200">
              <a:spcBef>
                <a:spcPts val="600"/>
              </a:spcBef>
              <a:buClr>
                <a:srgbClr val="1F497D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3200" dirty="0"/>
              <a:t>To better understand the Islam of today by studying the diversity and interactions of Muslims throughout history</a:t>
            </a:r>
          </a:p>
          <a:p>
            <a:pPr marL="1035050" lvl="1" indent="-457200">
              <a:spcBef>
                <a:spcPts val="600"/>
              </a:spcBef>
              <a:buClr>
                <a:srgbClr val="1F497D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3200" dirty="0"/>
              <a:t>To better understand the present and future of Islam through a focus on the formation and development of Muslim community</a:t>
            </a:r>
          </a:p>
        </p:txBody>
      </p:sp>
    </p:spTree>
    <p:extLst>
      <p:ext uri="{BB962C8B-B14F-4D97-AF65-F5344CB8AC3E}">
        <p14:creationId xmlns:p14="http://schemas.microsoft.com/office/powerpoint/2010/main" val="14606864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Premodern Islam</a:t>
            </a:r>
            <a:r>
              <a:rPr lang="en-GB" sz="4000" dirty="0"/>
              <a:t>    </a:t>
            </a:r>
            <a:r>
              <a:rPr lang="en-US" sz="1400" dirty="0"/>
              <a:t>(12 of 13)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035050" lvl="1" indent="-457200">
              <a:spcBef>
                <a:spcPts val="0"/>
              </a:spcBef>
              <a:buClr>
                <a:srgbClr val="1F497D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dirty="0">
                <a:ea typeface="Libre Franklin"/>
                <a:cs typeface="Libre Franklin"/>
                <a:sym typeface="Libre Franklin"/>
              </a:rPr>
              <a:t>Islam and the West</a:t>
            </a:r>
            <a:endParaRPr lang="en-US" sz="3200" b="1" dirty="0">
              <a:ea typeface="Libre Franklin"/>
              <a:cs typeface="Libre Franklin"/>
              <a:sym typeface="Libre Franklin"/>
            </a:endParaRPr>
          </a:p>
          <a:p>
            <a:pPr marL="155448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ct val="80000"/>
              <a:buFont typeface="Arial" pitchFamily="34" charset="0"/>
              <a:buChar char="–"/>
              <a:tabLst/>
              <a:defRPr/>
            </a:pPr>
            <a:r>
              <a:rPr lang="en-US" dirty="0"/>
              <a:t>The Crusades</a:t>
            </a:r>
          </a:p>
          <a:p>
            <a:pPr marL="2057400" marR="0" lvl="2" indent="-4572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ct val="70000"/>
              <a:buFont typeface="Wingdings" panose="05000000000000000000" pitchFamily="2" charset="2"/>
              <a:buChar char="§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Islam presented threat to Christendom</a:t>
            </a:r>
          </a:p>
          <a:p>
            <a:pPr marL="2057400" marR="0" lvl="2" indent="-4572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ct val="70000"/>
              <a:buFont typeface="Wingdings" panose="05000000000000000000" pitchFamily="2" charset="2"/>
              <a:buChar char="§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Geological and political collision course</a:t>
            </a:r>
          </a:p>
          <a:p>
            <a:pPr marL="2532888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ct val="80000"/>
              <a:buFont typeface="Arial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Muslims committed to overtake Christendom and Christians committed to retain</a:t>
            </a:r>
          </a:p>
          <a:p>
            <a:pPr marL="2057400" marR="0" lvl="2" indent="-4572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ct val="70000"/>
              <a:buFont typeface="Wingdings" panose="05000000000000000000" pitchFamily="2" charset="2"/>
              <a:buChar char="§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Western perceptions of the Crusades:</a:t>
            </a:r>
          </a:p>
          <a:p>
            <a:pPr marL="2532888" lvl="1" indent="-457200">
              <a:spcBef>
                <a:spcPts val="600"/>
              </a:spcBef>
              <a:buClr>
                <a:srgbClr val="1F497D"/>
              </a:buClr>
              <a:buSzPct val="80000"/>
              <a:defRPr/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Muslims were protagonist</a:t>
            </a:r>
          </a:p>
          <a:p>
            <a:pPr marL="2532888" lvl="1" indent="-457200">
              <a:spcBef>
                <a:spcPts val="600"/>
              </a:spcBef>
              <a:buClr>
                <a:srgbClr val="1F497D"/>
              </a:buClr>
              <a:buSzPct val="80000"/>
              <a:defRPr/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Christendom triumphed</a:t>
            </a:r>
          </a:p>
          <a:p>
            <a:pPr marL="2532888" lvl="1" indent="-457200">
              <a:spcBef>
                <a:spcPts val="600"/>
              </a:spcBef>
              <a:buClr>
                <a:srgbClr val="1F497D"/>
              </a:buClr>
              <a:buSzPct val="80000"/>
              <a:defRPr/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Sole purpose was to liberate Jerusalem</a:t>
            </a:r>
          </a:p>
          <a:p>
            <a:pPr marL="2057400" marR="0" lvl="2" indent="-4572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ct val="70000"/>
              <a:buFont typeface="Wingdings" panose="05000000000000000000" pitchFamily="2" charset="2"/>
              <a:buChar char="§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Muslim perception was that of Christians as aggressive imperialists</a:t>
            </a:r>
          </a:p>
        </p:txBody>
      </p:sp>
    </p:spTree>
    <p:extLst>
      <p:ext uri="{BB962C8B-B14F-4D97-AF65-F5344CB8AC3E}">
        <p14:creationId xmlns:p14="http://schemas.microsoft.com/office/powerpoint/2010/main" val="27300889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Premodern Islam</a:t>
            </a:r>
            <a:r>
              <a:rPr lang="en-GB" sz="4000" dirty="0"/>
              <a:t>    </a:t>
            </a:r>
            <a:r>
              <a:rPr lang="en-US" sz="1400" dirty="0"/>
              <a:t>(13 of 13)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035050" lvl="1" indent="-457200">
              <a:spcBef>
                <a:spcPts val="0"/>
              </a:spcBef>
              <a:buClr>
                <a:srgbClr val="1F497D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dirty="0">
                <a:ea typeface="Libre Franklin"/>
                <a:cs typeface="Libre Franklin"/>
                <a:sym typeface="Libre Franklin"/>
              </a:rPr>
              <a:t>Premodern Revivalist Movements (18th-20th Century)</a:t>
            </a:r>
          </a:p>
          <a:p>
            <a:pPr marL="155448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ct val="80000"/>
              <a:buFont typeface="Arial" pitchFamily="34" charset="0"/>
              <a:buChar char="–"/>
              <a:tabLst/>
              <a:defRPr/>
            </a:pPr>
            <a:r>
              <a:rPr lang="en-US" dirty="0"/>
              <a:t>Many Muslim societies failed or declined for internal reasons</a:t>
            </a:r>
          </a:p>
          <a:p>
            <a:pPr marL="155448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ct val="80000"/>
              <a:buFont typeface="Arial" pitchFamily="34" charset="0"/>
              <a:buChar char="–"/>
              <a:tabLst/>
              <a:defRPr/>
            </a:pPr>
            <a:r>
              <a:rPr lang="en-US" dirty="0"/>
              <a:t>Revivalist movements were concerned about religious, political, and social disintegration</a:t>
            </a:r>
          </a:p>
          <a:p>
            <a:pPr marL="155448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ct val="80000"/>
              <a:buFont typeface="Arial" pitchFamily="34" charset="0"/>
              <a:buChar char="–"/>
              <a:tabLst/>
              <a:defRPr/>
            </a:pPr>
            <a:r>
              <a:rPr lang="en-US" dirty="0"/>
              <a:t>All convinced the solution was Islamic life</a:t>
            </a:r>
          </a:p>
          <a:p>
            <a:pPr marL="155448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ct val="80000"/>
              <a:buFont typeface="Arial" pitchFamily="34" charset="0"/>
              <a:buChar char="–"/>
              <a:tabLst/>
              <a:defRPr/>
            </a:pPr>
            <a:r>
              <a:rPr lang="en-US" dirty="0"/>
              <a:t>Revival and reform: call to return to fundamentals</a:t>
            </a:r>
          </a:p>
          <a:p>
            <a:pPr marL="155448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ct val="80000"/>
              <a:buFont typeface="Arial" pitchFamily="34" charset="0"/>
              <a:buChar char="–"/>
              <a:tabLst/>
              <a:defRPr/>
            </a:pPr>
            <a:r>
              <a:rPr lang="en-US" dirty="0"/>
              <a:t>Self-coined </a:t>
            </a:r>
            <a:r>
              <a:rPr lang="en-US" i="1" dirty="0"/>
              <a:t>Mahdi</a:t>
            </a:r>
            <a:r>
              <a:rPr lang="en-US" dirty="0"/>
              <a:t> (‘divinely guided one’) of Sudan, Sufi militant reformist, united followers to establish Islamic community and justified holy war</a:t>
            </a:r>
          </a:p>
        </p:txBody>
      </p:sp>
    </p:spTree>
    <p:extLst>
      <p:ext uri="{BB962C8B-B14F-4D97-AF65-F5344CB8AC3E}">
        <p14:creationId xmlns:p14="http://schemas.microsoft.com/office/powerpoint/2010/main" val="28928949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Islam and Modernity</a:t>
            </a:r>
            <a:r>
              <a:rPr lang="en-GB" sz="4000" dirty="0"/>
              <a:t>    </a:t>
            </a:r>
            <a:r>
              <a:rPr lang="en-US" sz="1400" dirty="0"/>
              <a:t>(1 of 3)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035050" lvl="1" indent="-457200">
              <a:spcBef>
                <a:spcPts val="600"/>
              </a:spcBef>
              <a:buClr>
                <a:srgbClr val="1F497D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dirty="0">
                <a:ea typeface="Libre Franklin"/>
                <a:cs typeface="Libre Franklin"/>
                <a:sym typeface="Libre Franklin"/>
              </a:rPr>
              <a:t>Decline of Muslim societies made them vulnerable to European imperialism, colonization</a:t>
            </a:r>
          </a:p>
          <a:p>
            <a:pPr marL="1035050" lvl="1" indent="-457200">
              <a:spcBef>
                <a:spcPts val="600"/>
              </a:spcBef>
              <a:buClr>
                <a:srgbClr val="1F497D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dirty="0">
                <a:ea typeface="Libre Franklin"/>
                <a:cs typeface="Libre Franklin"/>
                <a:sym typeface="Libre Franklin"/>
              </a:rPr>
              <a:t>Muslim responses to European dominance varied</a:t>
            </a:r>
          </a:p>
          <a:p>
            <a:pPr marL="1035050" lvl="1" indent="-457200">
              <a:spcBef>
                <a:spcPts val="600"/>
              </a:spcBef>
              <a:buClr>
                <a:srgbClr val="1F497D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dirty="0">
                <a:ea typeface="Libre Franklin"/>
                <a:cs typeface="Libre Franklin"/>
                <a:sym typeface="Libre Franklin"/>
              </a:rPr>
              <a:t>Islamic Modernism</a:t>
            </a:r>
          </a:p>
          <a:p>
            <a:pPr marL="155448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ct val="80000"/>
              <a:buFont typeface="Arial" pitchFamily="34" charset="0"/>
              <a:buChar char="–"/>
              <a:tabLst/>
              <a:defRPr/>
            </a:pPr>
            <a:r>
              <a:rPr lang="en-US" dirty="0"/>
              <a:t>Reformers sought to bridge Islam - modernity </a:t>
            </a:r>
          </a:p>
          <a:p>
            <a:pPr marL="155448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ct val="80000"/>
              <a:buFont typeface="Arial" pitchFamily="34" charset="0"/>
              <a:buChar char="–"/>
              <a:tabLst/>
              <a:defRPr/>
            </a:pPr>
            <a:r>
              <a:rPr lang="en-US" dirty="0"/>
              <a:t>Rejected blind acceptance of traditional authority</a:t>
            </a:r>
          </a:p>
        </p:txBody>
      </p:sp>
    </p:spTree>
    <p:extLst>
      <p:ext uri="{BB962C8B-B14F-4D97-AF65-F5344CB8AC3E}">
        <p14:creationId xmlns:p14="http://schemas.microsoft.com/office/powerpoint/2010/main" val="604345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Islam and Modernity</a:t>
            </a:r>
            <a:r>
              <a:rPr lang="en-GB" sz="4000" dirty="0"/>
              <a:t>    </a:t>
            </a:r>
            <a:r>
              <a:rPr lang="en-US" sz="1400" dirty="0"/>
              <a:t>(2 of 3)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035050" lvl="1" indent="-457200">
              <a:spcBef>
                <a:spcPts val="0"/>
              </a:spcBef>
              <a:buClr>
                <a:srgbClr val="1F497D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dirty="0">
                <a:ea typeface="Libre Franklin"/>
                <a:cs typeface="Libre Franklin"/>
                <a:sym typeface="Libre Franklin"/>
              </a:rPr>
              <a:t>Modern Revivalist Movements</a:t>
            </a:r>
          </a:p>
          <a:p>
            <a:pPr marL="155448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ct val="80000"/>
              <a:buFont typeface="Arial" pitchFamily="34" charset="0"/>
              <a:buChar char="–"/>
              <a:tabLst/>
              <a:defRPr/>
            </a:pPr>
            <a:r>
              <a:rPr lang="en-US" dirty="0"/>
              <a:t>Informed by 1930s Muslim Brotherhood and Jamaat-</a:t>
            </a:r>
            <a:r>
              <a:rPr lang="en-US" dirty="0" err="1"/>
              <a:t>i</a:t>
            </a:r>
            <a:r>
              <a:rPr lang="en-US" dirty="0"/>
              <a:t>-</a:t>
            </a:r>
            <a:r>
              <a:rPr lang="en-US" dirty="0" err="1"/>
              <a:t>Islami</a:t>
            </a:r>
            <a:endParaRPr lang="en-US" dirty="0"/>
          </a:p>
          <a:p>
            <a:pPr marL="155448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ct val="80000"/>
              <a:buFont typeface="Arial" pitchFamily="34" charset="0"/>
              <a:buChar char="–"/>
              <a:tabLst/>
              <a:defRPr/>
            </a:pPr>
            <a:r>
              <a:rPr lang="en-US" dirty="0"/>
              <a:t>Informed social and political activism</a:t>
            </a:r>
          </a:p>
          <a:p>
            <a:pPr marL="2057400" lvl="2" indent="-457200">
              <a:spcBef>
                <a:spcPts val="6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Seven ideological origins (see </a:t>
            </a:r>
            <a:r>
              <a:rPr lang="en-US" sz="2000" i="1" dirty="0">
                <a:solidFill>
                  <a:prstClr val="black"/>
                </a:solidFill>
                <a:latin typeface="Calibri"/>
              </a:rPr>
              <a:t>Ideological Origins/Worldview of Islamic Revivalism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)</a:t>
            </a:r>
          </a:p>
          <a:p>
            <a:pPr marL="155448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ct val="80000"/>
              <a:buFont typeface="Arial" pitchFamily="34" charset="0"/>
              <a:buChar char="–"/>
              <a:tabLst/>
              <a:defRPr/>
            </a:pPr>
            <a:r>
              <a:rPr lang="en-US" dirty="0"/>
              <a:t>Opposed Westernization</a:t>
            </a:r>
          </a:p>
        </p:txBody>
      </p:sp>
    </p:spTree>
    <p:extLst>
      <p:ext uri="{BB962C8B-B14F-4D97-AF65-F5344CB8AC3E}">
        <p14:creationId xmlns:p14="http://schemas.microsoft.com/office/powerpoint/2010/main" val="805860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Islam and Modernity</a:t>
            </a:r>
            <a:r>
              <a:rPr lang="en-GB" sz="4000" dirty="0"/>
              <a:t>    </a:t>
            </a:r>
            <a:r>
              <a:rPr lang="en-US" sz="1400" dirty="0"/>
              <a:t>(3 of 3)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035050" marR="0" lvl="1" indent="-4572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/>
              <a:t>Radical Islam</a:t>
            </a:r>
          </a:p>
          <a:p>
            <a:pPr marL="155448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ct val="80000"/>
              <a:buFont typeface="Arial" pitchFamily="34" charset="0"/>
              <a:buChar char="–"/>
              <a:tabLst/>
              <a:defRPr/>
            </a:pPr>
            <a:r>
              <a:rPr lang="en-US" dirty="0"/>
              <a:t>Range from moderate groups that function within society to violent extremists and terrorists</a:t>
            </a:r>
          </a:p>
          <a:p>
            <a:pPr marL="155448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ct val="80000"/>
              <a:buFont typeface="Arial" pitchFamily="34" charset="0"/>
              <a:buChar char="–"/>
              <a:tabLst/>
              <a:defRPr/>
            </a:pPr>
            <a:r>
              <a:rPr lang="en-US" dirty="0"/>
              <a:t>Reflect multiple issues facing Muslims in the struggle to determine relationship of tradition and faith</a:t>
            </a:r>
          </a:p>
          <a:p>
            <a:pPr marL="155448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ct val="80000"/>
              <a:buFont typeface="Arial" pitchFamily="34" charset="0"/>
              <a:buChar char="–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9853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Postmodern Trends</a:t>
            </a:r>
            <a:r>
              <a:rPr lang="en-GB" sz="4000" dirty="0"/>
              <a:t>    </a:t>
            </a:r>
            <a:r>
              <a:rPr lang="en-US" sz="1400" dirty="0"/>
              <a:t>(1 of 10)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035050" lvl="1" indent="-457200">
              <a:spcBef>
                <a:spcPts val="0"/>
              </a:spcBef>
              <a:buClr>
                <a:srgbClr val="1F497D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dirty="0">
                <a:ea typeface="Libre Franklin"/>
                <a:cs typeface="Libre Franklin"/>
                <a:sym typeface="Libre Franklin"/>
              </a:rPr>
              <a:t>Islamic activists</a:t>
            </a:r>
            <a:endParaRPr lang="en-US" sz="3200" b="1" dirty="0">
              <a:ea typeface="Libre Franklin"/>
              <a:cs typeface="Libre Franklin"/>
              <a:sym typeface="Libre Franklin"/>
            </a:endParaRPr>
          </a:p>
          <a:p>
            <a:pPr marL="155448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ct val="80000"/>
              <a:buFont typeface="Arial" pitchFamily="34" charset="0"/>
              <a:buChar char="–"/>
              <a:tabLst/>
              <a:defRPr/>
            </a:pPr>
            <a:r>
              <a:rPr lang="en-US" dirty="0"/>
              <a:t>Found in cabinets and parliaments of many countries and in leadership of professional organizations</a:t>
            </a:r>
          </a:p>
          <a:p>
            <a:pPr marL="155448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ct val="80000"/>
              <a:buFont typeface="Arial" pitchFamily="34" charset="0"/>
              <a:buChar char="–"/>
              <a:tabLst/>
              <a:defRPr/>
            </a:pPr>
            <a:r>
              <a:rPr lang="en-US" dirty="0"/>
              <a:t>Mostly lay people from all walks of life</a:t>
            </a:r>
          </a:p>
          <a:p>
            <a:pPr marL="155448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ct val="80000"/>
              <a:buFont typeface="Arial" pitchFamily="34" charset="0"/>
              <a:buChar char="–"/>
              <a:tabLst/>
              <a:defRPr/>
            </a:pPr>
            <a:r>
              <a:rPr lang="en-US" dirty="0"/>
              <a:t>Majority work within system</a:t>
            </a:r>
          </a:p>
        </p:txBody>
      </p:sp>
    </p:spTree>
    <p:extLst>
      <p:ext uri="{BB962C8B-B14F-4D97-AF65-F5344CB8AC3E}">
        <p14:creationId xmlns:p14="http://schemas.microsoft.com/office/powerpoint/2010/main" val="34677855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Postmodern Trends</a:t>
            </a:r>
            <a:r>
              <a:rPr lang="en-GB" sz="4000" dirty="0"/>
              <a:t>    </a:t>
            </a:r>
            <a:r>
              <a:rPr lang="en-US" sz="1400" dirty="0"/>
              <a:t>(2 of 10)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035050" lvl="1" indent="-457200">
              <a:spcBef>
                <a:spcPts val="0"/>
              </a:spcBef>
              <a:buClr>
                <a:srgbClr val="1F497D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dirty="0">
                <a:ea typeface="Libre Franklin"/>
                <a:cs typeface="Libre Franklin"/>
                <a:sym typeface="Libre Franklin"/>
              </a:rPr>
              <a:t>Emergence of radical extremist organizations</a:t>
            </a:r>
            <a:endParaRPr lang="en-US" sz="3200" b="1" dirty="0">
              <a:ea typeface="Libre Franklin"/>
              <a:cs typeface="Libre Franklin"/>
              <a:sym typeface="Libre Franklin"/>
            </a:endParaRPr>
          </a:p>
          <a:p>
            <a:pPr marL="155448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ct val="80000"/>
              <a:buFont typeface="Arial" pitchFamily="34" charset="0"/>
              <a:buChar char="–"/>
              <a:tabLst/>
              <a:defRPr/>
            </a:pPr>
            <a:r>
              <a:rPr lang="en-US" dirty="0"/>
              <a:t>Post-9/11, many have been issued by Muslim leaders and organizations from all over the world condemning the violence of extremists </a:t>
            </a:r>
          </a:p>
          <a:p>
            <a:pPr marL="155448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ct val="80000"/>
              <a:buFont typeface="Arial" pitchFamily="34" charset="0"/>
              <a:buChar char="–"/>
              <a:tabLst/>
              <a:defRPr/>
            </a:pPr>
            <a:r>
              <a:rPr lang="en-US" dirty="0"/>
              <a:t>Muslim extremists adopt own criteria for a just jihad—use of violence and revolution to establish Islamic way of life</a:t>
            </a:r>
          </a:p>
          <a:p>
            <a:pPr marL="155448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ct val="80000"/>
              <a:buFont typeface="Arial" pitchFamily="34" charset="0"/>
              <a:buChar char="–"/>
              <a:tabLst/>
              <a:defRPr/>
            </a:pPr>
            <a:r>
              <a:rPr lang="en-US" dirty="0"/>
              <a:t>Fundamentalism</a:t>
            </a:r>
          </a:p>
        </p:txBody>
      </p:sp>
    </p:spTree>
    <p:extLst>
      <p:ext uri="{BB962C8B-B14F-4D97-AF65-F5344CB8AC3E}">
        <p14:creationId xmlns:p14="http://schemas.microsoft.com/office/powerpoint/2010/main" val="15550341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Postmodern Trends</a:t>
            </a:r>
            <a:r>
              <a:rPr lang="en-GB" sz="4000" dirty="0"/>
              <a:t>    </a:t>
            </a:r>
            <a:r>
              <a:rPr lang="en-US" sz="1400" dirty="0"/>
              <a:t>(3 of 10)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035050" lvl="1" indent="-457200">
              <a:spcBef>
                <a:spcPts val="0"/>
              </a:spcBef>
              <a:buClr>
                <a:srgbClr val="1F497D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dirty="0">
                <a:ea typeface="Libre Franklin"/>
                <a:cs typeface="Libre Franklin"/>
                <a:sym typeface="Libre Franklin"/>
              </a:rPr>
              <a:t>Failure of Modernity and Islamic Revival </a:t>
            </a:r>
            <a:endParaRPr lang="en-US" sz="3200" b="1" dirty="0">
              <a:ea typeface="Libre Franklin"/>
              <a:cs typeface="Libre Franklin"/>
              <a:sym typeface="Libre Franklin"/>
            </a:endParaRPr>
          </a:p>
          <a:p>
            <a:pPr marL="155448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ct val="80000"/>
              <a:buFont typeface="Arial" pitchFamily="34" charset="0"/>
              <a:buChar char="–"/>
              <a:tabLst/>
              <a:defRPr/>
            </a:pPr>
            <a:r>
              <a:rPr lang="en-US" dirty="0"/>
              <a:t>1960’s/70’s - Hopes that Western oriented development would strengthen society</a:t>
            </a:r>
          </a:p>
          <a:p>
            <a:pPr marL="155448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ct val="80000"/>
              <a:buFont typeface="Arial" pitchFamily="34" charset="0"/>
              <a:buChar char="–"/>
              <a:tabLst/>
              <a:defRPr/>
            </a:pPr>
            <a:r>
              <a:rPr lang="en-US" dirty="0"/>
              <a:t>Crises of societies instead served as catalysts for religious revival </a:t>
            </a:r>
          </a:p>
          <a:p>
            <a:pPr marL="155448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ct val="80000"/>
              <a:buFont typeface="Arial" pitchFamily="34" charset="0"/>
              <a:buChar char="–"/>
              <a:tabLst/>
              <a:defRPr/>
            </a:pPr>
            <a:r>
              <a:rPr lang="en-US" dirty="0"/>
              <a:t>Questions of national identity, political legitimacy of rulers, religion</a:t>
            </a:r>
          </a:p>
          <a:p>
            <a:pPr marL="155448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ct val="80000"/>
              <a:buFont typeface="Arial" pitchFamily="34" charset="0"/>
              <a:buChar char="–"/>
              <a:tabLst/>
              <a:defRPr/>
            </a:pPr>
            <a:r>
              <a:rPr lang="en-US" dirty="0"/>
              <a:t>Social problems and inequities</a:t>
            </a:r>
          </a:p>
        </p:txBody>
      </p:sp>
    </p:spTree>
    <p:extLst>
      <p:ext uri="{BB962C8B-B14F-4D97-AF65-F5344CB8AC3E}">
        <p14:creationId xmlns:p14="http://schemas.microsoft.com/office/powerpoint/2010/main" val="36581618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Postmodern Trends</a:t>
            </a:r>
            <a:r>
              <a:rPr lang="en-GB" sz="4000" dirty="0"/>
              <a:t>    </a:t>
            </a:r>
            <a:r>
              <a:rPr lang="en-US" sz="1400" dirty="0"/>
              <a:t>(4 of 10)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035050" lvl="1" indent="-457200">
              <a:spcBef>
                <a:spcPts val="0"/>
              </a:spcBef>
              <a:buClr>
                <a:srgbClr val="1F497D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dirty="0">
                <a:ea typeface="Libre Franklin"/>
                <a:cs typeface="Libre Franklin"/>
                <a:sym typeface="Libre Franklin"/>
              </a:rPr>
              <a:t>Contemporary Islamic activism</a:t>
            </a:r>
          </a:p>
          <a:p>
            <a:pPr marL="155448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ct val="80000"/>
              <a:buFont typeface="Arial" pitchFamily="34" charset="0"/>
              <a:buChar char="–"/>
              <a:tabLst/>
              <a:defRPr/>
            </a:pPr>
            <a:r>
              <a:rPr lang="en-US" dirty="0"/>
              <a:t>Islam as comprehensive way of life</a:t>
            </a:r>
          </a:p>
          <a:p>
            <a:pPr marL="155448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ct val="80000"/>
              <a:buFont typeface="Arial" pitchFamily="34" charset="0"/>
              <a:buChar char="–"/>
              <a:tabLst/>
              <a:defRPr/>
            </a:pPr>
            <a:r>
              <a:rPr lang="en-US" dirty="0"/>
              <a:t>Social failure caused by deviating from Straight Path of Islam, depending on West</a:t>
            </a:r>
          </a:p>
          <a:p>
            <a:pPr marL="155448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ct val="80000"/>
              <a:buFont typeface="Arial" pitchFamily="34" charset="0"/>
              <a:buChar char="–"/>
              <a:tabLst/>
              <a:defRPr/>
            </a:pPr>
            <a:r>
              <a:rPr lang="en-US" dirty="0"/>
              <a:t>Must return to Quran and </a:t>
            </a:r>
            <a:r>
              <a:rPr lang="en-US" dirty="0" err="1"/>
              <a:t>Suddah</a:t>
            </a:r>
            <a:endParaRPr lang="en-US" dirty="0"/>
          </a:p>
          <a:p>
            <a:pPr marL="155448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ct val="80000"/>
              <a:buFont typeface="Arial" pitchFamily="34" charset="0"/>
              <a:buChar char="–"/>
              <a:tabLst/>
              <a:defRPr/>
            </a:pPr>
            <a:r>
              <a:rPr lang="en-US" dirty="0"/>
              <a:t>Development must be guided by Islamic values instead of Western and secular. </a:t>
            </a:r>
          </a:p>
          <a:p>
            <a:pPr marL="155448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ct val="80000"/>
              <a:buFont typeface="Arial" pitchFamily="34" charset="0"/>
              <a:buChar char="–"/>
              <a:tabLst/>
              <a:defRPr/>
            </a:pPr>
            <a:r>
              <a:rPr lang="en-US" dirty="0"/>
              <a:t>“Quiet Revolution” of 1980’s/90’s</a:t>
            </a:r>
          </a:p>
        </p:txBody>
      </p:sp>
    </p:spTree>
    <p:extLst>
      <p:ext uri="{BB962C8B-B14F-4D97-AF65-F5344CB8AC3E}">
        <p14:creationId xmlns:p14="http://schemas.microsoft.com/office/powerpoint/2010/main" val="28240239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Postmodern Trends</a:t>
            </a:r>
            <a:r>
              <a:rPr lang="en-GB" sz="4000" dirty="0"/>
              <a:t>    </a:t>
            </a:r>
            <a:r>
              <a:rPr lang="en-US" sz="1400" dirty="0"/>
              <a:t>(5 of 10)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035050" lvl="1" indent="-457200">
              <a:spcBef>
                <a:spcPts val="0"/>
              </a:spcBef>
              <a:buClr>
                <a:srgbClr val="1F497D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dirty="0">
                <a:ea typeface="Libre Franklin"/>
                <a:cs typeface="Libre Franklin"/>
                <a:sym typeface="Libre Franklin"/>
              </a:rPr>
              <a:t>Contemporary Islamic activism </a:t>
            </a:r>
            <a:r>
              <a:rPr lang="en-US" dirty="0">
                <a:ea typeface="Libre Franklin"/>
                <a:cs typeface="Libre Franklin"/>
                <a:sym typeface="Libre Franklin"/>
              </a:rPr>
              <a:t>(continued)</a:t>
            </a:r>
          </a:p>
          <a:p>
            <a:pPr marL="155448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ct val="80000"/>
              <a:buFont typeface="Arial" pitchFamily="34" charset="0"/>
              <a:buChar char="–"/>
              <a:tabLst/>
              <a:defRPr/>
            </a:pPr>
            <a:r>
              <a:rPr lang="en-US" dirty="0"/>
              <a:t>Radical/violent groups</a:t>
            </a:r>
          </a:p>
          <a:p>
            <a:pPr marL="20574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ct val="70000"/>
              <a:buFont typeface="Wingdings" panose="05000000000000000000" pitchFamily="2" charset="2"/>
              <a:buChar char="§"/>
              <a:tabLst/>
              <a:defRPr/>
            </a:pPr>
            <a:r>
              <a:rPr lang="en-US" sz="2000" dirty="0"/>
              <a:t>ISIS - </a:t>
            </a:r>
            <a:r>
              <a:rPr lang="en-US" sz="2000" i="1" dirty="0"/>
              <a:t>Islamic State in Iraq and Syria</a:t>
            </a:r>
          </a:p>
          <a:p>
            <a:pPr marL="20574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ct val="70000"/>
              <a:buFont typeface="Wingdings" panose="05000000000000000000" pitchFamily="2" charset="2"/>
              <a:buChar char="§"/>
              <a:tabLst/>
              <a:defRPr/>
            </a:pPr>
            <a:r>
              <a:rPr lang="en-US" sz="2000" dirty="0"/>
              <a:t>Globalization and Hijacking of Jihad</a:t>
            </a:r>
          </a:p>
          <a:p>
            <a:pPr marL="20574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ct val="70000"/>
              <a:buFont typeface="Wingdings" panose="05000000000000000000" pitchFamily="2" charset="2"/>
              <a:buChar char="§"/>
              <a:tabLst/>
              <a:defRPr/>
            </a:pPr>
            <a:r>
              <a:rPr lang="en-US" sz="2000" dirty="0"/>
              <a:t>Jihad as Armed Struggle</a:t>
            </a:r>
          </a:p>
          <a:p>
            <a:pPr marL="20574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ct val="70000"/>
              <a:buFont typeface="Wingdings" panose="05000000000000000000" pitchFamily="2" charset="2"/>
              <a:buChar char="§"/>
              <a:tabLst/>
              <a:defRPr/>
            </a:pPr>
            <a:r>
              <a:rPr lang="en-US" sz="2000" dirty="0"/>
              <a:t>Suicide Bombing: War of the Fatwas</a:t>
            </a:r>
          </a:p>
          <a:p>
            <a:pPr marL="20574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ct val="70000"/>
              <a:buFont typeface="Wingdings" panose="05000000000000000000" pitchFamily="2" charset="2"/>
              <a:buChar char="§"/>
              <a:tabLst/>
              <a:defRPr/>
            </a:pPr>
            <a:r>
              <a:rPr lang="en-US" sz="2000" dirty="0"/>
              <a:t>Majority of Muslims condemn such actions</a:t>
            </a:r>
          </a:p>
          <a:p>
            <a:pPr marL="20574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ct val="70000"/>
              <a:buFont typeface="Wingdings" panose="05000000000000000000" pitchFamily="2" charset="2"/>
              <a:buChar char="§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76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Overview</a:t>
            </a:r>
            <a:r>
              <a:rPr lang="en-GB" sz="4000" dirty="0"/>
              <a:t>     </a:t>
            </a:r>
            <a:r>
              <a:rPr lang="en-US" sz="1400" dirty="0"/>
              <a:t>(1 of 3)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035050" lvl="1" indent="-457200">
              <a:spcBef>
                <a:spcPts val="600"/>
              </a:spcBef>
              <a:buClr>
                <a:srgbClr val="1F497D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3200" dirty="0">
                <a:ea typeface="Libre Franklin"/>
                <a:cs typeface="Libre Franklin"/>
                <a:sym typeface="Libre Franklin"/>
              </a:rPr>
              <a:t>Global images and realities of Muslims vary greatly.</a:t>
            </a:r>
          </a:p>
          <a:p>
            <a:pPr marL="1554480" lvl="1" indent="-457200">
              <a:spcBef>
                <a:spcPts val="600"/>
              </a:spcBef>
              <a:buClr>
                <a:srgbClr val="1F497D"/>
              </a:buClr>
              <a:buSzPct val="80000"/>
            </a:pPr>
            <a:r>
              <a:rPr lang="en-GB" dirty="0"/>
              <a:t>Poor and wealthy</a:t>
            </a:r>
          </a:p>
          <a:p>
            <a:pPr marL="1554480" lvl="1" indent="-457200">
              <a:spcBef>
                <a:spcPts val="600"/>
              </a:spcBef>
              <a:buClr>
                <a:srgbClr val="1F497D"/>
              </a:buClr>
              <a:buSzPct val="80000"/>
            </a:pPr>
            <a:r>
              <a:rPr lang="en-GB" dirty="0"/>
              <a:t>Peaceful and violent </a:t>
            </a:r>
          </a:p>
          <a:p>
            <a:pPr marL="1554480" lvl="1" indent="-457200">
              <a:spcBef>
                <a:spcPts val="600"/>
              </a:spcBef>
              <a:buClr>
                <a:srgbClr val="1F497D"/>
              </a:buClr>
              <a:buSzPct val="80000"/>
            </a:pPr>
            <a:r>
              <a:rPr lang="en-GB" dirty="0"/>
              <a:t>Contemporary styles or traditional fashions</a:t>
            </a:r>
          </a:p>
        </p:txBody>
      </p:sp>
    </p:spTree>
    <p:extLst>
      <p:ext uri="{BB962C8B-B14F-4D97-AF65-F5344CB8AC3E}">
        <p14:creationId xmlns:p14="http://schemas.microsoft.com/office/powerpoint/2010/main" val="5172841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Postmodern Trends</a:t>
            </a:r>
            <a:r>
              <a:rPr lang="en-GB" sz="4000" dirty="0"/>
              <a:t>    </a:t>
            </a:r>
            <a:r>
              <a:rPr lang="en-US" sz="1400" dirty="0"/>
              <a:t>(6 of 10)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035050" lvl="1" indent="-457200">
              <a:spcBef>
                <a:spcPts val="0"/>
              </a:spcBef>
              <a:buClr>
                <a:srgbClr val="1F497D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dirty="0">
                <a:ea typeface="Libre Franklin"/>
                <a:cs typeface="Libre Franklin"/>
                <a:sym typeface="Libre Franklin"/>
              </a:rPr>
              <a:t>Islamophobia</a:t>
            </a:r>
          </a:p>
          <a:p>
            <a:pPr marL="155448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ct val="80000"/>
              <a:buFont typeface="Arial" pitchFamily="34" charset="0"/>
              <a:buChar char="–"/>
              <a:tabLst/>
              <a:defRPr/>
            </a:pPr>
            <a:r>
              <a:rPr lang="en-US" dirty="0"/>
              <a:t>Media portrayals and fears of Muslims in wake of 9/11 brought suspicion, </a:t>
            </a:r>
            <a:r>
              <a:rPr lang="en-US" dirty="0" err="1"/>
              <a:t>harrassment</a:t>
            </a:r>
            <a:r>
              <a:rPr lang="en-US" dirty="0"/>
              <a:t>, discrimination </a:t>
            </a:r>
          </a:p>
          <a:p>
            <a:pPr marL="155448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ct val="80000"/>
              <a:buFont typeface="Arial" pitchFamily="34" charset="0"/>
              <a:buChar char="–"/>
              <a:tabLst/>
              <a:defRPr/>
            </a:pPr>
            <a:r>
              <a:rPr lang="en-US" dirty="0"/>
              <a:t>Legislation and groups opposed sharia law</a:t>
            </a:r>
          </a:p>
          <a:p>
            <a:pPr marL="155448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ct val="80000"/>
              <a:buFont typeface="Arial" pitchFamily="34" charset="0"/>
              <a:buChar char="–"/>
              <a:tabLst/>
              <a:defRPr/>
            </a:pPr>
            <a:r>
              <a:rPr lang="en-US" dirty="0"/>
              <a:t>Perceptions of Muslims as violent, dangerous</a:t>
            </a:r>
          </a:p>
          <a:p>
            <a:pPr marL="155448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ct val="80000"/>
              <a:buFont typeface="Arial" pitchFamily="34" charset="0"/>
              <a:buChar char="–"/>
              <a:tabLst/>
              <a:defRPr/>
            </a:pPr>
            <a:r>
              <a:rPr lang="en-US" dirty="0"/>
              <a:t>“A Common Word Between Us and You” authored by 138 senior Muslim leaders, </a:t>
            </a:r>
            <a:r>
              <a:rPr lang="en-US" dirty="0" err="1"/>
              <a:t>intivation</a:t>
            </a:r>
            <a:r>
              <a:rPr lang="en-US" dirty="0"/>
              <a:t> to Christians to unite with Islam</a:t>
            </a:r>
          </a:p>
        </p:txBody>
      </p:sp>
    </p:spTree>
    <p:extLst>
      <p:ext uri="{BB962C8B-B14F-4D97-AF65-F5344CB8AC3E}">
        <p14:creationId xmlns:p14="http://schemas.microsoft.com/office/powerpoint/2010/main" val="31824115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Postmodern Trends</a:t>
            </a:r>
            <a:r>
              <a:rPr lang="en-GB" sz="4000" dirty="0"/>
              <a:t>    </a:t>
            </a:r>
            <a:r>
              <a:rPr lang="en-US" sz="1400" dirty="0"/>
              <a:t>(7 of 10)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035050" lvl="1" indent="-457200">
              <a:spcBef>
                <a:spcPts val="0"/>
              </a:spcBef>
              <a:buClr>
                <a:srgbClr val="1F497D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ea typeface="Libre Franklin"/>
                <a:cs typeface="Libre Franklin"/>
                <a:sym typeface="Libre Franklin"/>
              </a:rPr>
              <a:t>Questions for Postmodern Times: Authority &amp; Interpretation</a:t>
            </a:r>
          </a:p>
          <a:p>
            <a:pPr marL="155448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ct val="80000"/>
              <a:buFont typeface="Arial" pitchFamily="34" charset="0"/>
              <a:buChar char="–"/>
              <a:tabLst/>
              <a:defRPr/>
            </a:pPr>
            <a:r>
              <a:rPr lang="en-US" sz="2400" dirty="0"/>
              <a:t>What kind of change is possible/permissible within Islam?</a:t>
            </a:r>
          </a:p>
          <a:p>
            <a:pPr marL="155448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ct val="80000"/>
              <a:buFont typeface="Arial" pitchFamily="34" charset="0"/>
              <a:buChar char="–"/>
              <a:tabLst/>
              <a:defRPr/>
            </a:pPr>
            <a:r>
              <a:rPr lang="en-US" sz="2400" dirty="0"/>
              <a:t>Varied interpretations of how to balance Islam and Postmodernity</a:t>
            </a:r>
          </a:p>
          <a:p>
            <a:pPr marL="155448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ct val="80000"/>
              <a:buFont typeface="Arial" pitchFamily="34" charset="0"/>
              <a:buChar char="–"/>
              <a:tabLst/>
              <a:defRPr/>
            </a:pPr>
            <a:r>
              <a:rPr lang="en-US" sz="2400" dirty="0"/>
              <a:t>Heart of reformist approaches is interpretation of Islamic law regarding Human/Divine</a:t>
            </a:r>
          </a:p>
          <a:p>
            <a:pPr marL="155448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ct val="80000"/>
              <a:buFont typeface="Arial" pitchFamily="34" charset="0"/>
              <a:buChar char="–"/>
              <a:tabLst/>
              <a:defRPr/>
            </a:pPr>
            <a:r>
              <a:rPr lang="en-US" sz="2400" dirty="0"/>
              <a:t>Islam in the West </a:t>
            </a:r>
          </a:p>
          <a:p>
            <a:pPr marL="155448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ct val="80000"/>
              <a:buFont typeface="Arial" pitchFamily="34" charset="0"/>
              <a:buChar char="–"/>
              <a:tabLst/>
              <a:defRPr/>
            </a:pPr>
            <a:r>
              <a:rPr lang="en-US" sz="2400" dirty="0"/>
              <a:t>The Transformation of “The Nation of Islam” </a:t>
            </a:r>
          </a:p>
          <a:p>
            <a:pPr marL="155448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ct val="80000"/>
              <a:buFont typeface="Arial" pitchFamily="34" charset="0"/>
              <a:buChar char="–"/>
              <a:tabLst/>
              <a:defRPr/>
            </a:pPr>
            <a:r>
              <a:rPr lang="en-US" sz="2400" dirty="0"/>
              <a:t>Issues of Adaptation and Change in America</a:t>
            </a:r>
          </a:p>
          <a:p>
            <a:pPr marL="155448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ct val="80000"/>
              <a:buFont typeface="Arial" pitchFamily="34" charset="0"/>
              <a:buChar char="–"/>
              <a:tabLst/>
              <a:defRPr/>
            </a:pPr>
            <a:r>
              <a:rPr lang="en-US" sz="2400" dirty="0"/>
              <a:t>Postmodern Challenges: faith in a rapidly changing world, authority of hadith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6441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Postmodern Trends</a:t>
            </a:r>
            <a:r>
              <a:rPr lang="en-GB" sz="4000" dirty="0"/>
              <a:t>    </a:t>
            </a:r>
            <a:r>
              <a:rPr lang="en-US" sz="1400" dirty="0"/>
              <a:t>(8 of 10)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035050" lvl="1" indent="-457200">
              <a:spcBef>
                <a:spcPts val="0"/>
              </a:spcBef>
              <a:buClr>
                <a:srgbClr val="1F497D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dirty="0">
                <a:ea typeface="Libre Franklin"/>
                <a:cs typeface="Libre Franklin"/>
                <a:sym typeface="Libre Franklin"/>
              </a:rPr>
              <a:t>Rethinking Islam: Reformers &amp; Reformist Thought</a:t>
            </a:r>
          </a:p>
          <a:p>
            <a:pPr marL="155448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ct val="80000"/>
              <a:buFont typeface="Arial" pitchFamily="34" charset="0"/>
              <a:buChar char="–"/>
              <a:tabLst/>
              <a:defRPr/>
            </a:pPr>
            <a:r>
              <a:rPr lang="en-US" dirty="0"/>
              <a:t>Questions of literal interpretation</a:t>
            </a:r>
          </a:p>
          <a:p>
            <a:pPr marL="155448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ct val="80000"/>
              <a:buFont typeface="Arial" pitchFamily="34" charset="0"/>
              <a:buChar char="–"/>
              <a:tabLst/>
              <a:defRPr/>
            </a:pPr>
            <a:r>
              <a:rPr lang="en-US" dirty="0"/>
              <a:t>Abdurrahman Wahid</a:t>
            </a:r>
          </a:p>
          <a:p>
            <a:pPr marL="155448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ct val="80000"/>
              <a:buFont typeface="Arial" pitchFamily="34" charset="0"/>
              <a:buChar char="–"/>
              <a:tabLst/>
              <a:defRPr/>
            </a:pPr>
            <a:r>
              <a:rPr lang="en-US" dirty="0"/>
              <a:t>Mustafa Ceric</a:t>
            </a:r>
          </a:p>
          <a:p>
            <a:pPr marL="155448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ct val="80000"/>
              <a:buFont typeface="Arial" pitchFamily="34" charset="0"/>
              <a:buChar char="–"/>
              <a:tabLst/>
              <a:defRPr/>
            </a:pPr>
            <a:r>
              <a:rPr lang="en-US" dirty="0"/>
              <a:t>Timothy Winter</a:t>
            </a:r>
          </a:p>
          <a:p>
            <a:pPr marL="155448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ct val="80000"/>
              <a:buFont typeface="Arial" pitchFamily="34" charset="0"/>
              <a:buChar char="–"/>
              <a:tabLst/>
              <a:defRPr/>
            </a:pPr>
            <a:r>
              <a:rPr lang="en-US" dirty="0"/>
              <a:t>Dr. Amina </a:t>
            </a:r>
            <a:r>
              <a:rPr lang="en-US" dirty="0" err="1"/>
              <a:t>Wadud</a:t>
            </a:r>
            <a:endParaRPr lang="en-US" dirty="0"/>
          </a:p>
          <a:p>
            <a:pPr marL="155448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ct val="80000"/>
              <a:buFont typeface="Arial" pitchFamily="34" charset="0"/>
              <a:buChar char="–"/>
              <a:tabLst/>
              <a:defRPr/>
            </a:pPr>
            <a:r>
              <a:rPr lang="en-US" dirty="0"/>
              <a:t>Dr. Heba Raouf</a:t>
            </a:r>
          </a:p>
        </p:txBody>
      </p:sp>
    </p:spTree>
    <p:extLst>
      <p:ext uri="{BB962C8B-B14F-4D97-AF65-F5344CB8AC3E}">
        <p14:creationId xmlns:p14="http://schemas.microsoft.com/office/powerpoint/2010/main" val="5166584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Postmodern Trends</a:t>
            </a:r>
            <a:r>
              <a:rPr lang="en-GB" sz="4000" dirty="0"/>
              <a:t>    </a:t>
            </a:r>
            <a:r>
              <a:rPr lang="en-US" sz="1400" dirty="0"/>
              <a:t>(9 of 10)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035050" lvl="1" indent="-457200">
              <a:spcBef>
                <a:spcPts val="0"/>
              </a:spcBef>
              <a:buClr>
                <a:srgbClr val="1F497D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dirty="0">
                <a:ea typeface="Libre Franklin"/>
                <a:cs typeface="Libre Franklin"/>
                <a:sym typeface="Libre Franklin"/>
              </a:rPr>
              <a:t>Islamization of the Law</a:t>
            </a:r>
          </a:p>
          <a:p>
            <a:pPr marL="155448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ct val="80000"/>
              <a:buFont typeface="Arial" pitchFamily="34" charset="0"/>
              <a:buChar char="–"/>
              <a:tabLst/>
              <a:defRPr/>
            </a:pPr>
            <a:r>
              <a:rPr lang="en-US" dirty="0"/>
              <a:t>Shariah not consistent, even among fundamentalist nations</a:t>
            </a:r>
          </a:p>
          <a:p>
            <a:pPr marL="155448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ct val="80000"/>
              <a:buFont typeface="Arial" pitchFamily="34" charset="0"/>
              <a:buChar char="–"/>
              <a:tabLst/>
              <a:defRPr/>
            </a:pPr>
            <a:r>
              <a:rPr lang="en-US" dirty="0"/>
              <a:t>Underscores problem areas which may require changes to harsh Islamic law:</a:t>
            </a:r>
            <a:endParaRPr lang="en-US" sz="2000" dirty="0"/>
          </a:p>
          <a:p>
            <a:pPr marL="20574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ct val="70000"/>
              <a:buFont typeface="Wingdings" panose="05000000000000000000" pitchFamily="2" charset="2"/>
              <a:buChar char="§"/>
              <a:tabLst/>
              <a:defRPr/>
            </a:pPr>
            <a:r>
              <a:rPr lang="en-US" sz="2000" i="1" dirty="0"/>
              <a:t>hudud</a:t>
            </a:r>
            <a:r>
              <a:rPr lang="en-US" sz="2000" dirty="0"/>
              <a:t> (prescribed crimes and punishments from Quran)</a:t>
            </a:r>
          </a:p>
          <a:p>
            <a:pPr marL="20574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ct val="70000"/>
              <a:buFont typeface="Wingdings" panose="05000000000000000000" pitchFamily="2" charset="2"/>
              <a:buChar char="§"/>
              <a:tabLst/>
              <a:defRPr/>
            </a:pPr>
            <a:r>
              <a:rPr lang="en-US" sz="2000" dirty="0"/>
              <a:t>status of non-Muslim minorities</a:t>
            </a:r>
          </a:p>
          <a:p>
            <a:pPr marL="20574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ct val="70000"/>
              <a:buFont typeface="Wingdings" panose="05000000000000000000" pitchFamily="2" charset="2"/>
              <a:buChar char="§"/>
              <a:tabLst/>
              <a:defRPr/>
            </a:pPr>
            <a:r>
              <a:rPr lang="en-US" sz="2000" dirty="0"/>
              <a:t>status of women</a:t>
            </a:r>
          </a:p>
          <a:p>
            <a:pPr marL="20574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ct val="70000"/>
              <a:buFont typeface="Wingdings" panose="05000000000000000000" pitchFamily="2" charset="2"/>
              <a:buChar char="§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4625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Postmodern Trends</a:t>
            </a:r>
            <a:r>
              <a:rPr lang="en-GB" sz="4000" dirty="0"/>
              <a:t>    </a:t>
            </a:r>
            <a:r>
              <a:rPr lang="en-US" sz="1400" dirty="0"/>
              <a:t>(10 of 10)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035050" lvl="1" indent="-457200">
              <a:spcBef>
                <a:spcPts val="0"/>
              </a:spcBef>
              <a:buClr>
                <a:srgbClr val="1F497D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dirty="0">
                <a:ea typeface="Libre Franklin"/>
                <a:cs typeface="Libre Franklin"/>
                <a:sym typeface="Libre Franklin"/>
              </a:rPr>
              <a:t>Islamic Reform</a:t>
            </a:r>
          </a:p>
          <a:p>
            <a:pPr marL="155448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ct val="80000"/>
              <a:buFont typeface="Arial" pitchFamily="34" charset="0"/>
              <a:buChar char="–"/>
              <a:tabLst/>
              <a:defRPr/>
            </a:pPr>
            <a:r>
              <a:rPr lang="en-US" dirty="0"/>
              <a:t>Challenges: </a:t>
            </a:r>
          </a:p>
          <a:p>
            <a:pPr marL="2057400" lvl="2" indent="-457200">
              <a:spcBef>
                <a:spcPts val="6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en-US" sz="2000" dirty="0"/>
              <a:t>Extremists, “theology of hate”</a:t>
            </a:r>
          </a:p>
          <a:p>
            <a:pPr marL="2057400" lvl="2" indent="-457200">
              <a:spcBef>
                <a:spcPts val="6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en-US" sz="2000" dirty="0"/>
              <a:t>Ultraconservative opposition</a:t>
            </a:r>
          </a:p>
          <a:p>
            <a:pPr marL="155448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ct val="80000"/>
              <a:buFont typeface="Arial" pitchFamily="34" charset="0"/>
              <a:buChar char="–"/>
              <a:tabLst/>
              <a:defRPr/>
            </a:pPr>
            <a:r>
              <a:rPr lang="en-US" dirty="0"/>
              <a:t>Persistent, quiet reform for decades</a:t>
            </a:r>
          </a:p>
          <a:p>
            <a:pPr marL="155448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ct val="80000"/>
              <a:buFont typeface="Arial" pitchFamily="34" charset="0"/>
              <a:buChar char="–"/>
              <a:tabLst/>
              <a:defRPr/>
            </a:pPr>
            <a:r>
              <a:rPr lang="en-US" dirty="0"/>
              <a:t>Religious, intellectual, spiritual and moral</a:t>
            </a:r>
          </a:p>
          <a:p>
            <a:pPr marL="155448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ct val="80000"/>
              <a:buFont typeface="Arial" pitchFamily="34" charset="0"/>
              <a:buChar char="–"/>
              <a:tabLst/>
              <a:defRPr/>
            </a:pPr>
            <a:r>
              <a:rPr lang="en-US" dirty="0"/>
              <a:t>In contrast to Christian reform, contemporary forces of globalization compel more rapid process</a:t>
            </a:r>
          </a:p>
        </p:txBody>
      </p:sp>
    </p:spTree>
    <p:extLst>
      <p:ext uri="{BB962C8B-B14F-4D97-AF65-F5344CB8AC3E}">
        <p14:creationId xmlns:p14="http://schemas.microsoft.com/office/powerpoint/2010/main" val="2843267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Overview</a:t>
            </a:r>
            <a:r>
              <a:rPr lang="en-GB" sz="4000" dirty="0"/>
              <a:t>     </a:t>
            </a:r>
            <a:r>
              <a:rPr lang="en-US" sz="1400" dirty="0"/>
              <a:t>(2 of 3)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035050" lvl="1" indent="-457200">
              <a:spcBef>
                <a:spcPts val="600"/>
              </a:spcBef>
              <a:spcAft>
                <a:spcPts val="600"/>
              </a:spcAft>
              <a:buClr>
                <a:srgbClr val="1F497D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dirty="0">
                <a:ea typeface="Libre Franklin"/>
                <a:cs typeface="Libre Franklin"/>
                <a:sym typeface="Libre Franklin"/>
              </a:rPr>
              <a:t>Indications of change of status for women</a:t>
            </a:r>
          </a:p>
          <a:p>
            <a:pPr marL="1554480" lvl="1" indent="-457200">
              <a:spcBef>
                <a:spcPts val="600"/>
              </a:spcBef>
              <a:buClr>
                <a:srgbClr val="1F497D"/>
              </a:buClr>
              <a:buSzPct val="80000"/>
            </a:pPr>
            <a:r>
              <a:rPr lang="en-US" dirty="0"/>
              <a:t>Workforce</a:t>
            </a:r>
          </a:p>
          <a:p>
            <a:pPr marL="1554480" lvl="1" indent="-457200">
              <a:spcBef>
                <a:spcPts val="600"/>
              </a:spcBef>
              <a:buClr>
                <a:srgbClr val="1F497D"/>
              </a:buClr>
              <a:buSzPct val="80000"/>
            </a:pPr>
            <a:r>
              <a:rPr lang="en-US" dirty="0"/>
              <a:t>Education</a:t>
            </a:r>
          </a:p>
          <a:p>
            <a:pPr marL="1554480" lvl="1" indent="-457200">
              <a:spcBef>
                <a:spcPts val="600"/>
              </a:spcBef>
              <a:buClr>
                <a:srgbClr val="1F497D"/>
              </a:buClr>
              <a:buSzPct val="80000"/>
            </a:pPr>
            <a:r>
              <a:rPr lang="en-US" dirty="0"/>
              <a:t>Reform of sex segregation in Saudi Arabia</a:t>
            </a:r>
          </a:p>
          <a:p>
            <a:pPr marL="1554480" lvl="1" indent="-457200">
              <a:spcBef>
                <a:spcPts val="600"/>
              </a:spcBef>
              <a:buClr>
                <a:srgbClr val="1F497D"/>
              </a:buClr>
              <a:buSzPct val="80000"/>
            </a:pPr>
            <a:r>
              <a:rPr lang="en-US" dirty="0"/>
              <a:t>Women graduate university at higher rates than men in some Gulf Countries</a:t>
            </a:r>
          </a:p>
          <a:p>
            <a:pPr marL="1554480" lvl="1" indent="-457200">
              <a:spcBef>
                <a:spcPts val="600"/>
              </a:spcBef>
              <a:buClr>
                <a:srgbClr val="1F497D"/>
              </a:buClr>
              <a:buSzPct val="80000"/>
            </a:pPr>
            <a:r>
              <a:rPr lang="en-US" dirty="0"/>
              <a:t>Equal pay and education in America</a:t>
            </a:r>
          </a:p>
        </p:txBody>
      </p:sp>
    </p:spTree>
    <p:extLst>
      <p:ext uri="{BB962C8B-B14F-4D97-AF65-F5344CB8AC3E}">
        <p14:creationId xmlns:p14="http://schemas.microsoft.com/office/powerpoint/2010/main" val="128497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Overview</a:t>
            </a:r>
            <a:r>
              <a:rPr lang="en-GB" sz="4000" dirty="0"/>
              <a:t>     </a:t>
            </a:r>
            <a:r>
              <a:rPr lang="en-US" sz="1400" dirty="0"/>
              <a:t>(3 of 3)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035050" lvl="1" indent="-457200">
              <a:spcBef>
                <a:spcPts val="600"/>
              </a:spcBef>
              <a:buClr>
                <a:srgbClr val="1F497D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dirty="0">
                <a:ea typeface="Libre Franklin"/>
                <a:cs typeface="Libre Franklin"/>
                <a:sym typeface="Libre Franklin"/>
              </a:rPr>
              <a:t>Charitable associations and democratic reforms</a:t>
            </a:r>
          </a:p>
          <a:p>
            <a:pPr marL="1035050" lvl="1" indent="-457200">
              <a:spcBef>
                <a:spcPts val="600"/>
              </a:spcBef>
              <a:buClr>
                <a:srgbClr val="1F497D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dirty="0">
                <a:ea typeface="Libre Franklin"/>
                <a:cs typeface="Libre Franklin"/>
                <a:sym typeface="Libre Franklin"/>
              </a:rPr>
              <a:t>Islam as part of Abrahamic, monotheistic tradition</a:t>
            </a:r>
          </a:p>
          <a:p>
            <a:pPr marL="155448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ct val="80000"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Muslims trace lineage to Abraham and Hagar (Versus Sarah as mother of Christianity and Judaism)</a:t>
            </a:r>
          </a:p>
          <a:p>
            <a:pPr marL="1035050" lvl="1" indent="-457200">
              <a:spcBef>
                <a:spcPts val="600"/>
              </a:spcBef>
              <a:buClr>
                <a:srgbClr val="1F497D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dirty="0">
                <a:ea typeface="Libre Franklin"/>
                <a:cs typeface="Libre Franklin"/>
                <a:sym typeface="Libre Franklin"/>
              </a:rPr>
              <a:t>Second-largest world religion, many interpretations</a:t>
            </a:r>
          </a:p>
        </p:txBody>
      </p:sp>
    </p:spTree>
    <p:extLst>
      <p:ext uri="{BB962C8B-B14F-4D97-AF65-F5344CB8AC3E}">
        <p14:creationId xmlns:p14="http://schemas.microsoft.com/office/powerpoint/2010/main" val="1851055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Modernity: Western Colonialism &amp; Muslim Response</a:t>
            </a:r>
            <a:r>
              <a:rPr lang="en-GB" sz="4000" dirty="0"/>
              <a:t>    </a:t>
            </a:r>
            <a:r>
              <a:rPr lang="en-US" sz="1400" dirty="0"/>
              <a:t>(1 of 3)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035050" lvl="1" indent="-457200">
              <a:spcBef>
                <a:spcPts val="600"/>
              </a:spcBef>
              <a:buClr>
                <a:srgbClr val="1F497D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ea typeface="Libre Franklin"/>
                <a:cs typeface="Libre Franklin"/>
                <a:sym typeface="Libre Franklin"/>
              </a:rPr>
              <a:t>Colonialism challenged historical self-understanding, self-governance</a:t>
            </a:r>
          </a:p>
          <a:p>
            <a:pPr marL="1035050" lvl="1" indent="-457200">
              <a:spcBef>
                <a:spcPts val="600"/>
              </a:spcBef>
              <a:buClr>
                <a:srgbClr val="1F497D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ea typeface="Libre Franklin"/>
                <a:cs typeface="Libre Franklin"/>
                <a:sym typeface="Libre Franklin"/>
              </a:rPr>
              <a:t>Varied Muslim responses to colonialism and Western culture</a:t>
            </a:r>
          </a:p>
          <a:p>
            <a:pPr marL="155448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ct val="80000"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Conservative religious leaders resisted significant change </a:t>
            </a:r>
          </a:p>
          <a:p>
            <a:pPr marL="155448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ct val="80000"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New Western-oriented elites chose secular approach,  separation of religion and state</a:t>
            </a:r>
          </a:p>
          <a:p>
            <a:pPr marL="155448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ct val="80000"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Modernist reformers sought to bridge gap between heritage and modernity</a:t>
            </a:r>
          </a:p>
          <a:p>
            <a:pPr marL="2057400" lvl="2" indent="-457200">
              <a:spcBef>
                <a:spcPts val="6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A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dvocated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for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ijtihad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reinterpretation of Islamic law with the modern world</a:t>
            </a:r>
          </a:p>
          <a:p>
            <a:pPr marL="2057400" lvl="2" indent="-457200">
              <a:spcBef>
                <a:spcPts val="6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Failed to produce systematic reinterpretation or develop effective reformist organizations </a:t>
            </a:r>
          </a:p>
        </p:txBody>
      </p:sp>
    </p:spTree>
    <p:extLst>
      <p:ext uri="{BB962C8B-B14F-4D97-AF65-F5344CB8AC3E}">
        <p14:creationId xmlns:p14="http://schemas.microsoft.com/office/powerpoint/2010/main" val="1004046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Modernity: Western Colonialism &amp; Muslim Response</a:t>
            </a:r>
            <a:r>
              <a:rPr lang="en-GB" sz="4000" dirty="0"/>
              <a:t>    </a:t>
            </a:r>
            <a:r>
              <a:rPr lang="en-US" sz="1400" dirty="0"/>
              <a:t>(2 of 3)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035050" lvl="1" indent="-457200">
              <a:spcBef>
                <a:spcPts val="600"/>
              </a:spcBef>
              <a:buClr>
                <a:srgbClr val="1F497D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ea typeface="Libre Franklin"/>
                <a:cs typeface="Libre Franklin"/>
                <a:sym typeface="Libre Franklin"/>
              </a:rPr>
              <a:t>Boundaries of Post WWII nation-states drawn by European colonizers</a:t>
            </a:r>
          </a:p>
          <a:p>
            <a:pPr marL="155448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ct val="80000"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Many leaders appointed by colonizing government or seize control by force</a:t>
            </a:r>
          </a:p>
          <a:p>
            <a:pPr marL="2057400" marR="0" lvl="2" indent="-4572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ct val="70000"/>
              <a:buFont typeface="Wingdings" panose="05000000000000000000" pitchFamily="2" charset="2"/>
              <a:buChar char="§"/>
              <a:tabLst/>
              <a:defRPr/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Long ranging questions and conflict over legitimacy of leaders </a:t>
            </a:r>
          </a:p>
          <a:p>
            <a:pPr marL="2057400" marR="0" lvl="2" indent="-4572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ct val="70000"/>
              <a:buFont typeface="Wingdings" panose="05000000000000000000" pitchFamily="2" charset="2"/>
              <a:buChar char="§"/>
              <a:tabLst/>
              <a:defRPr/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Iran's Islamic revolution overturns assumption that progress must depend on the West</a:t>
            </a:r>
          </a:p>
          <a:p>
            <a:pPr marL="1035050" lvl="1" indent="-457200">
              <a:spcBef>
                <a:spcPts val="600"/>
              </a:spcBef>
              <a:buClr>
                <a:srgbClr val="1F497D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ea typeface="Libre Franklin"/>
                <a:cs typeface="Libre Franklin"/>
                <a:sym typeface="Libre Franklin"/>
              </a:rPr>
              <a:t>The Islamic Resurgence</a:t>
            </a:r>
          </a:p>
          <a:p>
            <a:pPr marL="155448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ct val="80000"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Signal by Iranian Revolution</a:t>
            </a:r>
          </a:p>
          <a:p>
            <a:pPr marL="155448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ct val="80000"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Disaster of military defeat of Arab forces in the Six-Day War against Israel </a:t>
            </a:r>
          </a:p>
          <a:p>
            <a:pPr marL="155448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ct val="80000"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Most countries remain politically, economically weak and dependent on West</a:t>
            </a:r>
          </a:p>
          <a:p>
            <a:pPr marL="2057400" lvl="2" indent="-457200">
              <a:spcBef>
                <a:spcPts val="6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Many turn to religion as solution</a:t>
            </a:r>
          </a:p>
          <a:p>
            <a:pPr marL="2057400" lvl="2" indent="-457200">
              <a:spcBef>
                <a:spcPts val="6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1980s/90’s: Islam as increasingly important in political and socioeconomic life</a:t>
            </a:r>
          </a:p>
        </p:txBody>
      </p:sp>
    </p:spTree>
    <p:extLst>
      <p:ext uri="{BB962C8B-B14F-4D97-AF65-F5344CB8AC3E}">
        <p14:creationId xmlns:p14="http://schemas.microsoft.com/office/powerpoint/2010/main" val="1332291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Modernity: Western Colonialism &amp; Muslim Response</a:t>
            </a:r>
            <a:r>
              <a:rPr lang="en-GB" sz="4000" dirty="0"/>
              <a:t>    </a:t>
            </a:r>
            <a:r>
              <a:rPr lang="en-US" sz="1400" dirty="0"/>
              <a:t>(3 of 3)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035050" lvl="1" indent="-457200">
              <a:spcBef>
                <a:spcPts val="600"/>
              </a:spcBef>
              <a:buClr>
                <a:srgbClr val="1F497D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dirty="0">
                <a:ea typeface="Libre Franklin"/>
                <a:cs typeface="Libre Franklin"/>
                <a:sym typeface="Libre Franklin"/>
              </a:rPr>
              <a:t>Islam in the West</a:t>
            </a:r>
          </a:p>
          <a:p>
            <a:pPr marL="155448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ct val="80000"/>
              <a:buFont typeface="Arial" pitchFamily="34" charset="0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Fastest-growing religion in North America and Europe</a:t>
            </a:r>
          </a:p>
          <a:p>
            <a:pPr marL="155448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ct val="80000"/>
              <a:buFont typeface="Arial" pitchFamily="34" charset="0"/>
              <a:buChar char="–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Second largest religion in the U.S.</a:t>
            </a:r>
          </a:p>
          <a:p>
            <a:pPr marL="155448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ct val="80000"/>
              <a:buFont typeface="Arial" pitchFamily="34" charset="0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dernity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/globalization bring questions of faith and identity</a:t>
            </a:r>
          </a:p>
          <a:p>
            <a:pPr marL="155448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ct val="80000"/>
              <a:buFont typeface="Arial" pitchFamily="34" charset="0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understand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Islam present and future requires study of history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6427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Premodern Islam</a:t>
            </a:r>
            <a:r>
              <a:rPr lang="en-GB" sz="4000" dirty="0"/>
              <a:t>    </a:t>
            </a:r>
            <a:r>
              <a:rPr lang="en-US" sz="1400" dirty="0"/>
              <a:t>(1 of 13)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035050" lvl="1" indent="-457200">
              <a:spcBef>
                <a:spcPts val="600"/>
              </a:spcBef>
              <a:buClr>
                <a:srgbClr val="1F497D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dirty="0">
                <a:ea typeface="Libre Franklin"/>
                <a:cs typeface="Libre Franklin"/>
                <a:sym typeface="Libre Franklin"/>
              </a:rPr>
              <a:t>The Formative Era</a:t>
            </a:r>
          </a:p>
          <a:p>
            <a:pPr marL="155448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ct val="80000"/>
              <a:buFont typeface="Arial" pitchFamily="34" charset="0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Prophet Muhammad’s life: formative period of Islam</a:t>
            </a:r>
          </a:p>
          <a:p>
            <a:pPr marL="20574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ct val="7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Seen as a time of authentic community, model for future</a:t>
            </a:r>
          </a:p>
        </p:txBody>
      </p:sp>
    </p:spTree>
    <p:extLst>
      <p:ext uri="{BB962C8B-B14F-4D97-AF65-F5344CB8AC3E}">
        <p14:creationId xmlns:p14="http://schemas.microsoft.com/office/powerpoint/2010/main" val="962838814"/>
      </p:ext>
    </p:extLst>
  </p:cSld>
  <p:clrMapOvr>
    <a:masterClrMapping/>
  </p:clrMapOvr>
</p:sld>
</file>

<file path=ppt/theme/theme1.xml><?xml version="1.0" encoding="utf-8"?>
<a:theme xmlns:a="http://schemas.openxmlformats.org/drawingml/2006/main" name="Oxford template (TH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xford Template 2020-05-05" id="{B78F6A64-C076-4E15-90E5-9A59F0E29698}" vid="{E48D4AFD-DC75-427B-8BF9-48C30093FBDC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xford Template 2020-05-05" id="{B78F6A64-C076-4E15-90E5-9A59F0E29698}" vid="{18DFF3BF-7F46-4B14-BD35-A03A2976456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34735E286A8A478CDABE780C9EC78F" ma:contentTypeVersion="9" ma:contentTypeDescription="Create a new document." ma:contentTypeScope="" ma:versionID="0c5502dfe6e0b69c3a00058da03eb82d">
  <xsd:schema xmlns:xsd="http://www.w3.org/2001/XMLSchema" xmlns:xs="http://www.w3.org/2001/XMLSchema" xmlns:p="http://schemas.microsoft.com/office/2006/metadata/properties" xmlns:ns3="fd39d560-5c7d-4158-98a0-f420f8fdebce" targetNamespace="http://schemas.microsoft.com/office/2006/metadata/properties" ma:root="true" ma:fieldsID="3aa47e3b457d8df5e1c4a200bf612561" ns3:_="">
    <xsd:import namespace="fd39d560-5c7d-4158-98a0-f420f8fdebc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39d560-5c7d-4158-98a0-f420f8fdeb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FBCF28D-456D-44E2-ACBA-5867A3F344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39d560-5c7d-4158-98a0-f420f8fdeb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B57C1AB-C2BF-4446-AECB-681D578552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56919D-3723-464B-9967-427A087CBD61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fd39d560-5c7d-4158-98a0-f420f8fdebc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 TO USE - Oxford Template PowerPoint</Template>
  <TotalTime>9945</TotalTime>
  <Words>1889</Words>
  <Application>Microsoft Office PowerPoint</Application>
  <PresentationFormat>Widescreen</PresentationFormat>
  <Paragraphs>246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ＭＳ Ｐゴシック</vt:lpstr>
      <vt:lpstr>Arial</vt:lpstr>
      <vt:lpstr>Calibri</vt:lpstr>
      <vt:lpstr>Libre Franklin</vt:lpstr>
      <vt:lpstr>Wingdings</vt:lpstr>
      <vt:lpstr>Oxford template (TH)</vt:lpstr>
      <vt:lpstr>Custom Design</vt:lpstr>
      <vt:lpstr>World Religions Today, 7e</vt:lpstr>
      <vt:lpstr>Chapter Goals</vt:lpstr>
      <vt:lpstr>Overview     (1 of 3)</vt:lpstr>
      <vt:lpstr>Overview     (2 of 3)</vt:lpstr>
      <vt:lpstr>Overview     (3 of 3)</vt:lpstr>
      <vt:lpstr>Modernity: Western Colonialism &amp; Muslim Response    (1 of 3)</vt:lpstr>
      <vt:lpstr>Modernity: Western Colonialism &amp; Muslim Response    (2 of 3)</vt:lpstr>
      <vt:lpstr>Modernity: Western Colonialism &amp; Muslim Response    (3 of 3)</vt:lpstr>
      <vt:lpstr>Premodern Islam    (1 of 13)</vt:lpstr>
      <vt:lpstr>Premodern Islam    (2 of 13)</vt:lpstr>
      <vt:lpstr>Premodern Islam    (3 of 13)</vt:lpstr>
      <vt:lpstr>Premodern Islam    (4 of 13)</vt:lpstr>
      <vt:lpstr>Premodern Islam    (5 of 13)</vt:lpstr>
      <vt:lpstr>Premodern Islam    (6 of 13)</vt:lpstr>
      <vt:lpstr>Premodern Islam    (7 of 13)</vt:lpstr>
      <vt:lpstr>Premodern Islam    (8 of 13)</vt:lpstr>
      <vt:lpstr>Premodern Islam    (9 of 13)</vt:lpstr>
      <vt:lpstr>Premodern Islam    (10 of 13)</vt:lpstr>
      <vt:lpstr>Premodern Islam    (11 of 13)</vt:lpstr>
      <vt:lpstr>Premodern Islam    (12 of 13)</vt:lpstr>
      <vt:lpstr>Premodern Islam    (13 of 13)</vt:lpstr>
      <vt:lpstr>Islam and Modernity    (1 of 3)</vt:lpstr>
      <vt:lpstr>Islam and Modernity    (2 of 3)</vt:lpstr>
      <vt:lpstr>Islam and Modernity    (3 of 3)</vt:lpstr>
      <vt:lpstr>Postmodern Trends    (1 of 10)</vt:lpstr>
      <vt:lpstr>Postmodern Trends    (2 of 10)</vt:lpstr>
      <vt:lpstr>Postmodern Trends    (3 of 10)</vt:lpstr>
      <vt:lpstr>Postmodern Trends    (4 of 10)</vt:lpstr>
      <vt:lpstr>Postmodern Trends    (5 of 10)</vt:lpstr>
      <vt:lpstr>Postmodern Trends    (6 of 10)</vt:lpstr>
      <vt:lpstr>Postmodern Trends    (7 of 10)</vt:lpstr>
      <vt:lpstr>Postmodern Trends    (8 of 10)</vt:lpstr>
      <vt:lpstr>Postmodern Trends    (9 of 10)</vt:lpstr>
      <vt:lpstr>Postmodern Trends    (10 of 10)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 for Everyone</dc:title>
  <dc:creator>Carter, Suzanne</dc:creator>
  <cp:lastModifiedBy>Carter, Suzanne</cp:lastModifiedBy>
  <cp:revision>237</cp:revision>
  <dcterms:created xsi:type="dcterms:W3CDTF">2021-03-29T20:55:43Z</dcterms:created>
  <dcterms:modified xsi:type="dcterms:W3CDTF">2021-05-25T20:07:21Z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9f61502-7731-4690-a118-333634878cc9_Enabled">
    <vt:lpwstr>true</vt:lpwstr>
  </property>
  <property fmtid="{D5CDD505-2E9C-101B-9397-08002B2CF9AE}" pid="3" name="MSIP_Label_89f61502-7731-4690-a118-333634878cc9_SetDate">
    <vt:lpwstr>2020-04-27T21:10:48Z</vt:lpwstr>
  </property>
  <property fmtid="{D5CDD505-2E9C-101B-9397-08002B2CF9AE}" pid="4" name="MSIP_Label_89f61502-7731-4690-a118-333634878cc9_Method">
    <vt:lpwstr>Standard</vt:lpwstr>
  </property>
  <property fmtid="{D5CDD505-2E9C-101B-9397-08002B2CF9AE}" pid="5" name="MSIP_Label_89f61502-7731-4690-a118-333634878cc9_Name">
    <vt:lpwstr>Internal</vt:lpwstr>
  </property>
  <property fmtid="{D5CDD505-2E9C-101B-9397-08002B2CF9AE}" pid="6" name="MSIP_Label_89f61502-7731-4690-a118-333634878cc9_SiteId">
    <vt:lpwstr>91761b62-4c45-43f5-9f0e-be8ad9b551ff</vt:lpwstr>
  </property>
  <property fmtid="{D5CDD505-2E9C-101B-9397-08002B2CF9AE}" pid="7" name="MSIP_Label_89f61502-7731-4690-a118-333634878cc9_ActionId">
    <vt:lpwstr>69912cf1-8f32-4f1f-9ade-00009ae8a75a</vt:lpwstr>
  </property>
  <property fmtid="{D5CDD505-2E9C-101B-9397-08002B2CF9AE}" pid="8" name="MSIP_Label_89f61502-7731-4690-a118-333634878cc9_ContentBits">
    <vt:lpwstr>0</vt:lpwstr>
  </property>
  <property fmtid="{D5CDD505-2E9C-101B-9397-08002B2CF9AE}" pid="9" name="ContentTypeId">
    <vt:lpwstr>0x0101006034735E286A8A478CDABE780C9EC78F</vt:lpwstr>
  </property>
</Properties>
</file>