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</p:sldMasterIdLst>
  <p:sldIdLst>
    <p:sldId id="269" r:id="rId3"/>
    <p:sldId id="257" r:id="rId4"/>
    <p:sldId id="264" r:id="rId5"/>
    <p:sldId id="258" r:id="rId6"/>
    <p:sldId id="259" r:id="rId7"/>
    <p:sldId id="260" r:id="rId8"/>
    <p:sldId id="272" r:id="rId9"/>
    <p:sldId id="265" r:id="rId10"/>
    <p:sldId id="273" r:id="rId11"/>
    <p:sldId id="270" r:id="rId12"/>
    <p:sldId id="278" r:id="rId13"/>
    <p:sldId id="266" r:id="rId14"/>
    <p:sldId id="267" r:id="rId15"/>
    <p:sldId id="262" r:id="rId16"/>
    <p:sldId id="268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 Jaglall" initials="LJ" lastIdx="1" clrIdx="0">
    <p:extLst>
      <p:ext uri="{19B8F6BF-5375-455C-9EA6-DF929625EA0E}">
        <p15:presenceInfo xmlns:p15="http://schemas.microsoft.com/office/powerpoint/2012/main" userId="7ff40f619ea9e4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A574C-077B-4D1D-9CEE-2C62924AF46E}" type="doc">
      <dgm:prSet loTypeId="urn:microsoft.com/office/officeart/2005/8/layout/hProcess11" loCatId="process" qsTypeId="urn:microsoft.com/office/officeart/2005/8/quickstyle/simple4" qsCatId="simple" csTypeId="urn:microsoft.com/office/officeart/2005/8/colors/accent5_2" csCatId="accent5" phldr="1"/>
      <dgm:spPr/>
    </dgm:pt>
    <dgm:pt modelId="{157B5984-2498-4EB7-AAF1-027613CF77F2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1900s </a:t>
          </a:r>
        </a:p>
        <a:p>
          <a:r>
            <a:rPr lang="en-US" dirty="0">
              <a:latin typeface="Garamond" panose="02020404030301010803" pitchFamily="18" charset="0"/>
            </a:rPr>
            <a:t>Fee for service</a:t>
          </a:r>
          <a:endParaRPr lang="en-CA" dirty="0">
            <a:latin typeface="Garamond" panose="02020404030301010803" pitchFamily="18" charset="0"/>
          </a:endParaRPr>
        </a:p>
      </dgm:t>
    </dgm:pt>
    <dgm:pt modelId="{4ACCB685-5F50-4207-834F-B5A59DF1480F}" type="parTrans" cxnId="{E868D69B-CA9E-467C-8AF2-43CE80FCE9F5}">
      <dgm:prSet/>
      <dgm:spPr/>
      <dgm:t>
        <a:bodyPr/>
        <a:lstStyle/>
        <a:p>
          <a:endParaRPr lang="en-CA"/>
        </a:p>
      </dgm:t>
    </dgm:pt>
    <dgm:pt modelId="{3DDB9B00-F96F-4A4F-9D90-A38D80D6140B}" type="sibTrans" cxnId="{E868D69B-CA9E-467C-8AF2-43CE80FCE9F5}">
      <dgm:prSet/>
      <dgm:spPr/>
      <dgm:t>
        <a:bodyPr/>
        <a:lstStyle/>
        <a:p>
          <a:endParaRPr lang="en-CA"/>
        </a:p>
      </dgm:t>
    </dgm:pt>
    <dgm:pt modelId="{421C444B-EE16-4189-BAEB-C76265FEB699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1939 </a:t>
          </a:r>
        </a:p>
        <a:p>
          <a:r>
            <a:rPr lang="en-US" dirty="0">
              <a:latin typeface="Garamond" panose="02020404030301010803" pitchFamily="18" charset="0"/>
            </a:rPr>
            <a:t>First Canadian Blue Cross health insurance plan in Manitoba for those who could pay premiums</a:t>
          </a:r>
          <a:endParaRPr lang="en-CA" dirty="0">
            <a:latin typeface="Garamond" panose="02020404030301010803" pitchFamily="18" charset="0"/>
          </a:endParaRPr>
        </a:p>
      </dgm:t>
    </dgm:pt>
    <dgm:pt modelId="{EB01BEF1-4FF2-4F9F-AFB2-AB77FA6C42B9}" type="parTrans" cxnId="{EDDAB541-FAFB-4B3D-8D8C-CE60CD9EFB38}">
      <dgm:prSet/>
      <dgm:spPr/>
      <dgm:t>
        <a:bodyPr/>
        <a:lstStyle/>
        <a:p>
          <a:endParaRPr lang="en-CA"/>
        </a:p>
      </dgm:t>
    </dgm:pt>
    <dgm:pt modelId="{58F735D9-B19A-4E96-8583-87F416E4D413}" type="sibTrans" cxnId="{EDDAB541-FAFB-4B3D-8D8C-CE60CD9EFB38}">
      <dgm:prSet/>
      <dgm:spPr/>
      <dgm:t>
        <a:bodyPr/>
        <a:lstStyle/>
        <a:p>
          <a:endParaRPr lang="en-CA"/>
        </a:p>
      </dgm:t>
    </dgm:pt>
    <dgm:pt modelId="{33C22100-2B0E-4005-8A09-DCCC38980E79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1947–1961 </a:t>
          </a:r>
        </a:p>
        <a:p>
          <a:r>
            <a:rPr lang="en-US" dirty="0">
              <a:latin typeface="Garamond" panose="02020404030301010803" pitchFamily="18" charset="0"/>
            </a:rPr>
            <a:t>All provinces enter into cost-sharing agreements with federal government for hospital care</a:t>
          </a:r>
          <a:endParaRPr lang="en-CA" dirty="0">
            <a:latin typeface="Garamond" panose="02020404030301010803" pitchFamily="18" charset="0"/>
          </a:endParaRPr>
        </a:p>
      </dgm:t>
    </dgm:pt>
    <dgm:pt modelId="{C6FB384A-DC7C-4286-A815-7D5D3345919C}" type="parTrans" cxnId="{9222A2AB-25B4-4A96-9DF4-D94E8251C648}">
      <dgm:prSet/>
      <dgm:spPr/>
      <dgm:t>
        <a:bodyPr/>
        <a:lstStyle/>
        <a:p>
          <a:endParaRPr lang="en-CA"/>
        </a:p>
      </dgm:t>
    </dgm:pt>
    <dgm:pt modelId="{3B05A8ED-1BD3-41E4-84DA-C17FFAB6DF65}" type="sibTrans" cxnId="{9222A2AB-25B4-4A96-9DF4-D94E8251C648}">
      <dgm:prSet/>
      <dgm:spPr/>
      <dgm:t>
        <a:bodyPr/>
        <a:lstStyle/>
        <a:p>
          <a:endParaRPr lang="en-CA"/>
        </a:p>
      </dgm:t>
    </dgm:pt>
    <dgm:pt modelId="{A4F48A70-7C1E-46D1-8F28-77890910C467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1962 </a:t>
          </a:r>
        </a:p>
        <a:p>
          <a:r>
            <a:rPr lang="en-US" dirty="0">
              <a:latin typeface="Garamond" panose="02020404030301010803" pitchFamily="18" charset="0"/>
            </a:rPr>
            <a:t>Saskatchewan begins first universal health care system</a:t>
          </a:r>
          <a:endParaRPr lang="en-CA" dirty="0">
            <a:latin typeface="Garamond" panose="02020404030301010803" pitchFamily="18" charset="0"/>
          </a:endParaRPr>
        </a:p>
      </dgm:t>
    </dgm:pt>
    <dgm:pt modelId="{F9902750-F282-49DE-BFD9-2559B60C716B}" type="parTrans" cxnId="{C3E94BCE-8696-4AD7-9FE8-32365B4770BC}">
      <dgm:prSet/>
      <dgm:spPr/>
      <dgm:t>
        <a:bodyPr/>
        <a:lstStyle/>
        <a:p>
          <a:endParaRPr lang="en-CA"/>
        </a:p>
      </dgm:t>
    </dgm:pt>
    <dgm:pt modelId="{78BD0641-CE05-45E2-BF0F-E4F8847AEC23}" type="sibTrans" cxnId="{C3E94BCE-8696-4AD7-9FE8-32365B4770BC}">
      <dgm:prSet/>
      <dgm:spPr/>
      <dgm:t>
        <a:bodyPr/>
        <a:lstStyle/>
        <a:p>
          <a:endParaRPr lang="en-CA"/>
        </a:p>
      </dgm:t>
    </dgm:pt>
    <dgm:pt modelId="{D2DA29E2-0264-47E2-A691-1203C66521C1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1972 </a:t>
          </a:r>
        </a:p>
        <a:p>
          <a:r>
            <a:rPr lang="en-US" dirty="0">
              <a:latin typeface="Garamond" panose="02020404030301010803" pitchFamily="18" charset="0"/>
            </a:rPr>
            <a:t>All provinces have universal health care plan</a:t>
          </a:r>
          <a:endParaRPr lang="en-CA" dirty="0">
            <a:latin typeface="Garamond" panose="02020404030301010803" pitchFamily="18" charset="0"/>
          </a:endParaRPr>
        </a:p>
      </dgm:t>
    </dgm:pt>
    <dgm:pt modelId="{CDAA777E-319D-421B-BCE9-9702A3BC886F}" type="parTrans" cxnId="{0A9FA712-FAD7-4A70-A1C5-94A4438861F3}">
      <dgm:prSet/>
      <dgm:spPr/>
      <dgm:t>
        <a:bodyPr/>
        <a:lstStyle/>
        <a:p>
          <a:endParaRPr lang="en-CA"/>
        </a:p>
      </dgm:t>
    </dgm:pt>
    <dgm:pt modelId="{9625C261-AA88-4DBB-905A-2AAFAE852C58}" type="sibTrans" cxnId="{0A9FA712-FAD7-4A70-A1C5-94A4438861F3}">
      <dgm:prSet/>
      <dgm:spPr/>
      <dgm:t>
        <a:bodyPr/>
        <a:lstStyle/>
        <a:p>
          <a:endParaRPr lang="en-CA"/>
        </a:p>
      </dgm:t>
    </dgm:pt>
    <dgm:pt modelId="{9ABB54BC-79F9-4A57-B7E0-32517B4286F4}" type="pres">
      <dgm:prSet presAssocID="{5F6A574C-077B-4D1D-9CEE-2C62924AF46E}" presName="Name0" presStyleCnt="0">
        <dgm:presLayoutVars>
          <dgm:dir/>
          <dgm:resizeHandles val="exact"/>
        </dgm:presLayoutVars>
      </dgm:prSet>
      <dgm:spPr/>
    </dgm:pt>
    <dgm:pt modelId="{CFC62817-B942-4035-9C42-6F817ADE759F}" type="pres">
      <dgm:prSet presAssocID="{5F6A574C-077B-4D1D-9CEE-2C62924AF46E}" presName="arrow" presStyleLbl="bgShp" presStyleIdx="0" presStyleCnt="1"/>
      <dgm:spPr/>
    </dgm:pt>
    <dgm:pt modelId="{AB194BB9-7280-4B30-9934-56C57A4DEBF2}" type="pres">
      <dgm:prSet presAssocID="{5F6A574C-077B-4D1D-9CEE-2C62924AF46E}" presName="points" presStyleCnt="0"/>
      <dgm:spPr/>
    </dgm:pt>
    <dgm:pt modelId="{8EED1011-2EDD-4CD3-93EB-070B15970B24}" type="pres">
      <dgm:prSet presAssocID="{157B5984-2498-4EB7-AAF1-027613CF77F2}" presName="compositeA" presStyleCnt="0"/>
      <dgm:spPr/>
    </dgm:pt>
    <dgm:pt modelId="{57B069FE-0101-44B4-876C-E7023972DDB3}" type="pres">
      <dgm:prSet presAssocID="{157B5984-2498-4EB7-AAF1-027613CF77F2}" presName="textA" presStyleLbl="revTx" presStyleIdx="0" presStyleCnt="5">
        <dgm:presLayoutVars>
          <dgm:bulletEnabled val="1"/>
        </dgm:presLayoutVars>
      </dgm:prSet>
      <dgm:spPr/>
    </dgm:pt>
    <dgm:pt modelId="{85045C5C-2782-4B5F-91CB-4B66A36D5FE8}" type="pres">
      <dgm:prSet presAssocID="{157B5984-2498-4EB7-AAF1-027613CF77F2}" presName="circleA" presStyleLbl="node1" presStyleIdx="0" presStyleCnt="5"/>
      <dgm:spPr/>
    </dgm:pt>
    <dgm:pt modelId="{1000E05D-3852-4D8C-9487-B7A9996C0003}" type="pres">
      <dgm:prSet presAssocID="{157B5984-2498-4EB7-AAF1-027613CF77F2}" presName="spaceA" presStyleCnt="0"/>
      <dgm:spPr/>
    </dgm:pt>
    <dgm:pt modelId="{55954E53-5304-4A87-850E-9C36C06BB50E}" type="pres">
      <dgm:prSet presAssocID="{3DDB9B00-F96F-4A4F-9D90-A38D80D6140B}" presName="space" presStyleCnt="0"/>
      <dgm:spPr/>
    </dgm:pt>
    <dgm:pt modelId="{5E0913EB-DF84-4CE0-8E0F-BBD208100364}" type="pres">
      <dgm:prSet presAssocID="{421C444B-EE16-4189-BAEB-C76265FEB699}" presName="compositeB" presStyleCnt="0"/>
      <dgm:spPr/>
    </dgm:pt>
    <dgm:pt modelId="{4AB90545-E58A-4A94-ADE7-DE7A7A73FEE0}" type="pres">
      <dgm:prSet presAssocID="{421C444B-EE16-4189-BAEB-C76265FEB699}" presName="textB" presStyleLbl="revTx" presStyleIdx="1" presStyleCnt="5">
        <dgm:presLayoutVars>
          <dgm:bulletEnabled val="1"/>
        </dgm:presLayoutVars>
      </dgm:prSet>
      <dgm:spPr/>
    </dgm:pt>
    <dgm:pt modelId="{CB8D5FF9-4B97-4AF5-9A76-19E6F4AC83EB}" type="pres">
      <dgm:prSet presAssocID="{421C444B-EE16-4189-BAEB-C76265FEB699}" presName="circleB" presStyleLbl="node1" presStyleIdx="1" presStyleCnt="5"/>
      <dgm:spPr/>
    </dgm:pt>
    <dgm:pt modelId="{9BE3D776-3B48-46D4-A68A-747B730CD2AF}" type="pres">
      <dgm:prSet presAssocID="{421C444B-EE16-4189-BAEB-C76265FEB699}" presName="spaceB" presStyleCnt="0"/>
      <dgm:spPr/>
    </dgm:pt>
    <dgm:pt modelId="{C6F2E69D-60C8-46A1-987B-FF8B53BB0EAE}" type="pres">
      <dgm:prSet presAssocID="{58F735D9-B19A-4E96-8583-87F416E4D413}" presName="space" presStyleCnt="0"/>
      <dgm:spPr/>
    </dgm:pt>
    <dgm:pt modelId="{D401903F-9D93-4879-970A-C6D7C6FD6B52}" type="pres">
      <dgm:prSet presAssocID="{33C22100-2B0E-4005-8A09-DCCC38980E79}" presName="compositeA" presStyleCnt="0"/>
      <dgm:spPr/>
    </dgm:pt>
    <dgm:pt modelId="{8CC51229-2823-4B15-B156-EBB85FDBD464}" type="pres">
      <dgm:prSet presAssocID="{33C22100-2B0E-4005-8A09-DCCC38980E79}" presName="textA" presStyleLbl="revTx" presStyleIdx="2" presStyleCnt="5">
        <dgm:presLayoutVars>
          <dgm:bulletEnabled val="1"/>
        </dgm:presLayoutVars>
      </dgm:prSet>
      <dgm:spPr/>
    </dgm:pt>
    <dgm:pt modelId="{598BA78B-0A08-4F28-A31E-1C240D3BFEC1}" type="pres">
      <dgm:prSet presAssocID="{33C22100-2B0E-4005-8A09-DCCC38980E79}" presName="circleA" presStyleLbl="node1" presStyleIdx="2" presStyleCnt="5"/>
      <dgm:spPr/>
    </dgm:pt>
    <dgm:pt modelId="{A21335F7-EAB7-4A1F-9F95-4163A19C2BFD}" type="pres">
      <dgm:prSet presAssocID="{33C22100-2B0E-4005-8A09-DCCC38980E79}" presName="spaceA" presStyleCnt="0"/>
      <dgm:spPr/>
    </dgm:pt>
    <dgm:pt modelId="{5C789648-CC97-4418-8BE6-CEC784FE58F4}" type="pres">
      <dgm:prSet presAssocID="{3B05A8ED-1BD3-41E4-84DA-C17FFAB6DF65}" presName="space" presStyleCnt="0"/>
      <dgm:spPr/>
    </dgm:pt>
    <dgm:pt modelId="{148D05B5-21BC-470A-96B4-DA646A90FE70}" type="pres">
      <dgm:prSet presAssocID="{A4F48A70-7C1E-46D1-8F28-77890910C467}" presName="compositeB" presStyleCnt="0"/>
      <dgm:spPr/>
    </dgm:pt>
    <dgm:pt modelId="{6170350D-4375-47A5-AB05-95481AF6E299}" type="pres">
      <dgm:prSet presAssocID="{A4F48A70-7C1E-46D1-8F28-77890910C467}" presName="textB" presStyleLbl="revTx" presStyleIdx="3" presStyleCnt="5">
        <dgm:presLayoutVars>
          <dgm:bulletEnabled val="1"/>
        </dgm:presLayoutVars>
      </dgm:prSet>
      <dgm:spPr/>
    </dgm:pt>
    <dgm:pt modelId="{F45F9ECF-CF6A-457A-AF19-48A196BFC9CE}" type="pres">
      <dgm:prSet presAssocID="{A4F48A70-7C1E-46D1-8F28-77890910C467}" presName="circleB" presStyleLbl="node1" presStyleIdx="3" presStyleCnt="5"/>
      <dgm:spPr/>
    </dgm:pt>
    <dgm:pt modelId="{CDCB5FE6-E8C6-4DBA-8FF0-CC6F73702D12}" type="pres">
      <dgm:prSet presAssocID="{A4F48A70-7C1E-46D1-8F28-77890910C467}" presName="spaceB" presStyleCnt="0"/>
      <dgm:spPr/>
    </dgm:pt>
    <dgm:pt modelId="{EA938D75-1B9A-4D3D-86D0-F4ED9B66B218}" type="pres">
      <dgm:prSet presAssocID="{78BD0641-CE05-45E2-BF0F-E4F8847AEC23}" presName="space" presStyleCnt="0"/>
      <dgm:spPr/>
    </dgm:pt>
    <dgm:pt modelId="{19AD7B68-FB5C-4D80-9EDB-DC6494595A36}" type="pres">
      <dgm:prSet presAssocID="{D2DA29E2-0264-47E2-A691-1203C66521C1}" presName="compositeA" presStyleCnt="0"/>
      <dgm:spPr/>
    </dgm:pt>
    <dgm:pt modelId="{221123D6-5700-47F5-AC3C-546E92CE57FE}" type="pres">
      <dgm:prSet presAssocID="{D2DA29E2-0264-47E2-A691-1203C66521C1}" presName="textA" presStyleLbl="revTx" presStyleIdx="4" presStyleCnt="5">
        <dgm:presLayoutVars>
          <dgm:bulletEnabled val="1"/>
        </dgm:presLayoutVars>
      </dgm:prSet>
      <dgm:spPr/>
    </dgm:pt>
    <dgm:pt modelId="{D9ED730F-9046-412B-82C5-1E66E5AE13F8}" type="pres">
      <dgm:prSet presAssocID="{D2DA29E2-0264-47E2-A691-1203C66521C1}" presName="circleA" presStyleLbl="node1" presStyleIdx="4" presStyleCnt="5"/>
      <dgm:spPr/>
    </dgm:pt>
    <dgm:pt modelId="{02CAAD44-5722-42BE-A6EE-751CE3A1C72F}" type="pres">
      <dgm:prSet presAssocID="{D2DA29E2-0264-47E2-A691-1203C66521C1}" presName="spaceA" presStyleCnt="0"/>
      <dgm:spPr/>
    </dgm:pt>
  </dgm:ptLst>
  <dgm:cxnLst>
    <dgm:cxn modelId="{0A9FA712-FAD7-4A70-A1C5-94A4438861F3}" srcId="{5F6A574C-077B-4D1D-9CEE-2C62924AF46E}" destId="{D2DA29E2-0264-47E2-A691-1203C66521C1}" srcOrd="4" destOrd="0" parTransId="{CDAA777E-319D-421B-BCE9-9702A3BC886F}" sibTransId="{9625C261-AA88-4DBB-905A-2AAFAE852C58}"/>
    <dgm:cxn modelId="{EDDAB541-FAFB-4B3D-8D8C-CE60CD9EFB38}" srcId="{5F6A574C-077B-4D1D-9CEE-2C62924AF46E}" destId="{421C444B-EE16-4189-BAEB-C76265FEB699}" srcOrd="1" destOrd="0" parTransId="{EB01BEF1-4FF2-4F9F-AFB2-AB77FA6C42B9}" sibTransId="{58F735D9-B19A-4E96-8583-87F416E4D413}"/>
    <dgm:cxn modelId="{0C75E966-7811-4AB7-9C8D-542EC0AEC5F7}" type="presOf" srcId="{157B5984-2498-4EB7-AAF1-027613CF77F2}" destId="{57B069FE-0101-44B4-876C-E7023972DDB3}" srcOrd="0" destOrd="0" presId="urn:microsoft.com/office/officeart/2005/8/layout/hProcess11"/>
    <dgm:cxn modelId="{E868D69B-CA9E-467C-8AF2-43CE80FCE9F5}" srcId="{5F6A574C-077B-4D1D-9CEE-2C62924AF46E}" destId="{157B5984-2498-4EB7-AAF1-027613CF77F2}" srcOrd="0" destOrd="0" parTransId="{4ACCB685-5F50-4207-834F-B5A59DF1480F}" sibTransId="{3DDB9B00-F96F-4A4F-9D90-A38D80D6140B}"/>
    <dgm:cxn modelId="{9222A2AB-25B4-4A96-9DF4-D94E8251C648}" srcId="{5F6A574C-077B-4D1D-9CEE-2C62924AF46E}" destId="{33C22100-2B0E-4005-8A09-DCCC38980E79}" srcOrd="2" destOrd="0" parTransId="{C6FB384A-DC7C-4286-A815-7D5D3345919C}" sibTransId="{3B05A8ED-1BD3-41E4-84DA-C17FFAB6DF65}"/>
    <dgm:cxn modelId="{133A56AD-30EF-4A41-BE86-8CBDC01154D4}" type="presOf" srcId="{421C444B-EE16-4189-BAEB-C76265FEB699}" destId="{4AB90545-E58A-4A94-ADE7-DE7A7A73FEE0}" srcOrd="0" destOrd="0" presId="urn:microsoft.com/office/officeart/2005/8/layout/hProcess11"/>
    <dgm:cxn modelId="{DE4BC3C7-F90E-4EF8-B7D6-D283AFB63C39}" type="presOf" srcId="{D2DA29E2-0264-47E2-A691-1203C66521C1}" destId="{221123D6-5700-47F5-AC3C-546E92CE57FE}" srcOrd="0" destOrd="0" presId="urn:microsoft.com/office/officeart/2005/8/layout/hProcess11"/>
    <dgm:cxn modelId="{C3E94BCE-8696-4AD7-9FE8-32365B4770BC}" srcId="{5F6A574C-077B-4D1D-9CEE-2C62924AF46E}" destId="{A4F48A70-7C1E-46D1-8F28-77890910C467}" srcOrd="3" destOrd="0" parTransId="{F9902750-F282-49DE-BFD9-2559B60C716B}" sibTransId="{78BD0641-CE05-45E2-BF0F-E4F8847AEC23}"/>
    <dgm:cxn modelId="{89019FE2-7AC8-4AC5-82F0-24FCA1495F59}" type="presOf" srcId="{A4F48A70-7C1E-46D1-8F28-77890910C467}" destId="{6170350D-4375-47A5-AB05-95481AF6E299}" srcOrd="0" destOrd="0" presId="urn:microsoft.com/office/officeart/2005/8/layout/hProcess11"/>
    <dgm:cxn modelId="{559650E9-0FD8-4756-BF5E-4D441568D4E1}" type="presOf" srcId="{5F6A574C-077B-4D1D-9CEE-2C62924AF46E}" destId="{9ABB54BC-79F9-4A57-B7E0-32517B4286F4}" srcOrd="0" destOrd="0" presId="urn:microsoft.com/office/officeart/2005/8/layout/hProcess11"/>
    <dgm:cxn modelId="{7F4D5CF2-D533-4E0F-8122-03DDD34A33DC}" type="presOf" srcId="{33C22100-2B0E-4005-8A09-DCCC38980E79}" destId="{8CC51229-2823-4B15-B156-EBB85FDBD464}" srcOrd="0" destOrd="0" presId="urn:microsoft.com/office/officeart/2005/8/layout/hProcess11"/>
    <dgm:cxn modelId="{2E1D1242-76B0-47C1-A427-74683DF79131}" type="presParOf" srcId="{9ABB54BC-79F9-4A57-B7E0-32517B4286F4}" destId="{CFC62817-B942-4035-9C42-6F817ADE759F}" srcOrd="0" destOrd="0" presId="urn:microsoft.com/office/officeart/2005/8/layout/hProcess11"/>
    <dgm:cxn modelId="{353A31DB-DF08-4F45-ADB4-504E36CF0E8A}" type="presParOf" srcId="{9ABB54BC-79F9-4A57-B7E0-32517B4286F4}" destId="{AB194BB9-7280-4B30-9934-56C57A4DEBF2}" srcOrd="1" destOrd="0" presId="urn:microsoft.com/office/officeart/2005/8/layout/hProcess11"/>
    <dgm:cxn modelId="{23C95CC4-4068-40E0-BB3C-9F69A0B09DD9}" type="presParOf" srcId="{AB194BB9-7280-4B30-9934-56C57A4DEBF2}" destId="{8EED1011-2EDD-4CD3-93EB-070B15970B24}" srcOrd="0" destOrd="0" presId="urn:microsoft.com/office/officeart/2005/8/layout/hProcess11"/>
    <dgm:cxn modelId="{6E3E45AC-541A-4E5B-8757-7DAEE20B7751}" type="presParOf" srcId="{8EED1011-2EDD-4CD3-93EB-070B15970B24}" destId="{57B069FE-0101-44B4-876C-E7023972DDB3}" srcOrd="0" destOrd="0" presId="urn:microsoft.com/office/officeart/2005/8/layout/hProcess11"/>
    <dgm:cxn modelId="{11FAAFFD-3BB6-4AAA-8EDD-4B5E47F5E342}" type="presParOf" srcId="{8EED1011-2EDD-4CD3-93EB-070B15970B24}" destId="{85045C5C-2782-4B5F-91CB-4B66A36D5FE8}" srcOrd="1" destOrd="0" presId="urn:microsoft.com/office/officeart/2005/8/layout/hProcess11"/>
    <dgm:cxn modelId="{F533DE04-3C38-4A66-BA74-30D6104082BC}" type="presParOf" srcId="{8EED1011-2EDD-4CD3-93EB-070B15970B24}" destId="{1000E05D-3852-4D8C-9487-B7A9996C0003}" srcOrd="2" destOrd="0" presId="urn:microsoft.com/office/officeart/2005/8/layout/hProcess11"/>
    <dgm:cxn modelId="{0281D88A-3195-44DE-B1AE-B8FA8F18364D}" type="presParOf" srcId="{AB194BB9-7280-4B30-9934-56C57A4DEBF2}" destId="{55954E53-5304-4A87-850E-9C36C06BB50E}" srcOrd="1" destOrd="0" presId="urn:microsoft.com/office/officeart/2005/8/layout/hProcess11"/>
    <dgm:cxn modelId="{5CE73748-E049-422D-A382-AD3CF451FBF5}" type="presParOf" srcId="{AB194BB9-7280-4B30-9934-56C57A4DEBF2}" destId="{5E0913EB-DF84-4CE0-8E0F-BBD208100364}" srcOrd="2" destOrd="0" presId="urn:microsoft.com/office/officeart/2005/8/layout/hProcess11"/>
    <dgm:cxn modelId="{CE2ABC47-DF4A-4B82-ABF2-660B0C27782F}" type="presParOf" srcId="{5E0913EB-DF84-4CE0-8E0F-BBD208100364}" destId="{4AB90545-E58A-4A94-ADE7-DE7A7A73FEE0}" srcOrd="0" destOrd="0" presId="urn:microsoft.com/office/officeart/2005/8/layout/hProcess11"/>
    <dgm:cxn modelId="{FC186FBB-05DC-4B83-8F5D-72A416A965D6}" type="presParOf" srcId="{5E0913EB-DF84-4CE0-8E0F-BBD208100364}" destId="{CB8D5FF9-4B97-4AF5-9A76-19E6F4AC83EB}" srcOrd="1" destOrd="0" presId="urn:microsoft.com/office/officeart/2005/8/layout/hProcess11"/>
    <dgm:cxn modelId="{A30C6467-5D23-445F-BCAE-DE3586485A09}" type="presParOf" srcId="{5E0913EB-DF84-4CE0-8E0F-BBD208100364}" destId="{9BE3D776-3B48-46D4-A68A-747B730CD2AF}" srcOrd="2" destOrd="0" presId="urn:microsoft.com/office/officeart/2005/8/layout/hProcess11"/>
    <dgm:cxn modelId="{605D96D3-52EE-41CD-9847-C6FA6BDE501F}" type="presParOf" srcId="{AB194BB9-7280-4B30-9934-56C57A4DEBF2}" destId="{C6F2E69D-60C8-46A1-987B-FF8B53BB0EAE}" srcOrd="3" destOrd="0" presId="urn:microsoft.com/office/officeart/2005/8/layout/hProcess11"/>
    <dgm:cxn modelId="{F020E0E8-79C1-4384-9C19-FB0D45D53434}" type="presParOf" srcId="{AB194BB9-7280-4B30-9934-56C57A4DEBF2}" destId="{D401903F-9D93-4879-970A-C6D7C6FD6B52}" srcOrd="4" destOrd="0" presId="urn:microsoft.com/office/officeart/2005/8/layout/hProcess11"/>
    <dgm:cxn modelId="{A5053FBE-E993-4481-9F42-8527B327E630}" type="presParOf" srcId="{D401903F-9D93-4879-970A-C6D7C6FD6B52}" destId="{8CC51229-2823-4B15-B156-EBB85FDBD464}" srcOrd="0" destOrd="0" presId="urn:microsoft.com/office/officeart/2005/8/layout/hProcess11"/>
    <dgm:cxn modelId="{56B6BF51-DFDD-43EC-9F7C-F31E5414100E}" type="presParOf" srcId="{D401903F-9D93-4879-970A-C6D7C6FD6B52}" destId="{598BA78B-0A08-4F28-A31E-1C240D3BFEC1}" srcOrd="1" destOrd="0" presId="urn:microsoft.com/office/officeart/2005/8/layout/hProcess11"/>
    <dgm:cxn modelId="{32A38B87-C445-4326-8D31-D731D7FA692B}" type="presParOf" srcId="{D401903F-9D93-4879-970A-C6D7C6FD6B52}" destId="{A21335F7-EAB7-4A1F-9F95-4163A19C2BFD}" srcOrd="2" destOrd="0" presId="urn:microsoft.com/office/officeart/2005/8/layout/hProcess11"/>
    <dgm:cxn modelId="{BF623E39-8B33-457A-AF11-7E109ED22FA2}" type="presParOf" srcId="{AB194BB9-7280-4B30-9934-56C57A4DEBF2}" destId="{5C789648-CC97-4418-8BE6-CEC784FE58F4}" srcOrd="5" destOrd="0" presId="urn:microsoft.com/office/officeart/2005/8/layout/hProcess11"/>
    <dgm:cxn modelId="{5508FF22-74C7-45C2-B667-05E4010E954E}" type="presParOf" srcId="{AB194BB9-7280-4B30-9934-56C57A4DEBF2}" destId="{148D05B5-21BC-470A-96B4-DA646A90FE70}" srcOrd="6" destOrd="0" presId="urn:microsoft.com/office/officeart/2005/8/layout/hProcess11"/>
    <dgm:cxn modelId="{53C3A3F8-B6F1-4702-9DC5-CD6D764BBCD1}" type="presParOf" srcId="{148D05B5-21BC-470A-96B4-DA646A90FE70}" destId="{6170350D-4375-47A5-AB05-95481AF6E299}" srcOrd="0" destOrd="0" presId="urn:microsoft.com/office/officeart/2005/8/layout/hProcess11"/>
    <dgm:cxn modelId="{DA2A45AE-C07F-46B4-9B40-EC3B1FAB38C6}" type="presParOf" srcId="{148D05B5-21BC-470A-96B4-DA646A90FE70}" destId="{F45F9ECF-CF6A-457A-AF19-48A196BFC9CE}" srcOrd="1" destOrd="0" presId="urn:microsoft.com/office/officeart/2005/8/layout/hProcess11"/>
    <dgm:cxn modelId="{374CFED0-DDB9-476D-96C4-7E05E0C53174}" type="presParOf" srcId="{148D05B5-21BC-470A-96B4-DA646A90FE70}" destId="{CDCB5FE6-E8C6-4DBA-8FF0-CC6F73702D12}" srcOrd="2" destOrd="0" presId="urn:microsoft.com/office/officeart/2005/8/layout/hProcess11"/>
    <dgm:cxn modelId="{C45B12F4-D8A2-4D80-9A48-A4FBA661D611}" type="presParOf" srcId="{AB194BB9-7280-4B30-9934-56C57A4DEBF2}" destId="{EA938D75-1B9A-4D3D-86D0-F4ED9B66B218}" srcOrd="7" destOrd="0" presId="urn:microsoft.com/office/officeart/2005/8/layout/hProcess11"/>
    <dgm:cxn modelId="{E643695E-AD56-42B6-BDD6-9DD33A0010B9}" type="presParOf" srcId="{AB194BB9-7280-4B30-9934-56C57A4DEBF2}" destId="{19AD7B68-FB5C-4D80-9EDB-DC6494595A36}" srcOrd="8" destOrd="0" presId="urn:microsoft.com/office/officeart/2005/8/layout/hProcess11"/>
    <dgm:cxn modelId="{7553574A-5B76-4563-841C-720611844ADE}" type="presParOf" srcId="{19AD7B68-FB5C-4D80-9EDB-DC6494595A36}" destId="{221123D6-5700-47F5-AC3C-546E92CE57FE}" srcOrd="0" destOrd="0" presId="urn:microsoft.com/office/officeart/2005/8/layout/hProcess11"/>
    <dgm:cxn modelId="{9367CA5F-6E1E-4E9F-8F2B-1E6ED6AA312A}" type="presParOf" srcId="{19AD7B68-FB5C-4D80-9EDB-DC6494595A36}" destId="{D9ED730F-9046-412B-82C5-1E66E5AE13F8}" srcOrd="1" destOrd="0" presId="urn:microsoft.com/office/officeart/2005/8/layout/hProcess11"/>
    <dgm:cxn modelId="{EE35D0FB-5C61-4F9B-B1ED-0C1DF0C310E6}" type="presParOf" srcId="{19AD7B68-FB5C-4D80-9EDB-DC6494595A36}" destId="{02CAAD44-5722-42BE-A6EE-751CE3A1C72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CC841F-17E8-4F89-A5D4-D16C2629A85E}" type="doc">
      <dgm:prSet loTypeId="urn:microsoft.com/office/officeart/2005/8/layout/radial3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CA"/>
        </a:p>
      </dgm:t>
    </dgm:pt>
    <dgm:pt modelId="{97626046-C8A8-42B9-9525-FF7BB89FDE61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Garamond" panose="02020404030301010803" pitchFamily="18" charset="0"/>
            </a:rPr>
            <a:t>Social Determinants of Health</a:t>
          </a:r>
          <a:endParaRPr lang="en-CA" dirty="0">
            <a:latin typeface="Garamond" panose="02020404030301010803" pitchFamily="18" charset="0"/>
          </a:endParaRPr>
        </a:p>
      </dgm:t>
    </dgm:pt>
    <dgm:pt modelId="{22738705-63F4-4165-8C06-19D5C028062C}" type="parTrans" cxnId="{6D7C41B5-189C-40CC-9817-FDE39EE35DEB}">
      <dgm:prSet/>
      <dgm:spPr/>
      <dgm:t>
        <a:bodyPr/>
        <a:lstStyle/>
        <a:p>
          <a:endParaRPr lang="en-CA"/>
        </a:p>
      </dgm:t>
    </dgm:pt>
    <dgm:pt modelId="{17292D78-826F-4156-AE3E-FFCAD5F795DF}" type="sibTrans" cxnId="{6D7C41B5-189C-40CC-9817-FDE39EE35DEB}">
      <dgm:prSet/>
      <dgm:spPr/>
      <dgm:t>
        <a:bodyPr/>
        <a:lstStyle/>
        <a:p>
          <a:endParaRPr lang="en-CA"/>
        </a:p>
      </dgm:t>
    </dgm:pt>
    <dgm:pt modelId="{676DE4DA-88DE-4C28-8591-EB939A76771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Garamond" panose="02020404030301010803" pitchFamily="18" charset="0"/>
            </a:rPr>
            <a:t>Income and social status</a:t>
          </a:r>
          <a:endParaRPr lang="en-CA" dirty="0">
            <a:latin typeface="Garamond" panose="02020404030301010803" pitchFamily="18" charset="0"/>
          </a:endParaRPr>
        </a:p>
      </dgm:t>
    </dgm:pt>
    <dgm:pt modelId="{FBF11EE9-D8C4-467F-8225-B6D14BEFFD95}" type="parTrans" cxnId="{E1CF5ED5-CE76-4550-A2EC-43C15841242A}">
      <dgm:prSet/>
      <dgm:spPr/>
      <dgm:t>
        <a:bodyPr/>
        <a:lstStyle/>
        <a:p>
          <a:endParaRPr lang="en-CA"/>
        </a:p>
      </dgm:t>
    </dgm:pt>
    <dgm:pt modelId="{8A4E34BA-EFF3-4945-BFE7-CCA64A9D78E8}" type="sibTrans" cxnId="{E1CF5ED5-CE76-4550-A2EC-43C15841242A}">
      <dgm:prSet/>
      <dgm:spPr/>
      <dgm:t>
        <a:bodyPr/>
        <a:lstStyle/>
        <a:p>
          <a:endParaRPr lang="en-CA"/>
        </a:p>
      </dgm:t>
    </dgm:pt>
    <dgm:pt modelId="{B541ACE6-74F2-4FDF-B0EE-51167CF92AD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Garamond" panose="02020404030301010803" pitchFamily="18" charset="0"/>
            </a:rPr>
            <a:t>Social support networks</a:t>
          </a:r>
          <a:endParaRPr lang="en-CA" dirty="0">
            <a:latin typeface="Garamond" panose="02020404030301010803" pitchFamily="18" charset="0"/>
          </a:endParaRPr>
        </a:p>
      </dgm:t>
    </dgm:pt>
    <dgm:pt modelId="{ABCC4BF7-3975-4CC3-AE51-ADC2A4D85874}" type="parTrans" cxnId="{83E54525-C7FD-4F74-BA79-FB400C41FEEF}">
      <dgm:prSet/>
      <dgm:spPr/>
      <dgm:t>
        <a:bodyPr/>
        <a:lstStyle/>
        <a:p>
          <a:endParaRPr lang="en-CA"/>
        </a:p>
      </dgm:t>
    </dgm:pt>
    <dgm:pt modelId="{C20122CD-4034-4F92-8E59-768CA78CCA97}" type="sibTrans" cxnId="{83E54525-C7FD-4F74-BA79-FB400C41FEEF}">
      <dgm:prSet/>
      <dgm:spPr/>
      <dgm:t>
        <a:bodyPr/>
        <a:lstStyle/>
        <a:p>
          <a:endParaRPr lang="en-CA"/>
        </a:p>
      </dgm:t>
    </dgm:pt>
    <dgm:pt modelId="{6CC3804C-3574-4C85-A1DE-CD9C31DC29B8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Garamond" panose="02020404030301010803" pitchFamily="18" charset="0"/>
            </a:rPr>
            <a:t>Education</a:t>
          </a:r>
          <a:endParaRPr lang="en-CA" dirty="0">
            <a:latin typeface="Garamond" panose="02020404030301010803" pitchFamily="18" charset="0"/>
          </a:endParaRPr>
        </a:p>
      </dgm:t>
    </dgm:pt>
    <dgm:pt modelId="{F5891E27-F568-4DE9-98B0-F248D6142815}" type="parTrans" cxnId="{B47A0077-43BB-499B-89C9-80458A38E9FA}">
      <dgm:prSet/>
      <dgm:spPr/>
      <dgm:t>
        <a:bodyPr/>
        <a:lstStyle/>
        <a:p>
          <a:endParaRPr lang="en-CA"/>
        </a:p>
      </dgm:t>
    </dgm:pt>
    <dgm:pt modelId="{9DC0A401-E2B4-4DA1-81F6-08A47FE46D39}" type="sibTrans" cxnId="{B47A0077-43BB-499B-89C9-80458A38E9FA}">
      <dgm:prSet/>
      <dgm:spPr/>
      <dgm:t>
        <a:bodyPr/>
        <a:lstStyle/>
        <a:p>
          <a:endParaRPr lang="en-CA"/>
        </a:p>
      </dgm:t>
    </dgm:pt>
    <dgm:pt modelId="{48D7D21D-3B83-471B-B988-1F6F54A24217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Garamond" panose="02020404030301010803" pitchFamily="18" charset="0"/>
            </a:rPr>
            <a:t>Employment</a:t>
          </a:r>
          <a:endParaRPr lang="en-CA" dirty="0">
            <a:latin typeface="Garamond" panose="02020404030301010803" pitchFamily="18" charset="0"/>
          </a:endParaRPr>
        </a:p>
      </dgm:t>
    </dgm:pt>
    <dgm:pt modelId="{C2D863B8-4650-4F52-89E2-B7D6553C6DCB}" type="parTrans" cxnId="{23FA3232-95CE-4D68-97F2-C00C460FE065}">
      <dgm:prSet/>
      <dgm:spPr/>
      <dgm:t>
        <a:bodyPr/>
        <a:lstStyle/>
        <a:p>
          <a:endParaRPr lang="en-CA"/>
        </a:p>
      </dgm:t>
    </dgm:pt>
    <dgm:pt modelId="{7A60C9F6-6F45-4622-B724-1723FAC86674}" type="sibTrans" cxnId="{23FA3232-95CE-4D68-97F2-C00C460FE065}">
      <dgm:prSet/>
      <dgm:spPr/>
      <dgm:t>
        <a:bodyPr/>
        <a:lstStyle/>
        <a:p>
          <a:endParaRPr lang="en-CA"/>
        </a:p>
      </dgm:t>
    </dgm:pt>
    <dgm:pt modelId="{33BBA0C7-0A37-4BD7-9B4D-E88E0CF0D2FD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Garamond" panose="02020404030301010803" pitchFamily="18" charset="0"/>
            </a:rPr>
            <a:t>Social environments</a:t>
          </a:r>
          <a:endParaRPr lang="en-CA" dirty="0">
            <a:latin typeface="Garamond" panose="02020404030301010803" pitchFamily="18" charset="0"/>
          </a:endParaRPr>
        </a:p>
      </dgm:t>
    </dgm:pt>
    <dgm:pt modelId="{9BD11963-E15C-4851-84D1-42948C863965}" type="parTrans" cxnId="{0F3184E2-288A-470E-B0C7-7449441B4BBB}">
      <dgm:prSet/>
      <dgm:spPr/>
      <dgm:t>
        <a:bodyPr/>
        <a:lstStyle/>
        <a:p>
          <a:endParaRPr lang="en-CA"/>
        </a:p>
      </dgm:t>
    </dgm:pt>
    <dgm:pt modelId="{581E7152-BF0D-4D53-B5AC-20D11C421626}" type="sibTrans" cxnId="{0F3184E2-288A-470E-B0C7-7449441B4BBB}">
      <dgm:prSet/>
      <dgm:spPr/>
      <dgm:t>
        <a:bodyPr/>
        <a:lstStyle/>
        <a:p>
          <a:endParaRPr lang="en-CA"/>
        </a:p>
      </dgm:t>
    </dgm:pt>
    <dgm:pt modelId="{D93118BC-194B-4131-9CF6-74C7398DD741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Garamond" panose="02020404030301010803" pitchFamily="18" charset="0"/>
            </a:rPr>
            <a:t>Physical environments</a:t>
          </a:r>
        </a:p>
      </dgm:t>
    </dgm:pt>
    <dgm:pt modelId="{05AB2769-536E-4C70-8603-936983186661}" type="parTrans" cxnId="{08380881-913D-4D1B-824F-D5DDAC86726B}">
      <dgm:prSet/>
      <dgm:spPr/>
      <dgm:t>
        <a:bodyPr/>
        <a:lstStyle/>
        <a:p>
          <a:endParaRPr lang="en-CA"/>
        </a:p>
      </dgm:t>
    </dgm:pt>
    <dgm:pt modelId="{EB2AF788-03AF-4B74-BA15-5DFBBB618766}" type="sibTrans" cxnId="{08380881-913D-4D1B-824F-D5DDAC86726B}">
      <dgm:prSet/>
      <dgm:spPr/>
      <dgm:t>
        <a:bodyPr/>
        <a:lstStyle/>
        <a:p>
          <a:endParaRPr lang="en-CA"/>
        </a:p>
      </dgm:t>
    </dgm:pt>
    <dgm:pt modelId="{56F623EC-C7C2-417D-972F-FB172B37EDF2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Garamond" panose="02020404030301010803" pitchFamily="18" charset="0"/>
            </a:rPr>
            <a:t>Healthy child development</a:t>
          </a:r>
        </a:p>
      </dgm:t>
    </dgm:pt>
    <dgm:pt modelId="{D17167B2-EA5C-4756-8F88-CD2910FB4DEB}" type="parTrans" cxnId="{5A68C72C-53A7-45C1-94B1-786CEB3C5B60}">
      <dgm:prSet/>
      <dgm:spPr/>
      <dgm:t>
        <a:bodyPr/>
        <a:lstStyle/>
        <a:p>
          <a:endParaRPr lang="en-CA"/>
        </a:p>
      </dgm:t>
    </dgm:pt>
    <dgm:pt modelId="{FEB2E503-A7EC-411A-9D0F-B2DDEABD2151}" type="sibTrans" cxnId="{5A68C72C-53A7-45C1-94B1-786CEB3C5B60}">
      <dgm:prSet/>
      <dgm:spPr/>
      <dgm:t>
        <a:bodyPr/>
        <a:lstStyle/>
        <a:p>
          <a:endParaRPr lang="en-CA"/>
        </a:p>
      </dgm:t>
    </dgm:pt>
    <dgm:pt modelId="{0B9076A5-BB83-4119-976F-25FD38BC3032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Garamond" panose="02020404030301010803" pitchFamily="18" charset="0"/>
            </a:rPr>
            <a:t>Health services</a:t>
          </a:r>
        </a:p>
      </dgm:t>
    </dgm:pt>
    <dgm:pt modelId="{8575C42D-4FAE-448A-943B-DE07D1B3C3F6}" type="parTrans" cxnId="{49E7FA1F-E440-40EA-B8EB-4D615DF1A119}">
      <dgm:prSet/>
      <dgm:spPr/>
      <dgm:t>
        <a:bodyPr/>
        <a:lstStyle/>
        <a:p>
          <a:endParaRPr lang="en-CA"/>
        </a:p>
      </dgm:t>
    </dgm:pt>
    <dgm:pt modelId="{D930AEB4-B942-421F-A87C-7F77C4F00ADE}" type="sibTrans" cxnId="{49E7FA1F-E440-40EA-B8EB-4D615DF1A119}">
      <dgm:prSet/>
      <dgm:spPr/>
      <dgm:t>
        <a:bodyPr/>
        <a:lstStyle/>
        <a:p>
          <a:endParaRPr lang="en-CA"/>
        </a:p>
      </dgm:t>
    </dgm:pt>
    <dgm:pt modelId="{02B0501D-4274-4452-A81C-86FCAB046A08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Garamond" panose="02020404030301010803" pitchFamily="18" charset="0"/>
            </a:rPr>
            <a:t>Personal health practices and coping</a:t>
          </a:r>
        </a:p>
      </dgm:t>
    </dgm:pt>
    <dgm:pt modelId="{F48F82A4-7838-4E77-A5A4-0E3CA47363EF}" type="parTrans" cxnId="{EE381D61-ECF2-471A-A080-B2C4A8BBD124}">
      <dgm:prSet/>
      <dgm:spPr/>
      <dgm:t>
        <a:bodyPr/>
        <a:lstStyle/>
        <a:p>
          <a:endParaRPr lang="en-CA"/>
        </a:p>
      </dgm:t>
    </dgm:pt>
    <dgm:pt modelId="{DD47CF7E-C27F-4BCB-91E8-11534BE7E51E}" type="sibTrans" cxnId="{EE381D61-ECF2-471A-A080-B2C4A8BBD124}">
      <dgm:prSet/>
      <dgm:spPr/>
      <dgm:t>
        <a:bodyPr/>
        <a:lstStyle/>
        <a:p>
          <a:endParaRPr lang="en-CA"/>
        </a:p>
      </dgm:t>
    </dgm:pt>
    <dgm:pt modelId="{A7189781-E79D-4409-8BA2-D6CFAFF70537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Garamond" panose="02020404030301010803" pitchFamily="18" charset="0"/>
            </a:rPr>
            <a:t>Biology and genetic endowment</a:t>
          </a:r>
        </a:p>
      </dgm:t>
    </dgm:pt>
    <dgm:pt modelId="{84462284-CEE3-44C4-8470-375E000E0A76}" type="parTrans" cxnId="{1929EAE6-7B30-4EC4-8A1F-42FCB1D66B12}">
      <dgm:prSet/>
      <dgm:spPr/>
      <dgm:t>
        <a:bodyPr/>
        <a:lstStyle/>
        <a:p>
          <a:endParaRPr lang="en-CA"/>
        </a:p>
      </dgm:t>
    </dgm:pt>
    <dgm:pt modelId="{005E74CB-0D54-48BA-980B-070D8CD99EA5}" type="sibTrans" cxnId="{1929EAE6-7B30-4EC4-8A1F-42FCB1D66B12}">
      <dgm:prSet/>
      <dgm:spPr/>
      <dgm:t>
        <a:bodyPr/>
        <a:lstStyle/>
        <a:p>
          <a:endParaRPr lang="en-CA"/>
        </a:p>
      </dgm:t>
    </dgm:pt>
    <dgm:pt modelId="{4AA5C229-15DA-4DE6-B327-83D0167CC4CD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Garamond" panose="02020404030301010803" pitchFamily="18" charset="0"/>
            </a:rPr>
            <a:t>Gender</a:t>
          </a:r>
        </a:p>
      </dgm:t>
    </dgm:pt>
    <dgm:pt modelId="{B75B959A-D319-4770-BA4C-1B7F3D759BD1}" type="parTrans" cxnId="{303FF95F-6114-4CDA-B353-2C54BB7F1076}">
      <dgm:prSet/>
      <dgm:spPr/>
      <dgm:t>
        <a:bodyPr/>
        <a:lstStyle/>
        <a:p>
          <a:endParaRPr lang="en-CA"/>
        </a:p>
      </dgm:t>
    </dgm:pt>
    <dgm:pt modelId="{A19E3C05-B356-42F9-BD19-DCF5F3CD694E}" type="sibTrans" cxnId="{303FF95F-6114-4CDA-B353-2C54BB7F1076}">
      <dgm:prSet/>
      <dgm:spPr/>
      <dgm:t>
        <a:bodyPr/>
        <a:lstStyle/>
        <a:p>
          <a:endParaRPr lang="en-CA"/>
        </a:p>
      </dgm:t>
    </dgm:pt>
    <dgm:pt modelId="{C2BE32FB-21A8-4D1D-872C-37276B448B7D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Garamond" panose="02020404030301010803" pitchFamily="18" charset="0"/>
            </a:rPr>
            <a:t>Culture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dirty="0">
            <a:latin typeface="Garamond" panose="02020404030301010803" pitchFamily="18" charset="0"/>
          </a:endParaRPr>
        </a:p>
      </dgm:t>
    </dgm:pt>
    <dgm:pt modelId="{F1D79AE4-8263-4A21-A713-169AAFDD5222}" type="parTrans" cxnId="{DBD86787-8BCF-4D41-AB01-849E76B4F733}">
      <dgm:prSet/>
      <dgm:spPr/>
      <dgm:t>
        <a:bodyPr/>
        <a:lstStyle/>
        <a:p>
          <a:endParaRPr lang="en-CA"/>
        </a:p>
      </dgm:t>
    </dgm:pt>
    <dgm:pt modelId="{230DF647-CCC4-47DB-84D5-8655EEB722C6}" type="sibTrans" cxnId="{DBD86787-8BCF-4D41-AB01-849E76B4F733}">
      <dgm:prSet/>
      <dgm:spPr/>
      <dgm:t>
        <a:bodyPr/>
        <a:lstStyle/>
        <a:p>
          <a:endParaRPr lang="en-CA"/>
        </a:p>
      </dgm:t>
    </dgm:pt>
    <dgm:pt modelId="{6C9759FA-877C-40D1-9384-E45DD03171BE}" type="pres">
      <dgm:prSet presAssocID="{86CC841F-17E8-4F89-A5D4-D16C2629A85E}" presName="composite" presStyleCnt="0">
        <dgm:presLayoutVars>
          <dgm:chMax val="1"/>
          <dgm:dir/>
          <dgm:resizeHandles val="exact"/>
        </dgm:presLayoutVars>
      </dgm:prSet>
      <dgm:spPr/>
    </dgm:pt>
    <dgm:pt modelId="{F56CEE8D-F913-444A-A236-5A6E9AAC25BC}" type="pres">
      <dgm:prSet presAssocID="{86CC841F-17E8-4F89-A5D4-D16C2629A85E}" presName="radial" presStyleCnt="0">
        <dgm:presLayoutVars>
          <dgm:animLvl val="ctr"/>
        </dgm:presLayoutVars>
      </dgm:prSet>
      <dgm:spPr/>
    </dgm:pt>
    <dgm:pt modelId="{DA5EDE6D-8B5C-4119-B564-E620E86543E2}" type="pres">
      <dgm:prSet presAssocID="{97626046-C8A8-42B9-9525-FF7BB89FDE61}" presName="centerShape" presStyleLbl="vennNode1" presStyleIdx="0" presStyleCnt="13"/>
      <dgm:spPr/>
    </dgm:pt>
    <dgm:pt modelId="{C0FE98F1-E9A9-4BC8-A255-79636B3608FD}" type="pres">
      <dgm:prSet presAssocID="{676DE4DA-88DE-4C28-8591-EB939A76771A}" presName="node" presStyleLbl="vennNode1" presStyleIdx="1" presStyleCnt="13">
        <dgm:presLayoutVars>
          <dgm:bulletEnabled val="1"/>
        </dgm:presLayoutVars>
      </dgm:prSet>
      <dgm:spPr/>
    </dgm:pt>
    <dgm:pt modelId="{D90ADF8F-2980-4A3F-AB52-C3F0EB3CB8AF}" type="pres">
      <dgm:prSet presAssocID="{B541ACE6-74F2-4FDF-B0EE-51167CF92AD9}" presName="node" presStyleLbl="vennNode1" presStyleIdx="2" presStyleCnt="13">
        <dgm:presLayoutVars>
          <dgm:bulletEnabled val="1"/>
        </dgm:presLayoutVars>
      </dgm:prSet>
      <dgm:spPr/>
    </dgm:pt>
    <dgm:pt modelId="{093B3098-EB67-4012-BA43-6AE36F6D2036}" type="pres">
      <dgm:prSet presAssocID="{6CC3804C-3574-4C85-A1DE-CD9C31DC29B8}" presName="node" presStyleLbl="vennNode1" presStyleIdx="3" presStyleCnt="13">
        <dgm:presLayoutVars>
          <dgm:bulletEnabled val="1"/>
        </dgm:presLayoutVars>
      </dgm:prSet>
      <dgm:spPr/>
    </dgm:pt>
    <dgm:pt modelId="{EAEB7820-E165-497B-AAEA-864297606031}" type="pres">
      <dgm:prSet presAssocID="{48D7D21D-3B83-471B-B988-1F6F54A24217}" presName="node" presStyleLbl="vennNode1" presStyleIdx="4" presStyleCnt="13">
        <dgm:presLayoutVars>
          <dgm:bulletEnabled val="1"/>
        </dgm:presLayoutVars>
      </dgm:prSet>
      <dgm:spPr/>
    </dgm:pt>
    <dgm:pt modelId="{3FE8A622-4065-47B5-A4D8-F0A302EBD988}" type="pres">
      <dgm:prSet presAssocID="{33BBA0C7-0A37-4BD7-9B4D-E88E0CF0D2FD}" presName="node" presStyleLbl="vennNode1" presStyleIdx="5" presStyleCnt="13">
        <dgm:presLayoutVars>
          <dgm:bulletEnabled val="1"/>
        </dgm:presLayoutVars>
      </dgm:prSet>
      <dgm:spPr/>
    </dgm:pt>
    <dgm:pt modelId="{7052214A-7FE8-45D5-9968-68723813F590}" type="pres">
      <dgm:prSet presAssocID="{D93118BC-194B-4131-9CF6-74C7398DD741}" presName="node" presStyleLbl="vennNode1" presStyleIdx="6" presStyleCnt="13">
        <dgm:presLayoutVars>
          <dgm:bulletEnabled val="1"/>
        </dgm:presLayoutVars>
      </dgm:prSet>
      <dgm:spPr/>
    </dgm:pt>
    <dgm:pt modelId="{48E021FA-3C83-4ED4-8056-917E564DF468}" type="pres">
      <dgm:prSet presAssocID="{56F623EC-C7C2-417D-972F-FB172B37EDF2}" presName="node" presStyleLbl="vennNode1" presStyleIdx="7" presStyleCnt="13">
        <dgm:presLayoutVars>
          <dgm:bulletEnabled val="1"/>
        </dgm:presLayoutVars>
      </dgm:prSet>
      <dgm:spPr/>
    </dgm:pt>
    <dgm:pt modelId="{B02BF4C6-D148-436A-A5CE-515CE044571F}" type="pres">
      <dgm:prSet presAssocID="{0B9076A5-BB83-4119-976F-25FD38BC3032}" presName="node" presStyleLbl="vennNode1" presStyleIdx="8" presStyleCnt="13">
        <dgm:presLayoutVars>
          <dgm:bulletEnabled val="1"/>
        </dgm:presLayoutVars>
      </dgm:prSet>
      <dgm:spPr/>
    </dgm:pt>
    <dgm:pt modelId="{C58788BC-DEDC-42CA-94D3-3E6027CF713C}" type="pres">
      <dgm:prSet presAssocID="{02B0501D-4274-4452-A81C-86FCAB046A08}" presName="node" presStyleLbl="vennNode1" presStyleIdx="9" presStyleCnt="13">
        <dgm:presLayoutVars>
          <dgm:bulletEnabled val="1"/>
        </dgm:presLayoutVars>
      </dgm:prSet>
      <dgm:spPr/>
    </dgm:pt>
    <dgm:pt modelId="{8E96A340-61A5-43C7-A821-A02CB7E1DC1C}" type="pres">
      <dgm:prSet presAssocID="{A7189781-E79D-4409-8BA2-D6CFAFF70537}" presName="node" presStyleLbl="vennNode1" presStyleIdx="10" presStyleCnt="13">
        <dgm:presLayoutVars>
          <dgm:bulletEnabled val="1"/>
        </dgm:presLayoutVars>
      </dgm:prSet>
      <dgm:spPr/>
    </dgm:pt>
    <dgm:pt modelId="{0B2F1C9C-F94F-444D-9EEE-458825B4222B}" type="pres">
      <dgm:prSet presAssocID="{4AA5C229-15DA-4DE6-B327-83D0167CC4CD}" presName="node" presStyleLbl="vennNode1" presStyleIdx="11" presStyleCnt="13">
        <dgm:presLayoutVars>
          <dgm:bulletEnabled val="1"/>
        </dgm:presLayoutVars>
      </dgm:prSet>
      <dgm:spPr/>
    </dgm:pt>
    <dgm:pt modelId="{01C1AAD7-A80A-42FB-ACB5-222EEF79342E}" type="pres">
      <dgm:prSet presAssocID="{C2BE32FB-21A8-4D1D-872C-37276B448B7D}" presName="node" presStyleLbl="vennNode1" presStyleIdx="12" presStyleCnt="13">
        <dgm:presLayoutVars>
          <dgm:bulletEnabled val="1"/>
        </dgm:presLayoutVars>
      </dgm:prSet>
      <dgm:spPr/>
    </dgm:pt>
  </dgm:ptLst>
  <dgm:cxnLst>
    <dgm:cxn modelId="{D572E60C-650C-48D2-BA0B-B2378D30B611}" type="presOf" srcId="{56F623EC-C7C2-417D-972F-FB172B37EDF2}" destId="{48E021FA-3C83-4ED4-8056-917E564DF468}" srcOrd="0" destOrd="0" presId="urn:microsoft.com/office/officeart/2005/8/layout/radial3"/>
    <dgm:cxn modelId="{7D642D0E-F5F6-48DE-A281-3B54FDEBB912}" type="presOf" srcId="{33BBA0C7-0A37-4BD7-9B4D-E88E0CF0D2FD}" destId="{3FE8A622-4065-47B5-A4D8-F0A302EBD988}" srcOrd="0" destOrd="0" presId="urn:microsoft.com/office/officeart/2005/8/layout/radial3"/>
    <dgm:cxn modelId="{49E7FA1F-E440-40EA-B8EB-4D615DF1A119}" srcId="{97626046-C8A8-42B9-9525-FF7BB89FDE61}" destId="{0B9076A5-BB83-4119-976F-25FD38BC3032}" srcOrd="7" destOrd="0" parTransId="{8575C42D-4FAE-448A-943B-DE07D1B3C3F6}" sibTransId="{D930AEB4-B942-421F-A87C-7F77C4F00ADE}"/>
    <dgm:cxn modelId="{83E54525-C7FD-4F74-BA79-FB400C41FEEF}" srcId="{97626046-C8A8-42B9-9525-FF7BB89FDE61}" destId="{B541ACE6-74F2-4FDF-B0EE-51167CF92AD9}" srcOrd="1" destOrd="0" parTransId="{ABCC4BF7-3975-4CC3-AE51-ADC2A4D85874}" sibTransId="{C20122CD-4034-4F92-8E59-768CA78CCA97}"/>
    <dgm:cxn modelId="{71284429-7381-42A6-9503-C3639BDE0565}" type="presOf" srcId="{A7189781-E79D-4409-8BA2-D6CFAFF70537}" destId="{8E96A340-61A5-43C7-A821-A02CB7E1DC1C}" srcOrd="0" destOrd="0" presId="urn:microsoft.com/office/officeart/2005/8/layout/radial3"/>
    <dgm:cxn modelId="{5A68C72C-53A7-45C1-94B1-786CEB3C5B60}" srcId="{97626046-C8A8-42B9-9525-FF7BB89FDE61}" destId="{56F623EC-C7C2-417D-972F-FB172B37EDF2}" srcOrd="6" destOrd="0" parTransId="{D17167B2-EA5C-4756-8F88-CD2910FB4DEB}" sibTransId="{FEB2E503-A7EC-411A-9D0F-B2DDEABD2151}"/>
    <dgm:cxn modelId="{23FA3232-95CE-4D68-97F2-C00C460FE065}" srcId="{97626046-C8A8-42B9-9525-FF7BB89FDE61}" destId="{48D7D21D-3B83-471B-B988-1F6F54A24217}" srcOrd="3" destOrd="0" parTransId="{C2D863B8-4650-4F52-89E2-B7D6553C6DCB}" sibTransId="{7A60C9F6-6F45-4622-B724-1723FAC86674}"/>
    <dgm:cxn modelId="{303FF95F-6114-4CDA-B353-2C54BB7F1076}" srcId="{97626046-C8A8-42B9-9525-FF7BB89FDE61}" destId="{4AA5C229-15DA-4DE6-B327-83D0167CC4CD}" srcOrd="10" destOrd="0" parTransId="{B75B959A-D319-4770-BA4C-1B7F3D759BD1}" sibTransId="{A19E3C05-B356-42F9-BD19-DCF5F3CD694E}"/>
    <dgm:cxn modelId="{EE381D61-ECF2-471A-A080-B2C4A8BBD124}" srcId="{97626046-C8A8-42B9-9525-FF7BB89FDE61}" destId="{02B0501D-4274-4452-A81C-86FCAB046A08}" srcOrd="8" destOrd="0" parTransId="{F48F82A4-7838-4E77-A5A4-0E3CA47363EF}" sibTransId="{DD47CF7E-C27F-4BCB-91E8-11534BE7E51E}"/>
    <dgm:cxn modelId="{AC15E751-3726-4828-9FA3-0F2593C06785}" type="presOf" srcId="{C2BE32FB-21A8-4D1D-872C-37276B448B7D}" destId="{01C1AAD7-A80A-42FB-ACB5-222EEF79342E}" srcOrd="0" destOrd="0" presId="urn:microsoft.com/office/officeart/2005/8/layout/radial3"/>
    <dgm:cxn modelId="{5B33FA74-E771-4E0A-B390-B07A88ECE740}" type="presOf" srcId="{86CC841F-17E8-4F89-A5D4-D16C2629A85E}" destId="{6C9759FA-877C-40D1-9384-E45DD03171BE}" srcOrd="0" destOrd="0" presId="urn:microsoft.com/office/officeart/2005/8/layout/radial3"/>
    <dgm:cxn modelId="{B47A0077-43BB-499B-89C9-80458A38E9FA}" srcId="{97626046-C8A8-42B9-9525-FF7BB89FDE61}" destId="{6CC3804C-3574-4C85-A1DE-CD9C31DC29B8}" srcOrd="2" destOrd="0" parTransId="{F5891E27-F568-4DE9-98B0-F248D6142815}" sibTransId="{9DC0A401-E2B4-4DA1-81F6-08A47FE46D39}"/>
    <dgm:cxn modelId="{08380881-913D-4D1B-824F-D5DDAC86726B}" srcId="{97626046-C8A8-42B9-9525-FF7BB89FDE61}" destId="{D93118BC-194B-4131-9CF6-74C7398DD741}" srcOrd="5" destOrd="0" parTransId="{05AB2769-536E-4C70-8603-936983186661}" sibTransId="{EB2AF788-03AF-4B74-BA15-5DFBBB618766}"/>
    <dgm:cxn modelId="{AE57EF82-2146-49F5-8C12-43F3F690F7B1}" type="presOf" srcId="{97626046-C8A8-42B9-9525-FF7BB89FDE61}" destId="{DA5EDE6D-8B5C-4119-B564-E620E86543E2}" srcOrd="0" destOrd="0" presId="urn:microsoft.com/office/officeart/2005/8/layout/radial3"/>
    <dgm:cxn modelId="{DBD86787-8BCF-4D41-AB01-849E76B4F733}" srcId="{97626046-C8A8-42B9-9525-FF7BB89FDE61}" destId="{C2BE32FB-21A8-4D1D-872C-37276B448B7D}" srcOrd="11" destOrd="0" parTransId="{F1D79AE4-8263-4A21-A713-169AAFDD5222}" sibTransId="{230DF647-CCC4-47DB-84D5-8655EEB722C6}"/>
    <dgm:cxn modelId="{5D77E892-4047-41E7-9EBE-733EBFF54E50}" type="presOf" srcId="{02B0501D-4274-4452-A81C-86FCAB046A08}" destId="{C58788BC-DEDC-42CA-94D3-3E6027CF713C}" srcOrd="0" destOrd="0" presId="urn:microsoft.com/office/officeart/2005/8/layout/radial3"/>
    <dgm:cxn modelId="{7463C49B-80E0-4BAC-9C19-8EE533F50D7F}" type="presOf" srcId="{48D7D21D-3B83-471B-B988-1F6F54A24217}" destId="{EAEB7820-E165-497B-AAEA-864297606031}" srcOrd="0" destOrd="0" presId="urn:microsoft.com/office/officeart/2005/8/layout/radial3"/>
    <dgm:cxn modelId="{6D7C41B5-189C-40CC-9817-FDE39EE35DEB}" srcId="{86CC841F-17E8-4F89-A5D4-D16C2629A85E}" destId="{97626046-C8A8-42B9-9525-FF7BB89FDE61}" srcOrd="0" destOrd="0" parTransId="{22738705-63F4-4165-8C06-19D5C028062C}" sibTransId="{17292D78-826F-4156-AE3E-FFCAD5F795DF}"/>
    <dgm:cxn modelId="{976E40BD-ED12-4774-9FE6-9D7D141BE2E2}" type="presOf" srcId="{4AA5C229-15DA-4DE6-B327-83D0167CC4CD}" destId="{0B2F1C9C-F94F-444D-9EEE-458825B4222B}" srcOrd="0" destOrd="0" presId="urn:microsoft.com/office/officeart/2005/8/layout/radial3"/>
    <dgm:cxn modelId="{FBDB91C8-C878-41D6-A7AE-2A646ED38A07}" type="presOf" srcId="{6CC3804C-3574-4C85-A1DE-CD9C31DC29B8}" destId="{093B3098-EB67-4012-BA43-6AE36F6D2036}" srcOrd="0" destOrd="0" presId="urn:microsoft.com/office/officeart/2005/8/layout/radial3"/>
    <dgm:cxn modelId="{C5EA78D0-B390-49FD-9517-294514649239}" type="presOf" srcId="{676DE4DA-88DE-4C28-8591-EB939A76771A}" destId="{C0FE98F1-E9A9-4BC8-A255-79636B3608FD}" srcOrd="0" destOrd="0" presId="urn:microsoft.com/office/officeart/2005/8/layout/radial3"/>
    <dgm:cxn modelId="{E1CF5ED5-CE76-4550-A2EC-43C15841242A}" srcId="{97626046-C8A8-42B9-9525-FF7BB89FDE61}" destId="{676DE4DA-88DE-4C28-8591-EB939A76771A}" srcOrd="0" destOrd="0" parTransId="{FBF11EE9-D8C4-467F-8225-B6D14BEFFD95}" sibTransId="{8A4E34BA-EFF3-4945-BFE7-CCA64A9D78E8}"/>
    <dgm:cxn modelId="{79300CE0-6B50-4A21-BFF0-CEDABB8E87A7}" type="presOf" srcId="{D93118BC-194B-4131-9CF6-74C7398DD741}" destId="{7052214A-7FE8-45D5-9968-68723813F590}" srcOrd="0" destOrd="0" presId="urn:microsoft.com/office/officeart/2005/8/layout/radial3"/>
    <dgm:cxn modelId="{0F3184E2-288A-470E-B0C7-7449441B4BBB}" srcId="{97626046-C8A8-42B9-9525-FF7BB89FDE61}" destId="{33BBA0C7-0A37-4BD7-9B4D-E88E0CF0D2FD}" srcOrd="4" destOrd="0" parTransId="{9BD11963-E15C-4851-84D1-42948C863965}" sibTransId="{581E7152-BF0D-4D53-B5AC-20D11C421626}"/>
    <dgm:cxn modelId="{7F9E76E3-6102-46AB-AF66-756D614F9E52}" type="presOf" srcId="{0B9076A5-BB83-4119-976F-25FD38BC3032}" destId="{B02BF4C6-D148-436A-A5CE-515CE044571F}" srcOrd="0" destOrd="0" presId="urn:microsoft.com/office/officeart/2005/8/layout/radial3"/>
    <dgm:cxn modelId="{1929EAE6-7B30-4EC4-8A1F-42FCB1D66B12}" srcId="{97626046-C8A8-42B9-9525-FF7BB89FDE61}" destId="{A7189781-E79D-4409-8BA2-D6CFAFF70537}" srcOrd="9" destOrd="0" parTransId="{84462284-CEE3-44C4-8470-375E000E0A76}" sibTransId="{005E74CB-0D54-48BA-980B-070D8CD99EA5}"/>
    <dgm:cxn modelId="{AEFD8EE7-620F-4BFC-AD64-80858A8913E0}" type="presOf" srcId="{B541ACE6-74F2-4FDF-B0EE-51167CF92AD9}" destId="{D90ADF8F-2980-4A3F-AB52-C3F0EB3CB8AF}" srcOrd="0" destOrd="0" presId="urn:microsoft.com/office/officeart/2005/8/layout/radial3"/>
    <dgm:cxn modelId="{E2C3E730-FBEA-4C75-B75E-ED9FC6F28B00}" type="presParOf" srcId="{6C9759FA-877C-40D1-9384-E45DD03171BE}" destId="{F56CEE8D-F913-444A-A236-5A6E9AAC25BC}" srcOrd="0" destOrd="0" presId="urn:microsoft.com/office/officeart/2005/8/layout/radial3"/>
    <dgm:cxn modelId="{255ACD8A-33DD-4752-874D-B112FA19FF2C}" type="presParOf" srcId="{F56CEE8D-F913-444A-A236-5A6E9AAC25BC}" destId="{DA5EDE6D-8B5C-4119-B564-E620E86543E2}" srcOrd="0" destOrd="0" presId="urn:microsoft.com/office/officeart/2005/8/layout/radial3"/>
    <dgm:cxn modelId="{523D46B0-6A4C-49E5-A865-A3A82EA4223F}" type="presParOf" srcId="{F56CEE8D-F913-444A-A236-5A6E9AAC25BC}" destId="{C0FE98F1-E9A9-4BC8-A255-79636B3608FD}" srcOrd="1" destOrd="0" presId="urn:microsoft.com/office/officeart/2005/8/layout/radial3"/>
    <dgm:cxn modelId="{822297E2-295D-4A6A-BB6D-23731F9F7C7C}" type="presParOf" srcId="{F56CEE8D-F913-444A-A236-5A6E9AAC25BC}" destId="{D90ADF8F-2980-4A3F-AB52-C3F0EB3CB8AF}" srcOrd="2" destOrd="0" presId="urn:microsoft.com/office/officeart/2005/8/layout/radial3"/>
    <dgm:cxn modelId="{7372D291-234C-4E11-AD94-342C794DEA42}" type="presParOf" srcId="{F56CEE8D-F913-444A-A236-5A6E9AAC25BC}" destId="{093B3098-EB67-4012-BA43-6AE36F6D2036}" srcOrd="3" destOrd="0" presId="urn:microsoft.com/office/officeart/2005/8/layout/radial3"/>
    <dgm:cxn modelId="{E9B9C62A-047C-4FC3-A966-49D59FF4C1B4}" type="presParOf" srcId="{F56CEE8D-F913-444A-A236-5A6E9AAC25BC}" destId="{EAEB7820-E165-497B-AAEA-864297606031}" srcOrd="4" destOrd="0" presId="urn:microsoft.com/office/officeart/2005/8/layout/radial3"/>
    <dgm:cxn modelId="{B3D7A1AD-6913-4106-ADAD-C7EDE9371AEC}" type="presParOf" srcId="{F56CEE8D-F913-444A-A236-5A6E9AAC25BC}" destId="{3FE8A622-4065-47B5-A4D8-F0A302EBD988}" srcOrd="5" destOrd="0" presId="urn:microsoft.com/office/officeart/2005/8/layout/radial3"/>
    <dgm:cxn modelId="{EBBCFAA0-E613-4406-9D99-99803E4E0038}" type="presParOf" srcId="{F56CEE8D-F913-444A-A236-5A6E9AAC25BC}" destId="{7052214A-7FE8-45D5-9968-68723813F590}" srcOrd="6" destOrd="0" presId="urn:microsoft.com/office/officeart/2005/8/layout/radial3"/>
    <dgm:cxn modelId="{640D9AC5-898D-4835-99B4-7F2405C7FD1E}" type="presParOf" srcId="{F56CEE8D-F913-444A-A236-5A6E9AAC25BC}" destId="{48E021FA-3C83-4ED4-8056-917E564DF468}" srcOrd="7" destOrd="0" presId="urn:microsoft.com/office/officeart/2005/8/layout/radial3"/>
    <dgm:cxn modelId="{1176FED1-2A12-4365-A732-672EA3EF3A75}" type="presParOf" srcId="{F56CEE8D-F913-444A-A236-5A6E9AAC25BC}" destId="{B02BF4C6-D148-436A-A5CE-515CE044571F}" srcOrd="8" destOrd="0" presId="urn:microsoft.com/office/officeart/2005/8/layout/radial3"/>
    <dgm:cxn modelId="{9BAB1BF5-8201-4EA7-A028-A6607184785E}" type="presParOf" srcId="{F56CEE8D-F913-444A-A236-5A6E9AAC25BC}" destId="{C58788BC-DEDC-42CA-94D3-3E6027CF713C}" srcOrd="9" destOrd="0" presId="urn:microsoft.com/office/officeart/2005/8/layout/radial3"/>
    <dgm:cxn modelId="{9CBAE03E-81E6-4B62-962F-A86D74989CB9}" type="presParOf" srcId="{F56CEE8D-F913-444A-A236-5A6E9AAC25BC}" destId="{8E96A340-61A5-43C7-A821-A02CB7E1DC1C}" srcOrd="10" destOrd="0" presId="urn:microsoft.com/office/officeart/2005/8/layout/radial3"/>
    <dgm:cxn modelId="{2F608571-D295-4642-BDC0-934D7B4391C5}" type="presParOf" srcId="{F56CEE8D-F913-444A-A236-5A6E9AAC25BC}" destId="{0B2F1C9C-F94F-444D-9EEE-458825B4222B}" srcOrd="11" destOrd="0" presId="urn:microsoft.com/office/officeart/2005/8/layout/radial3"/>
    <dgm:cxn modelId="{D0CA62C0-444C-4F95-8C79-479CBB658DEC}" type="presParOf" srcId="{F56CEE8D-F913-444A-A236-5A6E9AAC25BC}" destId="{01C1AAD7-A80A-42FB-ACB5-222EEF79342E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B4B1F0-9997-4250-8DC9-FC8617529229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2BEDE9E0-472D-49CC-AAF3-9D3305EA79B9}">
      <dgm:prSet phldrT="[Text]" custT="1"/>
      <dgm:spPr/>
      <dgm:t>
        <a:bodyPr/>
        <a:lstStyle/>
        <a:p>
          <a:r>
            <a:rPr lang="en-CA" sz="1100" dirty="0">
              <a:latin typeface="Garamond" panose="02020404030301010803" pitchFamily="18" charset="0"/>
            </a:rPr>
            <a:t>Fend for self/placed in jails</a:t>
          </a:r>
        </a:p>
      </dgm:t>
    </dgm:pt>
    <dgm:pt modelId="{62FF52FD-84D0-4E1D-856E-22AEE30CAA3C}" type="parTrans" cxnId="{C07BF729-05A7-4B1E-845B-F31945EA50EF}">
      <dgm:prSet/>
      <dgm:spPr/>
      <dgm:t>
        <a:bodyPr/>
        <a:lstStyle/>
        <a:p>
          <a:endParaRPr lang="en-CA"/>
        </a:p>
      </dgm:t>
    </dgm:pt>
    <dgm:pt modelId="{890423A5-8F76-4A84-92DC-B3B79004FECE}" type="sibTrans" cxnId="{C07BF729-05A7-4B1E-845B-F31945EA50EF}">
      <dgm:prSet/>
      <dgm:spPr/>
      <dgm:t>
        <a:bodyPr/>
        <a:lstStyle/>
        <a:p>
          <a:endParaRPr lang="en-CA"/>
        </a:p>
      </dgm:t>
    </dgm:pt>
    <dgm:pt modelId="{746654EF-A0E7-4B6D-A32F-A51C4D86D557}">
      <dgm:prSet phldrT="[Text]" custT="1"/>
      <dgm:spPr/>
      <dgm:t>
        <a:bodyPr/>
        <a:lstStyle/>
        <a:p>
          <a:r>
            <a:rPr lang="en-CA" sz="1100" dirty="0">
              <a:latin typeface="Garamond" panose="02020404030301010803" pitchFamily="18" charset="0"/>
            </a:rPr>
            <a:t>1836</a:t>
          </a:r>
        </a:p>
        <a:p>
          <a:r>
            <a:rPr lang="en-CA" sz="1100" dirty="0">
              <a:latin typeface="Garamond" panose="02020404030301010803" pitchFamily="18" charset="0"/>
            </a:rPr>
            <a:t> First mental health hospital opened in New Brunswick</a:t>
          </a:r>
        </a:p>
      </dgm:t>
    </dgm:pt>
    <dgm:pt modelId="{167CB37E-7ECE-4040-89D9-773152E4BB1E}" type="parTrans" cxnId="{F6AAAEF1-108F-4C41-99A6-4172986C046D}">
      <dgm:prSet/>
      <dgm:spPr/>
      <dgm:t>
        <a:bodyPr/>
        <a:lstStyle/>
        <a:p>
          <a:endParaRPr lang="en-CA"/>
        </a:p>
      </dgm:t>
    </dgm:pt>
    <dgm:pt modelId="{69E36CDB-AF82-4E01-9471-D195F0915E8D}" type="sibTrans" cxnId="{F6AAAEF1-108F-4C41-99A6-4172986C046D}">
      <dgm:prSet/>
      <dgm:spPr/>
      <dgm:t>
        <a:bodyPr/>
        <a:lstStyle/>
        <a:p>
          <a:endParaRPr lang="en-CA"/>
        </a:p>
      </dgm:t>
    </dgm:pt>
    <dgm:pt modelId="{B6EB71D6-3663-485F-A09A-A04CD2CCEF6F}">
      <dgm:prSet phldrT="[Text]" custT="1"/>
      <dgm:spPr/>
      <dgm:t>
        <a:bodyPr/>
        <a:lstStyle/>
        <a:p>
          <a:r>
            <a:rPr lang="en-CA" sz="1100" dirty="0">
              <a:latin typeface="Garamond" panose="02020404030301010803" pitchFamily="18" charset="0"/>
            </a:rPr>
            <a:t>1980s</a:t>
          </a:r>
        </a:p>
        <a:p>
          <a:r>
            <a:rPr lang="en-CA" sz="1100" dirty="0">
              <a:latin typeface="Garamond" panose="02020404030301010803" pitchFamily="18" charset="0"/>
            </a:rPr>
            <a:t>Agenda of mental health reform</a:t>
          </a:r>
        </a:p>
      </dgm:t>
    </dgm:pt>
    <dgm:pt modelId="{9A78DD0A-C110-4E9D-B943-8B2E522CDD07}" type="parTrans" cxnId="{72D2A41C-4B5A-4786-90F3-B09A9C8022DE}">
      <dgm:prSet/>
      <dgm:spPr/>
      <dgm:t>
        <a:bodyPr/>
        <a:lstStyle/>
        <a:p>
          <a:endParaRPr lang="en-CA"/>
        </a:p>
      </dgm:t>
    </dgm:pt>
    <dgm:pt modelId="{7B7018E7-3D1F-42D5-9D79-F354F3F5DD27}" type="sibTrans" cxnId="{72D2A41C-4B5A-4786-90F3-B09A9C8022DE}">
      <dgm:prSet/>
      <dgm:spPr/>
      <dgm:t>
        <a:bodyPr/>
        <a:lstStyle/>
        <a:p>
          <a:endParaRPr lang="en-CA"/>
        </a:p>
      </dgm:t>
    </dgm:pt>
    <dgm:pt modelId="{324BED23-3701-4E8C-8DE5-BB3C266C00A9}">
      <dgm:prSet custT="1"/>
      <dgm:spPr/>
      <dgm:t>
        <a:bodyPr/>
        <a:lstStyle/>
        <a:p>
          <a:r>
            <a:rPr lang="en-CA" sz="1100" dirty="0">
              <a:latin typeface="Garamond" panose="02020404030301010803" pitchFamily="18" charset="0"/>
            </a:rPr>
            <a:t>Late 1800s–early 1900s</a:t>
          </a:r>
        </a:p>
        <a:p>
          <a:r>
            <a:rPr lang="en-US" sz="1100" dirty="0">
              <a:latin typeface="Garamond" panose="02020404030301010803" pitchFamily="18" charset="0"/>
            </a:rPr>
            <a:t>Treatment focused on containment and moral interventions</a:t>
          </a:r>
          <a:r>
            <a:rPr lang="en-CA" sz="1100" dirty="0"/>
            <a:t> </a:t>
          </a:r>
        </a:p>
      </dgm:t>
    </dgm:pt>
    <dgm:pt modelId="{C89F6B52-7876-4C37-AA17-C7ED5EFDBCF9}" type="parTrans" cxnId="{9AD6DFF2-8999-4DFD-84D1-99F7477C90FB}">
      <dgm:prSet/>
      <dgm:spPr/>
      <dgm:t>
        <a:bodyPr/>
        <a:lstStyle/>
        <a:p>
          <a:endParaRPr lang="en-CA"/>
        </a:p>
      </dgm:t>
    </dgm:pt>
    <dgm:pt modelId="{EA4A7429-05D1-440A-A354-5D3BC4D6D591}" type="sibTrans" cxnId="{9AD6DFF2-8999-4DFD-84D1-99F7477C90FB}">
      <dgm:prSet/>
      <dgm:spPr/>
      <dgm:t>
        <a:bodyPr/>
        <a:lstStyle/>
        <a:p>
          <a:endParaRPr lang="en-CA"/>
        </a:p>
      </dgm:t>
    </dgm:pt>
    <dgm:pt modelId="{28D61003-C282-43CB-92BB-3F331F1EF3CD}">
      <dgm:prSet custT="1"/>
      <dgm:spPr/>
      <dgm:t>
        <a:bodyPr/>
        <a:lstStyle/>
        <a:p>
          <a:r>
            <a:rPr lang="en-CA" sz="1100" dirty="0">
              <a:latin typeface="Garamond" panose="02020404030301010803" pitchFamily="18" charset="0"/>
            </a:rPr>
            <a:t>1960s </a:t>
          </a:r>
        </a:p>
        <a:p>
          <a:r>
            <a:rPr lang="en-CA" sz="1100" dirty="0">
              <a:latin typeface="Garamond" panose="02020404030301010803" pitchFamily="18" charset="0"/>
            </a:rPr>
            <a:t>Period of deinstitutionalization</a:t>
          </a:r>
        </a:p>
      </dgm:t>
    </dgm:pt>
    <dgm:pt modelId="{19B1D586-16BA-4F00-9A74-8444F07C13DC}" type="parTrans" cxnId="{FAC122CE-836C-4693-8EE0-F20E81C5E04D}">
      <dgm:prSet/>
      <dgm:spPr/>
      <dgm:t>
        <a:bodyPr/>
        <a:lstStyle/>
        <a:p>
          <a:endParaRPr lang="en-CA"/>
        </a:p>
      </dgm:t>
    </dgm:pt>
    <dgm:pt modelId="{81910A2C-4820-4107-A33D-252F8BFAFA68}" type="sibTrans" cxnId="{FAC122CE-836C-4693-8EE0-F20E81C5E04D}">
      <dgm:prSet/>
      <dgm:spPr/>
      <dgm:t>
        <a:bodyPr/>
        <a:lstStyle/>
        <a:p>
          <a:endParaRPr lang="en-CA"/>
        </a:p>
      </dgm:t>
    </dgm:pt>
    <dgm:pt modelId="{554A4B3F-5024-471B-B670-8560ED13B2BA}">
      <dgm:prSet custT="1"/>
      <dgm:spPr/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dirty="0">
              <a:latin typeface="Garamond" panose="02020404030301010803" pitchFamily="18" charset="0"/>
            </a:rPr>
            <a:t>1900s–1950s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100" dirty="0">
              <a:latin typeface="Garamond" panose="02020404030301010803" pitchFamily="18" charset="0"/>
            </a:rPr>
            <a:t>Psychoanalysis, neuropsychiatry, and medication</a:t>
          </a:r>
        </a:p>
      </dgm:t>
    </dgm:pt>
    <dgm:pt modelId="{5CBE9FFE-145F-46F6-9531-419B86A1EFF7}" type="parTrans" cxnId="{3B5AC8C8-F1F3-47E9-AF9D-6244DE1FBCD7}">
      <dgm:prSet/>
      <dgm:spPr/>
      <dgm:t>
        <a:bodyPr/>
        <a:lstStyle/>
        <a:p>
          <a:endParaRPr lang="en-CA"/>
        </a:p>
      </dgm:t>
    </dgm:pt>
    <dgm:pt modelId="{64706A7F-BE3F-4ED6-8F8F-E86E6CEA8CFC}" type="sibTrans" cxnId="{3B5AC8C8-F1F3-47E9-AF9D-6244DE1FBCD7}">
      <dgm:prSet/>
      <dgm:spPr/>
      <dgm:t>
        <a:bodyPr/>
        <a:lstStyle/>
        <a:p>
          <a:endParaRPr lang="en-CA"/>
        </a:p>
      </dgm:t>
    </dgm:pt>
    <dgm:pt modelId="{52C7D291-B8CC-47E0-B514-B065064B1101}" type="pres">
      <dgm:prSet presAssocID="{BBB4B1F0-9997-4250-8DC9-FC8617529229}" presName="CompostProcess" presStyleCnt="0">
        <dgm:presLayoutVars>
          <dgm:dir/>
          <dgm:resizeHandles val="exact"/>
        </dgm:presLayoutVars>
      </dgm:prSet>
      <dgm:spPr/>
    </dgm:pt>
    <dgm:pt modelId="{60BB1BD4-3C53-422E-AA24-CDE0F8A68A6D}" type="pres">
      <dgm:prSet presAssocID="{BBB4B1F0-9997-4250-8DC9-FC8617529229}" presName="arrow" presStyleLbl="bgShp" presStyleIdx="0" presStyleCnt="1"/>
      <dgm:spPr/>
    </dgm:pt>
    <dgm:pt modelId="{1C4AB92C-658A-4BA4-A983-347383560B03}" type="pres">
      <dgm:prSet presAssocID="{BBB4B1F0-9997-4250-8DC9-FC8617529229}" presName="linearProcess" presStyleCnt="0"/>
      <dgm:spPr/>
    </dgm:pt>
    <dgm:pt modelId="{F7163CE2-41CC-4EAD-BDDA-BE3AF05BF085}" type="pres">
      <dgm:prSet presAssocID="{2BEDE9E0-472D-49CC-AAF3-9D3305EA79B9}" presName="textNode" presStyleLbl="node1" presStyleIdx="0" presStyleCnt="6" custScaleX="88300">
        <dgm:presLayoutVars>
          <dgm:bulletEnabled val="1"/>
        </dgm:presLayoutVars>
      </dgm:prSet>
      <dgm:spPr/>
    </dgm:pt>
    <dgm:pt modelId="{21403146-DC7E-4E41-AF18-25C6DE7AD7B9}" type="pres">
      <dgm:prSet presAssocID="{890423A5-8F76-4A84-92DC-B3B79004FECE}" presName="sibTrans" presStyleCnt="0"/>
      <dgm:spPr/>
    </dgm:pt>
    <dgm:pt modelId="{4D2927EA-3ADB-4830-BA16-6FEBDD1CA0E6}" type="pres">
      <dgm:prSet presAssocID="{746654EF-A0E7-4B6D-A32F-A51C4D86D557}" presName="textNode" presStyleLbl="node1" presStyleIdx="1" presStyleCnt="6">
        <dgm:presLayoutVars>
          <dgm:bulletEnabled val="1"/>
        </dgm:presLayoutVars>
      </dgm:prSet>
      <dgm:spPr/>
    </dgm:pt>
    <dgm:pt modelId="{3FEF2D90-F7F0-443A-B718-204453EECEE4}" type="pres">
      <dgm:prSet presAssocID="{69E36CDB-AF82-4E01-9471-D195F0915E8D}" presName="sibTrans" presStyleCnt="0"/>
      <dgm:spPr/>
    </dgm:pt>
    <dgm:pt modelId="{17765EE3-9F91-4B66-AAE5-F9D693896B5D}" type="pres">
      <dgm:prSet presAssocID="{324BED23-3701-4E8C-8DE5-BB3C266C00A9}" presName="textNode" presStyleLbl="node1" presStyleIdx="2" presStyleCnt="6">
        <dgm:presLayoutVars>
          <dgm:bulletEnabled val="1"/>
        </dgm:presLayoutVars>
      </dgm:prSet>
      <dgm:spPr/>
    </dgm:pt>
    <dgm:pt modelId="{9B48B87B-FBBA-4710-8867-F8720F72584B}" type="pres">
      <dgm:prSet presAssocID="{EA4A7429-05D1-440A-A354-5D3BC4D6D591}" presName="sibTrans" presStyleCnt="0"/>
      <dgm:spPr/>
    </dgm:pt>
    <dgm:pt modelId="{ECF5C215-24C2-4348-A5A3-2E03D6AEB9D5}" type="pres">
      <dgm:prSet presAssocID="{554A4B3F-5024-471B-B670-8560ED13B2BA}" presName="textNode" presStyleLbl="node1" presStyleIdx="3" presStyleCnt="6" custLinFactNeighborX="-10667" custLinFactNeighborY="763">
        <dgm:presLayoutVars>
          <dgm:bulletEnabled val="1"/>
        </dgm:presLayoutVars>
      </dgm:prSet>
      <dgm:spPr/>
    </dgm:pt>
    <dgm:pt modelId="{6E73F4CE-D099-4C23-8065-A9F863C078A0}" type="pres">
      <dgm:prSet presAssocID="{64706A7F-BE3F-4ED6-8F8F-E86E6CEA8CFC}" presName="sibTrans" presStyleCnt="0"/>
      <dgm:spPr/>
    </dgm:pt>
    <dgm:pt modelId="{73EB183F-2CE7-4FC4-84C7-0184AC75BB30}" type="pres">
      <dgm:prSet presAssocID="{28D61003-C282-43CB-92BB-3F331F1EF3CD}" presName="textNode" presStyleLbl="node1" presStyleIdx="4" presStyleCnt="6" custScaleX="112204" custLinFactNeighborX="-5655" custLinFactNeighborY="763">
        <dgm:presLayoutVars>
          <dgm:bulletEnabled val="1"/>
        </dgm:presLayoutVars>
      </dgm:prSet>
      <dgm:spPr/>
    </dgm:pt>
    <dgm:pt modelId="{A1D48A4F-26A9-48B4-85C9-B74268683DA1}" type="pres">
      <dgm:prSet presAssocID="{81910A2C-4820-4107-A33D-252F8BFAFA68}" presName="sibTrans" presStyleCnt="0"/>
      <dgm:spPr/>
    </dgm:pt>
    <dgm:pt modelId="{9B94FA0B-E725-4DF2-999C-30FC50151D59}" type="pres">
      <dgm:prSet presAssocID="{B6EB71D6-3663-485F-A09A-A04CD2CCEF6F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72D2A41C-4B5A-4786-90F3-B09A9C8022DE}" srcId="{BBB4B1F0-9997-4250-8DC9-FC8617529229}" destId="{B6EB71D6-3663-485F-A09A-A04CD2CCEF6F}" srcOrd="5" destOrd="0" parTransId="{9A78DD0A-C110-4E9D-B943-8B2E522CDD07}" sibTransId="{7B7018E7-3D1F-42D5-9D79-F354F3F5DD27}"/>
    <dgm:cxn modelId="{1280291E-DA5E-4217-B8A2-3B1A1204179C}" type="presOf" srcId="{BBB4B1F0-9997-4250-8DC9-FC8617529229}" destId="{52C7D291-B8CC-47E0-B514-B065064B1101}" srcOrd="0" destOrd="0" presId="urn:microsoft.com/office/officeart/2005/8/layout/hProcess9"/>
    <dgm:cxn modelId="{C07BF729-05A7-4B1E-845B-F31945EA50EF}" srcId="{BBB4B1F0-9997-4250-8DC9-FC8617529229}" destId="{2BEDE9E0-472D-49CC-AAF3-9D3305EA79B9}" srcOrd="0" destOrd="0" parTransId="{62FF52FD-84D0-4E1D-856E-22AEE30CAA3C}" sibTransId="{890423A5-8F76-4A84-92DC-B3B79004FECE}"/>
    <dgm:cxn modelId="{DDC86A64-D1D6-418D-B2F0-C411183C63C1}" type="presOf" srcId="{324BED23-3701-4E8C-8DE5-BB3C266C00A9}" destId="{17765EE3-9F91-4B66-AAE5-F9D693896B5D}" srcOrd="0" destOrd="0" presId="urn:microsoft.com/office/officeart/2005/8/layout/hProcess9"/>
    <dgm:cxn modelId="{BA46326C-A26D-40B4-8F4C-807F2F8FD73C}" type="presOf" srcId="{554A4B3F-5024-471B-B670-8560ED13B2BA}" destId="{ECF5C215-24C2-4348-A5A3-2E03D6AEB9D5}" srcOrd="0" destOrd="0" presId="urn:microsoft.com/office/officeart/2005/8/layout/hProcess9"/>
    <dgm:cxn modelId="{00B8057C-104A-4060-862C-74EE9FF517EA}" type="presOf" srcId="{B6EB71D6-3663-485F-A09A-A04CD2CCEF6F}" destId="{9B94FA0B-E725-4DF2-999C-30FC50151D59}" srcOrd="0" destOrd="0" presId="urn:microsoft.com/office/officeart/2005/8/layout/hProcess9"/>
    <dgm:cxn modelId="{F0CDF185-B7AB-470D-A5E1-886DA16FEA5A}" type="presOf" srcId="{2BEDE9E0-472D-49CC-AAF3-9D3305EA79B9}" destId="{F7163CE2-41CC-4EAD-BDDA-BE3AF05BF085}" srcOrd="0" destOrd="0" presId="urn:microsoft.com/office/officeart/2005/8/layout/hProcess9"/>
    <dgm:cxn modelId="{3B5AC8C8-F1F3-47E9-AF9D-6244DE1FBCD7}" srcId="{BBB4B1F0-9997-4250-8DC9-FC8617529229}" destId="{554A4B3F-5024-471B-B670-8560ED13B2BA}" srcOrd="3" destOrd="0" parTransId="{5CBE9FFE-145F-46F6-9531-419B86A1EFF7}" sibTransId="{64706A7F-BE3F-4ED6-8F8F-E86E6CEA8CFC}"/>
    <dgm:cxn modelId="{FAC122CE-836C-4693-8EE0-F20E81C5E04D}" srcId="{BBB4B1F0-9997-4250-8DC9-FC8617529229}" destId="{28D61003-C282-43CB-92BB-3F331F1EF3CD}" srcOrd="4" destOrd="0" parTransId="{19B1D586-16BA-4F00-9A74-8444F07C13DC}" sibTransId="{81910A2C-4820-4107-A33D-252F8BFAFA68}"/>
    <dgm:cxn modelId="{A85C7FE2-3E54-4BA8-B416-49139474C248}" type="presOf" srcId="{28D61003-C282-43CB-92BB-3F331F1EF3CD}" destId="{73EB183F-2CE7-4FC4-84C7-0184AC75BB30}" srcOrd="0" destOrd="0" presId="urn:microsoft.com/office/officeart/2005/8/layout/hProcess9"/>
    <dgm:cxn modelId="{A1133AE4-D8EC-4A89-9E1C-E9225C692251}" type="presOf" srcId="{746654EF-A0E7-4B6D-A32F-A51C4D86D557}" destId="{4D2927EA-3ADB-4830-BA16-6FEBDD1CA0E6}" srcOrd="0" destOrd="0" presId="urn:microsoft.com/office/officeart/2005/8/layout/hProcess9"/>
    <dgm:cxn modelId="{F6AAAEF1-108F-4C41-99A6-4172986C046D}" srcId="{BBB4B1F0-9997-4250-8DC9-FC8617529229}" destId="{746654EF-A0E7-4B6D-A32F-A51C4D86D557}" srcOrd="1" destOrd="0" parTransId="{167CB37E-7ECE-4040-89D9-773152E4BB1E}" sibTransId="{69E36CDB-AF82-4E01-9471-D195F0915E8D}"/>
    <dgm:cxn modelId="{9AD6DFF2-8999-4DFD-84D1-99F7477C90FB}" srcId="{BBB4B1F0-9997-4250-8DC9-FC8617529229}" destId="{324BED23-3701-4E8C-8DE5-BB3C266C00A9}" srcOrd="2" destOrd="0" parTransId="{C89F6B52-7876-4C37-AA17-C7ED5EFDBCF9}" sibTransId="{EA4A7429-05D1-440A-A354-5D3BC4D6D591}"/>
    <dgm:cxn modelId="{692D4449-1130-466B-A3D8-B1B3699DFF3B}" type="presParOf" srcId="{52C7D291-B8CC-47E0-B514-B065064B1101}" destId="{60BB1BD4-3C53-422E-AA24-CDE0F8A68A6D}" srcOrd="0" destOrd="0" presId="urn:microsoft.com/office/officeart/2005/8/layout/hProcess9"/>
    <dgm:cxn modelId="{8AA825CF-46B6-4F35-A8F4-A11805A09E2C}" type="presParOf" srcId="{52C7D291-B8CC-47E0-B514-B065064B1101}" destId="{1C4AB92C-658A-4BA4-A983-347383560B03}" srcOrd="1" destOrd="0" presId="urn:microsoft.com/office/officeart/2005/8/layout/hProcess9"/>
    <dgm:cxn modelId="{3F03422E-2B03-4E5D-94C6-31CF6506072C}" type="presParOf" srcId="{1C4AB92C-658A-4BA4-A983-347383560B03}" destId="{F7163CE2-41CC-4EAD-BDDA-BE3AF05BF085}" srcOrd="0" destOrd="0" presId="urn:microsoft.com/office/officeart/2005/8/layout/hProcess9"/>
    <dgm:cxn modelId="{60BAFAE1-C2CF-43F3-8C2E-091E9340AB56}" type="presParOf" srcId="{1C4AB92C-658A-4BA4-A983-347383560B03}" destId="{21403146-DC7E-4E41-AF18-25C6DE7AD7B9}" srcOrd="1" destOrd="0" presId="urn:microsoft.com/office/officeart/2005/8/layout/hProcess9"/>
    <dgm:cxn modelId="{1382B00B-05B7-4ED3-9689-C9D6D2B20EFC}" type="presParOf" srcId="{1C4AB92C-658A-4BA4-A983-347383560B03}" destId="{4D2927EA-3ADB-4830-BA16-6FEBDD1CA0E6}" srcOrd="2" destOrd="0" presId="urn:microsoft.com/office/officeart/2005/8/layout/hProcess9"/>
    <dgm:cxn modelId="{32DEC95E-2A35-463B-B9AC-061A38B6FD09}" type="presParOf" srcId="{1C4AB92C-658A-4BA4-A983-347383560B03}" destId="{3FEF2D90-F7F0-443A-B718-204453EECEE4}" srcOrd="3" destOrd="0" presId="urn:microsoft.com/office/officeart/2005/8/layout/hProcess9"/>
    <dgm:cxn modelId="{853FC7DB-3AC3-4A2B-BD83-38CD3DC680E4}" type="presParOf" srcId="{1C4AB92C-658A-4BA4-A983-347383560B03}" destId="{17765EE3-9F91-4B66-AAE5-F9D693896B5D}" srcOrd="4" destOrd="0" presId="urn:microsoft.com/office/officeart/2005/8/layout/hProcess9"/>
    <dgm:cxn modelId="{415020A5-9585-42F5-8434-C08C62AE00E2}" type="presParOf" srcId="{1C4AB92C-658A-4BA4-A983-347383560B03}" destId="{9B48B87B-FBBA-4710-8867-F8720F72584B}" srcOrd="5" destOrd="0" presId="urn:microsoft.com/office/officeart/2005/8/layout/hProcess9"/>
    <dgm:cxn modelId="{BB09657C-6D47-4700-9F90-8958E71FDDC9}" type="presParOf" srcId="{1C4AB92C-658A-4BA4-A983-347383560B03}" destId="{ECF5C215-24C2-4348-A5A3-2E03D6AEB9D5}" srcOrd="6" destOrd="0" presId="urn:microsoft.com/office/officeart/2005/8/layout/hProcess9"/>
    <dgm:cxn modelId="{2DDA93A3-D2A3-4547-89D6-3A6041267C03}" type="presParOf" srcId="{1C4AB92C-658A-4BA4-A983-347383560B03}" destId="{6E73F4CE-D099-4C23-8065-A9F863C078A0}" srcOrd="7" destOrd="0" presId="urn:microsoft.com/office/officeart/2005/8/layout/hProcess9"/>
    <dgm:cxn modelId="{43FC2FE0-84C0-44C1-842C-CA67B5260CCE}" type="presParOf" srcId="{1C4AB92C-658A-4BA4-A983-347383560B03}" destId="{73EB183F-2CE7-4FC4-84C7-0184AC75BB30}" srcOrd="8" destOrd="0" presId="urn:microsoft.com/office/officeart/2005/8/layout/hProcess9"/>
    <dgm:cxn modelId="{797BF56F-0275-4877-B04A-917D67CA2979}" type="presParOf" srcId="{1C4AB92C-658A-4BA4-A983-347383560B03}" destId="{A1D48A4F-26A9-48B4-85C9-B74268683DA1}" srcOrd="9" destOrd="0" presId="urn:microsoft.com/office/officeart/2005/8/layout/hProcess9"/>
    <dgm:cxn modelId="{83E887DF-8C5F-4F27-B72D-5564547C9993}" type="presParOf" srcId="{1C4AB92C-658A-4BA4-A983-347383560B03}" destId="{9B94FA0B-E725-4DF2-999C-30FC50151D5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62817-B942-4035-9C42-6F817ADE759F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B069FE-0101-44B4-876C-E7023972DDB3}">
      <dsp:nvSpPr>
        <dsp:cNvPr id="0" name=""/>
        <dsp:cNvSpPr/>
      </dsp:nvSpPr>
      <dsp:spPr>
        <a:xfrm>
          <a:off x="3254" y="0"/>
          <a:ext cx="142310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aramond" panose="02020404030301010803" pitchFamily="18" charset="0"/>
            </a:rPr>
            <a:t>1900s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aramond" panose="02020404030301010803" pitchFamily="18" charset="0"/>
            </a:rPr>
            <a:t>Fee for service</a:t>
          </a:r>
          <a:endParaRPr lang="en-CA" sz="1400" kern="1200" dirty="0">
            <a:latin typeface="Garamond" panose="02020404030301010803" pitchFamily="18" charset="0"/>
          </a:endParaRPr>
        </a:p>
      </dsp:txBody>
      <dsp:txXfrm>
        <a:off x="3254" y="0"/>
        <a:ext cx="1423101" cy="1810385"/>
      </dsp:txXfrm>
    </dsp:sp>
    <dsp:sp modelId="{85045C5C-2782-4B5F-91CB-4B66A36D5FE8}">
      <dsp:nvSpPr>
        <dsp:cNvPr id="0" name=""/>
        <dsp:cNvSpPr/>
      </dsp:nvSpPr>
      <dsp:spPr>
        <a:xfrm>
          <a:off x="488507" y="2036683"/>
          <a:ext cx="452596" cy="4525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B90545-E58A-4A94-ADE7-DE7A7A73FEE0}">
      <dsp:nvSpPr>
        <dsp:cNvPr id="0" name=""/>
        <dsp:cNvSpPr/>
      </dsp:nvSpPr>
      <dsp:spPr>
        <a:xfrm>
          <a:off x="1497511" y="2715577"/>
          <a:ext cx="142310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aramond" panose="02020404030301010803" pitchFamily="18" charset="0"/>
            </a:rPr>
            <a:t>1939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aramond" panose="02020404030301010803" pitchFamily="18" charset="0"/>
            </a:rPr>
            <a:t>First Canadian Blue Cross health insurance plan in Manitoba for those who could pay premiums</a:t>
          </a:r>
          <a:endParaRPr lang="en-CA" sz="1400" kern="1200" dirty="0">
            <a:latin typeface="Garamond" panose="02020404030301010803" pitchFamily="18" charset="0"/>
          </a:endParaRPr>
        </a:p>
      </dsp:txBody>
      <dsp:txXfrm>
        <a:off x="1497511" y="2715577"/>
        <a:ext cx="1423101" cy="1810385"/>
      </dsp:txXfrm>
    </dsp:sp>
    <dsp:sp modelId="{CB8D5FF9-4B97-4AF5-9A76-19E6F4AC83EB}">
      <dsp:nvSpPr>
        <dsp:cNvPr id="0" name=""/>
        <dsp:cNvSpPr/>
      </dsp:nvSpPr>
      <dsp:spPr>
        <a:xfrm>
          <a:off x="1982764" y="2036683"/>
          <a:ext cx="452596" cy="4525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C51229-2823-4B15-B156-EBB85FDBD464}">
      <dsp:nvSpPr>
        <dsp:cNvPr id="0" name=""/>
        <dsp:cNvSpPr/>
      </dsp:nvSpPr>
      <dsp:spPr>
        <a:xfrm>
          <a:off x="2991769" y="0"/>
          <a:ext cx="142310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aramond" panose="02020404030301010803" pitchFamily="18" charset="0"/>
            </a:rPr>
            <a:t>1947–1961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aramond" panose="02020404030301010803" pitchFamily="18" charset="0"/>
            </a:rPr>
            <a:t>All provinces enter into cost-sharing agreements with federal government for hospital care</a:t>
          </a:r>
          <a:endParaRPr lang="en-CA" sz="1400" kern="1200" dirty="0">
            <a:latin typeface="Garamond" panose="02020404030301010803" pitchFamily="18" charset="0"/>
          </a:endParaRPr>
        </a:p>
      </dsp:txBody>
      <dsp:txXfrm>
        <a:off x="2991769" y="0"/>
        <a:ext cx="1423101" cy="1810385"/>
      </dsp:txXfrm>
    </dsp:sp>
    <dsp:sp modelId="{598BA78B-0A08-4F28-A31E-1C240D3BFEC1}">
      <dsp:nvSpPr>
        <dsp:cNvPr id="0" name=""/>
        <dsp:cNvSpPr/>
      </dsp:nvSpPr>
      <dsp:spPr>
        <a:xfrm>
          <a:off x="3477021" y="2036683"/>
          <a:ext cx="452596" cy="4525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70350D-4375-47A5-AB05-95481AF6E299}">
      <dsp:nvSpPr>
        <dsp:cNvPr id="0" name=""/>
        <dsp:cNvSpPr/>
      </dsp:nvSpPr>
      <dsp:spPr>
        <a:xfrm>
          <a:off x="4486026" y="2715577"/>
          <a:ext cx="142310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aramond" panose="02020404030301010803" pitchFamily="18" charset="0"/>
            </a:rPr>
            <a:t>1962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aramond" panose="02020404030301010803" pitchFamily="18" charset="0"/>
            </a:rPr>
            <a:t>Saskatchewan begins first universal health care system</a:t>
          </a:r>
          <a:endParaRPr lang="en-CA" sz="1400" kern="1200" dirty="0">
            <a:latin typeface="Garamond" panose="02020404030301010803" pitchFamily="18" charset="0"/>
          </a:endParaRPr>
        </a:p>
      </dsp:txBody>
      <dsp:txXfrm>
        <a:off x="4486026" y="2715577"/>
        <a:ext cx="1423101" cy="1810385"/>
      </dsp:txXfrm>
    </dsp:sp>
    <dsp:sp modelId="{F45F9ECF-CF6A-457A-AF19-48A196BFC9CE}">
      <dsp:nvSpPr>
        <dsp:cNvPr id="0" name=""/>
        <dsp:cNvSpPr/>
      </dsp:nvSpPr>
      <dsp:spPr>
        <a:xfrm>
          <a:off x="4971278" y="2036683"/>
          <a:ext cx="452596" cy="4525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1123D6-5700-47F5-AC3C-546E92CE57FE}">
      <dsp:nvSpPr>
        <dsp:cNvPr id="0" name=""/>
        <dsp:cNvSpPr/>
      </dsp:nvSpPr>
      <dsp:spPr>
        <a:xfrm>
          <a:off x="5980283" y="0"/>
          <a:ext cx="142310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aramond" panose="02020404030301010803" pitchFamily="18" charset="0"/>
            </a:rPr>
            <a:t>1972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aramond" panose="02020404030301010803" pitchFamily="18" charset="0"/>
            </a:rPr>
            <a:t>All provinces have universal health care plan</a:t>
          </a:r>
          <a:endParaRPr lang="en-CA" sz="1400" kern="1200" dirty="0">
            <a:latin typeface="Garamond" panose="02020404030301010803" pitchFamily="18" charset="0"/>
          </a:endParaRPr>
        </a:p>
      </dsp:txBody>
      <dsp:txXfrm>
        <a:off x="5980283" y="0"/>
        <a:ext cx="1423101" cy="1810385"/>
      </dsp:txXfrm>
    </dsp:sp>
    <dsp:sp modelId="{D9ED730F-9046-412B-82C5-1E66E5AE13F8}">
      <dsp:nvSpPr>
        <dsp:cNvPr id="0" name=""/>
        <dsp:cNvSpPr/>
      </dsp:nvSpPr>
      <dsp:spPr>
        <a:xfrm>
          <a:off x="6465535" y="2036683"/>
          <a:ext cx="452596" cy="4525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EDE6D-8B5C-4119-B564-E620E86543E2}">
      <dsp:nvSpPr>
        <dsp:cNvPr id="0" name=""/>
        <dsp:cNvSpPr/>
      </dsp:nvSpPr>
      <dsp:spPr>
        <a:xfrm>
          <a:off x="3009828" y="1158010"/>
          <a:ext cx="2209942" cy="220994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kern="1200" dirty="0">
              <a:latin typeface="Garamond" panose="02020404030301010803" pitchFamily="18" charset="0"/>
            </a:rPr>
            <a:t>Social Determinants of Health</a:t>
          </a:r>
          <a:endParaRPr lang="en-CA" sz="2200" kern="1200" dirty="0">
            <a:latin typeface="Garamond" panose="02020404030301010803" pitchFamily="18" charset="0"/>
          </a:endParaRPr>
        </a:p>
      </dsp:txBody>
      <dsp:txXfrm>
        <a:off x="3333467" y="1481649"/>
        <a:ext cx="1562664" cy="1562664"/>
      </dsp:txXfrm>
    </dsp:sp>
    <dsp:sp modelId="{C0FE98F1-E9A9-4BC8-A255-79636B3608FD}">
      <dsp:nvSpPr>
        <dsp:cNvPr id="0" name=""/>
        <dsp:cNvSpPr/>
      </dsp:nvSpPr>
      <dsp:spPr>
        <a:xfrm>
          <a:off x="3562314" y="1590"/>
          <a:ext cx="1104971" cy="11049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Income and social status</a:t>
          </a:r>
          <a:endParaRPr lang="en-CA" sz="1100" kern="1200" dirty="0">
            <a:latin typeface="Garamond" panose="02020404030301010803" pitchFamily="18" charset="0"/>
          </a:endParaRPr>
        </a:p>
      </dsp:txBody>
      <dsp:txXfrm>
        <a:off x="3724133" y="163409"/>
        <a:ext cx="781333" cy="781333"/>
      </dsp:txXfrm>
    </dsp:sp>
    <dsp:sp modelId="{D90ADF8F-2980-4A3F-AB52-C3F0EB3CB8AF}">
      <dsp:nvSpPr>
        <dsp:cNvPr id="0" name=""/>
        <dsp:cNvSpPr/>
      </dsp:nvSpPr>
      <dsp:spPr>
        <a:xfrm>
          <a:off x="4416766" y="230540"/>
          <a:ext cx="1104971" cy="11049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Social support networks</a:t>
          </a:r>
          <a:endParaRPr lang="en-CA" sz="1100" kern="1200" dirty="0">
            <a:latin typeface="Garamond" panose="02020404030301010803" pitchFamily="18" charset="0"/>
          </a:endParaRPr>
        </a:p>
      </dsp:txBody>
      <dsp:txXfrm>
        <a:off x="4578585" y="392359"/>
        <a:ext cx="781333" cy="781333"/>
      </dsp:txXfrm>
    </dsp:sp>
    <dsp:sp modelId="{093B3098-EB67-4012-BA43-6AE36F6D2036}">
      <dsp:nvSpPr>
        <dsp:cNvPr id="0" name=""/>
        <dsp:cNvSpPr/>
      </dsp:nvSpPr>
      <dsp:spPr>
        <a:xfrm>
          <a:off x="5042269" y="856043"/>
          <a:ext cx="1104971" cy="11049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Education</a:t>
          </a:r>
          <a:endParaRPr lang="en-CA" sz="1100" kern="1200" dirty="0">
            <a:latin typeface="Garamond" panose="02020404030301010803" pitchFamily="18" charset="0"/>
          </a:endParaRPr>
        </a:p>
      </dsp:txBody>
      <dsp:txXfrm>
        <a:off x="5204088" y="1017862"/>
        <a:ext cx="781333" cy="781333"/>
      </dsp:txXfrm>
    </dsp:sp>
    <dsp:sp modelId="{EAEB7820-E165-497B-AAEA-864297606031}">
      <dsp:nvSpPr>
        <dsp:cNvPr id="0" name=""/>
        <dsp:cNvSpPr/>
      </dsp:nvSpPr>
      <dsp:spPr>
        <a:xfrm>
          <a:off x="5271219" y="1710495"/>
          <a:ext cx="1104971" cy="11049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Employment</a:t>
          </a:r>
          <a:endParaRPr lang="en-CA" sz="1100" kern="1200" dirty="0">
            <a:latin typeface="Garamond" panose="02020404030301010803" pitchFamily="18" charset="0"/>
          </a:endParaRPr>
        </a:p>
      </dsp:txBody>
      <dsp:txXfrm>
        <a:off x="5433038" y="1872314"/>
        <a:ext cx="781333" cy="781333"/>
      </dsp:txXfrm>
    </dsp:sp>
    <dsp:sp modelId="{3FE8A622-4065-47B5-A4D8-F0A302EBD988}">
      <dsp:nvSpPr>
        <dsp:cNvPr id="0" name=""/>
        <dsp:cNvSpPr/>
      </dsp:nvSpPr>
      <dsp:spPr>
        <a:xfrm>
          <a:off x="5042269" y="2564948"/>
          <a:ext cx="1104971" cy="11049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Social environments</a:t>
          </a:r>
          <a:endParaRPr lang="en-CA" sz="1100" kern="1200" dirty="0">
            <a:latin typeface="Garamond" panose="02020404030301010803" pitchFamily="18" charset="0"/>
          </a:endParaRPr>
        </a:p>
      </dsp:txBody>
      <dsp:txXfrm>
        <a:off x="5204088" y="2726767"/>
        <a:ext cx="781333" cy="781333"/>
      </dsp:txXfrm>
    </dsp:sp>
    <dsp:sp modelId="{7052214A-7FE8-45D5-9968-68723813F590}">
      <dsp:nvSpPr>
        <dsp:cNvPr id="0" name=""/>
        <dsp:cNvSpPr/>
      </dsp:nvSpPr>
      <dsp:spPr>
        <a:xfrm>
          <a:off x="4416766" y="3190451"/>
          <a:ext cx="1104971" cy="11049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Physical environments</a:t>
          </a:r>
        </a:p>
      </dsp:txBody>
      <dsp:txXfrm>
        <a:off x="4578585" y="3352270"/>
        <a:ext cx="781333" cy="781333"/>
      </dsp:txXfrm>
    </dsp:sp>
    <dsp:sp modelId="{48E021FA-3C83-4ED4-8056-917E564DF468}">
      <dsp:nvSpPr>
        <dsp:cNvPr id="0" name=""/>
        <dsp:cNvSpPr/>
      </dsp:nvSpPr>
      <dsp:spPr>
        <a:xfrm>
          <a:off x="3562314" y="3419401"/>
          <a:ext cx="1104971" cy="11049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Healthy child development</a:t>
          </a:r>
        </a:p>
      </dsp:txBody>
      <dsp:txXfrm>
        <a:off x="3724133" y="3581220"/>
        <a:ext cx="781333" cy="781333"/>
      </dsp:txXfrm>
    </dsp:sp>
    <dsp:sp modelId="{B02BF4C6-D148-436A-A5CE-515CE044571F}">
      <dsp:nvSpPr>
        <dsp:cNvPr id="0" name=""/>
        <dsp:cNvSpPr/>
      </dsp:nvSpPr>
      <dsp:spPr>
        <a:xfrm>
          <a:off x="2707861" y="3190451"/>
          <a:ext cx="1104971" cy="11049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Health services</a:t>
          </a:r>
        </a:p>
      </dsp:txBody>
      <dsp:txXfrm>
        <a:off x="2869680" y="3352270"/>
        <a:ext cx="781333" cy="781333"/>
      </dsp:txXfrm>
    </dsp:sp>
    <dsp:sp modelId="{C58788BC-DEDC-42CA-94D3-3E6027CF713C}">
      <dsp:nvSpPr>
        <dsp:cNvPr id="0" name=""/>
        <dsp:cNvSpPr/>
      </dsp:nvSpPr>
      <dsp:spPr>
        <a:xfrm>
          <a:off x="2082358" y="2564948"/>
          <a:ext cx="1104971" cy="11049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Personal health practices and coping</a:t>
          </a:r>
        </a:p>
      </dsp:txBody>
      <dsp:txXfrm>
        <a:off x="2244177" y="2726767"/>
        <a:ext cx="781333" cy="781333"/>
      </dsp:txXfrm>
    </dsp:sp>
    <dsp:sp modelId="{8E96A340-61A5-43C7-A821-A02CB7E1DC1C}">
      <dsp:nvSpPr>
        <dsp:cNvPr id="0" name=""/>
        <dsp:cNvSpPr/>
      </dsp:nvSpPr>
      <dsp:spPr>
        <a:xfrm>
          <a:off x="1853408" y="1710495"/>
          <a:ext cx="1104971" cy="11049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Biology and genetic endowment</a:t>
          </a:r>
        </a:p>
      </dsp:txBody>
      <dsp:txXfrm>
        <a:off x="2015227" y="1872314"/>
        <a:ext cx="781333" cy="781333"/>
      </dsp:txXfrm>
    </dsp:sp>
    <dsp:sp modelId="{0B2F1C9C-F94F-444D-9EEE-458825B4222B}">
      <dsp:nvSpPr>
        <dsp:cNvPr id="0" name=""/>
        <dsp:cNvSpPr/>
      </dsp:nvSpPr>
      <dsp:spPr>
        <a:xfrm>
          <a:off x="2082358" y="856043"/>
          <a:ext cx="1104971" cy="11049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Gender</a:t>
          </a:r>
        </a:p>
      </dsp:txBody>
      <dsp:txXfrm>
        <a:off x="2244177" y="1017862"/>
        <a:ext cx="781333" cy="781333"/>
      </dsp:txXfrm>
    </dsp:sp>
    <dsp:sp modelId="{01C1AAD7-A80A-42FB-ACB5-222EEF79342E}">
      <dsp:nvSpPr>
        <dsp:cNvPr id="0" name=""/>
        <dsp:cNvSpPr/>
      </dsp:nvSpPr>
      <dsp:spPr>
        <a:xfrm>
          <a:off x="2707861" y="230540"/>
          <a:ext cx="1104971" cy="11049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Culture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100" kern="1200" dirty="0">
            <a:latin typeface="Garamond" panose="02020404030301010803" pitchFamily="18" charset="0"/>
          </a:endParaRPr>
        </a:p>
      </dsp:txBody>
      <dsp:txXfrm>
        <a:off x="2869680" y="392359"/>
        <a:ext cx="781333" cy="781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B1BD4-3C53-422E-AA24-CDE0F8A68A6D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163CE2-41CC-4EAD-BDDA-BE3AF05BF085}">
      <dsp:nvSpPr>
        <dsp:cNvPr id="0" name=""/>
        <dsp:cNvSpPr/>
      </dsp:nvSpPr>
      <dsp:spPr>
        <a:xfrm>
          <a:off x="1362" y="1357788"/>
          <a:ext cx="107567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>
              <a:latin typeface="Garamond" panose="02020404030301010803" pitchFamily="18" charset="0"/>
            </a:rPr>
            <a:t>Fend for self/placed in jails</a:t>
          </a:r>
        </a:p>
      </dsp:txBody>
      <dsp:txXfrm>
        <a:off x="53872" y="1410298"/>
        <a:ext cx="970651" cy="1705365"/>
      </dsp:txXfrm>
    </dsp:sp>
    <dsp:sp modelId="{4D2927EA-3ADB-4830-BA16-6FEBDD1CA0E6}">
      <dsp:nvSpPr>
        <dsp:cNvPr id="0" name=""/>
        <dsp:cNvSpPr/>
      </dsp:nvSpPr>
      <dsp:spPr>
        <a:xfrm>
          <a:off x="1259339" y="1357788"/>
          <a:ext cx="121820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>
              <a:latin typeface="Garamond" panose="02020404030301010803" pitchFamily="18" charset="0"/>
            </a:rPr>
            <a:t>1836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>
              <a:latin typeface="Garamond" panose="02020404030301010803" pitchFamily="18" charset="0"/>
            </a:rPr>
            <a:t> First mental health hospital opened in New Brunswick</a:t>
          </a:r>
        </a:p>
      </dsp:txBody>
      <dsp:txXfrm>
        <a:off x="1318807" y="1417256"/>
        <a:ext cx="1099265" cy="1691449"/>
      </dsp:txXfrm>
    </dsp:sp>
    <dsp:sp modelId="{17765EE3-9F91-4B66-AAE5-F9D693896B5D}">
      <dsp:nvSpPr>
        <dsp:cNvPr id="0" name=""/>
        <dsp:cNvSpPr/>
      </dsp:nvSpPr>
      <dsp:spPr>
        <a:xfrm>
          <a:off x="2659846" y="1357788"/>
          <a:ext cx="121820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>
              <a:latin typeface="Garamond" panose="02020404030301010803" pitchFamily="18" charset="0"/>
            </a:rPr>
            <a:t>Late 1800s–early 1900s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Treatment focused on containment and moral interventions</a:t>
          </a:r>
          <a:r>
            <a:rPr lang="en-CA" sz="1100" kern="1200" dirty="0"/>
            <a:t> </a:t>
          </a:r>
        </a:p>
      </dsp:txBody>
      <dsp:txXfrm>
        <a:off x="2719314" y="1417256"/>
        <a:ext cx="1099265" cy="1691449"/>
      </dsp:txXfrm>
    </dsp:sp>
    <dsp:sp modelId="{ECF5C215-24C2-4348-A5A3-2E03D6AEB9D5}">
      <dsp:nvSpPr>
        <dsp:cNvPr id="0" name=""/>
        <dsp:cNvSpPr/>
      </dsp:nvSpPr>
      <dsp:spPr>
        <a:xfrm>
          <a:off x="4040906" y="1371602"/>
          <a:ext cx="121820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>
              <a:latin typeface="Garamond" panose="02020404030301010803" pitchFamily="18" charset="0"/>
            </a:rPr>
            <a:t>1900s–1950s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100" kern="1200" dirty="0">
              <a:latin typeface="Garamond" panose="02020404030301010803" pitchFamily="18" charset="0"/>
            </a:rPr>
            <a:t>Psychoanalysis, neuropsychiatry, and medication</a:t>
          </a:r>
        </a:p>
      </dsp:txBody>
      <dsp:txXfrm>
        <a:off x="4100374" y="1431070"/>
        <a:ext cx="1099265" cy="1691449"/>
      </dsp:txXfrm>
    </dsp:sp>
    <dsp:sp modelId="{73EB183F-2CE7-4FC4-84C7-0184AC75BB30}">
      <dsp:nvSpPr>
        <dsp:cNvPr id="0" name=""/>
        <dsp:cNvSpPr/>
      </dsp:nvSpPr>
      <dsp:spPr>
        <a:xfrm>
          <a:off x="5450550" y="1371602"/>
          <a:ext cx="1366870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>
              <a:latin typeface="Garamond" panose="02020404030301010803" pitchFamily="18" charset="0"/>
            </a:rPr>
            <a:t>1960s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>
              <a:latin typeface="Garamond" panose="02020404030301010803" pitchFamily="18" charset="0"/>
            </a:rPr>
            <a:t>Period of deinstitutionalization</a:t>
          </a:r>
        </a:p>
      </dsp:txBody>
      <dsp:txXfrm>
        <a:off x="5517275" y="1438327"/>
        <a:ext cx="1233420" cy="1676935"/>
      </dsp:txXfrm>
    </dsp:sp>
    <dsp:sp modelId="{9B94FA0B-E725-4DF2-999C-30FC50151D59}">
      <dsp:nvSpPr>
        <dsp:cNvPr id="0" name=""/>
        <dsp:cNvSpPr/>
      </dsp:nvSpPr>
      <dsp:spPr>
        <a:xfrm>
          <a:off x="7010035" y="1357788"/>
          <a:ext cx="121820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>
              <a:latin typeface="Garamond" panose="02020404030301010803" pitchFamily="18" charset="0"/>
            </a:rPr>
            <a:t>1980s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>
              <a:latin typeface="Garamond" panose="02020404030301010803" pitchFamily="18" charset="0"/>
            </a:rPr>
            <a:t>Agenda of mental health reform</a:t>
          </a:r>
        </a:p>
      </dsp:txBody>
      <dsp:txXfrm>
        <a:off x="7069503" y="1417256"/>
        <a:ext cx="1099265" cy="1691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27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90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84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11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2057400" cy="1828800"/>
          </a:xfrm>
        </p:spPr>
        <p:txBody>
          <a:bodyPr>
            <a:noAutofit/>
          </a:bodyPr>
          <a:lstStyle>
            <a:lvl1pPr>
              <a:defRPr sz="16600">
                <a:solidFill>
                  <a:srgbClr val="A20B1A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2552700"/>
            <a:ext cx="6324600" cy="175260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>
                <a:solidFill>
                  <a:srgbClr val="5F8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E7175-42B3-4C3B-B863-EED552A413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0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1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" y="2793"/>
            <a:ext cx="9143384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1" y="6423729"/>
            <a:ext cx="389823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726008" y="6605740"/>
            <a:ext cx="1417376" cy="20774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75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2021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0361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685800" rtl="0" eaLnBrk="1" latinLnBrk="0" hangingPunct="1"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1398"/>
            <a:ext cx="9144000" cy="30008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1" y="6423729"/>
            <a:ext cx="389823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08" y="6605740"/>
            <a:ext cx="1417376" cy="20774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75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2021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12272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13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2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A Policy Framework for Mental Health Practice in Canada</a:t>
            </a:r>
            <a:endParaRPr lang="en-C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6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97C4-04D1-4EBA-9824-458FD3B3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Health Policy in Canada, cont’d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B19F-3156-460A-ACC2-9DD1E08E5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Suggested expansion of social determinants to include:</a:t>
            </a:r>
          </a:p>
          <a:p>
            <a:pPr lvl="1"/>
            <a:r>
              <a:rPr lang="en-CA" sz="2400" dirty="0"/>
              <a:t>Indigenous status</a:t>
            </a:r>
          </a:p>
          <a:p>
            <a:pPr lvl="1"/>
            <a:r>
              <a:rPr lang="en-CA" sz="2400" dirty="0"/>
              <a:t>Disability</a:t>
            </a:r>
          </a:p>
          <a:p>
            <a:pPr lvl="1"/>
            <a:r>
              <a:rPr lang="en-CA" sz="2400" dirty="0"/>
              <a:t>Race</a:t>
            </a:r>
          </a:p>
          <a:p>
            <a:pPr lvl="1"/>
            <a:r>
              <a:rPr lang="en-CA" sz="2400" dirty="0"/>
              <a:t>Social exclusion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66717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DD212-A698-4B82-BD91-D50901B6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4939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Mental Health Policy in Canada: History and Reform </a:t>
            </a:r>
            <a:endParaRPr lang="en-CA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90E5C2-95EA-40FF-9D52-FF496E8A3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544402"/>
              </p:ext>
            </p:extLst>
          </p:nvPr>
        </p:nvGraphicFramePr>
        <p:xfrm>
          <a:off x="457200" y="18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752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Mental Health Policy in Canada, cont’d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The Time Is Now </a:t>
            </a:r>
            <a:r>
              <a:rPr lang="en-US" sz="2800" dirty="0"/>
              <a:t>(2002): </a:t>
            </a:r>
            <a:endParaRPr lang="en-GB" altLang="en-US" sz="2800" dirty="0"/>
          </a:p>
          <a:p>
            <a:pPr lvl="1"/>
            <a:r>
              <a:rPr lang="en-GB" altLang="en-US" sz="2400" dirty="0"/>
              <a:t>The </a:t>
            </a:r>
            <a:r>
              <a:rPr lang="en-US" sz="2400" dirty="0"/>
              <a:t>Ontario mental health </a:t>
            </a:r>
            <a:r>
              <a:rPr lang="en-GB" altLang="en-US" sz="2400" dirty="0"/>
              <a:t>system is fragmented</a:t>
            </a:r>
          </a:p>
          <a:p>
            <a:pPr lvl="1"/>
            <a:r>
              <a:rPr lang="en-GB" altLang="en-US" sz="2400" dirty="0"/>
              <a:t>The needs of people with mental illness are not met equitably across the province: disparities exist related to region, culture, and gender</a:t>
            </a:r>
          </a:p>
          <a:p>
            <a:pPr lvl="1"/>
            <a:r>
              <a:rPr lang="en-GB" altLang="en-US" sz="2400" dirty="0"/>
              <a:t>There is a need for increased community-based services to address housing, education, employment, and income security</a:t>
            </a:r>
          </a:p>
          <a:p>
            <a:pPr lvl="1"/>
            <a:r>
              <a:rPr lang="en-GB" altLang="en-US" sz="2400" dirty="0"/>
              <a:t>The system lacks accountability and performance indicators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Mental Health Policy in Canada, cont’d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i="1" dirty="0"/>
              <a:t>Out of the Shadows at Last </a:t>
            </a:r>
            <a:r>
              <a:rPr lang="en-GB" altLang="en-US" sz="2800" dirty="0"/>
              <a:t>(2006) led to</a:t>
            </a:r>
            <a:r>
              <a:rPr lang="en-US" sz="2800" dirty="0"/>
              <a:t> the creation of the first Mental Health Commission of Canada</a:t>
            </a:r>
            <a:r>
              <a:rPr lang="en-GB" sz="2800" dirty="0"/>
              <a:t>, which had three strategic initiatives: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Develop a national mental health strategy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Conduct a ten-year anti-stigma campaign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Build a national knowledge exchange centre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  <a:p>
            <a:endParaRPr lang="en-GB" altLang="en-US"/>
          </a:p>
          <a:p>
            <a:endParaRPr lang="en-US" altLang="en-US"/>
          </a:p>
        </p:txBody>
      </p:sp>
      <p:pic>
        <p:nvPicPr>
          <p:cNvPr id="11269" name="Content Placeholder 3" descr="figure 2.2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05" y="731835"/>
            <a:ext cx="6478590" cy="574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Mental Health Policy in Canada, cont’d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i="1" dirty="0"/>
              <a:t>Changing Directions, Changing Lives</a:t>
            </a:r>
            <a:r>
              <a:rPr lang="en-GB" altLang="en-US" sz="2800" dirty="0"/>
              <a:t> (2012):</a:t>
            </a:r>
          </a:p>
          <a:p>
            <a:pPr lvl="1"/>
            <a:r>
              <a:rPr lang="en-GB" altLang="en-US" sz="2400" dirty="0"/>
              <a:t>Promote mental health across the lifespan</a:t>
            </a:r>
          </a:p>
          <a:p>
            <a:pPr lvl="1"/>
            <a:r>
              <a:rPr lang="en-GB" altLang="en-US" sz="2400" dirty="0"/>
              <a:t>Foster recovery and uphold rights</a:t>
            </a:r>
          </a:p>
          <a:p>
            <a:pPr lvl="1"/>
            <a:r>
              <a:rPr lang="en-GB" altLang="en-US" sz="2400" dirty="0"/>
              <a:t>Provide access to the right combination of services, treatments, and supports</a:t>
            </a:r>
          </a:p>
          <a:p>
            <a:pPr lvl="1"/>
            <a:r>
              <a:rPr lang="en-GB" altLang="en-US" sz="2400" dirty="0"/>
              <a:t>Reduce disparities in risk factors and access to services</a:t>
            </a:r>
          </a:p>
          <a:p>
            <a:pPr lvl="1"/>
            <a:r>
              <a:rPr lang="en-GB" altLang="en-US" sz="2400" dirty="0"/>
              <a:t>Work with First Nations, Inuit, and Métis </a:t>
            </a:r>
          </a:p>
          <a:p>
            <a:pPr lvl="1"/>
            <a:r>
              <a:rPr lang="en-GB" altLang="en-US" sz="2400" dirty="0"/>
              <a:t>Mobilize leadership, improve knowledge, and foster collaboration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ED753-84B3-45B1-A216-20EC7D0F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Mental Health Policy in Canada, cont’d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0B2-374E-4159-A19F-68468F2F9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2439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Mental Health Commission of Canada </a:t>
            </a:r>
          </a:p>
          <a:p>
            <a:pPr lvl="1"/>
            <a:r>
              <a:rPr lang="en-US" sz="2400" dirty="0"/>
              <a:t>Signed onto a recovery declaration in 2014 </a:t>
            </a:r>
          </a:p>
          <a:p>
            <a:pPr lvl="1"/>
            <a:r>
              <a:rPr lang="en-CA" sz="2400" dirty="0"/>
              <a:t>Produced a Framework for Action (2015), working with community groups, service providers, and others to create broad-based approaches to mental health</a:t>
            </a:r>
          </a:p>
          <a:p>
            <a:pPr lvl="1"/>
            <a:r>
              <a:rPr lang="en-CA" sz="2400" dirty="0"/>
              <a:t>Developed a national standard for workplace psychological health and safety in 2013</a:t>
            </a:r>
          </a:p>
          <a:p>
            <a:pPr lvl="1"/>
            <a:r>
              <a:rPr lang="en-CA" sz="2400" dirty="0"/>
              <a:t>Developed a Standard on Psychological Health and Safety for Post-Secondary Students in 2020</a:t>
            </a:r>
          </a:p>
          <a:p>
            <a:r>
              <a:rPr lang="en-US" sz="2800" dirty="0"/>
              <a:t>Individual provinces began moving forward with consultation processes to develop their own mental health strategies</a:t>
            </a:r>
            <a:endParaRPr lang="en-CA" sz="2800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251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Constitution Act</a:t>
            </a:r>
          </a:p>
          <a:p>
            <a:pPr lvl="1"/>
            <a:r>
              <a:rPr lang="en-US" altLang="en-US" sz="2400" dirty="0"/>
              <a:t>Sets out differentiation between federal and provincial responsibilities</a:t>
            </a:r>
          </a:p>
          <a:p>
            <a:pPr lvl="1"/>
            <a:r>
              <a:rPr lang="en-US" altLang="en-US" sz="2400" dirty="0"/>
              <a:t>Controversies remain regarding jurisdiction in individual circumstances</a:t>
            </a:r>
          </a:p>
          <a:p>
            <a:r>
              <a:rPr lang="en-US" altLang="en-US" sz="2800" dirty="0"/>
              <a:t>Charter of Rights and Freedoms</a:t>
            </a:r>
          </a:p>
          <a:p>
            <a:pPr lvl="1"/>
            <a:r>
              <a:rPr lang="en-US" altLang="en-US" sz="2400" dirty="0"/>
              <a:t>Takes precedence over legislation</a:t>
            </a: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Background, cont’d</a:t>
            </a:r>
            <a:endParaRPr lang="en-US" altLang="en-US" sz="40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2"/>
            <a:ext cx="8229600" cy="510539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The Charter (s. 2) identifies the following fundamental freedoms for all Canadians: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600" dirty="0"/>
              <a:t>Freedom of conscience and religion</a:t>
            </a:r>
            <a:endParaRPr lang="en-CA" sz="2600" dirty="0"/>
          </a:p>
          <a:p>
            <a:pPr marL="914400" lvl="1" indent="-514350">
              <a:buFont typeface="+mj-lt"/>
              <a:buAutoNum type="alphaLcParenR"/>
            </a:pPr>
            <a:r>
              <a:rPr lang="en-US" sz="2600" dirty="0"/>
              <a:t>Freedom of thought, belief, opinion, and expression, including freedom of the press and other media of communication</a:t>
            </a:r>
            <a:endParaRPr lang="en-CA" sz="2600" dirty="0"/>
          </a:p>
          <a:p>
            <a:pPr marL="914400" lvl="1" indent="-514350">
              <a:buFont typeface="+mj-lt"/>
              <a:buAutoNum type="alphaLcParenR"/>
            </a:pPr>
            <a:r>
              <a:rPr lang="en-US" sz="2600" dirty="0"/>
              <a:t>Freedom of peaceful assembly </a:t>
            </a:r>
            <a:endParaRPr lang="en-CA" sz="2600" dirty="0"/>
          </a:p>
          <a:p>
            <a:pPr marL="914400" lvl="1" indent="-514350">
              <a:buFont typeface="+mj-lt"/>
              <a:buAutoNum type="alphaLcParenR"/>
            </a:pPr>
            <a:r>
              <a:rPr lang="en-US" sz="2600" dirty="0"/>
              <a:t>Freedom of association</a:t>
            </a:r>
          </a:p>
          <a:p>
            <a:pPr marL="256032" indent="-256032"/>
            <a:r>
              <a:rPr lang="en-US" sz="3000" dirty="0"/>
              <a:t>Rights under the Charter also include democratic rights, mobility rights, legal rights, equality rights, language rights, minority language education rights, and Indigenous rights		</a:t>
            </a:r>
            <a:r>
              <a:rPr lang="en-US" dirty="0"/>
              <a:t>		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Health Policy in Canada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CA" sz="2800" dirty="0"/>
              <a:t>Core values in Canadian health care: </a:t>
            </a:r>
          </a:p>
          <a:p>
            <a:pPr marL="814388" lvl="1" indent="-514350">
              <a:buFont typeface="+mj-lt"/>
              <a:buAutoNum type="arabicPeriod"/>
            </a:pPr>
            <a:r>
              <a:rPr lang="en-CA" sz="2400" dirty="0"/>
              <a:t>Equity </a:t>
            </a:r>
          </a:p>
          <a:p>
            <a:pPr marL="814388" lvl="1" indent="-514350">
              <a:buFont typeface="+mj-lt"/>
              <a:buAutoNum type="arabicPeriod"/>
            </a:pPr>
            <a:r>
              <a:rPr lang="en-CA" sz="2400" dirty="0"/>
              <a:t>Quality </a:t>
            </a:r>
          </a:p>
          <a:p>
            <a:pPr marL="814388" lvl="1" indent="-514350">
              <a:buFont typeface="+mj-lt"/>
              <a:buAutoNum type="arabicPeriod"/>
            </a:pPr>
            <a:r>
              <a:rPr lang="en-CA" sz="2400" dirty="0"/>
              <a:t>Informed choice </a:t>
            </a:r>
          </a:p>
          <a:p>
            <a:pPr marL="814388" lvl="1" indent="-514350">
              <a:buFont typeface="+mj-lt"/>
              <a:buAutoNum type="arabicPeriod"/>
            </a:pPr>
            <a:r>
              <a:rPr lang="en-CA" sz="2400" dirty="0"/>
              <a:t>The right to live in a healthy environment</a:t>
            </a:r>
          </a:p>
          <a:p>
            <a:pPr marL="814388" lvl="1" indent="-514350">
              <a:buFont typeface="+mj-lt"/>
              <a:buAutoNum type="arabicPeriod"/>
            </a:pPr>
            <a:r>
              <a:rPr lang="en-CA" sz="2400" dirty="0"/>
              <a:t>Accountability in the health care system</a:t>
            </a:r>
          </a:p>
          <a:p>
            <a:pPr marL="814388" lvl="1" indent="-514350">
              <a:buFont typeface="+mj-lt"/>
              <a:buAutoNum type="arabicPeriod"/>
            </a:pPr>
            <a:r>
              <a:rPr lang="en-CA" sz="2400" dirty="0"/>
              <a:t>Efficiency in the use of resources</a:t>
            </a:r>
          </a:p>
          <a:p>
            <a:pPr marL="814388" lvl="1" indent="-514350">
              <a:buFont typeface="+mj-lt"/>
              <a:buAutoNum type="arabicPeriod"/>
            </a:pPr>
            <a:r>
              <a:rPr lang="en-CA" sz="2400" dirty="0"/>
              <a:t>Citizen participation and decision-making in personal health care</a:t>
            </a:r>
          </a:p>
          <a:p>
            <a:pPr marL="814388" lvl="1" indent="-514350">
              <a:buFont typeface="+mj-lt"/>
              <a:buAutoNum type="arabicPeriod"/>
            </a:pPr>
            <a:endParaRPr lang="en-CA" sz="2400" dirty="0"/>
          </a:p>
          <a:p>
            <a:pPr marL="0" indent="0" algn="r">
              <a:buNone/>
            </a:pPr>
            <a:r>
              <a:rPr lang="en-US" dirty="0" err="1"/>
              <a:t>Andreae</a:t>
            </a:r>
            <a:r>
              <a:rPr lang="en-US" dirty="0"/>
              <a:t>, 2002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Health Policy in Canada, cont’d</a:t>
            </a:r>
            <a:endParaRPr lang="en-US" altLang="en-US" sz="4000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8293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Health Policy in Canada, cont’d</a:t>
            </a:r>
            <a:endParaRPr lang="en-US" altLang="en-US" sz="4000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Principles of the Canada Health Act (1984):</a:t>
            </a:r>
          </a:p>
          <a:p>
            <a:pPr lvl="1"/>
            <a:r>
              <a:rPr lang="en-US" altLang="en-US" sz="2400" dirty="0"/>
              <a:t>Public administration</a:t>
            </a:r>
          </a:p>
          <a:p>
            <a:pPr lvl="1"/>
            <a:r>
              <a:rPr lang="en-US" altLang="en-US" sz="2400" dirty="0"/>
              <a:t>Comprehensiveness</a:t>
            </a:r>
          </a:p>
          <a:p>
            <a:pPr lvl="1"/>
            <a:r>
              <a:rPr lang="en-US" altLang="en-US" sz="2400" dirty="0"/>
              <a:t>Universality</a:t>
            </a:r>
          </a:p>
          <a:p>
            <a:pPr lvl="1"/>
            <a:r>
              <a:rPr lang="en-US" altLang="en-US" sz="2400" dirty="0"/>
              <a:t>Portability</a:t>
            </a:r>
          </a:p>
          <a:p>
            <a:pPr lvl="1"/>
            <a:r>
              <a:rPr lang="en-US" altLang="en-US" sz="2400" dirty="0"/>
              <a:t>Accessibility</a:t>
            </a:r>
            <a:endParaRPr lang="en-GB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D345-C55C-4F22-9724-881D849E6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Health Policy in Canada, cont’d</a:t>
            </a:r>
            <a:endParaRPr lang="en-CA" sz="4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FA4F3-7EA9-42B3-97A3-FB363B0EC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Recommendations of the Kirby Report (2002):</a:t>
            </a:r>
          </a:p>
          <a:p>
            <a:pPr lvl="1"/>
            <a:r>
              <a:rPr lang="en-CA" sz="2400" dirty="0"/>
              <a:t>Reduce wait times</a:t>
            </a:r>
            <a:r>
              <a:rPr lang="en-US" sz="2400" dirty="0"/>
              <a:t> and ensure that patients get services within a specified period of time </a:t>
            </a:r>
            <a:endParaRPr lang="en-CA" sz="2400" dirty="0"/>
          </a:p>
          <a:p>
            <a:pPr lvl="1"/>
            <a:r>
              <a:rPr lang="en-CA" sz="2400" dirty="0"/>
              <a:t>Expand </a:t>
            </a:r>
            <a:r>
              <a:rPr lang="en-US" sz="2400" dirty="0"/>
              <a:t>public health insurance to cover catastrophic drug costs and homecare costs</a:t>
            </a:r>
            <a:endParaRPr lang="en-CA" sz="2400" dirty="0"/>
          </a:p>
          <a:p>
            <a:pPr lvl="1"/>
            <a:r>
              <a:rPr lang="en-CA" sz="2400" dirty="0"/>
              <a:t>Increase federal contribution to development of health-care technology, evaluation of system performance and outcomes, and wellness and illness prevention</a:t>
            </a:r>
          </a:p>
          <a:p>
            <a:pPr lvl="1"/>
            <a:r>
              <a:rPr lang="en-CA" sz="2400" dirty="0"/>
              <a:t>Additional federal revenue and investment in health care</a:t>
            </a:r>
          </a:p>
          <a:p>
            <a:pPr lvl="1"/>
            <a:r>
              <a:rPr lang="en-CA" sz="2400" dirty="0"/>
              <a:t>Changes to health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374975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Health Policy in Canada, cont’d</a:t>
            </a:r>
            <a:endParaRPr lang="en-US" altLang="en-US" sz="4000" i="1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The </a:t>
            </a:r>
            <a:r>
              <a:rPr lang="en-US" altLang="en-US" sz="2800" dirty="0" err="1"/>
              <a:t>Romanow</a:t>
            </a:r>
            <a:r>
              <a:rPr lang="en-US" altLang="en-US" sz="2800" dirty="0"/>
              <a:t> Report (2002)</a:t>
            </a:r>
            <a:r>
              <a:rPr lang="en-GB" sz="2800" dirty="0"/>
              <a:t> presented three overarching themes for health care reform: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Strong leadership and improved governance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More responsive, efficient, and accountable 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Strategic investments: short term to address priority concerns; long term to place the system on a more sustainable footing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Health Policy in Canada, cont’d</a:t>
            </a:r>
            <a:endParaRPr lang="en-US" altLang="en-US" sz="400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6074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0 (TH).pptx" id="{F2E09951-9F62-46AC-ADB5-6800DB9C73A8}" vid="{7309D0D7-CE15-4349-8FBC-20083FC55B9B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0 (TH).pptx" id="{F2E09951-9F62-46AC-ADB5-6800DB9C73A8}" vid="{B3C02E53-441A-4B4C-8A79-43D4B20A18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OUP US HE Widescreen Template 3.0 (TH)</Template>
  <TotalTime>1179</TotalTime>
  <Words>761</Words>
  <Application>Microsoft Office PowerPoint</Application>
  <PresentationFormat>On-screen Show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Garamond</vt:lpstr>
      <vt:lpstr>Lucida Bright</vt:lpstr>
      <vt:lpstr>Text Content Templates</vt:lpstr>
      <vt:lpstr>Figure-Only Templates</vt:lpstr>
      <vt:lpstr>2</vt:lpstr>
      <vt:lpstr>Background</vt:lpstr>
      <vt:lpstr>Background, cont’d</vt:lpstr>
      <vt:lpstr>Health Policy in Canada</vt:lpstr>
      <vt:lpstr>Health Policy in Canada, cont’d</vt:lpstr>
      <vt:lpstr>Health Policy in Canada, cont’d</vt:lpstr>
      <vt:lpstr>Health Policy in Canada, cont’d</vt:lpstr>
      <vt:lpstr>Health Policy in Canada, cont’d</vt:lpstr>
      <vt:lpstr>Health Policy in Canada, cont’d</vt:lpstr>
      <vt:lpstr>Health Policy in Canada, cont’d</vt:lpstr>
      <vt:lpstr>Mental Health Policy in Canada: History and Reform </vt:lpstr>
      <vt:lpstr>Mental Health Policy in Canada, cont’d</vt:lpstr>
      <vt:lpstr>Mental Health Policy in Canada, cont’d</vt:lpstr>
      <vt:lpstr>PowerPoint Presentation</vt:lpstr>
      <vt:lpstr>Mental Health Policy in Canada, cont’d</vt:lpstr>
      <vt:lpstr>Mental Health Policy in Canada, cont’d</vt:lpstr>
    </vt:vector>
  </TitlesOfParts>
  <Company>University of Toronto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Social Work Practice in Canada</dc:title>
  <dc:creator>regehrch</dc:creator>
  <cp:lastModifiedBy>Author</cp:lastModifiedBy>
  <cp:revision>66</cp:revision>
  <dcterms:created xsi:type="dcterms:W3CDTF">2009-08-18T18:16:02Z</dcterms:created>
  <dcterms:modified xsi:type="dcterms:W3CDTF">2021-05-15T03:41:34Z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2021-05-10T22:22:12Z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e1b09a14-9e32-48c0-8382-0000b6470be4</vt:lpwstr>
  </property>
</Properties>
</file>