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4"/>
  </p:notesMasterIdLst>
  <p:handoutMasterIdLst>
    <p:handoutMasterId r:id="rId15"/>
  </p:handoutMasterIdLst>
  <p:sldIdLst>
    <p:sldId id="261" r:id="rId5"/>
    <p:sldId id="270" r:id="rId6"/>
    <p:sldId id="282" r:id="rId7"/>
    <p:sldId id="271" r:id="rId8"/>
    <p:sldId id="283" r:id="rId9"/>
    <p:sldId id="284" r:id="rId10"/>
    <p:sldId id="286" r:id="rId11"/>
    <p:sldId id="285" r:id="rId12"/>
    <p:sldId id="28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4" autoAdjust="0"/>
    <p:restoredTop sz="94602" autoAdjust="0"/>
  </p:normalViewPr>
  <p:slideViewPr>
    <p:cSldViewPr snapToGrid="0" snapToObjects="1">
      <p:cViewPr varScale="1">
        <p:scale>
          <a:sx n="87" d="100"/>
          <a:sy n="87" d="100"/>
        </p:scale>
        <p:origin x="90" y="15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4/23/2021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4/23/2021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365760" y="640080"/>
            <a:ext cx="11430000" cy="118872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4572000" y="2560320"/>
            <a:ext cx="2926080" cy="3657600"/>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365760" y="1828800"/>
            <a:ext cx="11430000" cy="457200"/>
          </a:xfrm>
          <a:prstGeom prst="rect">
            <a:avLst/>
          </a:prstGeom>
        </p:spPr>
        <p:txBody>
          <a:bodyPr/>
          <a:lstStyle>
            <a:lvl1pPr marL="0" indent="0" algn="ctr">
              <a:buNone/>
              <a:defRPr sz="2400">
                <a:solidFill>
                  <a:srgbClr val="1F497D"/>
                </a:solidFill>
              </a:defRPr>
            </a:lvl1pPr>
          </a:lstStyle>
          <a:p>
            <a:pPr lvl="0"/>
            <a:r>
              <a:rPr lang="en-US"/>
              <a:t>Edit Master text styles</a:t>
            </a:r>
          </a:p>
        </p:txBody>
      </p:sp>
      <p:pic>
        <p:nvPicPr>
          <p:cNvPr id="5" name="Picture 4">
            <a:extLst>
              <a:ext uri="{FF2B5EF4-FFF2-40B4-BE49-F238E27FC236}">
                <a16:creationId xmlns:a16="http://schemas.microsoft.com/office/drawing/2014/main" id="{E93BA7AF-57E8-4B05-B17D-DFB34F049A45}"/>
              </a:ext>
            </a:extLst>
          </p:cNvPr>
          <p:cNvPicPr>
            <a:picLocks noChangeAspect="1"/>
          </p:cNvPicPr>
          <p:nvPr userDrawn="1"/>
        </p:nvPicPr>
        <p:blipFill>
          <a:blip r:embed="rId2"/>
          <a:stretch>
            <a:fillRect/>
          </a:stretch>
        </p:blipFill>
        <p:spPr>
          <a:xfrm>
            <a:off x="296563" y="6214509"/>
            <a:ext cx="1622854" cy="594063"/>
          </a:xfrm>
          <a:prstGeom prst="rect">
            <a:avLst/>
          </a:prstGeom>
        </p:spPr>
      </p:pic>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76072"/>
            <a:ext cx="10972800" cy="1143000"/>
          </a:xfrm>
        </p:spPr>
        <p:txBody>
          <a:bodyPr/>
          <a:lstStyle/>
          <a:p>
            <a:r>
              <a:rPr lang="en-US"/>
              <a:t>Click to edit Master title style</a:t>
            </a:r>
          </a:p>
        </p:txBody>
      </p:sp>
      <p:sp>
        <p:nvSpPr>
          <p:cNvPr id="3" name="Content Placeholder 2"/>
          <p:cNvSpPr>
            <a:spLocks noGrp="1"/>
          </p:cNvSpPr>
          <p:nvPr>
            <p:ph idx="1"/>
          </p:nvPr>
        </p:nvSpPr>
        <p:spPr>
          <a:xfrm>
            <a:off x="609600" y="1837944"/>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userDrawn="1"/>
        </p:nvPicPr>
        <p:blipFill>
          <a:blip r:embed="rId4"/>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2021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640079"/>
            <a:ext cx="11430000" cy="1163655"/>
          </a:xfrm>
        </p:spPr>
        <p:txBody>
          <a:bodyPr>
            <a:noAutofit/>
          </a:bodyPr>
          <a:lstStyle/>
          <a:p>
            <a:r>
              <a:rPr lang="en-US" b="1" dirty="0"/>
              <a:t>Introduction to Philosophy:</a:t>
            </a:r>
            <a:br>
              <a:rPr lang="en-US" b="1" dirty="0"/>
            </a:br>
            <a:r>
              <a:rPr lang="en-US" sz="3200" b="1" dirty="0"/>
              <a:t>Classical and Contemporary Readings (9</a:t>
            </a:r>
            <a:r>
              <a:rPr lang="en-US" sz="3200" b="1" baseline="30000" dirty="0"/>
              <a:t>th</a:t>
            </a:r>
            <a:r>
              <a:rPr lang="en-US" sz="3200" b="1" dirty="0"/>
              <a:t> Edition)</a:t>
            </a:r>
            <a:endParaRPr lang="en-US" sz="2800" b="0" i="0" dirty="0"/>
          </a:p>
        </p:txBody>
      </p:sp>
      <p:sp>
        <p:nvSpPr>
          <p:cNvPr id="4" name="Text Placeholder 3"/>
          <p:cNvSpPr>
            <a:spLocks noGrp="1"/>
          </p:cNvSpPr>
          <p:nvPr>
            <p:ph type="body" sz="quarter" idx="11"/>
          </p:nvPr>
        </p:nvSpPr>
        <p:spPr>
          <a:xfrm>
            <a:off x="365760" y="1856094"/>
            <a:ext cx="11430000" cy="457200"/>
          </a:xfrm>
        </p:spPr>
        <p:txBody>
          <a:bodyPr/>
          <a:lstStyle/>
          <a:p>
            <a:r>
              <a:rPr lang="en-US" dirty="0"/>
              <a:t>by Perry, Bratman, and Fischer</a:t>
            </a:r>
          </a:p>
        </p:txBody>
      </p:sp>
      <p:pic>
        <p:nvPicPr>
          <p:cNvPr id="8" name="Picture Placeholder 7" descr="Book cover for Introduction to Philosophy 9e.">
            <a:extLst>
              <a:ext uri="{FF2B5EF4-FFF2-40B4-BE49-F238E27FC236}">
                <a16:creationId xmlns:a16="http://schemas.microsoft.com/office/drawing/2014/main" id="{3C56F26D-84E7-4578-9ED6-ACB6F71FF233}"/>
              </a:ext>
              <a:ext uri="{C183D7F6-B498-43B3-948B-1728B52AA6E4}">
                <adec:decorative xmlns:adec="http://schemas.microsoft.com/office/drawing/2017/decorative" val="0"/>
              </a:ext>
            </a:extLst>
          </p:cNvPr>
          <p:cNvPicPr>
            <a:picLocks noGrp="1" noChangeAspect="1"/>
          </p:cNvPicPr>
          <p:nvPr>
            <p:ph type="pic" sz="quarter" idx="10"/>
          </p:nvPr>
        </p:nvPicPr>
        <p:blipFill>
          <a:blip r:embed="rId3"/>
          <a:stretch>
            <a:fillRect/>
          </a:stretch>
        </p:blipFill>
        <p:spPr>
          <a:xfrm>
            <a:off x="4481808" y="2550236"/>
            <a:ext cx="3228384" cy="3988942"/>
          </a:xfrm>
        </p:spPr>
      </p:pic>
    </p:spTree>
    <p:extLst>
      <p:ext uri="{BB962C8B-B14F-4D97-AF65-F5344CB8AC3E}">
        <p14:creationId xmlns:p14="http://schemas.microsoft.com/office/powerpoint/2010/main" val="282049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44600"/>
            <a:ext cx="10972800" cy="3454400"/>
          </a:xfrm>
        </p:spPr>
        <p:txBody>
          <a:bodyPr>
            <a:normAutofit/>
          </a:bodyPr>
          <a:lstStyle/>
          <a:p>
            <a:r>
              <a:rPr lang="en-US" sz="4000" dirty="0">
                <a:solidFill>
                  <a:schemeClr val="tx1"/>
                </a:solidFill>
              </a:rPr>
              <a:t>PART  1</a:t>
            </a:r>
            <a:br>
              <a:rPr lang="en-US" dirty="0"/>
            </a:br>
            <a:br>
              <a:rPr lang="en-US" dirty="0"/>
            </a:br>
            <a:r>
              <a:rPr lang="en-US" sz="6000" dirty="0"/>
              <a:t>Philosophy</a:t>
            </a:r>
          </a:p>
        </p:txBody>
      </p:sp>
    </p:spTree>
    <p:extLst>
      <p:ext uri="{BB962C8B-B14F-4D97-AF65-F5344CB8AC3E}">
        <p14:creationId xmlns:p14="http://schemas.microsoft.com/office/powerpoint/2010/main" val="72911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44600"/>
            <a:ext cx="10972800" cy="3454400"/>
          </a:xfrm>
        </p:spPr>
        <p:txBody>
          <a:bodyPr>
            <a:normAutofit/>
          </a:bodyPr>
          <a:lstStyle/>
          <a:p>
            <a:r>
              <a:rPr lang="en-US" altLang="en-US" sz="6000" dirty="0"/>
              <a:t>“The Value of Philosophy”</a:t>
            </a:r>
            <a:br>
              <a:rPr lang="en-US" dirty="0"/>
            </a:br>
            <a:br>
              <a:rPr lang="en-US" dirty="0"/>
            </a:br>
            <a:r>
              <a:rPr lang="en-US" sz="4000" dirty="0">
                <a:solidFill>
                  <a:schemeClr val="tx1"/>
                </a:solidFill>
              </a:rPr>
              <a:t>Bertrand Russell (1872–1970)</a:t>
            </a:r>
          </a:p>
        </p:txBody>
      </p:sp>
    </p:spTree>
    <p:extLst>
      <p:ext uri="{BB962C8B-B14F-4D97-AF65-F5344CB8AC3E}">
        <p14:creationId xmlns:p14="http://schemas.microsoft.com/office/powerpoint/2010/main" val="382596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10972800" cy="1143000"/>
          </a:xfrm>
        </p:spPr>
        <p:txBody>
          <a:bodyPr/>
          <a:lstStyle/>
          <a:p>
            <a:r>
              <a:rPr lang="en-US" altLang="en-US" dirty="0"/>
              <a:t>“The Value of Philosophy”	</a:t>
            </a:r>
            <a:r>
              <a:rPr lang="en-US" sz="1800" dirty="0"/>
              <a:t>(1 of 2)</a:t>
            </a:r>
            <a:endParaRPr lang="en-US" dirty="0"/>
          </a:p>
        </p:txBody>
      </p:sp>
      <p:sp>
        <p:nvSpPr>
          <p:cNvPr id="3" name="Text Placeholder 2"/>
          <p:cNvSpPr>
            <a:spLocks noGrp="1"/>
          </p:cNvSpPr>
          <p:nvPr>
            <p:ph idx="1"/>
          </p:nvPr>
        </p:nvSpPr>
        <p:spPr>
          <a:xfrm>
            <a:off x="609600" y="1841501"/>
            <a:ext cx="10972800" cy="4525963"/>
          </a:xfrm>
        </p:spPr>
        <p:txBody>
          <a:bodyPr/>
          <a:lstStyle/>
          <a:p>
            <a:pPr>
              <a:spcBef>
                <a:spcPts val="1200"/>
              </a:spcBef>
            </a:pPr>
            <a:r>
              <a:rPr lang="en-US" altLang="en-US" dirty="0"/>
              <a:t>According to Russell, philosophy is not valuable for the same reason that the physical sciences are valuable (viz., the physical sciences have brought about many useful inventions that made our lives better).</a:t>
            </a:r>
          </a:p>
          <a:p>
            <a:pPr>
              <a:spcBef>
                <a:spcPts val="1200"/>
              </a:spcBef>
            </a:pPr>
            <a:r>
              <a:rPr lang="en-US" altLang="en-US" dirty="0"/>
              <a:t>If the study of philosophy helps others, it can only do so indirectly.</a:t>
            </a:r>
            <a:endParaRPr lang="en-US" dirty="0"/>
          </a:p>
          <a:p>
            <a:endParaRPr lang="en-US" dirty="0"/>
          </a:p>
        </p:txBody>
      </p:sp>
    </p:spTree>
    <p:extLst>
      <p:ext uri="{BB962C8B-B14F-4D97-AF65-F5344CB8AC3E}">
        <p14:creationId xmlns:p14="http://schemas.microsoft.com/office/powerpoint/2010/main" val="266600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10972800" cy="1143000"/>
          </a:xfrm>
        </p:spPr>
        <p:txBody>
          <a:bodyPr/>
          <a:lstStyle/>
          <a:p>
            <a:r>
              <a:rPr lang="en-US" altLang="en-US" dirty="0"/>
              <a:t>“The Value of Philosophy”	</a:t>
            </a:r>
            <a:r>
              <a:rPr lang="en-US" sz="1800" dirty="0"/>
              <a:t>(2 of 2)</a:t>
            </a:r>
            <a:endParaRPr lang="en-US" dirty="0"/>
          </a:p>
        </p:txBody>
      </p:sp>
      <p:sp>
        <p:nvSpPr>
          <p:cNvPr id="3" name="Text Placeholder 2"/>
          <p:cNvSpPr>
            <a:spLocks noGrp="1"/>
          </p:cNvSpPr>
          <p:nvPr>
            <p:ph idx="1"/>
          </p:nvPr>
        </p:nvSpPr>
        <p:spPr>
          <a:xfrm>
            <a:off x="609600" y="1841501"/>
            <a:ext cx="10972800" cy="4525963"/>
          </a:xfrm>
        </p:spPr>
        <p:txBody>
          <a:bodyPr>
            <a:normAutofit/>
          </a:bodyPr>
          <a:lstStyle/>
          <a:p>
            <a:r>
              <a:rPr lang="en-US" altLang="en-US" dirty="0"/>
              <a:t>Concerning the true value of philosophy, Russell concludes the following:</a:t>
            </a:r>
          </a:p>
          <a:p>
            <a:pPr marL="914400" lvl="1" indent="0">
              <a:spcBef>
                <a:spcPts val="1200"/>
              </a:spcBef>
              <a:buNone/>
              <a:tabLst>
                <a:tab pos="9601200" algn="l"/>
              </a:tabLst>
            </a:pPr>
            <a:r>
              <a:rPr lang="en-US" altLang="en-US" sz="2400" dirty="0"/>
              <a:t>Philosophy is to be studied, not for the sake of any definite answers to its questions, since no definite answers can, as a rule, be known to be true, but rather for the sake of the questions themselves; because these questions enlarge our conception of what is possible, enrich our intellectual imagination and diminish the dogmatic assurance which close the mind against speculation; but above all because, through the greatness of the universe which philosophy contemplates, the mind is also rendered great, and becomes capable of that union with the universe which constitutes its highest good (21).</a:t>
            </a:r>
          </a:p>
        </p:txBody>
      </p:sp>
    </p:spTree>
    <p:extLst>
      <p:ext uri="{BB962C8B-B14F-4D97-AF65-F5344CB8AC3E}">
        <p14:creationId xmlns:p14="http://schemas.microsoft.com/office/powerpoint/2010/main" val="14286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44600"/>
            <a:ext cx="10972800" cy="3454400"/>
          </a:xfrm>
        </p:spPr>
        <p:txBody>
          <a:bodyPr>
            <a:normAutofit/>
          </a:bodyPr>
          <a:lstStyle/>
          <a:p>
            <a:r>
              <a:rPr lang="en-US" altLang="en-US" sz="6000" dirty="0"/>
              <a:t>“Apology: </a:t>
            </a:r>
            <a:r>
              <a:rPr lang="en-US" altLang="en-US" sz="6000" dirty="0" err="1"/>
              <a:t>Defence</a:t>
            </a:r>
            <a:r>
              <a:rPr lang="en-US" altLang="en-US" sz="6000" dirty="0"/>
              <a:t> of Socrates”</a:t>
            </a:r>
            <a:br>
              <a:rPr lang="en-US" dirty="0"/>
            </a:br>
            <a:br>
              <a:rPr lang="en-US" dirty="0"/>
            </a:br>
            <a:r>
              <a:rPr lang="en-US" altLang="en-US" sz="4000" dirty="0">
                <a:solidFill>
                  <a:schemeClr val="tx1"/>
                </a:solidFill>
              </a:rPr>
              <a:t>Plato (428 B.C.E.–348 B.C.E.)</a:t>
            </a:r>
            <a:endParaRPr lang="en-US" sz="4000" dirty="0">
              <a:solidFill>
                <a:schemeClr val="tx1"/>
              </a:solidFill>
            </a:endParaRPr>
          </a:p>
        </p:txBody>
      </p:sp>
    </p:spTree>
    <p:extLst>
      <p:ext uri="{BB962C8B-B14F-4D97-AF65-F5344CB8AC3E}">
        <p14:creationId xmlns:p14="http://schemas.microsoft.com/office/powerpoint/2010/main" val="86694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10972800" cy="1143000"/>
          </a:xfrm>
        </p:spPr>
        <p:txBody>
          <a:bodyPr/>
          <a:lstStyle/>
          <a:p>
            <a:r>
              <a:rPr lang="en-US" altLang="en-US" dirty="0"/>
              <a:t>“Apology: </a:t>
            </a:r>
            <a:r>
              <a:rPr lang="en-US" altLang="en-US" dirty="0" err="1"/>
              <a:t>Defence</a:t>
            </a:r>
            <a:r>
              <a:rPr lang="en-US" altLang="en-US" dirty="0"/>
              <a:t> of Socrates”	</a:t>
            </a:r>
            <a:r>
              <a:rPr lang="en-US" sz="1800" dirty="0"/>
              <a:t>(1 of 3)</a:t>
            </a:r>
            <a:endParaRPr lang="en-US" dirty="0"/>
          </a:p>
        </p:txBody>
      </p:sp>
      <p:sp>
        <p:nvSpPr>
          <p:cNvPr id="3" name="Text Placeholder 2"/>
          <p:cNvSpPr>
            <a:spLocks noGrp="1"/>
          </p:cNvSpPr>
          <p:nvPr>
            <p:ph idx="1"/>
          </p:nvPr>
        </p:nvSpPr>
        <p:spPr>
          <a:xfrm>
            <a:off x="609600" y="1841501"/>
            <a:ext cx="10972800" cy="4525963"/>
          </a:xfrm>
        </p:spPr>
        <p:txBody>
          <a:bodyPr/>
          <a:lstStyle/>
          <a:p>
            <a:pPr>
              <a:spcBef>
                <a:spcPts val="1200"/>
              </a:spcBef>
            </a:pPr>
            <a:r>
              <a:rPr lang="en-US" altLang="en-US" dirty="0"/>
              <a:t>Socrates has been charged with “corrupting Athens’ youths.”</a:t>
            </a:r>
          </a:p>
          <a:p>
            <a:pPr>
              <a:spcBef>
                <a:spcPts val="1200"/>
              </a:spcBef>
            </a:pPr>
            <a:r>
              <a:rPr lang="en-US" altLang="en-US" dirty="0"/>
              <a:t>Here he offers a defense (i.e., an </a:t>
            </a:r>
            <a:r>
              <a:rPr lang="en-US" altLang="en-US" i="1" dirty="0"/>
              <a:t>apology</a:t>
            </a:r>
            <a:r>
              <a:rPr lang="en-US" altLang="en-US" dirty="0"/>
              <a:t>) for his actions.</a:t>
            </a:r>
          </a:p>
          <a:p>
            <a:pPr>
              <a:spcBef>
                <a:spcPts val="1200"/>
              </a:spcBef>
            </a:pPr>
            <a:r>
              <a:rPr lang="en-US" altLang="en-US" dirty="0"/>
              <a:t>Socrates is concerned with wisdom.</a:t>
            </a:r>
          </a:p>
        </p:txBody>
      </p:sp>
    </p:spTree>
    <p:extLst>
      <p:ext uri="{BB962C8B-B14F-4D97-AF65-F5344CB8AC3E}">
        <p14:creationId xmlns:p14="http://schemas.microsoft.com/office/powerpoint/2010/main" val="274319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10972800" cy="1143000"/>
          </a:xfrm>
        </p:spPr>
        <p:txBody>
          <a:bodyPr/>
          <a:lstStyle/>
          <a:p>
            <a:r>
              <a:rPr lang="en-US" altLang="en-US" dirty="0"/>
              <a:t>“Apology: </a:t>
            </a:r>
            <a:r>
              <a:rPr lang="en-US" altLang="en-US" dirty="0" err="1"/>
              <a:t>Defence</a:t>
            </a:r>
            <a:r>
              <a:rPr lang="en-US" altLang="en-US" dirty="0"/>
              <a:t> of Socrates”	</a:t>
            </a:r>
            <a:r>
              <a:rPr lang="en-US" sz="1800" dirty="0"/>
              <a:t>(2 of 3)</a:t>
            </a:r>
            <a:endParaRPr lang="en-US" dirty="0"/>
          </a:p>
        </p:txBody>
      </p:sp>
      <p:sp>
        <p:nvSpPr>
          <p:cNvPr id="3" name="Text Placeholder 2"/>
          <p:cNvSpPr>
            <a:spLocks noGrp="1"/>
          </p:cNvSpPr>
          <p:nvPr>
            <p:ph idx="1"/>
          </p:nvPr>
        </p:nvSpPr>
        <p:spPr>
          <a:xfrm>
            <a:off x="609600" y="1841501"/>
            <a:ext cx="10972800" cy="4525963"/>
          </a:xfrm>
        </p:spPr>
        <p:txBody>
          <a:bodyPr/>
          <a:lstStyle/>
          <a:p>
            <a:pPr>
              <a:spcBef>
                <a:spcPts val="1200"/>
              </a:spcBef>
            </a:pPr>
            <a:r>
              <a:rPr lang="en-US" altLang="en-US" dirty="0"/>
              <a:t>Concerning the source of his wisdom, Socrates claims, “If I do not know something, I do not think that I do,” (21d).</a:t>
            </a:r>
          </a:p>
          <a:p>
            <a:pPr>
              <a:spcBef>
                <a:spcPts val="1200"/>
              </a:spcBef>
            </a:pPr>
            <a:r>
              <a:rPr lang="en-US" altLang="en-US" dirty="0"/>
              <a:t>Thus, for Socrates, wisdom requires that we are able to recognize the limits of our understanding.</a:t>
            </a:r>
          </a:p>
        </p:txBody>
      </p:sp>
    </p:spTree>
    <p:extLst>
      <p:ext uri="{BB962C8B-B14F-4D97-AF65-F5344CB8AC3E}">
        <p14:creationId xmlns:p14="http://schemas.microsoft.com/office/powerpoint/2010/main" val="297897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10972800" cy="1143000"/>
          </a:xfrm>
        </p:spPr>
        <p:txBody>
          <a:bodyPr/>
          <a:lstStyle/>
          <a:p>
            <a:r>
              <a:rPr lang="en-US" altLang="en-US" dirty="0"/>
              <a:t>“Apology: </a:t>
            </a:r>
            <a:r>
              <a:rPr lang="en-US" altLang="en-US" dirty="0" err="1"/>
              <a:t>Defence</a:t>
            </a:r>
            <a:r>
              <a:rPr lang="en-US" altLang="en-US" dirty="0"/>
              <a:t> of Socrates”	</a:t>
            </a:r>
            <a:r>
              <a:rPr lang="en-US" sz="1800" dirty="0"/>
              <a:t>(3 of 3)</a:t>
            </a:r>
            <a:endParaRPr lang="en-US" dirty="0"/>
          </a:p>
        </p:txBody>
      </p:sp>
      <p:sp>
        <p:nvSpPr>
          <p:cNvPr id="3" name="Text Placeholder 2"/>
          <p:cNvSpPr>
            <a:spLocks noGrp="1"/>
          </p:cNvSpPr>
          <p:nvPr>
            <p:ph idx="1"/>
          </p:nvPr>
        </p:nvSpPr>
        <p:spPr>
          <a:xfrm>
            <a:off x="609600" y="1841501"/>
            <a:ext cx="10972800" cy="4525963"/>
          </a:xfrm>
        </p:spPr>
        <p:txBody>
          <a:bodyPr/>
          <a:lstStyle/>
          <a:p>
            <a:pPr>
              <a:spcBef>
                <a:spcPts val="1200"/>
              </a:spcBef>
            </a:pPr>
            <a:r>
              <a:rPr lang="en-US" altLang="en-US" dirty="0"/>
              <a:t>Socrates defends his search for wisdom by saying, “An unexamined life is no life for a human being to live” (38a).</a:t>
            </a:r>
          </a:p>
          <a:p>
            <a:pPr>
              <a:spcBef>
                <a:spcPts val="1200"/>
              </a:spcBef>
            </a:pPr>
            <a:r>
              <a:rPr lang="en-US" altLang="en-US" dirty="0"/>
              <a:t>Socrates is sentenced to death for his “crimes.”</a:t>
            </a:r>
          </a:p>
          <a:p>
            <a:pPr>
              <a:spcBef>
                <a:spcPts val="1200"/>
              </a:spcBef>
            </a:pPr>
            <a:r>
              <a:rPr lang="en-US" altLang="en-US" dirty="0"/>
              <a:t>Q: If the examined life results in death, do you agree with Socrates that it is worth pursuing?</a:t>
            </a:r>
          </a:p>
        </p:txBody>
      </p:sp>
    </p:spTree>
    <p:extLst>
      <p:ext uri="{BB962C8B-B14F-4D97-AF65-F5344CB8AC3E}">
        <p14:creationId xmlns:p14="http://schemas.microsoft.com/office/powerpoint/2010/main" val="2059739979"/>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56919D-3723-464B-9967-427A087CBD61}">
  <ds:schemaRefs>
    <ds:schemaRef ds:uri="http://purl.org/dc/terms/"/>
    <ds:schemaRef ds:uri="fd39d560-5c7d-4158-98a0-f420f8fdebce"/>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a6c716b4-9090-4de7-aadc-2aa5f812ad2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7C1AB-C2BF-4446-AECB-681D57855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Oxford Template 2020-05-05</Template>
  <TotalTime>288</TotalTime>
  <Words>372</Words>
  <Application>Microsoft Office PowerPoint</Application>
  <PresentationFormat>Widescreen</PresentationFormat>
  <Paragraphs>23</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ＭＳ Ｐゴシック</vt:lpstr>
      <vt:lpstr>Arial</vt:lpstr>
      <vt:lpstr>Calibri</vt:lpstr>
      <vt:lpstr>Text Content Templates</vt:lpstr>
      <vt:lpstr>Introduction to Philosophy: Classical and Contemporary Readings (9th Edition)</vt:lpstr>
      <vt:lpstr>PART  1  Philosophy</vt:lpstr>
      <vt:lpstr>“The Value of Philosophy”  Bertrand Russell (1872–1970)</vt:lpstr>
      <vt:lpstr>“The Value of Philosophy” (1 of 2)</vt:lpstr>
      <vt:lpstr>“The Value of Philosophy” (2 of 2)</vt:lpstr>
      <vt:lpstr>“Apology: Defence of Socrates”  Plato (428 B.C.E.–348 B.C.E.)</vt:lpstr>
      <vt:lpstr>“Apology: Defence of Socrates” (1 of 3)</vt:lpstr>
      <vt:lpstr>“Apology: Defence of Socrates” (2 of 3)</vt:lpstr>
      <vt:lpstr>“Apology: Defence of Socrates”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Oxford University Press</dc:creator>
  <cp:lastModifiedBy>Carter, Suzanne</cp:lastModifiedBy>
  <cp:revision>13</cp:revision>
  <dcterms:created xsi:type="dcterms:W3CDTF">2021-01-21T20:31:29Z</dcterms:created>
  <dcterms:modified xsi:type="dcterms:W3CDTF">2021-04-23T16:55:08Z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