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8">
          <p15:clr>
            <a:srgbClr val="A4A3A4"/>
          </p15:clr>
        </p15:guide>
        <p15:guide id="3" orient="horz" pos="3793">
          <p15:clr>
            <a:srgbClr val="A4A3A4"/>
          </p15:clr>
        </p15:guide>
        <p15:guide id="4" orient="horz" pos="636">
          <p15:clr>
            <a:srgbClr val="A4A3A4"/>
          </p15:clr>
        </p15:guide>
        <p15:guide id="5" pos="2880">
          <p15:clr>
            <a:srgbClr val="A4A3A4"/>
          </p15:clr>
        </p15:guide>
        <p15:guide id="6" pos="144">
          <p15:clr>
            <a:srgbClr val="A4A3A4"/>
          </p15:clr>
        </p15:guide>
        <p15:guide id="7" pos="5602" userDrawn="1">
          <p15:clr>
            <a:srgbClr val="A4A3A4"/>
          </p15:clr>
        </p15:guide>
        <p15:guide id="8" orient="horz" pos="3539" userDrawn="1">
          <p15:clr>
            <a:srgbClr val="A4A3A4"/>
          </p15:clr>
        </p15:guide>
        <p15:guide id="9" orient="horz" pos="3430" userDrawn="1">
          <p15:clr>
            <a:srgbClr val="A4A3A4"/>
          </p15:clr>
        </p15:guide>
        <p15:guide id="10" pos="5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99" d="100"/>
          <a:sy n="99" d="100"/>
        </p:scale>
        <p:origin x="804" y="90"/>
      </p:cViewPr>
      <p:guideLst>
        <p:guide orient="horz" pos="2160"/>
        <p:guide orient="horz" pos="418"/>
        <p:guide orient="horz" pos="3793"/>
        <p:guide orient="horz" pos="636"/>
        <p:guide pos="2880"/>
        <p:guide pos="144"/>
        <p:guide pos="5602"/>
        <p:guide orient="horz" pos="3539"/>
        <p:guide orient="horz" pos="3430"/>
        <p:guide pos="5456"/>
      </p:guideLst>
    </p:cSldViewPr>
  </p:slideViewPr>
  <p:outlineViewPr>
    <p:cViewPr>
      <p:scale>
        <a:sx n="33" d="100"/>
        <a:sy n="33" d="100"/>
      </p:scale>
      <p:origin x="0" y="-4368"/>
    </p:cViewPr>
  </p:outlin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5AA88AA-0CF7-49AF-9991-219FB5A159B5}" type="datetimeFigureOut">
              <a:rPr lang="en-US" smtClean="0"/>
              <a:t>3/10/2021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37FE1EA-F46E-40ED-B3D6-EC97718CB608}" type="slidenum">
              <a:rPr lang="en-US" smtClean="0"/>
              <a:t>‹#›</a:t>
            </a:fld>
            <a:endParaRPr lang="en-US"/>
          </a:p>
        </p:txBody>
      </p:sp>
    </p:spTree>
    <p:extLst>
      <p:ext uri="{BB962C8B-B14F-4D97-AF65-F5344CB8AC3E}">
        <p14:creationId xmlns:p14="http://schemas.microsoft.com/office/powerpoint/2010/main" val="20078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a:t>
            </a:fld>
            <a:endParaRPr lang="en-US"/>
          </a:p>
        </p:txBody>
      </p:sp>
    </p:spTree>
    <p:extLst>
      <p:ext uri="{BB962C8B-B14F-4D97-AF65-F5344CB8AC3E}">
        <p14:creationId xmlns:p14="http://schemas.microsoft.com/office/powerpoint/2010/main" val="235297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11</a:t>
            </a:fld>
            <a:endParaRPr lang="en-US"/>
          </a:p>
        </p:txBody>
      </p:sp>
    </p:spTree>
    <p:extLst>
      <p:ext uri="{BB962C8B-B14F-4D97-AF65-F5344CB8AC3E}">
        <p14:creationId xmlns:p14="http://schemas.microsoft.com/office/powerpoint/2010/main" val="227631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12</a:t>
            </a:fld>
            <a:endParaRPr lang="en-US"/>
          </a:p>
        </p:txBody>
      </p:sp>
    </p:spTree>
    <p:extLst>
      <p:ext uri="{BB962C8B-B14F-4D97-AF65-F5344CB8AC3E}">
        <p14:creationId xmlns:p14="http://schemas.microsoft.com/office/powerpoint/2010/main" val="219620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13</a:t>
            </a:fld>
            <a:endParaRPr lang="en-US"/>
          </a:p>
        </p:txBody>
      </p:sp>
    </p:spTree>
    <p:extLst>
      <p:ext uri="{BB962C8B-B14F-4D97-AF65-F5344CB8AC3E}">
        <p14:creationId xmlns:p14="http://schemas.microsoft.com/office/powerpoint/2010/main" val="51240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14</a:t>
            </a:fld>
            <a:endParaRPr lang="en-US"/>
          </a:p>
        </p:txBody>
      </p:sp>
    </p:spTree>
    <p:extLst>
      <p:ext uri="{BB962C8B-B14F-4D97-AF65-F5344CB8AC3E}">
        <p14:creationId xmlns:p14="http://schemas.microsoft.com/office/powerpoint/2010/main" val="470305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15</a:t>
            </a:fld>
            <a:endParaRPr lang="en-US"/>
          </a:p>
        </p:txBody>
      </p:sp>
    </p:spTree>
    <p:extLst>
      <p:ext uri="{BB962C8B-B14F-4D97-AF65-F5344CB8AC3E}">
        <p14:creationId xmlns:p14="http://schemas.microsoft.com/office/powerpoint/2010/main" val="381371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16</a:t>
            </a:fld>
            <a:endParaRPr lang="en-US"/>
          </a:p>
        </p:txBody>
      </p:sp>
    </p:spTree>
    <p:extLst>
      <p:ext uri="{BB962C8B-B14F-4D97-AF65-F5344CB8AC3E}">
        <p14:creationId xmlns:p14="http://schemas.microsoft.com/office/powerpoint/2010/main" val="2694274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17</a:t>
            </a:fld>
            <a:endParaRPr lang="en-US"/>
          </a:p>
        </p:txBody>
      </p:sp>
    </p:spTree>
    <p:extLst>
      <p:ext uri="{BB962C8B-B14F-4D97-AF65-F5344CB8AC3E}">
        <p14:creationId xmlns:p14="http://schemas.microsoft.com/office/powerpoint/2010/main" val="73014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18</a:t>
            </a:fld>
            <a:endParaRPr lang="en-US"/>
          </a:p>
        </p:txBody>
      </p:sp>
    </p:spTree>
    <p:extLst>
      <p:ext uri="{BB962C8B-B14F-4D97-AF65-F5344CB8AC3E}">
        <p14:creationId xmlns:p14="http://schemas.microsoft.com/office/powerpoint/2010/main" val="2300899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19</a:t>
            </a:fld>
            <a:endParaRPr lang="en-US"/>
          </a:p>
        </p:txBody>
      </p:sp>
    </p:spTree>
    <p:extLst>
      <p:ext uri="{BB962C8B-B14F-4D97-AF65-F5344CB8AC3E}">
        <p14:creationId xmlns:p14="http://schemas.microsoft.com/office/powerpoint/2010/main" val="159931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3</a:t>
            </a:fld>
            <a:endParaRPr lang="en-US"/>
          </a:p>
        </p:txBody>
      </p:sp>
    </p:spTree>
    <p:extLst>
      <p:ext uri="{BB962C8B-B14F-4D97-AF65-F5344CB8AC3E}">
        <p14:creationId xmlns:p14="http://schemas.microsoft.com/office/powerpoint/2010/main" val="385502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4</a:t>
            </a:fld>
            <a:endParaRPr lang="en-US"/>
          </a:p>
        </p:txBody>
      </p:sp>
    </p:spTree>
    <p:extLst>
      <p:ext uri="{BB962C8B-B14F-4D97-AF65-F5344CB8AC3E}">
        <p14:creationId xmlns:p14="http://schemas.microsoft.com/office/powerpoint/2010/main" val="311997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5</a:t>
            </a:fld>
            <a:endParaRPr lang="en-US"/>
          </a:p>
        </p:txBody>
      </p:sp>
    </p:spTree>
    <p:extLst>
      <p:ext uri="{BB962C8B-B14F-4D97-AF65-F5344CB8AC3E}">
        <p14:creationId xmlns:p14="http://schemas.microsoft.com/office/powerpoint/2010/main" val="240294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6</a:t>
            </a:fld>
            <a:endParaRPr lang="en-US"/>
          </a:p>
        </p:txBody>
      </p:sp>
    </p:spTree>
    <p:extLst>
      <p:ext uri="{BB962C8B-B14F-4D97-AF65-F5344CB8AC3E}">
        <p14:creationId xmlns:p14="http://schemas.microsoft.com/office/powerpoint/2010/main" val="933519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7</a:t>
            </a:fld>
            <a:endParaRPr lang="en-US"/>
          </a:p>
        </p:txBody>
      </p:sp>
    </p:spTree>
    <p:extLst>
      <p:ext uri="{BB962C8B-B14F-4D97-AF65-F5344CB8AC3E}">
        <p14:creationId xmlns:p14="http://schemas.microsoft.com/office/powerpoint/2010/main" val="1346447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8</a:t>
            </a:fld>
            <a:endParaRPr lang="en-US"/>
          </a:p>
        </p:txBody>
      </p:sp>
    </p:spTree>
    <p:extLst>
      <p:ext uri="{BB962C8B-B14F-4D97-AF65-F5344CB8AC3E}">
        <p14:creationId xmlns:p14="http://schemas.microsoft.com/office/powerpoint/2010/main" val="362808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9</a:t>
            </a:fld>
            <a:endParaRPr lang="en-US"/>
          </a:p>
        </p:txBody>
      </p:sp>
    </p:spTree>
    <p:extLst>
      <p:ext uri="{BB962C8B-B14F-4D97-AF65-F5344CB8AC3E}">
        <p14:creationId xmlns:p14="http://schemas.microsoft.com/office/powerpoint/2010/main" val="321402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10</a:t>
            </a:fld>
            <a:endParaRPr lang="en-US"/>
          </a:p>
        </p:txBody>
      </p:sp>
    </p:spTree>
    <p:extLst>
      <p:ext uri="{BB962C8B-B14F-4D97-AF65-F5344CB8AC3E}">
        <p14:creationId xmlns:p14="http://schemas.microsoft.com/office/powerpoint/2010/main" val="4410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3/10/2021</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3/10/2021</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3/10/2021</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330696"/>
            <a:ext cx="1164336" cy="52730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26589" y="475673"/>
            <a:ext cx="2290821" cy="1057275"/>
          </a:xfrm>
          <a:prstGeom prst="rect">
            <a:avLst/>
          </a:prstGeom>
        </p:spPr>
        <p:txBody>
          <a:bodyPr wrap="square" lIns="0" tIns="0" rIns="0" bIns="0">
            <a:spAutoFit/>
          </a:bodyPr>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a:xfrm>
            <a:off x="1656909" y="1780922"/>
            <a:ext cx="5830181" cy="3522979"/>
          </a:xfrm>
          <a:prstGeom prst="rect">
            <a:avLst/>
          </a:prstGeom>
        </p:spPr>
        <p:txBody>
          <a:bodyPr wrap="square" lIns="0" tIns="0" rIns="0" bIns="0">
            <a:spAutoFit/>
          </a:bodyPr>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3/10/2021</a:t>
            </a:fld>
            <a:endParaRPr lang="en-US"/>
          </a:p>
        </p:txBody>
      </p:sp>
      <p:sp>
        <p:nvSpPr>
          <p:cNvPr id="6" name="Holder 6"/>
          <p:cNvSpPr>
            <a:spLocks noGrp="1"/>
          </p:cNvSpPr>
          <p:nvPr>
            <p:ph type="sldNum" sz="quarter" idx="7"/>
          </p:nvPr>
        </p:nvSpPr>
        <p:spPr>
          <a:xfrm>
            <a:off x="8869993" y="6533642"/>
            <a:ext cx="15367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Cover"/>
          <p:cNvSpPr txBox="1">
            <a:spLocks noGrp="1"/>
          </p:cNvSpPr>
          <p:nvPr>
            <p:ph type="title"/>
          </p:nvPr>
        </p:nvSpPr>
        <p:spPr>
          <a:xfrm>
            <a:off x="1100832" y="475673"/>
            <a:ext cx="6950026" cy="1399742"/>
          </a:xfrm>
          <a:prstGeom prst="rect">
            <a:avLst/>
          </a:prstGeom>
        </p:spPr>
        <p:txBody>
          <a:bodyPr vert="horz" wrap="square" lIns="0" tIns="136525" rIns="0" bIns="0" rtlCol="0">
            <a:spAutoFit/>
          </a:bodyPr>
          <a:lstStyle/>
          <a:p>
            <a:pPr algn="ctr"/>
            <a:r>
              <a:rPr lang="en-US" dirty="0"/>
              <a:t>American Government in Black and White </a:t>
            </a:r>
            <a:br>
              <a:rPr lang="en-US" dirty="0"/>
            </a:br>
            <a:r>
              <a:rPr lang="en-US" sz="2800" dirty="0"/>
              <a:t>Diversity &amp; Democracy</a:t>
            </a:r>
            <a:r>
              <a:rPr lang="en-US" dirty="0"/>
              <a:t/>
            </a:r>
            <a:br>
              <a:rPr lang="en-US" dirty="0"/>
            </a:br>
            <a:r>
              <a:rPr sz="2200" i="0" spc="-10" dirty="0">
                <a:solidFill>
                  <a:srgbClr val="3A6599"/>
                </a:solidFill>
                <a:latin typeface="Calibri"/>
                <a:cs typeface="Calibri"/>
              </a:rPr>
              <a:t>by </a:t>
            </a:r>
            <a:r>
              <a:rPr lang="en-US" sz="2200" i="0" spc="-10" dirty="0">
                <a:solidFill>
                  <a:srgbClr val="3A6599"/>
                </a:solidFill>
              </a:rPr>
              <a:t>Paula D. McClain and Steven C. Tauber</a:t>
            </a:r>
            <a:endParaRPr sz="2200" i="0" spc="-10" dirty="0">
              <a:solidFill>
                <a:srgbClr val="3A6599"/>
              </a:solidFill>
            </a:endParaRPr>
          </a:p>
        </p:txBody>
      </p:sp>
      <p:pic>
        <p:nvPicPr>
          <p:cNvPr id="3" name="Picture 2" title="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88" y="2065376"/>
            <a:ext cx="3217225" cy="39621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90428"/>
            <a:ext cx="8686800" cy="430887"/>
          </a:xfrm>
        </p:spPr>
        <p:txBody>
          <a:bodyPr/>
          <a:lstStyle/>
          <a:p>
            <a:r>
              <a:rPr lang="en-US" sz="1400" b="1" i="0" dirty="0"/>
              <a:t>Figure </a:t>
            </a:r>
            <a:r>
              <a:rPr lang="en-US" sz="1400" i="0" dirty="0"/>
              <a:t>5.3 Percentage of African American Students Who Attend Majority-White Schools in the United States, 1954–2011</a:t>
            </a:r>
          </a:p>
        </p:txBody>
      </p:sp>
      <p:pic>
        <p:nvPicPr>
          <p:cNvPr id="3" name="Picture 2" descr="A line graph shows the percentage of African American students who attended Majority-White schools in the United States. The graph is plotted for the percentage increase from 0 percent to 50 percent, versus the years from 1954 to 2011. The graph values are 1954, 1; 1960, 2; 1969, 35; 1984, 37; 1989, 45; 1998, 33; 2011, 25. All values are estimated. " title="Figure 5.3 Percentage of African American Students Who Attend Majority-White Schools in the United States, 1954–20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339" y="894292"/>
            <a:ext cx="7327322" cy="4519764"/>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10</a:t>
            </a:fld>
            <a:endParaRPr dirty="0"/>
          </a:p>
        </p:txBody>
      </p:sp>
    </p:spTree>
    <p:extLst>
      <p:ext uri="{BB962C8B-B14F-4D97-AF65-F5344CB8AC3E}">
        <p14:creationId xmlns:p14="http://schemas.microsoft.com/office/powerpoint/2010/main" val="172804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90428"/>
            <a:ext cx="8686800" cy="430887"/>
          </a:xfrm>
        </p:spPr>
        <p:txBody>
          <a:bodyPr/>
          <a:lstStyle/>
          <a:p>
            <a:r>
              <a:rPr lang="en-US" sz="1400" b="1" i="0" dirty="0"/>
              <a:t>Figure 5.4 </a:t>
            </a:r>
            <a:r>
              <a:rPr lang="en-US" sz="1400" i="0" dirty="0"/>
              <a:t>Percentage of Black Students Attending Schools with More than 90 percent Minority Students, 1988 and 2016, by Region.</a:t>
            </a:r>
          </a:p>
        </p:txBody>
      </p:sp>
      <p:pic>
        <p:nvPicPr>
          <p:cNvPr id="3" name="Picture 2" descr="A bar graph shows the percentage of Black students who attended heavily segregated schools. The values are shown for the different regions for the years 1968, 1988, and 2016 in sequence. West: 50, 29, 38. Midwest: 59, 41, 41. Border: 60, 35, 42. South: 78, 24, 35. Northeast: 42, 48, 51. All values are estimated. " title="Figure 5.4 Percentage of Black Students Attending Schools with More than 90 percent Minority Students, 1988 and 2016, by Reg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29" y="1182327"/>
            <a:ext cx="7982942" cy="4181541"/>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11</a:t>
            </a:fld>
            <a:endParaRPr dirty="0"/>
          </a:p>
        </p:txBody>
      </p:sp>
    </p:spTree>
    <p:extLst>
      <p:ext uri="{BB962C8B-B14F-4D97-AF65-F5344CB8AC3E}">
        <p14:creationId xmlns:p14="http://schemas.microsoft.com/office/powerpoint/2010/main" val="3440138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75673"/>
            <a:ext cx="8686800" cy="430887"/>
          </a:xfrm>
        </p:spPr>
        <p:txBody>
          <a:bodyPr/>
          <a:lstStyle/>
          <a:p>
            <a:r>
              <a:rPr lang="en-US" sz="1400" i="0" dirty="0"/>
              <a:t>During his visit to Puerto Rico after Hurricane Maria, President Donald Trump appears not to appreciate the seriousness of the situation as he cavalierly throws paper towel rolls to a crowd, as if he is shooting a basketball. </a:t>
            </a:r>
          </a:p>
        </p:txBody>
      </p:sp>
      <p:pic>
        <p:nvPicPr>
          <p:cNvPr id="3" name="Picture 2" descr="President Donald Trump throws a paper towel roll to a crow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490" y="721471"/>
            <a:ext cx="7295020" cy="4865146"/>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12</a:t>
            </a:fld>
            <a:endParaRPr dirty="0"/>
          </a:p>
        </p:txBody>
      </p:sp>
    </p:spTree>
    <p:extLst>
      <p:ext uri="{BB962C8B-B14F-4D97-AF65-F5344CB8AC3E}">
        <p14:creationId xmlns:p14="http://schemas.microsoft.com/office/powerpoint/2010/main" val="325863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87638"/>
            <a:ext cx="8686800" cy="646331"/>
          </a:xfrm>
        </p:spPr>
        <p:txBody>
          <a:bodyPr/>
          <a:lstStyle/>
          <a:p>
            <a:r>
              <a:rPr lang="en-US" sz="1400" i="0" dirty="0"/>
              <a:t>Children detained in a facility in McAllen, Texas. The Trump administration’s Zero Tolerance Policy resulted in separating children from their parents who were undocumented immigrants or asylum-seekers. After considerable controversy, the administration ended the program, but some children have still not been reunited with their parents. </a:t>
            </a:r>
          </a:p>
        </p:txBody>
      </p:sp>
      <p:pic>
        <p:nvPicPr>
          <p:cNvPr id="3" name="Picture 2" descr="A girl sits on a mattress in a large room of a facilit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604" y="606257"/>
            <a:ext cx="7222792" cy="4723774"/>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13</a:t>
            </a:fld>
            <a:endParaRPr dirty="0"/>
          </a:p>
        </p:txBody>
      </p:sp>
    </p:spTree>
    <p:extLst>
      <p:ext uri="{BB962C8B-B14F-4D97-AF65-F5344CB8AC3E}">
        <p14:creationId xmlns:p14="http://schemas.microsoft.com/office/powerpoint/2010/main" val="413044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0031"/>
            <a:ext cx="8686800" cy="861774"/>
          </a:xfrm>
        </p:spPr>
        <p:txBody>
          <a:bodyPr/>
          <a:lstStyle/>
          <a:p>
            <a:r>
              <a:rPr lang="en-US" sz="1400" i="0" dirty="0"/>
              <a:t>Japanese Americans working in agricultural fields at the Tule Lake internment camp in northeastern California. Despite the Constitution’s prohibition against racial discrimination, during World War II the U.S. government mistrusted the loyalty of Japanese Americans and confined many of them, including native-born citizens, in harsh internment camps like this one. </a:t>
            </a:r>
          </a:p>
        </p:txBody>
      </p:sp>
      <p:pic>
        <p:nvPicPr>
          <p:cNvPr id="3" name="Picture 2" descr="Japanese Americans on their knees work in a fiel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283" y="491043"/>
            <a:ext cx="3853435" cy="4781381"/>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14</a:t>
            </a:fld>
            <a:endParaRPr dirty="0"/>
          </a:p>
        </p:txBody>
      </p:sp>
    </p:spTree>
    <p:extLst>
      <p:ext uri="{BB962C8B-B14F-4D97-AF65-F5344CB8AC3E}">
        <p14:creationId xmlns:p14="http://schemas.microsoft.com/office/powerpoint/2010/main" val="12355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72424"/>
            <a:ext cx="8686800" cy="861774"/>
          </a:xfrm>
        </p:spPr>
        <p:txBody>
          <a:bodyPr/>
          <a:lstStyle/>
          <a:p>
            <a:r>
              <a:rPr lang="en-US" sz="1400" i="0" dirty="0"/>
              <a:t>Omaha boys at the Carlisle Indian Industrial School in Carlisle, Pennsylvania, circa 1880. This boarding school was one of many throughout the United States that sought to assimilate American Indians into White culture. In addition to receiving education and training, students were forced to cut their hair and were punished for speaking their native language. </a:t>
            </a:r>
          </a:p>
        </p:txBody>
      </p:sp>
      <p:pic>
        <p:nvPicPr>
          <p:cNvPr id="3" name="Picture 2" descr="A group of Omaha boys in suits poses for a phot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361" y="721471"/>
            <a:ext cx="7151279" cy="4525790"/>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15</a:t>
            </a:fld>
            <a:endParaRPr dirty="0"/>
          </a:p>
        </p:txBody>
      </p:sp>
    </p:spTree>
    <p:extLst>
      <p:ext uri="{BB962C8B-B14F-4D97-AF65-F5344CB8AC3E}">
        <p14:creationId xmlns:p14="http://schemas.microsoft.com/office/powerpoint/2010/main" val="293640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5.5 </a:t>
            </a:r>
            <a:r>
              <a:rPr lang="en-US" sz="1400" i="0" dirty="0"/>
              <a:t>Median Income of Male and Female Workers, 1966–2018 (All figures in 2018 dollars)</a:t>
            </a:r>
          </a:p>
        </p:txBody>
      </p:sp>
      <p:pic>
        <p:nvPicPr>
          <p:cNvPr id="3" name="Picture 2" descr="A bar graph shows the median income of male and female workers between 1966 and 2018. The graph is plotted for median income in dollars from 0 to 45,000, versus the years from 1966 to 2018 for men and women in sequence. 1962: 30,000, 9,500. 1966: 34,500, 10,500. 1970: 37,000, 12,500. 1974: 37,000, 14,000. 1978: 37,000, 14,500. 1982: 33,500, 14,500. 1986: 35,500, 15,500. 1990: 36,000, 18,000. 1994: 35,000, 18,500. 1998: 39,000, 21,000. 2002: 39,000, 22,500. 2006: 38,500, 24,000. 2010: 35,000, 23,500. 2014: 36,500, 22,500. 2018: 42,000, 27,000. All values are estimated." title="Figure 5.5 Median Income of Male and Female Workers, 1966–2018 (All figures in 2018 doll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183" y="1296205"/>
            <a:ext cx="8167635" cy="4265590"/>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16</a:t>
            </a:fld>
            <a:endParaRPr dirty="0"/>
          </a:p>
        </p:txBody>
      </p:sp>
    </p:spTree>
    <p:extLst>
      <p:ext uri="{BB962C8B-B14F-4D97-AF65-F5344CB8AC3E}">
        <p14:creationId xmlns:p14="http://schemas.microsoft.com/office/powerpoint/2010/main" val="346568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2362"/>
            <a:ext cx="8686800" cy="861774"/>
          </a:xfrm>
        </p:spPr>
        <p:txBody>
          <a:bodyPr/>
          <a:lstStyle/>
          <a:p>
            <a:r>
              <a:rPr lang="en-US" sz="1400" i="0" dirty="0"/>
              <a:t>At the turn of the twenty-first century, no states allowed same-sex marriage, but since then states gradually allowed it. In 2015, the U.S. Supreme Court ruled that laws banning same-sex marriage were unconstitutional, which legalized it throughout the United States. However, some local judges and government officials have steadfastly refused to sanction same-sex marriages, citing religious opposition.</a:t>
            </a:r>
          </a:p>
        </p:txBody>
      </p:sp>
      <p:pic>
        <p:nvPicPr>
          <p:cNvPr id="3" name="Picture 2" descr="A man kisses another man on his cheek. The other man holds flags with rainbow-colored circl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490" y="663864"/>
            <a:ext cx="7295020" cy="4634718"/>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17</a:t>
            </a:fld>
            <a:endParaRPr dirty="0"/>
          </a:p>
        </p:txBody>
      </p:sp>
    </p:spTree>
    <p:extLst>
      <p:ext uri="{BB962C8B-B14F-4D97-AF65-F5344CB8AC3E}">
        <p14:creationId xmlns:p14="http://schemas.microsoft.com/office/powerpoint/2010/main" val="124486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2890"/>
            <a:ext cx="8686800" cy="646331"/>
          </a:xfrm>
        </p:spPr>
        <p:txBody>
          <a:bodyPr/>
          <a:lstStyle/>
          <a:p>
            <a:r>
              <a:rPr lang="en-US" sz="1400" b="1" i="0" dirty="0"/>
              <a:t>Figure 5.6 </a:t>
            </a:r>
            <a:r>
              <a:rPr lang="en-US" sz="1400" i="0" dirty="0"/>
              <a:t>Public Opinion on Whether Same-Sex Marriage Should Be Valid (Percentage Saying It Should Be Valid Versus Percentage Saying It Should Not Be Valid), 1996–2019. Results were averaged over the year when the poll was taken more than once in a calendar year.</a:t>
            </a:r>
          </a:p>
        </p:txBody>
      </p:sp>
      <p:pic>
        <p:nvPicPr>
          <p:cNvPr id="3" name="Picture 2" descr="A bar graph shows public opinion on support for marriage equality. The graph is plotted for the percentage from 0 to 80, versus the years from 1996 to 2019 for should be valid and should not be valid in sequence. 1996: 28, 69. 1999: 35, 62. 2004: 42, 56. 2005: 38, 59. 2006: 42, 57. 2007: 46, 52. 2008: 40, 57. 2009: 40, 58. 2010: 44, 52. 2011: 50, 47. 2012: 41, 47. 2013: 52, 43. 2014: 56, 42. 2015: 59, 38. 2016: 61, 37. 2017: 64, 38. 2018: 67, 31. 2019: 62, 36. All values are estimated. " title="Figure 5.6 Public Opinion on Whether Same-Sex Marriage Should Be Valid (Percentage Saying It Should Be Valid Versus Percentage Saying It Should Not Be Valid), 1996–2019. Results were averaged over the year when the poll was taken more than once in a calendar ye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09" y="1239934"/>
            <a:ext cx="8018582" cy="4086507"/>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18</a:t>
            </a:fld>
            <a:endParaRPr dirty="0"/>
          </a:p>
        </p:txBody>
      </p:sp>
    </p:spTree>
    <p:extLst>
      <p:ext uri="{BB962C8B-B14F-4D97-AF65-F5344CB8AC3E}">
        <p14:creationId xmlns:p14="http://schemas.microsoft.com/office/powerpoint/2010/main" val="3778409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45245"/>
            <a:ext cx="8686800" cy="646331"/>
          </a:xfrm>
        </p:spPr>
        <p:txBody>
          <a:bodyPr/>
          <a:lstStyle/>
          <a:p>
            <a:r>
              <a:rPr lang="en-US" sz="1400" i="0" dirty="0"/>
              <a:t>Sharice </a:t>
            </a:r>
            <a:r>
              <a:rPr lang="en-US" sz="1400" i="0" dirty="0" err="1"/>
              <a:t>Davids</a:t>
            </a:r>
            <a:r>
              <a:rPr lang="en-US" sz="1400" i="0" dirty="0"/>
              <a:t> gives her victory speech after winning the state’s 3rd congressional district race on November 6, 2018, in Olathe, Kansas. </a:t>
            </a:r>
            <a:r>
              <a:rPr lang="en-US" sz="1400" i="0" dirty="0" err="1"/>
              <a:t>Davids</a:t>
            </a:r>
            <a:r>
              <a:rPr lang="en-US" sz="1400" i="0" dirty="0"/>
              <a:t> is not only one of the two first American Indian women elected to Congress, but she is also the first member of the LGBTQ+ community elected to represent Kansas in the U.S. House of Representatives. </a:t>
            </a:r>
          </a:p>
        </p:txBody>
      </p:sp>
      <p:pic>
        <p:nvPicPr>
          <p:cNvPr id="3" name="Picture 2" descr="Sharice Davids speaks into a microphone. People at the back hold signs that have the name Sharice Davids on them.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326" y="836685"/>
            <a:ext cx="7817348" cy="4392934"/>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19</a:t>
            </a:fld>
            <a:endParaRPr dirty="0"/>
          </a:p>
        </p:txBody>
      </p:sp>
    </p:spTree>
    <p:extLst>
      <p:ext uri="{BB962C8B-B14F-4D97-AF65-F5344CB8AC3E}">
        <p14:creationId xmlns:p14="http://schemas.microsoft.com/office/powerpoint/2010/main" val="193352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type="title"/>
          </p:nvPr>
        </p:nvSpPr>
        <p:spPr>
          <a:xfrm>
            <a:off x="228600" y="2104039"/>
            <a:ext cx="8686800" cy="1799852"/>
          </a:xfrm>
          <a:prstGeom prst="rect">
            <a:avLst/>
          </a:prstGeom>
        </p:spPr>
        <p:txBody>
          <a:bodyPr vert="horz" wrap="square" lIns="0" tIns="136525" rIns="0" bIns="0" rtlCol="0">
            <a:spAutoFit/>
          </a:bodyPr>
          <a:lstStyle/>
          <a:p>
            <a:pPr marL="1270" algn="ctr">
              <a:lnSpc>
                <a:spcPct val="100000"/>
              </a:lnSpc>
            </a:pPr>
            <a:r>
              <a:rPr lang="en-US" sz="3600" spc="-10" dirty="0"/>
              <a:t>Chapter 05</a:t>
            </a:r>
            <a:r>
              <a:rPr lang="en-US" sz="3600" dirty="0"/>
              <a:t/>
            </a:r>
            <a:br>
              <a:rPr lang="en-US" sz="3600" dirty="0"/>
            </a:br>
            <a:r>
              <a:rPr lang="en-US" sz="3600" dirty="0"/>
              <a:t/>
            </a:r>
            <a:br>
              <a:rPr lang="en-US" sz="3600" dirty="0"/>
            </a:br>
            <a:r>
              <a:rPr lang="en-US" sz="3600" i="0" spc="-5" dirty="0">
                <a:solidFill>
                  <a:srgbClr val="4D81BE"/>
                </a:solidFill>
              </a:rPr>
              <a:t>Civil Rights: Inequality and Equality</a:t>
            </a:r>
          </a:p>
        </p:txBody>
      </p:sp>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7"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r>
              <a:rPr lang="en-US" dirty="0"/>
              <a:t>2</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01704"/>
            <a:ext cx="8686800" cy="1077218"/>
          </a:xfrm>
        </p:spPr>
        <p:txBody>
          <a:bodyPr/>
          <a:lstStyle/>
          <a:p>
            <a:r>
              <a:rPr lang="en-US" sz="1400" i="0" dirty="0"/>
              <a:t> A COVID-19 checkpoint at the entrance of Pine Ridge, which exists in the state of South Dakota but is controlled by the Oglala Lakota Sioux Tribe. Indigenous tribes in South Dakota established checkpoints on state and interstate highways contained in their land to protect their people from the coronavirus, especially after South Dakota Governor Kristi </a:t>
            </a:r>
            <a:r>
              <a:rPr lang="en-US" sz="1400" i="0" dirty="0" err="1"/>
              <a:t>Noem</a:t>
            </a:r>
            <a:r>
              <a:rPr lang="en-US" sz="1400" i="0" dirty="0"/>
              <a:t> (R) refused to issue any stay-at-home orders. Governor </a:t>
            </a:r>
            <a:r>
              <a:rPr lang="en-US" sz="1400" i="0" dirty="0" err="1"/>
              <a:t>Noem</a:t>
            </a:r>
            <a:r>
              <a:rPr lang="en-US" sz="1400" i="0" dirty="0"/>
              <a:t> demanded the tribes remove their checkpoints, even threatening to sue them, but they refused. As of September 2020, the checkpoints have remained.</a:t>
            </a:r>
          </a:p>
        </p:txBody>
      </p:sp>
      <p:pic>
        <p:nvPicPr>
          <p:cNvPr id="6" name="Picture 5" descr="Near a Covid checkpoint, two men with uniforms and masks check cars that pass by. A big sign reads stop.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508" y="721471"/>
            <a:ext cx="7058985" cy="4187527"/>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3</a:t>
            </a:fld>
            <a:endParaRPr dirty="0"/>
          </a:p>
        </p:txBody>
      </p:sp>
    </p:spTree>
    <p:extLst>
      <p:ext uri="{BB962C8B-B14F-4D97-AF65-F5344CB8AC3E}">
        <p14:creationId xmlns:p14="http://schemas.microsoft.com/office/powerpoint/2010/main" val="147724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75673"/>
            <a:ext cx="8686800" cy="430887"/>
          </a:xfrm>
        </p:spPr>
        <p:txBody>
          <a:bodyPr/>
          <a:lstStyle/>
          <a:p>
            <a:r>
              <a:rPr lang="en-US" sz="1400" i="0" dirty="0"/>
              <a:t>During the era of Jim Crow segregation and before the Civil Rights Act, Blacks and Whites were forced to use different restrooms and drink from different fountains. </a:t>
            </a:r>
          </a:p>
        </p:txBody>
      </p:sp>
      <p:pic>
        <p:nvPicPr>
          <p:cNvPr id="3" name="Picture 2" descr="A black man drinks from a vessel that has a sign that reads, colored, in front. On either side of the wall are two signs. One on the left reads, white women colored women. One on the right reads, white men colored me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337" y="890798"/>
            <a:ext cx="6877327" cy="4669661"/>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4</a:t>
            </a:fld>
            <a:endParaRPr dirty="0"/>
          </a:p>
        </p:txBody>
      </p:sp>
    </p:spTree>
    <p:extLst>
      <p:ext uri="{BB962C8B-B14F-4D97-AF65-F5344CB8AC3E}">
        <p14:creationId xmlns:p14="http://schemas.microsoft.com/office/powerpoint/2010/main" val="266764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33280"/>
            <a:ext cx="8686800" cy="430887"/>
          </a:xfrm>
        </p:spPr>
        <p:txBody>
          <a:bodyPr/>
          <a:lstStyle/>
          <a:p>
            <a:r>
              <a:rPr lang="en-US" sz="1400" i="0" dirty="0"/>
              <a:t>One of the most despicable aspects of the slave trade was dividing families, even separating parents from their children.</a:t>
            </a:r>
          </a:p>
        </p:txBody>
      </p:sp>
      <p:pic>
        <p:nvPicPr>
          <p:cNvPr id="3" name="Picture 2" descr="On a stage, there is a lectern with the text sale on it. A white man stands behind the stand and points his hand at a black woman who hugs her girl. White men in suits and hats stand on the ground and watch the mother and daughter. Another woman sits on the ground with a baby in her h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607" y="894292"/>
            <a:ext cx="6832787" cy="4566993"/>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5</a:t>
            </a:fld>
            <a:endParaRPr dirty="0"/>
          </a:p>
        </p:txBody>
      </p:sp>
    </p:spTree>
    <p:extLst>
      <p:ext uri="{BB962C8B-B14F-4D97-AF65-F5344CB8AC3E}">
        <p14:creationId xmlns:p14="http://schemas.microsoft.com/office/powerpoint/2010/main" val="1554278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02852"/>
            <a:ext cx="8686800" cy="646331"/>
          </a:xfrm>
        </p:spPr>
        <p:txBody>
          <a:bodyPr/>
          <a:lstStyle/>
          <a:p>
            <a:r>
              <a:rPr lang="en-US" sz="1400" i="0" dirty="0"/>
              <a:t>Rosa Parks sitting on a bus in Montgomery, Alabama. In 1955, Ms. Parks refused to relinquish her seat to a White rider, despite the city rule that Blacks must sit in the back of the bus. Her arrest sparked a boycott of the Montgomery bus system, an important catalyst for the Civil Rights Movement of the 1950s and 1960s. </a:t>
            </a:r>
          </a:p>
        </p:txBody>
      </p:sp>
      <p:pic>
        <p:nvPicPr>
          <p:cNvPr id="3" name="Picture 2" descr="Rosa Parks sits near a white woman and a white man on a bu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63" y="721471"/>
            <a:ext cx="7080474" cy="4769232"/>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6</a:t>
            </a:fld>
            <a:endParaRPr dirty="0"/>
          </a:p>
        </p:txBody>
      </p:sp>
    </p:spTree>
    <p:extLst>
      <p:ext uri="{BB962C8B-B14F-4D97-AF65-F5344CB8AC3E}">
        <p14:creationId xmlns:p14="http://schemas.microsoft.com/office/powerpoint/2010/main" val="31132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02852"/>
            <a:ext cx="8686800" cy="646331"/>
          </a:xfrm>
        </p:spPr>
        <p:txBody>
          <a:bodyPr/>
          <a:lstStyle/>
          <a:p>
            <a:r>
              <a:rPr lang="en-US" sz="1400" i="0" dirty="0"/>
              <a:t>The historic 1963 March on Washington exemplifies the goals of the Civil Rights Movement during the 1960s. Media coverage of this march demonstrated to the American public and political leaders the seriousness of racial discrimination and the widespread support to end it.</a:t>
            </a:r>
          </a:p>
        </p:txBody>
      </p:sp>
      <p:pic>
        <p:nvPicPr>
          <p:cNvPr id="3" name="Picture 2" descr="Martin Luther King Junior stands on a raised platform. He smiles and waves his right hand to a large crowd in Washing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888" y="779078"/>
            <a:ext cx="6906223" cy="4556475"/>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7</a:t>
            </a:fld>
            <a:endParaRPr dirty="0"/>
          </a:p>
        </p:txBody>
      </p:sp>
    </p:spTree>
    <p:extLst>
      <p:ext uri="{BB962C8B-B14F-4D97-AF65-F5344CB8AC3E}">
        <p14:creationId xmlns:p14="http://schemas.microsoft.com/office/powerpoint/2010/main" val="323854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2890"/>
            <a:ext cx="8686800" cy="646331"/>
          </a:xfrm>
        </p:spPr>
        <p:txBody>
          <a:bodyPr/>
          <a:lstStyle/>
          <a:p>
            <a:r>
              <a:rPr lang="en-US" sz="1400" b="1" i="0" dirty="0"/>
              <a:t>Figure 5.1 </a:t>
            </a:r>
            <a:r>
              <a:rPr lang="en-US" sz="1400" i="0" dirty="0"/>
              <a:t>Combined percentage of Southern state legislators who are Black from pre-Voting Rights Act era through 2015 (the most recent data available). The states include Alabama, Arkansas, Florida, Georgia, Louisiana, Mississippi, North Carolina, South Carolina, Tennessee, Texas, and Virginia.</a:t>
            </a:r>
          </a:p>
        </p:txBody>
      </p:sp>
      <p:pic>
        <p:nvPicPr>
          <p:cNvPr id="3" name="Picture 2" descr="A bar graph shows the percentage of southern state legislators pre and post V R A. The graph is plotted for the percentage from 0 to 30, versus the voting years from Pre V R A to 2015. Pre-V R A, 0.5; 1971, 2.3; 1975, 5.5; 1979, 7; 1983, 8.5; 1991, 11.8; 1995, 15.5; 1999, 16.5; 2003, 17.5; 2007, 18; 2015, 18.5. All values are estimate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29" y="721471"/>
            <a:ext cx="7665743" cy="4475014"/>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8</a:t>
            </a:fld>
            <a:endParaRPr dirty="0"/>
          </a:p>
        </p:txBody>
      </p:sp>
    </p:spTree>
    <p:extLst>
      <p:ext uri="{BB962C8B-B14F-4D97-AF65-F5344CB8AC3E}">
        <p14:creationId xmlns:p14="http://schemas.microsoft.com/office/powerpoint/2010/main" val="173362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4984"/>
            <a:ext cx="8686800" cy="646331"/>
          </a:xfrm>
        </p:spPr>
        <p:txBody>
          <a:bodyPr/>
          <a:lstStyle/>
          <a:p>
            <a:r>
              <a:rPr lang="en-US" sz="1400" b="1" i="0" dirty="0"/>
              <a:t>Figure 5.2 </a:t>
            </a:r>
            <a:r>
              <a:rPr lang="en-US" sz="1400" i="0" dirty="0"/>
              <a:t>Extent of the increase (from the previous time) in the combined percentage of Southern state legislators who are Black. The states include Alabama, Arkansas, Florida, Georgia, Louisiana, Mississippi, North Carolina, South Carolina, Tennessee, Texas, and Virginia.</a:t>
            </a:r>
          </a:p>
        </p:txBody>
      </p:sp>
      <p:pic>
        <p:nvPicPr>
          <p:cNvPr id="3" name="Picture 2" descr="A bar graph shows the increase from the previous time in the percentage of southern state legislators who are Black. The graph is plotted for the factor of increase from 0 to 5, versus the years from 1971 to 2015. 1971 over pre V R A, 4.5; 1975 over 1971, 2.3; 1979 over 1975, 1.3; 1983 over 1979, 1.3; 1987 over 1983, 1.3; 1991 over 1987, 1.1; 1995 over 1991, 1.3; 1999 over 1995, 1.1; 2003 over 1999, 1.05; 2007 over 2003, 1; 2015 over 2007, 1.05. All values are estimated. " title="Figure 5.2 Extent of the increase (from the previous time) in the combined percentage of Southern state legislators who are Black. The states include Alabama, Arkansas, Florida, Georgia, Louisiana, Mississippi, North Carolina, South Carolina, Tennessee, Texas, and Virgin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35" y="994758"/>
            <a:ext cx="7912731" cy="4210332"/>
          </a:xfrm>
          <a:prstGeom prst="rect">
            <a:avLst/>
          </a:prstGeom>
        </p:spPr>
      </p:pic>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9</a:t>
            </a:fld>
            <a:endParaRPr dirty="0"/>
          </a:p>
        </p:txBody>
      </p:sp>
    </p:spTree>
    <p:extLst>
      <p:ext uri="{BB962C8B-B14F-4D97-AF65-F5344CB8AC3E}">
        <p14:creationId xmlns:p14="http://schemas.microsoft.com/office/powerpoint/2010/main" val="3804283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TotalTime>
  <Words>1006</Words>
  <Application>Microsoft Office PowerPoint</Application>
  <PresentationFormat>On-screen Show (4:3)</PresentationFormat>
  <Paragraphs>73</Paragraphs>
  <Slides>19</Slides>
  <Notes>18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Calibri</vt:lpstr>
      <vt:lpstr>Office Theme</vt:lpstr>
      <vt:lpstr>American Government in Black and White  Diversity &amp; Democracy by Paula D. McClain and Steven C. Tauber</vt:lpstr>
      <vt:lpstr>Chapter 05  Civil Rights: Inequality and Equality</vt:lpstr>
      <vt:lpstr> A COVID-19 checkpoint at the entrance of Pine Ridge, which exists in the state of South Dakota but is controlled by the Oglala Lakota Sioux Tribe. Indigenous tribes in South Dakota established checkpoints on state and interstate highways contained in their land to protect their people from the coronavirus, especially after South Dakota Governor Kristi Noem (R) refused to issue any stay-at-home orders. Governor Noem demanded the tribes remove their checkpoints, even threatening to sue them, but they refused. As of September 2020, the checkpoints have remained.</vt:lpstr>
      <vt:lpstr>During the era of Jim Crow segregation and before the Civil Rights Act, Blacks and Whites were forced to use different restrooms and drink from different fountains. </vt:lpstr>
      <vt:lpstr>One of the most despicable aspects of the slave trade was dividing families, even separating parents from their children.</vt:lpstr>
      <vt:lpstr>Rosa Parks sitting on a bus in Montgomery, Alabama. In 1955, Ms. Parks refused to relinquish her seat to a White rider, despite the city rule that Blacks must sit in the back of the bus. Her arrest sparked a boycott of the Montgomery bus system, an important catalyst for the Civil Rights Movement of the 1950s and 1960s. </vt:lpstr>
      <vt:lpstr>The historic 1963 March on Washington exemplifies the goals of the Civil Rights Movement during the 1960s. Media coverage of this march demonstrated to the American public and political leaders the seriousness of racial discrimination and the widespread support to end it.</vt:lpstr>
      <vt:lpstr>Figure 5.1 Combined percentage of Southern state legislators who are Black from pre-Voting Rights Act era through 2015 (the most recent data available). The states include Alabama, Arkansas, Florida, Georgia, Louisiana, Mississippi, North Carolina, South Carolina, Tennessee, Texas, and Virginia.</vt:lpstr>
      <vt:lpstr>Figure 5.2 Extent of the increase (from the previous time) in the combined percentage of Southern state legislators who are Black. The states include Alabama, Arkansas, Florida, Georgia, Louisiana, Mississippi, North Carolina, South Carolina, Tennessee, Texas, and Virginia.</vt:lpstr>
      <vt:lpstr>Figure 5.3 Percentage of African American Students Who Attend Majority-White Schools in the United States, 1954–2011</vt:lpstr>
      <vt:lpstr>Figure 5.4 Percentage of Black Students Attending Schools with More than 90 percent Minority Students, 1988 and 2016, by Region.</vt:lpstr>
      <vt:lpstr>During his visit to Puerto Rico after Hurricane Maria, President Donald Trump appears not to appreciate the seriousness of the situation as he cavalierly throws paper towel rolls to a crowd, as if he is shooting a basketball. </vt:lpstr>
      <vt:lpstr>Children detained in a facility in McAllen, Texas. The Trump administration’s Zero Tolerance Policy resulted in separating children from their parents who were undocumented immigrants or asylum-seekers. After considerable controversy, the administration ended the program, but some children have still not been reunited with their parents. </vt:lpstr>
      <vt:lpstr>Japanese Americans working in agricultural fields at the Tule Lake internment camp in northeastern California. Despite the Constitution’s prohibition against racial discrimination, during World War II the U.S. government mistrusted the loyalty of Japanese Americans and confined many of them, including native-born citizens, in harsh internment camps like this one. </vt:lpstr>
      <vt:lpstr>Omaha boys at the Carlisle Indian Industrial School in Carlisle, Pennsylvania, circa 1880. This boarding school was one of many throughout the United States that sought to assimilate American Indians into White culture. In addition to receiving education and training, students were forced to cut their hair and were punished for speaking their native language. </vt:lpstr>
      <vt:lpstr>Figure 5.5 Median Income of Male and Female Workers, 1966–2018 (All figures in 2018 dollars)</vt:lpstr>
      <vt:lpstr>At the turn of the twenty-first century, no states allowed same-sex marriage, but since then states gradually allowed it. In 2015, the U.S. Supreme Court ruled that laws banning same-sex marriage were unconstitutional, which legalized it throughout the United States. However, some local judges and government officials have steadfastly refused to sanction same-sex marriages, citing religious opposition.</vt:lpstr>
      <vt:lpstr>Figure 5.6 Public Opinion on Whether Same-Sex Marriage Should Be Valid (Percentage Saying It Should Be Valid Versus Percentage Saying It Should Not Be Valid), 1996–2019. Results were averaged over the year when the poll was taken more than once in a calendar year.</vt:lpstr>
      <vt:lpstr>Sharice Davids gives her victory speech after winning the state’s 3rd congressional district race on November 6, 2018, in Olathe, Kansas. Davids is not only one of the two first American Indian women elected to Congress, but she is also the first member of the LGBTQ+ community elected to represent Kansas in the U.S. House of Representatives.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Research by Sandra Halperin and Oliver Heath</dc:title>
  <dc:creator>Bala</dc:creator>
  <cp:lastModifiedBy>R, Balachandar</cp:lastModifiedBy>
  <cp:revision>84</cp:revision>
  <dcterms:created xsi:type="dcterms:W3CDTF">2020-02-29T09:02:36Z</dcterms:created>
  <dcterms:modified xsi:type="dcterms:W3CDTF">2021-03-10T10:00:20Z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2020-02-29T00:00:00Z</vt:filetime>
  </property>
  <property fmtid="{D5CDD505-2E9C-101B-9397-08002B2CF9AE}" pid="3" name="Creator">
    <vt:lpwstr>Adobe InDesign CC 13.0 (Windows)</vt:lpwstr>
  </property>
  <property fmtid="{D5CDD505-2E9C-101B-9397-08002B2CF9AE}" pid="4" name="LastSaved">
    <vt:filetime>2020-02-29T00:00:00Z</vt:filetime>
  </property>
</Properties>
</file>