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03" r:id="rId2"/>
    <p:sldId id="287" r:id="rId3"/>
    <p:sldId id="270" r:id="rId4"/>
    <p:sldId id="314" r:id="rId5"/>
    <p:sldId id="313"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userDrawn="1">
          <p15:clr>
            <a:srgbClr val="A4A3A4"/>
          </p15:clr>
        </p15:guide>
        <p15:guide id="6" pos="158" userDrawn="1">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4" autoAdjust="0"/>
    <p:restoredTop sz="94660"/>
  </p:normalViewPr>
  <p:slideViewPr>
    <p:cSldViewPr>
      <p:cViewPr varScale="1">
        <p:scale>
          <a:sx n="64" d="100"/>
          <a:sy n="64" d="100"/>
        </p:scale>
        <p:origin x="1428" y="40"/>
      </p:cViewPr>
      <p:guideLst>
        <p:guide orient="horz" pos="2160"/>
        <p:guide orient="horz" pos="418"/>
        <p:guide orient="horz" pos="3793"/>
        <p:guide orient="horz" pos="636"/>
        <p:guide pos="2880"/>
        <p:guide pos="158"/>
        <p:guide pos="5602"/>
        <p:guide orient="horz" pos="3539"/>
        <p:guide orient="horz" pos="3430"/>
        <p:guide pos="5420"/>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3/29/2021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87759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280746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335273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a:p>
        </p:txBody>
      </p:sp>
    </p:spTree>
    <p:extLst>
      <p:ext uri="{BB962C8B-B14F-4D97-AF65-F5344CB8AC3E}">
        <p14:creationId xmlns:p14="http://schemas.microsoft.com/office/powerpoint/2010/main" val="96700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a:p>
        </p:txBody>
      </p:sp>
    </p:spTree>
    <p:extLst>
      <p:ext uri="{BB962C8B-B14F-4D97-AF65-F5344CB8AC3E}">
        <p14:creationId xmlns:p14="http://schemas.microsoft.com/office/powerpoint/2010/main" val="1409114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a:p>
        </p:txBody>
      </p:sp>
    </p:spTree>
    <p:extLst>
      <p:ext uri="{BB962C8B-B14F-4D97-AF65-F5344CB8AC3E}">
        <p14:creationId xmlns:p14="http://schemas.microsoft.com/office/powerpoint/2010/main" val="372161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16</a:t>
            </a:fld>
            <a:endParaRPr lang="en-US"/>
          </a:p>
        </p:txBody>
      </p:sp>
    </p:spTree>
    <p:extLst>
      <p:ext uri="{BB962C8B-B14F-4D97-AF65-F5344CB8AC3E}">
        <p14:creationId xmlns:p14="http://schemas.microsoft.com/office/powerpoint/2010/main" val="164991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17</a:t>
            </a:fld>
            <a:endParaRPr lang="en-US"/>
          </a:p>
        </p:txBody>
      </p:sp>
    </p:spTree>
    <p:extLst>
      <p:ext uri="{BB962C8B-B14F-4D97-AF65-F5344CB8AC3E}">
        <p14:creationId xmlns:p14="http://schemas.microsoft.com/office/powerpoint/2010/main" val="399394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18</a:t>
            </a:fld>
            <a:endParaRPr lang="en-US"/>
          </a:p>
        </p:txBody>
      </p:sp>
    </p:spTree>
    <p:extLst>
      <p:ext uri="{BB962C8B-B14F-4D97-AF65-F5344CB8AC3E}">
        <p14:creationId xmlns:p14="http://schemas.microsoft.com/office/powerpoint/2010/main" val="74517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19</a:t>
            </a:fld>
            <a:endParaRPr lang="en-US"/>
          </a:p>
        </p:txBody>
      </p:sp>
    </p:spTree>
    <p:extLst>
      <p:ext uri="{BB962C8B-B14F-4D97-AF65-F5344CB8AC3E}">
        <p14:creationId xmlns:p14="http://schemas.microsoft.com/office/powerpoint/2010/main" val="277092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12745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347141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60575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130468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270299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330113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165583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114748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3/29/2021</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4724" y="475673"/>
            <a:ext cx="7834552" cy="1399742"/>
          </a:xfrm>
          <a:prstGeom prst="rect">
            <a:avLst/>
          </a:prstGeom>
        </p:spPr>
        <p:txBody>
          <a:bodyPr vert="horz" wrap="square" lIns="0" tIns="136525" rIns="0" bIns="0" rtlCol="0">
            <a:spAutoFit/>
          </a:bodyPr>
          <a:lstStyle/>
          <a:p>
            <a:pPr algn="ctr"/>
            <a:r>
              <a:rPr lang="en-US" dirty="0"/>
              <a:t>Inside Texas Politics</a:t>
            </a:r>
            <a:br>
              <a:rPr lang="en-US" dirty="0"/>
            </a:br>
            <a:r>
              <a:rPr lang="en-US" sz="2800" dirty="0"/>
              <a:t>Power</a:t>
            </a:r>
            <a:r>
              <a:rPr lang="en-US" sz="2800"/>
              <a:t>, Policy, </a:t>
            </a:r>
            <a:r>
              <a:rPr lang="en-US" sz="2800" dirty="0"/>
              <a:t>and Personality of the Lone Star State </a:t>
            </a:r>
            <a:br>
              <a:rPr lang="en-US" dirty="0"/>
            </a:br>
            <a:r>
              <a:rPr sz="2200" i="0" spc="-10" dirty="0">
                <a:solidFill>
                  <a:srgbClr val="3A6599"/>
                </a:solidFill>
                <a:latin typeface="Calibri"/>
                <a:cs typeface="Calibri"/>
              </a:rPr>
              <a:t>by </a:t>
            </a:r>
            <a:r>
              <a:rPr lang="en-US" sz="2200" i="0" spc="-10" dirty="0">
                <a:solidFill>
                  <a:srgbClr val="3A6599"/>
                </a:solidFill>
              </a:rPr>
              <a:t>Brandon </a:t>
            </a:r>
            <a:r>
              <a:rPr lang="en-US" sz="2200" i="0" spc="-10" dirty="0" err="1">
                <a:solidFill>
                  <a:srgbClr val="3A6599"/>
                </a:solidFill>
              </a:rPr>
              <a:t>Rottinghaus</a:t>
            </a:r>
            <a:endParaRPr sz="2200" i="0" spc="-10" dirty="0">
              <a:solidFill>
                <a:srgbClr val="3A6599"/>
              </a:solidFill>
            </a:endParaRPr>
          </a:p>
        </p:txBody>
      </p:sp>
      <p:pic>
        <p:nvPicPr>
          <p:cNvPr id="4" name="Picture 3" descr="Inside Texas Politic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6540" y="1931218"/>
            <a:ext cx="3330921" cy="4167814"/>
          </a:xfrm>
          <a:prstGeom prst="rect">
            <a:avLst/>
          </a:prstGeom>
        </p:spPr>
      </p:pic>
    </p:spTree>
    <p:extLst>
      <p:ext uri="{BB962C8B-B14F-4D97-AF65-F5344CB8AC3E}">
        <p14:creationId xmlns:p14="http://schemas.microsoft.com/office/powerpoint/2010/main" val="384927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65611" y="5560459"/>
            <a:ext cx="7772400" cy="646331"/>
          </a:xfrm>
        </p:spPr>
        <p:txBody>
          <a:bodyPr/>
          <a:lstStyle/>
          <a:p>
            <a:r>
              <a:rPr lang="en-US" sz="1400" i="0" dirty="0"/>
              <a:t> Senator Joan Huffman listens during a Senate State Affairs Committee hearing on legislation to raise the smoking age from 18 to 21. The bill passed out of the committee, was approved by the house and senate, and signed by the governor into law. </a:t>
            </a:r>
          </a:p>
        </p:txBody>
      </p:sp>
      <p:pic>
        <p:nvPicPr>
          <p:cNvPr id="3" name="Picture 2" descr="Senator Joan Huffman listens with her fingers on her chi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008" y="1147827"/>
            <a:ext cx="6451984" cy="4297418"/>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62097" y="6533642"/>
            <a:ext cx="246352"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Tree>
    <p:extLst>
      <p:ext uri="{BB962C8B-B14F-4D97-AF65-F5344CB8AC3E}">
        <p14:creationId xmlns:p14="http://schemas.microsoft.com/office/powerpoint/2010/main" val="182414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54724" y="5629261"/>
            <a:ext cx="7772400" cy="430887"/>
          </a:xfrm>
        </p:spPr>
        <p:txBody>
          <a:bodyPr/>
          <a:lstStyle/>
          <a:p>
            <a:r>
              <a:rPr lang="en-US" sz="1400" i="0" dirty="0"/>
              <a:t> Lawmakers confer and jockey for attention to their issues, pressured by the calendar, their party, interest groups, and voters. </a:t>
            </a:r>
          </a:p>
        </p:txBody>
      </p:sp>
      <p:pic>
        <p:nvPicPr>
          <p:cNvPr id="2" name="Picture 1" descr="A man and a woman sit behind a table. Men and women stand before them and jockey for atten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179" y="1137081"/>
            <a:ext cx="6529490" cy="4252004"/>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62097" y="6533642"/>
            <a:ext cx="246352"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Tree>
    <p:extLst>
      <p:ext uri="{BB962C8B-B14F-4D97-AF65-F5344CB8AC3E}">
        <p14:creationId xmlns:p14="http://schemas.microsoft.com/office/powerpoint/2010/main" val="61705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0331" y="5124084"/>
            <a:ext cx="7772400" cy="1077218"/>
          </a:xfrm>
        </p:spPr>
        <p:txBody>
          <a:bodyPr/>
          <a:lstStyle/>
          <a:p>
            <a:r>
              <a:rPr lang="en-US" sz="1400" i="0" dirty="0"/>
              <a:t> Republican Representative Jonathan </a:t>
            </a:r>
            <a:r>
              <a:rPr lang="en-US" sz="1400" i="0" dirty="0" err="1"/>
              <a:t>Stickland</a:t>
            </a:r>
            <a:r>
              <a:rPr lang="en-US" sz="1400" i="0" dirty="0"/>
              <a:t> changed the nameplate on his office door to “Representative Jonathan </a:t>
            </a:r>
            <a:r>
              <a:rPr lang="en-US" sz="1400" i="0" dirty="0" err="1"/>
              <a:t>Stickland</a:t>
            </a:r>
            <a:r>
              <a:rPr lang="en-US" sz="1400" i="0" dirty="0"/>
              <a:t>, FORMER FETUS, District 92, E1.402” to greet visitors on the day Planned Parenthood lobbied the Texas Capitol. The house’s chief rule-enforcer promptly removed the sign, saying the State Preservation Board prohibits such displays. Underlying the skirmish was the presence of a growing lack of civility among the members of the chamber.* </a:t>
            </a:r>
          </a:p>
        </p:txBody>
      </p:sp>
      <p:pic>
        <p:nvPicPr>
          <p:cNvPr id="3" name="Picture 2" descr="The nameplate reads, representative Jonathan Stickland, Former Fetus, District 92, E 1 402.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50" y="514410"/>
            <a:ext cx="5758960" cy="4529754"/>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62097" y="6533642"/>
            <a:ext cx="246352"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Tree>
    <p:extLst>
      <p:ext uri="{BB962C8B-B14F-4D97-AF65-F5344CB8AC3E}">
        <p14:creationId xmlns:p14="http://schemas.microsoft.com/office/powerpoint/2010/main" val="149937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01200" y="5445245"/>
            <a:ext cx="7772400" cy="646331"/>
          </a:xfrm>
        </p:spPr>
        <p:txBody>
          <a:bodyPr/>
          <a:lstStyle/>
          <a:p>
            <a:r>
              <a:rPr lang="en-US" sz="1400" i="0" dirty="0"/>
              <a:t> After the Killer Bees incident, the group reunited to celebrate their anniversary at </a:t>
            </a:r>
            <a:r>
              <a:rPr lang="en-US" sz="1400" i="0" dirty="0" err="1"/>
              <a:t>Scholz</a:t>
            </a:r>
            <a:r>
              <a:rPr lang="en-US" sz="1400" i="0" dirty="0"/>
              <a:t> Beer Garten in Austin. Lieutenant Governor Hobby sent the Texas Rangers to bring the group to a reception in the Capitol. Clad in a beekeeper’s hat, he jokingly greeted them from the dais. </a:t>
            </a:r>
          </a:p>
        </p:txBody>
      </p:sp>
      <p:pic>
        <p:nvPicPr>
          <p:cNvPr id="2" name="Picture 1" descr="Lieutenant Governor Hobby wears a hat, smiles, and speaks in front of a mike. Another man sits near him. There is a pillar near the Governor. There are flags on poles behind the men. There are portraits of men in wall hangin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0" y="929777"/>
            <a:ext cx="6451984" cy="4291006"/>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62097" y="6533642"/>
            <a:ext cx="246352"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Tree>
    <p:extLst>
      <p:ext uri="{BB962C8B-B14F-4D97-AF65-F5344CB8AC3E}">
        <p14:creationId xmlns:p14="http://schemas.microsoft.com/office/powerpoint/2010/main" val="375624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39234" y="5560459"/>
            <a:ext cx="7772400" cy="430887"/>
          </a:xfrm>
        </p:spPr>
        <p:txBody>
          <a:bodyPr/>
          <a:lstStyle/>
          <a:p>
            <a:r>
              <a:rPr lang="en-US" sz="1400" i="0" dirty="0"/>
              <a:t> Trey Martinez Fischer, Democrat of San Antonio, made his name in part with his frequent use of the point of order (POO). </a:t>
            </a:r>
            <a:r>
              <a:rPr lang="en-US" sz="1400" dirty="0"/>
              <a:t>Texas Monthly </a:t>
            </a:r>
            <a:r>
              <a:rPr lang="en-US" sz="1400" i="0" dirty="0"/>
              <a:t>crowned him the “prince of POO” in 2013.</a:t>
            </a:r>
          </a:p>
        </p:txBody>
      </p:sp>
      <p:pic>
        <p:nvPicPr>
          <p:cNvPr id="3" name="Picture 2" descr="Three men stand in front of a man behind a desk with a lot of papers. One of them is Trey Martinez Fischer, who opens his mouth wide while he tal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0" y="920173"/>
            <a:ext cx="6531642" cy="4409746"/>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62097" y="6533642"/>
            <a:ext cx="246352"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Tree>
    <p:extLst>
      <p:ext uri="{BB962C8B-B14F-4D97-AF65-F5344CB8AC3E}">
        <p14:creationId xmlns:p14="http://schemas.microsoft.com/office/powerpoint/2010/main" val="32034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57862" y="5634426"/>
            <a:ext cx="7772400" cy="430887"/>
          </a:xfrm>
        </p:spPr>
        <p:txBody>
          <a:bodyPr/>
          <a:lstStyle/>
          <a:p>
            <a:r>
              <a:rPr lang="en-US" sz="1400" i="0" dirty="0"/>
              <a:t> In one of the most noteworthy filibusters in Texas history, Democratic Senator Wendy Davis held the senate floor to delay a vote on a controversial abortion bill.</a:t>
            </a:r>
          </a:p>
        </p:txBody>
      </p:sp>
      <p:pic>
        <p:nvPicPr>
          <p:cNvPr id="2" name="Picture 1" descr="Senator Wendy Davis speaks into hand mike in the Senate. Many people look on from the corridor on the floor above. There are big wall hangings of portraits of men on the walls. One man sits behind a desk. Two men and a woman stand and ta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71" y="875441"/>
            <a:ext cx="7197638" cy="4608560"/>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62097" y="6533642"/>
            <a:ext cx="246352"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Tree>
    <p:extLst>
      <p:ext uri="{BB962C8B-B14F-4D97-AF65-F5344CB8AC3E}">
        <p14:creationId xmlns:p14="http://schemas.microsoft.com/office/powerpoint/2010/main" val="10981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7.6 </a:t>
            </a:r>
            <a:r>
              <a:rPr lang="en-US" sz="1400" i="0" dirty="0"/>
              <a:t>Increasing Polarization in the Texas Legislature</a:t>
            </a:r>
          </a:p>
        </p:txBody>
      </p:sp>
      <p:pic>
        <p:nvPicPr>
          <p:cNvPr id="3" name="Picture 2" descr="The graph is plotted for the ideological scale from minus 3 to 4, versus the year from 2010 to 2019. In the ideological scale, more liberal is towards minus three and more conservative is towards four. Republicans, is a straight slant line from 2010, 1; to 2019, 1.5. Most Conservative Republican, is a straight slant line from 2010, 2; to 2019, 3.2. Democrats, is a straight slant line from 2010, minus 1; to 2019, minus 1.2. Most Liberal Democrat, is from 2010, minus 1.8; to 2019, minus 2. Source: State Ideologies Project, Boris Shor. Positive numbers designate conservative ideologies for the median voter; negative numbers designate more liberal ideologies for median voter." title="Figure 7.6 Increasing Polarization in the Texas Legisla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68" y="1681307"/>
            <a:ext cx="8059864" cy="3533510"/>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16</a:t>
            </a:fld>
            <a:endParaRPr dirty="0"/>
          </a:p>
        </p:txBody>
      </p:sp>
    </p:spTree>
    <p:extLst>
      <p:ext uri="{BB962C8B-B14F-4D97-AF65-F5344CB8AC3E}">
        <p14:creationId xmlns:p14="http://schemas.microsoft.com/office/powerpoint/2010/main" val="301084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7.7 </a:t>
            </a:r>
            <a:r>
              <a:rPr lang="en-US" sz="1400" i="0" dirty="0"/>
              <a:t>Demographics of the Texas Legislature, 74th to 87th Sessions</a:t>
            </a:r>
          </a:p>
        </p:txBody>
      </p:sp>
      <p:pic>
        <p:nvPicPr>
          <p:cNvPr id="6" name="Picture 5" descr="The graph is plotted for the Number of Legislators from 0 to 140, versus different groups of people. Anglo: seventy-fourth, 130; eighty-fifth, 118. African American: seventy-fourth, 17; eighty-fifth, 19. Hispanic: seventy-fourth, 32; eighty-fifth, 42. Women: seventy-fourth, 32; eighty-fifth, 36. Seventy Plus: seventy-fourth, 6; eighty-fifth, 10. Under 30: seventy-fourth, 2; eighty-fifth, 0. All values are estimated. " title="Figure 7.7 Demographics of the Texas Legislature, 74th to 87th Sess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152" y="1221727"/>
            <a:ext cx="7373696" cy="4453946"/>
          </a:xfrm>
          <a:prstGeom prst="rect">
            <a:avLst/>
          </a:prstGeom>
        </p:spPr>
      </p:pic>
      <p:sp>
        <p:nvSpPr>
          <p:cNvPr id="7"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17</a:t>
            </a:fld>
            <a:endParaRPr dirty="0"/>
          </a:p>
        </p:txBody>
      </p:sp>
    </p:spTree>
    <p:extLst>
      <p:ext uri="{BB962C8B-B14F-4D97-AF65-F5344CB8AC3E}">
        <p14:creationId xmlns:p14="http://schemas.microsoft.com/office/powerpoint/2010/main" val="331969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174428" y="5864473"/>
            <a:ext cx="7772400" cy="215444"/>
          </a:xfrm>
        </p:spPr>
        <p:txBody>
          <a:bodyPr/>
          <a:lstStyle/>
          <a:p>
            <a:pPr algn="l"/>
            <a:r>
              <a:rPr lang="en-US" sz="1400" i="0" dirty="0"/>
              <a:t> </a:t>
            </a:r>
            <a:r>
              <a:rPr lang="en-US" sz="1400" b="1" i="0" dirty="0" err="1"/>
              <a:t>Senfronia</a:t>
            </a:r>
            <a:r>
              <a:rPr lang="en-US" sz="1400" b="1" i="0" dirty="0"/>
              <a:t> Thompson, State Representative, Houston, Texas </a:t>
            </a:r>
            <a:endParaRPr lang="en-US" sz="1400" i="0" dirty="0"/>
          </a:p>
        </p:txBody>
      </p:sp>
      <p:pic>
        <p:nvPicPr>
          <p:cNvPr id="3" name="Picture 2" descr="Senfronia Thompson looks in fron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397" y="1007458"/>
            <a:ext cx="3341206" cy="4841036"/>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62097" y="6533642"/>
            <a:ext cx="246352" cy="159258"/>
          </a:xfrm>
          <a:prstGeom prst="rect">
            <a:avLst/>
          </a:prstGeom>
        </p:spPr>
        <p:txBody>
          <a:bodyPr vert="horz" wrap="square" lIns="0" tIns="0" rIns="0" bIns="0" rtlCol="0">
            <a:spAutoFit/>
          </a:bodyPr>
          <a:lstStyle/>
          <a:p>
            <a:pPr marL="38100">
              <a:lnSpc>
                <a:spcPts val="1240"/>
              </a:lnSpc>
            </a:pPr>
            <a:fld id="{81D60167-4931-47E6-BA6A-407CBD079E47}" type="slidenum">
              <a:rPr smtClean="0"/>
              <a:t>18</a:t>
            </a:fld>
            <a:endParaRPr dirty="0"/>
          </a:p>
        </p:txBody>
      </p:sp>
    </p:spTree>
    <p:extLst>
      <p:ext uri="{BB962C8B-B14F-4D97-AF65-F5344CB8AC3E}">
        <p14:creationId xmlns:p14="http://schemas.microsoft.com/office/powerpoint/2010/main" val="183329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7.8 </a:t>
            </a:r>
            <a:r>
              <a:rPr lang="en-US" sz="1400" i="0" dirty="0"/>
              <a:t>Education Attainment among Texas Legislators and Texans</a:t>
            </a:r>
          </a:p>
        </p:txBody>
      </p:sp>
      <p:pic>
        <p:nvPicPr>
          <p:cNvPr id="3" name="Picture 2" descr="Texas: No Diploma, 18%; High School, 25%; Some College, 29%; Bachelor’s, 19%; Postgrad, 10%; Unknown, 0. Legislature: No Diploma, 0%; High School, 1%; Some College, 3%; Bachelor’s, 39%; Postgrad, 52%; Unknown, 4%." title="Figure 7.8 Education Attainment among Texas Legislators and Texa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95" y="2464429"/>
            <a:ext cx="7963410" cy="1958638"/>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19</a:t>
            </a:fld>
            <a:endParaRPr dirty="0"/>
          </a:p>
        </p:txBody>
      </p:sp>
    </p:spTree>
    <p:extLst>
      <p:ext uri="{BB962C8B-B14F-4D97-AF65-F5344CB8AC3E}">
        <p14:creationId xmlns:p14="http://schemas.microsoft.com/office/powerpoint/2010/main" val="198302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28600" y="1873611"/>
            <a:ext cx="8686800" cy="1799852"/>
          </a:xfrm>
          <a:prstGeom prst="rect">
            <a:avLst/>
          </a:prstGeom>
        </p:spPr>
        <p:txBody>
          <a:bodyPr vert="horz" wrap="square" lIns="0" tIns="136525" rIns="0" bIns="0" rtlCol="0">
            <a:spAutoFit/>
          </a:bodyPr>
          <a:lstStyle/>
          <a:p>
            <a:pPr marL="1270" algn="ctr">
              <a:lnSpc>
                <a:spcPct val="100000"/>
              </a:lnSpc>
            </a:pPr>
            <a:r>
              <a:rPr lang="en-US" sz="3600" spc="-10" dirty="0"/>
              <a:t>Chapter 07</a:t>
            </a:r>
            <a:br>
              <a:rPr lang="en-US" sz="3600" dirty="0"/>
            </a:br>
            <a:br>
              <a:rPr lang="en-US" sz="3600" dirty="0"/>
            </a:br>
            <a:r>
              <a:rPr lang="en-US" sz="3600" i="0" spc="-5" dirty="0">
                <a:solidFill>
                  <a:srgbClr val="4D81BE"/>
                </a:solidFill>
              </a:rPr>
              <a:t>The Legislature</a:t>
            </a:r>
          </a:p>
        </p:txBody>
      </p:sp>
      <p:sp>
        <p:nvSpPr>
          <p:cNvPr id="8"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extLst>
      <p:ext uri="{BB962C8B-B14F-4D97-AF65-F5344CB8AC3E}">
        <p14:creationId xmlns:p14="http://schemas.microsoft.com/office/powerpoint/2010/main" val="119054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5618066"/>
            <a:ext cx="8686800" cy="430887"/>
          </a:xfrm>
        </p:spPr>
        <p:txBody>
          <a:bodyPr/>
          <a:lstStyle/>
          <a:p>
            <a:r>
              <a:rPr lang="en-US" sz="1400" i="0" dirty="0"/>
              <a:t>Outgoing Speaker Dennis </a:t>
            </a:r>
            <a:r>
              <a:rPr lang="en-US" sz="1400" i="0" dirty="0" err="1"/>
              <a:t>Bonnen</a:t>
            </a:r>
            <a:r>
              <a:rPr lang="en-US" sz="1400" i="0" dirty="0"/>
              <a:t> attempts to get the attention of the chamber as Representative Dan </a:t>
            </a:r>
            <a:r>
              <a:rPr lang="en-US" sz="1400" i="0" dirty="0" err="1"/>
              <a:t>Huberty</a:t>
            </a:r>
            <a:r>
              <a:rPr lang="en-US" sz="1400" i="0" dirty="0"/>
              <a:t> bear hugs Senator Larry Taylor in celebration of passage of a massive education spending bill.</a:t>
            </a:r>
          </a:p>
        </p:txBody>
      </p:sp>
      <p:pic>
        <p:nvPicPr>
          <p:cNvPr id="14" name="Picture 13" descr="Two men hug each other. Another man looks at them and speaks into a microphon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2000" y="548650"/>
            <a:ext cx="5580000" cy="4970496"/>
          </a:xfrm>
          <a:prstGeom prst="rect">
            <a:avLst/>
          </a:prstGeom>
        </p:spPr>
      </p:pic>
      <p:sp>
        <p:nvSpPr>
          <p:cNvPr id="8"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Tree>
    <p:extLst>
      <p:ext uri="{BB962C8B-B14F-4D97-AF65-F5344CB8AC3E}">
        <p14:creationId xmlns:p14="http://schemas.microsoft.com/office/powerpoint/2010/main" val="33976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85152" y="5733280"/>
            <a:ext cx="7772400" cy="430887"/>
          </a:xfrm>
        </p:spPr>
        <p:txBody>
          <a:bodyPr/>
          <a:lstStyle/>
          <a:p>
            <a:r>
              <a:rPr lang="en-US" sz="1400" i="0" dirty="0"/>
              <a:t> Texas Representative Briscoe Cain (a Republican) jokingly strangles fellow Representative John </a:t>
            </a:r>
            <a:r>
              <a:rPr lang="en-US" sz="1400" i="0" dirty="0" err="1"/>
              <a:t>Bucy</a:t>
            </a:r>
            <a:r>
              <a:rPr lang="en-US" sz="1400" i="0" dirty="0"/>
              <a:t> (a Democrat). </a:t>
            </a:r>
          </a:p>
        </p:txBody>
      </p:sp>
      <p:pic>
        <p:nvPicPr>
          <p:cNvPr id="2" name="Picture 1" descr="A tweeted photo from Biscoe Cain reads, it was a pleasure serving on the hashtag t x lege house elections committee. In the photo, three women and two women sit. Two women and four men stand behind them. One of the men holds the neck of another man near him for fun. The time stamp on the tweet is, 8:51 p m, from Austin, Texa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8576" y="407781"/>
            <a:ext cx="3750470" cy="5267892"/>
          </a:xfrm>
          <a:prstGeom prst="rect">
            <a:avLst/>
          </a:prstGeom>
        </p:spPr>
      </p:pic>
      <p:sp>
        <p:nvSpPr>
          <p:cNvPr id="8"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Tree>
    <p:extLst>
      <p:ext uri="{BB962C8B-B14F-4D97-AF65-F5344CB8AC3E}">
        <p14:creationId xmlns:p14="http://schemas.microsoft.com/office/powerpoint/2010/main" val="122976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7.1 </a:t>
            </a:r>
            <a:r>
              <a:rPr lang="en-US" sz="1400" i="0" dirty="0"/>
              <a:t>Issues Tweeted before the 86th Legislature Using #</a:t>
            </a:r>
            <a:r>
              <a:rPr lang="en-US" sz="1400" i="0" dirty="0" err="1"/>
              <a:t>txlege</a:t>
            </a:r>
            <a:r>
              <a:rPr lang="en-US" sz="1400" i="0" dirty="0"/>
              <a:t> Hashtag by Party</a:t>
            </a:r>
          </a:p>
        </p:txBody>
      </p:sp>
      <p:pic>
        <p:nvPicPr>
          <p:cNvPr id="10" name="Picture 9" descr="The Republican word cloud for the eighty-sixth legislature using hashtag txlege are Txlege, Greg Abbott underscore T X, Texas, students, fraud, property, tax, republicans, senate, session, gang, energy, business, members, voter, taxes, God, county, campaign, house, million, conservative, Houston, and more. Democrat word cloud for the same hashtag txlege is Txlege, Texas, school, state, district, thanks, Republican, gun, Houston, legislature, Greg Abbott, Collier for Texas, candidate Evana Smith, Spencer 4 Texas, senate, court, corrupt, governor, fight, campaign, and more. " title="Figure 7.1 Issues Tweeted before the 86th Legislature Using #txlege Hashtag by Par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292" y="754840"/>
            <a:ext cx="5069416" cy="4863226"/>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Tree>
    <p:extLst>
      <p:ext uri="{BB962C8B-B14F-4D97-AF65-F5344CB8AC3E}">
        <p14:creationId xmlns:p14="http://schemas.microsoft.com/office/powerpoint/2010/main" val="416339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7.2 </a:t>
            </a:r>
            <a:r>
              <a:rPr lang="en-US" sz="1400" i="0" dirty="0"/>
              <a:t>Bills Passed by Session</a:t>
            </a:r>
          </a:p>
        </p:txBody>
      </p:sp>
      <p:pic>
        <p:nvPicPr>
          <p:cNvPr id="3" name="Picture 2" descr="The bar graph and line graph are plotted for the number of Bills filed from 0 to 8000 and percent bills passed from 0% to 35%, versus Legislative Session and Governor. The following bar graph values are represented as Governor, Legislative session: Bills Filed, Bills Passed. Clements, 66: 3700, 800. Clements, 67: 3750, 850. White, 68: 3800, 1100. White, 69: 4000, 1000. Clements, 70: 4200, 1200. Clements, 71: 5100, 1300. Richards, 72: 4500, 950. Richards, 73: 4400, 1100. Bush, 74: 5000, 1100. Bush, 75: 5500, 1500. Bush, 76: 5800, 1600. Perry, 77: 5500, 1600. Perry, 78: 5500, 1200. Perry, 79: 5500, 1200. Perry, 80: 6200, 1350. Perry, 81: 7400, 1300. Perry, 82: 5800, 1250. Perry, 83: 5800, 1300. Abbott 84: 5800, 1200. Abbott, 85: 6600, 1100. Abbott, 86: 7200, 1400. The line graph for percent of bills passed is Clements, 66: 23%. Clements, 67: 23%. White, 68: 28%. White, 69: 24%. Clements, 70: 28%. Clements, 71: 25%. Richards, 72: 19%. Richards, 73: 23%. Bush, 74: 22%. Bush, 75: 26%. Bush, 76: 28%. Perry, 77: 6500. Perry, 78: 23%. Perry, 79: 24%. Perry, 80: 23%. Perry, 81: 20%. Perry, 82: 23%. Perry, 83: 24%. Abbott 84: 20%. Abbott, 85: 18%. Abbott, 86: 22. " title="Figure 7.2 Bills Passed by Se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541" y="1305856"/>
            <a:ext cx="6984918" cy="4312210"/>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Tree>
    <p:extLst>
      <p:ext uri="{BB962C8B-B14F-4D97-AF65-F5344CB8AC3E}">
        <p14:creationId xmlns:p14="http://schemas.microsoft.com/office/powerpoint/2010/main" val="394273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7.3 </a:t>
            </a:r>
            <a:r>
              <a:rPr lang="en-US" sz="1400" i="0" dirty="0"/>
              <a:t>Length of Legislative Session</a:t>
            </a:r>
          </a:p>
        </p:txBody>
      </p:sp>
      <p:pic>
        <p:nvPicPr>
          <p:cNvPr id="6" name="Picture 5" descr="The map shows the states of America and the length of the legislative sessions in days. Idaho, Oklahoma, Missouri, Wisconsin, Illinois, Michigan, Ohio, Pennsylvania, South Carolina, New York, Vermont, Maine were None. Hawaii, Utah, Wyoming, New Mexico, South Dakota, Arkansas, Kentucky, West Virginia, Virginia, Georgia, Florida, and New Hampshire were 0 to 60 days. Alaska, Montana, North Dakota, Nebraska, Kansas, Louisiana, Indiana, D C, Maryland were 61 to 90 days. Washington, Oregon, Nevada, Arizona, Colorado, Texas, Minnesota, Idaho, Mississippi, Alabama, North Carolina, Delaware, and Connecticut were 91 to 180 days. California and Massachusetts were 181 to 730 days." title="Figure 7.3 Length of Legislative Se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04" y="1643183"/>
            <a:ext cx="8247392" cy="3686848"/>
          </a:xfrm>
          <a:prstGeom prst="rect">
            <a:avLst/>
          </a:prstGeom>
        </p:spPr>
      </p:pic>
      <p:sp>
        <p:nvSpPr>
          <p:cNvPr id="7"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Tree>
    <p:extLst>
      <p:ext uri="{BB962C8B-B14F-4D97-AF65-F5344CB8AC3E}">
        <p14:creationId xmlns:p14="http://schemas.microsoft.com/office/powerpoint/2010/main" val="224320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7.4 </a:t>
            </a:r>
            <a:r>
              <a:rPr lang="en-US" sz="1400" i="0" dirty="0"/>
              <a:t>Incumbents’ Reelection Rate</a:t>
            </a:r>
          </a:p>
        </p:txBody>
      </p:sp>
      <p:pic>
        <p:nvPicPr>
          <p:cNvPr id="3" name="Picture 2" descr="The graph is plotted for reelection rate from 0 to 100, versus year and session from 1967, 60 to 2019, 86. House: 1961, 57: 60. 1963, 58: 60. 1965, 59: 71. 1967, 60: 58. 1969, 61: 80. 1971, 62: 79. 1973, 63: 54. 1975, 64: 78. 1977, 65: 70. 1979, 66: 82. 1981, 67: 75. 1983, 68: 69. 1985, 69: 78. 1987, 70: 85. 1989, 71: 82. 1991, 72: 75. 1993, 73: 77. 1995, 74: 84. 1997, 75: 83. 1999, 76: 92. 2001, 77: 92. 2003, 78: 76. 2005, 79: 88. 2007, 80: 83. 2009, 81: 85. 2011, 82: 75. 2013, 83: 71. 2015, 84: 82. 2017, 85: 83. 2019, 86: 79. Senate: 1961, 57: 83. 1963, 58: 69. 1965, 59: 93. 1967, 60: 65. 1969, 61: 93. 1971, 62: 84. 1973, 63: 49. 1975, 64: 87. 1977, 65: 85. 1979, 66: 90. 1981, 67: 70. 1983, 68: 68. 1985, 69: 87. 1987, 70: 87. 1989, 71: 80. 1991, 72: 80. 1993, 73: 75. 1995, 74: 83. 1997, 75: 81. 1999, 76: 94. 2001, 77: 97. 2003, 78: 78. 2005, 79: 100. 2007, 80: 85. 2009, 81: 93. 2011, 82: 93. 2013, 83: 80. 2015, 84: 75. 2017, 85: 90. 2019, 86: 80. All values are estimated. " title="Figure 7.4 Incumbents’ Reelection R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88" y="1758397"/>
            <a:ext cx="7940424" cy="3456420"/>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Tree>
    <p:extLst>
      <p:ext uri="{BB962C8B-B14F-4D97-AF65-F5344CB8AC3E}">
        <p14:creationId xmlns:p14="http://schemas.microsoft.com/office/powerpoint/2010/main" val="373241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7.5 </a:t>
            </a:r>
            <a:r>
              <a:rPr lang="en-US" sz="1400" i="0" dirty="0"/>
              <a:t>How A Bill Becomes a Law in Texas</a:t>
            </a:r>
          </a:p>
        </p:txBody>
      </p:sp>
      <p:pic>
        <p:nvPicPr>
          <p:cNvPr id="6" name="Picture 5" descr="A flowchart shows how a bill becomes a law in Texas. The flowchart has two major divisions, house and senate. From the House, the bill is introduced, numbered, read the first time, and referred to the committee by the speaker. Then the Committee studies the bill, posts notice of hearing, holds the public hearing, or acts in a formal meeting resulting in one branch of the favorable report with Substitute or amendment, or no amendment. Another branch is, Unfavorable report for which the Bill may be revived by the minority report on motion adopted by the majority vote of the house. Branches from both the favorable report and the unfavorable report lead to Bill printed on the committee report and distributed for the first printing. Then the bill goes to Calendars Committee for assignment to a calendar. Then second reading, debate, the amendment by majority vote, and passage to third reading. Then third reading, debate, the amendment by two by three vote and final passage by the house. Then amendments are engrossed into the text of the bill. In the Senate, the Bill is introduced, numbered, read the first time, and referred to the committee by it. Then the house Committee studies the bill, posts notice of hearing, holds public hearing resulting in one branch of the favorable report with Substitute or amendment, or no amendment. Another branch is the unfavorable report and then the bill may be revived by the minority report on motion adopted by three-fifths votes of the members present. Branches from both the favorable report and the unfavorable report lead to Bill printed on the committee report and distributed. Then the bill brought up for consideration on the floor by 3/5 vote of the senate to suspend rules relating to the regular order of business. Then second reading, debate, the amendment by majority vote, and passage to third reading. Then third reading, debate, the amendment by a two-thirds vote and final passage by the senate. Then amendments are engrossed into the text of the bill. From the amendments are engrossed into the text of the bill stage from both house and senate, Conference Committee if bills from house and senate are not identical. From this one branch is no agreement bill dies or goes back to each chamber. Another branch is the agreement bill enrolled. The next stage is signed by the lieutenant governor in presence of the senate and signed by the speaker in presence of the house. Then it is sent to Governor. From there it goes into three branches, Governor signs the bill; Governor refuses to sign the bill; Governor vetoes the bill. From both the Governor signs bills and Governor refuses to sign bills, the branch is Bill becomes law. From Governor vetoes bill, the branches are Veto overridden by a two-thirds vote of house and senate and Bill does not become law. From veto overridden by two-third, it goes to Bill becomes law. Source: Guide to Legislative Information, Revised. 2017. Texas Legislative Council for the eighty-fifth legislature." title="Figure 7.5 How A Bill Becomes a Law in Tex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148" y="754924"/>
            <a:ext cx="4147704" cy="4863142"/>
          </a:xfrm>
          <a:prstGeom prst="rect">
            <a:avLst/>
          </a:prstGeom>
        </p:spPr>
      </p:pic>
      <p:sp>
        <p:nvSpPr>
          <p:cNvPr id="7"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Tree>
    <p:extLst>
      <p:ext uri="{BB962C8B-B14F-4D97-AF65-F5344CB8AC3E}">
        <p14:creationId xmlns:p14="http://schemas.microsoft.com/office/powerpoint/2010/main" val="2999829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TotalTime>
  <Words>591</Words>
  <Application>Microsoft Office PowerPoint</Application>
  <PresentationFormat>On-screen Show (4:3)</PresentationFormat>
  <Paragraphs>73</Paragraphs>
  <Slides>19</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Calibri</vt:lpstr>
      <vt:lpstr>Office Theme</vt:lpstr>
      <vt:lpstr>Inside Texas Politics Power, Policy, and Personality of the Lone Star State  by Brandon Rottinghaus</vt:lpstr>
      <vt:lpstr>Chapter 07  The Legislature</vt:lpstr>
      <vt:lpstr>Outgoing Speaker Dennis Bonnen attempts to get the attention of the chamber as Representative Dan Huberty bear hugs Senator Larry Taylor in celebration of passage of a massive education spending bill.</vt:lpstr>
      <vt:lpstr> Texas Representative Briscoe Cain (a Republican) jokingly strangles fellow Representative John Bucy (a Democrat). </vt:lpstr>
      <vt:lpstr>Figure 7.1 Issues Tweeted before the 86th Legislature Using #txlege Hashtag by Party</vt:lpstr>
      <vt:lpstr>Figure 7.2 Bills Passed by Session</vt:lpstr>
      <vt:lpstr>Figure 7.3 Length of Legislative Session</vt:lpstr>
      <vt:lpstr>Figure 7.4 Incumbents’ Reelection Rate</vt:lpstr>
      <vt:lpstr>Figure 7.5 How A Bill Becomes a Law in Texas</vt:lpstr>
      <vt:lpstr> Senator Joan Huffman listens during a Senate State Affairs Committee hearing on legislation to raise the smoking age from 18 to 21. The bill passed out of the committee, was approved by the house and senate, and signed by the governor into law. </vt:lpstr>
      <vt:lpstr> Lawmakers confer and jockey for attention to their issues, pressured by the calendar, their party, interest groups, and voters. </vt:lpstr>
      <vt:lpstr> Republican Representative Jonathan Stickland changed the nameplate on his office door to “Representative Jonathan Stickland, FORMER FETUS, District 92, E1.402” to greet visitors on the day Planned Parenthood lobbied the Texas Capitol. The house’s chief rule-enforcer promptly removed the sign, saying the State Preservation Board prohibits such displays. Underlying the skirmish was the presence of a growing lack of civility among the members of the chamber.* </vt:lpstr>
      <vt:lpstr> After the Killer Bees incident, the group reunited to celebrate their anniversary at Scholz Beer Garten in Austin. Lieutenant Governor Hobby sent the Texas Rangers to bring the group to a reception in the Capitol. Clad in a beekeeper’s hat, he jokingly greeted them from the dais. </vt:lpstr>
      <vt:lpstr> Trey Martinez Fischer, Democrat of San Antonio, made his name in part with his frequent use of the point of order (POO). Texas Monthly crowned him the “prince of POO” in 2013.</vt:lpstr>
      <vt:lpstr> In one of the most noteworthy filibusters in Texas history, Democratic Senator Wendy Davis held the senate floor to delay a vote on a controversial abortion bill.</vt:lpstr>
      <vt:lpstr>Figure 7.6 Increasing Polarization in the Texas Legislature</vt:lpstr>
      <vt:lpstr>Figure 7.7 Demographics of the Texas Legislature, 74th to 87th Sessions</vt:lpstr>
      <vt:lpstr> Senfronia Thompson, State Representative, Houston, Texas </vt:lpstr>
      <vt:lpstr>Figure 7.8 Education Attainment among Texas Legislators and Texans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CROWELL, Molly</cp:lastModifiedBy>
  <cp:revision>155</cp:revision>
  <dcterms:created xsi:type="dcterms:W3CDTF">2020-02-29T09:02:36Z</dcterms:created>
  <dcterms:modified xsi:type="dcterms:W3CDTF">2021-03-29T21:20:22Z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y fmtid="{D5CDD505-2E9C-101B-9397-08002B2CF9AE}" pid="5" name="MSIP_Label_be5cb09a-2992-49d6-8ac9-5f63e7b1ad2f_Enabled">
    <vt:lpwstr>true</vt:lpwstr>
  </property>
  <property fmtid="{D5CDD505-2E9C-101B-9397-08002B2CF9AE}" pid="6" name="MSIP_Label_be5cb09a-2992-49d6-8ac9-5f63e7b1ad2f_SetDate">
    <vt:lpwstr>2021-03-29T21:20:14Z</vt:lpwstr>
  </property>
  <property fmtid="{D5CDD505-2E9C-101B-9397-08002B2CF9AE}" pid="7" name="MSIP_Label_be5cb09a-2992-49d6-8ac9-5f63e7b1ad2f_Method">
    <vt:lpwstr>Standard</vt:lpwstr>
  </property>
  <property fmtid="{D5CDD505-2E9C-101B-9397-08002B2CF9AE}" pid="8" name="MSIP_Label_be5cb09a-2992-49d6-8ac9-5f63e7b1ad2f_Name">
    <vt:lpwstr>Controlled</vt:lpwstr>
  </property>
  <property fmtid="{D5CDD505-2E9C-101B-9397-08002B2CF9AE}" pid="9" name="MSIP_Label_be5cb09a-2992-49d6-8ac9-5f63e7b1ad2f_SiteId">
    <vt:lpwstr>91761b62-4c45-43f5-9f0e-be8ad9b551ff</vt:lpwstr>
  </property>
  <property fmtid="{D5CDD505-2E9C-101B-9397-08002B2CF9AE}" pid="10" name="MSIP_Label_be5cb09a-2992-49d6-8ac9-5f63e7b1ad2f_ActionId">
    <vt:lpwstr>b17125bf-ecf8-4b8a-818c-0000a484a110</vt:lpwstr>
  </property>
  <property fmtid="{D5CDD505-2E9C-101B-9397-08002B2CF9AE}" pid="11" name="MSIP_Label_be5cb09a-2992-49d6-8ac9-5f63e7b1ad2f_ContentBits">
    <vt:lpwstr>0</vt:lpwstr>
  </property>
</Properties>
</file>