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85" r:id="rId2"/>
    <p:sldId id="257"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18">
          <p15:clr>
            <a:srgbClr val="A4A3A4"/>
          </p15:clr>
        </p15:guide>
        <p15:guide id="3" orient="horz" pos="3793">
          <p15:clr>
            <a:srgbClr val="A4A3A4"/>
          </p15:clr>
        </p15:guide>
        <p15:guide id="4" orient="horz" pos="636">
          <p15:clr>
            <a:srgbClr val="A4A3A4"/>
          </p15:clr>
        </p15:guide>
        <p15:guide id="5" pos="2880">
          <p15:clr>
            <a:srgbClr val="A4A3A4"/>
          </p15:clr>
        </p15:guide>
        <p15:guide id="6" pos="144">
          <p15:clr>
            <a:srgbClr val="A4A3A4"/>
          </p15:clr>
        </p15:guide>
        <p15:guide id="7" pos="5602" userDrawn="1">
          <p15:clr>
            <a:srgbClr val="A4A3A4"/>
          </p15:clr>
        </p15:guide>
        <p15:guide id="8" orient="horz" pos="3539" userDrawn="1">
          <p15:clr>
            <a:srgbClr val="A4A3A4"/>
          </p15:clr>
        </p15:guide>
        <p15:guide id="9" orient="horz" pos="3430" userDrawn="1">
          <p15:clr>
            <a:srgbClr val="A4A3A4"/>
          </p15:clr>
        </p15:guide>
        <p15:guide id="10" pos="54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63" autoAdjust="0"/>
    <p:restoredTop sz="94660"/>
  </p:normalViewPr>
  <p:slideViewPr>
    <p:cSldViewPr>
      <p:cViewPr varScale="1">
        <p:scale>
          <a:sx n="64" d="100"/>
          <a:sy n="64" d="100"/>
        </p:scale>
        <p:origin x="676" y="40"/>
      </p:cViewPr>
      <p:guideLst>
        <p:guide orient="horz" pos="2160"/>
        <p:guide orient="horz" pos="418"/>
        <p:guide orient="horz" pos="3793"/>
        <p:guide orient="horz" pos="636"/>
        <p:guide pos="2880"/>
        <p:guide pos="144"/>
        <p:guide pos="5602"/>
        <p:guide orient="horz" pos="3539"/>
        <p:guide orient="horz" pos="3430"/>
        <p:guide pos="5456"/>
      </p:guideLst>
    </p:cSldViewPr>
  </p:slideViewPr>
  <p:notesTextViewPr>
    <p:cViewPr>
      <p:scale>
        <a:sx n="100" d="100"/>
        <a:sy n="100" d="100"/>
      </p:scale>
      <p:origin x="0" y="0"/>
    </p:cViewPr>
  </p:notesTextViewPr>
  <p:gridSpacing cx="57607" cy="57607"/>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55AA88AA-0CF7-49AF-9991-219FB5A159B5}" type="datetimeFigureOut">
              <a:rPr lang="en-US" smtClean="0"/>
              <a:t>3/29/2021</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F37FE1EA-F46E-40ED-B3D6-EC97718CB608}" type="slidenum">
              <a:rPr lang="en-US" smtClean="0"/>
              <a:t>‹#›</a:t>
            </a:fld>
            <a:endParaRPr lang="en-US"/>
          </a:p>
        </p:txBody>
      </p:sp>
    </p:spTree>
    <p:extLst>
      <p:ext uri="{BB962C8B-B14F-4D97-AF65-F5344CB8AC3E}">
        <p14:creationId xmlns:p14="http://schemas.microsoft.com/office/powerpoint/2010/main" val="2007834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2</a:t>
            </a:fld>
            <a:endParaRPr lang="en-US"/>
          </a:p>
        </p:txBody>
      </p:sp>
    </p:spTree>
    <p:extLst>
      <p:ext uri="{BB962C8B-B14F-4D97-AF65-F5344CB8AC3E}">
        <p14:creationId xmlns:p14="http://schemas.microsoft.com/office/powerpoint/2010/main" val="2352970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11</a:t>
            </a:fld>
            <a:endParaRPr lang="en-US"/>
          </a:p>
        </p:txBody>
      </p:sp>
    </p:spTree>
    <p:extLst>
      <p:ext uri="{BB962C8B-B14F-4D97-AF65-F5344CB8AC3E}">
        <p14:creationId xmlns:p14="http://schemas.microsoft.com/office/powerpoint/2010/main" val="276224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12</a:t>
            </a:fld>
            <a:endParaRPr lang="en-US"/>
          </a:p>
        </p:txBody>
      </p:sp>
    </p:spTree>
    <p:extLst>
      <p:ext uri="{BB962C8B-B14F-4D97-AF65-F5344CB8AC3E}">
        <p14:creationId xmlns:p14="http://schemas.microsoft.com/office/powerpoint/2010/main" val="242445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13</a:t>
            </a:fld>
            <a:endParaRPr lang="en-US"/>
          </a:p>
        </p:txBody>
      </p:sp>
    </p:spTree>
    <p:extLst>
      <p:ext uri="{BB962C8B-B14F-4D97-AF65-F5344CB8AC3E}">
        <p14:creationId xmlns:p14="http://schemas.microsoft.com/office/powerpoint/2010/main" val="1912924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14</a:t>
            </a:fld>
            <a:endParaRPr lang="en-US"/>
          </a:p>
        </p:txBody>
      </p:sp>
    </p:spTree>
    <p:extLst>
      <p:ext uri="{BB962C8B-B14F-4D97-AF65-F5344CB8AC3E}">
        <p14:creationId xmlns:p14="http://schemas.microsoft.com/office/powerpoint/2010/main" val="329292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15</a:t>
            </a:fld>
            <a:endParaRPr lang="en-US"/>
          </a:p>
        </p:txBody>
      </p:sp>
    </p:spTree>
    <p:extLst>
      <p:ext uri="{BB962C8B-B14F-4D97-AF65-F5344CB8AC3E}">
        <p14:creationId xmlns:p14="http://schemas.microsoft.com/office/powerpoint/2010/main" val="2273976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16</a:t>
            </a:fld>
            <a:endParaRPr lang="en-US"/>
          </a:p>
        </p:txBody>
      </p:sp>
    </p:spTree>
    <p:extLst>
      <p:ext uri="{BB962C8B-B14F-4D97-AF65-F5344CB8AC3E}">
        <p14:creationId xmlns:p14="http://schemas.microsoft.com/office/powerpoint/2010/main" val="948199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17</a:t>
            </a:fld>
            <a:endParaRPr lang="en-US"/>
          </a:p>
        </p:txBody>
      </p:sp>
    </p:spTree>
    <p:extLst>
      <p:ext uri="{BB962C8B-B14F-4D97-AF65-F5344CB8AC3E}">
        <p14:creationId xmlns:p14="http://schemas.microsoft.com/office/powerpoint/2010/main" val="1539971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18</a:t>
            </a:fld>
            <a:endParaRPr lang="en-US"/>
          </a:p>
        </p:txBody>
      </p:sp>
    </p:spTree>
    <p:extLst>
      <p:ext uri="{BB962C8B-B14F-4D97-AF65-F5344CB8AC3E}">
        <p14:creationId xmlns:p14="http://schemas.microsoft.com/office/powerpoint/2010/main" val="1796667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19</a:t>
            </a:fld>
            <a:endParaRPr lang="en-US"/>
          </a:p>
        </p:txBody>
      </p:sp>
    </p:spTree>
    <p:extLst>
      <p:ext uri="{BB962C8B-B14F-4D97-AF65-F5344CB8AC3E}">
        <p14:creationId xmlns:p14="http://schemas.microsoft.com/office/powerpoint/2010/main" val="2432197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3</a:t>
            </a:fld>
            <a:endParaRPr lang="en-US"/>
          </a:p>
        </p:txBody>
      </p:sp>
    </p:spTree>
    <p:extLst>
      <p:ext uri="{BB962C8B-B14F-4D97-AF65-F5344CB8AC3E}">
        <p14:creationId xmlns:p14="http://schemas.microsoft.com/office/powerpoint/2010/main" val="3626087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4</a:t>
            </a:fld>
            <a:endParaRPr lang="en-US"/>
          </a:p>
        </p:txBody>
      </p:sp>
    </p:spTree>
    <p:extLst>
      <p:ext uri="{BB962C8B-B14F-4D97-AF65-F5344CB8AC3E}">
        <p14:creationId xmlns:p14="http://schemas.microsoft.com/office/powerpoint/2010/main" val="4015873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5</a:t>
            </a:fld>
            <a:endParaRPr lang="en-US"/>
          </a:p>
        </p:txBody>
      </p:sp>
    </p:spTree>
    <p:extLst>
      <p:ext uri="{BB962C8B-B14F-4D97-AF65-F5344CB8AC3E}">
        <p14:creationId xmlns:p14="http://schemas.microsoft.com/office/powerpoint/2010/main" val="910757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6</a:t>
            </a:fld>
            <a:endParaRPr lang="en-US"/>
          </a:p>
        </p:txBody>
      </p:sp>
    </p:spTree>
    <p:extLst>
      <p:ext uri="{BB962C8B-B14F-4D97-AF65-F5344CB8AC3E}">
        <p14:creationId xmlns:p14="http://schemas.microsoft.com/office/powerpoint/2010/main" val="1511336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7</a:t>
            </a:fld>
            <a:endParaRPr lang="en-US"/>
          </a:p>
        </p:txBody>
      </p:sp>
    </p:spTree>
    <p:extLst>
      <p:ext uri="{BB962C8B-B14F-4D97-AF65-F5344CB8AC3E}">
        <p14:creationId xmlns:p14="http://schemas.microsoft.com/office/powerpoint/2010/main" val="2958833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8</a:t>
            </a:fld>
            <a:endParaRPr lang="en-US"/>
          </a:p>
        </p:txBody>
      </p:sp>
    </p:spTree>
    <p:extLst>
      <p:ext uri="{BB962C8B-B14F-4D97-AF65-F5344CB8AC3E}">
        <p14:creationId xmlns:p14="http://schemas.microsoft.com/office/powerpoint/2010/main" val="898950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9</a:t>
            </a:fld>
            <a:endParaRPr lang="en-US"/>
          </a:p>
        </p:txBody>
      </p:sp>
    </p:spTree>
    <p:extLst>
      <p:ext uri="{BB962C8B-B14F-4D97-AF65-F5344CB8AC3E}">
        <p14:creationId xmlns:p14="http://schemas.microsoft.com/office/powerpoint/2010/main" val="2502252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10</a:t>
            </a:fld>
            <a:endParaRPr lang="en-US"/>
          </a:p>
        </p:txBody>
      </p:sp>
    </p:spTree>
    <p:extLst>
      <p:ext uri="{BB962C8B-B14F-4D97-AF65-F5344CB8AC3E}">
        <p14:creationId xmlns:p14="http://schemas.microsoft.com/office/powerpoint/2010/main" val="3514443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000" b="0" i="0">
                <a:solidFill>
                  <a:schemeClr val="bg1"/>
                </a:solidFill>
                <a:latin typeface="Calibri"/>
                <a:cs typeface="Calibri"/>
              </a:defRPr>
            </a:lvl1pPr>
          </a:lstStyle>
          <a:p>
            <a:pPr marL="12700">
              <a:lnSpc>
                <a:spcPts val="1050"/>
              </a:lnSpc>
            </a:pPr>
            <a:r>
              <a:rPr dirty="0"/>
              <a:t>© </a:t>
            </a:r>
            <a:r>
              <a:rPr spc="-10" dirty="0"/>
              <a:t>Oxford </a:t>
            </a:r>
            <a:r>
              <a:rPr spc="-5" dirty="0"/>
              <a:t>University Press,</a:t>
            </a:r>
            <a:r>
              <a:rPr spc="-70" dirty="0"/>
              <a:t> </a:t>
            </a:r>
            <a:r>
              <a:rPr dirty="0"/>
              <a:t>2020</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3/29/2021</a:t>
            </a:fld>
            <a:endParaRPr lang="en-US"/>
          </a:p>
        </p:txBody>
      </p:sp>
      <p:sp>
        <p:nvSpPr>
          <p:cNvPr id="6" name="Holder 6"/>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1">
                <a:solidFill>
                  <a:srgbClr val="231F20"/>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3600" b="0" i="1">
                <a:solidFill>
                  <a:srgbClr val="231F20"/>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defRPr sz="1000" b="0" i="0">
                <a:solidFill>
                  <a:schemeClr val="bg1"/>
                </a:solidFill>
                <a:latin typeface="Calibri"/>
                <a:cs typeface="Calibri"/>
              </a:defRPr>
            </a:lvl1pPr>
          </a:lstStyle>
          <a:p>
            <a:pPr marL="12700">
              <a:lnSpc>
                <a:spcPts val="1050"/>
              </a:lnSpc>
            </a:pPr>
            <a:r>
              <a:rPr dirty="0"/>
              <a:t>© </a:t>
            </a:r>
            <a:r>
              <a:rPr spc="-10" dirty="0"/>
              <a:t>Oxford </a:t>
            </a:r>
            <a:r>
              <a:rPr spc="-5" dirty="0"/>
              <a:t>University Press,</a:t>
            </a:r>
            <a:r>
              <a:rPr spc="-70" dirty="0"/>
              <a:t> </a:t>
            </a:r>
            <a:r>
              <a:rPr dirty="0"/>
              <a:t>2020</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3/29/2021</a:t>
            </a:fld>
            <a:endParaRPr lang="en-US"/>
          </a:p>
        </p:txBody>
      </p:sp>
      <p:sp>
        <p:nvSpPr>
          <p:cNvPr id="6" name="Holder 6"/>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1">
                <a:solidFill>
                  <a:srgbClr val="231F20"/>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000" b="0" i="0">
                <a:solidFill>
                  <a:schemeClr val="bg1"/>
                </a:solidFill>
                <a:latin typeface="Calibri"/>
                <a:cs typeface="Calibri"/>
              </a:defRPr>
            </a:lvl1pPr>
          </a:lstStyle>
          <a:p>
            <a:pPr marL="12700">
              <a:lnSpc>
                <a:spcPts val="1050"/>
              </a:lnSpc>
            </a:pPr>
            <a:r>
              <a:rPr dirty="0"/>
              <a:t>© </a:t>
            </a:r>
            <a:r>
              <a:rPr spc="-10" dirty="0"/>
              <a:t>Oxford </a:t>
            </a:r>
            <a:r>
              <a:rPr spc="-5" dirty="0"/>
              <a:t>University Press,</a:t>
            </a:r>
            <a:r>
              <a:rPr spc="-70" dirty="0"/>
              <a:t> </a:t>
            </a:r>
            <a:r>
              <a:rPr dirty="0"/>
              <a:t>2020</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3/29/2021</a:t>
            </a:fld>
            <a:endParaRPr lang="en-US"/>
          </a:p>
        </p:txBody>
      </p:sp>
      <p:sp>
        <p:nvSpPr>
          <p:cNvPr id="7" name="Holder 7"/>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1">
                <a:solidFill>
                  <a:srgbClr val="231F2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1000" b="0" i="0">
                <a:solidFill>
                  <a:schemeClr val="bg1"/>
                </a:solidFill>
                <a:latin typeface="Calibri"/>
                <a:cs typeface="Calibri"/>
              </a:defRPr>
            </a:lvl1pPr>
          </a:lstStyle>
          <a:p>
            <a:pPr marL="12700">
              <a:lnSpc>
                <a:spcPts val="1050"/>
              </a:lnSpc>
            </a:pPr>
            <a:r>
              <a:rPr dirty="0"/>
              <a:t>© </a:t>
            </a:r>
            <a:r>
              <a:rPr spc="-10" dirty="0"/>
              <a:t>Oxford </a:t>
            </a:r>
            <a:r>
              <a:rPr spc="-5" dirty="0"/>
              <a:t>University Press,</a:t>
            </a:r>
            <a:r>
              <a:rPr spc="-70" dirty="0"/>
              <a:t> </a:t>
            </a:r>
            <a:r>
              <a:rPr dirty="0"/>
              <a:t>2020</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3/29/2021</a:t>
            </a:fld>
            <a:endParaRPr lang="en-US"/>
          </a:p>
        </p:txBody>
      </p:sp>
      <p:sp>
        <p:nvSpPr>
          <p:cNvPr id="5" name="Holder 5"/>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000" b="0" i="0">
                <a:solidFill>
                  <a:schemeClr val="bg1"/>
                </a:solidFill>
                <a:latin typeface="Calibri"/>
                <a:cs typeface="Calibri"/>
              </a:defRPr>
            </a:lvl1pPr>
          </a:lstStyle>
          <a:p>
            <a:pPr marL="12700">
              <a:lnSpc>
                <a:spcPts val="1050"/>
              </a:lnSpc>
            </a:pPr>
            <a:r>
              <a:rPr dirty="0"/>
              <a:t>© </a:t>
            </a:r>
            <a:r>
              <a:rPr spc="-10" dirty="0"/>
              <a:t>Oxford </a:t>
            </a:r>
            <a:r>
              <a:rPr spc="-5" dirty="0"/>
              <a:t>University Press,</a:t>
            </a:r>
            <a:r>
              <a:rPr spc="-70" dirty="0"/>
              <a:t> </a:t>
            </a:r>
            <a:r>
              <a:rPr dirty="0"/>
              <a:t>2020</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3/29/2021</a:t>
            </a:fld>
            <a:endParaRPr lang="en-US"/>
          </a:p>
        </p:txBody>
      </p:sp>
      <p:sp>
        <p:nvSpPr>
          <p:cNvPr id="4" name="Holder 4"/>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7999"/>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0" y="6330696"/>
            <a:ext cx="1164336" cy="527304"/>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3426589" y="475673"/>
            <a:ext cx="2290821" cy="1057275"/>
          </a:xfrm>
          <a:prstGeom prst="rect">
            <a:avLst/>
          </a:prstGeom>
        </p:spPr>
        <p:txBody>
          <a:bodyPr wrap="square" lIns="0" tIns="0" rIns="0" bIns="0">
            <a:spAutoFit/>
          </a:bodyPr>
          <a:lstStyle>
            <a:lvl1pPr>
              <a:defRPr sz="3200" b="0" i="1">
                <a:solidFill>
                  <a:srgbClr val="231F20"/>
                </a:solidFill>
                <a:latin typeface="Calibri"/>
                <a:cs typeface="Calibri"/>
              </a:defRPr>
            </a:lvl1pPr>
          </a:lstStyle>
          <a:p>
            <a:endParaRPr/>
          </a:p>
        </p:txBody>
      </p:sp>
      <p:sp>
        <p:nvSpPr>
          <p:cNvPr id="3" name="Holder 3"/>
          <p:cNvSpPr>
            <a:spLocks noGrp="1"/>
          </p:cNvSpPr>
          <p:nvPr>
            <p:ph type="body" idx="1"/>
          </p:nvPr>
        </p:nvSpPr>
        <p:spPr>
          <a:xfrm>
            <a:off x="1656909" y="1780922"/>
            <a:ext cx="5830181" cy="3522979"/>
          </a:xfrm>
          <a:prstGeom prst="rect">
            <a:avLst/>
          </a:prstGeom>
        </p:spPr>
        <p:txBody>
          <a:bodyPr wrap="square" lIns="0" tIns="0" rIns="0" bIns="0">
            <a:spAutoFit/>
          </a:bodyPr>
          <a:lstStyle>
            <a:lvl1pPr>
              <a:defRPr sz="3600" b="0" i="1">
                <a:solidFill>
                  <a:srgbClr val="231F20"/>
                </a:solidFill>
                <a:latin typeface="Calibri"/>
                <a:cs typeface="Calibri"/>
              </a:defRPr>
            </a:lvl1pPr>
          </a:lstStyle>
          <a:p>
            <a:endParaRPr/>
          </a:p>
        </p:txBody>
      </p:sp>
      <p:sp>
        <p:nvSpPr>
          <p:cNvPr id="4" name="Holder 4"/>
          <p:cNvSpPr>
            <a:spLocks noGrp="1"/>
          </p:cNvSpPr>
          <p:nvPr>
            <p:ph type="ftr" sz="quarter" idx="5"/>
          </p:nvPr>
        </p:nvSpPr>
        <p:spPr>
          <a:xfrm>
            <a:off x="1244600" y="6540500"/>
            <a:ext cx="1675130" cy="152400"/>
          </a:xfrm>
          <a:prstGeom prst="rect">
            <a:avLst/>
          </a:prstGeom>
        </p:spPr>
        <p:txBody>
          <a:bodyPr wrap="square" lIns="0" tIns="0" rIns="0" bIns="0">
            <a:spAutoFit/>
          </a:bodyPr>
          <a:lstStyle>
            <a:lvl1pPr>
              <a:defRPr sz="1000" b="0" i="0">
                <a:solidFill>
                  <a:schemeClr val="bg1"/>
                </a:solidFill>
                <a:latin typeface="Calibri"/>
                <a:cs typeface="Calibri"/>
              </a:defRPr>
            </a:lvl1pPr>
          </a:lstStyle>
          <a:p>
            <a:pPr marL="12700">
              <a:lnSpc>
                <a:spcPts val="1050"/>
              </a:lnSpc>
            </a:pPr>
            <a:r>
              <a:rPr dirty="0"/>
              <a:t>© </a:t>
            </a:r>
            <a:r>
              <a:rPr spc="-10" dirty="0"/>
              <a:t>Oxford </a:t>
            </a:r>
            <a:r>
              <a:rPr spc="-5" dirty="0"/>
              <a:t>University Press,</a:t>
            </a:r>
            <a:r>
              <a:rPr spc="-70" dirty="0"/>
              <a:t> </a:t>
            </a:r>
            <a:r>
              <a:rPr dirty="0"/>
              <a:t>2020</a:t>
            </a: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3/29/2021</a:t>
            </a:fld>
            <a:endParaRPr lang="en-US"/>
          </a:p>
        </p:txBody>
      </p:sp>
      <p:sp>
        <p:nvSpPr>
          <p:cNvPr id="6" name="Holder 6"/>
          <p:cNvSpPr>
            <a:spLocks noGrp="1"/>
          </p:cNvSpPr>
          <p:nvPr>
            <p:ph type="sldNum" sz="quarter" idx="7"/>
          </p:nvPr>
        </p:nvSpPr>
        <p:spPr>
          <a:xfrm>
            <a:off x="8869993" y="6533642"/>
            <a:ext cx="153670" cy="177800"/>
          </a:xfrm>
          <a:prstGeom prst="rect">
            <a:avLst/>
          </a:prstGeom>
        </p:spPr>
        <p:txBody>
          <a:bodyPr wrap="square" lIns="0" tIns="0" rIns="0" bIns="0">
            <a:spAutoFit/>
          </a:bodyPr>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08822" y="475673"/>
            <a:ext cx="6509591" cy="1399742"/>
          </a:xfrm>
          <a:prstGeom prst="rect">
            <a:avLst/>
          </a:prstGeom>
        </p:spPr>
        <p:txBody>
          <a:bodyPr vert="horz" wrap="square" lIns="0" tIns="136525" rIns="0" bIns="0" rtlCol="0">
            <a:spAutoFit/>
          </a:bodyPr>
          <a:lstStyle/>
          <a:p>
            <a:pPr algn="ctr"/>
            <a:r>
              <a:rPr lang="en-US" dirty="0"/>
              <a:t>By The People </a:t>
            </a:r>
            <a:br>
              <a:rPr lang="en-US" dirty="0"/>
            </a:br>
            <a:r>
              <a:rPr lang="en-US" sz="2800" dirty="0"/>
              <a:t>Debating American Government</a:t>
            </a:r>
            <a:br>
              <a:rPr lang="en-US" dirty="0"/>
            </a:br>
            <a:r>
              <a:rPr lang="en-US" sz="2200" i="0" spc="-10" dirty="0">
                <a:solidFill>
                  <a:srgbClr val="3A6599"/>
                </a:solidFill>
                <a:latin typeface="Calibri"/>
                <a:cs typeface="Calibri"/>
              </a:rPr>
              <a:t>by </a:t>
            </a:r>
            <a:r>
              <a:rPr lang="en-US" sz="2200" i="0" spc="-10" dirty="0">
                <a:solidFill>
                  <a:srgbClr val="3A6599"/>
                </a:solidFill>
              </a:rPr>
              <a:t>James A. </a:t>
            </a:r>
            <a:r>
              <a:rPr lang="en-US" sz="2200" i="0" spc="-10" dirty="0" err="1">
                <a:solidFill>
                  <a:srgbClr val="3A6599"/>
                </a:solidFill>
              </a:rPr>
              <a:t>Morone</a:t>
            </a:r>
            <a:r>
              <a:rPr lang="en-US" sz="2200" i="0" spc="-10" dirty="0">
                <a:solidFill>
                  <a:srgbClr val="3A6599"/>
                </a:solidFill>
              </a:rPr>
              <a:t> and Rogan </a:t>
            </a:r>
            <a:r>
              <a:rPr lang="en-US" sz="2200" i="0" spc="-10" dirty="0" err="1">
                <a:solidFill>
                  <a:srgbClr val="3A6599"/>
                </a:solidFill>
              </a:rPr>
              <a:t>Kersh</a:t>
            </a:r>
            <a:endParaRPr sz="2200" i="0" spc="-10" dirty="0">
              <a:solidFill>
                <a:srgbClr val="3A6599"/>
              </a:solidFill>
            </a:endParaRPr>
          </a:p>
        </p:txBody>
      </p:sp>
      <p:pic>
        <p:nvPicPr>
          <p:cNvPr id="3" name="Picture 2" title="Cove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9142" y="2056574"/>
            <a:ext cx="3125717" cy="4045044"/>
          </a:xfrm>
          <a:prstGeom prst="rect">
            <a:avLst/>
          </a:prstGeom>
        </p:spPr>
      </p:pic>
    </p:spTree>
    <p:extLst>
      <p:ext uri="{BB962C8B-B14F-4D97-AF65-F5344CB8AC3E}">
        <p14:creationId xmlns:p14="http://schemas.microsoft.com/office/powerpoint/2010/main" val="3064321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590428"/>
            <a:ext cx="8686800" cy="430887"/>
          </a:xfrm>
        </p:spPr>
        <p:txBody>
          <a:bodyPr/>
          <a:lstStyle/>
          <a:p>
            <a:r>
              <a:rPr lang="en-US" sz="1400" b="1" i="0" dirty="0"/>
              <a:t>FIGURE 4.3 </a:t>
            </a:r>
            <a:r>
              <a:rPr lang="en-US" sz="1400" dirty="0"/>
              <a:t>The Constitution delegates some powers to the federal government, reserves some to the states, and allocates some to both. Those joint (or concurrent powers) have stretched dramatically over the years.</a:t>
            </a:r>
          </a:p>
        </p:txBody>
      </p:sp>
      <p:pic>
        <p:nvPicPr>
          <p:cNvPr id="3" name="Picture 2" descr="A Venn diagram shows the powers of the federal system. Delegated powers of the national government are regulating trade, coining money, maintaining armed forces, declaring war, and establishing post offices. Reserved powers of state government are controlling public education, punishing criminals, protecting public health and safety, conducting elections, and establishing local governments. Concurrent powers are the combination of powers of national and state government and include maintaining law and order, levying taxes, borrowing money, taking land for public uses, providing for public welfare, and establishing courts." title="FIGURE 4.3 The Constitution delegates some powers to the federal government, reserves some to the states, and allocates some to both. Those joint (or concurrent powers) have stretched dramatically over the year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6143" y="807189"/>
            <a:ext cx="6711715" cy="4636618"/>
          </a:xfrm>
          <a:prstGeom prst="rect">
            <a:avLst/>
          </a:prstGeom>
        </p:spPr>
      </p:pic>
      <p:sp>
        <p:nvSpPr>
          <p:cNvPr id="5"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10</a:t>
            </a:fld>
            <a:endParaRPr dirty="0"/>
          </a:p>
        </p:txBody>
      </p:sp>
    </p:spTree>
    <p:extLst>
      <p:ext uri="{BB962C8B-B14F-4D97-AF65-F5344CB8AC3E}">
        <p14:creationId xmlns:p14="http://schemas.microsoft.com/office/powerpoint/2010/main" val="811933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805871"/>
            <a:ext cx="8686800" cy="215444"/>
          </a:xfrm>
        </p:spPr>
        <p:txBody>
          <a:bodyPr/>
          <a:lstStyle/>
          <a:p>
            <a:r>
              <a:rPr lang="en-US" sz="1400" b="1" i="0" dirty="0"/>
              <a:t>FIGURE </a:t>
            </a:r>
            <a:r>
              <a:rPr lang="en-US" sz="1400" dirty="0"/>
              <a:t>4.4 Different federalist styles throughout U.S. history.</a:t>
            </a:r>
          </a:p>
        </p:txBody>
      </p:sp>
      <p:pic>
        <p:nvPicPr>
          <p:cNvPr id="3" name="Picture 2" descr="An illustration explains federalism with the help of layer cake and marble cake. Text reads, American federalism. Layer cake or marble cake or super swirl cake? Layer cake federalism has a clear division of governing authority between national and state governments. Marble cake federalism mingles governing authority with functions overlapping across national and state governments. Super-swirl cake federalism extensively mingles government authority as partisans try to infl¬uence policies by shifting functions between national and state governments." title="FIGURE 4.4 Different federalist styles throughout U.S. histor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324" y="1825758"/>
            <a:ext cx="8185352" cy="3206485"/>
          </a:xfrm>
          <a:prstGeom prst="rect">
            <a:avLst/>
          </a:prstGeom>
        </p:spPr>
      </p:pic>
      <p:sp>
        <p:nvSpPr>
          <p:cNvPr id="5"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11</a:t>
            </a:fld>
            <a:endParaRPr dirty="0"/>
          </a:p>
        </p:txBody>
      </p:sp>
    </p:spTree>
    <p:extLst>
      <p:ext uri="{BB962C8B-B14F-4D97-AF65-F5344CB8AC3E}">
        <p14:creationId xmlns:p14="http://schemas.microsoft.com/office/powerpoint/2010/main" val="3917835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0031"/>
            <a:ext cx="8686800" cy="430887"/>
          </a:xfrm>
        </p:spPr>
        <p:txBody>
          <a:bodyPr/>
          <a:lstStyle/>
          <a:p>
            <a:r>
              <a:rPr lang="en-US" sz="1400" dirty="0"/>
              <a:t>Constructing canals, bridges, roads—and later, railroads—was a major national government responsibility in the nineteenth century, as was delivering the mail, a task that briefly included the Pony Express (right). </a:t>
            </a:r>
            <a:endParaRPr lang="en-US" sz="1400" i="0" dirty="0"/>
          </a:p>
        </p:txBody>
      </p:sp>
      <p:pic>
        <p:nvPicPr>
          <p:cNvPr id="3" name="Picture 2" descr="A painting shows men digging a canal and carrying mud in wheelbarrows and horse carts. A sketch shows a bonfire in the street and a large gathering to witness the inauguration of the Pont Expres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048833"/>
            <a:ext cx="4097047" cy="2760334"/>
          </a:xfrm>
          <a:prstGeom prst="rect">
            <a:avLst/>
          </a:prstGeom>
        </p:spPr>
      </p:pic>
      <p:pic>
        <p:nvPicPr>
          <p:cNvPr id="6" name="Picture 5" descr="A painting shows men digging a canal and carrying mud in wheelbarrows and horse carts. A sketch shows a bonfire in the street and a large gathering to witness the inauguration of the Pont Expres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1832" y="2042626"/>
            <a:ext cx="4134293" cy="2772749"/>
          </a:xfrm>
          <a:prstGeom prst="rect">
            <a:avLst/>
          </a:prstGeom>
        </p:spPr>
      </p:pic>
      <p:sp>
        <p:nvSpPr>
          <p:cNvPr id="5"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12</a:t>
            </a:fld>
            <a:endParaRPr dirty="0"/>
          </a:p>
        </p:txBody>
      </p:sp>
    </p:spTree>
    <p:extLst>
      <p:ext uri="{BB962C8B-B14F-4D97-AF65-F5344CB8AC3E}">
        <p14:creationId xmlns:p14="http://schemas.microsoft.com/office/powerpoint/2010/main" val="2161068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805871"/>
            <a:ext cx="8686800" cy="215444"/>
          </a:xfrm>
        </p:spPr>
        <p:txBody>
          <a:bodyPr/>
          <a:lstStyle/>
          <a:p>
            <a:r>
              <a:rPr lang="en-US" sz="1400" dirty="0"/>
              <a:t>Cooperative federalism means a trade-off—captured in 1949 and still an issue, more than seventy years later. </a:t>
            </a:r>
            <a:endParaRPr lang="en-US" sz="1400" i="0" dirty="0"/>
          </a:p>
        </p:txBody>
      </p:sp>
      <p:pic>
        <p:nvPicPr>
          <p:cNvPr id="3" name="Picture 2" descr="A cartoon is titled, In two words, yes and no. A tall man in tailcoat and top hat hands a sack of federal benefits and the federal authority document to a short, stout man, labeled States Rights, who accepts the former and refuses the latt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9596" y="721471"/>
            <a:ext cx="3844809" cy="4901957"/>
          </a:xfrm>
          <a:prstGeom prst="rect">
            <a:avLst/>
          </a:prstGeom>
        </p:spPr>
      </p:pic>
      <p:sp>
        <p:nvSpPr>
          <p:cNvPr id="5"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13</a:t>
            </a:fld>
            <a:endParaRPr dirty="0"/>
          </a:p>
        </p:txBody>
      </p:sp>
    </p:spTree>
    <p:extLst>
      <p:ext uri="{BB962C8B-B14F-4D97-AF65-F5344CB8AC3E}">
        <p14:creationId xmlns:p14="http://schemas.microsoft.com/office/powerpoint/2010/main" val="3380498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FIGURE 4.5 Multi-State Lawsuits Against the Federal Government, 1981–2020 Contested federalism in action: when multiple states team up to sue the federal government. Notice the big rise in such lawsuits after the 2000 election, the outcome of which was disputed for weeks after Election Day and helped fuel the partisan fires that characterize American politics in the twenty-first century."/>
          <p:cNvSpPr>
            <a:spLocks noGrp="1"/>
          </p:cNvSpPr>
          <p:nvPr>
            <p:ph type="title"/>
          </p:nvPr>
        </p:nvSpPr>
        <p:spPr>
          <a:xfrm>
            <a:off x="228600" y="5157210"/>
            <a:ext cx="8686800" cy="861774"/>
          </a:xfrm>
        </p:spPr>
        <p:txBody>
          <a:bodyPr/>
          <a:lstStyle/>
          <a:p>
            <a:r>
              <a:rPr lang="en-US" sz="1400" b="1" i="0" dirty="0"/>
              <a:t>FIGURE 4.5 </a:t>
            </a:r>
            <a:r>
              <a:rPr lang="en-US" sz="1400" b="1" dirty="0"/>
              <a:t>Multi-State Lawsuits Against the Federal Government, 1981–2020 </a:t>
            </a:r>
            <a:r>
              <a:rPr lang="en-US" sz="1400" dirty="0"/>
              <a:t>Contested federalism in action: when multiple states team up to sue the federal government. Notice the big rise in such lawsuits after the 2000 election, the outcome of which was disputed for weeks after Election Day and helped fuel the partisan fires that characterize American politics in the twenty-first century.</a:t>
            </a:r>
          </a:p>
        </p:txBody>
      </p:sp>
      <p:pic>
        <p:nvPicPr>
          <p:cNvPr id="3" name="Picture 2" descr="Partisan multistate lawsuits filed against the federal government, by the administration are as follows. 1981 to 1989, &#10;Ronald Reagan, Republican, 30. 1989 to 1993, George H.W. Bush, Republican, 20. 1993 to 2001, Bill Clinton, Democrat, 42. &#10;2001 to 2009, George W. Bush, Republican, 76. 2009 to 2017,&#10;Barack Obama, Democrat, 78. 2017 to 2020, Donald Trump, Republican, 126. &#10;" title="FIGURE 4.5 Multi-State Lawsuits Against the Federal Government, 1981–2020 Contested federalism in action: when multiple states team up to sue the federal government. Notice the big rise in such lawsuits after the 2000 election, the outcome of which was disputed for weeks after Election Day and helped fuel the partisan fires that characterize American politics in the twenty-first centur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881" y="697412"/>
            <a:ext cx="7946238" cy="4321021"/>
          </a:xfrm>
          <a:prstGeom prst="rect">
            <a:avLst/>
          </a:prstGeom>
        </p:spPr>
      </p:pic>
      <p:sp>
        <p:nvSpPr>
          <p:cNvPr id="5"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14</a:t>
            </a:fld>
            <a:endParaRPr dirty="0"/>
          </a:p>
        </p:txBody>
      </p:sp>
    </p:spTree>
    <p:extLst>
      <p:ext uri="{BB962C8B-B14F-4D97-AF65-F5344CB8AC3E}">
        <p14:creationId xmlns:p14="http://schemas.microsoft.com/office/powerpoint/2010/main" val="1732768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272424"/>
            <a:ext cx="8686800" cy="861774"/>
          </a:xfrm>
        </p:spPr>
        <p:txBody>
          <a:bodyPr/>
          <a:lstStyle/>
          <a:p>
            <a:r>
              <a:rPr lang="en-US" sz="1400" dirty="0"/>
              <a:t>Members of an armed antigovernment militia monitor the entrance to the Malheur National Wildlife Refuge Headquarters near Burns, Oregon, in 2016. The occupation of a wildlife refuge by armed protesters in Oregon reflects a decades-old dispute over land rights in the United States, where local communities have increasingly sought more voice in the use of public land. </a:t>
            </a:r>
            <a:endParaRPr lang="en-US" sz="1400" i="0" dirty="0"/>
          </a:p>
        </p:txBody>
      </p:sp>
      <p:pic>
        <p:nvPicPr>
          <p:cNvPr id="3" name="Picture 2" descr="Men in camouflage suits and thick jackets monitor a snowy area. Text in the banners, resting against dry bushes, reads, Tyranny is cruel, unreasonable, arbitrary use of the power of control, and B L M. Another intrusive tyrannical government entity doing what they do best, abusing power and oppressing the backbone of Americ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953" y="663864"/>
            <a:ext cx="7200094" cy="4550953"/>
          </a:xfrm>
          <a:prstGeom prst="rect">
            <a:avLst/>
          </a:prstGeom>
        </p:spPr>
      </p:pic>
      <p:sp>
        <p:nvSpPr>
          <p:cNvPr id="5"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15</a:t>
            </a:fld>
            <a:endParaRPr dirty="0"/>
          </a:p>
        </p:txBody>
      </p:sp>
    </p:spTree>
    <p:extLst>
      <p:ext uri="{BB962C8B-B14F-4D97-AF65-F5344CB8AC3E}">
        <p14:creationId xmlns:p14="http://schemas.microsoft.com/office/powerpoint/2010/main" val="2634919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733280"/>
            <a:ext cx="8686800" cy="430887"/>
          </a:xfrm>
        </p:spPr>
        <p:txBody>
          <a:bodyPr/>
          <a:lstStyle/>
          <a:p>
            <a:r>
              <a:rPr lang="en-US" sz="1400" dirty="0"/>
              <a:t>As this cartoon humorously shows, which level of our federalist government a politician supports generally depends on the issue in question. (Nick Anderson) </a:t>
            </a:r>
            <a:endParaRPr lang="en-US" sz="1400" i="0" dirty="0"/>
          </a:p>
        </p:txBody>
      </p:sp>
      <p:pic>
        <p:nvPicPr>
          <p:cNvPr id="3" name="Picture 2" descr="A comic strip shows a politician, in the form of an elephant, expressing his beliefs and his reaction to a request by the state of California. There are four panels. In the first panel, the politician says, We believe in federalism. In the second panel, he continues, States should be allowed to set their own policies without big government obstructionism. In the third panel, he says, Washington doesn’t have a monopoly on wisdom. In the fourth panel, a person representing the state of California says, We want to hold carmakers to stricter environmental standards. The politician responds with a shocked expression, Are you nut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6526" y="548650"/>
            <a:ext cx="6790948" cy="5066774"/>
          </a:xfrm>
          <a:prstGeom prst="rect">
            <a:avLst/>
          </a:prstGeom>
        </p:spPr>
      </p:pic>
      <p:sp>
        <p:nvSpPr>
          <p:cNvPr id="5"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16</a:t>
            </a:fld>
            <a:endParaRPr dirty="0"/>
          </a:p>
        </p:txBody>
      </p:sp>
    </p:spTree>
    <p:extLst>
      <p:ext uri="{BB962C8B-B14F-4D97-AF65-F5344CB8AC3E}">
        <p14:creationId xmlns:p14="http://schemas.microsoft.com/office/powerpoint/2010/main" val="2361104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546" y="5805871"/>
            <a:ext cx="8686800" cy="215444"/>
          </a:xfrm>
        </p:spPr>
        <p:txBody>
          <a:bodyPr/>
          <a:lstStyle/>
          <a:p>
            <a:r>
              <a:rPr lang="en-US" sz="1400" dirty="0"/>
              <a:t>The Pledge of Allegiance still evokes strong nationalist sentiment among many Americans. </a:t>
            </a:r>
            <a:endParaRPr lang="en-US" sz="1400" i="0" dirty="0"/>
          </a:p>
        </p:txBody>
      </p:sp>
      <p:pic>
        <p:nvPicPr>
          <p:cNvPr id="3" name="Picture 2" descr="A woman with an emotional expression places her right hand on the left side of her chest. She carries an American flag and wears earrings with the design of the American fla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753" y="731521"/>
            <a:ext cx="7436494" cy="4959642"/>
          </a:xfrm>
          <a:prstGeom prst="rect">
            <a:avLst/>
          </a:prstGeom>
        </p:spPr>
      </p:pic>
      <p:sp>
        <p:nvSpPr>
          <p:cNvPr id="5"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17</a:t>
            </a:fld>
            <a:endParaRPr dirty="0"/>
          </a:p>
        </p:txBody>
      </p:sp>
    </p:spTree>
    <p:extLst>
      <p:ext uri="{BB962C8B-B14F-4D97-AF65-F5344CB8AC3E}">
        <p14:creationId xmlns:p14="http://schemas.microsoft.com/office/powerpoint/2010/main" val="3040995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87638"/>
            <a:ext cx="8686800" cy="646331"/>
          </a:xfrm>
        </p:spPr>
        <p:txBody>
          <a:bodyPr/>
          <a:lstStyle/>
          <a:p>
            <a:r>
              <a:rPr lang="en-US" sz="1400" b="1" i="0" dirty="0"/>
              <a:t>COMPARING NATIONS 4.1 </a:t>
            </a:r>
            <a:r>
              <a:rPr lang="en-US" sz="1400" i="0" dirty="0"/>
              <a:t>Although U.S. levels of government spending are lower per capita, they have held steady for the past decade, while in much of Europe spending levels have fallen. (</a:t>
            </a:r>
            <a:r>
              <a:rPr lang="en-US" sz="1400" i="0" dirty="0" err="1"/>
              <a:t>Organisation</a:t>
            </a:r>
            <a:r>
              <a:rPr lang="en-US" sz="1400" i="0" dirty="0"/>
              <a:t> for Economic Co-operation and Development) </a:t>
            </a:r>
          </a:p>
        </p:txBody>
      </p:sp>
      <p:pic>
        <p:nvPicPr>
          <p:cNvPr id="3" name="Picture 2" descr="A bar graph shows the government spending as a proportion of a gross domestic product. Colombia, 31; Ireland, 25; Chile, 25; Korea, 31; Costa Rica, 33, Switzerland, 34.5; Lithuania, 35.5; Australia, 39; United States, 38; Latvia, 39; Japan, 39.5; Israel, 40; Estonia, 40; Luxembourg, 41; Poland, 41; Czech Republic, 41; United Kingdom, 41.5; Iceland, 41.5; Spain, 43; Germany, 43; Netherlands, 45; Slovak Republic, 45; Slovenia, 43; Portugal, 48.5; Norway, 49; Sweden, 50; Hungary, 47; Italy, 48; Austria, 49; Greece, 47; Belgium, 53.5; Denmark, 51; France, 57; and Finland, 53. All values are estimated.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512" y="721471"/>
            <a:ext cx="8104977" cy="4524963"/>
          </a:xfrm>
          <a:prstGeom prst="rect">
            <a:avLst/>
          </a:prstGeom>
        </p:spPr>
      </p:pic>
      <p:sp>
        <p:nvSpPr>
          <p:cNvPr id="5"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18</a:t>
            </a:fld>
            <a:endParaRPr dirty="0"/>
          </a:p>
        </p:txBody>
      </p:sp>
    </p:spTree>
    <p:extLst>
      <p:ext uri="{BB962C8B-B14F-4D97-AF65-F5344CB8AC3E}">
        <p14:creationId xmlns:p14="http://schemas.microsoft.com/office/powerpoint/2010/main" val="3623047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926782"/>
            <a:ext cx="8686800" cy="646331"/>
          </a:xfrm>
        </p:spPr>
        <p:txBody>
          <a:bodyPr/>
          <a:lstStyle/>
          <a:p>
            <a:r>
              <a:rPr lang="en-US" sz="1400" dirty="0"/>
              <a:t>(a) Civic voluntarism in action—a source of wonder for nineteenth-century European visitors such as Tocqueville— and a key feature of American-style federalism and nationalism; (b) Youth Service America’s list of how young volunteers can help their communities during the COVID-19 pandemic. </a:t>
            </a:r>
            <a:endParaRPr lang="en-US" sz="1400" i="0" dirty="0"/>
          </a:p>
        </p:txBody>
      </p:sp>
      <p:pic>
        <p:nvPicPr>
          <p:cNvPr id="3" name="Picture 2" descr="A painting shows men breaking rocks and laying the pieces along a path. Youth Service America’s list consists of Stop Hunger; Support Essential Workers; Protect Mental Health; Help Isolated Seniors; Provide Childcare; Prepare for the Election; Promote Healthy Behaviors; Make and Donate face masks; Support people out of work; celebrate special events; keep people safe online; address educational inequities; advocate for policy change; fight racism; donate blood; support non-profits; spread cheer; prevent gun violence; foster shelter animals; prepare for disasters.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75" y="2187471"/>
            <a:ext cx="3261084" cy="2483059"/>
          </a:xfrm>
          <a:prstGeom prst="rect">
            <a:avLst/>
          </a:prstGeom>
        </p:spPr>
      </p:pic>
      <p:pic>
        <p:nvPicPr>
          <p:cNvPr id="6" name="Picture 5" descr="A painting shows men breaking rocks and laying the pieces along a path. Youth Service America’s list consists of Stop Hunger; Support Essential Workers; Protect Mental Health; Help Isolated Seniors; Provide Childcare; Prepare for the Election; Promote Healthy Behaviors; Make and Donate face masks; Support people out of work; celebrate special events; keep people safe online; address educational inequities; advocate for policy change; fight racism; donate blood; support non-profits; spread cheer; prevent gun violence; foster shelter animals; prepare for disasters.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63651" y="2179194"/>
            <a:ext cx="4982671" cy="2499613"/>
          </a:xfrm>
          <a:prstGeom prst="rect">
            <a:avLst/>
          </a:prstGeom>
        </p:spPr>
      </p:pic>
      <p:sp>
        <p:nvSpPr>
          <p:cNvPr id="5"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19</a:t>
            </a:fld>
            <a:endParaRPr dirty="0"/>
          </a:p>
        </p:txBody>
      </p:sp>
    </p:spTree>
    <p:extLst>
      <p:ext uri="{BB962C8B-B14F-4D97-AF65-F5344CB8AC3E}">
        <p14:creationId xmlns:p14="http://schemas.microsoft.com/office/powerpoint/2010/main" val="3821025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a:spLocks noGrp="1"/>
          </p:cNvSpPr>
          <p:nvPr>
            <p:ph type="title"/>
          </p:nvPr>
        </p:nvSpPr>
        <p:spPr>
          <a:xfrm>
            <a:off x="228600" y="1022869"/>
            <a:ext cx="8686800" cy="4015843"/>
          </a:xfrm>
          <a:prstGeom prst="rect">
            <a:avLst/>
          </a:prstGeom>
        </p:spPr>
        <p:txBody>
          <a:bodyPr vert="horz" wrap="square" lIns="0" tIns="136525" rIns="0" bIns="0" rtlCol="0">
            <a:spAutoFit/>
          </a:bodyPr>
          <a:lstStyle/>
          <a:p>
            <a:pPr marL="1270" algn="ctr">
              <a:lnSpc>
                <a:spcPct val="100000"/>
              </a:lnSpc>
            </a:pPr>
            <a:r>
              <a:rPr lang="en-US" sz="3600" spc="-10" dirty="0"/>
              <a:t>Part I</a:t>
            </a:r>
            <a:br>
              <a:rPr lang="en-US" sz="3600" dirty="0"/>
            </a:br>
            <a:br>
              <a:rPr lang="en-US" sz="3600" dirty="0"/>
            </a:br>
            <a:r>
              <a:rPr lang="en-US" sz="3600" i="0" spc="-5" dirty="0">
                <a:solidFill>
                  <a:srgbClr val="4D81BE"/>
                </a:solidFill>
              </a:rPr>
              <a:t>Ideas and Rights</a:t>
            </a:r>
            <a:br>
              <a:rPr lang="en-US" sz="3600" spc="-10" dirty="0"/>
            </a:br>
            <a:br>
              <a:rPr lang="en-US" sz="3600" spc="-10" dirty="0"/>
            </a:br>
            <a:r>
              <a:rPr lang="en-US" sz="3600" spc="-10" dirty="0"/>
              <a:t>Chapter </a:t>
            </a:r>
            <a:r>
              <a:rPr lang="en-US" sz="3600" dirty="0"/>
              <a:t>04</a:t>
            </a:r>
            <a:br>
              <a:rPr lang="en-US" sz="3600" dirty="0"/>
            </a:br>
            <a:br>
              <a:rPr lang="en-US" sz="3600" dirty="0"/>
            </a:br>
            <a:r>
              <a:rPr lang="en-US" sz="3600" i="0" spc="-5" dirty="0">
                <a:solidFill>
                  <a:srgbClr val="4D81BE"/>
                </a:solidFill>
              </a:rPr>
              <a:t>Federalism and Nationalism</a:t>
            </a:r>
          </a:p>
        </p:txBody>
      </p:sp>
      <p:sp>
        <p:nvSpPr>
          <p:cNvPr id="5"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7"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r>
              <a:rPr lang="en-US" dirty="0"/>
              <a:t>2</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560459"/>
            <a:ext cx="8686800" cy="646331"/>
          </a:xfrm>
        </p:spPr>
        <p:txBody>
          <a:bodyPr/>
          <a:lstStyle/>
          <a:p>
            <a:r>
              <a:rPr lang="en-US" sz="1400" dirty="0"/>
              <a:t>Agents from U.S. Immigration and Customs Enforcement conduct raids on people without documents. The federal force and local police sometimes operate under different orders; this represents federalism in action: Federal, state, and local authorities sometimes cooperate and sometimes clash.</a:t>
            </a:r>
            <a:endParaRPr lang="en-US" sz="1400" i="0" dirty="0"/>
          </a:p>
        </p:txBody>
      </p:sp>
      <p:pic>
        <p:nvPicPr>
          <p:cNvPr id="3" name="Picture 2" descr="Men with Police Ice labels on their back wal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5603" y="548651"/>
            <a:ext cx="5192794" cy="4995243"/>
          </a:xfrm>
          <a:prstGeom prst="rect">
            <a:avLst/>
          </a:prstGeom>
        </p:spPr>
      </p:pic>
      <p:sp>
        <p:nvSpPr>
          <p:cNvPr id="5"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3</a:t>
            </a:fld>
            <a:endParaRPr dirty="0"/>
          </a:p>
        </p:txBody>
      </p:sp>
    </p:spTree>
    <p:extLst>
      <p:ext uri="{BB962C8B-B14F-4D97-AF65-F5344CB8AC3E}">
        <p14:creationId xmlns:p14="http://schemas.microsoft.com/office/powerpoint/2010/main" val="723881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805871"/>
            <a:ext cx="8686800" cy="215444"/>
          </a:xfrm>
        </p:spPr>
        <p:txBody>
          <a:bodyPr/>
          <a:lstStyle/>
          <a:p>
            <a:r>
              <a:rPr lang="it-IT" sz="1400" i="0" dirty="0"/>
              <a:t> </a:t>
            </a:r>
            <a:r>
              <a:rPr lang="it-IT" sz="1400" b="1" i="0" dirty="0"/>
              <a:t>CHAPTER 4 BY THE NUMBERS</a:t>
            </a:r>
            <a:endParaRPr lang="en-US" sz="1400" i="0" dirty="0"/>
          </a:p>
        </p:txBody>
      </p:sp>
      <p:pic>
        <p:nvPicPr>
          <p:cNvPr id="3" name="Picture 2" descr="The numbers and statements that represent Federalism are as follows. 1: Number of national governments; 90,126: Estimated number of governments in the United States. 2.8: Number of non-military personnel, in millions, who work for the federal government. 3031: Number of county or parish governments. 87, 044: Number of town or city governments. 50: Number of state governments. 17: Percentage of Americans who say they trust their national government to do what is right most of the time. 72: Percentage of Americans who say they trust local governments to do what is right most of the time. 13.9: Number in millions, who work for local governments. 5.1: Number of non-military personnel, in millions, who work for state governments. What level of government, local, state, or national, most affects your life? Which level do you trust the most? The leas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8529" y="606257"/>
            <a:ext cx="5226942" cy="5111068"/>
          </a:xfrm>
          <a:prstGeom prst="rect">
            <a:avLst/>
          </a:prstGeom>
        </p:spPr>
      </p:pic>
      <p:sp>
        <p:nvSpPr>
          <p:cNvPr id="5"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4</a:t>
            </a:fld>
            <a:endParaRPr dirty="0"/>
          </a:p>
        </p:txBody>
      </p:sp>
    </p:spTree>
    <p:extLst>
      <p:ext uri="{BB962C8B-B14F-4D97-AF65-F5344CB8AC3E}">
        <p14:creationId xmlns:p14="http://schemas.microsoft.com/office/powerpoint/2010/main" val="1678610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805871"/>
            <a:ext cx="8686800" cy="215444"/>
          </a:xfrm>
        </p:spPr>
        <p:txBody>
          <a:bodyPr/>
          <a:lstStyle/>
          <a:p>
            <a:r>
              <a:rPr lang="en-US" sz="1400" b="1" i="0" dirty="0"/>
              <a:t>FIGURE 4.1 </a:t>
            </a:r>
            <a:r>
              <a:rPr lang="en-US" sz="1400" dirty="0"/>
              <a:t>Trust in government gets stronger as government gets closer to the public. (Gallup)</a:t>
            </a:r>
          </a:p>
        </p:txBody>
      </p:sp>
      <p:pic>
        <p:nvPicPr>
          <p:cNvPr id="3" name="Picture 2" descr="A bar graph shows the percentage of trust in different levels of government: federal government, 18 percent; state government, 62 percent; and local government, 70 percent." title="FIGURE 4.1 Trust in government gets stronger as government gets closer to the public. (Gallu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1042" y="821937"/>
            <a:ext cx="4341916" cy="4793330"/>
          </a:xfrm>
          <a:prstGeom prst="rect">
            <a:avLst/>
          </a:prstGeom>
        </p:spPr>
      </p:pic>
      <p:sp>
        <p:nvSpPr>
          <p:cNvPr id="5"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5</a:t>
            </a:fld>
            <a:endParaRPr dirty="0"/>
          </a:p>
        </p:txBody>
      </p:sp>
    </p:spTree>
    <p:extLst>
      <p:ext uri="{BB962C8B-B14F-4D97-AF65-F5344CB8AC3E}">
        <p14:creationId xmlns:p14="http://schemas.microsoft.com/office/powerpoint/2010/main" val="2856873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502852"/>
            <a:ext cx="8686800" cy="646331"/>
          </a:xfrm>
        </p:spPr>
        <p:txBody>
          <a:bodyPr/>
          <a:lstStyle/>
          <a:p>
            <a:r>
              <a:rPr lang="en-US" sz="1400" dirty="0"/>
              <a:t>Congress debates whether and how to regulate self-driving cars. States were first to pass such regulations, which vary from strong (in California and Pennsylvania, for example) to weaker (Arizona). Now Washington, DC officials debate whether to adopt national standards.</a:t>
            </a:r>
            <a:endParaRPr lang="en-US" sz="1400" i="0" dirty="0"/>
          </a:p>
        </p:txBody>
      </p:sp>
      <p:pic>
        <p:nvPicPr>
          <p:cNvPr id="3" name="Picture 2" descr="A self-driving car moves.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485" y="721471"/>
            <a:ext cx="7071031" cy="4726830"/>
          </a:xfrm>
          <a:prstGeom prst="rect">
            <a:avLst/>
          </a:prstGeom>
        </p:spPr>
      </p:pic>
      <p:sp>
        <p:nvSpPr>
          <p:cNvPr id="5"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6</a:t>
            </a:fld>
            <a:endParaRPr dirty="0"/>
          </a:p>
        </p:txBody>
      </p:sp>
    </p:spTree>
    <p:extLst>
      <p:ext uri="{BB962C8B-B14F-4D97-AF65-F5344CB8AC3E}">
        <p14:creationId xmlns:p14="http://schemas.microsoft.com/office/powerpoint/2010/main" val="530963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157210"/>
            <a:ext cx="8686800" cy="861774"/>
          </a:xfrm>
        </p:spPr>
        <p:txBody>
          <a:bodyPr/>
          <a:lstStyle/>
          <a:p>
            <a:r>
              <a:rPr lang="en-US" sz="1400" b="1" i="0" dirty="0"/>
              <a:t>FIGURE 4.2 </a:t>
            </a:r>
            <a:r>
              <a:rPr lang="en-US" sz="1400" dirty="0"/>
              <a:t>Individual income tax rates in each state. Note the vast differences: earn $100 in North Dakota, and state taxes peel off less than $3; in California, more than $13 goes to the state treasury. Seven states, colored gray on map, levy no income taxes; two others tax only dividends and interest income. Here’s the tough question: Can Americans really pick up and move to a state that reflects their own values? (Tax Foundation</a:t>
            </a:r>
            <a:r>
              <a:rPr lang="en-US" sz="1400" b="1" i="0" dirty="0"/>
              <a:t>)</a:t>
            </a:r>
            <a:endParaRPr lang="en-US" sz="1400" i="0" dirty="0"/>
          </a:p>
        </p:txBody>
      </p:sp>
      <p:pic>
        <p:nvPicPr>
          <p:cNvPr id="3" name="Picture 2" descr="An illustration of a map of the U S depicts the individual tax rates in each state, in 2020. California has the highest income tax rate, which is 13.30%. North Dakota, Indiana, Michigan, and Pennsylvania are the states that have the lowest tax rates of 2.90%, 3.23%, 4.25%, and 3.07%, respectively. The tax rates for the remaining states are as follows: Oregon, 9.90%; Idaho, 6.925%; Montana, 6.90%; Minnesota, 9.85%, Wisconsin, 7.65%, Iowa, 8.53%; Nebraska, 6.84%; Colorado, 4.63%; Utah, 4.95%; Arizona, 4.50%; New Mexico, 4.90%; Kansas, 5.70%; Oklahoma, 5.00%; Missouri, 5.50%; Arkansas, 6.60%; Louisiana, 6.00%; Mississippi, 5.00%; Alabama, 5.00%; Georgia, 5.75%; South Carolina, 7.00%; North Carolina, 5.25%; Virginia, 5.75%; West Virginia, 6.50%; Kentucky, 5.00%; Ohio, 4.79%; Maine, 7.15%; Tennessee, 1.00%. Note: Map shows top marginal rates: the maximum statutory rate in each state. This map does not show effective marginal tax rates, which would include the effects of phase-outs of various tax preferences. Local income taxes are not included." title="FIGURE 4.2 Individual income tax rates in each state. Note the vast differences: earn $100 in North Dakota, and state taxes peel off less than $3; in California, more than $13 goes to the state treasury. Seven states, colored gray on map, levy no income taxes; two others tax only dividends and interest income. Here’s the tough question: Can Americans really pick up and move to a state that reflects their own values? (Tax Founda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2415" y="671086"/>
            <a:ext cx="6339170" cy="4370383"/>
          </a:xfrm>
          <a:prstGeom prst="rect">
            <a:avLst/>
          </a:prstGeom>
        </p:spPr>
      </p:pic>
      <p:sp>
        <p:nvSpPr>
          <p:cNvPr id="5"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7</a:t>
            </a:fld>
            <a:endParaRPr dirty="0"/>
          </a:p>
        </p:txBody>
      </p:sp>
    </p:spTree>
    <p:extLst>
      <p:ext uri="{BB962C8B-B14F-4D97-AF65-F5344CB8AC3E}">
        <p14:creationId xmlns:p14="http://schemas.microsoft.com/office/powerpoint/2010/main" val="4051886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2174" y="951899"/>
            <a:ext cx="2903225" cy="3016210"/>
          </a:xfrm>
        </p:spPr>
        <p:txBody>
          <a:bodyPr/>
          <a:lstStyle/>
          <a:p>
            <a:r>
              <a:rPr lang="en-US" sz="1400" b="1" i="0" dirty="0"/>
              <a:t>THINK ABOUT IT </a:t>
            </a:r>
            <a:r>
              <a:rPr lang="en-US" sz="1400" i="0" dirty="0"/>
              <a:t>Connecticut, New York, and Massachusetts have low rates of opioid use. Which of the regulations have each of these states adopted? Based on this evidence, are the regulations successful? What can other states learn from these three states?</a:t>
            </a:r>
            <a:br>
              <a:rPr lang="en-US" sz="1400" i="0" dirty="0"/>
            </a:br>
            <a:r>
              <a:rPr lang="en-US" sz="1400" i="0" dirty="0"/>
              <a:t>What regulations does your own state have to fight the opioid epidemic? Do you believe they are excessive, sufficient, or not extensive enough? Do you think it would be better if the federal government mandated these policies?</a:t>
            </a:r>
          </a:p>
        </p:txBody>
      </p:sp>
      <p:pic>
        <p:nvPicPr>
          <p:cNvPr id="3" name="Picture 2" descr="A figure consists of four panels. Each panel illustrates the rules and policies followed by the states to handle the opioid epidemic. The first panel has a caption that reads, data supply limits to written prescriptions for opioids, and or schedule 2 drugs unrelated to extenuating circumstances. The states are categorized into two groups based on the supply limit days. The first group consists of W A, M N, M I, M E, V T, N Y, M A, I N, O H, P A, N J, C T, U T, C O, M O, K Y, W V, V A, D E, A Z, A R, T N, N C, S C, O K, L A, H I, A K, and F L to represent the supply limit within 3 to 7 days. The second group consists of N V, I L, N H, and R I to represent the supply limit within 8 to 14 days. The second panel has a caption that reads, substance abuse disorder assessment, or evaluation required prior to opioid prescription. The following are the 42 states that are categorized under this group: M E, W I, V T, N H, W A, I D, M I, N Y, M A, O R, N V, W Y, I A, I N, O H, P A, N J, C T, R I, C A, U T, C O, N E, M O, K Y, W V, V A, D E, A Z, N M, T N, N C, S C, D C, O K, L A, M S, A L, G A, H I, T X, and F L. The third panel has a caption that reads, regulations mandate or allow pharmacists to check I D before dispensing prescriptions. The countries that allow pharmacists to check I D before dispensing prescriptions are M E, V T, WA I D, N D, M N, I O, M I, N Y, M A, O R, N V, W Y, I N, C T, C A, U T, K Y, W V, V A, D E, A Z, N M, K S, N C, S C, O K, L A, A L, G A, H I, T X, and F L. The fourth panel has a caption that reads, continuing medical education required for clinicians who prescribe controlled substances. The states that continue medical education for clinicians are listed as follows: M E, W I, V T, N H, W A, I L, M I, N Y, M A, O R, N V, I A, I N, O H, P A, N J, C T, R I, C A, U T, N E, K Y, W V, V A, M D, and D 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664" y="695732"/>
            <a:ext cx="4462446" cy="5199246"/>
          </a:xfrm>
          <a:prstGeom prst="rect">
            <a:avLst/>
          </a:prstGeom>
        </p:spPr>
      </p:pic>
      <p:sp>
        <p:nvSpPr>
          <p:cNvPr id="5"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8</a:t>
            </a:fld>
            <a:endParaRPr dirty="0"/>
          </a:p>
        </p:txBody>
      </p:sp>
    </p:spTree>
    <p:extLst>
      <p:ext uri="{BB962C8B-B14F-4D97-AF65-F5344CB8AC3E}">
        <p14:creationId xmlns:p14="http://schemas.microsoft.com/office/powerpoint/2010/main" val="1210393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675673"/>
            <a:ext cx="8686800" cy="430887"/>
          </a:xfrm>
        </p:spPr>
        <p:txBody>
          <a:bodyPr/>
          <a:lstStyle/>
          <a:p>
            <a:r>
              <a:rPr lang="en-US" sz="1400" dirty="0"/>
              <a:t>Federalism as a source of interstate conflict: should California or Massachusetts, with strong gun laws, be required to honor much more lenient gun-carrying rules, in nearby states like Arizona or Vermont? </a:t>
            </a:r>
            <a:endParaRPr lang="en-US" sz="1400" i="0" dirty="0"/>
          </a:p>
        </p:txBody>
      </p:sp>
      <p:pic>
        <p:nvPicPr>
          <p:cNvPr id="3" name="Picture 2" descr="A tall man stands in a suit in the middle of a road. Men and women carry suitcases and stand in a row along both sides of the road.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0164" y="800113"/>
            <a:ext cx="6823673" cy="4827256"/>
          </a:xfrm>
          <a:prstGeom prst="rect">
            <a:avLst/>
          </a:prstGeom>
        </p:spPr>
      </p:pic>
      <p:sp>
        <p:nvSpPr>
          <p:cNvPr id="5"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9</a:t>
            </a:fld>
            <a:endParaRPr dirty="0"/>
          </a:p>
        </p:txBody>
      </p:sp>
    </p:spTree>
    <p:extLst>
      <p:ext uri="{BB962C8B-B14F-4D97-AF65-F5344CB8AC3E}">
        <p14:creationId xmlns:p14="http://schemas.microsoft.com/office/powerpoint/2010/main" val="29825706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552</TotalTime>
  <Words>903</Words>
  <Application>Microsoft Office PowerPoint</Application>
  <PresentationFormat>On-screen Show (4:3)</PresentationFormat>
  <Paragraphs>73</Paragraphs>
  <Slides>19</Slides>
  <Notes>18</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19</vt:i4>
      </vt:variant>
    </vt:vector>
  </HeadingPairs>
  <TitlesOfParts>
    <vt:vector size="21" baseType="lpstr">
      <vt:lpstr>Calibri</vt:lpstr>
      <vt:lpstr>Office Theme</vt:lpstr>
      <vt:lpstr>By The People  Debating American Government by James A. Morone and Rogan Kersh</vt:lpstr>
      <vt:lpstr>Part I  Ideas and Rights  Chapter 04  Federalism and Nationalism</vt:lpstr>
      <vt:lpstr>Agents from U.S. Immigration and Customs Enforcement conduct raids on people without documents. The federal force and local police sometimes operate under different orders; this represents federalism in action: Federal, state, and local authorities sometimes cooperate and sometimes clash.</vt:lpstr>
      <vt:lpstr> CHAPTER 4 BY THE NUMBERS</vt:lpstr>
      <vt:lpstr>FIGURE 4.1 Trust in government gets stronger as government gets closer to the public. (Gallup)</vt:lpstr>
      <vt:lpstr>Congress debates whether and how to regulate self-driving cars. States were first to pass such regulations, which vary from strong (in California and Pennsylvania, for example) to weaker (Arizona). Now Washington, DC officials debate whether to adopt national standards.</vt:lpstr>
      <vt:lpstr>FIGURE 4.2 Individual income tax rates in each state. Note the vast differences: earn $100 in North Dakota, and state taxes peel off less than $3; in California, more than $13 goes to the state treasury. Seven states, colored gray on map, levy no income taxes; two others tax only dividends and interest income. Here’s the tough question: Can Americans really pick up and move to a state that reflects their own values? (Tax Foundation)</vt:lpstr>
      <vt:lpstr>THINK ABOUT IT Connecticut, New York, and Massachusetts have low rates of opioid use. Which of the regulations have each of these states adopted? Based on this evidence, are the regulations successful? What can other states learn from these three states? What regulations does your own state have to fight the opioid epidemic? Do you believe they are excessive, sufficient, or not extensive enough? Do you think it would be better if the federal government mandated these policies?</vt:lpstr>
      <vt:lpstr>Federalism as a source of interstate conflict: should California or Massachusetts, with strong gun laws, be required to honor much more lenient gun-carrying rules, in nearby states like Arizona or Vermont? </vt:lpstr>
      <vt:lpstr>FIGURE 4.3 The Constitution delegates some powers to the federal government, reserves some to the states, and allocates some to both. Those joint (or concurrent powers) have stretched dramatically over the years.</vt:lpstr>
      <vt:lpstr>FIGURE 4.4 Different federalist styles throughout U.S. history.</vt:lpstr>
      <vt:lpstr>Constructing canals, bridges, roads—and later, railroads—was a major national government responsibility in the nineteenth century, as was delivering the mail, a task that briefly included the Pony Express (right). </vt:lpstr>
      <vt:lpstr>Cooperative federalism means a trade-off—captured in 1949 and still an issue, more than seventy years later. </vt:lpstr>
      <vt:lpstr>FIGURE 4.5 Multi-State Lawsuits Against the Federal Government, 1981–2020 Contested federalism in action: when multiple states team up to sue the federal government. Notice the big rise in such lawsuits after the 2000 election, the outcome of which was disputed for weeks after Election Day and helped fuel the partisan fires that characterize American politics in the twenty-first century.</vt:lpstr>
      <vt:lpstr>Members of an armed antigovernment militia monitor the entrance to the Malheur National Wildlife Refuge Headquarters near Burns, Oregon, in 2016. The occupation of a wildlife refuge by armed protesters in Oregon reflects a decades-old dispute over land rights in the United States, where local communities have increasingly sought more voice in the use of public land. </vt:lpstr>
      <vt:lpstr>As this cartoon humorously shows, which level of our federalist government a politician supports generally depends on the issue in question. (Nick Anderson) </vt:lpstr>
      <vt:lpstr>The Pledge of Allegiance still evokes strong nationalist sentiment among many Americans. </vt:lpstr>
      <vt:lpstr>COMPARING NATIONS 4.1 Although U.S. levels of government spending are lower per capita, they have held steady for the past decade, while in much of Europe spending levels have fallen. (Organisation for Economic Co-operation and Development) </vt:lpstr>
      <vt:lpstr>(a) Civic voluntarism in action—a source of wonder for nineteenth-century European visitors such as Tocqueville— and a key feature of American-style federalism and nationalism; (b) Youth Service America’s list of how young volunteers can help their communities during the COVID-19 pandemic.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Political Research by Sandra Halperin and Oliver Heath</dc:title>
  <dc:creator>Bala</dc:creator>
  <cp:lastModifiedBy>CROWELL, Molly</cp:lastModifiedBy>
  <cp:revision>75</cp:revision>
  <dcterms:created xsi:type="dcterms:W3CDTF">2020-02-29T09:02:36Z</dcterms:created>
  <dcterms:modified xsi:type="dcterms:W3CDTF">2021-03-29T19:39:27Z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2020-02-29T00:00:00Z</vt:filetime>
  </property>
  <property fmtid="{D5CDD505-2E9C-101B-9397-08002B2CF9AE}" pid="3" name="Creator">
    <vt:lpwstr>Adobe InDesign CC 13.0 (Windows)</vt:lpwstr>
  </property>
  <property fmtid="{D5CDD505-2E9C-101B-9397-08002B2CF9AE}" pid="4" name="LastSaved">
    <vt:filetime>2020-02-29T00:00:00Z</vt:filetime>
  </property>
  <property fmtid="{D5CDD505-2E9C-101B-9397-08002B2CF9AE}" pid="5" name="MSIP_Label_be5cb09a-2992-49d6-8ac9-5f63e7b1ad2f_Enabled">
    <vt:lpwstr>true</vt:lpwstr>
  </property>
  <property fmtid="{D5CDD505-2E9C-101B-9397-08002B2CF9AE}" pid="6" name="MSIP_Label_be5cb09a-2992-49d6-8ac9-5f63e7b1ad2f_SetDate">
    <vt:lpwstr>2021-03-29T19:39:18Z</vt:lpwstr>
  </property>
  <property fmtid="{D5CDD505-2E9C-101B-9397-08002B2CF9AE}" pid="7" name="MSIP_Label_be5cb09a-2992-49d6-8ac9-5f63e7b1ad2f_Method">
    <vt:lpwstr>Standard</vt:lpwstr>
  </property>
  <property fmtid="{D5CDD505-2E9C-101B-9397-08002B2CF9AE}" pid="8" name="MSIP_Label_be5cb09a-2992-49d6-8ac9-5f63e7b1ad2f_Name">
    <vt:lpwstr>Controlled</vt:lpwstr>
  </property>
  <property fmtid="{D5CDD505-2E9C-101B-9397-08002B2CF9AE}" pid="9" name="MSIP_Label_be5cb09a-2992-49d6-8ac9-5f63e7b1ad2f_SiteId">
    <vt:lpwstr>91761b62-4c45-43f5-9f0e-be8ad9b551ff</vt:lpwstr>
  </property>
  <property fmtid="{D5CDD505-2E9C-101B-9397-08002B2CF9AE}" pid="10" name="MSIP_Label_be5cb09a-2992-49d6-8ac9-5f63e7b1ad2f_ActionId">
    <vt:lpwstr>fa59f6ad-a7d9-49ad-8fa8-0000a36cb7b5</vt:lpwstr>
  </property>
  <property fmtid="{D5CDD505-2E9C-101B-9397-08002B2CF9AE}" pid="11" name="MSIP_Label_be5cb09a-2992-49d6-8ac9-5f63e7b1ad2f_ContentBits">
    <vt:lpwstr>0</vt:lpwstr>
  </property>
</Properties>
</file>