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02" r:id="rId2"/>
  </p:sldMasterIdLst>
  <p:notesMasterIdLst>
    <p:notesMasterId r:id="rId27"/>
  </p:notesMasterIdLst>
  <p:sldIdLst>
    <p:sldId id="463" r:id="rId3"/>
    <p:sldId id="473" r:id="rId4"/>
    <p:sldId id="381" r:id="rId5"/>
    <p:sldId id="382" r:id="rId6"/>
    <p:sldId id="383" r:id="rId7"/>
    <p:sldId id="384" r:id="rId8"/>
    <p:sldId id="474" r:id="rId9"/>
    <p:sldId id="385" r:id="rId10"/>
    <p:sldId id="386" r:id="rId11"/>
    <p:sldId id="387" r:id="rId12"/>
    <p:sldId id="475" r:id="rId13"/>
    <p:sldId id="388" r:id="rId14"/>
    <p:sldId id="398" r:id="rId15"/>
    <p:sldId id="397" r:id="rId16"/>
    <p:sldId id="477" r:id="rId17"/>
    <p:sldId id="476" r:id="rId18"/>
    <p:sldId id="396" r:id="rId19"/>
    <p:sldId id="395" r:id="rId20"/>
    <p:sldId id="392" r:id="rId21"/>
    <p:sldId id="394" r:id="rId22"/>
    <p:sldId id="479" r:id="rId23"/>
    <p:sldId id="478" r:id="rId24"/>
    <p:sldId id="399" r:id="rId25"/>
    <p:sldId id="400" r:id="rId26"/>
  </p:sldIdLst>
  <p:sldSz cx="12192000" cy="6858000"/>
  <p:notesSz cx="6858000" cy="9144000"/>
  <p:defaultTextStyle>
    <a:defPPr>
      <a:defRPr lang="en-US"/>
    </a:defPPr>
    <a:lvl1pPr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a:srgbClr val="0099FF"/>
    <a:srgbClr val="00FFCC"/>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1829" autoAdjust="0"/>
  </p:normalViewPr>
  <p:slideViewPr>
    <p:cSldViewPr snapToGrid="0">
      <p:cViewPr varScale="1">
        <p:scale>
          <a:sx n="57" d="100"/>
          <a:sy n="57" d="100"/>
        </p:scale>
        <p:origin x="78" y="105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200"/>
            </a:lvl1pPr>
          </a:lstStyle>
          <a:p>
            <a:endParaRPr lang="en-US" dirty="0"/>
          </a:p>
        </p:txBody>
      </p:sp>
      <p:sp>
        <p:nvSpPr>
          <p:cNvPr id="614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200"/>
            </a:lvl1pPr>
          </a:lstStyle>
          <a:p>
            <a:endParaRPr lang="en-US" dirty="0"/>
          </a:p>
        </p:txBody>
      </p:sp>
      <p:sp>
        <p:nvSpPr>
          <p:cNvPr id="6144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defRPr sz="1200"/>
            </a:lvl1pPr>
          </a:lstStyle>
          <a:p>
            <a:endParaRPr lang="en-US" dirty="0"/>
          </a:p>
        </p:txBody>
      </p:sp>
      <p:sp>
        <p:nvSpPr>
          <p:cNvPr id="614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a:lvl1pPr>
          </a:lstStyle>
          <a:p>
            <a:fld id="{EAD006F8-9EC9-4054-9832-D66D7D43683F}" type="slidenum">
              <a:rPr lang="en-US"/>
              <a:pPr/>
              <a:t>‹#›</a:t>
            </a:fld>
            <a:endParaRPr lang="en-US" dirty="0"/>
          </a:p>
        </p:txBody>
      </p:sp>
    </p:spTree>
    <p:extLst>
      <p:ext uri="{BB962C8B-B14F-4D97-AF65-F5344CB8AC3E}">
        <p14:creationId xmlns:p14="http://schemas.microsoft.com/office/powerpoint/2010/main" val="57611028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AF1C90F-4F5A-4259-8C27-0D76C7EBE3F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35977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305590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4</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522748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5</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350003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6</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994104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AF1C90F-4F5A-4259-8C27-0D76C7EBE3F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1812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8</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860944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9</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95594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10</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931532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AF1C90F-4F5A-4259-8C27-0D76C7EBE3F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95260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12</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507188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13</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656244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14</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064673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AF1C90F-4F5A-4259-8C27-0D76C7EBE3F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8881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AF1C90F-4F5A-4259-8C27-0D76C7EBE3F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04451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17</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893491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19</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591695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AF1C90F-4F5A-4259-8C27-0D76C7EBE3F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30527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4F81"/>
        </a:solidFill>
        <a:effectLst/>
      </p:bgPr>
    </p:bg>
    <p:spTree>
      <p:nvGrpSpPr>
        <p:cNvPr id="1" name=""/>
        <p:cNvGrpSpPr/>
        <p:nvPr/>
      </p:nvGrpSpPr>
      <p:grpSpPr>
        <a:xfrm>
          <a:off x="0" y="0"/>
          <a:ext cx="0" cy="0"/>
          <a:chOff x="0" y="0"/>
          <a:chExt cx="0" cy="0"/>
        </a:xfrm>
      </p:grpSpPr>
      <p:sp>
        <p:nvSpPr>
          <p:cNvPr id="3" name="Text Box 41"/>
          <p:cNvSpPr txBox="1">
            <a:spLocks noChangeArrowheads="1"/>
          </p:cNvSpPr>
          <p:nvPr/>
        </p:nvSpPr>
        <p:spPr bwMode="auto">
          <a:xfrm>
            <a:off x="711200" y="76201"/>
            <a:ext cx="2438400" cy="1823576"/>
          </a:xfrm>
          <a:prstGeom prst="rect">
            <a:avLst/>
          </a:prstGeom>
          <a:solidFill>
            <a:srgbClr val="004F81"/>
          </a:solidFill>
          <a:ln>
            <a:noFill/>
          </a:ln>
        </p:spPr>
        <p:txBody>
          <a:bodyPr>
            <a:spAutoFit/>
          </a:bodyPr>
          <a:lstStyle>
            <a:lvl1pPr eaLnBrk="0" hangingPunct="0">
              <a:defRPr sz="2800">
                <a:solidFill>
                  <a:srgbClr val="FF0000"/>
                </a:solidFill>
                <a:latin typeface="Times New Roman" pitchFamily="18" charset="0"/>
                <a:cs typeface="Arial" pitchFamily="34" charset="0"/>
              </a:defRPr>
            </a:lvl1pPr>
            <a:lvl2pPr marL="742950" indent="-285750" eaLnBrk="0" hangingPunct="0">
              <a:defRPr sz="2800">
                <a:solidFill>
                  <a:srgbClr val="FF0000"/>
                </a:solidFill>
                <a:latin typeface="Times New Roman" pitchFamily="18" charset="0"/>
                <a:cs typeface="Arial" pitchFamily="34" charset="0"/>
              </a:defRPr>
            </a:lvl2pPr>
            <a:lvl3pPr marL="1143000" indent="-228600" eaLnBrk="0" hangingPunct="0">
              <a:defRPr sz="2800">
                <a:solidFill>
                  <a:srgbClr val="FF0000"/>
                </a:solidFill>
                <a:latin typeface="Times New Roman" pitchFamily="18" charset="0"/>
                <a:cs typeface="Arial" pitchFamily="34" charset="0"/>
              </a:defRPr>
            </a:lvl3pPr>
            <a:lvl4pPr marL="1600200" indent="-228600" eaLnBrk="0" hangingPunct="0">
              <a:defRPr sz="2800">
                <a:solidFill>
                  <a:srgbClr val="FF0000"/>
                </a:solidFill>
                <a:latin typeface="Times New Roman" pitchFamily="18" charset="0"/>
                <a:cs typeface="Arial" pitchFamily="34" charset="0"/>
              </a:defRPr>
            </a:lvl4pPr>
            <a:lvl5pPr marL="2057400" indent="-228600" eaLnBrk="0" hangingPunct="0">
              <a:defRPr sz="2800">
                <a:solidFill>
                  <a:srgbClr val="FF0000"/>
                </a:solidFill>
                <a:latin typeface="Times New Roman" pitchFamily="18" charset="0"/>
                <a:cs typeface="Arial" pitchFamily="34" charset="0"/>
              </a:defRPr>
            </a:lvl5pPr>
            <a:lvl6pPr marL="2514600" indent="-228600" eaLnBrk="0" fontAlgn="base" hangingPunct="0">
              <a:spcBef>
                <a:spcPct val="0"/>
              </a:spcBef>
              <a:spcAft>
                <a:spcPct val="0"/>
              </a:spcAft>
              <a:defRPr sz="2800">
                <a:solidFill>
                  <a:srgbClr val="FF0000"/>
                </a:solidFill>
                <a:latin typeface="Times New Roman" pitchFamily="18" charset="0"/>
                <a:cs typeface="Arial" pitchFamily="34" charset="0"/>
              </a:defRPr>
            </a:lvl6pPr>
            <a:lvl7pPr marL="2971800" indent="-228600" eaLnBrk="0" fontAlgn="base" hangingPunct="0">
              <a:spcBef>
                <a:spcPct val="0"/>
              </a:spcBef>
              <a:spcAft>
                <a:spcPct val="0"/>
              </a:spcAft>
              <a:defRPr sz="2800">
                <a:solidFill>
                  <a:srgbClr val="FF0000"/>
                </a:solidFill>
                <a:latin typeface="Times New Roman" pitchFamily="18" charset="0"/>
                <a:cs typeface="Arial" pitchFamily="34" charset="0"/>
              </a:defRPr>
            </a:lvl7pPr>
            <a:lvl8pPr marL="3429000" indent="-228600" eaLnBrk="0" fontAlgn="base" hangingPunct="0">
              <a:spcBef>
                <a:spcPct val="0"/>
              </a:spcBef>
              <a:spcAft>
                <a:spcPct val="0"/>
              </a:spcAft>
              <a:defRPr sz="2800">
                <a:solidFill>
                  <a:srgbClr val="FF0000"/>
                </a:solidFill>
                <a:latin typeface="Times New Roman" pitchFamily="18" charset="0"/>
                <a:cs typeface="Arial" pitchFamily="34" charset="0"/>
              </a:defRPr>
            </a:lvl8pPr>
            <a:lvl9pPr marL="3886200" indent="-228600" eaLnBrk="0" fontAlgn="base" hangingPunct="0">
              <a:spcBef>
                <a:spcPct val="0"/>
              </a:spcBef>
              <a:spcAft>
                <a:spcPct val="0"/>
              </a:spcAft>
              <a:defRPr sz="2800">
                <a:solidFill>
                  <a:srgbClr val="FF0000"/>
                </a:solidFill>
                <a:latin typeface="Times New Roman" pitchFamily="18" charset="0"/>
                <a:cs typeface="Arial" pitchFamily="34" charset="0"/>
              </a:defRPr>
            </a:lvl9pPr>
          </a:lstStyle>
          <a:p>
            <a:pPr eaLnBrk="1" hangingPunct="1">
              <a:spcBef>
                <a:spcPct val="50000"/>
              </a:spcBef>
              <a:defRPr/>
            </a:pPr>
            <a:r>
              <a:rPr lang="en-US" altLang="en-US" sz="11250" dirty="0">
                <a:solidFill>
                  <a:schemeClr val="bg1"/>
                </a:solidFill>
              </a:rPr>
              <a:t>2</a:t>
            </a:r>
          </a:p>
        </p:txBody>
      </p:sp>
      <p:sp>
        <p:nvSpPr>
          <p:cNvPr id="3106" name="Rectangle 34"/>
          <p:cNvSpPr>
            <a:spLocks noGrp="1" noChangeArrowheads="1"/>
          </p:cNvSpPr>
          <p:nvPr>
            <p:ph type="ctrTitle" sz="quarter" hasCustomPrompt="1"/>
          </p:nvPr>
        </p:nvSpPr>
        <p:spPr>
          <a:xfrm>
            <a:off x="508000" y="2133600"/>
            <a:ext cx="11277600" cy="2057400"/>
          </a:xfrm>
          <a:solidFill>
            <a:srgbClr val="004F81"/>
          </a:solidFill>
        </p:spPr>
        <p:txBody>
          <a:bodyPr anchor="ctr"/>
          <a:lstStyle>
            <a:lvl1pPr algn="ctr">
              <a:defRPr sz="4050" i="1">
                <a:latin typeface="Times New Roman" pitchFamily="18" charset="0"/>
              </a:defRPr>
            </a:lvl1pPr>
          </a:lstStyle>
          <a:p>
            <a:r>
              <a:rPr lang="en-US" dirty="0"/>
              <a:t>Bureaucracy</a:t>
            </a:r>
          </a:p>
        </p:txBody>
      </p:sp>
      <p:sp>
        <p:nvSpPr>
          <p:cNvPr id="6" name="TextBox 1">
            <a:extLst>
              <a:ext uri="{FF2B5EF4-FFF2-40B4-BE49-F238E27FC236}">
                <a16:creationId xmlns:a16="http://schemas.microsoft.com/office/drawing/2014/main" id="{1B750266-C522-4F9A-BA13-CBF0995C90DE}"/>
              </a:ext>
            </a:extLst>
          </p:cNvPr>
          <p:cNvSpPr txBox="1">
            <a:spLocks noChangeArrowheads="1"/>
          </p:cNvSpPr>
          <p:nvPr/>
        </p:nvSpPr>
        <p:spPr bwMode="auto">
          <a:xfrm>
            <a:off x="0" y="6581003"/>
            <a:ext cx="1802096" cy="230832"/>
          </a:xfrm>
          <a:prstGeom prst="rect">
            <a:avLst/>
          </a:prstGeom>
          <a:noFill/>
          <a:ln>
            <a:noFill/>
          </a:ln>
        </p:spPr>
        <p:txBody>
          <a:bodyPr wrap="none">
            <a:spAutoFit/>
          </a:bodyPr>
          <a:lstStyle>
            <a:lvl1pPr>
              <a:defRPr sz="2400" b="1">
                <a:solidFill>
                  <a:schemeClr val="bg2"/>
                </a:solidFill>
                <a:latin typeface="Times New Roman" panose="02020603050405020304" pitchFamily="18" charset="0"/>
                <a:ea typeface="ＭＳ Ｐゴシック" panose="020B0600070205080204" pitchFamily="34" charset="-128"/>
              </a:defRPr>
            </a:lvl1pPr>
            <a:lvl2pPr marL="742950" indent="-285750">
              <a:defRPr sz="2400" b="1">
                <a:solidFill>
                  <a:schemeClr val="bg2"/>
                </a:solidFill>
                <a:latin typeface="Times New Roman" panose="02020603050405020304" pitchFamily="18" charset="0"/>
                <a:ea typeface="ＭＳ Ｐゴシック" panose="020B0600070205080204" pitchFamily="34" charset="-128"/>
              </a:defRPr>
            </a:lvl2pPr>
            <a:lvl3pPr marL="1143000" indent="-228600">
              <a:defRPr sz="2400" b="1">
                <a:solidFill>
                  <a:schemeClr val="bg2"/>
                </a:solidFill>
                <a:latin typeface="Times New Roman" panose="02020603050405020304" pitchFamily="18" charset="0"/>
                <a:ea typeface="ＭＳ Ｐゴシック" panose="020B0600070205080204" pitchFamily="34" charset="-128"/>
              </a:defRPr>
            </a:lvl3pPr>
            <a:lvl4pPr marL="1600200" indent="-228600">
              <a:defRPr sz="2400" b="1">
                <a:solidFill>
                  <a:schemeClr val="bg2"/>
                </a:solidFill>
                <a:latin typeface="Times New Roman" panose="02020603050405020304" pitchFamily="18" charset="0"/>
                <a:ea typeface="ＭＳ Ｐゴシック" panose="020B0600070205080204" pitchFamily="34" charset="-128"/>
              </a:defRPr>
            </a:lvl4pPr>
            <a:lvl5pPr marL="2057400" indent="-228600">
              <a:defRPr sz="2400" b="1">
                <a:solidFill>
                  <a:schemeClr val="bg2"/>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9pPr>
          </a:lstStyle>
          <a:p>
            <a:pPr eaLnBrk="1" hangingPunct="1">
              <a:defRPr/>
            </a:pPr>
            <a:r>
              <a:rPr lang="en-US" altLang="en-US" sz="900" b="0" dirty="0">
                <a:solidFill>
                  <a:schemeClr val="bg1"/>
                </a:solidFill>
                <a:latin typeface="+mn-lt"/>
                <a:cs typeface="Arial" panose="020B0604020202020204" pitchFamily="34" charset="0"/>
              </a:rPr>
              <a:t>© 2022 Oxford University Press</a:t>
            </a:r>
          </a:p>
        </p:txBody>
      </p:sp>
    </p:spTree>
    <p:extLst>
      <p:ext uri="{BB962C8B-B14F-4D97-AF65-F5344CB8AC3E}">
        <p14:creationId xmlns:p14="http://schemas.microsoft.com/office/powerpoint/2010/main" val="777034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p:cNvSpPr>
            <a:spLocks noGrp="1"/>
          </p:cNvSpPr>
          <p:nvPr>
            <p:ph idx="1" hasCustomPrompt="1"/>
          </p:nvPr>
        </p:nvSpPr>
        <p:spPr>
          <a:xfrm>
            <a:off x="1066800" y="1066800"/>
            <a:ext cx="10058400" cy="5486400"/>
          </a:xfrm>
          <a:prstGeom prst="rect">
            <a:avLst/>
          </a:prstGeom>
        </p:spPr>
        <p:txBody>
          <a:bodyPr/>
          <a:lstStyle>
            <a:lvl2pPr>
              <a:defRPr/>
            </a:lvl2pPr>
            <a:lvl3pPr>
              <a:defRPr/>
            </a:lvl3pPr>
            <a:lvl4pPr>
              <a:defRPr/>
            </a:lvl4pPr>
            <a:lvl5pPr>
              <a:defRPr/>
            </a:lvl5pPr>
          </a:lstStyle>
          <a:p>
            <a:pPr lvl="0"/>
            <a:r>
              <a:rPr lang="en-US" dirty="0"/>
              <a:t>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4" name="TextBox 1">
            <a:extLst>
              <a:ext uri="{FF2B5EF4-FFF2-40B4-BE49-F238E27FC236}">
                <a16:creationId xmlns:a16="http://schemas.microsoft.com/office/drawing/2014/main" id="{B09CA5EF-7197-420D-8D4C-78A8AE609F69}"/>
              </a:ext>
            </a:extLst>
          </p:cNvPr>
          <p:cNvSpPr txBox="1">
            <a:spLocks noChangeArrowheads="1"/>
          </p:cNvSpPr>
          <p:nvPr/>
        </p:nvSpPr>
        <p:spPr bwMode="auto">
          <a:xfrm>
            <a:off x="5979" y="6611781"/>
            <a:ext cx="1802096" cy="230832"/>
          </a:xfrm>
          <a:prstGeom prst="rect">
            <a:avLst/>
          </a:prstGeom>
          <a:noFill/>
          <a:ln>
            <a:noFill/>
          </a:ln>
        </p:spPr>
        <p:txBody>
          <a:bodyPr wrap="none">
            <a:spAutoFit/>
          </a:bodyPr>
          <a:lstStyle>
            <a:lvl1pPr>
              <a:defRPr sz="2400" b="1">
                <a:solidFill>
                  <a:schemeClr val="bg2"/>
                </a:solidFill>
                <a:latin typeface="Times New Roman" panose="02020603050405020304" pitchFamily="18" charset="0"/>
                <a:ea typeface="ＭＳ Ｐゴシック" panose="020B0600070205080204" pitchFamily="34" charset="-128"/>
              </a:defRPr>
            </a:lvl1pPr>
            <a:lvl2pPr marL="742950" indent="-285750">
              <a:defRPr sz="2400" b="1">
                <a:solidFill>
                  <a:schemeClr val="bg2"/>
                </a:solidFill>
                <a:latin typeface="Times New Roman" panose="02020603050405020304" pitchFamily="18" charset="0"/>
                <a:ea typeface="ＭＳ Ｐゴシック" panose="020B0600070205080204" pitchFamily="34" charset="-128"/>
              </a:defRPr>
            </a:lvl2pPr>
            <a:lvl3pPr marL="1143000" indent="-228600">
              <a:defRPr sz="2400" b="1">
                <a:solidFill>
                  <a:schemeClr val="bg2"/>
                </a:solidFill>
                <a:latin typeface="Times New Roman" panose="02020603050405020304" pitchFamily="18" charset="0"/>
                <a:ea typeface="ＭＳ Ｐゴシック" panose="020B0600070205080204" pitchFamily="34" charset="-128"/>
              </a:defRPr>
            </a:lvl3pPr>
            <a:lvl4pPr marL="1600200" indent="-228600">
              <a:defRPr sz="2400" b="1">
                <a:solidFill>
                  <a:schemeClr val="bg2"/>
                </a:solidFill>
                <a:latin typeface="Times New Roman" panose="02020603050405020304" pitchFamily="18" charset="0"/>
                <a:ea typeface="ＭＳ Ｐゴシック" panose="020B0600070205080204" pitchFamily="34" charset="-128"/>
              </a:defRPr>
            </a:lvl4pPr>
            <a:lvl5pPr marL="2057400" indent="-228600">
              <a:defRPr sz="2400" b="1">
                <a:solidFill>
                  <a:schemeClr val="bg2"/>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9pPr>
          </a:lstStyle>
          <a:p>
            <a:pPr eaLnBrk="1" hangingPunct="1">
              <a:defRPr/>
            </a:pPr>
            <a:r>
              <a:rPr lang="en-US" altLang="en-US" sz="900" b="0" dirty="0">
                <a:latin typeface="+mn-lt"/>
                <a:cs typeface="Arial" panose="020B0604020202020204" pitchFamily="34" charset="0"/>
              </a:rPr>
              <a:t>© 2022 Oxford University Press</a:t>
            </a:r>
          </a:p>
        </p:txBody>
      </p:sp>
    </p:spTree>
    <p:extLst>
      <p:ext uri="{BB962C8B-B14F-4D97-AF65-F5344CB8AC3E}">
        <p14:creationId xmlns:p14="http://schemas.microsoft.com/office/powerpoint/2010/main" val="1781528698"/>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4F81"/>
        </a:solidFill>
        <a:effectLst/>
      </p:bgPr>
    </p:bg>
    <p:spTree>
      <p:nvGrpSpPr>
        <p:cNvPr id="1" name=""/>
        <p:cNvGrpSpPr/>
        <p:nvPr/>
      </p:nvGrpSpPr>
      <p:grpSpPr>
        <a:xfrm>
          <a:off x="0" y="0"/>
          <a:ext cx="0" cy="0"/>
          <a:chOff x="0" y="0"/>
          <a:chExt cx="0" cy="0"/>
        </a:xfrm>
      </p:grpSpPr>
      <p:sp>
        <p:nvSpPr>
          <p:cNvPr id="3" name="Text Box 41"/>
          <p:cNvSpPr txBox="1">
            <a:spLocks noChangeArrowheads="1"/>
          </p:cNvSpPr>
          <p:nvPr/>
        </p:nvSpPr>
        <p:spPr bwMode="auto">
          <a:xfrm>
            <a:off x="711200" y="76201"/>
            <a:ext cx="2438400" cy="2400657"/>
          </a:xfrm>
          <a:prstGeom prst="rect">
            <a:avLst/>
          </a:prstGeom>
          <a:solidFill>
            <a:srgbClr val="004F81"/>
          </a:solidFill>
          <a:ln>
            <a:noFill/>
          </a:ln>
        </p:spPr>
        <p:txBody>
          <a:bodyPr>
            <a:spAutoFit/>
          </a:bodyPr>
          <a:lstStyle>
            <a:lvl1pPr eaLnBrk="0" hangingPunct="0">
              <a:defRPr sz="2800">
                <a:solidFill>
                  <a:srgbClr val="FF0000"/>
                </a:solidFill>
                <a:latin typeface="Times New Roman" pitchFamily="18" charset="0"/>
                <a:cs typeface="Arial" pitchFamily="34" charset="0"/>
              </a:defRPr>
            </a:lvl1pPr>
            <a:lvl2pPr marL="742950" indent="-285750" eaLnBrk="0" hangingPunct="0">
              <a:defRPr sz="2800">
                <a:solidFill>
                  <a:srgbClr val="FF0000"/>
                </a:solidFill>
                <a:latin typeface="Times New Roman" pitchFamily="18" charset="0"/>
                <a:cs typeface="Arial" pitchFamily="34" charset="0"/>
              </a:defRPr>
            </a:lvl2pPr>
            <a:lvl3pPr marL="1143000" indent="-228600" eaLnBrk="0" hangingPunct="0">
              <a:defRPr sz="2800">
                <a:solidFill>
                  <a:srgbClr val="FF0000"/>
                </a:solidFill>
                <a:latin typeface="Times New Roman" pitchFamily="18" charset="0"/>
                <a:cs typeface="Arial" pitchFamily="34" charset="0"/>
              </a:defRPr>
            </a:lvl3pPr>
            <a:lvl4pPr marL="1600200" indent="-228600" eaLnBrk="0" hangingPunct="0">
              <a:defRPr sz="2800">
                <a:solidFill>
                  <a:srgbClr val="FF0000"/>
                </a:solidFill>
                <a:latin typeface="Times New Roman" pitchFamily="18" charset="0"/>
                <a:cs typeface="Arial" pitchFamily="34" charset="0"/>
              </a:defRPr>
            </a:lvl4pPr>
            <a:lvl5pPr marL="2057400" indent="-228600" eaLnBrk="0" hangingPunct="0">
              <a:defRPr sz="2800">
                <a:solidFill>
                  <a:srgbClr val="FF0000"/>
                </a:solidFill>
                <a:latin typeface="Times New Roman" pitchFamily="18" charset="0"/>
                <a:cs typeface="Arial" pitchFamily="34" charset="0"/>
              </a:defRPr>
            </a:lvl5pPr>
            <a:lvl6pPr marL="2514600" indent="-228600" eaLnBrk="0" fontAlgn="base" hangingPunct="0">
              <a:spcBef>
                <a:spcPct val="0"/>
              </a:spcBef>
              <a:spcAft>
                <a:spcPct val="0"/>
              </a:spcAft>
              <a:defRPr sz="2800">
                <a:solidFill>
                  <a:srgbClr val="FF0000"/>
                </a:solidFill>
                <a:latin typeface="Times New Roman" pitchFamily="18" charset="0"/>
                <a:cs typeface="Arial" pitchFamily="34" charset="0"/>
              </a:defRPr>
            </a:lvl6pPr>
            <a:lvl7pPr marL="2971800" indent="-228600" eaLnBrk="0" fontAlgn="base" hangingPunct="0">
              <a:spcBef>
                <a:spcPct val="0"/>
              </a:spcBef>
              <a:spcAft>
                <a:spcPct val="0"/>
              </a:spcAft>
              <a:defRPr sz="2800">
                <a:solidFill>
                  <a:srgbClr val="FF0000"/>
                </a:solidFill>
                <a:latin typeface="Times New Roman" pitchFamily="18" charset="0"/>
                <a:cs typeface="Arial" pitchFamily="34" charset="0"/>
              </a:defRPr>
            </a:lvl7pPr>
            <a:lvl8pPr marL="3429000" indent="-228600" eaLnBrk="0" fontAlgn="base" hangingPunct="0">
              <a:spcBef>
                <a:spcPct val="0"/>
              </a:spcBef>
              <a:spcAft>
                <a:spcPct val="0"/>
              </a:spcAft>
              <a:defRPr sz="2800">
                <a:solidFill>
                  <a:srgbClr val="FF0000"/>
                </a:solidFill>
                <a:latin typeface="Times New Roman" pitchFamily="18" charset="0"/>
                <a:cs typeface="Arial" pitchFamily="34" charset="0"/>
              </a:defRPr>
            </a:lvl8pPr>
            <a:lvl9pPr marL="3886200" indent="-228600" eaLnBrk="0" fontAlgn="base" hangingPunct="0">
              <a:spcBef>
                <a:spcPct val="0"/>
              </a:spcBef>
              <a:spcAft>
                <a:spcPct val="0"/>
              </a:spcAft>
              <a:defRPr sz="2800">
                <a:solidFill>
                  <a:srgbClr val="FF0000"/>
                </a:solidFill>
                <a:latin typeface="Times New Roman" pitchFamily="18" charset="0"/>
                <a:cs typeface="Arial" pitchFamily="34" charset="0"/>
              </a:defRPr>
            </a:lvl9pPr>
          </a:lstStyle>
          <a:p>
            <a:pPr eaLnBrk="1" hangingPunct="1">
              <a:spcBef>
                <a:spcPct val="50000"/>
              </a:spcBef>
              <a:defRPr/>
            </a:pPr>
            <a:r>
              <a:rPr lang="en-US" altLang="en-US" sz="15000" dirty="0">
                <a:solidFill>
                  <a:schemeClr val="bg1"/>
                </a:solidFill>
              </a:rPr>
              <a:t>4</a:t>
            </a:r>
          </a:p>
        </p:txBody>
      </p:sp>
      <p:sp>
        <p:nvSpPr>
          <p:cNvPr id="3106" name="Rectangle 34"/>
          <p:cNvSpPr>
            <a:spLocks noGrp="1" noChangeArrowheads="1"/>
          </p:cNvSpPr>
          <p:nvPr>
            <p:ph type="ctrTitle" sz="quarter" hasCustomPrompt="1"/>
          </p:nvPr>
        </p:nvSpPr>
        <p:spPr>
          <a:xfrm>
            <a:off x="508000" y="2133600"/>
            <a:ext cx="11277600" cy="2057400"/>
          </a:xfrm>
          <a:solidFill>
            <a:srgbClr val="004F81"/>
          </a:solidFill>
        </p:spPr>
        <p:txBody>
          <a:bodyPr anchor="ctr"/>
          <a:lstStyle>
            <a:lvl1pPr algn="ctr">
              <a:defRPr sz="5400" i="1">
                <a:latin typeface="Times New Roman" pitchFamily="18" charset="0"/>
              </a:defRPr>
            </a:lvl1pPr>
          </a:lstStyle>
          <a:p>
            <a:r>
              <a:rPr lang="en-US" dirty="0"/>
              <a:t>Bureaucracy</a:t>
            </a:r>
          </a:p>
        </p:txBody>
      </p:sp>
      <p:sp>
        <p:nvSpPr>
          <p:cNvPr id="6" name="TextBox 1">
            <a:extLst>
              <a:ext uri="{FF2B5EF4-FFF2-40B4-BE49-F238E27FC236}">
                <a16:creationId xmlns:a16="http://schemas.microsoft.com/office/drawing/2014/main" id="{1B750266-C522-4F9A-BA13-CBF0995C90DE}"/>
              </a:ext>
            </a:extLst>
          </p:cNvPr>
          <p:cNvSpPr txBox="1">
            <a:spLocks noChangeArrowheads="1"/>
          </p:cNvSpPr>
          <p:nvPr userDrawn="1"/>
        </p:nvSpPr>
        <p:spPr bwMode="auto">
          <a:xfrm>
            <a:off x="0" y="6581001"/>
            <a:ext cx="2339102" cy="276999"/>
          </a:xfrm>
          <a:prstGeom prst="rect">
            <a:avLst/>
          </a:prstGeom>
          <a:noFill/>
          <a:ln>
            <a:noFill/>
          </a:ln>
        </p:spPr>
        <p:txBody>
          <a:bodyPr wrap="none">
            <a:spAutoFit/>
          </a:bodyPr>
          <a:lstStyle>
            <a:lvl1pPr>
              <a:defRPr sz="2400" b="1">
                <a:solidFill>
                  <a:schemeClr val="bg2"/>
                </a:solidFill>
                <a:latin typeface="Times New Roman" panose="02020603050405020304" pitchFamily="18" charset="0"/>
                <a:ea typeface="ＭＳ Ｐゴシック" panose="020B0600070205080204" pitchFamily="34" charset="-128"/>
              </a:defRPr>
            </a:lvl1pPr>
            <a:lvl2pPr marL="742950" indent="-285750">
              <a:defRPr sz="2400" b="1">
                <a:solidFill>
                  <a:schemeClr val="bg2"/>
                </a:solidFill>
                <a:latin typeface="Times New Roman" panose="02020603050405020304" pitchFamily="18" charset="0"/>
                <a:ea typeface="ＭＳ Ｐゴシック" panose="020B0600070205080204" pitchFamily="34" charset="-128"/>
              </a:defRPr>
            </a:lvl2pPr>
            <a:lvl3pPr marL="1143000" indent="-228600">
              <a:defRPr sz="2400" b="1">
                <a:solidFill>
                  <a:schemeClr val="bg2"/>
                </a:solidFill>
                <a:latin typeface="Times New Roman" panose="02020603050405020304" pitchFamily="18" charset="0"/>
                <a:ea typeface="ＭＳ Ｐゴシック" panose="020B0600070205080204" pitchFamily="34" charset="-128"/>
              </a:defRPr>
            </a:lvl3pPr>
            <a:lvl4pPr marL="1600200" indent="-228600">
              <a:defRPr sz="2400" b="1">
                <a:solidFill>
                  <a:schemeClr val="bg2"/>
                </a:solidFill>
                <a:latin typeface="Times New Roman" panose="02020603050405020304" pitchFamily="18" charset="0"/>
                <a:ea typeface="ＭＳ Ｐゴシック" panose="020B0600070205080204" pitchFamily="34" charset="-128"/>
              </a:defRPr>
            </a:lvl4pPr>
            <a:lvl5pPr marL="2057400" indent="-228600">
              <a:defRPr sz="2400" b="1">
                <a:solidFill>
                  <a:schemeClr val="bg2"/>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9pPr>
          </a:lstStyle>
          <a:p>
            <a:pPr eaLnBrk="1" hangingPunct="1">
              <a:defRPr/>
            </a:pPr>
            <a:r>
              <a:rPr lang="en-US" altLang="en-US" sz="1200" b="0" dirty="0">
                <a:solidFill>
                  <a:schemeClr val="bg1"/>
                </a:solidFill>
                <a:latin typeface="+mn-lt"/>
                <a:cs typeface="Arial" panose="020B0604020202020204" pitchFamily="34" charset="0"/>
              </a:rPr>
              <a:t>© 2022 Oxford University Press</a:t>
            </a:r>
          </a:p>
        </p:txBody>
      </p:sp>
    </p:spTree>
    <p:extLst>
      <p:ext uri="{BB962C8B-B14F-4D97-AF65-F5344CB8AC3E}">
        <p14:creationId xmlns:p14="http://schemas.microsoft.com/office/powerpoint/2010/main" val="503981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hasCustomPrompt="1"/>
          </p:nvPr>
        </p:nvSpPr>
        <p:spPr/>
        <p:txBody>
          <a:bodyPr/>
          <a:lstStyle>
            <a:lvl2pPr>
              <a:defRPr/>
            </a:lvl2pPr>
            <a:lvl3pPr>
              <a:defRPr/>
            </a:lvl3pPr>
            <a:lvl4pPr>
              <a:defRPr/>
            </a:lvl4pPr>
            <a:lvl5pPr>
              <a:defRPr/>
            </a:lvl5pPr>
          </a:lstStyle>
          <a:p>
            <a:pPr lvl="0"/>
            <a:r>
              <a:rPr lang="en-US" dirty="0"/>
              <a:t>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4" name="TextBox 1">
            <a:extLst>
              <a:ext uri="{FF2B5EF4-FFF2-40B4-BE49-F238E27FC236}">
                <a16:creationId xmlns:a16="http://schemas.microsoft.com/office/drawing/2014/main" id="{B09CA5EF-7197-420D-8D4C-78A8AE609F69}"/>
              </a:ext>
            </a:extLst>
          </p:cNvPr>
          <p:cNvSpPr txBox="1">
            <a:spLocks noChangeArrowheads="1"/>
          </p:cNvSpPr>
          <p:nvPr userDrawn="1"/>
        </p:nvSpPr>
        <p:spPr bwMode="auto">
          <a:xfrm>
            <a:off x="5979" y="6611779"/>
            <a:ext cx="2339102" cy="276999"/>
          </a:xfrm>
          <a:prstGeom prst="rect">
            <a:avLst/>
          </a:prstGeom>
          <a:noFill/>
          <a:ln>
            <a:noFill/>
          </a:ln>
        </p:spPr>
        <p:txBody>
          <a:bodyPr wrap="none">
            <a:spAutoFit/>
          </a:bodyPr>
          <a:lstStyle>
            <a:lvl1pPr>
              <a:defRPr sz="2400" b="1">
                <a:solidFill>
                  <a:schemeClr val="bg2"/>
                </a:solidFill>
                <a:latin typeface="Times New Roman" panose="02020603050405020304" pitchFamily="18" charset="0"/>
                <a:ea typeface="ＭＳ Ｐゴシック" panose="020B0600070205080204" pitchFamily="34" charset="-128"/>
              </a:defRPr>
            </a:lvl1pPr>
            <a:lvl2pPr marL="742950" indent="-285750">
              <a:defRPr sz="2400" b="1">
                <a:solidFill>
                  <a:schemeClr val="bg2"/>
                </a:solidFill>
                <a:latin typeface="Times New Roman" panose="02020603050405020304" pitchFamily="18" charset="0"/>
                <a:ea typeface="ＭＳ Ｐゴシック" panose="020B0600070205080204" pitchFamily="34" charset="-128"/>
              </a:defRPr>
            </a:lvl2pPr>
            <a:lvl3pPr marL="1143000" indent="-228600">
              <a:defRPr sz="2400" b="1">
                <a:solidFill>
                  <a:schemeClr val="bg2"/>
                </a:solidFill>
                <a:latin typeface="Times New Roman" panose="02020603050405020304" pitchFamily="18" charset="0"/>
                <a:ea typeface="ＭＳ Ｐゴシック" panose="020B0600070205080204" pitchFamily="34" charset="-128"/>
              </a:defRPr>
            </a:lvl3pPr>
            <a:lvl4pPr marL="1600200" indent="-228600">
              <a:defRPr sz="2400" b="1">
                <a:solidFill>
                  <a:schemeClr val="bg2"/>
                </a:solidFill>
                <a:latin typeface="Times New Roman" panose="02020603050405020304" pitchFamily="18" charset="0"/>
                <a:ea typeface="ＭＳ Ｐゴシック" panose="020B0600070205080204" pitchFamily="34" charset="-128"/>
              </a:defRPr>
            </a:lvl4pPr>
            <a:lvl5pPr marL="2057400" indent="-228600">
              <a:defRPr sz="2400" b="1">
                <a:solidFill>
                  <a:schemeClr val="bg2"/>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9pPr>
          </a:lstStyle>
          <a:p>
            <a:pPr eaLnBrk="1" hangingPunct="1">
              <a:defRPr/>
            </a:pPr>
            <a:r>
              <a:rPr lang="en-US" altLang="en-US" sz="1200" b="0" dirty="0">
                <a:latin typeface="+mn-lt"/>
                <a:cs typeface="Arial" panose="020B0604020202020204" pitchFamily="34" charset="0"/>
              </a:rPr>
              <a:t>© 2022 Oxford University Press</a:t>
            </a:r>
          </a:p>
        </p:txBody>
      </p:sp>
    </p:spTree>
    <p:extLst>
      <p:ext uri="{BB962C8B-B14F-4D97-AF65-F5344CB8AC3E}">
        <p14:creationId xmlns:p14="http://schemas.microsoft.com/office/powerpoint/2010/main" val="3314022994"/>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4"/>
          <p:cNvSpPr>
            <a:spLocks noGrp="1" noChangeArrowheads="1"/>
          </p:cNvSpPr>
          <p:nvPr>
            <p:ph type="title"/>
          </p:nvPr>
        </p:nvSpPr>
        <p:spPr bwMode="auto">
          <a:xfrm>
            <a:off x="0" y="0"/>
            <a:ext cx="12208933" cy="777240"/>
          </a:xfrm>
          <a:prstGeom prst="rect">
            <a:avLst/>
          </a:prstGeom>
          <a:solidFill>
            <a:srgbClr val="004F81"/>
          </a:solidFill>
          <a:ln>
            <a:noFill/>
          </a:ln>
        </p:spPr>
        <p:txBody>
          <a:bodyPr vert="horz" wrap="square" lIns="92075" tIns="46038" rIns="92075" bIns="46038" numCol="1" anchor="b" anchorCtr="0" compatLnSpc="1">
            <a:prstTxWarp prst="textNoShape">
              <a:avLst/>
            </a:prstTxWarp>
          </a:bodyPr>
          <a:lstStyle/>
          <a:p>
            <a:pPr lvl="0"/>
            <a:r>
              <a:rPr lang="en-US" altLang="en-US" dirty="0"/>
              <a:t>Click to edit Master title style</a:t>
            </a:r>
          </a:p>
        </p:txBody>
      </p:sp>
      <p:sp>
        <p:nvSpPr>
          <p:cNvPr id="1027" name="Rectangle 39"/>
          <p:cNvSpPr>
            <a:spLocks noGrp="1" noChangeArrowheads="1"/>
          </p:cNvSpPr>
          <p:nvPr>
            <p:ph type="body" idx="1"/>
          </p:nvPr>
        </p:nvSpPr>
        <p:spPr bwMode="auto">
          <a:xfrm>
            <a:off x="1066800" y="1066800"/>
            <a:ext cx="10058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 Second level</a:t>
            </a:r>
          </a:p>
          <a:p>
            <a:pPr lvl="2"/>
            <a:r>
              <a:rPr lang="en-US" altLang="en-US" dirty="0"/>
              <a:t> Third level</a:t>
            </a:r>
          </a:p>
          <a:p>
            <a:pPr lvl="3"/>
            <a:r>
              <a:rPr lang="en-US" altLang="en-US" dirty="0"/>
              <a:t> Fourth level</a:t>
            </a:r>
          </a:p>
          <a:p>
            <a:pPr lvl="4"/>
            <a:r>
              <a:rPr lang="en-US" altLang="en-US" dirty="0"/>
              <a:t> Fifth level</a:t>
            </a:r>
          </a:p>
        </p:txBody>
      </p:sp>
    </p:spTree>
    <p:extLst>
      <p:ext uri="{BB962C8B-B14F-4D97-AF65-F5344CB8AC3E}">
        <p14:creationId xmlns:p14="http://schemas.microsoft.com/office/powerpoint/2010/main" val="1498836056"/>
      </p:ext>
    </p:extLst>
  </p:cSld>
  <p:clrMap bg1="lt1" tx1="dk1" bg2="lt2" tx2="dk2" accent1="accent1" accent2="accent2" accent3="accent3" accent4="accent4" accent5="accent5" accent6="accent6" hlink="hlink" folHlink="folHlink"/>
  <p:sldLayoutIdLst>
    <p:sldLayoutId id="2147483700" r:id="rId1"/>
    <p:sldLayoutId id="2147483701" r:id="rId2"/>
  </p:sldLayoutIdLst>
  <p:transition>
    <p:fade thruBlk="1"/>
  </p:transition>
  <p:txStyles>
    <p:titleStyle>
      <a:lvl1pPr algn="l" rtl="0" eaLnBrk="1" fontAlgn="base" hangingPunct="1">
        <a:spcBef>
          <a:spcPct val="0"/>
        </a:spcBef>
        <a:spcAft>
          <a:spcPct val="0"/>
        </a:spcAft>
        <a:defRPr sz="2400">
          <a:solidFill>
            <a:schemeClr val="bg1"/>
          </a:solidFill>
          <a:latin typeface="+mj-lt"/>
          <a:ea typeface="ＭＳ Ｐゴシック" charset="-128"/>
          <a:cs typeface="ＭＳ Ｐゴシック" charset="-128"/>
        </a:defRPr>
      </a:lvl1pPr>
      <a:lvl2pPr algn="l" rtl="0" eaLnBrk="1" fontAlgn="base" hangingPunct="1">
        <a:spcBef>
          <a:spcPct val="0"/>
        </a:spcBef>
        <a:spcAft>
          <a:spcPct val="0"/>
        </a:spcAft>
        <a:defRPr sz="1800">
          <a:solidFill>
            <a:schemeClr val="bg1"/>
          </a:solidFill>
          <a:latin typeface="Arial" charset="0"/>
          <a:ea typeface="ＭＳ Ｐゴシック" charset="-128"/>
          <a:cs typeface="ＭＳ Ｐゴシック" charset="-128"/>
        </a:defRPr>
      </a:lvl2pPr>
      <a:lvl3pPr algn="l" rtl="0" eaLnBrk="1" fontAlgn="base" hangingPunct="1">
        <a:spcBef>
          <a:spcPct val="0"/>
        </a:spcBef>
        <a:spcAft>
          <a:spcPct val="0"/>
        </a:spcAft>
        <a:defRPr sz="1800">
          <a:solidFill>
            <a:schemeClr val="bg1"/>
          </a:solidFill>
          <a:latin typeface="Arial" charset="0"/>
          <a:ea typeface="ＭＳ Ｐゴシック" charset="-128"/>
          <a:cs typeface="ＭＳ Ｐゴシック" charset="-128"/>
        </a:defRPr>
      </a:lvl3pPr>
      <a:lvl4pPr algn="l" rtl="0" eaLnBrk="1" fontAlgn="base" hangingPunct="1">
        <a:spcBef>
          <a:spcPct val="0"/>
        </a:spcBef>
        <a:spcAft>
          <a:spcPct val="0"/>
        </a:spcAft>
        <a:defRPr sz="1800">
          <a:solidFill>
            <a:schemeClr val="bg1"/>
          </a:solidFill>
          <a:latin typeface="Arial" charset="0"/>
          <a:ea typeface="ＭＳ Ｐゴシック" charset="-128"/>
          <a:cs typeface="ＭＳ Ｐゴシック" charset="-128"/>
        </a:defRPr>
      </a:lvl4pPr>
      <a:lvl5pPr algn="l" rtl="0" eaLnBrk="1" fontAlgn="base" hangingPunct="1">
        <a:spcBef>
          <a:spcPct val="0"/>
        </a:spcBef>
        <a:spcAft>
          <a:spcPct val="0"/>
        </a:spcAft>
        <a:defRPr sz="1800">
          <a:solidFill>
            <a:schemeClr val="bg1"/>
          </a:solidFill>
          <a:latin typeface="Arial" charset="0"/>
          <a:ea typeface="ＭＳ Ｐゴシック" charset="-128"/>
          <a:cs typeface="ＭＳ Ｐゴシック" charset="-128"/>
        </a:defRPr>
      </a:lvl5pPr>
      <a:lvl6pPr marL="342900" algn="l" rtl="0" eaLnBrk="1" fontAlgn="base" hangingPunct="1">
        <a:spcBef>
          <a:spcPct val="0"/>
        </a:spcBef>
        <a:spcAft>
          <a:spcPct val="0"/>
        </a:spcAft>
        <a:defRPr sz="1800">
          <a:solidFill>
            <a:schemeClr val="bg1"/>
          </a:solidFill>
          <a:latin typeface="Arial" charset="0"/>
        </a:defRPr>
      </a:lvl6pPr>
      <a:lvl7pPr marL="685800" algn="l" rtl="0" eaLnBrk="1" fontAlgn="base" hangingPunct="1">
        <a:spcBef>
          <a:spcPct val="0"/>
        </a:spcBef>
        <a:spcAft>
          <a:spcPct val="0"/>
        </a:spcAft>
        <a:defRPr sz="1800">
          <a:solidFill>
            <a:schemeClr val="bg1"/>
          </a:solidFill>
          <a:latin typeface="Arial" charset="0"/>
        </a:defRPr>
      </a:lvl7pPr>
      <a:lvl8pPr marL="1028700" algn="l" rtl="0" eaLnBrk="1" fontAlgn="base" hangingPunct="1">
        <a:spcBef>
          <a:spcPct val="0"/>
        </a:spcBef>
        <a:spcAft>
          <a:spcPct val="0"/>
        </a:spcAft>
        <a:defRPr sz="1800">
          <a:solidFill>
            <a:schemeClr val="bg1"/>
          </a:solidFill>
          <a:latin typeface="Arial" charset="0"/>
        </a:defRPr>
      </a:lvl8pPr>
      <a:lvl9pPr marL="1371600" algn="l" rtl="0" eaLnBrk="1" fontAlgn="base" hangingPunct="1">
        <a:spcBef>
          <a:spcPct val="0"/>
        </a:spcBef>
        <a:spcAft>
          <a:spcPct val="0"/>
        </a:spcAft>
        <a:defRPr sz="1800">
          <a:solidFill>
            <a:schemeClr val="bg1"/>
          </a:solidFill>
          <a:latin typeface="Arial" charset="0"/>
        </a:defRPr>
      </a:lvl9pPr>
    </p:titleStyle>
    <p:bodyStyle>
      <a:lvl1pPr marL="170260" indent="-170260" algn="l" rtl="0" eaLnBrk="1" fontAlgn="base" hangingPunct="1">
        <a:spcBef>
          <a:spcPct val="60000"/>
        </a:spcBef>
        <a:spcAft>
          <a:spcPct val="0"/>
        </a:spcAft>
        <a:buClr>
          <a:schemeClr val="bg2"/>
        </a:buClr>
        <a:defRPr sz="3200">
          <a:solidFill>
            <a:schemeClr val="bg2"/>
          </a:solidFill>
          <a:latin typeface="+mn-lt"/>
          <a:ea typeface="ＭＳ Ｐゴシック" charset="-128"/>
          <a:cs typeface="ＭＳ Ｐゴシック" charset="-128"/>
        </a:defRPr>
      </a:lvl1pPr>
      <a:lvl2pPr marL="510779" indent="-164306" algn="l" rtl="0" eaLnBrk="1" fontAlgn="base" hangingPunct="1">
        <a:spcBef>
          <a:spcPts val="900"/>
        </a:spcBef>
        <a:spcAft>
          <a:spcPct val="0"/>
        </a:spcAft>
        <a:buClr>
          <a:schemeClr val="bg2"/>
        </a:buClr>
        <a:buFont typeface="Arial" panose="020B0604020202020204" pitchFamily="34" charset="0"/>
        <a:buChar char="•"/>
        <a:defRPr sz="3200">
          <a:solidFill>
            <a:schemeClr val="bg2"/>
          </a:solidFill>
          <a:latin typeface="+mn-lt"/>
          <a:ea typeface="ＭＳ Ｐゴシック" charset="-128"/>
        </a:defRPr>
      </a:lvl2pPr>
      <a:lvl3pPr marL="857250" indent="-171450" algn="l" rtl="0" eaLnBrk="1" fontAlgn="base" hangingPunct="1">
        <a:spcBef>
          <a:spcPts val="900"/>
        </a:spcBef>
        <a:spcAft>
          <a:spcPct val="0"/>
        </a:spcAft>
        <a:buClr>
          <a:schemeClr val="bg2"/>
        </a:buClr>
        <a:buSzPct val="75000"/>
        <a:buFont typeface="Courier New" panose="02070309020205020404" pitchFamily="49" charset="0"/>
        <a:buChar char="o"/>
        <a:defRPr sz="3200">
          <a:solidFill>
            <a:schemeClr val="bg2"/>
          </a:solidFill>
          <a:latin typeface="+mn-lt"/>
          <a:ea typeface="ＭＳ Ｐゴシック" charset="-128"/>
        </a:defRPr>
      </a:lvl3pPr>
      <a:lvl4pPr marL="1200150" indent="-171450" algn="l" rtl="0" eaLnBrk="1" fontAlgn="base" hangingPunct="1">
        <a:spcBef>
          <a:spcPts val="900"/>
        </a:spcBef>
        <a:spcAft>
          <a:spcPct val="0"/>
        </a:spcAft>
        <a:buClr>
          <a:schemeClr val="bg2"/>
        </a:buClr>
        <a:buSzPct val="65000"/>
        <a:buFont typeface="Wingdings" panose="05000000000000000000" pitchFamily="2" charset="2"/>
        <a:buChar char="§"/>
        <a:defRPr sz="3200">
          <a:solidFill>
            <a:schemeClr val="bg2"/>
          </a:solidFill>
          <a:latin typeface="+mn-lt"/>
          <a:ea typeface="ＭＳ Ｐゴシック" charset="-128"/>
        </a:defRPr>
      </a:lvl4pPr>
      <a:lvl5pPr marL="1543050" indent="-171450" algn="l" rtl="0" eaLnBrk="1" fontAlgn="base" hangingPunct="1">
        <a:spcBef>
          <a:spcPts val="900"/>
        </a:spcBef>
        <a:spcAft>
          <a:spcPct val="0"/>
        </a:spcAft>
        <a:buClr>
          <a:schemeClr val="bg2"/>
        </a:buClr>
        <a:buSzPct val="55000"/>
        <a:buFont typeface="Wingdings" panose="05000000000000000000" pitchFamily="2" charset="2"/>
        <a:buChar char="Ø"/>
        <a:defRPr sz="3200">
          <a:solidFill>
            <a:schemeClr val="bg2"/>
          </a:solidFill>
          <a:latin typeface="+mn-lt"/>
          <a:ea typeface="ＭＳ Ｐゴシック" charset="-128"/>
        </a:defRPr>
      </a:lvl5pPr>
      <a:lvl6pPr marL="1885950" indent="-171450" algn="l" rtl="0" eaLnBrk="1" fontAlgn="base" hangingPunct="1">
        <a:spcBef>
          <a:spcPct val="20000"/>
        </a:spcBef>
        <a:spcAft>
          <a:spcPct val="0"/>
        </a:spcAft>
        <a:buClr>
          <a:schemeClr val="bg2"/>
        </a:buClr>
        <a:buSzPct val="60000"/>
        <a:buFont typeface="Wingdings" pitchFamily="2" charset="2"/>
        <a:buChar char="v"/>
        <a:defRPr sz="2400">
          <a:solidFill>
            <a:schemeClr val="bg2"/>
          </a:solidFill>
          <a:latin typeface="+mn-lt"/>
        </a:defRPr>
      </a:lvl6pPr>
      <a:lvl7pPr marL="2228850" indent="-171450" algn="l" rtl="0" eaLnBrk="1" fontAlgn="base" hangingPunct="1">
        <a:spcBef>
          <a:spcPct val="20000"/>
        </a:spcBef>
        <a:spcAft>
          <a:spcPct val="0"/>
        </a:spcAft>
        <a:buClr>
          <a:schemeClr val="bg2"/>
        </a:buClr>
        <a:buSzPct val="60000"/>
        <a:buFont typeface="Wingdings" pitchFamily="2" charset="2"/>
        <a:buChar char="v"/>
        <a:defRPr sz="2400">
          <a:solidFill>
            <a:schemeClr val="bg2"/>
          </a:solidFill>
          <a:latin typeface="+mn-lt"/>
        </a:defRPr>
      </a:lvl7pPr>
      <a:lvl8pPr marL="2571750" indent="-171450" algn="l" rtl="0" eaLnBrk="1" fontAlgn="base" hangingPunct="1">
        <a:spcBef>
          <a:spcPct val="20000"/>
        </a:spcBef>
        <a:spcAft>
          <a:spcPct val="0"/>
        </a:spcAft>
        <a:buClr>
          <a:schemeClr val="bg2"/>
        </a:buClr>
        <a:buSzPct val="60000"/>
        <a:buFont typeface="Wingdings" pitchFamily="2" charset="2"/>
        <a:buChar char="v"/>
        <a:defRPr sz="2400">
          <a:solidFill>
            <a:schemeClr val="bg2"/>
          </a:solidFill>
          <a:latin typeface="+mn-lt"/>
        </a:defRPr>
      </a:lvl8pPr>
      <a:lvl9pPr marL="2914650" indent="-171450" algn="l" rtl="0" eaLnBrk="1" fontAlgn="base" hangingPunct="1">
        <a:spcBef>
          <a:spcPct val="20000"/>
        </a:spcBef>
        <a:spcAft>
          <a:spcPct val="0"/>
        </a:spcAft>
        <a:buClr>
          <a:schemeClr val="bg2"/>
        </a:buClr>
        <a:buSzPct val="60000"/>
        <a:buFont typeface="Wingdings" pitchFamily="2" charset="2"/>
        <a:buChar char="v"/>
        <a:defRPr sz="2400">
          <a:solidFill>
            <a:schemeClr val="bg2"/>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4"/>
          <p:cNvSpPr>
            <a:spLocks noGrp="1" noChangeArrowheads="1"/>
          </p:cNvSpPr>
          <p:nvPr>
            <p:ph type="title"/>
          </p:nvPr>
        </p:nvSpPr>
        <p:spPr bwMode="auto">
          <a:xfrm>
            <a:off x="0" y="0"/>
            <a:ext cx="12208933" cy="777240"/>
          </a:xfrm>
          <a:prstGeom prst="rect">
            <a:avLst/>
          </a:prstGeom>
          <a:solidFill>
            <a:srgbClr val="004F81"/>
          </a:solidFill>
          <a:ln>
            <a:noFill/>
          </a:ln>
        </p:spPr>
        <p:txBody>
          <a:bodyPr vert="horz" wrap="square" lIns="92075" tIns="46038" rIns="92075" bIns="46038" numCol="1" anchor="b" anchorCtr="0" compatLnSpc="1">
            <a:prstTxWarp prst="textNoShape">
              <a:avLst/>
            </a:prstTxWarp>
          </a:bodyPr>
          <a:lstStyle/>
          <a:p>
            <a:pPr lvl="0"/>
            <a:r>
              <a:rPr lang="en-US" altLang="en-US" dirty="0"/>
              <a:t>Click to edit Master title style</a:t>
            </a:r>
          </a:p>
        </p:txBody>
      </p:sp>
      <p:sp>
        <p:nvSpPr>
          <p:cNvPr id="1027" name="Rectangle 39"/>
          <p:cNvSpPr>
            <a:spLocks noGrp="1" noChangeArrowheads="1"/>
          </p:cNvSpPr>
          <p:nvPr>
            <p:ph type="body" idx="1"/>
          </p:nvPr>
        </p:nvSpPr>
        <p:spPr bwMode="auto">
          <a:xfrm>
            <a:off x="1066800" y="1066800"/>
            <a:ext cx="10058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 Second level</a:t>
            </a:r>
          </a:p>
          <a:p>
            <a:pPr lvl="2"/>
            <a:r>
              <a:rPr lang="en-US" altLang="en-US" dirty="0"/>
              <a:t> Third level</a:t>
            </a:r>
          </a:p>
          <a:p>
            <a:pPr lvl="3"/>
            <a:r>
              <a:rPr lang="en-US" altLang="en-US" dirty="0"/>
              <a:t> Fourth level</a:t>
            </a:r>
          </a:p>
          <a:p>
            <a:pPr lvl="4"/>
            <a:r>
              <a:rPr lang="en-US" altLang="en-US" dirty="0"/>
              <a:t> Fifth level</a:t>
            </a:r>
          </a:p>
        </p:txBody>
      </p:sp>
    </p:spTree>
    <p:extLst>
      <p:ext uri="{BB962C8B-B14F-4D97-AF65-F5344CB8AC3E}">
        <p14:creationId xmlns:p14="http://schemas.microsoft.com/office/powerpoint/2010/main" val="1230293856"/>
      </p:ext>
    </p:extLst>
  </p:cSld>
  <p:clrMap bg1="lt1" tx1="dk1" bg2="lt2" tx2="dk2" accent1="accent1" accent2="accent2" accent3="accent3" accent4="accent4" accent5="accent5" accent6="accent6" hlink="hlink" folHlink="folHlink"/>
  <p:sldLayoutIdLst>
    <p:sldLayoutId id="2147483703" r:id="rId1"/>
    <p:sldLayoutId id="2147483704" r:id="rId2"/>
  </p:sldLayoutIdLst>
  <p:transition>
    <p:fade thruBlk="1"/>
  </p:transition>
  <p:txStyles>
    <p:titleStyle>
      <a:lvl1pPr algn="l" rtl="0" eaLnBrk="1" fontAlgn="base" hangingPunct="1">
        <a:spcBef>
          <a:spcPct val="0"/>
        </a:spcBef>
        <a:spcAft>
          <a:spcPct val="0"/>
        </a:spcAft>
        <a:defRPr sz="2400">
          <a:solidFill>
            <a:schemeClr val="bg1"/>
          </a:solidFill>
          <a:latin typeface="+mj-lt"/>
          <a:ea typeface="ＭＳ Ｐゴシック" charset="-128"/>
          <a:cs typeface="ＭＳ Ｐゴシック" charset="-128"/>
        </a:defRPr>
      </a:lvl1pPr>
      <a:lvl2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2pPr>
      <a:lvl3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3pPr>
      <a:lvl4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4pPr>
      <a:lvl5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2400">
          <a:solidFill>
            <a:schemeClr val="bg1"/>
          </a:solidFill>
          <a:latin typeface="Arial" charset="0"/>
        </a:defRPr>
      </a:lvl6pPr>
      <a:lvl7pPr marL="914400" algn="l" rtl="0" eaLnBrk="1" fontAlgn="base" hangingPunct="1">
        <a:spcBef>
          <a:spcPct val="0"/>
        </a:spcBef>
        <a:spcAft>
          <a:spcPct val="0"/>
        </a:spcAft>
        <a:defRPr sz="2400">
          <a:solidFill>
            <a:schemeClr val="bg1"/>
          </a:solidFill>
          <a:latin typeface="Arial" charset="0"/>
        </a:defRPr>
      </a:lvl7pPr>
      <a:lvl8pPr marL="1371600" algn="l" rtl="0" eaLnBrk="1" fontAlgn="base" hangingPunct="1">
        <a:spcBef>
          <a:spcPct val="0"/>
        </a:spcBef>
        <a:spcAft>
          <a:spcPct val="0"/>
        </a:spcAft>
        <a:defRPr sz="2400">
          <a:solidFill>
            <a:schemeClr val="bg1"/>
          </a:solidFill>
          <a:latin typeface="Arial" charset="0"/>
        </a:defRPr>
      </a:lvl8pPr>
      <a:lvl9pPr marL="1828800" algn="l" rtl="0" eaLnBrk="1" fontAlgn="base" hangingPunct="1">
        <a:spcBef>
          <a:spcPct val="0"/>
        </a:spcBef>
        <a:spcAft>
          <a:spcPct val="0"/>
        </a:spcAft>
        <a:defRPr sz="2400">
          <a:solidFill>
            <a:schemeClr val="bg1"/>
          </a:solidFill>
          <a:latin typeface="Arial" charset="0"/>
        </a:defRPr>
      </a:lvl9pPr>
    </p:titleStyle>
    <p:bodyStyle>
      <a:lvl1pPr marL="227013" indent="-227013" algn="l" rtl="0" eaLnBrk="1" fontAlgn="base" hangingPunct="1">
        <a:spcBef>
          <a:spcPct val="60000"/>
        </a:spcBef>
        <a:spcAft>
          <a:spcPct val="0"/>
        </a:spcAft>
        <a:buClr>
          <a:schemeClr val="bg2"/>
        </a:buClr>
        <a:defRPr sz="3200">
          <a:solidFill>
            <a:schemeClr val="bg2"/>
          </a:solidFill>
          <a:latin typeface="+mn-lt"/>
          <a:ea typeface="ＭＳ Ｐゴシック" charset="-128"/>
          <a:cs typeface="ＭＳ Ｐゴシック" charset="-128"/>
        </a:defRPr>
      </a:lvl1pPr>
      <a:lvl2pPr marL="681038" indent="-219075" algn="l" rtl="0" eaLnBrk="1" fontAlgn="base" hangingPunct="1">
        <a:spcBef>
          <a:spcPts val="1200"/>
        </a:spcBef>
        <a:spcAft>
          <a:spcPct val="0"/>
        </a:spcAft>
        <a:buClr>
          <a:schemeClr val="bg2"/>
        </a:buClr>
        <a:buFont typeface="Arial" panose="020B0604020202020204" pitchFamily="34" charset="0"/>
        <a:buChar char="•"/>
        <a:defRPr sz="3200">
          <a:solidFill>
            <a:schemeClr val="bg2"/>
          </a:solidFill>
          <a:latin typeface="+mn-lt"/>
          <a:ea typeface="ＭＳ Ｐゴシック" charset="-128"/>
        </a:defRPr>
      </a:lvl2pPr>
      <a:lvl3pPr marL="1143000" indent="-228600" algn="l" rtl="0" eaLnBrk="1" fontAlgn="base" hangingPunct="1">
        <a:spcBef>
          <a:spcPts val="1200"/>
        </a:spcBef>
        <a:spcAft>
          <a:spcPct val="0"/>
        </a:spcAft>
        <a:buClr>
          <a:schemeClr val="bg2"/>
        </a:buClr>
        <a:buSzPct val="75000"/>
        <a:buFont typeface="Courier New" panose="02070309020205020404" pitchFamily="49" charset="0"/>
        <a:buChar char="o"/>
        <a:defRPr sz="3200">
          <a:solidFill>
            <a:schemeClr val="bg2"/>
          </a:solidFill>
          <a:latin typeface="+mn-lt"/>
          <a:ea typeface="ＭＳ Ｐゴシック" charset="-128"/>
        </a:defRPr>
      </a:lvl3pPr>
      <a:lvl4pPr marL="1600200" indent="-228600" algn="l" rtl="0" eaLnBrk="1" fontAlgn="base" hangingPunct="1">
        <a:spcBef>
          <a:spcPts val="1200"/>
        </a:spcBef>
        <a:spcAft>
          <a:spcPct val="0"/>
        </a:spcAft>
        <a:buClr>
          <a:schemeClr val="bg2"/>
        </a:buClr>
        <a:buSzPct val="65000"/>
        <a:buFont typeface="Wingdings" panose="05000000000000000000" pitchFamily="2" charset="2"/>
        <a:buChar char="§"/>
        <a:defRPr sz="3200">
          <a:solidFill>
            <a:schemeClr val="bg2"/>
          </a:solidFill>
          <a:latin typeface="+mn-lt"/>
          <a:ea typeface="ＭＳ Ｐゴシック" charset="-128"/>
        </a:defRPr>
      </a:lvl4pPr>
      <a:lvl5pPr marL="2057400" indent="-228600" algn="l" rtl="0" eaLnBrk="1" fontAlgn="base" hangingPunct="1">
        <a:spcBef>
          <a:spcPts val="1200"/>
        </a:spcBef>
        <a:spcAft>
          <a:spcPct val="0"/>
        </a:spcAft>
        <a:buClr>
          <a:schemeClr val="bg2"/>
        </a:buClr>
        <a:buSzPct val="55000"/>
        <a:buFont typeface="Wingdings" panose="05000000000000000000" pitchFamily="2" charset="2"/>
        <a:buChar char="Ø"/>
        <a:defRPr sz="3200">
          <a:solidFill>
            <a:schemeClr val="bg2"/>
          </a:solidFill>
          <a:latin typeface="+mn-lt"/>
          <a:ea typeface="ＭＳ Ｐゴシック" charset="-128"/>
        </a:defRPr>
      </a:lvl5pPr>
      <a:lvl6pPr marL="25146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6pPr>
      <a:lvl7pPr marL="29718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7pPr>
      <a:lvl8pPr marL="34290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8pPr>
      <a:lvl9pPr marL="38862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088E8-2611-4DE3-8121-E6DEE9099CB4}"/>
              </a:ext>
            </a:extLst>
          </p:cNvPr>
          <p:cNvSpPr>
            <a:spLocks noGrp="1"/>
          </p:cNvSpPr>
          <p:nvPr>
            <p:ph type="ctrTitle" sz="quarter"/>
          </p:nvPr>
        </p:nvSpPr>
        <p:spPr>
          <a:xfrm>
            <a:off x="457200" y="2149642"/>
            <a:ext cx="11277600" cy="2057400"/>
          </a:xfrm>
        </p:spPr>
        <p:txBody>
          <a:bodyPr/>
          <a:lstStyle/>
          <a:p>
            <a:r>
              <a:rPr lang="en-US" dirty="0"/>
              <a:t>Mind and Body</a:t>
            </a:r>
          </a:p>
        </p:txBody>
      </p:sp>
    </p:spTree>
    <p:extLst>
      <p:ext uri="{BB962C8B-B14F-4D97-AF65-F5344CB8AC3E}">
        <p14:creationId xmlns:p14="http://schemas.microsoft.com/office/powerpoint/2010/main" val="3850532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dirty="0">
                <a:ea typeface="ＭＳ Ｐゴシック" panose="020B0600070205080204" pitchFamily="34" charset="-128"/>
              </a:rPr>
              <a:t>4.1 Overview: The Mind–Body Problem</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GB" dirty="0"/>
              <a:t>Understand the nature and importance of the mind–body problem.</a:t>
            </a:r>
          </a:p>
          <a:p>
            <a:pPr marL="911225" lvl="1" indent="-457200"/>
            <a:r>
              <a:rPr lang="en-GB" dirty="0"/>
              <a:t>Define </a:t>
            </a:r>
            <a:r>
              <a:rPr lang="en-GB" b="1" dirty="0"/>
              <a:t>substance dualism</a:t>
            </a:r>
            <a:r>
              <a:rPr lang="en-GB" dirty="0"/>
              <a:t>, </a:t>
            </a:r>
            <a:r>
              <a:rPr lang="en-GB" b="1" dirty="0"/>
              <a:t>Cartesian dualism</a:t>
            </a:r>
            <a:r>
              <a:rPr lang="en-GB" i="1" dirty="0"/>
              <a:t>, </a:t>
            </a:r>
            <a:r>
              <a:rPr lang="en-GB" b="1" dirty="0"/>
              <a:t>materialism</a:t>
            </a:r>
            <a:r>
              <a:rPr lang="en-GB" i="1" dirty="0"/>
              <a:t>, </a:t>
            </a:r>
            <a:r>
              <a:rPr lang="en-GB" b="1" dirty="0"/>
              <a:t>logical </a:t>
            </a:r>
            <a:r>
              <a:rPr lang="en-GB" b="1" dirty="0" err="1"/>
              <a:t>behaviorism</a:t>
            </a:r>
            <a:r>
              <a:rPr lang="en-GB" i="1" dirty="0"/>
              <a:t>, </a:t>
            </a:r>
            <a:r>
              <a:rPr lang="en-GB" b="1" dirty="0"/>
              <a:t>identity theory</a:t>
            </a:r>
            <a:r>
              <a:rPr lang="en-GB" i="1" dirty="0"/>
              <a:t>, </a:t>
            </a:r>
            <a:r>
              <a:rPr lang="en-GB" b="1" dirty="0"/>
              <a:t>multiple realizability</a:t>
            </a:r>
            <a:r>
              <a:rPr lang="en-GB" i="1" dirty="0"/>
              <a:t>, </a:t>
            </a:r>
            <a:r>
              <a:rPr lang="en-GB" b="1" dirty="0"/>
              <a:t>functionalism</a:t>
            </a:r>
            <a:r>
              <a:rPr lang="en-GB" i="1" dirty="0"/>
              <a:t>, </a:t>
            </a:r>
            <a:r>
              <a:rPr lang="en-GB" b="1" dirty="0"/>
              <a:t>epiphenomenalism</a:t>
            </a:r>
            <a:r>
              <a:rPr lang="en-GB" i="1" dirty="0"/>
              <a:t>,</a:t>
            </a:r>
            <a:r>
              <a:rPr lang="en-GB" dirty="0"/>
              <a:t> and </a:t>
            </a:r>
            <a:r>
              <a:rPr lang="en-GB" b="1" dirty="0"/>
              <a:t>property dualism</a:t>
            </a:r>
            <a:r>
              <a:rPr lang="en-GB" dirty="0"/>
              <a:t>.</a:t>
            </a:r>
          </a:p>
          <a:p>
            <a:pPr marL="0" indent="0"/>
            <a:endParaRPr lang="en-US" dirty="0"/>
          </a:p>
        </p:txBody>
      </p:sp>
    </p:spTree>
    <p:extLst>
      <p:ext uri="{BB962C8B-B14F-4D97-AF65-F5344CB8AC3E}">
        <p14:creationId xmlns:p14="http://schemas.microsoft.com/office/powerpoint/2010/main" val="252652330"/>
      </p:ext>
    </p:extLst>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Mind–Body Problem </a:t>
            </a:r>
          </a:p>
        </p:txBody>
      </p:sp>
      <p:sp>
        <p:nvSpPr>
          <p:cNvPr id="8202" name="Rectangle 10"/>
          <p:cNvSpPr>
            <a:spLocks noGrp="1" noChangeArrowheads="1"/>
          </p:cNvSpPr>
          <p:nvPr>
            <p:ph idx="1"/>
          </p:nvPr>
        </p:nvSpPr>
        <p:spPr/>
        <p:txBody>
          <a:bodyPr/>
          <a:lstStyle/>
          <a:p>
            <a:r>
              <a:rPr lang="en-US" dirty="0"/>
              <a:t>The issue of what mental phenomena really are and how they relate to the physical world</a:t>
            </a:r>
          </a:p>
          <a:p>
            <a:endParaRPr lang="en-US" dirty="0"/>
          </a:p>
          <a:p>
            <a:endParaRPr lang="en-US" dirty="0"/>
          </a:p>
          <a:p>
            <a:endParaRPr lang="en-US" dirty="0"/>
          </a:p>
          <a:p>
            <a:pPr lvl="1"/>
            <a:endParaRPr lang="en-US" dirty="0"/>
          </a:p>
        </p:txBody>
      </p:sp>
    </p:spTree>
    <p:extLst>
      <p:ext uri="{BB962C8B-B14F-4D97-AF65-F5344CB8AC3E}">
        <p14:creationId xmlns:p14="http://schemas.microsoft.com/office/powerpoint/2010/main" val="2870426934"/>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Substance Dualism, Materialism, and Logic Behaviorism</a:t>
            </a:r>
          </a:p>
        </p:txBody>
      </p:sp>
      <p:sp>
        <p:nvSpPr>
          <p:cNvPr id="8202" name="Rectangle 10"/>
          <p:cNvSpPr>
            <a:spLocks noGrp="1" noChangeArrowheads="1"/>
          </p:cNvSpPr>
          <p:nvPr>
            <p:ph idx="1"/>
          </p:nvPr>
        </p:nvSpPr>
        <p:spPr/>
        <p:txBody>
          <a:bodyPr/>
          <a:lstStyle/>
          <a:p>
            <a:r>
              <a:rPr lang="en-US" b="1" dirty="0"/>
              <a:t>Substance dualism </a:t>
            </a:r>
            <a:r>
              <a:rPr lang="en-US" dirty="0"/>
              <a:t>is the notion that mind and body consist of two fundamentally different kinds of stuff, or substances—the mind being of nonphysical stuff and the body of physical stuff. </a:t>
            </a:r>
          </a:p>
          <a:p>
            <a:r>
              <a:rPr lang="en-US" b="1" dirty="0"/>
              <a:t>Materialism</a:t>
            </a:r>
            <a:r>
              <a:rPr lang="en-US" dirty="0"/>
              <a:t> (or physicalism) is the doctrine that every object and event in the world is physical.</a:t>
            </a:r>
          </a:p>
          <a:p>
            <a:r>
              <a:rPr lang="en-US" b="1" dirty="0"/>
              <a:t>Logical behaviorism </a:t>
            </a:r>
            <a:r>
              <a:rPr lang="en-US" dirty="0"/>
              <a:t>is the idea that mental states are dispositions to behave in a particular way in certain circumstances.</a:t>
            </a:r>
          </a:p>
          <a:p>
            <a:endParaRPr lang="en-US" dirty="0"/>
          </a:p>
          <a:p>
            <a:endParaRPr lang="en-US" dirty="0"/>
          </a:p>
          <a:p>
            <a:endParaRPr lang="en-US" dirty="0"/>
          </a:p>
          <a:p>
            <a:pPr lvl="1"/>
            <a:endParaRPr lang="en-US" dirty="0"/>
          </a:p>
        </p:txBody>
      </p:sp>
    </p:spTree>
    <p:extLst>
      <p:ext uri="{BB962C8B-B14F-4D97-AF65-F5344CB8AC3E}">
        <p14:creationId xmlns:p14="http://schemas.microsoft.com/office/powerpoint/2010/main" val="3083805339"/>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Identity Theory and Functionalism</a:t>
            </a:r>
          </a:p>
        </p:txBody>
      </p:sp>
      <p:sp>
        <p:nvSpPr>
          <p:cNvPr id="8202" name="Rectangle 10"/>
          <p:cNvSpPr>
            <a:spLocks noGrp="1" noChangeArrowheads="1"/>
          </p:cNvSpPr>
          <p:nvPr>
            <p:ph idx="1"/>
          </p:nvPr>
        </p:nvSpPr>
        <p:spPr/>
        <p:txBody>
          <a:bodyPr/>
          <a:lstStyle/>
          <a:p>
            <a:r>
              <a:rPr lang="en-US" b="1" dirty="0"/>
              <a:t>Identity theory </a:t>
            </a:r>
            <a:r>
              <a:rPr lang="en-US" dirty="0"/>
              <a:t>is the view that mental states are identical to physical brain states. </a:t>
            </a:r>
          </a:p>
          <a:p>
            <a:r>
              <a:rPr lang="en-US" b="1" dirty="0"/>
              <a:t>Functionalism</a:t>
            </a:r>
            <a:r>
              <a:rPr lang="en-US" dirty="0"/>
              <a:t> is the view that the mind is the functions that the brain performs.</a:t>
            </a:r>
          </a:p>
          <a:p>
            <a:endParaRPr lang="en-US" dirty="0"/>
          </a:p>
          <a:p>
            <a:endParaRPr lang="en-US" dirty="0"/>
          </a:p>
          <a:p>
            <a:pPr lvl="1"/>
            <a:endParaRPr lang="en-US" dirty="0"/>
          </a:p>
        </p:txBody>
      </p:sp>
    </p:spTree>
    <p:extLst>
      <p:ext uri="{BB962C8B-B14F-4D97-AF65-F5344CB8AC3E}">
        <p14:creationId xmlns:p14="http://schemas.microsoft.com/office/powerpoint/2010/main" val="1264381496"/>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Property Dualism and Epiphenomenalism</a:t>
            </a:r>
          </a:p>
        </p:txBody>
      </p:sp>
      <p:sp>
        <p:nvSpPr>
          <p:cNvPr id="8202" name="Rectangle 10"/>
          <p:cNvSpPr>
            <a:spLocks noGrp="1" noChangeArrowheads="1"/>
          </p:cNvSpPr>
          <p:nvPr>
            <p:ph idx="1"/>
          </p:nvPr>
        </p:nvSpPr>
        <p:spPr/>
        <p:txBody>
          <a:bodyPr/>
          <a:lstStyle/>
          <a:p>
            <a:r>
              <a:rPr lang="en-US" b="1" dirty="0"/>
              <a:t>Property dualism </a:t>
            </a:r>
            <a:r>
              <a:rPr lang="en-US" dirty="0"/>
              <a:t>is the view that mental properties are nonphysical properties arising from, but not reducible to, physical properties.</a:t>
            </a:r>
          </a:p>
          <a:p>
            <a:r>
              <a:rPr lang="en-US" b="1" dirty="0"/>
              <a:t>Epiphenomenalism</a:t>
            </a:r>
            <a:r>
              <a:rPr lang="en-US" dirty="0"/>
              <a:t> is the notion that mental properties do not cause anything but merely accompany physical processes.</a:t>
            </a:r>
          </a:p>
          <a:p>
            <a:endParaRPr lang="en-US" dirty="0"/>
          </a:p>
          <a:p>
            <a:pPr lvl="1"/>
            <a:endParaRPr lang="en-US" dirty="0"/>
          </a:p>
        </p:txBody>
      </p:sp>
    </p:spTree>
    <p:extLst>
      <p:ext uri="{BB962C8B-B14F-4D97-AF65-F5344CB8AC3E}">
        <p14:creationId xmlns:p14="http://schemas.microsoft.com/office/powerpoint/2010/main" val="2130962238"/>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dirty="0">
                <a:ea typeface="ＭＳ Ｐゴシック" panose="020B0600070205080204" pitchFamily="34" charset="-128"/>
              </a:rPr>
              <a:t>4.2 Substance Dualism</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sz="3000" dirty="0"/>
              <a:t>Objectives:</a:t>
            </a:r>
          </a:p>
          <a:p>
            <a:pPr marL="911225" lvl="1" indent="-457200"/>
            <a:r>
              <a:rPr lang="en-GB" sz="3000" dirty="0"/>
              <a:t>Articulate Descartes’s conceivability and divisibility arguments and the main objections to them.</a:t>
            </a:r>
          </a:p>
          <a:p>
            <a:pPr marL="911225" lvl="1" indent="-457200"/>
            <a:r>
              <a:rPr lang="en-GB" sz="3000" dirty="0"/>
              <a:t>Explain why the issue of mind–body interaction is a problem for Cartesian dualism.</a:t>
            </a:r>
          </a:p>
          <a:p>
            <a:pPr marL="911225" lvl="1" indent="-457200"/>
            <a:r>
              <a:rPr lang="en-GB" sz="3000" dirty="0"/>
              <a:t>Understand why Descartes’s theory seems to violate the principle of the causal closure of the physical and the law of the conservation of mass-energy and be able to explain why such violations would render the theory implausible.</a:t>
            </a:r>
          </a:p>
          <a:p>
            <a:pPr marL="0" indent="0"/>
            <a:endParaRPr lang="en-US" sz="3000" dirty="0"/>
          </a:p>
        </p:txBody>
      </p:sp>
    </p:spTree>
    <p:extLst>
      <p:ext uri="{BB962C8B-B14F-4D97-AF65-F5344CB8AC3E}">
        <p14:creationId xmlns:p14="http://schemas.microsoft.com/office/powerpoint/2010/main" val="1852046891"/>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Descartes’s Conceivability Argument</a:t>
            </a:r>
          </a:p>
        </p:txBody>
      </p:sp>
      <p:sp>
        <p:nvSpPr>
          <p:cNvPr id="8202" name="Rectangle 10"/>
          <p:cNvSpPr>
            <a:spLocks noGrp="1" noChangeArrowheads="1"/>
          </p:cNvSpPr>
          <p:nvPr>
            <p:ph idx="1"/>
          </p:nvPr>
        </p:nvSpPr>
        <p:spPr/>
        <p:txBody>
          <a:bodyPr/>
          <a:lstStyle/>
          <a:p>
            <a:r>
              <a:rPr lang="en-US" sz="2800" dirty="0"/>
              <a:t>It is conceivable that I can exist without my body, so it is logically possible that I can exist without it. </a:t>
            </a:r>
          </a:p>
          <a:p>
            <a:r>
              <a:rPr lang="en-US" sz="2800" dirty="0"/>
              <a:t>If it is logically possible for me to exist without my body, then having a body is not an essential feature of me.</a:t>
            </a:r>
          </a:p>
          <a:p>
            <a:r>
              <a:rPr lang="en-US" sz="2800" dirty="0"/>
              <a:t>It is inconceivable that I could exist without a mind, so it is impossible that I could exist without a mind.</a:t>
            </a:r>
          </a:p>
          <a:p>
            <a:r>
              <a:rPr lang="en-US" sz="2800" dirty="0"/>
              <a:t>If it is impossible for me to exist without a mind, then having a mind is an essential feature of me. </a:t>
            </a:r>
          </a:p>
          <a:p>
            <a:r>
              <a:rPr lang="en-US" sz="2800" dirty="0"/>
              <a:t>Therefore, having a mind is an essential property of me, and I am an immaterial, thinking thing. </a:t>
            </a:r>
          </a:p>
          <a:p>
            <a:endParaRPr lang="en-US" sz="2800" dirty="0"/>
          </a:p>
          <a:p>
            <a:pPr lvl="1"/>
            <a:endParaRPr lang="en-US" sz="2800" dirty="0"/>
          </a:p>
        </p:txBody>
      </p:sp>
    </p:spTree>
    <p:extLst>
      <p:ext uri="{BB962C8B-B14F-4D97-AF65-F5344CB8AC3E}">
        <p14:creationId xmlns:p14="http://schemas.microsoft.com/office/powerpoint/2010/main" val="3749579902"/>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Descartes’s Conceivability Argument Quote</a:t>
            </a:r>
          </a:p>
        </p:txBody>
      </p:sp>
      <p:sp>
        <p:nvSpPr>
          <p:cNvPr id="8202" name="Rectangle 10"/>
          <p:cNvSpPr>
            <a:spLocks noGrp="1" noChangeArrowheads="1"/>
          </p:cNvSpPr>
          <p:nvPr>
            <p:ph idx="1"/>
          </p:nvPr>
        </p:nvSpPr>
        <p:spPr/>
        <p:txBody>
          <a:bodyPr/>
          <a:lstStyle/>
          <a:p>
            <a:r>
              <a:rPr lang="en-US" dirty="0"/>
              <a:t>“From that I knew that I was a substance the whole essence or nature of which is to think, and that for its existence there is no need of any place, nor does it depend on any material thing.”</a:t>
            </a:r>
          </a:p>
          <a:p>
            <a:pPr lvl="1"/>
            <a:endParaRPr lang="en-US" dirty="0"/>
          </a:p>
        </p:txBody>
      </p:sp>
    </p:spTree>
    <p:extLst>
      <p:ext uri="{BB962C8B-B14F-4D97-AF65-F5344CB8AC3E}">
        <p14:creationId xmlns:p14="http://schemas.microsoft.com/office/powerpoint/2010/main" val="3091324282"/>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What Critics say about Cartesian Dualism</a:t>
            </a:r>
          </a:p>
        </p:txBody>
      </p:sp>
      <p:sp>
        <p:nvSpPr>
          <p:cNvPr id="8202" name="Rectangle 10"/>
          <p:cNvSpPr>
            <a:spLocks noGrp="1" noChangeArrowheads="1"/>
          </p:cNvSpPr>
          <p:nvPr>
            <p:ph idx="1"/>
          </p:nvPr>
        </p:nvSpPr>
        <p:spPr/>
        <p:txBody>
          <a:bodyPr/>
          <a:lstStyle/>
          <a:p>
            <a:pPr marL="233363" lvl="1" indent="-233363">
              <a:buNone/>
            </a:pPr>
            <a:r>
              <a:rPr lang="en-US" dirty="0"/>
              <a:t>The idea of a nonphysical thing interacting with a physical thing is mysterious and implausible—and Descartes does not provide a convincing explanation of how the physical and nonphysical relate causally. </a:t>
            </a:r>
          </a:p>
          <a:p>
            <a:pPr marL="233363" lvl="1" indent="-233363">
              <a:buNone/>
            </a:pPr>
            <a:endParaRPr lang="en-US" dirty="0"/>
          </a:p>
          <a:p>
            <a:pPr marL="233363" lvl="1" indent="-233363">
              <a:buNone/>
            </a:pPr>
            <a:r>
              <a:rPr lang="en-US" dirty="0"/>
              <a:t>Cartesian dualism is incompatible with science, which affirms a physical cause for every physical effect. </a:t>
            </a:r>
          </a:p>
        </p:txBody>
      </p:sp>
    </p:spTree>
    <p:extLst>
      <p:ext uri="{BB962C8B-B14F-4D97-AF65-F5344CB8AC3E}">
        <p14:creationId xmlns:p14="http://schemas.microsoft.com/office/powerpoint/2010/main" val="2891851702"/>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dirty="0">
                <a:ea typeface="ＭＳ Ｐゴシック" panose="020B0600070205080204" pitchFamily="34" charset="-128"/>
              </a:rPr>
              <a:t>4.3 Mind–Body Identity</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GB" dirty="0"/>
              <a:t>Articulate the advantages of the identity theory over Cartesian dualism.</a:t>
            </a:r>
          </a:p>
          <a:p>
            <a:pPr marL="911225" lvl="1" indent="-457200"/>
            <a:r>
              <a:rPr lang="en-GB" dirty="0"/>
              <a:t>Understand Chalmers’s zombie argument and why it seems to pose a threat to the identity theory.</a:t>
            </a:r>
          </a:p>
          <a:p>
            <a:pPr marL="911225" lvl="1" indent="-457200"/>
            <a:r>
              <a:rPr lang="en-GB" dirty="0"/>
              <a:t>Understand Nagel’s bat argument and how it seems to undermine materialist theories.</a:t>
            </a:r>
          </a:p>
          <a:p>
            <a:pPr marL="0" indent="0"/>
            <a:endParaRPr lang="en-US" dirty="0"/>
          </a:p>
        </p:txBody>
      </p:sp>
    </p:spTree>
    <p:extLst>
      <p:ext uri="{BB962C8B-B14F-4D97-AF65-F5344CB8AC3E}">
        <p14:creationId xmlns:p14="http://schemas.microsoft.com/office/powerpoint/2010/main" val="204506058"/>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Nagel’s Bat Argument</a:t>
            </a:r>
          </a:p>
        </p:txBody>
      </p:sp>
      <p:sp>
        <p:nvSpPr>
          <p:cNvPr id="8202" name="Rectangle 10"/>
          <p:cNvSpPr>
            <a:spLocks noGrp="1" noChangeArrowheads="1"/>
          </p:cNvSpPr>
          <p:nvPr>
            <p:ph idx="1"/>
          </p:nvPr>
        </p:nvSpPr>
        <p:spPr/>
        <p:txBody>
          <a:bodyPr/>
          <a:lstStyle/>
          <a:p>
            <a:r>
              <a:rPr lang="en-US" dirty="0"/>
              <a:t>Through scientific study, we could come to know all the physical facts about bats.  </a:t>
            </a:r>
          </a:p>
          <a:p>
            <a:r>
              <a:rPr lang="en-US" dirty="0"/>
              <a:t>But there would still be something that we would not and could not know: what it feels like to be a bat. (If we knew all the facts about physical states we still would not know all there is to know about mental states.)</a:t>
            </a:r>
          </a:p>
          <a:p>
            <a:r>
              <a:rPr lang="en-US" dirty="0"/>
              <a:t>Therefore, it cannot be the case that physical states and mental states are identical.</a:t>
            </a:r>
          </a:p>
          <a:p>
            <a:pPr lvl="1"/>
            <a:endParaRPr lang="en-US" dirty="0"/>
          </a:p>
        </p:txBody>
      </p:sp>
    </p:spTree>
    <p:extLst>
      <p:ext uri="{BB962C8B-B14F-4D97-AF65-F5344CB8AC3E}">
        <p14:creationId xmlns:p14="http://schemas.microsoft.com/office/powerpoint/2010/main" val="1241152646"/>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Chalmers’s Zombie Argument Quote</a:t>
            </a:r>
          </a:p>
        </p:txBody>
      </p:sp>
      <p:sp>
        <p:nvSpPr>
          <p:cNvPr id="8202" name="Rectangle 10"/>
          <p:cNvSpPr>
            <a:spLocks noGrp="1" noChangeArrowheads="1"/>
          </p:cNvSpPr>
          <p:nvPr>
            <p:ph idx="1"/>
          </p:nvPr>
        </p:nvSpPr>
        <p:spPr/>
        <p:txBody>
          <a:bodyPr/>
          <a:lstStyle/>
          <a:p>
            <a:r>
              <a:rPr lang="en-US" dirty="0"/>
              <a:t>“Conscious experience involves properties of an individual that are not entailed by the physical properties of that individual, although they may depend lawfully on those properties. Conscious experience is a feature of the world over and above the physical features of the world.”</a:t>
            </a:r>
          </a:p>
        </p:txBody>
      </p:sp>
    </p:spTree>
    <p:extLst>
      <p:ext uri="{BB962C8B-B14F-4D97-AF65-F5344CB8AC3E}">
        <p14:creationId xmlns:p14="http://schemas.microsoft.com/office/powerpoint/2010/main" val="279549195"/>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Chalmers’s Zombie Argument</a:t>
            </a:r>
          </a:p>
        </p:txBody>
      </p:sp>
      <p:sp>
        <p:nvSpPr>
          <p:cNvPr id="8202" name="Rectangle 10"/>
          <p:cNvSpPr>
            <a:spLocks noGrp="1" noChangeArrowheads="1"/>
          </p:cNvSpPr>
          <p:nvPr>
            <p:ph idx="1"/>
          </p:nvPr>
        </p:nvSpPr>
        <p:spPr/>
        <p:txBody>
          <a:bodyPr/>
          <a:lstStyle/>
          <a:p>
            <a:r>
              <a:rPr lang="en-US" dirty="0"/>
              <a:t>It is conceivable that there be zombies.</a:t>
            </a:r>
          </a:p>
          <a:p>
            <a:r>
              <a:rPr lang="en-US" dirty="0"/>
              <a:t>If it is conceivable that there be zombies, it is metaphysically possible that there be zombies.</a:t>
            </a:r>
          </a:p>
          <a:p>
            <a:r>
              <a:rPr lang="en-US" dirty="0"/>
              <a:t>If it is metaphysically possible that there be zombies, then consciousness is nonphysical.</a:t>
            </a:r>
          </a:p>
          <a:p>
            <a:r>
              <a:rPr lang="en-US" dirty="0"/>
              <a:t>Therefore, consciousness is nonphysical.</a:t>
            </a:r>
          </a:p>
        </p:txBody>
      </p:sp>
    </p:spTree>
    <p:extLst>
      <p:ext uri="{BB962C8B-B14F-4D97-AF65-F5344CB8AC3E}">
        <p14:creationId xmlns:p14="http://schemas.microsoft.com/office/powerpoint/2010/main" val="4280598765"/>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dirty="0">
                <a:ea typeface="ＭＳ Ｐゴシック" panose="020B0600070205080204" pitchFamily="34" charset="-128"/>
              </a:rPr>
              <a:t>4.4 The Mind as Software (1)</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US" dirty="0"/>
              <a:t>Explain functionalism and how the theory differs from substance dualism and the identity theory.</a:t>
            </a:r>
          </a:p>
          <a:p>
            <a:pPr marL="911225" lvl="1" indent="-457200"/>
            <a:r>
              <a:rPr lang="en-US" dirty="0"/>
              <a:t>Describe Ned Block’s absent qualia argument, explain how it is supposed to show functionalism to be false, and articulate possible responses to the argument from functionalists.</a:t>
            </a:r>
          </a:p>
          <a:p>
            <a:pPr marL="0" indent="0" algn="r"/>
            <a:r>
              <a:rPr lang="en-US" dirty="0"/>
              <a:t>(</a:t>
            </a:r>
            <a:r>
              <a:rPr lang="en-US" i="1" dirty="0"/>
              <a:t>to be continued</a:t>
            </a:r>
            <a:r>
              <a:rPr lang="en-US" dirty="0"/>
              <a:t>)</a:t>
            </a:r>
          </a:p>
        </p:txBody>
      </p:sp>
    </p:spTree>
    <p:extLst>
      <p:ext uri="{BB962C8B-B14F-4D97-AF65-F5344CB8AC3E}">
        <p14:creationId xmlns:p14="http://schemas.microsoft.com/office/powerpoint/2010/main" val="3040523605"/>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dirty="0">
                <a:ea typeface="ＭＳ Ｐゴシック" panose="020B0600070205080204" pitchFamily="34" charset="-128"/>
              </a:rPr>
              <a:t>4.4 The Mind as Software (2)</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US" dirty="0"/>
              <a:t>Define strong AI and explain how functionalism is supposed to make it possible.</a:t>
            </a:r>
          </a:p>
          <a:p>
            <a:pPr marL="911225" lvl="1" indent="-457200"/>
            <a:r>
              <a:rPr lang="en-US" dirty="0"/>
              <a:t>Understand Searle’s Chinese room thought experiment, his distinction between syntax and semantics, and how his argument is supposed to show that strong AI is not possible.</a:t>
            </a:r>
          </a:p>
          <a:p>
            <a:pPr marL="0" indent="0"/>
            <a:endParaRPr lang="en-US" dirty="0"/>
          </a:p>
        </p:txBody>
      </p:sp>
    </p:spTree>
    <p:extLst>
      <p:ext uri="{BB962C8B-B14F-4D97-AF65-F5344CB8AC3E}">
        <p14:creationId xmlns:p14="http://schemas.microsoft.com/office/powerpoint/2010/main" val="2064969963"/>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Block’s Chinese Brain Argument against Functionalism</a:t>
            </a:r>
          </a:p>
        </p:txBody>
      </p:sp>
      <p:sp>
        <p:nvSpPr>
          <p:cNvPr id="8202" name="Rectangle 10"/>
          <p:cNvSpPr>
            <a:spLocks noGrp="1" noChangeArrowheads="1"/>
          </p:cNvSpPr>
          <p:nvPr>
            <p:ph idx="1"/>
          </p:nvPr>
        </p:nvSpPr>
        <p:spPr/>
        <p:txBody>
          <a:bodyPr/>
          <a:lstStyle/>
          <a:p>
            <a:r>
              <a:rPr lang="en-US" dirty="0"/>
              <a:t>An Absent Qualia Argument:</a:t>
            </a:r>
          </a:p>
          <a:p>
            <a:r>
              <a:rPr lang="en-US" dirty="0"/>
              <a:t>It is possible to introduce a functional organization into some system so that, if functionalism is correct, a mind would be brought into existence. </a:t>
            </a:r>
          </a:p>
          <a:p>
            <a:r>
              <a:rPr lang="en-US" dirty="0"/>
              <a:t>But it seems intuitively obvious that no mind at all is constituted. </a:t>
            </a:r>
          </a:p>
          <a:p>
            <a:r>
              <a:rPr lang="en-US" dirty="0"/>
              <a:t>Therefore, functionalism is false. </a:t>
            </a:r>
          </a:p>
        </p:txBody>
      </p:sp>
    </p:spTree>
    <p:extLst>
      <p:ext uri="{BB962C8B-B14F-4D97-AF65-F5344CB8AC3E}">
        <p14:creationId xmlns:p14="http://schemas.microsoft.com/office/powerpoint/2010/main" val="2912586236"/>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C1819-17DD-45B1-9B5C-046236B33DC5}"/>
              </a:ext>
            </a:extLst>
          </p:cNvPr>
          <p:cNvSpPr>
            <a:spLocks noGrp="1"/>
          </p:cNvSpPr>
          <p:nvPr>
            <p:ph type="title"/>
          </p:nvPr>
        </p:nvSpPr>
        <p:spPr/>
        <p:txBody>
          <a:bodyPr/>
          <a:lstStyle/>
          <a:p>
            <a:r>
              <a:rPr lang="en-US"/>
              <a:t>Searle and Strong AI</a:t>
            </a:r>
            <a:endParaRPr lang="en-US" dirty="0"/>
          </a:p>
        </p:txBody>
      </p:sp>
      <p:sp>
        <p:nvSpPr>
          <p:cNvPr id="3" name="Content Placeholder 2">
            <a:extLst>
              <a:ext uri="{FF2B5EF4-FFF2-40B4-BE49-F238E27FC236}">
                <a16:creationId xmlns:a16="http://schemas.microsoft.com/office/drawing/2014/main" id="{B4252EC6-B35B-4F9A-8FA1-004CCFF9B0B1}"/>
              </a:ext>
            </a:extLst>
          </p:cNvPr>
          <p:cNvSpPr>
            <a:spLocks noGrp="1"/>
          </p:cNvSpPr>
          <p:nvPr>
            <p:ph idx="1"/>
          </p:nvPr>
        </p:nvSpPr>
        <p:spPr/>
        <p:txBody>
          <a:bodyPr/>
          <a:lstStyle/>
          <a:p>
            <a:r>
              <a:rPr lang="en-US" dirty="0"/>
              <a:t>“The appropriately programmed digital computer does not just simulate having a mind; it literally has a mind.”</a:t>
            </a:r>
          </a:p>
          <a:p>
            <a:r>
              <a:rPr lang="en-US" dirty="0"/>
              <a:t>Searle thinks computer-based strong AI is not possible; a computer cannot think.</a:t>
            </a:r>
          </a:p>
          <a:p>
            <a:r>
              <a:rPr lang="en-US" dirty="0"/>
              <a:t>He says the reason a computer cannot think or understand (and why people can) is that a computer processes symbols by their physical properties (like shape, size, and order), and people process symbols by their meaning.</a:t>
            </a:r>
          </a:p>
          <a:p>
            <a:endParaRPr lang="en-US" dirty="0"/>
          </a:p>
          <a:p>
            <a:endParaRPr lang="en-US" dirty="0"/>
          </a:p>
        </p:txBody>
      </p:sp>
    </p:spTree>
    <p:extLst>
      <p:ext uri="{BB962C8B-B14F-4D97-AF65-F5344CB8AC3E}">
        <p14:creationId xmlns:p14="http://schemas.microsoft.com/office/powerpoint/2010/main" val="3088187760"/>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Searle’s Chinese Room Argument against Strong AI</a:t>
            </a:r>
          </a:p>
        </p:txBody>
      </p:sp>
      <p:sp>
        <p:nvSpPr>
          <p:cNvPr id="8202" name="Rectangle 10"/>
          <p:cNvSpPr>
            <a:spLocks noGrp="1" noChangeArrowheads="1"/>
          </p:cNvSpPr>
          <p:nvPr>
            <p:ph idx="1"/>
          </p:nvPr>
        </p:nvSpPr>
        <p:spPr/>
        <p:txBody>
          <a:bodyPr/>
          <a:lstStyle/>
          <a:p>
            <a:r>
              <a:rPr lang="en-US" dirty="0"/>
              <a:t>If strong AI is true, then a person should be able to acquire a cognitive capacity simply by implementing an appropriate computer program. </a:t>
            </a:r>
          </a:p>
          <a:p>
            <a:r>
              <a:rPr lang="en-US" dirty="0"/>
              <a:t>But the Chinese Room thought experiment shows that no such capacities of mind are achieved just by running a program. </a:t>
            </a:r>
          </a:p>
          <a:p>
            <a:r>
              <a:rPr lang="en-US" dirty="0"/>
              <a:t>Therefore, computers cannot  acquire any other cognitive capacity just by running the right software. So strong AI is false.</a:t>
            </a:r>
          </a:p>
        </p:txBody>
      </p:sp>
    </p:spTree>
    <p:extLst>
      <p:ext uri="{BB962C8B-B14F-4D97-AF65-F5344CB8AC3E}">
        <p14:creationId xmlns:p14="http://schemas.microsoft.com/office/powerpoint/2010/main" val="524020051"/>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1411-CE71-4DE6-B56F-7AE95289B93B}"/>
              </a:ext>
            </a:extLst>
          </p:cNvPr>
          <p:cNvSpPr>
            <a:spLocks noGrp="1"/>
          </p:cNvSpPr>
          <p:nvPr>
            <p:ph type="title"/>
          </p:nvPr>
        </p:nvSpPr>
        <p:spPr/>
        <p:txBody>
          <a:bodyPr/>
          <a:lstStyle/>
          <a:p>
            <a:r>
              <a:rPr lang="en-US"/>
              <a:t>The Turing Test</a:t>
            </a:r>
            <a:endParaRPr lang="en-US" dirty="0"/>
          </a:p>
        </p:txBody>
      </p:sp>
      <p:sp>
        <p:nvSpPr>
          <p:cNvPr id="3" name="Content Placeholder 2">
            <a:extLst>
              <a:ext uri="{FF2B5EF4-FFF2-40B4-BE49-F238E27FC236}">
                <a16:creationId xmlns:a16="http://schemas.microsoft.com/office/drawing/2014/main" id="{332FDD44-78DF-4CE1-A51F-0C0753143095}"/>
              </a:ext>
            </a:extLst>
          </p:cNvPr>
          <p:cNvSpPr>
            <a:spLocks noGrp="1"/>
          </p:cNvSpPr>
          <p:nvPr>
            <p:ph idx="1"/>
          </p:nvPr>
        </p:nvSpPr>
        <p:spPr/>
        <p:txBody>
          <a:bodyPr/>
          <a:lstStyle/>
          <a:p>
            <a:r>
              <a:rPr lang="en-US" dirty="0"/>
              <a:t>The Turing test is a way to assess whether a machine (computer) has genuine intelligence.</a:t>
            </a:r>
          </a:p>
          <a:p>
            <a:r>
              <a:rPr lang="en-US" dirty="0"/>
              <a:t>To pass the Turing test, a machine must perform in such a way that an expert cannot distinguish its performance from a human performance. </a:t>
            </a:r>
          </a:p>
          <a:p>
            <a:endParaRPr lang="en-US" dirty="0"/>
          </a:p>
        </p:txBody>
      </p:sp>
    </p:spTree>
    <p:extLst>
      <p:ext uri="{BB962C8B-B14F-4D97-AF65-F5344CB8AC3E}">
        <p14:creationId xmlns:p14="http://schemas.microsoft.com/office/powerpoint/2010/main" val="2698368860"/>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1411-CE71-4DE6-B56F-7AE95289B93B}"/>
              </a:ext>
            </a:extLst>
          </p:cNvPr>
          <p:cNvSpPr>
            <a:spLocks noGrp="1"/>
          </p:cNvSpPr>
          <p:nvPr>
            <p:ph type="title"/>
          </p:nvPr>
        </p:nvSpPr>
        <p:spPr/>
        <p:txBody>
          <a:bodyPr/>
          <a:lstStyle/>
          <a:p>
            <a:r>
              <a:rPr lang="en-US" dirty="0"/>
              <a:t>The Turing Test— Searle</a:t>
            </a:r>
          </a:p>
        </p:txBody>
      </p:sp>
      <p:sp>
        <p:nvSpPr>
          <p:cNvPr id="3" name="Content Placeholder 2">
            <a:extLst>
              <a:ext uri="{FF2B5EF4-FFF2-40B4-BE49-F238E27FC236}">
                <a16:creationId xmlns:a16="http://schemas.microsoft.com/office/drawing/2014/main" id="{332FDD44-78DF-4CE1-A51F-0C0753143095}"/>
              </a:ext>
            </a:extLst>
          </p:cNvPr>
          <p:cNvSpPr>
            <a:spLocks noGrp="1"/>
          </p:cNvSpPr>
          <p:nvPr>
            <p:ph idx="1"/>
          </p:nvPr>
        </p:nvSpPr>
        <p:spPr/>
        <p:txBody>
          <a:bodyPr/>
          <a:lstStyle/>
          <a:p>
            <a:r>
              <a:rPr lang="en-US" dirty="0"/>
              <a:t>Searle says:</a:t>
            </a:r>
          </a:p>
          <a:p>
            <a:pPr marL="346473" lvl="1" indent="0">
              <a:buNone/>
            </a:pPr>
            <a:r>
              <a:rPr lang="en-US" dirty="0"/>
              <a:t>“If the machine responds to questions put to it in Chinese as well as a native Chinese speaker, so that other native Chinese speakers could not tell the difference between the machine and a native Chinese speaker, then we would have to say that the machine understood Chinese.”</a:t>
            </a:r>
          </a:p>
          <a:p>
            <a:endParaRPr lang="en-US" dirty="0"/>
          </a:p>
        </p:txBody>
      </p:sp>
    </p:spTree>
    <p:extLst>
      <p:ext uri="{BB962C8B-B14F-4D97-AF65-F5344CB8AC3E}">
        <p14:creationId xmlns:p14="http://schemas.microsoft.com/office/powerpoint/2010/main" val="4035964227"/>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dirty="0">
                <a:ea typeface="ＭＳ Ｐゴシック" panose="020B0600070205080204" pitchFamily="34" charset="-128"/>
              </a:rPr>
              <a:t>4.5 The Mind as Properties</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GB" dirty="0"/>
              <a:t>Understand how philosophers have reasoned from the failure of prominent mind–body theories to the plausibility of property dualism.</a:t>
            </a:r>
          </a:p>
          <a:p>
            <a:pPr marL="911225" lvl="1" indent="-457200"/>
            <a:r>
              <a:rPr lang="en-GB" dirty="0"/>
              <a:t>Explain the main philosophical challenge to property dualism.</a:t>
            </a:r>
          </a:p>
          <a:p>
            <a:pPr marL="0" indent="0"/>
            <a:endParaRPr lang="en-US" dirty="0"/>
          </a:p>
        </p:txBody>
      </p:sp>
    </p:spTree>
    <p:extLst>
      <p:ext uri="{BB962C8B-B14F-4D97-AF65-F5344CB8AC3E}">
        <p14:creationId xmlns:p14="http://schemas.microsoft.com/office/powerpoint/2010/main" val="933600341"/>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2A70-975F-4473-BA2F-9E75E56720A3}"/>
              </a:ext>
            </a:extLst>
          </p:cNvPr>
          <p:cNvSpPr>
            <a:spLocks noGrp="1"/>
          </p:cNvSpPr>
          <p:nvPr>
            <p:ph type="title"/>
          </p:nvPr>
        </p:nvSpPr>
        <p:spPr/>
        <p:txBody>
          <a:bodyPr/>
          <a:lstStyle/>
          <a:p>
            <a:r>
              <a:rPr lang="en-US" dirty="0"/>
              <a:t>Problems with Some Theories of Mind (1)</a:t>
            </a:r>
          </a:p>
        </p:txBody>
      </p:sp>
      <p:sp>
        <p:nvSpPr>
          <p:cNvPr id="3" name="Content Placeholder 2">
            <a:extLst>
              <a:ext uri="{FF2B5EF4-FFF2-40B4-BE49-F238E27FC236}">
                <a16:creationId xmlns:a16="http://schemas.microsoft.com/office/drawing/2014/main" id="{FED01577-13A0-49EB-9A46-B24CD274A980}"/>
              </a:ext>
            </a:extLst>
          </p:cNvPr>
          <p:cNvSpPr>
            <a:spLocks noGrp="1"/>
          </p:cNvSpPr>
          <p:nvPr>
            <p:ph idx="1"/>
          </p:nvPr>
        </p:nvSpPr>
        <p:spPr/>
        <p:txBody>
          <a:bodyPr/>
          <a:lstStyle/>
          <a:p>
            <a:r>
              <a:rPr lang="en-US" b="1" dirty="0"/>
              <a:t>Substance dualism</a:t>
            </a:r>
            <a:r>
              <a:rPr lang="en-US" dirty="0"/>
              <a:t>: The mind cannot be a Cartesian immaterial substance that interacts causally with the physical world. For it seems profoundly puzzling and improbable that these two could affect one another. </a:t>
            </a:r>
          </a:p>
          <a:p>
            <a:r>
              <a:rPr lang="en-US" b="1" dirty="0"/>
              <a:t>Mind–brain identity</a:t>
            </a:r>
            <a:r>
              <a:rPr lang="en-US" dirty="0"/>
              <a:t>: The identity theory tells us that mental states are identical to physical brain states. But thought experiments featuring Chalmers’s zombie and Nagel’s bat suggest that mind–brain identity is implausible. </a:t>
            </a:r>
          </a:p>
          <a:p>
            <a:endParaRPr lang="en-US" dirty="0"/>
          </a:p>
        </p:txBody>
      </p:sp>
    </p:spTree>
    <p:extLst>
      <p:ext uri="{BB962C8B-B14F-4D97-AF65-F5344CB8AC3E}">
        <p14:creationId xmlns:p14="http://schemas.microsoft.com/office/powerpoint/2010/main" val="597309036"/>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2A70-975F-4473-BA2F-9E75E56720A3}"/>
              </a:ext>
            </a:extLst>
          </p:cNvPr>
          <p:cNvSpPr>
            <a:spLocks noGrp="1"/>
          </p:cNvSpPr>
          <p:nvPr>
            <p:ph type="title"/>
          </p:nvPr>
        </p:nvSpPr>
        <p:spPr/>
        <p:txBody>
          <a:bodyPr/>
          <a:lstStyle/>
          <a:p>
            <a:r>
              <a:rPr lang="en-US"/>
              <a:t>Problems with Some Theories of Mind (2)</a:t>
            </a:r>
            <a:endParaRPr lang="en-US" dirty="0"/>
          </a:p>
        </p:txBody>
      </p:sp>
      <p:sp>
        <p:nvSpPr>
          <p:cNvPr id="3" name="Content Placeholder 2">
            <a:extLst>
              <a:ext uri="{FF2B5EF4-FFF2-40B4-BE49-F238E27FC236}">
                <a16:creationId xmlns:a16="http://schemas.microsoft.com/office/drawing/2014/main" id="{FED01577-13A0-49EB-9A46-B24CD274A980}"/>
              </a:ext>
            </a:extLst>
          </p:cNvPr>
          <p:cNvSpPr>
            <a:spLocks noGrp="1"/>
          </p:cNvSpPr>
          <p:nvPr>
            <p:ph idx="1"/>
          </p:nvPr>
        </p:nvSpPr>
        <p:spPr/>
        <p:txBody>
          <a:bodyPr/>
          <a:lstStyle/>
          <a:p>
            <a:r>
              <a:rPr lang="en-US" sz="3000" b="1" dirty="0"/>
              <a:t>Functionalism</a:t>
            </a:r>
            <a:r>
              <a:rPr lang="en-US" sz="3000" dirty="0"/>
              <a:t>: Arguments using scenarios like Ned Block’s Chinese brain and John Searle’s Chinese room show that functionalism is dubious, for it seems possible to introduce an appropriate functional organization into a system and still not attain conscious experience or a cognitive capacity. </a:t>
            </a:r>
          </a:p>
          <a:p>
            <a:r>
              <a:rPr lang="en-US" sz="3000" b="1" dirty="0"/>
              <a:t>Property dualism</a:t>
            </a:r>
            <a:r>
              <a:rPr lang="en-US" sz="3000" dirty="0"/>
              <a:t>: The biggest challenge facing property dualism is how to explain the relationship between the mental and the physical. The main worry is how mental properties could ever cause any changes in the physical world. </a:t>
            </a:r>
          </a:p>
          <a:p>
            <a:endParaRPr lang="en-US" sz="3000" dirty="0"/>
          </a:p>
        </p:txBody>
      </p:sp>
    </p:spTree>
    <p:extLst>
      <p:ext uri="{BB962C8B-B14F-4D97-AF65-F5344CB8AC3E}">
        <p14:creationId xmlns:p14="http://schemas.microsoft.com/office/powerpoint/2010/main" val="3145776547"/>
      </p:ext>
    </p:extLst>
  </p:cSld>
  <p:clrMapOvr>
    <a:masterClrMapping/>
  </p:clrMapOvr>
  <p:transition>
    <p:fade thruBlk="1"/>
  </p:transition>
</p:sld>
</file>

<file path=ppt/theme/theme1.xml><?xml version="1.0" encoding="utf-8"?>
<a:theme xmlns:a="http://schemas.openxmlformats.org/drawingml/2006/main" name="Azure">
  <a:themeElements>
    <a:clrScheme name="Azure 7">
      <a:dk1>
        <a:srgbClr val="000000"/>
      </a:dk1>
      <a:lt1>
        <a:srgbClr val="FFFFFF"/>
      </a:lt1>
      <a:dk2>
        <a:srgbClr val="FFFFFF"/>
      </a:dk2>
      <a:lt2>
        <a:srgbClr val="000000"/>
      </a:lt2>
      <a:accent1>
        <a:srgbClr val="FFFFFF"/>
      </a:accent1>
      <a:accent2>
        <a:srgbClr val="6666FF"/>
      </a:accent2>
      <a:accent3>
        <a:srgbClr val="FFFFFF"/>
      </a:accent3>
      <a:accent4>
        <a:srgbClr val="000000"/>
      </a:accent4>
      <a:accent5>
        <a:srgbClr val="FFFFFF"/>
      </a:accent5>
      <a:accent6>
        <a:srgbClr val="5C5CE7"/>
      </a:accent6>
      <a:hlink>
        <a:srgbClr val="3333CC"/>
      </a:hlink>
      <a:folHlink>
        <a:srgbClr val="3333CC"/>
      </a:folHlink>
    </a:clrScheme>
    <a:fontScheme name="Azu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FF0000"/>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FF0000"/>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Azure 4">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3333CC"/>
        </a:hlink>
        <a:folHlink>
          <a:srgbClr val="3333CC"/>
        </a:folHlink>
      </a:clrScheme>
      <a:clrMap bg1="dk2" tx1="lt1" bg2="dk1" tx2="lt2" accent1="accent1" accent2="accent2" accent3="accent3" accent4="accent4" accent5="accent5" accent6="accent6" hlink="hlink" folHlink="folHlink"/>
    </a:extraClrScheme>
    <a:extraClrScheme>
      <a:clrScheme name="Azure 5">
        <a:dk1>
          <a:srgbClr val="000000"/>
        </a:dk1>
        <a:lt1>
          <a:srgbClr val="FFFFFF"/>
        </a:lt1>
        <a:dk2>
          <a:srgbClr val="000000"/>
        </a:dk2>
        <a:lt2>
          <a:srgbClr val="000000"/>
        </a:lt2>
        <a:accent1>
          <a:srgbClr val="00CCCC"/>
        </a:accent1>
        <a:accent2>
          <a:srgbClr val="6666FF"/>
        </a:accent2>
        <a:accent3>
          <a:srgbClr val="FFFFFF"/>
        </a:accent3>
        <a:accent4>
          <a:srgbClr val="000000"/>
        </a:accent4>
        <a:accent5>
          <a:srgbClr val="AAE2E2"/>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
      <a:clrScheme name="Azure 6">
        <a:dk1>
          <a:srgbClr val="000000"/>
        </a:dk1>
        <a:lt1>
          <a:srgbClr val="FFFFFF"/>
        </a:lt1>
        <a:dk2>
          <a:srgbClr val="FFFFFF"/>
        </a:dk2>
        <a:lt2>
          <a:srgbClr val="000000"/>
        </a:lt2>
        <a:accent1>
          <a:srgbClr val="00CCCC"/>
        </a:accent1>
        <a:accent2>
          <a:srgbClr val="6666FF"/>
        </a:accent2>
        <a:accent3>
          <a:srgbClr val="FFFFFF"/>
        </a:accent3>
        <a:accent4>
          <a:srgbClr val="000000"/>
        </a:accent4>
        <a:accent5>
          <a:srgbClr val="AAE2E2"/>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
      <a:clrScheme name="Azure 7">
        <a:dk1>
          <a:srgbClr val="000000"/>
        </a:dk1>
        <a:lt1>
          <a:srgbClr val="FFFFFF"/>
        </a:lt1>
        <a:dk2>
          <a:srgbClr val="FFFFFF"/>
        </a:dk2>
        <a:lt2>
          <a:srgbClr val="000000"/>
        </a:lt2>
        <a:accent1>
          <a:srgbClr val="FFFFFF"/>
        </a:accent1>
        <a:accent2>
          <a:srgbClr val="6666FF"/>
        </a:accent2>
        <a:accent3>
          <a:srgbClr val="FFFFFF"/>
        </a:accent3>
        <a:accent4>
          <a:srgbClr val="000000"/>
        </a:accent4>
        <a:accent5>
          <a:srgbClr val="FFFFFF"/>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h 2 PowerPoint_working KV" id="{7DDAB412-FD2F-4889-8CB7-6B65A0D00121}" vid="{5D89D39E-0111-4EAE-9F92-93DEB86136C8}"/>
    </a:ext>
  </a:extLst>
</a:theme>
</file>

<file path=ppt/theme/theme2.xml><?xml version="1.0" encoding="utf-8"?>
<a:theme xmlns:a="http://schemas.openxmlformats.org/drawingml/2006/main" name="1_Azure">
  <a:themeElements>
    <a:clrScheme name="Azure 7">
      <a:dk1>
        <a:srgbClr val="000000"/>
      </a:dk1>
      <a:lt1>
        <a:srgbClr val="FFFFFF"/>
      </a:lt1>
      <a:dk2>
        <a:srgbClr val="FFFFFF"/>
      </a:dk2>
      <a:lt2>
        <a:srgbClr val="000000"/>
      </a:lt2>
      <a:accent1>
        <a:srgbClr val="FFFFFF"/>
      </a:accent1>
      <a:accent2>
        <a:srgbClr val="6666FF"/>
      </a:accent2>
      <a:accent3>
        <a:srgbClr val="FFFFFF"/>
      </a:accent3>
      <a:accent4>
        <a:srgbClr val="000000"/>
      </a:accent4>
      <a:accent5>
        <a:srgbClr val="FFFFFF"/>
      </a:accent5>
      <a:accent6>
        <a:srgbClr val="5C5CE7"/>
      </a:accent6>
      <a:hlink>
        <a:srgbClr val="3333CC"/>
      </a:hlink>
      <a:folHlink>
        <a:srgbClr val="3333CC"/>
      </a:folHlink>
    </a:clrScheme>
    <a:fontScheme name="Azu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FF0000"/>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FF0000"/>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Azure 4">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3333CC"/>
        </a:hlink>
        <a:folHlink>
          <a:srgbClr val="3333CC"/>
        </a:folHlink>
      </a:clrScheme>
      <a:clrMap bg1="dk2" tx1="lt1" bg2="dk1" tx2="lt2" accent1="accent1" accent2="accent2" accent3="accent3" accent4="accent4" accent5="accent5" accent6="accent6" hlink="hlink" folHlink="folHlink"/>
    </a:extraClrScheme>
    <a:extraClrScheme>
      <a:clrScheme name="Azure 5">
        <a:dk1>
          <a:srgbClr val="000000"/>
        </a:dk1>
        <a:lt1>
          <a:srgbClr val="FFFFFF"/>
        </a:lt1>
        <a:dk2>
          <a:srgbClr val="000000"/>
        </a:dk2>
        <a:lt2>
          <a:srgbClr val="000000"/>
        </a:lt2>
        <a:accent1>
          <a:srgbClr val="00CCCC"/>
        </a:accent1>
        <a:accent2>
          <a:srgbClr val="6666FF"/>
        </a:accent2>
        <a:accent3>
          <a:srgbClr val="FFFFFF"/>
        </a:accent3>
        <a:accent4>
          <a:srgbClr val="000000"/>
        </a:accent4>
        <a:accent5>
          <a:srgbClr val="AAE2E2"/>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
      <a:clrScheme name="Azure 6">
        <a:dk1>
          <a:srgbClr val="000000"/>
        </a:dk1>
        <a:lt1>
          <a:srgbClr val="FFFFFF"/>
        </a:lt1>
        <a:dk2>
          <a:srgbClr val="FFFFFF"/>
        </a:dk2>
        <a:lt2>
          <a:srgbClr val="000000"/>
        </a:lt2>
        <a:accent1>
          <a:srgbClr val="00CCCC"/>
        </a:accent1>
        <a:accent2>
          <a:srgbClr val="6666FF"/>
        </a:accent2>
        <a:accent3>
          <a:srgbClr val="FFFFFF"/>
        </a:accent3>
        <a:accent4>
          <a:srgbClr val="000000"/>
        </a:accent4>
        <a:accent5>
          <a:srgbClr val="AAE2E2"/>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
      <a:clrScheme name="Azure 7">
        <a:dk1>
          <a:srgbClr val="000000"/>
        </a:dk1>
        <a:lt1>
          <a:srgbClr val="FFFFFF"/>
        </a:lt1>
        <a:dk2>
          <a:srgbClr val="FFFFFF"/>
        </a:dk2>
        <a:lt2>
          <a:srgbClr val="000000"/>
        </a:lt2>
        <a:accent1>
          <a:srgbClr val="FFFFFF"/>
        </a:accent1>
        <a:accent2>
          <a:srgbClr val="6666FF"/>
        </a:accent2>
        <a:accent3>
          <a:srgbClr val="FFFFFF"/>
        </a:accent3>
        <a:accent4>
          <a:srgbClr val="000000"/>
        </a:accent4>
        <a:accent5>
          <a:srgbClr val="FFFFFF"/>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orone5e_big_lectureppt_ch01" id="{6799F640-6796-4A25-9898-503A78CD8BD3}" vid="{D441AC3D-E6AB-4AC0-B43F-B12BE4A3FC48}"/>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 PPT Template</Template>
  <TotalTime>48</TotalTime>
  <Words>1416</Words>
  <Application>Microsoft Office PowerPoint</Application>
  <PresentationFormat>Widescreen</PresentationFormat>
  <Paragraphs>111</Paragraphs>
  <Slides>24</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ＭＳ Ｐゴシック</vt:lpstr>
      <vt:lpstr>Arial</vt:lpstr>
      <vt:lpstr>Courier New</vt:lpstr>
      <vt:lpstr>Times New Roman</vt:lpstr>
      <vt:lpstr>Wingdings</vt:lpstr>
      <vt:lpstr>Azure</vt:lpstr>
      <vt:lpstr>1_Azure</vt:lpstr>
      <vt:lpstr>Mind and Body</vt:lpstr>
      <vt:lpstr>4.1 Overview: The Mind–Body Problem</vt:lpstr>
      <vt:lpstr>The Mind–Body Problem </vt:lpstr>
      <vt:lpstr>Substance Dualism, Materialism, and Logic Behaviorism</vt:lpstr>
      <vt:lpstr>Identity Theory and Functionalism</vt:lpstr>
      <vt:lpstr>Property Dualism and Epiphenomenalism</vt:lpstr>
      <vt:lpstr>4.2 Substance Dualism</vt:lpstr>
      <vt:lpstr>Descartes’s Conceivability Argument</vt:lpstr>
      <vt:lpstr>Descartes’s Conceivability Argument Quote</vt:lpstr>
      <vt:lpstr>What Critics say about Cartesian Dualism</vt:lpstr>
      <vt:lpstr>4.3 Mind–Body Identity</vt:lpstr>
      <vt:lpstr>Nagel’s Bat Argument</vt:lpstr>
      <vt:lpstr>Chalmers’s Zombie Argument Quote</vt:lpstr>
      <vt:lpstr>Chalmers’s Zombie Argument</vt:lpstr>
      <vt:lpstr>4.4 The Mind as Software (1)</vt:lpstr>
      <vt:lpstr>4.4 The Mind as Software (2)</vt:lpstr>
      <vt:lpstr>Block’s Chinese Brain Argument against Functionalism</vt:lpstr>
      <vt:lpstr>Searle and Strong AI</vt:lpstr>
      <vt:lpstr>Searle’s Chinese Room Argument against Strong AI</vt:lpstr>
      <vt:lpstr>The Turing Test</vt:lpstr>
      <vt:lpstr>The Turing Test— Searle</vt:lpstr>
      <vt:lpstr>4.5 The Mind as Properties</vt:lpstr>
      <vt:lpstr>Problems with Some Theories of Mind (1)</vt:lpstr>
      <vt:lpstr>Problems with Some Theories of Mind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Expectations</dc:title>
  <dc:creator>Lewis Vaughn</dc:creator>
  <cp:lastModifiedBy>VENNE, Karissa</cp:lastModifiedBy>
  <cp:revision>505</cp:revision>
  <dcterms:created xsi:type="dcterms:W3CDTF">2010-10-30T21:40:33Z</dcterms:created>
  <dcterms:modified xsi:type="dcterms:W3CDTF">2021-03-16T15:19:12Z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TC011589511033</vt:lpwstr>
  </property>
  <property fmtid="{D5CDD505-2E9C-101B-9397-08002B2CF9AE}" pid="3" name="MSIP_Label_be5cb09a-2992-49d6-8ac9-5f63e7b1ad2f_Enabled">
    <vt:lpwstr>true</vt:lpwstr>
  </property>
  <property fmtid="{D5CDD505-2E9C-101B-9397-08002B2CF9AE}" pid="4" name="MSIP_Label_be5cb09a-2992-49d6-8ac9-5f63e7b1ad2f_SetDate">
    <vt:lpwstr>2021-01-26T21:03:17Z</vt:lpwstr>
  </property>
  <property fmtid="{D5CDD505-2E9C-101B-9397-08002B2CF9AE}" pid="5" name="MSIP_Label_be5cb09a-2992-49d6-8ac9-5f63e7b1ad2f_Method">
    <vt:lpwstr>Standard</vt:lpwstr>
  </property>
  <property fmtid="{D5CDD505-2E9C-101B-9397-08002B2CF9AE}" pid="6" name="MSIP_Label_be5cb09a-2992-49d6-8ac9-5f63e7b1ad2f_Name">
    <vt:lpwstr>Controlled</vt:lpwstr>
  </property>
  <property fmtid="{D5CDD505-2E9C-101B-9397-08002B2CF9AE}" pid="7" name="MSIP_Label_be5cb09a-2992-49d6-8ac9-5f63e7b1ad2f_SiteId">
    <vt:lpwstr>91761b62-4c45-43f5-9f0e-be8ad9b551ff</vt:lpwstr>
  </property>
  <property fmtid="{D5CDD505-2E9C-101B-9397-08002B2CF9AE}" pid="8" name="MSIP_Label_be5cb09a-2992-49d6-8ac9-5f63e7b1ad2f_ActionId">
    <vt:lpwstr>b46ae2bd-6e38-4d7b-aedf-cc737c08d7b3</vt:lpwstr>
  </property>
  <property fmtid="{D5CDD505-2E9C-101B-9397-08002B2CF9AE}" pid="9" name="MSIP_Label_be5cb09a-2992-49d6-8ac9-5f63e7b1ad2f_ContentBits">
    <vt:lpwstr>0</vt:lpwstr>
  </property>
</Properties>
</file>