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7" r:id="rId2"/>
    <p:sldId id="258" r:id="rId3"/>
    <p:sldId id="259" r:id="rId4"/>
    <p:sldId id="263" r:id="rId5"/>
    <p:sldId id="260" r:id="rId6"/>
    <p:sldId id="261" r:id="rId7"/>
    <p:sldId id="288" r:id="rId8"/>
    <p:sldId id="264" r:id="rId9"/>
    <p:sldId id="267" r:id="rId10"/>
    <p:sldId id="289" r:id="rId11"/>
    <p:sldId id="268" r:id="rId12"/>
    <p:sldId id="270" r:id="rId13"/>
    <p:sldId id="269" r:id="rId14"/>
    <p:sldId id="273" r:id="rId15"/>
    <p:sldId id="271" r:id="rId16"/>
    <p:sldId id="275" r:id="rId17"/>
    <p:sldId id="290" r:id="rId18"/>
    <p:sldId id="276" r:id="rId19"/>
    <p:sldId id="277" r:id="rId20"/>
    <p:sldId id="291" r:id="rId21"/>
    <p:sldId id="278" r:id="rId22"/>
    <p:sldId id="279" r:id="rId23"/>
    <p:sldId id="292" r:id="rId24"/>
    <p:sldId id="280" r:id="rId25"/>
    <p:sldId id="281" r:id="rId26"/>
    <p:sldId id="282" r:id="rId27"/>
    <p:sldId id="283" r:id="rId28"/>
    <p:sldId id="293" r:id="rId29"/>
    <p:sldId id="294" r:id="rId30"/>
    <p:sldId id="295" r:id="rId31"/>
    <p:sldId id="284" r:id="rId32"/>
    <p:sldId id="285" r:id="rId33"/>
    <p:sldId id="296" r:id="rId34"/>
    <p:sldId id="286" r:id="rId35"/>
    <p:sldId id="287" r:id="rId36"/>
    <p:sldId id="297"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Parker" initials="EP" lastIdx="1" clrIdx="0"/>
  <p:cmAuthor id="2" name="Emma Parker" initials="EP [2]" lastIdx="1" clrIdx="1"/>
  <p:cmAuthor id="3" name="Emma Parker" initials="EP [3]"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F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73081" autoAdjust="0"/>
  </p:normalViewPr>
  <p:slideViewPr>
    <p:cSldViewPr snapToGrid="0" snapToObjects="1">
      <p:cViewPr>
        <p:scale>
          <a:sx n="80" d="100"/>
          <a:sy n="80" d="100"/>
        </p:scale>
        <p:origin x="816" y="498"/>
      </p:cViewPr>
      <p:guideLst>
        <p:guide orient="horz" pos="2160"/>
        <p:guide pos="2880"/>
      </p:guideLst>
    </p:cSldViewPr>
  </p:slideViewPr>
  <p:outlineViewPr>
    <p:cViewPr>
      <p:scale>
        <a:sx n="33" d="100"/>
        <a:sy n="33" d="100"/>
      </p:scale>
      <p:origin x="0" y="-76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EE616-A81F-4DAC-BFE5-4B4C7D69C6B0}" type="datetimeFigureOut">
              <a:rPr lang="en-US" smtClean="0"/>
              <a:t>3/22/2021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E2CB2-A77B-45EE-BB79-62275897E8A4}" type="slidenum">
              <a:rPr lang="en-US" smtClean="0"/>
              <a:t>‹#›</a:t>
            </a:fld>
            <a:endParaRPr lang="en-US"/>
          </a:p>
        </p:txBody>
      </p:sp>
    </p:spTree>
    <p:extLst>
      <p:ext uri="{BB962C8B-B14F-4D97-AF65-F5344CB8AC3E}">
        <p14:creationId xmlns:p14="http://schemas.microsoft.com/office/powerpoint/2010/main" val="875835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Texas legislature ended its 2019 session in uncharacteristic fashion — with the Governor, Lieutenant Governor, and House Speaker celebrating their successes with a picnic.  Many times, however, the Texas legislative session does not end so happily, and has seen from its members over its long history menacing gestures, threats of violence, disrespectful rhetoric, ridicule, and actual fist-fighting.  This chapter explores how the legislature is structured, what it is supposed to do, and how it works, with illustrative examples of what has happened there.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Chapter 7 Opener</a:t>
            </a:r>
          </a:p>
          <a:p>
            <a:r>
              <a:rPr lang="en-US" sz="1800" b="0" i="0" u="none" strike="noStrike" baseline="0" dirty="0">
                <a:solidFill>
                  <a:srgbClr val="211D1E"/>
                </a:solidFill>
                <a:latin typeface="MillerText Roman"/>
              </a:rPr>
              <a:t>Outgoing Speaker Dennis </a:t>
            </a:r>
            <a:r>
              <a:rPr lang="en-US" sz="1800" b="0" i="0" u="none" strike="noStrike" baseline="0" dirty="0" err="1">
                <a:solidFill>
                  <a:srgbClr val="211D1E"/>
                </a:solidFill>
                <a:latin typeface="MillerText Roman"/>
              </a:rPr>
              <a:t>Bonnen</a:t>
            </a:r>
            <a:r>
              <a:rPr lang="en-US" sz="1800" b="0" i="0" u="none" strike="noStrike" baseline="0" dirty="0">
                <a:solidFill>
                  <a:srgbClr val="211D1E"/>
                </a:solidFill>
                <a:latin typeface="MillerText Roman"/>
              </a:rPr>
              <a:t> attempts to get the attention of the chamber as Representative Dan </a:t>
            </a:r>
            <a:r>
              <a:rPr lang="en-US" sz="1800" b="0" i="0" u="none" strike="noStrike" baseline="0" dirty="0" err="1">
                <a:solidFill>
                  <a:srgbClr val="211D1E"/>
                </a:solidFill>
                <a:latin typeface="MillerText Roman"/>
              </a:rPr>
              <a:t>Huberty</a:t>
            </a:r>
            <a:r>
              <a:rPr lang="en-US" sz="1800" b="0" i="0" u="none" strike="noStrike" baseline="0" dirty="0">
                <a:solidFill>
                  <a:srgbClr val="211D1E"/>
                </a:solidFill>
                <a:latin typeface="MillerText Roman"/>
              </a:rPr>
              <a:t> bear hugs Senator Larry Taylor in celebration of passage of a massive education spending bill.</a:t>
            </a:r>
          </a:p>
          <a:p>
            <a:r>
              <a:rPr lang="en-US" sz="1800" b="0" i="0" u="none" strike="noStrike" baseline="0" dirty="0">
                <a:solidFill>
                  <a:srgbClr val="211D1E"/>
                </a:solidFill>
                <a:latin typeface="MillerText Roman"/>
              </a:rPr>
              <a:t>Source: </a:t>
            </a:r>
            <a:r>
              <a:rPr lang="en-US" sz="1200" b="0" i="0" u="none" strike="noStrike" kern="1200" baseline="0" dirty="0">
                <a:solidFill>
                  <a:schemeClr val="tx1"/>
                </a:solidFill>
                <a:latin typeface="+mn-lt"/>
                <a:ea typeface="+mn-ea"/>
                <a:cs typeface="+mn-cs"/>
              </a:rPr>
              <a:t>Bob </a:t>
            </a:r>
            <a:r>
              <a:rPr lang="en-US" sz="1200" b="0" i="0" u="none" strike="noStrike" kern="1200" baseline="0" dirty="0" err="1">
                <a:solidFill>
                  <a:schemeClr val="tx1"/>
                </a:solidFill>
                <a:latin typeface="+mn-lt"/>
                <a:ea typeface="+mn-ea"/>
                <a:cs typeface="+mn-cs"/>
              </a:rPr>
              <a:t>Daemmrich</a:t>
            </a:r>
            <a:endParaRPr lang="en-US" dirty="0"/>
          </a:p>
        </p:txBody>
      </p:sp>
      <p:sp>
        <p:nvSpPr>
          <p:cNvPr id="4" name="Slide Number Placeholder 3"/>
          <p:cNvSpPr>
            <a:spLocks noGrp="1"/>
          </p:cNvSpPr>
          <p:nvPr>
            <p:ph type="sldNum" sz="quarter" idx="5"/>
          </p:nvPr>
        </p:nvSpPr>
        <p:spPr/>
        <p:txBody>
          <a:bodyPr/>
          <a:lstStyle/>
          <a:p>
            <a:fld id="{305E2CB2-A77B-45EE-BB79-62275897E8A4}" type="slidenum">
              <a:rPr lang="en-US" smtClean="0"/>
              <a:t>1</a:t>
            </a:fld>
            <a:endParaRPr lang="en-US"/>
          </a:p>
        </p:txBody>
      </p:sp>
    </p:spTree>
    <p:extLst>
      <p:ext uri="{BB962C8B-B14F-4D97-AF65-F5344CB8AC3E}">
        <p14:creationId xmlns:p14="http://schemas.microsoft.com/office/powerpoint/2010/main" val="708984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a:t>Figure 7.3 </a:t>
            </a:r>
            <a:r>
              <a:rPr lang="en-US" sz="1200" i="0" dirty="0"/>
              <a:t>Length of Legislative Session</a:t>
            </a:r>
          </a:p>
          <a:p>
            <a:r>
              <a:rPr lang="en-US" sz="1800" b="0" i="0" u="none" strike="noStrike" baseline="0" dirty="0">
                <a:solidFill>
                  <a:srgbClr val="211D1E"/>
                </a:solidFill>
                <a:latin typeface="MillerText Italic"/>
              </a:rPr>
              <a:t>Source: </a:t>
            </a:r>
            <a:r>
              <a:rPr lang="en-US" sz="1800" b="0" i="0" u="none" strike="noStrike" baseline="0" dirty="0">
                <a:solidFill>
                  <a:srgbClr val="211D1E"/>
                </a:solidFill>
                <a:latin typeface="MillerText Roman"/>
              </a:rPr>
              <a:t>National Council of State Legislatures. Number indicates the maximum number of legislative days or, if the session had different lengths for different years, the longer of the two session dates. “None” signals that the chamber decides how long the session lasts.</a:t>
            </a:r>
          </a:p>
        </p:txBody>
      </p:sp>
      <p:sp>
        <p:nvSpPr>
          <p:cNvPr id="4" name="Slide Number Placeholder 3"/>
          <p:cNvSpPr>
            <a:spLocks noGrp="1"/>
          </p:cNvSpPr>
          <p:nvPr>
            <p:ph type="sldNum" sz="quarter" idx="5"/>
          </p:nvPr>
        </p:nvSpPr>
        <p:spPr/>
        <p:txBody>
          <a:bodyPr/>
          <a:lstStyle/>
          <a:p>
            <a:fld id="{305E2CB2-A77B-45EE-BB79-62275897E8A4}" type="slidenum">
              <a:rPr lang="en-US" smtClean="0"/>
              <a:t>14</a:t>
            </a:fld>
            <a:endParaRPr lang="en-US"/>
          </a:p>
        </p:txBody>
      </p:sp>
    </p:spTree>
    <p:extLst>
      <p:ext uri="{BB962C8B-B14F-4D97-AF65-F5344CB8AC3E}">
        <p14:creationId xmlns:p14="http://schemas.microsoft.com/office/powerpoint/2010/main" val="3236609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a:t>Figure 7.2 </a:t>
            </a:r>
            <a:r>
              <a:rPr lang="en-US" sz="1200" i="0" dirty="0"/>
              <a:t>Bills Passed by Session</a:t>
            </a:r>
          </a:p>
          <a:p>
            <a:r>
              <a:rPr lang="en-US" sz="1800" b="0" i="0" u="none" strike="noStrike" baseline="0" dirty="0">
                <a:solidFill>
                  <a:srgbClr val="211D1E"/>
                </a:solidFill>
                <a:latin typeface="MillerText Italic"/>
              </a:rPr>
              <a:t>Source</a:t>
            </a:r>
            <a:r>
              <a:rPr lang="en-US" sz="1800" b="0" i="0" u="none" strike="noStrike" baseline="0" dirty="0">
                <a:solidFill>
                  <a:srgbClr val="211D1E"/>
                </a:solidFill>
                <a:latin typeface="MillerText Roman"/>
              </a:rPr>
              <a:t>: Data taken from Legislative Reference Library. Bars represent total bills filed and passed by the Texas House and Senate. Line represents percentage passed of those filed. </a:t>
            </a:r>
          </a:p>
        </p:txBody>
      </p:sp>
      <p:sp>
        <p:nvSpPr>
          <p:cNvPr id="4" name="Slide Number Placeholder 3"/>
          <p:cNvSpPr>
            <a:spLocks noGrp="1"/>
          </p:cNvSpPr>
          <p:nvPr>
            <p:ph type="sldNum" sz="quarter" idx="5"/>
          </p:nvPr>
        </p:nvSpPr>
        <p:spPr/>
        <p:txBody>
          <a:bodyPr/>
          <a:lstStyle/>
          <a:p>
            <a:fld id="{305E2CB2-A77B-45EE-BB79-62275897E8A4}" type="slidenum">
              <a:rPr lang="en-US" smtClean="0"/>
              <a:t>15</a:t>
            </a:fld>
            <a:endParaRPr lang="en-US"/>
          </a:p>
        </p:txBody>
      </p:sp>
    </p:spTree>
    <p:extLst>
      <p:ext uri="{BB962C8B-B14F-4D97-AF65-F5344CB8AC3E}">
        <p14:creationId xmlns:p14="http://schemas.microsoft.com/office/powerpoint/2010/main" val="3602614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Legislative staff salary budget is low.  Legislative Boards and Councils are needed to help the part time legislature complete its essential functions on time.  For example, the Legislative Budget Board consists of the Lt. Governor, the Speaker of the House, and four members from each chamber.  The LBB creates the initial budget that is submitted to the legislature.</a:t>
            </a:r>
          </a:p>
        </p:txBody>
      </p:sp>
      <p:sp>
        <p:nvSpPr>
          <p:cNvPr id="4" name="Slide Number Placeholder 3"/>
          <p:cNvSpPr>
            <a:spLocks noGrp="1"/>
          </p:cNvSpPr>
          <p:nvPr>
            <p:ph type="sldNum" sz="quarter" idx="5"/>
          </p:nvPr>
        </p:nvSpPr>
        <p:spPr/>
        <p:txBody>
          <a:bodyPr/>
          <a:lstStyle/>
          <a:p>
            <a:fld id="{305E2CB2-A77B-45EE-BB79-62275897E8A4}" type="slidenum">
              <a:rPr lang="en-US" smtClean="0"/>
              <a:t>16</a:t>
            </a:fld>
            <a:endParaRPr lang="en-US"/>
          </a:p>
        </p:txBody>
      </p:sp>
    </p:spTree>
    <p:extLst>
      <p:ext uri="{BB962C8B-B14F-4D97-AF65-F5344CB8AC3E}">
        <p14:creationId xmlns:p14="http://schemas.microsoft.com/office/powerpoint/2010/main" val="1723923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$7,200 annual salary of Texas state legislators is the lowest of any state in the US.  Members are marginally helped by the fact that they are paid a per diem of $190 every day that the legislature is in session.  This works out to $26,600 across the entire regular session. </a:t>
            </a:r>
          </a:p>
        </p:txBody>
      </p:sp>
      <p:sp>
        <p:nvSpPr>
          <p:cNvPr id="4" name="Slide Number Placeholder 3"/>
          <p:cNvSpPr>
            <a:spLocks noGrp="1"/>
          </p:cNvSpPr>
          <p:nvPr>
            <p:ph type="sldNum" sz="quarter" idx="5"/>
          </p:nvPr>
        </p:nvSpPr>
        <p:spPr/>
        <p:txBody>
          <a:bodyPr/>
          <a:lstStyle/>
          <a:p>
            <a:fld id="{305E2CB2-A77B-45EE-BB79-62275897E8A4}" type="slidenum">
              <a:rPr lang="en-US" smtClean="0"/>
              <a:t>17</a:t>
            </a:fld>
            <a:endParaRPr lang="en-US"/>
          </a:p>
        </p:txBody>
      </p:sp>
    </p:spTree>
    <p:extLst>
      <p:ext uri="{BB962C8B-B14F-4D97-AF65-F5344CB8AC3E}">
        <p14:creationId xmlns:p14="http://schemas.microsoft.com/office/powerpoint/2010/main" val="2519672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 small salaries members are paid, the Texas Legislature must deal with a relatively high level of turnover.  With so many members leaving, it can leave the legislature with a lack of institutional memory. </a:t>
            </a:r>
          </a:p>
        </p:txBody>
      </p:sp>
      <p:sp>
        <p:nvSpPr>
          <p:cNvPr id="4" name="Slide Number Placeholder 3"/>
          <p:cNvSpPr>
            <a:spLocks noGrp="1"/>
          </p:cNvSpPr>
          <p:nvPr>
            <p:ph type="sldNum" sz="quarter" idx="5"/>
          </p:nvPr>
        </p:nvSpPr>
        <p:spPr/>
        <p:txBody>
          <a:bodyPr/>
          <a:lstStyle/>
          <a:p>
            <a:fld id="{305E2CB2-A77B-45EE-BB79-62275897E8A4}" type="slidenum">
              <a:rPr lang="en-US" smtClean="0"/>
              <a:t>18</a:t>
            </a:fld>
            <a:endParaRPr lang="en-US"/>
          </a:p>
        </p:txBody>
      </p:sp>
    </p:spTree>
    <p:extLst>
      <p:ext uri="{BB962C8B-B14F-4D97-AF65-F5344CB8AC3E}">
        <p14:creationId xmlns:p14="http://schemas.microsoft.com/office/powerpoint/2010/main" val="262831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a:t>Figure 7.4 </a:t>
            </a:r>
            <a:r>
              <a:rPr lang="en-US" sz="1200" i="0" dirty="0"/>
              <a:t>Incumbents’ Reelection Rate</a:t>
            </a:r>
          </a:p>
          <a:p>
            <a:r>
              <a:rPr lang="en-US" sz="1800" b="0" i="0" u="none" strike="noStrike" baseline="0" dirty="0">
                <a:solidFill>
                  <a:srgbClr val="211D1E"/>
                </a:solidFill>
                <a:latin typeface="MillerText Italic"/>
              </a:rPr>
              <a:t>Source: </a:t>
            </a:r>
            <a:r>
              <a:rPr lang="en-US" sz="1800" b="0" i="0" u="none" strike="noStrike" baseline="0" dirty="0">
                <a:solidFill>
                  <a:srgbClr val="211D1E"/>
                </a:solidFill>
                <a:latin typeface="MillerText Roman"/>
              </a:rPr>
              <a:t>Texas Legislature Online. Includes only races where an incumbent ran for reelection. </a:t>
            </a:r>
          </a:p>
        </p:txBody>
      </p:sp>
      <p:sp>
        <p:nvSpPr>
          <p:cNvPr id="4" name="Slide Number Placeholder 3"/>
          <p:cNvSpPr>
            <a:spLocks noGrp="1"/>
          </p:cNvSpPr>
          <p:nvPr>
            <p:ph type="sldNum" sz="quarter" idx="5"/>
          </p:nvPr>
        </p:nvSpPr>
        <p:spPr/>
        <p:txBody>
          <a:bodyPr/>
          <a:lstStyle/>
          <a:p>
            <a:fld id="{305E2CB2-A77B-45EE-BB79-62275897E8A4}" type="slidenum">
              <a:rPr lang="en-US" smtClean="0"/>
              <a:t>19</a:t>
            </a:fld>
            <a:endParaRPr lang="en-US"/>
          </a:p>
        </p:txBody>
      </p:sp>
    </p:spTree>
    <p:extLst>
      <p:ext uri="{BB962C8B-B14F-4D97-AF65-F5344CB8AC3E}">
        <p14:creationId xmlns:p14="http://schemas.microsoft.com/office/powerpoint/2010/main" val="2695201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Research indicates several negative consequences of having a part-time legislature.  Legislators are in less contact with their constituency and more apt to follow party leadership.  In addition, part-time legislatures are less likely to tackle complex and difficult government reform.</a:t>
            </a:r>
          </a:p>
        </p:txBody>
      </p:sp>
      <p:sp>
        <p:nvSpPr>
          <p:cNvPr id="4" name="Slide Number Placeholder 3"/>
          <p:cNvSpPr>
            <a:spLocks noGrp="1"/>
          </p:cNvSpPr>
          <p:nvPr>
            <p:ph type="sldNum" sz="quarter" idx="5"/>
          </p:nvPr>
        </p:nvSpPr>
        <p:spPr/>
        <p:txBody>
          <a:bodyPr/>
          <a:lstStyle/>
          <a:p>
            <a:fld id="{305E2CB2-A77B-45EE-BB79-62275897E8A4}" type="slidenum">
              <a:rPr lang="en-US" smtClean="0"/>
              <a:t>20</a:t>
            </a:fld>
            <a:endParaRPr lang="en-US"/>
          </a:p>
        </p:txBody>
      </p:sp>
    </p:spTree>
    <p:extLst>
      <p:ext uri="{BB962C8B-B14F-4D97-AF65-F5344CB8AC3E}">
        <p14:creationId xmlns:p14="http://schemas.microsoft.com/office/powerpoint/2010/main" val="4019708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Committees provide a division of labor in the legislature and are responsible for most of the legislative tasks.  All members serve on one or more committees, and membership on committees is determined by seniority, expertise, and politics.  There are permanent standing committees (such as those assigned to the budget) and temporary select committees.  For example, in 2017, there was a select Opioid and Substance Abuse Committee.</a:t>
            </a:r>
          </a:p>
        </p:txBody>
      </p:sp>
      <p:sp>
        <p:nvSpPr>
          <p:cNvPr id="4" name="Slide Number Placeholder 3"/>
          <p:cNvSpPr>
            <a:spLocks noGrp="1"/>
          </p:cNvSpPr>
          <p:nvPr>
            <p:ph type="sldNum" sz="quarter" idx="5"/>
          </p:nvPr>
        </p:nvSpPr>
        <p:spPr/>
        <p:txBody>
          <a:bodyPr/>
          <a:lstStyle/>
          <a:p>
            <a:fld id="{305E2CB2-A77B-45EE-BB79-62275897E8A4}" type="slidenum">
              <a:rPr lang="en-US" smtClean="0"/>
              <a:t>21</a:t>
            </a:fld>
            <a:endParaRPr lang="en-US"/>
          </a:p>
        </p:txBody>
      </p:sp>
    </p:spTree>
    <p:extLst>
      <p:ext uri="{BB962C8B-B14F-4D97-AF65-F5344CB8AC3E}">
        <p14:creationId xmlns:p14="http://schemas.microsoft.com/office/powerpoint/2010/main" val="3986677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Speaker is the presiding officer of the House and its most influential member.  The Speaker is chosen by a majority vote of all House members at the beginning of each legislative session.   The Speaker selects chairs for committees and assign members to half of the seats on most committees (seniority determines the other half).  Committee assignments can be an effective way to reward loyalists and punish opponents.</a:t>
            </a:r>
          </a:p>
        </p:txBody>
      </p:sp>
      <p:sp>
        <p:nvSpPr>
          <p:cNvPr id="4" name="Slide Number Placeholder 3"/>
          <p:cNvSpPr>
            <a:spLocks noGrp="1"/>
          </p:cNvSpPr>
          <p:nvPr>
            <p:ph type="sldNum" sz="quarter" idx="5"/>
          </p:nvPr>
        </p:nvSpPr>
        <p:spPr/>
        <p:txBody>
          <a:bodyPr/>
          <a:lstStyle/>
          <a:p>
            <a:fld id="{305E2CB2-A77B-45EE-BB79-62275897E8A4}" type="slidenum">
              <a:rPr lang="en-US" smtClean="0"/>
              <a:t>22</a:t>
            </a:fld>
            <a:endParaRPr lang="en-US"/>
          </a:p>
        </p:txBody>
      </p:sp>
    </p:spTree>
    <p:extLst>
      <p:ext uri="{BB962C8B-B14F-4D97-AF65-F5344CB8AC3E}">
        <p14:creationId xmlns:p14="http://schemas.microsoft.com/office/powerpoint/2010/main" val="3170671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lieutenant governor is one of the most powerful politicians in the state.  Even though he is not a member of the Senate (only voting to break ties) the lieutenant governor is that chamber’s presiding officer and is referred to as the President of the Senate.  He appoints the 2/3 of committee seats that are not affected by seniority and assigns bills to committees.</a:t>
            </a:r>
          </a:p>
        </p:txBody>
      </p:sp>
      <p:sp>
        <p:nvSpPr>
          <p:cNvPr id="4" name="Slide Number Placeholder 3"/>
          <p:cNvSpPr>
            <a:spLocks noGrp="1"/>
          </p:cNvSpPr>
          <p:nvPr>
            <p:ph type="sldNum" sz="quarter" idx="5"/>
          </p:nvPr>
        </p:nvSpPr>
        <p:spPr/>
        <p:txBody>
          <a:bodyPr/>
          <a:lstStyle/>
          <a:p>
            <a:fld id="{305E2CB2-A77B-45EE-BB79-62275897E8A4}" type="slidenum">
              <a:rPr lang="en-US" smtClean="0"/>
              <a:t>24</a:t>
            </a:fld>
            <a:endParaRPr lang="en-US"/>
          </a:p>
        </p:txBody>
      </p:sp>
    </p:spTree>
    <p:extLst>
      <p:ext uri="{BB962C8B-B14F-4D97-AF65-F5344CB8AC3E}">
        <p14:creationId xmlns:p14="http://schemas.microsoft.com/office/powerpoint/2010/main" val="2731992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Texas Legislature (aka the “</a:t>
            </a:r>
            <a:r>
              <a:rPr lang="en-US" dirty="0" err="1"/>
              <a:t>Lege</a:t>
            </a:r>
            <a:r>
              <a:rPr lang="en-US" dirty="0"/>
              <a:t>”) is a bicameral legislature, with two chambers that are called the House of Representatives (w/ 150 seats) and the Senate (w/ 31 seats).  It meets in the spring of odd-numbered years in the (pinkish colored) Texas Capitol in Austin.</a:t>
            </a:r>
          </a:p>
        </p:txBody>
      </p:sp>
      <p:sp>
        <p:nvSpPr>
          <p:cNvPr id="4" name="Slide Number Placeholder 3"/>
          <p:cNvSpPr>
            <a:spLocks noGrp="1"/>
          </p:cNvSpPr>
          <p:nvPr>
            <p:ph type="sldNum" sz="quarter" idx="5"/>
          </p:nvPr>
        </p:nvSpPr>
        <p:spPr/>
        <p:txBody>
          <a:bodyPr/>
          <a:lstStyle/>
          <a:p>
            <a:fld id="{305E2CB2-A77B-45EE-BB79-62275897E8A4}" type="slidenum">
              <a:rPr lang="en-US" smtClean="0"/>
              <a:t>3</a:t>
            </a:fld>
            <a:endParaRPr lang="en-US"/>
          </a:p>
        </p:txBody>
      </p:sp>
    </p:spTree>
    <p:extLst>
      <p:ext uri="{BB962C8B-B14F-4D97-AF65-F5344CB8AC3E}">
        <p14:creationId xmlns:p14="http://schemas.microsoft.com/office/powerpoint/2010/main" val="1276405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of creating laws in Texas is patterned after the federal process, but the short regular session in Texas makes the process even more difficult.  Bills must make their way through committee and to the chamber floor for debate and final vote in order to get to the governor for signature.  The process involves three readings of the bill. </a:t>
            </a:r>
          </a:p>
        </p:txBody>
      </p:sp>
      <p:sp>
        <p:nvSpPr>
          <p:cNvPr id="4" name="Slide Number Placeholder 3"/>
          <p:cNvSpPr>
            <a:spLocks noGrp="1"/>
          </p:cNvSpPr>
          <p:nvPr>
            <p:ph type="sldNum" sz="quarter" idx="5"/>
          </p:nvPr>
        </p:nvSpPr>
        <p:spPr/>
        <p:txBody>
          <a:bodyPr/>
          <a:lstStyle/>
          <a:p>
            <a:fld id="{305E2CB2-A77B-45EE-BB79-62275897E8A4}" type="slidenum">
              <a:rPr lang="en-US" smtClean="0"/>
              <a:t>25</a:t>
            </a:fld>
            <a:endParaRPr lang="en-US"/>
          </a:p>
        </p:txBody>
      </p:sp>
    </p:spTree>
    <p:extLst>
      <p:ext uri="{BB962C8B-B14F-4D97-AF65-F5344CB8AC3E}">
        <p14:creationId xmlns:p14="http://schemas.microsoft.com/office/powerpoint/2010/main" val="4007209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bill must pass both chambers in order to become law.  The House and Senate versions must be identical or the bill cannot go to the governor.  This is sometimes accomplished by replacing one chamber’s version of the bill with the opposite chamber’s version.  Or, instead, a compromise bill can come out of the conference committee, which is made up of five members from each chamber.  If a single bill is generated it is sent back to both chambers to be voted on without changes.  It is then sent to the governor. </a:t>
            </a:r>
          </a:p>
        </p:txBody>
      </p:sp>
      <p:sp>
        <p:nvSpPr>
          <p:cNvPr id="4" name="Slide Number Placeholder 3"/>
          <p:cNvSpPr>
            <a:spLocks noGrp="1"/>
          </p:cNvSpPr>
          <p:nvPr>
            <p:ph type="sldNum" sz="quarter" idx="5"/>
          </p:nvPr>
        </p:nvSpPr>
        <p:spPr/>
        <p:txBody>
          <a:bodyPr/>
          <a:lstStyle/>
          <a:p>
            <a:fld id="{305E2CB2-A77B-45EE-BB79-62275897E8A4}" type="slidenum">
              <a:rPr lang="en-US" smtClean="0"/>
              <a:t>27</a:t>
            </a:fld>
            <a:endParaRPr lang="en-US"/>
          </a:p>
        </p:txBody>
      </p:sp>
    </p:spTree>
    <p:extLst>
      <p:ext uri="{BB962C8B-B14F-4D97-AF65-F5344CB8AC3E}">
        <p14:creationId xmlns:p14="http://schemas.microsoft.com/office/powerpoint/2010/main" val="1461947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House, the order that bills are debated is set by the Local and Consent Calendar Committee and the Regular Calendar Committee.  In the Senate, the secretary of the Senate usually establishes the order based on Senate rules.  Overall, many “rules rule” both chambers.</a:t>
            </a:r>
          </a:p>
        </p:txBody>
      </p:sp>
      <p:sp>
        <p:nvSpPr>
          <p:cNvPr id="4" name="Slide Number Placeholder 3"/>
          <p:cNvSpPr>
            <a:spLocks noGrp="1"/>
          </p:cNvSpPr>
          <p:nvPr>
            <p:ph type="sldNum" sz="quarter" idx="5"/>
          </p:nvPr>
        </p:nvSpPr>
        <p:spPr/>
        <p:txBody>
          <a:bodyPr/>
          <a:lstStyle/>
          <a:p>
            <a:fld id="{305E2CB2-A77B-45EE-BB79-62275897E8A4}" type="slidenum">
              <a:rPr lang="en-US" smtClean="0"/>
              <a:t>29</a:t>
            </a:fld>
            <a:endParaRPr lang="en-US"/>
          </a:p>
        </p:txBody>
      </p:sp>
    </p:spTree>
    <p:extLst>
      <p:ext uri="{BB962C8B-B14F-4D97-AF65-F5344CB8AC3E}">
        <p14:creationId xmlns:p14="http://schemas.microsoft.com/office/powerpoint/2010/main" val="488044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Texas legislative system is designed to move slowly, so many legislators engage in tit-for-tat negotiations called logrolling to move things along.  Of course, things can work in the opposite direction, as legislators try to slow down their opponents. </a:t>
            </a:r>
          </a:p>
        </p:txBody>
      </p:sp>
      <p:sp>
        <p:nvSpPr>
          <p:cNvPr id="4" name="Slide Number Placeholder 3"/>
          <p:cNvSpPr>
            <a:spLocks noGrp="1"/>
          </p:cNvSpPr>
          <p:nvPr>
            <p:ph type="sldNum" sz="quarter" idx="5"/>
          </p:nvPr>
        </p:nvSpPr>
        <p:spPr/>
        <p:txBody>
          <a:bodyPr/>
          <a:lstStyle/>
          <a:p>
            <a:fld id="{305E2CB2-A77B-45EE-BB79-62275897E8A4}" type="slidenum">
              <a:rPr lang="en-US" smtClean="0"/>
              <a:t>31</a:t>
            </a:fld>
            <a:endParaRPr lang="en-US"/>
          </a:p>
        </p:txBody>
      </p:sp>
    </p:spTree>
    <p:extLst>
      <p:ext uri="{BB962C8B-B14F-4D97-AF65-F5344CB8AC3E}">
        <p14:creationId xmlns:p14="http://schemas.microsoft.com/office/powerpoint/2010/main" val="1324461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Political Polarization has been increasing over the past several decades.  Ideology used to cross cut partisanship, but now it reinforces it.  For many years in the House, the majority party would run over the minority party, but there would be bi-partisanship in the Senate.  Recently the Senate has become more like the House.</a:t>
            </a:r>
          </a:p>
        </p:txBody>
      </p:sp>
      <p:sp>
        <p:nvSpPr>
          <p:cNvPr id="4" name="Slide Number Placeholder 3"/>
          <p:cNvSpPr>
            <a:spLocks noGrp="1"/>
          </p:cNvSpPr>
          <p:nvPr>
            <p:ph type="sldNum" sz="quarter" idx="5"/>
          </p:nvPr>
        </p:nvSpPr>
        <p:spPr/>
        <p:txBody>
          <a:bodyPr/>
          <a:lstStyle/>
          <a:p>
            <a:fld id="{305E2CB2-A77B-45EE-BB79-62275897E8A4}" type="slidenum">
              <a:rPr lang="en-US" smtClean="0"/>
              <a:t>34</a:t>
            </a:fld>
            <a:endParaRPr lang="en-US"/>
          </a:p>
        </p:txBody>
      </p:sp>
    </p:spTree>
    <p:extLst>
      <p:ext uri="{BB962C8B-B14F-4D97-AF65-F5344CB8AC3E}">
        <p14:creationId xmlns:p14="http://schemas.microsoft.com/office/powerpoint/2010/main" val="159619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a:t>Figure 7.6 </a:t>
            </a:r>
            <a:r>
              <a:rPr lang="en-US" sz="1200" i="0" dirty="0"/>
              <a:t>Increasing Polarization in the Texas Legislature</a:t>
            </a:r>
          </a:p>
          <a:p>
            <a:r>
              <a:rPr lang="en-US" sz="1800" b="0" i="0" u="none" strike="noStrike" baseline="0" dirty="0">
                <a:solidFill>
                  <a:srgbClr val="211D1E"/>
                </a:solidFill>
                <a:latin typeface="MillerText Italic"/>
              </a:rPr>
              <a:t>Source</a:t>
            </a:r>
            <a:r>
              <a:rPr lang="en-US" sz="1800" b="0" i="0" u="none" strike="noStrike" baseline="0" dirty="0">
                <a:solidFill>
                  <a:srgbClr val="211D1E"/>
                </a:solidFill>
                <a:latin typeface="MillerText Roman"/>
              </a:rPr>
              <a:t>: State Ideologies Project, Boris Shor. Positive numbers designate conservative ideologies for median voter; negative numbers designate more liberal ideologies for median voter. </a:t>
            </a:r>
          </a:p>
        </p:txBody>
      </p:sp>
      <p:sp>
        <p:nvSpPr>
          <p:cNvPr id="4" name="Slide Number Placeholder 3"/>
          <p:cNvSpPr>
            <a:spLocks noGrp="1"/>
          </p:cNvSpPr>
          <p:nvPr>
            <p:ph type="sldNum" sz="quarter" idx="5"/>
          </p:nvPr>
        </p:nvSpPr>
        <p:spPr/>
        <p:txBody>
          <a:bodyPr/>
          <a:lstStyle/>
          <a:p>
            <a:fld id="{305E2CB2-A77B-45EE-BB79-62275897E8A4}" type="slidenum">
              <a:rPr lang="en-US" smtClean="0"/>
              <a:t>35</a:t>
            </a:fld>
            <a:endParaRPr lang="en-US"/>
          </a:p>
        </p:txBody>
      </p:sp>
    </p:spTree>
    <p:extLst>
      <p:ext uri="{BB962C8B-B14F-4D97-AF65-F5344CB8AC3E}">
        <p14:creationId xmlns:p14="http://schemas.microsoft.com/office/powerpoint/2010/main" val="4066316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capitol has become more diverse, which has led to more policy that addresses the needs of the minority community.  Still there are groups that are over-represented and groups that are under-represented in the Texas Legislature.  Most members of the Texas Legislature have a college degree, which sets them apart from the majority of Texans.  In contrast, most legislators do reflect the state in terms of their Christian religion.</a:t>
            </a:r>
          </a:p>
          <a:p>
            <a:endParaRPr lang="en-US" dirty="0"/>
          </a:p>
          <a:p>
            <a:r>
              <a:rPr lang="en-US" dirty="0"/>
              <a:t>The number of female legislators has increased, but is still low.  Prior to the 1960’s it was not uncommon for male members to hold male-only meetings.  Things have improved in recent times, but some members still face sexism.  In terms of racial and ethnic minorities, prior to the Civil Rights Era, districts were drawn to purposely split up African-American and Hispanic communities to ensure that they were not elected to the legislature.  After the passage of the Voting Rights Act things changed.  In 1966 Curtis Graves became the first African-American elected to the Texas House since Reconstruction. In 1971, there was only 10 Hispanics in the Texas House, but by 1999 Texas led all states in Latino representation.</a:t>
            </a:r>
          </a:p>
          <a:p>
            <a:endParaRPr lang="en-US" dirty="0"/>
          </a:p>
        </p:txBody>
      </p:sp>
      <p:sp>
        <p:nvSpPr>
          <p:cNvPr id="4" name="Slide Number Placeholder 3"/>
          <p:cNvSpPr>
            <a:spLocks noGrp="1"/>
          </p:cNvSpPr>
          <p:nvPr>
            <p:ph type="sldNum" sz="quarter" idx="5"/>
          </p:nvPr>
        </p:nvSpPr>
        <p:spPr/>
        <p:txBody>
          <a:bodyPr/>
          <a:lstStyle/>
          <a:p>
            <a:fld id="{305E2CB2-A77B-45EE-BB79-62275897E8A4}" type="slidenum">
              <a:rPr lang="en-US" smtClean="0"/>
              <a:t>36</a:t>
            </a:fld>
            <a:endParaRPr lang="en-US"/>
          </a:p>
        </p:txBody>
      </p:sp>
    </p:spTree>
    <p:extLst>
      <p:ext uri="{BB962C8B-B14F-4D97-AF65-F5344CB8AC3E}">
        <p14:creationId xmlns:p14="http://schemas.microsoft.com/office/powerpoint/2010/main" val="3990377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legislature passes laws, conducts oversight over the executive branch, and has the power to impeach.  There are general laws, local laws, special laws; joint resolutions, concurrent resolutions, and simple resolutions.  Oversight is conducted primarily through committee hearings focusing on various executive agencies and actions.  Impeachment, as at the federal level, starts in the House, and the Senate holds the trial to determine removal. </a:t>
            </a:r>
          </a:p>
        </p:txBody>
      </p:sp>
      <p:sp>
        <p:nvSpPr>
          <p:cNvPr id="4" name="Slide Number Placeholder 3"/>
          <p:cNvSpPr>
            <a:spLocks noGrp="1"/>
          </p:cNvSpPr>
          <p:nvPr>
            <p:ph type="sldNum" sz="quarter" idx="5"/>
          </p:nvPr>
        </p:nvSpPr>
        <p:spPr/>
        <p:txBody>
          <a:bodyPr/>
          <a:lstStyle/>
          <a:p>
            <a:fld id="{305E2CB2-A77B-45EE-BB79-62275897E8A4}" type="slidenum">
              <a:rPr lang="en-US" smtClean="0"/>
              <a:t>4</a:t>
            </a:fld>
            <a:endParaRPr lang="en-US"/>
          </a:p>
        </p:txBody>
      </p:sp>
    </p:spTree>
    <p:extLst>
      <p:ext uri="{BB962C8B-B14F-4D97-AF65-F5344CB8AC3E}">
        <p14:creationId xmlns:p14="http://schemas.microsoft.com/office/powerpoint/2010/main" val="197274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chambers have the same general function, but they differ in the fact that the House is designed to respond to the will of the people, while the Senate should be more deliberative. The House has 150 members that are elected to two-year terms and that are all at least 21 years old, Texas residents for two years, residents of their district for one year. </a:t>
            </a:r>
          </a:p>
        </p:txBody>
      </p:sp>
      <p:sp>
        <p:nvSpPr>
          <p:cNvPr id="4" name="Slide Number Placeholder 3"/>
          <p:cNvSpPr>
            <a:spLocks noGrp="1"/>
          </p:cNvSpPr>
          <p:nvPr>
            <p:ph type="sldNum" sz="quarter" idx="5"/>
          </p:nvPr>
        </p:nvSpPr>
        <p:spPr/>
        <p:txBody>
          <a:bodyPr/>
          <a:lstStyle/>
          <a:p>
            <a:fld id="{305E2CB2-A77B-45EE-BB79-62275897E8A4}" type="slidenum">
              <a:rPr lang="en-US" smtClean="0"/>
              <a:t>7</a:t>
            </a:fld>
            <a:endParaRPr lang="en-US"/>
          </a:p>
        </p:txBody>
      </p:sp>
    </p:spTree>
    <p:extLst>
      <p:ext uri="{BB962C8B-B14F-4D97-AF65-F5344CB8AC3E}">
        <p14:creationId xmlns:p14="http://schemas.microsoft.com/office/powerpoint/2010/main" val="1021159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Senate has 31 members elected to four-year terms (half every two years), all at least 26 years old, residents of Texas 5 years and their district 1 year.  The Senate has a unique relationship with the executive branch that the House lacks, confirming various appointments by the governor. </a:t>
            </a:r>
          </a:p>
        </p:txBody>
      </p:sp>
      <p:sp>
        <p:nvSpPr>
          <p:cNvPr id="4" name="Slide Number Placeholder 3"/>
          <p:cNvSpPr>
            <a:spLocks noGrp="1"/>
          </p:cNvSpPr>
          <p:nvPr>
            <p:ph type="sldNum" sz="quarter" idx="5"/>
          </p:nvPr>
        </p:nvSpPr>
        <p:spPr/>
        <p:txBody>
          <a:bodyPr/>
          <a:lstStyle/>
          <a:p>
            <a:fld id="{305E2CB2-A77B-45EE-BB79-62275897E8A4}" type="slidenum">
              <a:rPr lang="en-US" smtClean="0"/>
              <a:t>8</a:t>
            </a:fld>
            <a:endParaRPr lang="en-US"/>
          </a:p>
        </p:txBody>
      </p:sp>
    </p:spTree>
    <p:extLst>
      <p:ext uri="{BB962C8B-B14F-4D97-AF65-F5344CB8AC3E}">
        <p14:creationId xmlns:p14="http://schemas.microsoft.com/office/powerpoint/2010/main" val="421013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legislators do casework, take positions on issues and claim credit on various matters. </a:t>
            </a:r>
          </a:p>
        </p:txBody>
      </p:sp>
      <p:sp>
        <p:nvSpPr>
          <p:cNvPr id="4" name="Slide Number Placeholder 3"/>
          <p:cNvSpPr>
            <a:spLocks noGrp="1"/>
          </p:cNvSpPr>
          <p:nvPr>
            <p:ph type="sldNum" sz="quarter" idx="5"/>
          </p:nvPr>
        </p:nvSpPr>
        <p:spPr/>
        <p:txBody>
          <a:bodyPr/>
          <a:lstStyle/>
          <a:p>
            <a:fld id="{305E2CB2-A77B-45EE-BB79-62275897E8A4}" type="slidenum">
              <a:rPr lang="en-US" smtClean="0"/>
              <a:t>10</a:t>
            </a:fld>
            <a:endParaRPr lang="en-US"/>
          </a:p>
        </p:txBody>
      </p:sp>
    </p:spTree>
    <p:extLst>
      <p:ext uri="{BB962C8B-B14F-4D97-AF65-F5344CB8AC3E}">
        <p14:creationId xmlns:p14="http://schemas.microsoft.com/office/powerpoint/2010/main" val="2595895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act as trustees, voting their conscience on legislation, while others act as delegates, simply relaying their constituents’ preferences.</a:t>
            </a:r>
          </a:p>
        </p:txBody>
      </p:sp>
      <p:sp>
        <p:nvSpPr>
          <p:cNvPr id="4" name="Slide Number Placeholder 3"/>
          <p:cNvSpPr>
            <a:spLocks noGrp="1"/>
          </p:cNvSpPr>
          <p:nvPr>
            <p:ph type="sldNum" sz="quarter" idx="5"/>
          </p:nvPr>
        </p:nvSpPr>
        <p:spPr/>
        <p:txBody>
          <a:bodyPr/>
          <a:lstStyle/>
          <a:p>
            <a:fld id="{305E2CB2-A77B-45EE-BB79-62275897E8A4}" type="slidenum">
              <a:rPr lang="en-US" smtClean="0"/>
              <a:t>11</a:t>
            </a:fld>
            <a:endParaRPr lang="en-US"/>
          </a:p>
        </p:txBody>
      </p:sp>
    </p:spTree>
    <p:extLst>
      <p:ext uri="{BB962C8B-B14F-4D97-AF65-F5344CB8AC3E}">
        <p14:creationId xmlns:p14="http://schemas.microsoft.com/office/powerpoint/2010/main" val="2732011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legislatures are designated as either weak or strong, based on the resources they have.  By almost every measure the Texas Legislature is weak. </a:t>
            </a:r>
          </a:p>
        </p:txBody>
      </p:sp>
      <p:sp>
        <p:nvSpPr>
          <p:cNvPr id="4" name="Slide Number Placeholder 3"/>
          <p:cNvSpPr>
            <a:spLocks noGrp="1"/>
          </p:cNvSpPr>
          <p:nvPr>
            <p:ph type="sldNum" sz="quarter" idx="5"/>
          </p:nvPr>
        </p:nvSpPr>
        <p:spPr/>
        <p:txBody>
          <a:bodyPr/>
          <a:lstStyle/>
          <a:p>
            <a:fld id="{305E2CB2-A77B-45EE-BB79-62275897E8A4}" type="slidenum">
              <a:rPr lang="en-US" smtClean="0"/>
              <a:t>12</a:t>
            </a:fld>
            <a:endParaRPr lang="en-US"/>
          </a:p>
        </p:txBody>
      </p:sp>
    </p:spTree>
    <p:extLst>
      <p:ext uri="{BB962C8B-B14F-4D97-AF65-F5344CB8AC3E}">
        <p14:creationId xmlns:p14="http://schemas.microsoft.com/office/powerpoint/2010/main" val="480194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legislatures are designated as either weak or strong, based on the resources they have.  By almost every measure the Texas Legislature is weak.  The weakest aspect is perhaps that the Texas Legislature meets biennially, every odd numbered year, starting in January and lasting for 140 days.  Sine Die brings the sessions to an end as the meeting is adjourned.  Only three other states do not meet annually.  In addition, the governor may call a special session that can last up to 30 days.  The governor gets to set the agenda for special sessions. </a:t>
            </a:r>
          </a:p>
        </p:txBody>
      </p:sp>
      <p:sp>
        <p:nvSpPr>
          <p:cNvPr id="4" name="Slide Number Placeholder 3"/>
          <p:cNvSpPr>
            <a:spLocks noGrp="1"/>
          </p:cNvSpPr>
          <p:nvPr>
            <p:ph type="sldNum" sz="quarter" idx="5"/>
          </p:nvPr>
        </p:nvSpPr>
        <p:spPr/>
        <p:txBody>
          <a:bodyPr/>
          <a:lstStyle/>
          <a:p>
            <a:fld id="{305E2CB2-A77B-45EE-BB79-62275897E8A4}" type="slidenum">
              <a:rPr lang="en-US" smtClean="0"/>
              <a:t>13</a:t>
            </a:fld>
            <a:endParaRPr lang="en-US"/>
          </a:p>
        </p:txBody>
      </p:sp>
    </p:spTree>
    <p:extLst>
      <p:ext uri="{BB962C8B-B14F-4D97-AF65-F5344CB8AC3E}">
        <p14:creationId xmlns:p14="http://schemas.microsoft.com/office/powerpoint/2010/main" val="560619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7BD70-CE75-464C-B3F8-8D4B54664696}" type="slidenum">
              <a:rPr lang="en-US" smtClean="0"/>
              <a:t>‹#›</a:t>
            </a:fld>
            <a:endParaRPr lang="en-US"/>
          </a:p>
        </p:txBody>
      </p:sp>
      <p:sp>
        <p:nvSpPr>
          <p:cNvPr id="7" name="Date Placeholder 3">
            <a:extLst>
              <a:ext uri="{FF2B5EF4-FFF2-40B4-BE49-F238E27FC236}">
                <a16:creationId xmlns:a16="http://schemas.microsoft.com/office/drawing/2014/main" id="{BB06DD8F-AC03-4299-A7B0-5E8A1084037D}"/>
              </a:ext>
            </a:extLst>
          </p:cNvPr>
          <p:cNvSpPr txBox="1">
            <a:spLocks/>
          </p:cNvSpPr>
          <p:nvPr userDrawn="1"/>
        </p:nvSpPr>
        <p:spPr>
          <a:xfrm>
            <a:off x="-23441" y="6579086"/>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 2022 Oxford University Press</a:t>
            </a:r>
          </a:p>
        </p:txBody>
      </p:sp>
    </p:spTree>
    <p:extLst>
      <p:ext uri="{BB962C8B-B14F-4D97-AF65-F5344CB8AC3E}">
        <p14:creationId xmlns:p14="http://schemas.microsoft.com/office/powerpoint/2010/main" val="181936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1D4389-400E-D24B-9AD8-BFAB919A92F4}"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7BD70-CE75-464C-B3F8-8D4B54664696}" type="slidenum">
              <a:rPr lang="en-US" smtClean="0"/>
              <a:t>‹#›</a:t>
            </a:fld>
            <a:endParaRPr lang="en-US"/>
          </a:p>
        </p:txBody>
      </p:sp>
    </p:spTree>
    <p:extLst>
      <p:ext uri="{BB962C8B-B14F-4D97-AF65-F5344CB8AC3E}">
        <p14:creationId xmlns:p14="http://schemas.microsoft.com/office/powerpoint/2010/main" val="261630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1D4389-400E-D24B-9AD8-BFAB919A92F4}"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7BD70-CE75-464C-B3F8-8D4B54664696}" type="slidenum">
              <a:rPr lang="en-US" smtClean="0"/>
              <a:t>‹#›</a:t>
            </a:fld>
            <a:endParaRPr lang="en-US"/>
          </a:p>
        </p:txBody>
      </p:sp>
    </p:spTree>
    <p:extLst>
      <p:ext uri="{BB962C8B-B14F-4D97-AF65-F5344CB8AC3E}">
        <p14:creationId xmlns:p14="http://schemas.microsoft.com/office/powerpoint/2010/main" val="1571817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1D4389-400E-D24B-9AD8-BFAB919A92F4}"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7BD70-CE75-464C-B3F8-8D4B54664696}" type="slidenum">
              <a:rPr lang="en-US" smtClean="0"/>
              <a:t>‹#›</a:t>
            </a:fld>
            <a:endParaRPr lang="en-US"/>
          </a:p>
        </p:txBody>
      </p:sp>
    </p:spTree>
    <p:extLst>
      <p:ext uri="{BB962C8B-B14F-4D97-AF65-F5344CB8AC3E}">
        <p14:creationId xmlns:p14="http://schemas.microsoft.com/office/powerpoint/2010/main" val="188277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1D4389-400E-D24B-9AD8-BFAB919A92F4}"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7BD70-CE75-464C-B3F8-8D4B54664696}" type="slidenum">
              <a:rPr lang="en-US" smtClean="0"/>
              <a:t>‹#›</a:t>
            </a:fld>
            <a:endParaRPr lang="en-US"/>
          </a:p>
        </p:txBody>
      </p:sp>
    </p:spTree>
    <p:extLst>
      <p:ext uri="{BB962C8B-B14F-4D97-AF65-F5344CB8AC3E}">
        <p14:creationId xmlns:p14="http://schemas.microsoft.com/office/powerpoint/2010/main" val="3155175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1D4389-400E-D24B-9AD8-BFAB919A92F4}"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7BD70-CE75-464C-B3F8-8D4B54664696}" type="slidenum">
              <a:rPr lang="en-US" smtClean="0"/>
              <a:t>‹#›</a:t>
            </a:fld>
            <a:endParaRPr lang="en-US"/>
          </a:p>
        </p:txBody>
      </p:sp>
    </p:spTree>
    <p:extLst>
      <p:ext uri="{BB962C8B-B14F-4D97-AF65-F5344CB8AC3E}">
        <p14:creationId xmlns:p14="http://schemas.microsoft.com/office/powerpoint/2010/main" val="255148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1D4389-400E-D24B-9AD8-BFAB919A92F4}" type="datetimeFigureOut">
              <a:rPr lang="en-US" smtClean="0"/>
              <a:t>3/22/2021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37BD70-CE75-464C-B3F8-8D4B54664696}" type="slidenum">
              <a:rPr lang="en-US" smtClean="0"/>
              <a:t>‹#›</a:t>
            </a:fld>
            <a:endParaRPr lang="en-US"/>
          </a:p>
        </p:txBody>
      </p:sp>
    </p:spTree>
    <p:extLst>
      <p:ext uri="{BB962C8B-B14F-4D97-AF65-F5344CB8AC3E}">
        <p14:creationId xmlns:p14="http://schemas.microsoft.com/office/powerpoint/2010/main" val="9005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1D4389-400E-D24B-9AD8-BFAB919A92F4}" type="datetimeFigureOut">
              <a:rPr lang="en-US" smtClean="0"/>
              <a:t>3/22/2021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37BD70-CE75-464C-B3F8-8D4B54664696}" type="slidenum">
              <a:rPr lang="en-US" smtClean="0"/>
              <a:t>‹#›</a:t>
            </a:fld>
            <a:endParaRPr lang="en-US"/>
          </a:p>
        </p:txBody>
      </p:sp>
    </p:spTree>
    <p:extLst>
      <p:ext uri="{BB962C8B-B14F-4D97-AF65-F5344CB8AC3E}">
        <p14:creationId xmlns:p14="http://schemas.microsoft.com/office/powerpoint/2010/main" val="1021548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D4389-400E-D24B-9AD8-BFAB919A92F4}" type="datetimeFigureOut">
              <a:rPr lang="en-US" smtClean="0"/>
              <a:t>3/22/2021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37BD70-CE75-464C-B3F8-8D4B54664696}" type="slidenum">
              <a:rPr lang="en-US" smtClean="0"/>
              <a:t>‹#›</a:t>
            </a:fld>
            <a:endParaRPr lang="en-US"/>
          </a:p>
        </p:txBody>
      </p:sp>
    </p:spTree>
    <p:extLst>
      <p:ext uri="{BB962C8B-B14F-4D97-AF65-F5344CB8AC3E}">
        <p14:creationId xmlns:p14="http://schemas.microsoft.com/office/powerpoint/2010/main" val="2924440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1D4389-400E-D24B-9AD8-BFAB919A92F4}"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7BD70-CE75-464C-B3F8-8D4B54664696}" type="slidenum">
              <a:rPr lang="en-US" smtClean="0"/>
              <a:t>‹#›</a:t>
            </a:fld>
            <a:endParaRPr lang="en-US"/>
          </a:p>
        </p:txBody>
      </p:sp>
    </p:spTree>
    <p:extLst>
      <p:ext uri="{BB962C8B-B14F-4D97-AF65-F5344CB8AC3E}">
        <p14:creationId xmlns:p14="http://schemas.microsoft.com/office/powerpoint/2010/main" val="2581855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1D4389-400E-D24B-9AD8-BFAB919A92F4}"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7BD70-CE75-464C-B3F8-8D4B54664696}" type="slidenum">
              <a:rPr lang="en-US" smtClean="0"/>
              <a:t>‹#›</a:t>
            </a:fld>
            <a:endParaRPr lang="en-US"/>
          </a:p>
        </p:txBody>
      </p:sp>
    </p:spTree>
    <p:extLst>
      <p:ext uri="{BB962C8B-B14F-4D97-AF65-F5344CB8AC3E}">
        <p14:creationId xmlns:p14="http://schemas.microsoft.com/office/powerpoint/2010/main" val="3229784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dirty="0"/>
              <a:t>© 2022 Oxford University Press</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7BD70-CE75-464C-B3F8-8D4B54664696}" type="slidenum">
              <a:rPr lang="en-US" smtClean="0"/>
              <a:t>‹#›</a:t>
            </a:fld>
            <a:endParaRPr lang="en-US"/>
          </a:p>
        </p:txBody>
      </p:sp>
    </p:spTree>
    <p:extLst>
      <p:ext uri="{BB962C8B-B14F-4D97-AF65-F5344CB8AC3E}">
        <p14:creationId xmlns:p14="http://schemas.microsoft.com/office/powerpoint/2010/main" val="3045993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4257" y="137160"/>
            <a:ext cx="9144000" cy="914400"/>
          </a:xfrm>
        </p:spPr>
        <p:txBody>
          <a:bodyPr>
            <a:normAutofit/>
          </a:bodyPr>
          <a:lstStyle/>
          <a:p>
            <a:r>
              <a:rPr lang="en-US" sz="3200" b="1" dirty="0">
                <a:solidFill>
                  <a:schemeClr val="tx1"/>
                </a:solidFill>
                <a:latin typeface="OUP Swift" panose="02000503080000020004" pitchFamily="2" charset="0"/>
              </a:rPr>
              <a:t>Chapter 7 – The Legislature</a:t>
            </a:r>
            <a:endParaRPr lang="en-US" sz="3200" dirty="0">
              <a:solidFill>
                <a:schemeClr val="tx1"/>
              </a:solidFill>
            </a:endParaRPr>
          </a:p>
        </p:txBody>
      </p:sp>
      <p:pic>
        <p:nvPicPr>
          <p:cNvPr id="2" name="Picture 1" descr="Two men hug each other. Another man looks at them and speaks into a microphone. ">
            <a:extLst>
              <a:ext uri="{FF2B5EF4-FFF2-40B4-BE49-F238E27FC236}">
                <a16:creationId xmlns:a16="http://schemas.microsoft.com/office/drawing/2014/main" id="{F4F2F73F-AF04-48D5-9D7E-18E3370B83DC}"/>
              </a:ext>
            </a:extLst>
          </p:cNvPr>
          <p:cNvPicPr>
            <a:picLocks noChangeAspect="1"/>
          </p:cNvPicPr>
          <p:nvPr/>
        </p:nvPicPr>
        <p:blipFill>
          <a:blip r:embed="rId3"/>
          <a:stretch>
            <a:fillRect/>
          </a:stretch>
        </p:blipFill>
        <p:spPr>
          <a:xfrm>
            <a:off x="708878" y="1279429"/>
            <a:ext cx="7726243" cy="4987828"/>
          </a:xfrm>
          <a:prstGeom prst="rect">
            <a:avLst/>
          </a:prstGeom>
        </p:spPr>
      </p:pic>
    </p:spTree>
    <p:extLst>
      <p:ext uri="{BB962C8B-B14F-4D97-AF65-F5344CB8AC3E}">
        <p14:creationId xmlns:p14="http://schemas.microsoft.com/office/powerpoint/2010/main" val="1238846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71600" y="-22731"/>
            <a:ext cx="7772400" cy="1470025"/>
          </a:xfrm>
        </p:spPr>
        <p:txBody>
          <a:bodyPr>
            <a:normAutofit/>
          </a:bodyPr>
          <a:lstStyle/>
          <a:p>
            <a:pPr algn="r"/>
            <a:r>
              <a:rPr lang="en-US" sz="3100" dirty="0">
                <a:solidFill>
                  <a:schemeClr val="tx1"/>
                </a:solidFill>
              </a:rPr>
              <a:t>The Functions of the Legislature and Legislators (8 of 9)</a:t>
            </a:r>
          </a:p>
        </p:txBody>
      </p:sp>
      <p:sp>
        <p:nvSpPr>
          <p:cNvPr id="5" name="Content Placeholder 3"/>
          <p:cNvSpPr txBox="1">
            <a:spLocks/>
          </p:cNvSpPr>
          <p:nvPr/>
        </p:nvSpPr>
        <p:spPr>
          <a:xfrm>
            <a:off x="163773" y="1624084"/>
            <a:ext cx="8830102" cy="506331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t>Casework</a:t>
            </a:r>
          </a:p>
          <a:p>
            <a:pPr marL="0" indent="0">
              <a:buNone/>
            </a:pPr>
            <a:endParaRPr lang="en-US" sz="1500" b="1" dirty="0"/>
          </a:p>
          <a:p>
            <a:r>
              <a:rPr lang="en-US" sz="2600" dirty="0"/>
              <a:t>Legislators and staff assist constituents in their districts with specific requests</a:t>
            </a:r>
          </a:p>
          <a:p>
            <a:endParaRPr lang="en-US" sz="2600" dirty="0"/>
          </a:p>
          <a:p>
            <a:r>
              <a:rPr lang="en-US" sz="2600" dirty="0"/>
              <a:t>Outside the legislature</a:t>
            </a:r>
          </a:p>
          <a:p>
            <a:endParaRPr lang="en-US" sz="2600" dirty="0"/>
          </a:p>
          <a:p>
            <a:r>
              <a:rPr lang="en-US" sz="2600" dirty="0"/>
              <a:t>Act as facilitators or advocates</a:t>
            </a:r>
          </a:p>
          <a:p>
            <a:endParaRPr lang="en-US" sz="2400" dirty="0"/>
          </a:p>
        </p:txBody>
      </p:sp>
    </p:spTree>
    <p:extLst>
      <p:ext uri="{BB962C8B-B14F-4D97-AF65-F5344CB8AC3E}">
        <p14:creationId xmlns:p14="http://schemas.microsoft.com/office/powerpoint/2010/main" val="3398562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71600" y="-16538"/>
            <a:ext cx="7772400" cy="1470025"/>
          </a:xfrm>
        </p:spPr>
        <p:txBody>
          <a:bodyPr>
            <a:normAutofit/>
          </a:bodyPr>
          <a:lstStyle/>
          <a:p>
            <a:pPr algn="r"/>
            <a:r>
              <a:rPr lang="en-US" sz="3100" dirty="0">
                <a:solidFill>
                  <a:schemeClr val="tx1"/>
                </a:solidFill>
              </a:rPr>
              <a:t>The Functions of the Legislature and Legislators (9 of 9)</a:t>
            </a:r>
          </a:p>
        </p:txBody>
      </p:sp>
      <p:sp>
        <p:nvSpPr>
          <p:cNvPr id="5" name="Content Placeholder 3"/>
          <p:cNvSpPr txBox="1">
            <a:spLocks/>
          </p:cNvSpPr>
          <p:nvPr/>
        </p:nvSpPr>
        <p:spPr>
          <a:xfrm>
            <a:off x="163773" y="1624084"/>
            <a:ext cx="8830102" cy="506331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t>Position Taking</a:t>
            </a:r>
          </a:p>
          <a:p>
            <a:endParaRPr lang="en-US" sz="2400" b="1" dirty="0"/>
          </a:p>
          <a:p>
            <a:r>
              <a:rPr lang="en-US" sz="2800" dirty="0"/>
              <a:t>Proclaiming where they stand on certain issues</a:t>
            </a:r>
          </a:p>
          <a:p>
            <a:r>
              <a:rPr lang="en-US" sz="2800" b="1" dirty="0"/>
              <a:t>	Trustee: </a:t>
            </a:r>
            <a:r>
              <a:rPr lang="en-US" sz="2800" dirty="0"/>
              <a:t>a legislator who votes in accordance 	with their interpretation of what his or her 	district would want </a:t>
            </a:r>
          </a:p>
          <a:p>
            <a:r>
              <a:rPr lang="en-US" sz="2800" dirty="0"/>
              <a:t>	</a:t>
            </a:r>
            <a:r>
              <a:rPr lang="en-US" sz="2800" b="1" dirty="0"/>
              <a:t>Delegate: </a:t>
            </a:r>
            <a:r>
              <a:rPr lang="en-US" sz="2800" dirty="0"/>
              <a:t>a legislator who is simply a mouthpiece 	for the wishes of his or her constituency</a:t>
            </a:r>
          </a:p>
          <a:p>
            <a:r>
              <a:rPr lang="en-US" sz="2800" dirty="0"/>
              <a:t>Credit claiming: point out positive things done in office</a:t>
            </a:r>
          </a:p>
          <a:p>
            <a:endParaRPr lang="en-US" sz="1000" dirty="0"/>
          </a:p>
          <a:p>
            <a:pPr marL="0" indent="0">
              <a:buNone/>
            </a:pPr>
            <a:endParaRPr lang="en-US" sz="2400" dirty="0"/>
          </a:p>
        </p:txBody>
      </p:sp>
    </p:spTree>
    <p:extLst>
      <p:ext uri="{BB962C8B-B14F-4D97-AF65-F5344CB8AC3E}">
        <p14:creationId xmlns:p14="http://schemas.microsoft.com/office/powerpoint/2010/main" val="2906414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71600" y="-16538"/>
            <a:ext cx="7772400" cy="1470025"/>
          </a:xfrm>
        </p:spPr>
        <p:txBody>
          <a:bodyPr>
            <a:normAutofit/>
          </a:bodyPr>
          <a:lstStyle/>
          <a:p>
            <a:pPr algn="r"/>
            <a:r>
              <a:rPr lang="en-US" sz="3400" dirty="0">
                <a:solidFill>
                  <a:schemeClr val="tx1"/>
                </a:solidFill>
              </a:rPr>
              <a:t>The Texas Legislature in Context (1 of 9)</a:t>
            </a:r>
          </a:p>
        </p:txBody>
      </p:sp>
      <p:sp>
        <p:nvSpPr>
          <p:cNvPr id="5" name="Content Placeholder 3"/>
          <p:cNvSpPr txBox="1">
            <a:spLocks/>
          </p:cNvSpPr>
          <p:nvPr/>
        </p:nvSpPr>
        <p:spPr>
          <a:xfrm>
            <a:off x="163773" y="1624084"/>
            <a:ext cx="8830102" cy="506331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t>Weak Legislature  </a:t>
            </a:r>
          </a:p>
          <a:p>
            <a:pPr marL="0" indent="0">
              <a:buNone/>
            </a:pPr>
            <a:endParaRPr lang="en-US" sz="1500" b="1" dirty="0"/>
          </a:p>
          <a:p>
            <a:r>
              <a:rPr lang="en-US" sz="2400" dirty="0"/>
              <a:t>Political scientists classify legislatures as “strong” or “weak”</a:t>
            </a:r>
            <a:endParaRPr lang="en-US" sz="1000" dirty="0"/>
          </a:p>
          <a:p>
            <a:r>
              <a:rPr lang="en-US" sz="2400" dirty="0"/>
              <a:t>“Strong” legislatures: full-time, professional, well-paid legislators, year-round or annual sessions, plentiful legislative staff, and competitive elections.</a:t>
            </a:r>
          </a:p>
          <a:p>
            <a:pPr marL="0" indent="0">
              <a:buNone/>
            </a:pPr>
            <a:endParaRPr lang="en-US" sz="1000" dirty="0"/>
          </a:p>
          <a:p>
            <a:r>
              <a:rPr lang="en-US" sz="2400" dirty="0"/>
              <a:t>Texas has a “weak” legislature—due to the length of its sessions, salary, staff, and boards that facilitate the legislative process </a:t>
            </a:r>
          </a:p>
        </p:txBody>
      </p:sp>
    </p:spTree>
    <p:extLst>
      <p:ext uri="{BB962C8B-B14F-4D97-AF65-F5344CB8AC3E}">
        <p14:creationId xmlns:p14="http://schemas.microsoft.com/office/powerpoint/2010/main" val="2628989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71600" y="-16538"/>
            <a:ext cx="7772400" cy="1470025"/>
          </a:xfrm>
        </p:spPr>
        <p:txBody>
          <a:bodyPr>
            <a:normAutofit/>
          </a:bodyPr>
          <a:lstStyle/>
          <a:p>
            <a:pPr algn="r"/>
            <a:r>
              <a:rPr lang="en-US" sz="3400" dirty="0">
                <a:solidFill>
                  <a:schemeClr val="tx1"/>
                </a:solidFill>
              </a:rPr>
              <a:t>The Texas Legislature in Context (2 of 9)</a:t>
            </a:r>
          </a:p>
        </p:txBody>
      </p:sp>
      <p:sp>
        <p:nvSpPr>
          <p:cNvPr id="5" name="Content Placeholder 3"/>
          <p:cNvSpPr txBox="1">
            <a:spLocks/>
          </p:cNvSpPr>
          <p:nvPr/>
        </p:nvSpPr>
        <p:spPr>
          <a:xfrm>
            <a:off x="163773" y="1624084"/>
            <a:ext cx="8830102" cy="506331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t>The Legislative Session  </a:t>
            </a:r>
          </a:p>
          <a:p>
            <a:pPr marL="0" indent="0">
              <a:buNone/>
            </a:pPr>
            <a:endParaRPr lang="en-US" sz="1500" b="1" dirty="0"/>
          </a:p>
          <a:p>
            <a:r>
              <a:rPr lang="en-US" sz="2800" b="1" dirty="0"/>
              <a:t>	</a:t>
            </a:r>
            <a:r>
              <a:rPr lang="en-US" sz="2800" dirty="0"/>
              <a:t>The Texas legislature meets biennially (every two years)</a:t>
            </a:r>
            <a:r>
              <a:rPr lang="en-US" sz="2400" dirty="0"/>
              <a:t>		</a:t>
            </a:r>
            <a:endParaRPr lang="en-US" sz="1100" dirty="0"/>
          </a:p>
          <a:p>
            <a:r>
              <a:rPr lang="en-US" sz="2400" b="1" dirty="0"/>
              <a:t>	Regular session: </a:t>
            </a:r>
            <a:r>
              <a:rPr lang="en-US" sz="2400" dirty="0"/>
              <a:t>legislative session meeting for 140 days in 	January of odd-numbered years </a:t>
            </a:r>
          </a:p>
          <a:p>
            <a:endParaRPr lang="en-US" sz="1000" dirty="0"/>
          </a:p>
          <a:p>
            <a:r>
              <a:rPr lang="en-US" sz="2400" b="1" dirty="0"/>
              <a:t>	Special session: </a:t>
            </a:r>
            <a:r>
              <a:rPr lang="en-US" sz="2400" dirty="0"/>
              <a:t>legislative session that can be called by the 	governor on any issue the governor decides requires attention</a:t>
            </a:r>
          </a:p>
          <a:p>
            <a:pPr lvl="1"/>
            <a:r>
              <a:rPr lang="en-US" sz="2000" dirty="0"/>
              <a:t>Limited to 30 days</a:t>
            </a:r>
          </a:p>
          <a:p>
            <a:pPr marL="0" indent="0">
              <a:buNone/>
            </a:pPr>
            <a:endParaRPr lang="en-US" sz="2400" dirty="0"/>
          </a:p>
        </p:txBody>
      </p:sp>
    </p:spTree>
    <p:extLst>
      <p:ext uri="{BB962C8B-B14F-4D97-AF65-F5344CB8AC3E}">
        <p14:creationId xmlns:p14="http://schemas.microsoft.com/office/powerpoint/2010/main" val="1418906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71600" y="11914"/>
            <a:ext cx="7772400" cy="1470025"/>
          </a:xfrm>
        </p:spPr>
        <p:txBody>
          <a:bodyPr>
            <a:normAutofit/>
          </a:bodyPr>
          <a:lstStyle/>
          <a:p>
            <a:pPr algn="r"/>
            <a:r>
              <a:rPr lang="en-US" sz="3400" dirty="0">
                <a:solidFill>
                  <a:schemeClr val="tx1"/>
                </a:solidFill>
              </a:rPr>
              <a:t>The Texas Legislature in Context (3 of 9)</a:t>
            </a:r>
          </a:p>
        </p:txBody>
      </p:sp>
      <p:pic>
        <p:nvPicPr>
          <p:cNvPr id="5" name="Picture 4" descr="The map shows the states of America and the length of the legislative sessions in days. Idaho, Oklahoma, Missouri, Wisconsin, Illinois, Michigan, Ohio, Pennsylvania, South Carolina, New York, Vermont, Maine were None. Hawaii, Utah, Wyoming, New Mexico, South Dakota, Arkansas, Kentucky, West Virginia, Virginia, Georgia, Florida, and New Hampshire were 0 to 60 days. Alaska, Montana, North Dakota, Nebraska, Kansas, Louisiana, Indiana, D C, Maryland were 61 to 90 days. Washington, Oregon, Nevada, Arizona, Colorado, Texas, Minnesota, Idaho, Mississippi, Alabama, North Carolina, Delaware, and Connecticut were 91 to 180 days. California and Massachusetts were 181 to 730 days." title="Figure 7.3 Length of Legislative Session">
            <a:extLst>
              <a:ext uri="{FF2B5EF4-FFF2-40B4-BE49-F238E27FC236}">
                <a16:creationId xmlns:a16="http://schemas.microsoft.com/office/drawing/2014/main" id="{D589E61D-53DE-4235-93FD-AD124B911E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095" y="2028193"/>
            <a:ext cx="8610905" cy="3849707"/>
          </a:xfrm>
          <a:prstGeom prst="rect">
            <a:avLst/>
          </a:prstGeom>
        </p:spPr>
      </p:pic>
    </p:spTree>
    <p:extLst>
      <p:ext uri="{BB962C8B-B14F-4D97-AF65-F5344CB8AC3E}">
        <p14:creationId xmlns:p14="http://schemas.microsoft.com/office/powerpoint/2010/main" val="898726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71600" y="4429"/>
            <a:ext cx="7772400" cy="1470025"/>
          </a:xfrm>
        </p:spPr>
        <p:txBody>
          <a:bodyPr>
            <a:normAutofit/>
          </a:bodyPr>
          <a:lstStyle/>
          <a:p>
            <a:pPr algn="r"/>
            <a:r>
              <a:rPr lang="en-US" sz="3400" dirty="0">
                <a:solidFill>
                  <a:schemeClr val="tx1"/>
                </a:solidFill>
              </a:rPr>
              <a:t>The Texas Legislature in Context (4 of 9)</a:t>
            </a:r>
          </a:p>
        </p:txBody>
      </p:sp>
      <p:pic>
        <p:nvPicPr>
          <p:cNvPr id="5" name="Picture 4" descr="The bar graph and line graph are plotted for the number of Bills filed from 0 to 8000 and percent bills passed from 0% to 35%, versus Legislative Session and Governor. The following bar graph values are represented as Governor, Legislative session: Bills Filed, Bills Passed. Clements, 66: 3700, 800. Clements, 67: 3750, 850. White, 68: 3800, 1100. White, 69: 4000, 1000. Clements, 70: 4200, 1200. Clements, 71: 5100, 1300. Richards, 72: 4500, 950. Richards, 73: 4400, 1100. Bush, 74: 5000, 1100. Bush, 75: 5500, 1500. Bush, 76: 5800, 1600. Perry, 77: 5500, 1600. Perry, 78: 5500, 1200. Perry, 79: 5500, 1200. Perry, 80: 6200, 1350. Perry, 81: 7400, 1300. Perry, 82: 5800, 1250. Perry, 83: 5800, 1300. Abbott 84: 5800, 1200. Abbott, 85: 6600, 1100. Abbott, 86: 7200, 1400. The line graph for percent of bills passed is Clements, 66: 23%. Clements, 67: 23%. White, 68: 28%. White, 69: 24%. Clements, 70: 28%. Clements, 71: 25%. Richards, 72: 19%. Richards, 73: 23%. Bush, 74: 22%. Bush, 75: 26%. Bush, 76: 28%. Perry, 77: 6500. Perry, 78: 23%. Perry, 79: 24%. Perry, 80: 23%. Perry, 81: 20%. Perry, 82: 23%. Perry, 83: 24%. Abbott 84: 20%. Abbott, 85: 18%. Abbott, 86: 22. " title="Figure 7.2 Bills Passed by Session">
            <a:extLst>
              <a:ext uri="{FF2B5EF4-FFF2-40B4-BE49-F238E27FC236}">
                <a16:creationId xmlns:a16="http://schemas.microsoft.com/office/drawing/2014/main" id="{3A0F90AF-34AC-4BB9-93CE-FEE92F169E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740" y="1804394"/>
            <a:ext cx="7656520" cy="4723665"/>
          </a:xfrm>
          <a:prstGeom prst="rect">
            <a:avLst/>
          </a:prstGeom>
        </p:spPr>
      </p:pic>
    </p:spTree>
    <p:extLst>
      <p:ext uri="{BB962C8B-B14F-4D97-AF65-F5344CB8AC3E}">
        <p14:creationId xmlns:p14="http://schemas.microsoft.com/office/powerpoint/2010/main" val="3914700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71600" y="0"/>
            <a:ext cx="7772400" cy="1470025"/>
          </a:xfrm>
        </p:spPr>
        <p:txBody>
          <a:bodyPr>
            <a:normAutofit/>
          </a:bodyPr>
          <a:lstStyle/>
          <a:p>
            <a:pPr algn="r"/>
            <a:r>
              <a:rPr lang="en-US" sz="3400" dirty="0">
                <a:solidFill>
                  <a:schemeClr val="tx1"/>
                </a:solidFill>
              </a:rPr>
              <a:t>The Texas Legislature in Context (5 of 9)</a:t>
            </a:r>
          </a:p>
        </p:txBody>
      </p:sp>
      <p:sp>
        <p:nvSpPr>
          <p:cNvPr id="5" name="Content Placeholder 3"/>
          <p:cNvSpPr txBox="1">
            <a:spLocks/>
          </p:cNvSpPr>
          <p:nvPr/>
        </p:nvSpPr>
        <p:spPr>
          <a:xfrm>
            <a:off x="163773" y="1624084"/>
            <a:ext cx="8830102" cy="506331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t>Legislative Staff</a:t>
            </a:r>
          </a:p>
          <a:p>
            <a:pPr marL="0" indent="0">
              <a:buNone/>
            </a:pPr>
            <a:endParaRPr lang="en-US" sz="1100" b="1" dirty="0"/>
          </a:p>
          <a:p>
            <a:r>
              <a:rPr lang="en-US" sz="2400" dirty="0"/>
              <a:t>Staff salary budgets low</a:t>
            </a:r>
          </a:p>
          <a:p>
            <a:r>
              <a:rPr lang="en-US" sz="2400" dirty="0"/>
              <a:t>Use campaign funds to supplement</a:t>
            </a:r>
          </a:p>
          <a:p>
            <a:r>
              <a:rPr lang="en-US" sz="2400" dirty="0"/>
              <a:t>Creates opening for organized interest groups</a:t>
            </a:r>
          </a:p>
          <a:p>
            <a:endParaRPr lang="en-US" sz="2400" dirty="0"/>
          </a:p>
          <a:p>
            <a:pPr marL="0" indent="0">
              <a:buNone/>
            </a:pPr>
            <a:r>
              <a:rPr lang="en-US" sz="3600" b="1" dirty="0"/>
              <a:t>Legislative Boards and Councils</a:t>
            </a:r>
          </a:p>
          <a:p>
            <a:pPr marL="0" indent="0">
              <a:buNone/>
            </a:pPr>
            <a:endParaRPr lang="en-US" sz="1100" b="1" dirty="0"/>
          </a:p>
          <a:p>
            <a:r>
              <a:rPr lang="en-US" sz="2400" dirty="0"/>
              <a:t>Legislative power to boards and councils</a:t>
            </a:r>
          </a:p>
          <a:p>
            <a:r>
              <a:rPr lang="en-US" sz="2400" dirty="0"/>
              <a:t>Legislative Budget Board</a:t>
            </a:r>
          </a:p>
          <a:p>
            <a:r>
              <a:rPr lang="en-US" sz="2400" dirty="0"/>
              <a:t>Legislative Council</a:t>
            </a:r>
          </a:p>
          <a:p>
            <a:endParaRPr lang="en-US" sz="2400" dirty="0"/>
          </a:p>
        </p:txBody>
      </p:sp>
    </p:spTree>
    <p:extLst>
      <p:ext uri="{BB962C8B-B14F-4D97-AF65-F5344CB8AC3E}">
        <p14:creationId xmlns:p14="http://schemas.microsoft.com/office/powerpoint/2010/main" val="1735433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71600" y="-16538"/>
            <a:ext cx="7772400" cy="1470025"/>
          </a:xfrm>
        </p:spPr>
        <p:txBody>
          <a:bodyPr>
            <a:normAutofit/>
          </a:bodyPr>
          <a:lstStyle/>
          <a:p>
            <a:pPr algn="r"/>
            <a:r>
              <a:rPr lang="en-US" sz="3400" dirty="0">
                <a:solidFill>
                  <a:schemeClr val="tx1"/>
                </a:solidFill>
              </a:rPr>
              <a:t>The Texas Legislature in Context (6 of 9)</a:t>
            </a:r>
          </a:p>
        </p:txBody>
      </p:sp>
      <p:sp>
        <p:nvSpPr>
          <p:cNvPr id="5" name="Content Placeholder 3"/>
          <p:cNvSpPr txBox="1">
            <a:spLocks/>
          </p:cNvSpPr>
          <p:nvPr/>
        </p:nvSpPr>
        <p:spPr>
          <a:xfrm>
            <a:off x="163773" y="1624084"/>
            <a:ext cx="8830102" cy="506331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t>Salaries </a:t>
            </a:r>
          </a:p>
          <a:p>
            <a:pPr marL="0" indent="0">
              <a:buNone/>
            </a:pPr>
            <a:endParaRPr lang="en-US" sz="1100" b="1" dirty="0"/>
          </a:p>
          <a:p>
            <a:r>
              <a:rPr lang="en-US" sz="2400" dirty="0"/>
              <a:t>Legislators’ annual salary at $7,200—the lowest set legislative salary in the nation. </a:t>
            </a:r>
          </a:p>
          <a:p>
            <a:endParaRPr lang="en-US" sz="1000" dirty="0"/>
          </a:p>
          <a:p>
            <a:r>
              <a:rPr lang="en-US" sz="2400" dirty="0"/>
              <a:t>$190 per diem for meals and travel</a:t>
            </a:r>
          </a:p>
          <a:p>
            <a:endParaRPr lang="en-US" sz="1000" dirty="0"/>
          </a:p>
          <a:p>
            <a:r>
              <a:rPr lang="en-US" sz="2400" dirty="0"/>
              <a:t>Lawmaking in Texas is not designed to be a full-time occupation</a:t>
            </a:r>
          </a:p>
          <a:p>
            <a:pPr lvl="1"/>
            <a:r>
              <a:rPr lang="en-US" sz="2000" dirty="0"/>
              <a:t>Lawmakers have other jobs </a:t>
            </a:r>
          </a:p>
          <a:p>
            <a:pPr marL="0" indent="0">
              <a:buNone/>
            </a:pPr>
            <a:endParaRPr lang="en-US" sz="1000" dirty="0"/>
          </a:p>
        </p:txBody>
      </p:sp>
    </p:spTree>
    <p:extLst>
      <p:ext uri="{BB962C8B-B14F-4D97-AF65-F5344CB8AC3E}">
        <p14:creationId xmlns:p14="http://schemas.microsoft.com/office/powerpoint/2010/main" val="1856031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71600" y="11914"/>
            <a:ext cx="7772400" cy="1470025"/>
          </a:xfrm>
        </p:spPr>
        <p:txBody>
          <a:bodyPr>
            <a:normAutofit/>
          </a:bodyPr>
          <a:lstStyle/>
          <a:p>
            <a:pPr algn="r"/>
            <a:r>
              <a:rPr lang="en-US" sz="3400" dirty="0">
                <a:solidFill>
                  <a:schemeClr val="tx1"/>
                </a:solidFill>
              </a:rPr>
              <a:t>The Texas Legislature in Context (7 of 9)</a:t>
            </a:r>
          </a:p>
        </p:txBody>
      </p:sp>
      <p:sp>
        <p:nvSpPr>
          <p:cNvPr id="5" name="Content Placeholder 3"/>
          <p:cNvSpPr txBox="1">
            <a:spLocks/>
          </p:cNvSpPr>
          <p:nvPr/>
        </p:nvSpPr>
        <p:spPr>
          <a:xfrm>
            <a:off x="163773" y="1624084"/>
            <a:ext cx="8830102" cy="506331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t>Incumbency and Turnover  </a:t>
            </a:r>
          </a:p>
          <a:p>
            <a:pPr marL="0" indent="0">
              <a:buNone/>
            </a:pPr>
            <a:endParaRPr lang="en-US" sz="1100" b="1" dirty="0"/>
          </a:p>
          <a:p>
            <a:pPr marL="0" indent="0">
              <a:buNone/>
            </a:pPr>
            <a:r>
              <a:rPr lang="en-US" sz="2400" b="1" dirty="0"/>
              <a:t>	</a:t>
            </a:r>
            <a:r>
              <a:rPr lang="en-US" sz="2600" b="1" dirty="0"/>
              <a:t>Incumbent: </a:t>
            </a:r>
            <a:r>
              <a:rPr lang="en-US" sz="2600" dirty="0"/>
              <a:t>an individual who currently holds a public office</a:t>
            </a:r>
          </a:p>
          <a:p>
            <a:pPr marL="0" indent="0">
              <a:buNone/>
            </a:pPr>
            <a:endParaRPr lang="en-US" sz="1000" dirty="0"/>
          </a:p>
          <a:p>
            <a:pPr marL="0" indent="0">
              <a:buNone/>
            </a:pPr>
            <a:r>
              <a:rPr lang="en-US" sz="2600" b="1" dirty="0"/>
              <a:t>	Turnover: </a:t>
            </a:r>
            <a:r>
              <a:rPr lang="en-US" sz="2600" dirty="0"/>
              <a:t>when incumbents lose their seats or leave their 	seats and new members (freshmen) are voted into office </a:t>
            </a:r>
          </a:p>
          <a:p>
            <a:pPr marL="0" indent="0">
              <a:buNone/>
            </a:pPr>
            <a:endParaRPr lang="en-US" sz="1000" dirty="0"/>
          </a:p>
          <a:p>
            <a:pPr marL="0" indent="0">
              <a:buNone/>
            </a:pPr>
            <a:r>
              <a:rPr lang="en-US" sz="2600" b="1" dirty="0"/>
              <a:t>	Institutional memory: </a:t>
            </a:r>
            <a:r>
              <a:rPr lang="en-US" sz="2600" dirty="0"/>
              <a:t>a collective understanding of the way 	an organization works held by those who run it </a:t>
            </a:r>
          </a:p>
        </p:txBody>
      </p:sp>
    </p:spTree>
    <p:extLst>
      <p:ext uri="{BB962C8B-B14F-4D97-AF65-F5344CB8AC3E}">
        <p14:creationId xmlns:p14="http://schemas.microsoft.com/office/powerpoint/2010/main" val="3293550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71600" y="20968"/>
            <a:ext cx="7772400" cy="1470025"/>
          </a:xfrm>
        </p:spPr>
        <p:txBody>
          <a:bodyPr>
            <a:normAutofit/>
          </a:bodyPr>
          <a:lstStyle/>
          <a:p>
            <a:pPr algn="r"/>
            <a:r>
              <a:rPr lang="en-US" sz="3400" dirty="0">
                <a:solidFill>
                  <a:schemeClr val="tx1"/>
                </a:solidFill>
              </a:rPr>
              <a:t>The Texas Legislature in Context (8 of 9)</a:t>
            </a:r>
          </a:p>
        </p:txBody>
      </p:sp>
      <p:pic>
        <p:nvPicPr>
          <p:cNvPr id="5" name="Picture 4" descr="The graph is plotted for reelection rate from 0 to 100, versus year and session from 1967, 60 to 2019, 86. House: 1961, 57: 60. 1963, 58: 60. 1965, 59: 71. 1967, 60: 58. 1969, 61: 80. 1971, 62: 79. 1973, 63: 54. 1975, 64: 78. 1977, 65: 70. 1979, 66: 82. 1981, 67: 75. 1983, 68: 69. 1985, 69: 78. 1987, 70: 85. 1989, 71: 82. 1991, 72: 75. 1993, 73: 77. 1995, 74: 84. 1997, 75: 83. 1999, 76: 92. 2001, 77: 92. 2003, 78: 76. 2005, 79: 88. 2007, 80: 83. 2009, 81: 85. 2011, 82: 75. 2013, 83: 71. 2015, 84: 82. 2017, 85: 83. 2019, 86: 79. Senate: 1961, 57: 83. 1963, 58: 69. 1965, 59: 93. 1967, 60: 65. 1969, 61: 93. 1971, 62: 84. 1973, 63: 49. 1975, 64: 87. 1977, 65: 85. 1979, 66: 90. 1981, 67: 70. 1983, 68: 68. 1985, 69: 87. 1987, 70: 87. 1989, 71: 80. 1991, 72: 80. 1993, 73: 75. 1995, 74: 83. 1997, 75: 81. 1999, 76: 94. 2001, 77: 97. 2003, 78: 78. 2005, 79: 100. 2007, 80: 85. 2009, 81: 93. 2011, 82: 93. 2013, 83: 80. 2015, 84: 75. 2017, 85: 90. 2019, 86: 80. All values are estimated. " title="Figure 7.4 Incumbents’ Reelection Rate">
            <a:extLst>
              <a:ext uri="{FF2B5EF4-FFF2-40B4-BE49-F238E27FC236}">
                <a16:creationId xmlns:a16="http://schemas.microsoft.com/office/drawing/2014/main" id="{872A28EA-3A19-4998-A518-F73060B441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269" y="2326577"/>
            <a:ext cx="8487461" cy="3695838"/>
          </a:xfrm>
          <a:prstGeom prst="rect">
            <a:avLst/>
          </a:prstGeom>
        </p:spPr>
      </p:pic>
    </p:spTree>
    <p:extLst>
      <p:ext uri="{BB962C8B-B14F-4D97-AF65-F5344CB8AC3E}">
        <p14:creationId xmlns:p14="http://schemas.microsoft.com/office/powerpoint/2010/main" val="2261361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ctrTitle"/>
          </p:nvPr>
        </p:nvSpPr>
        <p:spPr>
          <a:xfrm>
            <a:off x="1494503" y="20083"/>
            <a:ext cx="7649497" cy="1365098"/>
          </a:xfrm>
        </p:spPr>
        <p:txBody>
          <a:bodyPr>
            <a:normAutofit/>
          </a:bodyPr>
          <a:lstStyle/>
          <a:p>
            <a:r>
              <a:rPr lang="en-US" sz="4000" dirty="0">
                <a:solidFill>
                  <a:schemeClr val="tx1"/>
                </a:solidFill>
              </a:rPr>
              <a:t>Chapter 7: The Legislature</a:t>
            </a:r>
          </a:p>
        </p:txBody>
      </p:sp>
      <p:sp>
        <p:nvSpPr>
          <p:cNvPr id="4" name="Content Placeholder 3"/>
          <p:cNvSpPr txBox="1">
            <a:spLocks/>
          </p:cNvSpPr>
          <p:nvPr/>
        </p:nvSpPr>
        <p:spPr>
          <a:xfrm>
            <a:off x="191069" y="1490107"/>
            <a:ext cx="8748215" cy="506081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700" b="1" dirty="0"/>
              <a:t>Learning Objectives</a:t>
            </a:r>
          </a:p>
          <a:p>
            <a:pPr marL="0" indent="0">
              <a:buNone/>
            </a:pPr>
            <a:endParaRPr lang="en-US" sz="1300" b="1" dirty="0"/>
          </a:p>
          <a:p>
            <a:pPr marL="690563" indent="-690563">
              <a:buNone/>
            </a:pPr>
            <a:r>
              <a:rPr lang="en-US" sz="2400" b="1" dirty="0"/>
              <a:t>7.1	</a:t>
            </a:r>
            <a:r>
              <a:rPr lang="en-US" sz="2400" dirty="0"/>
              <a:t>Identify the functions of the legislature and legislators. </a:t>
            </a:r>
          </a:p>
          <a:p>
            <a:pPr marL="690563" indent="-690563">
              <a:buNone/>
            </a:pPr>
            <a:r>
              <a:rPr lang="en-US" sz="2400" b="1" dirty="0"/>
              <a:t>7.2	</a:t>
            </a:r>
            <a:r>
              <a:rPr lang="en-US" sz="2400" dirty="0"/>
              <a:t>Compare the strength of the Texas legislature to other state legislatures. </a:t>
            </a:r>
          </a:p>
          <a:p>
            <a:pPr marL="690563" indent="-690563">
              <a:buNone/>
            </a:pPr>
            <a:r>
              <a:rPr lang="en-US" sz="2400" b="1" dirty="0"/>
              <a:t>7.3	</a:t>
            </a:r>
            <a:r>
              <a:rPr lang="en-US" sz="2400" dirty="0"/>
              <a:t>Describe the organizational structure and leadership of the legislature. </a:t>
            </a:r>
          </a:p>
          <a:p>
            <a:pPr marL="690563" indent="-690563">
              <a:buNone/>
            </a:pPr>
            <a:r>
              <a:rPr lang="en-US" sz="2400" b="1" dirty="0"/>
              <a:t>7.4	</a:t>
            </a:r>
            <a:r>
              <a:rPr lang="en-US" sz="2400" dirty="0"/>
              <a:t>Outline the legislative process. </a:t>
            </a:r>
          </a:p>
          <a:p>
            <a:pPr marL="690563" indent="-690563">
              <a:buNone/>
            </a:pPr>
            <a:r>
              <a:rPr lang="en-US" sz="2400" b="1" dirty="0"/>
              <a:t>7.5	</a:t>
            </a:r>
            <a:r>
              <a:rPr lang="en-US" sz="2400" dirty="0"/>
              <a:t>Assess how legislative tools are used to speed up or slow down legislation. </a:t>
            </a:r>
          </a:p>
          <a:p>
            <a:pPr marL="690563" indent="-690563">
              <a:buNone/>
            </a:pPr>
            <a:r>
              <a:rPr lang="en-US" sz="2200" b="1" dirty="0"/>
              <a:t>7.6</a:t>
            </a:r>
            <a:r>
              <a:rPr lang="en-US" sz="2200" dirty="0"/>
              <a:t>	</a:t>
            </a:r>
            <a:r>
              <a:rPr lang="en-US" sz="2400" dirty="0"/>
              <a:t>Explain how legislators represent their constituents demographically. </a:t>
            </a:r>
            <a:endParaRPr lang="en-US" sz="2200" dirty="0"/>
          </a:p>
          <a:p>
            <a:pPr marL="0" indent="0">
              <a:buNone/>
            </a:pPr>
            <a:endParaRPr lang="en-US" sz="2600" dirty="0"/>
          </a:p>
          <a:p>
            <a:pPr marL="0" indent="0">
              <a:buNone/>
            </a:pPr>
            <a:endParaRPr lang="en-US" sz="2600" dirty="0"/>
          </a:p>
          <a:p>
            <a:pPr marL="0" indent="0">
              <a:buNone/>
            </a:pPr>
            <a:endParaRPr lang="en-US" sz="2400" dirty="0"/>
          </a:p>
        </p:txBody>
      </p:sp>
    </p:spTree>
    <p:extLst>
      <p:ext uri="{BB962C8B-B14F-4D97-AF65-F5344CB8AC3E}">
        <p14:creationId xmlns:p14="http://schemas.microsoft.com/office/powerpoint/2010/main" val="1635220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71600" y="-31784"/>
            <a:ext cx="7772400" cy="1470025"/>
          </a:xfrm>
        </p:spPr>
        <p:txBody>
          <a:bodyPr>
            <a:normAutofit/>
          </a:bodyPr>
          <a:lstStyle/>
          <a:p>
            <a:pPr algn="r"/>
            <a:r>
              <a:rPr lang="en-US" sz="3400" dirty="0">
                <a:solidFill>
                  <a:schemeClr val="tx1"/>
                </a:solidFill>
              </a:rPr>
              <a:t>The Texas Legislature in Context (9 of 9)</a:t>
            </a:r>
          </a:p>
        </p:txBody>
      </p:sp>
      <p:sp>
        <p:nvSpPr>
          <p:cNvPr id="5" name="Content Placeholder 3"/>
          <p:cNvSpPr txBox="1">
            <a:spLocks/>
          </p:cNvSpPr>
          <p:nvPr/>
        </p:nvSpPr>
        <p:spPr>
          <a:xfrm>
            <a:off x="163773" y="1624084"/>
            <a:ext cx="8830102" cy="506331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t>Consequences of the Texas Legislative Structure</a:t>
            </a:r>
          </a:p>
          <a:p>
            <a:pPr marL="0" indent="0">
              <a:buNone/>
            </a:pPr>
            <a:endParaRPr lang="en-US" sz="1100" b="1" dirty="0"/>
          </a:p>
          <a:p>
            <a:r>
              <a:rPr lang="en-US" sz="2400" dirty="0"/>
              <a:t>Hinder representation</a:t>
            </a:r>
          </a:p>
          <a:p>
            <a:r>
              <a:rPr lang="en-US" sz="2400" dirty="0"/>
              <a:t>Hinder public policy development</a:t>
            </a:r>
          </a:p>
          <a:p>
            <a:r>
              <a:rPr lang="en-US" sz="2400" dirty="0"/>
              <a:t>Less contact with constituents</a:t>
            </a:r>
          </a:p>
          <a:p>
            <a:r>
              <a:rPr lang="en-US" sz="2400" dirty="0"/>
              <a:t>Less attentive to constituents</a:t>
            </a:r>
          </a:p>
          <a:p>
            <a:r>
              <a:rPr lang="en-US" sz="2400" dirty="0"/>
              <a:t>More influenced by party leadership</a:t>
            </a:r>
          </a:p>
          <a:p>
            <a:r>
              <a:rPr lang="en-US" sz="2400" dirty="0"/>
              <a:t>More influenced by governor</a:t>
            </a:r>
          </a:p>
          <a:p>
            <a:r>
              <a:rPr lang="en-US" sz="2400" dirty="0"/>
              <a:t>Less willing to take on government reforms</a:t>
            </a:r>
          </a:p>
          <a:p>
            <a:r>
              <a:rPr lang="en-US" sz="2400" dirty="0"/>
              <a:t>Less willing to enact complex, innovative policies</a:t>
            </a:r>
            <a:endParaRPr lang="en-US" sz="2600" dirty="0"/>
          </a:p>
        </p:txBody>
      </p:sp>
    </p:spTree>
    <p:extLst>
      <p:ext uri="{BB962C8B-B14F-4D97-AF65-F5344CB8AC3E}">
        <p14:creationId xmlns:p14="http://schemas.microsoft.com/office/powerpoint/2010/main" val="3216541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71600" y="-16538"/>
            <a:ext cx="7772400" cy="1470025"/>
          </a:xfrm>
        </p:spPr>
        <p:txBody>
          <a:bodyPr>
            <a:normAutofit/>
          </a:bodyPr>
          <a:lstStyle/>
          <a:p>
            <a:pPr algn="r"/>
            <a:r>
              <a:rPr lang="en-US" sz="3400" dirty="0">
                <a:solidFill>
                  <a:schemeClr val="tx1"/>
                </a:solidFill>
              </a:rPr>
              <a:t>How the Legislature Is Organized (1 of 4)</a:t>
            </a:r>
          </a:p>
        </p:txBody>
      </p:sp>
      <p:sp>
        <p:nvSpPr>
          <p:cNvPr id="5" name="Content Placeholder 3"/>
          <p:cNvSpPr txBox="1">
            <a:spLocks/>
          </p:cNvSpPr>
          <p:nvPr/>
        </p:nvSpPr>
        <p:spPr>
          <a:xfrm>
            <a:off x="163773" y="1624084"/>
            <a:ext cx="8830102" cy="506331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The Committee System</a:t>
            </a:r>
          </a:p>
          <a:p>
            <a:pPr marL="0" indent="0">
              <a:buNone/>
            </a:pPr>
            <a:endParaRPr lang="en-US" sz="1050" b="1" dirty="0"/>
          </a:p>
          <a:p>
            <a:pPr marL="0" indent="0">
              <a:buNone/>
            </a:pPr>
            <a:r>
              <a:rPr lang="en-US" sz="2400" b="1" dirty="0"/>
              <a:t>	Committee: </a:t>
            </a:r>
            <a:r>
              <a:rPr lang="en-US" sz="2400" dirty="0"/>
              <a:t>a small group of legislators who investigate, craft, 	assess, and take action on legislation before it is considered by the 	whole chamber</a:t>
            </a:r>
            <a:r>
              <a:rPr lang="en-US" sz="2400" b="1" dirty="0"/>
              <a:t>  </a:t>
            </a:r>
          </a:p>
          <a:p>
            <a:pPr marL="0" indent="0">
              <a:buNone/>
            </a:pPr>
            <a:endParaRPr lang="en-US" sz="1100" b="1" dirty="0"/>
          </a:p>
          <a:p>
            <a:pPr marL="0" indent="0">
              <a:buNone/>
            </a:pPr>
            <a:r>
              <a:rPr lang="en-US" sz="2400" b="1" dirty="0"/>
              <a:t>	Standing Committees: </a:t>
            </a:r>
            <a:r>
              <a:rPr lang="en-US" sz="2400" dirty="0"/>
              <a:t>permanent committees that deal with a 	specific issue or topic </a:t>
            </a:r>
          </a:p>
          <a:p>
            <a:pPr marL="0" indent="0">
              <a:buNone/>
            </a:pPr>
            <a:endParaRPr lang="en-US" sz="1000" b="1" dirty="0"/>
          </a:p>
          <a:p>
            <a:pPr marL="0" indent="0">
              <a:buNone/>
            </a:pPr>
            <a:r>
              <a:rPr lang="en-US" sz="2400" b="1" dirty="0"/>
              <a:t>	Select Committee: </a:t>
            </a:r>
            <a:r>
              <a:rPr lang="en-US" sz="2400" dirty="0"/>
              <a:t>a committee that is temporary and has a fixed 	issue to investigate or legislation to consider </a:t>
            </a:r>
            <a:endParaRPr lang="en-US" sz="2400" b="1" dirty="0"/>
          </a:p>
          <a:p>
            <a:pPr marL="0" indent="0">
              <a:buNone/>
            </a:pPr>
            <a:r>
              <a:rPr lang="en-US" sz="2400" b="1" dirty="0"/>
              <a:t>	</a:t>
            </a:r>
            <a:endParaRPr lang="en-US" sz="2600" dirty="0"/>
          </a:p>
        </p:txBody>
      </p:sp>
    </p:spTree>
    <p:extLst>
      <p:ext uri="{BB962C8B-B14F-4D97-AF65-F5344CB8AC3E}">
        <p14:creationId xmlns:p14="http://schemas.microsoft.com/office/powerpoint/2010/main" val="419633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71600" y="-16538"/>
            <a:ext cx="7772400" cy="1470025"/>
          </a:xfrm>
        </p:spPr>
        <p:txBody>
          <a:bodyPr>
            <a:normAutofit/>
          </a:bodyPr>
          <a:lstStyle/>
          <a:p>
            <a:pPr algn="r"/>
            <a:r>
              <a:rPr lang="en-US" sz="3400" dirty="0">
                <a:solidFill>
                  <a:schemeClr val="tx1"/>
                </a:solidFill>
              </a:rPr>
              <a:t>How the Legislature Is Organized (2 of 4)</a:t>
            </a:r>
          </a:p>
        </p:txBody>
      </p:sp>
      <p:sp>
        <p:nvSpPr>
          <p:cNvPr id="5" name="Content Placeholder 3"/>
          <p:cNvSpPr txBox="1">
            <a:spLocks/>
          </p:cNvSpPr>
          <p:nvPr/>
        </p:nvSpPr>
        <p:spPr>
          <a:xfrm>
            <a:off x="163773" y="1624084"/>
            <a:ext cx="8830102" cy="506331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The Speaker of the House </a:t>
            </a:r>
          </a:p>
          <a:p>
            <a:pPr marL="0" indent="0">
              <a:buNone/>
            </a:pPr>
            <a:endParaRPr lang="en-US" sz="1050" b="1" dirty="0"/>
          </a:p>
          <a:p>
            <a:r>
              <a:rPr lang="en-US" sz="2600" dirty="0"/>
              <a:t>Presiding officer in the Texas House: the most influential member of the chamber </a:t>
            </a:r>
          </a:p>
          <a:p>
            <a:r>
              <a:rPr lang="en-US" sz="2600" dirty="0"/>
              <a:t>Elected by a simple majority of the house</a:t>
            </a:r>
          </a:p>
          <a:p>
            <a:pPr marL="0" indent="0">
              <a:buNone/>
            </a:pPr>
            <a:endParaRPr lang="en-US" sz="1000" b="1" dirty="0"/>
          </a:p>
          <a:p>
            <a:r>
              <a:rPr lang="en-US" sz="2600" dirty="0"/>
              <a:t>Resolves all questions of process and procedure within the House</a:t>
            </a:r>
          </a:p>
          <a:p>
            <a:pPr marL="0" indent="0">
              <a:buNone/>
            </a:pPr>
            <a:endParaRPr lang="en-US" sz="1000" dirty="0"/>
          </a:p>
          <a:p>
            <a:r>
              <a:rPr lang="en-US" sz="2600" dirty="0"/>
              <a:t>Assigns committees not determined by seniority</a:t>
            </a:r>
          </a:p>
          <a:p>
            <a:pPr lvl="1"/>
            <a:r>
              <a:rPr lang="en-US" sz="2200" dirty="0"/>
              <a:t>Can be used to reward or punish</a:t>
            </a:r>
          </a:p>
          <a:p>
            <a:pPr marL="0" indent="0">
              <a:buNone/>
            </a:pPr>
            <a:endParaRPr lang="en-US" sz="1000" b="1" dirty="0"/>
          </a:p>
          <a:p>
            <a:pPr marL="0" indent="0">
              <a:buNone/>
            </a:pPr>
            <a:endParaRPr lang="en-US" sz="2600" dirty="0"/>
          </a:p>
        </p:txBody>
      </p:sp>
    </p:spTree>
    <p:extLst>
      <p:ext uri="{BB962C8B-B14F-4D97-AF65-F5344CB8AC3E}">
        <p14:creationId xmlns:p14="http://schemas.microsoft.com/office/powerpoint/2010/main" val="3810457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71600" y="2861"/>
            <a:ext cx="7772400" cy="1470025"/>
          </a:xfrm>
        </p:spPr>
        <p:txBody>
          <a:bodyPr>
            <a:normAutofit/>
          </a:bodyPr>
          <a:lstStyle/>
          <a:p>
            <a:pPr algn="r"/>
            <a:r>
              <a:rPr lang="en-US" sz="3400" dirty="0">
                <a:solidFill>
                  <a:schemeClr val="tx1"/>
                </a:solidFill>
              </a:rPr>
              <a:t>How the Legislature Is Organized (3 of 4)</a:t>
            </a:r>
          </a:p>
        </p:txBody>
      </p:sp>
      <p:sp>
        <p:nvSpPr>
          <p:cNvPr id="5" name="Content Placeholder 3"/>
          <p:cNvSpPr txBox="1">
            <a:spLocks/>
          </p:cNvSpPr>
          <p:nvPr/>
        </p:nvSpPr>
        <p:spPr>
          <a:xfrm>
            <a:off x="163773" y="1624084"/>
            <a:ext cx="8830102" cy="506331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The Speaker of the House</a:t>
            </a:r>
          </a:p>
          <a:p>
            <a:pPr marL="0" indent="0">
              <a:buNone/>
            </a:pPr>
            <a:r>
              <a:rPr lang="en-US" b="1" dirty="0"/>
              <a:t> </a:t>
            </a:r>
          </a:p>
          <a:p>
            <a:pPr marL="0" indent="0">
              <a:buNone/>
            </a:pPr>
            <a:endParaRPr lang="en-US" sz="1050" b="1" dirty="0"/>
          </a:p>
          <a:p>
            <a:r>
              <a:rPr lang="en-US" sz="2600" dirty="0"/>
              <a:t>Controls the Calendar Committee that determines the order of bills </a:t>
            </a:r>
          </a:p>
          <a:p>
            <a:r>
              <a:rPr lang="en-US" sz="2600" dirty="0"/>
              <a:t>Recognizes house members allowing them to speak during bill discussion</a:t>
            </a:r>
          </a:p>
          <a:p>
            <a:r>
              <a:rPr lang="en-US" sz="2600" dirty="0"/>
              <a:t>Lengthen discussion or end debate on bills</a:t>
            </a:r>
          </a:p>
          <a:p>
            <a:pPr marL="0" indent="0">
              <a:buNone/>
            </a:pPr>
            <a:endParaRPr lang="en-US" sz="2600" dirty="0"/>
          </a:p>
        </p:txBody>
      </p:sp>
    </p:spTree>
    <p:extLst>
      <p:ext uri="{BB962C8B-B14F-4D97-AF65-F5344CB8AC3E}">
        <p14:creationId xmlns:p14="http://schemas.microsoft.com/office/powerpoint/2010/main" val="232858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85248" y="0"/>
            <a:ext cx="7772400" cy="1470025"/>
          </a:xfrm>
        </p:spPr>
        <p:txBody>
          <a:bodyPr>
            <a:normAutofit/>
          </a:bodyPr>
          <a:lstStyle/>
          <a:p>
            <a:pPr algn="r"/>
            <a:r>
              <a:rPr lang="en-US" sz="3400" dirty="0">
                <a:solidFill>
                  <a:schemeClr val="tx1"/>
                </a:solidFill>
              </a:rPr>
              <a:t>How the Legislature Is Organized (4 of 4)</a:t>
            </a:r>
          </a:p>
        </p:txBody>
      </p:sp>
      <p:sp>
        <p:nvSpPr>
          <p:cNvPr id="5" name="Content Placeholder 3"/>
          <p:cNvSpPr txBox="1">
            <a:spLocks/>
          </p:cNvSpPr>
          <p:nvPr/>
        </p:nvSpPr>
        <p:spPr>
          <a:xfrm>
            <a:off x="163773" y="1473958"/>
            <a:ext cx="8830102" cy="5213445"/>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800" b="1" dirty="0"/>
              <a:t>The Lieutenant Governor</a:t>
            </a:r>
          </a:p>
          <a:p>
            <a:pPr marL="0" indent="0">
              <a:buNone/>
            </a:pPr>
            <a:r>
              <a:rPr lang="en-US" sz="1200" b="1" dirty="0"/>
              <a:t> </a:t>
            </a:r>
          </a:p>
          <a:p>
            <a:r>
              <a:rPr lang="en-US" sz="2800" dirty="0"/>
              <a:t>One of the most powerful elected officials in state government</a:t>
            </a:r>
          </a:p>
          <a:p>
            <a:endParaRPr lang="en-US" sz="1000" b="1" dirty="0"/>
          </a:p>
          <a:p>
            <a:r>
              <a:rPr lang="en-US" sz="2800" dirty="0"/>
              <a:t>Presiding officer of the Senate</a:t>
            </a:r>
          </a:p>
          <a:p>
            <a:pPr marL="0" indent="0">
              <a:buNone/>
            </a:pPr>
            <a:endParaRPr lang="en-US" sz="1000" dirty="0"/>
          </a:p>
          <a:p>
            <a:r>
              <a:rPr lang="en-US" sz="2800" dirty="0"/>
              <a:t>The lieutenant governor only casts a vote in the case of a tie</a:t>
            </a:r>
          </a:p>
          <a:p>
            <a:r>
              <a:rPr lang="en-US" sz="2800" dirty="0"/>
              <a:t>Appoint senators to committees and as committee chairs</a:t>
            </a:r>
          </a:p>
          <a:p>
            <a:pPr marL="0" indent="0">
              <a:buNone/>
            </a:pPr>
            <a:endParaRPr lang="en-US" sz="1200" dirty="0"/>
          </a:p>
          <a:p>
            <a:r>
              <a:rPr lang="en-US" sz="2800" dirty="0"/>
              <a:t>Assigns legislation to specific committees, influence the chances of a bill becoming law</a:t>
            </a:r>
            <a:endParaRPr lang="en-US" sz="2600" dirty="0"/>
          </a:p>
        </p:txBody>
      </p:sp>
    </p:spTree>
    <p:extLst>
      <p:ext uri="{BB962C8B-B14F-4D97-AF65-F5344CB8AC3E}">
        <p14:creationId xmlns:p14="http://schemas.microsoft.com/office/powerpoint/2010/main" val="4111373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71600" y="3933"/>
            <a:ext cx="7772400" cy="1470025"/>
          </a:xfrm>
        </p:spPr>
        <p:txBody>
          <a:bodyPr>
            <a:normAutofit/>
          </a:bodyPr>
          <a:lstStyle/>
          <a:p>
            <a:pPr algn="r"/>
            <a:r>
              <a:rPr lang="en-US" sz="3400" dirty="0">
                <a:solidFill>
                  <a:schemeClr val="tx1"/>
                </a:solidFill>
              </a:rPr>
              <a:t>The Legislative Process (1 of 6)</a:t>
            </a:r>
          </a:p>
        </p:txBody>
      </p:sp>
      <p:sp>
        <p:nvSpPr>
          <p:cNvPr id="5" name="Content Placeholder 3"/>
          <p:cNvSpPr txBox="1">
            <a:spLocks/>
          </p:cNvSpPr>
          <p:nvPr/>
        </p:nvSpPr>
        <p:spPr>
          <a:xfrm>
            <a:off x="163773" y="1473958"/>
            <a:ext cx="8830102" cy="5213445"/>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800" b="1" dirty="0"/>
              <a:t>How a Bill Becomes a Law </a:t>
            </a:r>
          </a:p>
          <a:p>
            <a:pPr marL="0" indent="0">
              <a:buNone/>
            </a:pPr>
            <a:r>
              <a:rPr lang="en-US" sz="1200" b="1" dirty="0"/>
              <a:t> </a:t>
            </a:r>
            <a:endParaRPr lang="en-US" sz="1000" b="1" dirty="0"/>
          </a:p>
          <a:p>
            <a:pPr marL="0" indent="0">
              <a:buNone/>
            </a:pPr>
            <a:r>
              <a:rPr lang="en-US" sz="2800" b="1" dirty="0"/>
              <a:t>In Committee: </a:t>
            </a:r>
            <a:r>
              <a:rPr lang="en-US" sz="2800" dirty="0"/>
              <a:t>For a bill to become law in Texas, each chamber has to hear it three times. These are referred to as the three readings. </a:t>
            </a:r>
          </a:p>
          <a:p>
            <a:pPr marL="0" indent="0">
              <a:buNone/>
            </a:pPr>
            <a:endParaRPr lang="en-US" sz="1000" dirty="0"/>
          </a:p>
          <a:p>
            <a:pPr marL="0" indent="0">
              <a:buNone/>
            </a:pPr>
            <a:r>
              <a:rPr lang="en-US" sz="2400" b="1" dirty="0"/>
              <a:t>	First Reading: </a:t>
            </a:r>
            <a:r>
              <a:rPr lang="en-US" sz="2400" dirty="0"/>
              <a:t>legislation considered at the committee stage </a:t>
            </a:r>
          </a:p>
          <a:p>
            <a:pPr marL="0" indent="0">
              <a:buNone/>
            </a:pPr>
            <a:endParaRPr lang="en-US" sz="1100" dirty="0"/>
          </a:p>
          <a:p>
            <a:pPr marL="0" indent="0">
              <a:buNone/>
            </a:pPr>
            <a:r>
              <a:rPr lang="en-US" sz="2400" b="1" dirty="0"/>
              <a:t>	Amend: </a:t>
            </a:r>
            <a:r>
              <a:rPr lang="en-US" sz="2400" dirty="0"/>
              <a:t>the process of bill </a:t>
            </a:r>
          </a:p>
          <a:p>
            <a:pPr marL="0" indent="0">
              <a:buNone/>
            </a:pPr>
            <a:endParaRPr lang="en-US" sz="1100" dirty="0"/>
          </a:p>
          <a:p>
            <a:pPr marL="0" indent="0">
              <a:buNone/>
            </a:pPr>
            <a:r>
              <a:rPr lang="en-US" sz="2400" b="1" dirty="0"/>
              <a:t>	Markup: </a:t>
            </a:r>
            <a:r>
              <a:rPr lang="en-US" sz="2400" dirty="0"/>
              <a:t>where legislators add, subtract, or replace part of the 	original legislation so that it meets the preferences of the 	committee </a:t>
            </a:r>
          </a:p>
          <a:p>
            <a:pPr marL="0" indent="0">
              <a:buNone/>
            </a:pPr>
            <a:endParaRPr lang="en-US" sz="1050" dirty="0"/>
          </a:p>
          <a:p>
            <a:pPr marL="0" indent="0">
              <a:buNone/>
            </a:pPr>
            <a:r>
              <a:rPr lang="en-US" sz="2400" b="1" dirty="0"/>
              <a:t>	</a:t>
            </a:r>
            <a:endParaRPr lang="en-US" sz="2400" dirty="0"/>
          </a:p>
        </p:txBody>
      </p:sp>
    </p:spTree>
    <p:extLst>
      <p:ext uri="{BB962C8B-B14F-4D97-AF65-F5344CB8AC3E}">
        <p14:creationId xmlns:p14="http://schemas.microsoft.com/office/powerpoint/2010/main" val="2620227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71600" y="6794"/>
            <a:ext cx="7772400" cy="1470025"/>
          </a:xfrm>
        </p:spPr>
        <p:txBody>
          <a:bodyPr>
            <a:normAutofit/>
          </a:bodyPr>
          <a:lstStyle/>
          <a:p>
            <a:pPr algn="r"/>
            <a:r>
              <a:rPr lang="en-US" sz="3400" dirty="0">
                <a:solidFill>
                  <a:schemeClr val="tx1"/>
                </a:solidFill>
              </a:rPr>
              <a:t>The Legislative Process (2 of 6)</a:t>
            </a:r>
          </a:p>
        </p:txBody>
      </p:sp>
      <p:sp>
        <p:nvSpPr>
          <p:cNvPr id="5" name="Content Placeholder 3"/>
          <p:cNvSpPr txBox="1">
            <a:spLocks/>
          </p:cNvSpPr>
          <p:nvPr/>
        </p:nvSpPr>
        <p:spPr>
          <a:xfrm>
            <a:off x="163773" y="1473958"/>
            <a:ext cx="8830102" cy="5213445"/>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800" b="1" dirty="0"/>
              <a:t>How a Bill Becomes a Law </a:t>
            </a:r>
          </a:p>
          <a:p>
            <a:pPr marL="0" indent="0">
              <a:buNone/>
            </a:pPr>
            <a:r>
              <a:rPr lang="en-US" sz="1200" b="1" dirty="0"/>
              <a:t> </a:t>
            </a:r>
            <a:endParaRPr lang="en-US" sz="1000" b="1" dirty="0"/>
          </a:p>
          <a:p>
            <a:pPr marL="0" indent="0">
              <a:buNone/>
            </a:pPr>
            <a:r>
              <a:rPr lang="en-US" sz="2800" b="1" dirty="0"/>
              <a:t>On the Floor:</a:t>
            </a:r>
            <a:r>
              <a:rPr lang="en-US" sz="2800" dirty="0"/>
              <a:t> In the second reading—the floor stage— the full chamber debates the measure and amends it as desired (with a simple majority backing). </a:t>
            </a:r>
          </a:p>
          <a:p>
            <a:pPr marL="0" indent="0">
              <a:buNone/>
            </a:pPr>
            <a:r>
              <a:rPr lang="en-US" sz="2800" dirty="0"/>
              <a:t>	</a:t>
            </a:r>
          </a:p>
          <a:p>
            <a:pPr marL="0" indent="0">
              <a:buNone/>
            </a:pPr>
            <a:r>
              <a:rPr lang="en-US" sz="2800" dirty="0"/>
              <a:t>	</a:t>
            </a:r>
            <a:r>
              <a:rPr lang="en-US" sz="2800" b="1" dirty="0"/>
              <a:t>Second Reading: </a:t>
            </a:r>
            <a:r>
              <a:rPr lang="en-US" sz="2800" dirty="0"/>
              <a:t>legislation considered at the floor		 stage</a:t>
            </a:r>
          </a:p>
          <a:p>
            <a:pPr marL="0" indent="0">
              <a:buNone/>
            </a:pPr>
            <a:r>
              <a:rPr lang="en-US" sz="2800" dirty="0"/>
              <a:t>	Members publicly debate legislation</a:t>
            </a:r>
          </a:p>
          <a:p>
            <a:pPr marL="0" indent="0">
              <a:buNone/>
            </a:pPr>
            <a:r>
              <a:rPr lang="en-US" sz="2800" dirty="0"/>
              <a:t>	</a:t>
            </a:r>
            <a:r>
              <a:rPr lang="en-US" sz="2800" b="1" dirty="0"/>
              <a:t>Third Reading: </a:t>
            </a:r>
            <a:r>
              <a:rPr lang="en-US" sz="2800" dirty="0"/>
              <a:t>final stage, voting stage</a:t>
            </a:r>
          </a:p>
          <a:p>
            <a:pPr marL="0" indent="0">
              <a:buNone/>
            </a:pPr>
            <a:endParaRPr lang="en-US" sz="1000" dirty="0"/>
          </a:p>
          <a:p>
            <a:pPr marL="0" indent="0">
              <a:buNone/>
            </a:pPr>
            <a:endParaRPr lang="en-US" sz="1000" dirty="0"/>
          </a:p>
          <a:p>
            <a:pPr marL="0" indent="0">
              <a:buNone/>
            </a:pPr>
            <a:r>
              <a:rPr lang="en-US" sz="2400" b="1" dirty="0"/>
              <a:t>	</a:t>
            </a:r>
            <a:endParaRPr lang="en-US" sz="2400" dirty="0"/>
          </a:p>
        </p:txBody>
      </p:sp>
    </p:spTree>
    <p:extLst>
      <p:ext uri="{BB962C8B-B14F-4D97-AF65-F5344CB8AC3E}">
        <p14:creationId xmlns:p14="http://schemas.microsoft.com/office/powerpoint/2010/main" val="1877278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 y="-21787"/>
            <a:ext cx="9144000" cy="6858000"/>
          </a:xfrm>
          <a:prstGeom prst="rect">
            <a:avLst/>
          </a:prstGeom>
        </p:spPr>
      </p:pic>
      <p:sp>
        <p:nvSpPr>
          <p:cNvPr id="2" name="Title 1"/>
          <p:cNvSpPr>
            <a:spLocks noGrp="1"/>
          </p:cNvSpPr>
          <p:nvPr>
            <p:ph type="ctrTitle"/>
          </p:nvPr>
        </p:nvSpPr>
        <p:spPr>
          <a:xfrm>
            <a:off x="1371600" y="2987"/>
            <a:ext cx="7772400" cy="1470025"/>
          </a:xfrm>
        </p:spPr>
        <p:txBody>
          <a:bodyPr>
            <a:normAutofit/>
          </a:bodyPr>
          <a:lstStyle/>
          <a:p>
            <a:pPr algn="r"/>
            <a:r>
              <a:rPr lang="en-US" sz="3400" dirty="0">
                <a:solidFill>
                  <a:schemeClr val="tx1"/>
                </a:solidFill>
              </a:rPr>
              <a:t>The Legislative Process (3 of 6)</a:t>
            </a:r>
          </a:p>
        </p:txBody>
      </p:sp>
      <p:sp>
        <p:nvSpPr>
          <p:cNvPr id="5" name="Content Placeholder 3"/>
          <p:cNvSpPr txBox="1">
            <a:spLocks/>
          </p:cNvSpPr>
          <p:nvPr/>
        </p:nvSpPr>
        <p:spPr>
          <a:xfrm>
            <a:off x="163773" y="1473958"/>
            <a:ext cx="8830102" cy="521344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800" b="1" dirty="0"/>
              <a:t>House and Senate Agreement</a:t>
            </a:r>
          </a:p>
          <a:p>
            <a:pPr marL="0" indent="0">
              <a:buNone/>
            </a:pPr>
            <a:r>
              <a:rPr lang="en-US" sz="1200" b="1" dirty="0"/>
              <a:t> </a:t>
            </a:r>
            <a:endParaRPr lang="en-US" sz="3600" b="1" dirty="0"/>
          </a:p>
          <a:p>
            <a:r>
              <a:rPr lang="en-US" sz="3600" b="1" i="1" dirty="0"/>
              <a:t>	</a:t>
            </a:r>
            <a:r>
              <a:rPr lang="en-US" sz="2400" dirty="0"/>
              <a:t>Both chambers have to agree on legislation for it to arrive at the governor’s desk</a:t>
            </a:r>
          </a:p>
          <a:p>
            <a:r>
              <a:rPr lang="en-US" sz="2400" dirty="0"/>
              <a:t>Disagreements about specific aspects of legislation can be resolved in committee</a:t>
            </a:r>
          </a:p>
          <a:p>
            <a:r>
              <a:rPr lang="en-US" sz="2400" dirty="0"/>
              <a:t>Can substitute a senate bill with a house bill or vice versa</a:t>
            </a:r>
          </a:p>
          <a:p>
            <a:r>
              <a:rPr lang="en-US" sz="2400" dirty="0"/>
              <a:t>Bill can go to conference committee made up of lawmakers from both chambers</a:t>
            </a:r>
          </a:p>
          <a:p>
            <a:pPr marL="0" indent="0">
              <a:buNone/>
            </a:pPr>
            <a:endParaRPr lang="en-US" sz="2400" dirty="0"/>
          </a:p>
          <a:p>
            <a:pPr marL="0" indent="0">
              <a:buNone/>
            </a:pPr>
            <a:r>
              <a:rPr lang="en-US" sz="2400" b="1" dirty="0"/>
              <a:t>	</a:t>
            </a:r>
            <a:endParaRPr lang="en-US" sz="2400" dirty="0"/>
          </a:p>
        </p:txBody>
      </p:sp>
    </p:spTree>
    <p:extLst>
      <p:ext uri="{BB962C8B-B14F-4D97-AF65-F5344CB8AC3E}">
        <p14:creationId xmlns:p14="http://schemas.microsoft.com/office/powerpoint/2010/main" val="90998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9" y="-12734"/>
            <a:ext cx="9144000" cy="6858000"/>
          </a:xfrm>
          <a:prstGeom prst="rect">
            <a:avLst/>
          </a:prstGeom>
        </p:spPr>
      </p:pic>
      <p:sp>
        <p:nvSpPr>
          <p:cNvPr id="2" name="Title 1"/>
          <p:cNvSpPr>
            <a:spLocks noGrp="1"/>
          </p:cNvSpPr>
          <p:nvPr>
            <p:ph type="ctrTitle"/>
          </p:nvPr>
        </p:nvSpPr>
        <p:spPr>
          <a:xfrm>
            <a:off x="1327084" y="-18927"/>
            <a:ext cx="7772400" cy="1470025"/>
          </a:xfrm>
        </p:spPr>
        <p:txBody>
          <a:bodyPr>
            <a:normAutofit/>
          </a:bodyPr>
          <a:lstStyle/>
          <a:p>
            <a:pPr algn="r"/>
            <a:r>
              <a:rPr lang="en-US" sz="3400" dirty="0">
                <a:solidFill>
                  <a:schemeClr val="tx1"/>
                </a:solidFill>
              </a:rPr>
              <a:t>The Legislative Process (4 of 6)</a:t>
            </a:r>
          </a:p>
        </p:txBody>
      </p:sp>
      <p:sp>
        <p:nvSpPr>
          <p:cNvPr id="5" name="Content Placeholder 3"/>
          <p:cNvSpPr txBox="1">
            <a:spLocks/>
          </p:cNvSpPr>
          <p:nvPr/>
        </p:nvSpPr>
        <p:spPr>
          <a:xfrm>
            <a:off x="163773" y="1473958"/>
            <a:ext cx="8830102" cy="521344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800" b="1" dirty="0"/>
              <a:t>In Conference Committee</a:t>
            </a:r>
          </a:p>
          <a:p>
            <a:pPr marL="0" indent="0">
              <a:buNone/>
            </a:pPr>
            <a:r>
              <a:rPr lang="en-US" sz="1200" b="1" dirty="0"/>
              <a:t> </a:t>
            </a:r>
            <a:endParaRPr lang="en-US" sz="3600" b="1" dirty="0"/>
          </a:p>
          <a:p>
            <a:r>
              <a:rPr lang="en-US" sz="3600" b="1" i="1" dirty="0"/>
              <a:t>	</a:t>
            </a:r>
            <a:r>
              <a:rPr lang="en-US" sz="2400" dirty="0"/>
              <a:t>Five members from each chamber</a:t>
            </a:r>
          </a:p>
          <a:p>
            <a:r>
              <a:rPr lang="en-US" sz="2400" dirty="0"/>
              <a:t>Two of Senate members must be from original bill committee</a:t>
            </a:r>
          </a:p>
          <a:p>
            <a:r>
              <a:rPr lang="en-US" sz="2400" dirty="0"/>
              <a:t>Limited to points of disagreement</a:t>
            </a:r>
          </a:p>
          <a:p>
            <a:r>
              <a:rPr lang="en-US" sz="2400" dirty="0"/>
              <a:t>Committee report summarizes changes</a:t>
            </a:r>
          </a:p>
          <a:p>
            <a:r>
              <a:rPr lang="en-US" sz="2400" dirty="0"/>
              <a:t>If not agreement reached bill returns to originating chamber</a:t>
            </a:r>
          </a:p>
          <a:p>
            <a:r>
              <a:rPr lang="en-US" sz="2400" dirty="0"/>
              <a:t>If agreement reached sent to governor for signature</a:t>
            </a:r>
          </a:p>
          <a:p>
            <a:pPr marL="0" indent="0">
              <a:buNone/>
            </a:pPr>
            <a:endParaRPr lang="en-US" sz="2400" dirty="0"/>
          </a:p>
          <a:p>
            <a:pPr marL="0" indent="0">
              <a:buNone/>
            </a:pPr>
            <a:r>
              <a:rPr lang="en-US" sz="2400" b="1" dirty="0"/>
              <a:t>	</a:t>
            </a:r>
            <a:endParaRPr lang="en-US" sz="2400" dirty="0"/>
          </a:p>
        </p:txBody>
      </p:sp>
    </p:spTree>
    <p:extLst>
      <p:ext uri="{BB962C8B-B14F-4D97-AF65-F5344CB8AC3E}">
        <p14:creationId xmlns:p14="http://schemas.microsoft.com/office/powerpoint/2010/main" val="3643202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5" y="-12733"/>
            <a:ext cx="9144000" cy="6858000"/>
          </a:xfrm>
          <a:prstGeom prst="rect">
            <a:avLst/>
          </a:prstGeom>
        </p:spPr>
      </p:pic>
      <p:sp>
        <p:nvSpPr>
          <p:cNvPr id="2" name="Title 1"/>
          <p:cNvSpPr>
            <a:spLocks noGrp="1"/>
          </p:cNvSpPr>
          <p:nvPr>
            <p:ph type="ctrTitle"/>
          </p:nvPr>
        </p:nvSpPr>
        <p:spPr>
          <a:xfrm>
            <a:off x="1367825" y="6794"/>
            <a:ext cx="7772400" cy="1470025"/>
          </a:xfrm>
        </p:spPr>
        <p:txBody>
          <a:bodyPr>
            <a:normAutofit/>
          </a:bodyPr>
          <a:lstStyle/>
          <a:p>
            <a:pPr algn="r"/>
            <a:r>
              <a:rPr lang="en-US" sz="3400" dirty="0">
                <a:solidFill>
                  <a:schemeClr val="tx1"/>
                </a:solidFill>
              </a:rPr>
              <a:t>The Legislative Process (5 of 6)</a:t>
            </a:r>
          </a:p>
        </p:txBody>
      </p:sp>
      <p:sp>
        <p:nvSpPr>
          <p:cNvPr id="5" name="Content Placeholder 3"/>
          <p:cNvSpPr txBox="1">
            <a:spLocks/>
          </p:cNvSpPr>
          <p:nvPr/>
        </p:nvSpPr>
        <p:spPr>
          <a:xfrm>
            <a:off x="163773" y="1473958"/>
            <a:ext cx="8830102" cy="5213445"/>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800" b="1" dirty="0"/>
              <a:t>The Real Enemy: The Calendar</a:t>
            </a:r>
          </a:p>
          <a:p>
            <a:pPr marL="0" indent="0">
              <a:buNone/>
            </a:pPr>
            <a:r>
              <a:rPr lang="en-US" sz="1200" b="1" dirty="0"/>
              <a:t> </a:t>
            </a:r>
            <a:endParaRPr lang="en-US" sz="3600" b="1" dirty="0"/>
          </a:p>
          <a:p>
            <a:r>
              <a:rPr lang="en-US" sz="2600" dirty="0"/>
              <a:t>Rules allow for bills to be “pre-filed” from Monday following general election to first 60 days of regular session</a:t>
            </a:r>
          </a:p>
          <a:p>
            <a:r>
              <a:rPr lang="en-US" sz="2600" dirty="0"/>
              <a:t>After first 60 days only local bills, emergencies or matters submitted by governor filed</a:t>
            </a:r>
          </a:p>
          <a:p>
            <a:r>
              <a:rPr lang="en-US" sz="2600" dirty="0"/>
              <a:t>Committee on Local and Consent Calendars and Calendars Committee make schedule</a:t>
            </a:r>
          </a:p>
          <a:p>
            <a:pPr lvl="1"/>
            <a:r>
              <a:rPr lang="en-US" sz="2600" dirty="0"/>
              <a:t>set priorities</a:t>
            </a:r>
          </a:p>
          <a:p>
            <a:r>
              <a:rPr lang="en-US" sz="2600" dirty="0"/>
              <a:t>Due to limited time any delay can kill a bill</a:t>
            </a:r>
          </a:p>
          <a:p>
            <a:pPr marL="0" indent="0">
              <a:buNone/>
            </a:pPr>
            <a:endParaRPr lang="en-US" sz="2400" dirty="0"/>
          </a:p>
          <a:p>
            <a:pPr marL="0" indent="0">
              <a:buNone/>
            </a:pPr>
            <a:endParaRPr lang="en-US" sz="2400" dirty="0"/>
          </a:p>
          <a:p>
            <a:pPr marL="0" indent="0">
              <a:buNone/>
            </a:pPr>
            <a:r>
              <a:rPr lang="en-US" sz="2400" b="1" dirty="0"/>
              <a:t>	</a:t>
            </a:r>
            <a:endParaRPr lang="en-US" sz="2400" dirty="0"/>
          </a:p>
        </p:txBody>
      </p:sp>
    </p:spTree>
    <p:extLst>
      <p:ext uri="{BB962C8B-B14F-4D97-AF65-F5344CB8AC3E}">
        <p14:creationId xmlns:p14="http://schemas.microsoft.com/office/powerpoint/2010/main" val="2256069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71600" y="-16538"/>
            <a:ext cx="7772400" cy="1470025"/>
          </a:xfrm>
        </p:spPr>
        <p:txBody>
          <a:bodyPr>
            <a:normAutofit/>
          </a:bodyPr>
          <a:lstStyle/>
          <a:p>
            <a:pPr algn="r"/>
            <a:r>
              <a:rPr lang="en-US" sz="3100" dirty="0">
                <a:solidFill>
                  <a:schemeClr val="tx1"/>
                </a:solidFill>
              </a:rPr>
              <a:t>The Functions of the Legislature and Legislators (1 of 9)</a:t>
            </a:r>
          </a:p>
        </p:txBody>
      </p:sp>
      <p:sp>
        <p:nvSpPr>
          <p:cNvPr id="5" name="Content Placeholder 3"/>
          <p:cNvSpPr txBox="1">
            <a:spLocks/>
          </p:cNvSpPr>
          <p:nvPr/>
        </p:nvSpPr>
        <p:spPr>
          <a:xfrm>
            <a:off x="163773" y="1624084"/>
            <a:ext cx="8830102" cy="506331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t>The Texas Legislature</a:t>
            </a:r>
          </a:p>
          <a:p>
            <a:pPr marL="0" indent="0">
              <a:buNone/>
            </a:pPr>
            <a:endParaRPr lang="en-US" sz="1500" b="1" dirty="0"/>
          </a:p>
          <a:p>
            <a:r>
              <a:rPr lang="en-US" sz="2600" dirty="0"/>
              <a:t>Texas legislature is a </a:t>
            </a:r>
            <a:r>
              <a:rPr lang="en-US" sz="2600" b="1" dirty="0"/>
              <a:t>bicameral legislature</a:t>
            </a:r>
            <a:r>
              <a:rPr lang="en-US" sz="2600" dirty="0"/>
              <a:t> </a:t>
            </a:r>
          </a:p>
          <a:p>
            <a:pPr lvl="1"/>
            <a:r>
              <a:rPr lang="en-US" sz="2400" dirty="0"/>
              <a:t>two houses or chambers: the House of Representatives and the Senate</a:t>
            </a:r>
          </a:p>
          <a:p>
            <a:pPr marL="0" indent="0">
              <a:buNone/>
            </a:pPr>
            <a:endParaRPr lang="en-US" sz="1000" dirty="0"/>
          </a:p>
          <a:p>
            <a:r>
              <a:rPr lang="en-US" sz="2600" dirty="0"/>
              <a:t>Montesquieu conceived of this division </a:t>
            </a:r>
          </a:p>
          <a:p>
            <a:pPr lvl="1"/>
            <a:r>
              <a:rPr lang="en-US" sz="2400" dirty="0"/>
              <a:t>no one chamber dominated the other.</a:t>
            </a:r>
          </a:p>
          <a:p>
            <a:pPr lvl="1"/>
            <a:r>
              <a:rPr lang="en-US" sz="2400" dirty="0"/>
              <a:t>minority would have a voice not shouted down by the majority</a:t>
            </a:r>
          </a:p>
          <a:p>
            <a:pPr marL="0" indent="0">
              <a:buNone/>
            </a:pPr>
            <a:endParaRPr lang="en-US" sz="6000" dirty="0"/>
          </a:p>
          <a:p>
            <a:pPr marL="0" indent="0">
              <a:buNone/>
            </a:pPr>
            <a:endParaRPr lang="en-US" sz="2400" dirty="0"/>
          </a:p>
          <a:p>
            <a:endParaRPr lang="en-US" sz="2400" dirty="0"/>
          </a:p>
          <a:p>
            <a:endParaRPr lang="en-US" sz="2400" dirty="0"/>
          </a:p>
        </p:txBody>
      </p:sp>
    </p:spTree>
    <p:extLst>
      <p:ext uri="{BB962C8B-B14F-4D97-AF65-F5344CB8AC3E}">
        <p14:creationId xmlns:p14="http://schemas.microsoft.com/office/powerpoint/2010/main" val="3754904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7" y="-21787"/>
            <a:ext cx="9144000" cy="6858000"/>
          </a:xfrm>
          <a:prstGeom prst="rect">
            <a:avLst/>
          </a:prstGeom>
        </p:spPr>
      </p:pic>
      <p:sp>
        <p:nvSpPr>
          <p:cNvPr id="2" name="Title 1"/>
          <p:cNvSpPr>
            <a:spLocks noGrp="1"/>
          </p:cNvSpPr>
          <p:nvPr>
            <p:ph type="ctrTitle"/>
          </p:nvPr>
        </p:nvSpPr>
        <p:spPr>
          <a:xfrm>
            <a:off x="1376877" y="-21787"/>
            <a:ext cx="7772400" cy="1470025"/>
          </a:xfrm>
        </p:spPr>
        <p:txBody>
          <a:bodyPr>
            <a:normAutofit/>
          </a:bodyPr>
          <a:lstStyle/>
          <a:p>
            <a:pPr algn="r"/>
            <a:r>
              <a:rPr lang="en-US" sz="3400" dirty="0">
                <a:solidFill>
                  <a:schemeClr val="tx1"/>
                </a:solidFill>
              </a:rPr>
              <a:t>The Legislative Process (6 of 6)</a:t>
            </a:r>
          </a:p>
        </p:txBody>
      </p:sp>
      <p:sp>
        <p:nvSpPr>
          <p:cNvPr id="5" name="Content Placeholder 3"/>
          <p:cNvSpPr txBox="1">
            <a:spLocks/>
          </p:cNvSpPr>
          <p:nvPr/>
        </p:nvSpPr>
        <p:spPr>
          <a:xfrm>
            <a:off x="163773" y="1473958"/>
            <a:ext cx="8830102" cy="521344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800" b="1" dirty="0"/>
              <a:t>Rules Rule the Chambers</a:t>
            </a:r>
          </a:p>
          <a:p>
            <a:pPr marL="0" indent="0">
              <a:buNone/>
            </a:pPr>
            <a:r>
              <a:rPr lang="en-US" sz="1200" b="1" dirty="0"/>
              <a:t> </a:t>
            </a:r>
            <a:endParaRPr lang="en-US" sz="3600" b="1" dirty="0"/>
          </a:p>
          <a:p>
            <a:r>
              <a:rPr lang="en-US" sz="2600" dirty="0"/>
              <a:t>Formal and informal rules govern both chambers</a:t>
            </a:r>
          </a:p>
          <a:p>
            <a:r>
              <a:rPr lang="en-US" sz="2600" dirty="0"/>
              <a:t>Deadlines</a:t>
            </a:r>
          </a:p>
          <a:p>
            <a:pPr lvl="1"/>
            <a:r>
              <a:rPr lang="en-US" sz="2200" dirty="0"/>
              <a:t>Bills clear committees</a:t>
            </a:r>
          </a:p>
          <a:p>
            <a:pPr lvl="1"/>
            <a:r>
              <a:rPr lang="en-US" sz="2200" dirty="0"/>
              <a:t>Passed by full house and senate</a:t>
            </a:r>
          </a:p>
          <a:p>
            <a:pPr lvl="1"/>
            <a:r>
              <a:rPr lang="en-US" sz="2200" dirty="0"/>
              <a:t>Cleaned up</a:t>
            </a:r>
          </a:p>
          <a:p>
            <a:pPr marL="0" indent="0">
              <a:buNone/>
            </a:pPr>
            <a:endParaRPr lang="en-US" sz="2400" dirty="0"/>
          </a:p>
          <a:p>
            <a:pPr marL="0" indent="0">
              <a:buNone/>
            </a:pPr>
            <a:endParaRPr lang="en-US" sz="2400" dirty="0"/>
          </a:p>
          <a:p>
            <a:pPr marL="0" indent="0">
              <a:buNone/>
            </a:pPr>
            <a:r>
              <a:rPr lang="en-US" sz="2400" b="1" dirty="0"/>
              <a:t>	</a:t>
            </a:r>
            <a:endParaRPr lang="en-US" sz="2400" dirty="0"/>
          </a:p>
        </p:txBody>
      </p:sp>
    </p:spTree>
    <p:extLst>
      <p:ext uri="{BB962C8B-B14F-4D97-AF65-F5344CB8AC3E}">
        <p14:creationId xmlns:p14="http://schemas.microsoft.com/office/powerpoint/2010/main" val="598414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85248" y="6794"/>
            <a:ext cx="7772400" cy="1470025"/>
          </a:xfrm>
        </p:spPr>
        <p:txBody>
          <a:bodyPr>
            <a:normAutofit/>
          </a:bodyPr>
          <a:lstStyle/>
          <a:p>
            <a:pPr algn="r"/>
            <a:r>
              <a:rPr lang="en-US" sz="3400" dirty="0">
                <a:solidFill>
                  <a:schemeClr val="tx1"/>
                </a:solidFill>
              </a:rPr>
              <a:t>Working Together (1 of 5)</a:t>
            </a:r>
          </a:p>
        </p:txBody>
      </p:sp>
      <p:sp>
        <p:nvSpPr>
          <p:cNvPr id="5" name="Content Placeholder 3"/>
          <p:cNvSpPr txBox="1">
            <a:spLocks/>
          </p:cNvSpPr>
          <p:nvPr/>
        </p:nvSpPr>
        <p:spPr>
          <a:xfrm>
            <a:off x="163773" y="1473958"/>
            <a:ext cx="8830102" cy="521344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800" dirty="0"/>
          </a:p>
          <a:p>
            <a:endParaRPr lang="en-US" sz="2800" dirty="0"/>
          </a:p>
          <a:p>
            <a:r>
              <a:rPr lang="en-US" sz="2800" dirty="0"/>
              <a:t>Each chamber has unique rules and traditions</a:t>
            </a:r>
          </a:p>
          <a:p>
            <a:r>
              <a:rPr lang="en-US" sz="2800" dirty="0"/>
              <a:t>The process is designed slow</a:t>
            </a:r>
          </a:p>
          <a:p>
            <a:pPr lvl="1"/>
            <a:r>
              <a:rPr lang="en-US" sz="2400" dirty="0"/>
              <a:t>Ensure careful consideration of laws passed</a:t>
            </a:r>
          </a:p>
          <a:p>
            <a:pPr lvl="1"/>
            <a:r>
              <a:rPr lang="en-US" sz="2400" dirty="0"/>
              <a:t>Restricts number of bills passed</a:t>
            </a:r>
          </a:p>
          <a:p>
            <a:r>
              <a:rPr lang="en-US" sz="2800" b="1" dirty="0"/>
              <a:t>Logrolling: </a:t>
            </a:r>
            <a:r>
              <a:rPr lang="en-US" sz="2800" dirty="0"/>
              <a:t>trading favors, votes, or influence for 	legislative actions </a:t>
            </a:r>
          </a:p>
        </p:txBody>
      </p:sp>
    </p:spTree>
    <p:extLst>
      <p:ext uri="{BB962C8B-B14F-4D97-AF65-F5344CB8AC3E}">
        <p14:creationId xmlns:p14="http://schemas.microsoft.com/office/powerpoint/2010/main" val="526547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71600" y="3933"/>
            <a:ext cx="7772400" cy="1470025"/>
          </a:xfrm>
        </p:spPr>
        <p:txBody>
          <a:bodyPr>
            <a:normAutofit/>
          </a:bodyPr>
          <a:lstStyle/>
          <a:p>
            <a:pPr algn="r"/>
            <a:r>
              <a:rPr lang="en-US" sz="3400" dirty="0">
                <a:solidFill>
                  <a:schemeClr val="tx1"/>
                </a:solidFill>
              </a:rPr>
              <a:t>Working Together (2 of 5)</a:t>
            </a:r>
          </a:p>
        </p:txBody>
      </p:sp>
      <p:sp>
        <p:nvSpPr>
          <p:cNvPr id="5" name="Content Placeholder 3"/>
          <p:cNvSpPr txBox="1">
            <a:spLocks/>
          </p:cNvSpPr>
          <p:nvPr/>
        </p:nvSpPr>
        <p:spPr>
          <a:xfrm>
            <a:off x="163773" y="1473958"/>
            <a:ext cx="8830102" cy="5213445"/>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Slowing it Down </a:t>
            </a:r>
          </a:p>
          <a:p>
            <a:r>
              <a:rPr lang="en-US" sz="2800" dirty="0"/>
              <a:t>“Taking a Walk”: legislator leaves chamber so not enough present to bring up a bill</a:t>
            </a:r>
          </a:p>
          <a:p>
            <a:r>
              <a:rPr lang="en-US" sz="2800" dirty="0"/>
              <a:t>Point of Order: technical objection to an error in a bill</a:t>
            </a:r>
          </a:p>
          <a:p>
            <a:r>
              <a:rPr lang="en-US" sz="2800" dirty="0"/>
              <a:t>Stuffing the Box: debate noncontroversial bills to use up time</a:t>
            </a:r>
          </a:p>
          <a:p>
            <a:r>
              <a:rPr lang="en-US" sz="2800" dirty="0"/>
              <a:t>Talk it to Death: talk about bill for ten minutes to stall vote</a:t>
            </a:r>
          </a:p>
          <a:p>
            <a:r>
              <a:rPr lang="en-US" sz="2800" dirty="0"/>
              <a:t>Party of Five: five house representatives oppose bill, bill dies</a:t>
            </a:r>
          </a:p>
          <a:p>
            <a:r>
              <a:rPr lang="en-US" sz="2800" dirty="0"/>
              <a:t>Filibuster: when a senator holds the floor and restrains the chamber from moving forward on legislation</a:t>
            </a:r>
          </a:p>
          <a:p>
            <a:r>
              <a:rPr lang="en-US" sz="2800" dirty="0" err="1"/>
              <a:t>Chubbing</a:t>
            </a:r>
            <a:r>
              <a:rPr lang="en-US" sz="2800" dirty="0"/>
              <a:t>: generic term for delay</a:t>
            </a:r>
          </a:p>
          <a:p>
            <a:r>
              <a:rPr lang="en-US" sz="2800" dirty="0"/>
              <a:t>Tagging: informally putting a bill on hold for twenty-four hours</a:t>
            </a:r>
          </a:p>
        </p:txBody>
      </p:sp>
    </p:spTree>
    <p:extLst>
      <p:ext uri="{BB962C8B-B14F-4D97-AF65-F5344CB8AC3E}">
        <p14:creationId xmlns:p14="http://schemas.microsoft.com/office/powerpoint/2010/main" val="4293804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85248" y="3933"/>
            <a:ext cx="7772400" cy="1470025"/>
          </a:xfrm>
        </p:spPr>
        <p:txBody>
          <a:bodyPr>
            <a:normAutofit/>
          </a:bodyPr>
          <a:lstStyle/>
          <a:p>
            <a:pPr algn="r"/>
            <a:r>
              <a:rPr lang="en-US" sz="3400" dirty="0">
                <a:solidFill>
                  <a:schemeClr val="tx1"/>
                </a:solidFill>
              </a:rPr>
              <a:t>Working Together (3 of 5)</a:t>
            </a:r>
          </a:p>
        </p:txBody>
      </p:sp>
      <p:sp>
        <p:nvSpPr>
          <p:cNvPr id="5" name="Content Placeholder 3"/>
          <p:cNvSpPr txBox="1">
            <a:spLocks/>
          </p:cNvSpPr>
          <p:nvPr/>
        </p:nvSpPr>
        <p:spPr>
          <a:xfrm>
            <a:off x="163773" y="1473958"/>
            <a:ext cx="8830102" cy="521344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Speeding It Up</a:t>
            </a:r>
          </a:p>
          <a:p>
            <a:endParaRPr lang="en-US" sz="2800" dirty="0"/>
          </a:p>
          <a:p>
            <a:r>
              <a:rPr lang="en-US" sz="2800" dirty="0"/>
              <a:t>Suspending Twenty-Four Hour Waiting Period</a:t>
            </a:r>
          </a:p>
          <a:p>
            <a:endParaRPr lang="en-US" sz="2800" dirty="0"/>
          </a:p>
          <a:p>
            <a:r>
              <a:rPr lang="en-US" sz="2800" dirty="0"/>
              <a:t>Discharge Petition</a:t>
            </a:r>
          </a:p>
          <a:p>
            <a:endParaRPr lang="en-US" sz="2800" dirty="0"/>
          </a:p>
          <a:p>
            <a:r>
              <a:rPr lang="en-US" sz="2800" dirty="0"/>
              <a:t>Suspending Normal Business</a:t>
            </a:r>
          </a:p>
          <a:p>
            <a:pPr marL="0" indent="0">
              <a:buNone/>
            </a:pPr>
            <a:endParaRPr lang="en-US" sz="1500" dirty="0"/>
          </a:p>
          <a:p>
            <a:pPr marL="0" indent="0">
              <a:buNone/>
            </a:pPr>
            <a:r>
              <a:rPr lang="en-US" sz="2800" b="1" dirty="0"/>
              <a:t>	</a:t>
            </a:r>
            <a:endParaRPr lang="en-US" sz="2800" dirty="0"/>
          </a:p>
        </p:txBody>
      </p:sp>
    </p:spTree>
    <p:extLst>
      <p:ext uri="{BB962C8B-B14F-4D97-AF65-F5344CB8AC3E}">
        <p14:creationId xmlns:p14="http://schemas.microsoft.com/office/powerpoint/2010/main" val="1328654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71600" y="3933"/>
            <a:ext cx="7772400" cy="1470025"/>
          </a:xfrm>
        </p:spPr>
        <p:txBody>
          <a:bodyPr>
            <a:normAutofit/>
          </a:bodyPr>
          <a:lstStyle/>
          <a:p>
            <a:pPr algn="r"/>
            <a:r>
              <a:rPr lang="en-US" sz="3400" dirty="0">
                <a:solidFill>
                  <a:schemeClr val="tx1"/>
                </a:solidFill>
              </a:rPr>
              <a:t>Working Together (4 of 5)</a:t>
            </a:r>
          </a:p>
        </p:txBody>
      </p:sp>
      <p:sp>
        <p:nvSpPr>
          <p:cNvPr id="5" name="Content Placeholder 3"/>
          <p:cNvSpPr txBox="1">
            <a:spLocks/>
          </p:cNvSpPr>
          <p:nvPr/>
        </p:nvSpPr>
        <p:spPr>
          <a:xfrm>
            <a:off x="163773" y="1473958"/>
            <a:ext cx="8830102" cy="521344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Increasing Partisanship </a:t>
            </a:r>
          </a:p>
          <a:p>
            <a:pPr marL="0" indent="0">
              <a:buNone/>
            </a:pPr>
            <a:endParaRPr lang="en-US" b="1" dirty="0"/>
          </a:p>
          <a:p>
            <a:r>
              <a:rPr lang="en-US" sz="2800" dirty="0"/>
              <a:t>Obstacle to cooperation</a:t>
            </a:r>
          </a:p>
          <a:p>
            <a:r>
              <a:rPr lang="en-US" sz="2800" dirty="0"/>
              <a:t>Gap between liberals and conservatives defines politics</a:t>
            </a:r>
          </a:p>
          <a:p>
            <a:r>
              <a:rPr lang="en-US" sz="2800" dirty="0"/>
              <a:t>Political polarization: voters’ opinions on policy and political matters become more strictly defined by their identification with a political party</a:t>
            </a:r>
          </a:p>
          <a:p>
            <a:pPr marL="0" indent="0">
              <a:buNone/>
            </a:pPr>
            <a:endParaRPr lang="en-US" sz="1000" dirty="0"/>
          </a:p>
          <a:p>
            <a:pPr marL="0" indent="0">
              <a:buNone/>
            </a:pPr>
            <a:r>
              <a:rPr lang="en-US" sz="2600" b="1" dirty="0"/>
              <a:t>	</a:t>
            </a:r>
            <a:endParaRPr lang="en-US" sz="2600" dirty="0"/>
          </a:p>
        </p:txBody>
      </p:sp>
    </p:spTree>
    <p:extLst>
      <p:ext uri="{BB962C8B-B14F-4D97-AF65-F5344CB8AC3E}">
        <p14:creationId xmlns:p14="http://schemas.microsoft.com/office/powerpoint/2010/main" val="4086291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71600" y="0"/>
            <a:ext cx="7772400" cy="1470025"/>
          </a:xfrm>
        </p:spPr>
        <p:txBody>
          <a:bodyPr>
            <a:normAutofit/>
          </a:bodyPr>
          <a:lstStyle/>
          <a:p>
            <a:pPr algn="r"/>
            <a:r>
              <a:rPr lang="en-US" sz="3400" dirty="0">
                <a:solidFill>
                  <a:schemeClr val="tx1"/>
                </a:solidFill>
              </a:rPr>
              <a:t>Working Together (5 of 5)</a:t>
            </a:r>
          </a:p>
        </p:txBody>
      </p:sp>
      <p:pic>
        <p:nvPicPr>
          <p:cNvPr id="5" name="Picture 4" descr="The graph is plotted for the ideological scale from minus 3 to 4, versus the year from 2010 to 2019. In the ideological scale, more liberal is towards minus three and more conservative is towards four. Republicans, is a straight slant line from 2010, 1; to 2019, 1.5. Most Conservative Republican, is a straight slant line from 2010, 2; to 2019, 3.2. Democrats, is a straight slant line from 2010, minus 1; to 2019, minus 1.2. Most Liberal Democrat, is from 2010, minus 1.8; to 2019, minus 2. Source: State Ideologies Project, Boris Shor. Positive numbers designate conservative ideologies for the median voter; negative numbers designate more liberal ideologies for median voter." title="Figure 7.6 Increasing Polarization in the Texas Legislature">
            <a:extLst>
              <a:ext uri="{FF2B5EF4-FFF2-40B4-BE49-F238E27FC236}">
                <a16:creationId xmlns:a16="http://schemas.microsoft.com/office/drawing/2014/main" id="{CB32F564-C3CC-416A-8352-37DCEA67AF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037" y="2344606"/>
            <a:ext cx="8299925" cy="3638813"/>
          </a:xfrm>
          <a:prstGeom prst="rect">
            <a:avLst/>
          </a:prstGeom>
        </p:spPr>
      </p:pic>
    </p:spTree>
    <p:extLst>
      <p:ext uri="{BB962C8B-B14F-4D97-AF65-F5344CB8AC3E}">
        <p14:creationId xmlns:p14="http://schemas.microsoft.com/office/powerpoint/2010/main" val="1622676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71600" y="-6193"/>
            <a:ext cx="7772400" cy="1470025"/>
          </a:xfrm>
        </p:spPr>
        <p:txBody>
          <a:bodyPr>
            <a:normAutofit/>
          </a:bodyPr>
          <a:lstStyle/>
          <a:p>
            <a:pPr algn="r"/>
            <a:r>
              <a:rPr lang="en-US" sz="3400" dirty="0">
                <a:solidFill>
                  <a:schemeClr val="tx1"/>
                </a:solidFill>
              </a:rPr>
              <a:t>Demographic Representation</a:t>
            </a:r>
          </a:p>
        </p:txBody>
      </p:sp>
      <p:sp>
        <p:nvSpPr>
          <p:cNvPr id="5" name="Content Placeholder 3"/>
          <p:cNvSpPr txBox="1">
            <a:spLocks/>
          </p:cNvSpPr>
          <p:nvPr/>
        </p:nvSpPr>
        <p:spPr>
          <a:xfrm>
            <a:off x="163773" y="1473958"/>
            <a:ext cx="8830102" cy="5213445"/>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800" dirty="0"/>
          </a:p>
          <a:p>
            <a:endParaRPr lang="en-US" sz="2800" dirty="0"/>
          </a:p>
          <a:p>
            <a:r>
              <a:rPr lang="en-US" sz="2800" dirty="0"/>
              <a:t>Women Legislators</a:t>
            </a:r>
          </a:p>
          <a:p>
            <a:r>
              <a:rPr lang="en-US" sz="2800" dirty="0"/>
              <a:t>African Americans</a:t>
            </a:r>
          </a:p>
          <a:p>
            <a:r>
              <a:rPr lang="en-US" sz="2800" dirty="0"/>
              <a:t>Hispanics</a:t>
            </a:r>
          </a:p>
          <a:p>
            <a:r>
              <a:rPr lang="en-US" sz="2800" dirty="0"/>
              <a:t>Race, Religion and Other Factors</a:t>
            </a:r>
          </a:p>
          <a:p>
            <a:pPr lvl="1"/>
            <a:r>
              <a:rPr lang="en-US" sz="2400" dirty="0"/>
              <a:t>Diverse occupations and backgrounds</a:t>
            </a:r>
          </a:p>
          <a:p>
            <a:pPr lvl="1"/>
            <a:r>
              <a:rPr lang="en-US" sz="2400" dirty="0"/>
              <a:t>Highly educated</a:t>
            </a:r>
          </a:p>
          <a:p>
            <a:pPr lvl="2"/>
            <a:r>
              <a:rPr lang="en-US" sz="2000" dirty="0"/>
              <a:t>Bachelors degree or higher</a:t>
            </a:r>
          </a:p>
          <a:p>
            <a:pPr lvl="2"/>
            <a:r>
              <a:rPr lang="en-US" sz="2000" dirty="0"/>
              <a:t>Most alumni of the University of Texas</a:t>
            </a:r>
          </a:p>
          <a:p>
            <a:pPr lvl="1"/>
            <a:r>
              <a:rPr lang="en-US" sz="2400" dirty="0"/>
              <a:t>Christian</a:t>
            </a:r>
            <a:endParaRPr lang="en-US" sz="2000" dirty="0"/>
          </a:p>
          <a:p>
            <a:pPr marL="0" indent="0">
              <a:buNone/>
            </a:pPr>
            <a:endParaRPr lang="en-US" sz="1000" dirty="0"/>
          </a:p>
          <a:p>
            <a:pPr marL="0" indent="0">
              <a:buNone/>
            </a:pPr>
            <a:r>
              <a:rPr lang="en-US" sz="2600" b="1" dirty="0"/>
              <a:t>	</a:t>
            </a:r>
            <a:endParaRPr lang="en-US" sz="2600" dirty="0"/>
          </a:p>
        </p:txBody>
      </p:sp>
    </p:spTree>
    <p:extLst>
      <p:ext uri="{BB962C8B-B14F-4D97-AF65-F5344CB8AC3E}">
        <p14:creationId xmlns:p14="http://schemas.microsoft.com/office/powerpoint/2010/main" val="2664120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71600" y="-22731"/>
            <a:ext cx="7772400" cy="1470025"/>
          </a:xfrm>
        </p:spPr>
        <p:txBody>
          <a:bodyPr>
            <a:normAutofit/>
          </a:bodyPr>
          <a:lstStyle/>
          <a:p>
            <a:pPr algn="r"/>
            <a:r>
              <a:rPr lang="en-US" sz="3100" dirty="0">
                <a:solidFill>
                  <a:schemeClr val="tx1"/>
                </a:solidFill>
              </a:rPr>
              <a:t>The Functions of the Legislature and Legislators (2 of 9)</a:t>
            </a:r>
          </a:p>
        </p:txBody>
      </p:sp>
      <p:sp>
        <p:nvSpPr>
          <p:cNvPr id="5" name="Content Placeholder 3"/>
          <p:cNvSpPr txBox="1">
            <a:spLocks/>
          </p:cNvSpPr>
          <p:nvPr/>
        </p:nvSpPr>
        <p:spPr>
          <a:xfrm>
            <a:off x="163773" y="1624084"/>
            <a:ext cx="8830102" cy="506331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t>Powers of the Legislature </a:t>
            </a:r>
          </a:p>
          <a:p>
            <a:pPr marL="0" indent="0">
              <a:buNone/>
            </a:pPr>
            <a:endParaRPr lang="en-US" sz="1500" dirty="0"/>
          </a:p>
          <a:p>
            <a:r>
              <a:rPr lang="en-US" sz="2800" dirty="0"/>
              <a:t>Chief responsibility: create and pass legislation</a:t>
            </a:r>
          </a:p>
          <a:p>
            <a:pPr marL="0" indent="0">
              <a:buNone/>
            </a:pPr>
            <a:endParaRPr lang="en-US" sz="2800" dirty="0"/>
          </a:p>
          <a:p>
            <a:r>
              <a:rPr lang="en-US" sz="2800" dirty="0"/>
              <a:t>Laws </a:t>
            </a:r>
          </a:p>
          <a:p>
            <a:pPr lvl="1"/>
            <a:r>
              <a:rPr lang="en-US" sz="2400" dirty="0"/>
              <a:t>establish and reinforce economic interactions</a:t>
            </a:r>
          </a:p>
          <a:p>
            <a:pPr lvl="1"/>
            <a:r>
              <a:rPr lang="en-US" sz="2400" dirty="0"/>
              <a:t>resolve disputes between individuals or groups</a:t>
            </a:r>
          </a:p>
          <a:p>
            <a:pPr lvl="1"/>
            <a:r>
              <a:rPr lang="en-US" sz="2400" dirty="0"/>
              <a:t>protect individual rights and liberties</a:t>
            </a:r>
          </a:p>
          <a:p>
            <a:pPr marL="0" indent="0">
              <a:buNone/>
            </a:pPr>
            <a:endParaRPr lang="en-US" sz="1000" dirty="0"/>
          </a:p>
          <a:p>
            <a:pPr marL="0" indent="0">
              <a:buNone/>
            </a:pPr>
            <a:endParaRPr lang="en-US" sz="2400" dirty="0"/>
          </a:p>
          <a:p>
            <a:endParaRPr lang="en-US" sz="2400" dirty="0"/>
          </a:p>
          <a:p>
            <a:endParaRPr lang="en-US" sz="2400" dirty="0"/>
          </a:p>
        </p:txBody>
      </p:sp>
    </p:spTree>
    <p:extLst>
      <p:ext uri="{BB962C8B-B14F-4D97-AF65-F5344CB8AC3E}">
        <p14:creationId xmlns:p14="http://schemas.microsoft.com/office/powerpoint/2010/main" val="2608057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71600" y="13483"/>
            <a:ext cx="7772400" cy="1470025"/>
          </a:xfrm>
        </p:spPr>
        <p:txBody>
          <a:bodyPr>
            <a:normAutofit/>
          </a:bodyPr>
          <a:lstStyle/>
          <a:p>
            <a:pPr algn="r"/>
            <a:r>
              <a:rPr lang="en-US" sz="3100" dirty="0">
                <a:solidFill>
                  <a:schemeClr val="tx1"/>
                </a:solidFill>
              </a:rPr>
              <a:t>The Functions of the Legislature and Legislators (3 of 9)</a:t>
            </a:r>
          </a:p>
        </p:txBody>
      </p:sp>
      <p:sp>
        <p:nvSpPr>
          <p:cNvPr id="5" name="Content Placeholder 3"/>
          <p:cNvSpPr txBox="1">
            <a:spLocks/>
          </p:cNvSpPr>
          <p:nvPr/>
        </p:nvSpPr>
        <p:spPr>
          <a:xfrm>
            <a:off x="163773" y="1624084"/>
            <a:ext cx="8830102" cy="5063319"/>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Powers of the Legislature</a:t>
            </a:r>
          </a:p>
          <a:p>
            <a:pPr marL="0" indent="0">
              <a:buNone/>
            </a:pPr>
            <a:endParaRPr lang="en-US" sz="1500" b="1" dirty="0"/>
          </a:p>
          <a:p>
            <a:pPr marL="0" indent="0">
              <a:buNone/>
            </a:pPr>
            <a:r>
              <a:rPr lang="en-US" sz="2600" b="1" dirty="0"/>
              <a:t>	General law: </a:t>
            </a:r>
            <a:r>
              <a:rPr lang="en-US" sz="2600" dirty="0"/>
              <a:t>law where the bill potentially affects all Texans</a:t>
            </a:r>
          </a:p>
          <a:p>
            <a:pPr marL="0" indent="0">
              <a:buNone/>
            </a:pPr>
            <a:r>
              <a:rPr lang="en-US" sz="2600" dirty="0"/>
              <a:t> </a:t>
            </a:r>
            <a:endParaRPr lang="en-US" sz="1000" dirty="0"/>
          </a:p>
          <a:p>
            <a:pPr marL="0" indent="0">
              <a:buNone/>
            </a:pPr>
            <a:r>
              <a:rPr lang="en-US" sz="2600" b="1" dirty="0"/>
              <a:t>	Local law: </a:t>
            </a:r>
            <a:r>
              <a:rPr lang="en-US" sz="2600" dirty="0"/>
              <a:t>law that only affect units of government at the		 local level </a:t>
            </a:r>
          </a:p>
          <a:p>
            <a:pPr marL="0" indent="0">
              <a:buNone/>
            </a:pPr>
            <a:endParaRPr lang="en-US" sz="2600" dirty="0"/>
          </a:p>
          <a:p>
            <a:pPr marL="0" indent="0">
              <a:buNone/>
            </a:pPr>
            <a:r>
              <a:rPr lang="en-US" sz="2600" b="1" dirty="0"/>
              <a:t>	Special law: </a:t>
            </a:r>
            <a:r>
              <a:rPr lang="en-US" sz="2600" dirty="0"/>
              <a:t>law that exempts businesses or individuals from 	state laws </a:t>
            </a:r>
          </a:p>
          <a:p>
            <a:pPr marL="0" indent="0">
              <a:buNone/>
            </a:pPr>
            <a:endParaRPr lang="en-US" sz="2600" b="1" dirty="0"/>
          </a:p>
          <a:p>
            <a:pPr marL="0" indent="0">
              <a:buNone/>
            </a:pPr>
            <a:r>
              <a:rPr lang="en-US" sz="3600" b="1" dirty="0"/>
              <a:t> 	</a:t>
            </a:r>
            <a:r>
              <a:rPr lang="en-US" sz="2600" b="1" dirty="0"/>
              <a:t>	</a:t>
            </a:r>
            <a:endParaRPr lang="en-US" sz="2600" dirty="0"/>
          </a:p>
          <a:p>
            <a:pPr marL="0" indent="0">
              <a:buNone/>
            </a:pPr>
            <a:endParaRPr lang="en-US" sz="2400" dirty="0"/>
          </a:p>
          <a:p>
            <a:endParaRPr lang="en-US" sz="2400" dirty="0"/>
          </a:p>
          <a:p>
            <a:endParaRPr lang="en-US" sz="2400" dirty="0"/>
          </a:p>
        </p:txBody>
      </p:sp>
    </p:spTree>
    <p:extLst>
      <p:ext uri="{BB962C8B-B14F-4D97-AF65-F5344CB8AC3E}">
        <p14:creationId xmlns:p14="http://schemas.microsoft.com/office/powerpoint/2010/main" val="3186280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71600" y="0"/>
            <a:ext cx="7772400" cy="1470025"/>
          </a:xfrm>
        </p:spPr>
        <p:txBody>
          <a:bodyPr>
            <a:normAutofit/>
          </a:bodyPr>
          <a:lstStyle/>
          <a:p>
            <a:pPr algn="r"/>
            <a:r>
              <a:rPr lang="en-US" sz="3100" dirty="0">
                <a:solidFill>
                  <a:schemeClr val="tx1"/>
                </a:solidFill>
              </a:rPr>
              <a:t>The Functions of the Legislature and Legislators (4 of 9)</a:t>
            </a:r>
          </a:p>
        </p:txBody>
      </p:sp>
      <p:sp>
        <p:nvSpPr>
          <p:cNvPr id="5" name="Content Placeholder 3"/>
          <p:cNvSpPr txBox="1">
            <a:spLocks/>
          </p:cNvSpPr>
          <p:nvPr/>
        </p:nvSpPr>
        <p:spPr>
          <a:xfrm>
            <a:off x="163773" y="1624084"/>
            <a:ext cx="8830102" cy="5063319"/>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t>Resolutions</a:t>
            </a:r>
          </a:p>
          <a:p>
            <a:r>
              <a:rPr lang="en-US" sz="2800" dirty="0"/>
              <a:t>Legislation that conveys the will of the chamber</a:t>
            </a:r>
          </a:p>
          <a:p>
            <a:r>
              <a:rPr lang="en-US" sz="2800" dirty="0"/>
              <a:t>Joint Resolution</a:t>
            </a:r>
          </a:p>
          <a:p>
            <a:pPr lvl="1"/>
            <a:r>
              <a:rPr lang="en-US" sz="2400" dirty="0"/>
              <a:t>Propose amendments</a:t>
            </a:r>
          </a:p>
          <a:p>
            <a:r>
              <a:rPr lang="en-US" sz="2800" dirty="0"/>
              <a:t>Concurrent Resolution</a:t>
            </a:r>
          </a:p>
          <a:p>
            <a:pPr lvl="1"/>
            <a:r>
              <a:rPr lang="en-US" sz="2400" dirty="0"/>
              <a:t>Passed separately but at the same time by both chambers</a:t>
            </a:r>
          </a:p>
          <a:p>
            <a:pPr lvl="1"/>
            <a:r>
              <a:rPr lang="en-US" sz="2400" dirty="0"/>
              <a:t>Give directions to state agencies on procedural issues</a:t>
            </a:r>
          </a:p>
          <a:p>
            <a:r>
              <a:rPr lang="en-US" sz="2800" dirty="0"/>
              <a:t>Simple Resolution</a:t>
            </a:r>
          </a:p>
          <a:p>
            <a:pPr lvl="1"/>
            <a:r>
              <a:rPr lang="en-US" sz="2400" dirty="0"/>
              <a:t>Passed by single chamber</a:t>
            </a:r>
          </a:p>
          <a:p>
            <a:pPr lvl="1"/>
            <a:r>
              <a:rPr lang="en-US" sz="2400" dirty="0"/>
              <a:t>Rules of procedure</a:t>
            </a:r>
          </a:p>
          <a:p>
            <a:pPr lvl="1"/>
            <a:r>
              <a:rPr lang="en-US" sz="2400" dirty="0"/>
              <a:t>Congratulations or condolences</a:t>
            </a:r>
          </a:p>
          <a:p>
            <a:pPr marL="0" indent="0">
              <a:buNone/>
            </a:pPr>
            <a:endParaRPr lang="en-US" sz="1500" b="1" dirty="0"/>
          </a:p>
          <a:p>
            <a:pPr marL="0" indent="0">
              <a:buNone/>
            </a:pPr>
            <a:endParaRPr lang="en-US" sz="2400" dirty="0"/>
          </a:p>
          <a:p>
            <a:endParaRPr lang="en-US" sz="2400" dirty="0"/>
          </a:p>
          <a:p>
            <a:endParaRPr lang="en-US" sz="2400" dirty="0"/>
          </a:p>
        </p:txBody>
      </p:sp>
    </p:spTree>
    <p:extLst>
      <p:ext uri="{BB962C8B-B14F-4D97-AF65-F5344CB8AC3E}">
        <p14:creationId xmlns:p14="http://schemas.microsoft.com/office/powerpoint/2010/main" val="3157448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C183D7F6-B498-43B3-948B-1728B52AA6E4}">
                <adec:decorative xmlns:adec="http://schemas.microsoft.com/office/drawing/2017/decorative" val="0"/>
              </a:ext>
            </a:extLst>
          </p:cNvPr>
          <p:cNvSpPr>
            <a:spLocks noGrp="1"/>
          </p:cNvSpPr>
          <p:nvPr>
            <p:ph type="ctrTitle"/>
          </p:nvPr>
        </p:nvSpPr>
        <p:spPr>
          <a:xfrm>
            <a:off x="1371600" y="0"/>
            <a:ext cx="7772400" cy="1470025"/>
          </a:xfrm>
        </p:spPr>
        <p:txBody>
          <a:bodyPr>
            <a:normAutofit/>
          </a:bodyPr>
          <a:lstStyle/>
          <a:p>
            <a:pPr algn="r"/>
            <a:r>
              <a:rPr lang="en-US" sz="3100" dirty="0">
                <a:solidFill>
                  <a:schemeClr val="tx1"/>
                </a:solidFill>
              </a:rPr>
              <a:t>The Functions of the Legislature and Legislators (5 of 9)</a:t>
            </a:r>
          </a:p>
        </p:txBody>
      </p:sp>
      <p:sp>
        <p:nvSpPr>
          <p:cNvPr id="5" name="Content Placeholder 3"/>
          <p:cNvSpPr txBox="1">
            <a:spLocks/>
          </p:cNvSpPr>
          <p:nvPr/>
        </p:nvSpPr>
        <p:spPr>
          <a:xfrm>
            <a:off x="163773" y="1624084"/>
            <a:ext cx="8830102" cy="506331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t>Texas House of Representatives </a:t>
            </a:r>
          </a:p>
          <a:p>
            <a:pPr marL="0" indent="0">
              <a:buNone/>
            </a:pPr>
            <a:endParaRPr lang="en-US" sz="1500" b="1" dirty="0"/>
          </a:p>
          <a:p>
            <a:r>
              <a:rPr lang="en-US" sz="2600" dirty="0"/>
              <a:t>More representative</a:t>
            </a:r>
          </a:p>
          <a:p>
            <a:r>
              <a:rPr lang="en-US" sz="2600" dirty="0"/>
              <a:t>More responsive</a:t>
            </a:r>
          </a:p>
          <a:p>
            <a:r>
              <a:rPr lang="en-US" sz="2600" dirty="0"/>
              <a:t>More accountable to popular will</a:t>
            </a:r>
          </a:p>
          <a:p>
            <a:r>
              <a:rPr lang="en-US" sz="2600" dirty="0"/>
              <a:t>150 members, two year terms</a:t>
            </a:r>
          </a:p>
          <a:p>
            <a:r>
              <a:rPr lang="en-US" sz="2600" dirty="0"/>
              <a:t>Members: 21 years of age, Texas citizen for two years, resident of district for one year</a:t>
            </a:r>
            <a:endParaRPr lang="en-US" sz="2400" dirty="0"/>
          </a:p>
          <a:p>
            <a:pPr marL="0" indent="0">
              <a:buNone/>
            </a:pPr>
            <a:endParaRPr lang="en-US" sz="2400" dirty="0"/>
          </a:p>
          <a:p>
            <a:endParaRPr lang="en-US" sz="2400" dirty="0"/>
          </a:p>
          <a:p>
            <a:endParaRPr lang="en-US" sz="2400" dirty="0"/>
          </a:p>
        </p:txBody>
      </p:sp>
    </p:spTree>
    <p:extLst>
      <p:ext uri="{BB962C8B-B14F-4D97-AF65-F5344CB8AC3E}">
        <p14:creationId xmlns:p14="http://schemas.microsoft.com/office/powerpoint/2010/main" val="508905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71600" y="0"/>
            <a:ext cx="7772400" cy="1470025"/>
          </a:xfrm>
        </p:spPr>
        <p:txBody>
          <a:bodyPr>
            <a:normAutofit/>
          </a:bodyPr>
          <a:lstStyle/>
          <a:p>
            <a:pPr algn="r"/>
            <a:r>
              <a:rPr lang="en-US" sz="3100" dirty="0">
                <a:solidFill>
                  <a:schemeClr val="tx1"/>
                </a:solidFill>
              </a:rPr>
              <a:t>The Functions of the Legislature and Legislators (6 of 9)</a:t>
            </a:r>
          </a:p>
        </p:txBody>
      </p:sp>
      <p:sp>
        <p:nvSpPr>
          <p:cNvPr id="5" name="Content Placeholder 3"/>
          <p:cNvSpPr txBox="1">
            <a:spLocks/>
          </p:cNvSpPr>
          <p:nvPr/>
        </p:nvSpPr>
        <p:spPr>
          <a:xfrm>
            <a:off x="163773" y="1624084"/>
            <a:ext cx="8830102" cy="506331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t>Texas Senate </a:t>
            </a:r>
          </a:p>
          <a:p>
            <a:pPr marL="0" indent="0">
              <a:buNone/>
            </a:pPr>
            <a:endParaRPr lang="en-US" sz="1500" b="1" dirty="0"/>
          </a:p>
          <a:p>
            <a:r>
              <a:rPr lang="en-US" sz="2600" dirty="0"/>
              <a:t>More deliberative</a:t>
            </a:r>
          </a:p>
          <a:p>
            <a:r>
              <a:rPr lang="en-US" sz="2600" dirty="0"/>
              <a:t>31 members, four year terms</a:t>
            </a:r>
          </a:p>
          <a:p>
            <a:pPr lvl="1"/>
            <a:r>
              <a:rPr lang="en-US" sz="2200" dirty="0"/>
              <a:t>Half of the membership elected every two years</a:t>
            </a:r>
          </a:p>
          <a:p>
            <a:r>
              <a:rPr lang="en-US" sz="2400" dirty="0"/>
              <a:t>Members: 26 years of age, Texas citizen for five years, resident of district for one year</a:t>
            </a:r>
          </a:p>
        </p:txBody>
      </p:sp>
    </p:spTree>
    <p:extLst>
      <p:ext uri="{BB962C8B-B14F-4D97-AF65-F5344CB8AC3E}">
        <p14:creationId xmlns:p14="http://schemas.microsoft.com/office/powerpoint/2010/main" val="243580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71600" y="2861"/>
            <a:ext cx="7772400" cy="1470025"/>
          </a:xfrm>
        </p:spPr>
        <p:txBody>
          <a:bodyPr>
            <a:normAutofit/>
          </a:bodyPr>
          <a:lstStyle/>
          <a:p>
            <a:pPr algn="r"/>
            <a:r>
              <a:rPr lang="en-US" sz="3100" dirty="0">
                <a:solidFill>
                  <a:schemeClr val="tx1"/>
                </a:solidFill>
              </a:rPr>
              <a:t>The Functions of the Legislature and Legislators (7 of 9)</a:t>
            </a:r>
          </a:p>
        </p:txBody>
      </p:sp>
      <p:sp>
        <p:nvSpPr>
          <p:cNvPr id="5" name="Content Placeholder 3"/>
          <p:cNvSpPr txBox="1">
            <a:spLocks/>
          </p:cNvSpPr>
          <p:nvPr/>
        </p:nvSpPr>
        <p:spPr>
          <a:xfrm>
            <a:off x="163773" y="1624084"/>
            <a:ext cx="8830102" cy="506331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t>Responsibilities</a:t>
            </a:r>
          </a:p>
          <a:p>
            <a:pPr marL="0" indent="0">
              <a:buNone/>
            </a:pPr>
            <a:endParaRPr lang="en-US" sz="1500" b="1" dirty="0"/>
          </a:p>
          <a:p>
            <a:r>
              <a:rPr lang="en-US" sz="2600" dirty="0"/>
              <a:t>House has responsibilities belonging to the people</a:t>
            </a:r>
          </a:p>
          <a:p>
            <a:r>
              <a:rPr lang="en-US" sz="2600" dirty="0"/>
              <a:t>Senate vehicle for protecting minority interests against the majority</a:t>
            </a:r>
          </a:p>
          <a:p>
            <a:r>
              <a:rPr lang="en-US" sz="2600" dirty="0"/>
              <a:t>Revenue bills originate in the house</a:t>
            </a:r>
          </a:p>
          <a:p>
            <a:r>
              <a:rPr lang="en-US" sz="2600" dirty="0"/>
              <a:t>House and Senate alternate originating budget bill</a:t>
            </a:r>
          </a:p>
          <a:p>
            <a:r>
              <a:rPr lang="en-US" sz="2600" dirty="0"/>
              <a:t>Senate confirms governor’s appointments</a:t>
            </a:r>
          </a:p>
          <a:p>
            <a:endParaRPr lang="en-US" sz="2400" dirty="0"/>
          </a:p>
        </p:txBody>
      </p:sp>
    </p:spTree>
    <p:extLst>
      <p:ext uri="{BB962C8B-B14F-4D97-AF65-F5344CB8AC3E}">
        <p14:creationId xmlns:p14="http://schemas.microsoft.com/office/powerpoint/2010/main" val="721222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1466</TotalTime>
  <Words>3014</Words>
  <Application>Microsoft Office PowerPoint</Application>
  <PresentationFormat>On-screen Show (4:3)</PresentationFormat>
  <Paragraphs>370</Paragraphs>
  <Slides>36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MillerText Italic</vt:lpstr>
      <vt:lpstr>MillerText Roman</vt:lpstr>
      <vt:lpstr>OUP Swift</vt:lpstr>
      <vt:lpstr>Office Theme</vt:lpstr>
      <vt:lpstr>Chapter 7 – The Legislature</vt:lpstr>
      <vt:lpstr>Chapter 7: The Legislature</vt:lpstr>
      <vt:lpstr>The Functions of the Legislature and Legislators (1 of 9)</vt:lpstr>
      <vt:lpstr>The Functions of the Legislature and Legislators (2 of 9)</vt:lpstr>
      <vt:lpstr>The Functions of the Legislature and Legislators (3 of 9)</vt:lpstr>
      <vt:lpstr>The Functions of the Legislature and Legislators (4 of 9)</vt:lpstr>
      <vt:lpstr>The Functions of the Legislature and Legislators (5 of 9)</vt:lpstr>
      <vt:lpstr>The Functions of the Legislature and Legislators (6 of 9)</vt:lpstr>
      <vt:lpstr>The Functions of the Legislature and Legislators (7 of 9)</vt:lpstr>
      <vt:lpstr>The Functions of the Legislature and Legislators (8 of 9)</vt:lpstr>
      <vt:lpstr>The Functions of the Legislature and Legislators (9 of 9)</vt:lpstr>
      <vt:lpstr>The Texas Legislature in Context (1 of 9)</vt:lpstr>
      <vt:lpstr>The Texas Legislature in Context (2 of 9)</vt:lpstr>
      <vt:lpstr>The Texas Legislature in Context (3 of 9)</vt:lpstr>
      <vt:lpstr>The Texas Legislature in Context (4 of 9)</vt:lpstr>
      <vt:lpstr>The Texas Legislature in Context (5 of 9)</vt:lpstr>
      <vt:lpstr>The Texas Legislature in Context (6 of 9)</vt:lpstr>
      <vt:lpstr>The Texas Legislature in Context (7 of 9)</vt:lpstr>
      <vt:lpstr>The Texas Legislature in Context (8 of 9)</vt:lpstr>
      <vt:lpstr>The Texas Legislature in Context (9 of 9)</vt:lpstr>
      <vt:lpstr>How the Legislature Is Organized (1 of 4)</vt:lpstr>
      <vt:lpstr>How the Legislature Is Organized (2 of 4)</vt:lpstr>
      <vt:lpstr>How the Legislature Is Organized (3 of 4)</vt:lpstr>
      <vt:lpstr>How the Legislature Is Organized (4 of 4)</vt:lpstr>
      <vt:lpstr>The Legislative Process (1 of 6)</vt:lpstr>
      <vt:lpstr>The Legislative Process (2 of 6)</vt:lpstr>
      <vt:lpstr>The Legislative Process (3 of 6)</vt:lpstr>
      <vt:lpstr>The Legislative Process (4 of 6)</vt:lpstr>
      <vt:lpstr>The Legislative Process (5 of 6)</vt:lpstr>
      <vt:lpstr>The Legislative Process (6 of 6)</vt:lpstr>
      <vt:lpstr>Working Together (1 of 5)</vt:lpstr>
      <vt:lpstr>Working Together (2 of 5)</vt:lpstr>
      <vt:lpstr>Working Together (3 of 5)</vt:lpstr>
      <vt:lpstr>Working Together (4 of 5)</vt:lpstr>
      <vt:lpstr>Working Together (5 of 5)</vt:lpstr>
      <vt:lpstr>Demographic Representation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OUP</dc:creator>
  <cp:lastModifiedBy>Carter, Suzanne</cp:lastModifiedBy>
  <cp:revision>226</cp:revision>
  <dcterms:created xsi:type="dcterms:W3CDTF">2015-07-30T18:55:32Z</dcterms:created>
  <dcterms:modified xsi:type="dcterms:W3CDTF">2021-03-22T19:05:26Z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2021-01-01T01:13:19Z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1918752d-2146-46e0-b410-a6211f4035b9</vt:lpwstr>
  </property>
  <property fmtid="{D5CDD505-2E9C-101B-9397-08002B2CF9AE}" pid="8" name="MSIP_Label_be5cb09a-2992-49d6-8ac9-5f63e7b1ad2f_ContentBits">
    <vt:lpwstr>0</vt:lpwstr>
  </property>
</Properties>
</file>