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88" r:id="rId2"/>
    <p:sldId id="25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18">
          <p15:clr>
            <a:srgbClr val="A4A3A4"/>
          </p15:clr>
        </p15:guide>
        <p15:guide id="3" orient="horz" pos="3793">
          <p15:clr>
            <a:srgbClr val="A4A3A4"/>
          </p15:clr>
        </p15:guide>
        <p15:guide id="4" orient="horz" pos="636">
          <p15:clr>
            <a:srgbClr val="A4A3A4"/>
          </p15:clr>
        </p15:guide>
        <p15:guide id="5" pos="2880">
          <p15:clr>
            <a:srgbClr val="A4A3A4"/>
          </p15:clr>
        </p15:guide>
        <p15:guide id="6" pos="144">
          <p15:clr>
            <a:srgbClr val="A4A3A4"/>
          </p15:clr>
        </p15:guide>
        <p15:guide id="7" pos="5602" userDrawn="1">
          <p15:clr>
            <a:srgbClr val="A4A3A4"/>
          </p15:clr>
        </p15:guide>
        <p15:guide id="8" orient="horz" pos="3539" userDrawn="1">
          <p15:clr>
            <a:srgbClr val="A4A3A4"/>
          </p15:clr>
        </p15:guide>
        <p15:guide id="9" orient="horz" pos="3430" userDrawn="1">
          <p15:clr>
            <a:srgbClr val="A4A3A4"/>
          </p15:clr>
        </p15:guide>
        <p15:guide id="10" pos="54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63" autoAdjust="0"/>
    <p:restoredTop sz="94660"/>
  </p:normalViewPr>
  <p:slideViewPr>
    <p:cSldViewPr>
      <p:cViewPr varScale="1">
        <p:scale>
          <a:sx n="141" d="100"/>
          <a:sy n="141" d="100"/>
        </p:scale>
        <p:origin x="138" y="216"/>
      </p:cViewPr>
      <p:guideLst>
        <p:guide orient="horz" pos="2160"/>
        <p:guide orient="horz" pos="418"/>
        <p:guide orient="horz" pos="3793"/>
        <p:guide orient="horz" pos="636"/>
        <p:guide pos="2880"/>
        <p:guide pos="144"/>
        <p:guide pos="5602"/>
        <p:guide orient="horz" pos="3539"/>
        <p:guide orient="horz" pos="3430"/>
        <p:guide pos="5456"/>
      </p:guideLst>
    </p:cSldViewPr>
  </p:slideViewPr>
  <p:notesTextViewPr>
    <p:cViewPr>
      <p:scale>
        <a:sx n="100" d="100"/>
        <a:sy n="100" d="100"/>
      </p:scale>
      <p:origin x="0" y="0"/>
    </p:cViewPr>
  </p:notesTextViewPr>
  <p:gridSpacing cx="57607" cy="57607"/>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55AA88AA-0CF7-49AF-9991-219FB5A159B5}" type="datetimeFigureOut">
              <a:rPr lang="en-US" smtClean="0"/>
              <a:t>1/22/2021</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37FE1EA-F46E-40ED-B3D6-EC97718CB608}" type="slidenum">
              <a:rPr lang="en-US" smtClean="0"/>
              <a:t>‹#›</a:t>
            </a:fld>
            <a:endParaRPr lang="en-US"/>
          </a:p>
        </p:txBody>
      </p:sp>
    </p:spTree>
    <p:extLst>
      <p:ext uri="{BB962C8B-B14F-4D97-AF65-F5344CB8AC3E}">
        <p14:creationId xmlns:p14="http://schemas.microsoft.com/office/powerpoint/2010/main" val="2007834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2</a:t>
            </a:fld>
            <a:endParaRPr lang="en-US"/>
          </a:p>
        </p:txBody>
      </p:sp>
    </p:spTree>
    <p:extLst>
      <p:ext uri="{BB962C8B-B14F-4D97-AF65-F5344CB8AC3E}">
        <p14:creationId xmlns:p14="http://schemas.microsoft.com/office/powerpoint/2010/main" val="2352970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11</a:t>
            </a:fld>
            <a:endParaRPr lang="en-US"/>
          </a:p>
        </p:txBody>
      </p:sp>
    </p:spTree>
    <p:extLst>
      <p:ext uri="{BB962C8B-B14F-4D97-AF65-F5344CB8AC3E}">
        <p14:creationId xmlns:p14="http://schemas.microsoft.com/office/powerpoint/2010/main" val="1798586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12</a:t>
            </a:fld>
            <a:endParaRPr lang="en-US"/>
          </a:p>
        </p:txBody>
      </p:sp>
    </p:spTree>
    <p:extLst>
      <p:ext uri="{BB962C8B-B14F-4D97-AF65-F5344CB8AC3E}">
        <p14:creationId xmlns:p14="http://schemas.microsoft.com/office/powerpoint/2010/main" val="2241645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13</a:t>
            </a:fld>
            <a:endParaRPr lang="en-US"/>
          </a:p>
        </p:txBody>
      </p:sp>
    </p:spTree>
    <p:extLst>
      <p:ext uri="{BB962C8B-B14F-4D97-AF65-F5344CB8AC3E}">
        <p14:creationId xmlns:p14="http://schemas.microsoft.com/office/powerpoint/2010/main" val="1834345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14</a:t>
            </a:fld>
            <a:endParaRPr lang="en-US"/>
          </a:p>
        </p:txBody>
      </p:sp>
    </p:spTree>
    <p:extLst>
      <p:ext uri="{BB962C8B-B14F-4D97-AF65-F5344CB8AC3E}">
        <p14:creationId xmlns:p14="http://schemas.microsoft.com/office/powerpoint/2010/main" val="4264927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15</a:t>
            </a:fld>
            <a:endParaRPr lang="en-US"/>
          </a:p>
        </p:txBody>
      </p:sp>
    </p:spTree>
    <p:extLst>
      <p:ext uri="{BB962C8B-B14F-4D97-AF65-F5344CB8AC3E}">
        <p14:creationId xmlns:p14="http://schemas.microsoft.com/office/powerpoint/2010/main" val="2255608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16</a:t>
            </a:fld>
            <a:endParaRPr lang="en-US"/>
          </a:p>
        </p:txBody>
      </p:sp>
    </p:spTree>
    <p:extLst>
      <p:ext uri="{BB962C8B-B14F-4D97-AF65-F5344CB8AC3E}">
        <p14:creationId xmlns:p14="http://schemas.microsoft.com/office/powerpoint/2010/main" val="1578768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17</a:t>
            </a:fld>
            <a:endParaRPr lang="en-US"/>
          </a:p>
        </p:txBody>
      </p:sp>
    </p:spTree>
    <p:extLst>
      <p:ext uri="{BB962C8B-B14F-4D97-AF65-F5344CB8AC3E}">
        <p14:creationId xmlns:p14="http://schemas.microsoft.com/office/powerpoint/2010/main" val="3550491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18</a:t>
            </a:fld>
            <a:endParaRPr lang="en-US"/>
          </a:p>
        </p:txBody>
      </p:sp>
    </p:spTree>
    <p:extLst>
      <p:ext uri="{BB962C8B-B14F-4D97-AF65-F5344CB8AC3E}">
        <p14:creationId xmlns:p14="http://schemas.microsoft.com/office/powerpoint/2010/main" val="3298953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19</a:t>
            </a:fld>
            <a:endParaRPr lang="en-US"/>
          </a:p>
        </p:txBody>
      </p:sp>
    </p:spTree>
    <p:extLst>
      <p:ext uri="{BB962C8B-B14F-4D97-AF65-F5344CB8AC3E}">
        <p14:creationId xmlns:p14="http://schemas.microsoft.com/office/powerpoint/2010/main" val="3835526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20</a:t>
            </a:fld>
            <a:endParaRPr lang="en-US"/>
          </a:p>
        </p:txBody>
      </p:sp>
    </p:spTree>
    <p:extLst>
      <p:ext uri="{BB962C8B-B14F-4D97-AF65-F5344CB8AC3E}">
        <p14:creationId xmlns:p14="http://schemas.microsoft.com/office/powerpoint/2010/main" val="2234525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3</a:t>
            </a:fld>
            <a:endParaRPr lang="en-US"/>
          </a:p>
        </p:txBody>
      </p:sp>
    </p:spTree>
    <p:extLst>
      <p:ext uri="{BB962C8B-B14F-4D97-AF65-F5344CB8AC3E}">
        <p14:creationId xmlns:p14="http://schemas.microsoft.com/office/powerpoint/2010/main" val="3626087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21</a:t>
            </a:fld>
            <a:endParaRPr lang="en-US"/>
          </a:p>
        </p:txBody>
      </p:sp>
    </p:spTree>
    <p:extLst>
      <p:ext uri="{BB962C8B-B14F-4D97-AF65-F5344CB8AC3E}">
        <p14:creationId xmlns:p14="http://schemas.microsoft.com/office/powerpoint/2010/main" val="4163588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22</a:t>
            </a:fld>
            <a:endParaRPr lang="en-US"/>
          </a:p>
        </p:txBody>
      </p:sp>
    </p:spTree>
    <p:extLst>
      <p:ext uri="{BB962C8B-B14F-4D97-AF65-F5344CB8AC3E}">
        <p14:creationId xmlns:p14="http://schemas.microsoft.com/office/powerpoint/2010/main" val="3574011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4</a:t>
            </a:fld>
            <a:endParaRPr lang="en-US"/>
          </a:p>
        </p:txBody>
      </p:sp>
    </p:spTree>
    <p:extLst>
      <p:ext uri="{BB962C8B-B14F-4D97-AF65-F5344CB8AC3E}">
        <p14:creationId xmlns:p14="http://schemas.microsoft.com/office/powerpoint/2010/main" val="1631459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5</a:t>
            </a:fld>
            <a:endParaRPr lang="en-US"/>
          </a:p>
        </p:txBody>
      </p:sp>
    </p:spTree>
    <p:extLst>
      <p:ext uri="{BB962C8B-B14F-4D97-AF65-F5344CB8AC3E}">
        <p14:creationId xmlns:p14="http://schemas.microsoft.com/office/powerpoint/2010/main" val="3924837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6</a:t>
            </a:fld>
            <a:endParaRPr lang="en-US"/>
          </a:p>
        </p:txBody>
      </p:sp>
    </p:spTree>
    <p:extLst>
      <p:ext uri="{BB962C8B-B14F-4D97-AF65-F5344CB8AC3E}">
        <p14:creationId xmlns:p14="http://schemas.microsoft.com/office/powerpoint/2010/main" val="3631810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7</a:t>
            </a:fld>
            <a:endParaRPr lang="en-US"/>
          </a:p>
        </p:txBody>
      </p:sp>
    </p:spTree>
    <p:extLst>
      <p:ext uri="{BB962C8B-B14F-4D97-AF65-F5344CB8AC3E}">
        <p14:creationId xmlns:p14="http://schemas.microsoft.com/office/powerpoint/2010/main" val="936286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8</a:t>
            </a:fld>
            <a:endParaRPr lang="en-US"/>
          </a:p>
        </p:txBody>
      </p:sp>
    </p:spTree>
    <p:extLst>
      <p:ext uri="{BB962C8B-B14F-4D97-AF65-F5344CB8AC3E}">
        <p14:creationId xmlns:p14="http://schemas.microsoft.com/office/powerpoint/2010/main" val="639364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9</a:t>
            </a:fld>
            <a:endParaRPr lang="en-US"/>
          </a:p>
        </p:txBody>
      </p:sp>
    </p:spTree>
    <p:extLst>
      <p:ext uri="{BB962C8B-B14F-4D97-AF65-F5344CB8AC3E}">
        <p14:creationId xmlns:p14="http://schemas.microsoft.com/office/powerpoint/2010/main" val="1631179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10</a:t>
            </a:fld>
            <a:endParaRPr lang="en-US"/>
          </a:p>
        </p:txBody>
      </p:sp>
    </p:spTree>
    <p:extLst>
      <p:ext uri="{BB962C8B-B14F-4D97-AF65-F5344CB8AC3E}">
        <p14:creationId xmlns:p14="http://schemas.microsoft.com/office/powerpoint/2010/main" val="4246366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1/22/2021</a:t>
            </a:fld>
            <a:endParaRPr lang="en-US"/>
          </a:p>
        </p:txBody>
      </p:sp>
      <p:sp>
        <p:nvSpPr>
          <p:cNvPr id="6" name="Holder 6"/>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1">
                <a:solidFill>
                  <a:srgbClr val="231F2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600" b="0" i="1">
                <a:solidFill>
                  <a:srgbClr val="231F2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1/22/2021</a:t>
            </a:fld>
            <a:endParaRPr lang="en-US"/>
          </a:p>
        </p:txBody>
      </p:sp>
      <p:sp>
        <p:nvSpPr>
          <p:cNvPr id="6" name="Holder 6"/>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1">
                <a:solidFill>
                  <a:srgbClr val="231F20"/>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1/22/2021</a:t>
            </a:fld>
            <a:endParaRPr lang="en-US"/>
          </a:p>
        </p:txBody>
      </p:sp>
      <p:sp>
        <p:nvSpPr>
          <p:cNvPr id="7" name="Holder 7"/>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1">
                <a:solidFill>
                  <a:srgbClr val="231F2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1/22/2021</a:t>
            </a:fld>
            <a:endParaRPr lang="en-US"/>
          </a:p>
        </p:txBody>
      </p:sp>
      <p:sp>
        <p:nvSpPr>
          <p:cNvPr id="5" name="Holder 5"/>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1/22/2021</a:t>
            </a:fld>
            <a:endParaRPr lang="en-US"/>
          </a:p>
        </p:txBody>
      </p:sp>
      <p:sp>
        <p:nvSpPr>
          <p:cNvPr id="4" name="Holder 4"/>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9"/>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0" y="6330696"/>
            <a:ext cx="1164336" cy="527304"/>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3426589" y="475673"/>
            <a:ext cx="2290821" cy="1057275"/>
          </a:xfrm>
          <a:prstGeom prst="rect">
            <a:avLst/>
          </a:prstGeom>
        </p:spPr>
        <p:txBody>
          <a:bodyPr wrap="square" lIns="0" tIns="0" rIns="0" bIns="0">
            <a:spAutoFit/>
          </a:bodyPr>
          <a:lstStyle>
            <a:lvl1pPr>
              <a:defRPr sz="3200" b="0" i="1">
                <a:solidFill>
                  <a:srgbClr val="231F20"/>
                </a:solidFill>
                <a:latin typeface="Calibri"/>
                <a:cs typeface="Calibri"/>
              </a:defRPr>
            </a:lvl1pPr>
          </a:lstStyle>
          <a:p>
            <a:endParaRPr/>
          </a:p>
        </p:txBody>
      </p:sp>
      <p:sp>
        <p:nvSpPr>
          <p:cNvPr id="3" name="Holder 3"/>
          <p:cNvSpPr>
            <a:spLocks noGrp="1"/>
          </p:cNvSpPr>
          <p:nvPr>
            <p:ph type="body" idx="1"/>
          </p:nvPr>
        </p:nvSpPr>
        <p:spPr>
          <a:xfrm>
            <a:off x="1656909" y="1780922"/>
            <a:ext cx="5830181" cy="3522979"/>
          </a:xfrm>
          <a:prstGeom prst="rect">
            <a:avLst/>
          </a:prstGeom>
        </p:spPr>
        <p:txBody>
          <a:bodyPr wrap="square" lIns="0" tIns="0" rIns="0" bIns="0">
            <a:spAutoFit/>
          </a:bodyPr>
          <a:lstStyle>
            <a:lvl1pPr>
              <a:defRPr sz="3600" b="0" i="1">
                <a:solidFill>
                  <a:srgbClr val="231F20"/>
                </a:solidFill>
                <a:latin typeface="Calibri"/>
                <a:cs typeface="Calibri"/>
              </a:defRPr>
            </a:lvl1pPr>
          </a:lstStyle>
          <a:p>
            <a:endParaRPr/>
          </a:p>
        </p:txBody>
      </p:sp>
      <p:sp>
        <p:nvSpPr>
          <p:cNvPr id="4" name="Holder 4"/>
          <p:cNvSpPr>
            <a:spLocks noGrp="1"/>
          </p:cNvSpPr>
          <p:nvPr>
            <p:ph type="ftr" sz="quarter" idx="5"/>
          </p:nvPr>
        </p:nvSpPr>
        <p:spPr>
          <a:xfrm>
            <a:off x="1244600" y="6540500"/>
            <a:ext cx="1675130" cy="152400"/>
          </a:xfrm>
          <a:prstGeom prst="rect">
            <a:avLst/>
          </a:prstGeom>
        </p:spPr>
        <p:txBody>
          <a:bodyPr wrap="square" lIns="0" tIns="0" rIns="0" bIns="0">
            <a:spAutoFit/>
          </a:bodyPr>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1/22/2021</a:t>
            </a:fld>
            <a:endParaRPr lang="en-US"/>
          </a:p>
        </p:txBody>
      </p:sp>
      <p:sp>
        <p:nvSpPr>
          <p:cNvPr id="6" name="Holder 6"/>
          <p:cNvSpPr>
            <a:spLocks noGrp="1"/>
          </p:cNvSpPr>
          <p:nvPr>
            <p:ph type="sldNum" sz="quarter" idx="7"/>
          </p:nvPr>
        </p:nvSpPr>
        <p:spPr>
          <a:xfrm>
            <a:off x="8869993" y="6533642"/>
            <a:ext cx="153670" cy="177800"/>
          </a:xfrm>
          <a:prstGeom prst="rect">
            <a:avLst/>
          </a:prstGeom>
        </p:spPr>
        <p:txBody>
          <a:bodyPr wrap="square" lIns="0" tIns="0" rIns="0" bIns="0">
            <a:spAutoFit/>
          </a:bodyPr>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08822" y="475673"/>
            <a:ext cx="6509591" cy="968855"/>
          </a:xfrm>
          <a:prstGeom prst="rect">
            <a:avLst/>
          </a:prstGeom>
        </p:spPr>
        <p:txBody>
          <a:bodyPr vert="horz" wrap="square" lIns="0" tIns="136525" rIns="0" bIns="0" rtlCol="0">
            <a:spAutoFit/>
          </a:bodyPr>
          <a:lstStyle/>
          <a:p>
            <a:pPr algn="ctr"/>
            <a:r>
              <a:rPr lang="en-US" dirty="0"/>
              <a:t>Consumer Behavior &amp; Insights </a:t>
            </a:r>
            <a:br>
              <a:rPr lang="en-US" dirty="0"/>
            </a:br>
            <a:r>
              <a:rPr sz="2200" i="0" spc="-10" dirty="0">
                <a:solidFill>
                  <a:srgbClr val="3A6599"/>
                </a:solidFill>
                <a:latin typeface="Calibri"/>
                <a:cs typeface="Calibri"/>
              </a:rPr>
              <a:t>by </a:t>
            </a:r>
            <a:r>
              <a:rPr lang="en-US" sz="2200" i="0" spc="-10" dirty="0">
                <a:solidFill>
                  <a:srgbClr val="3A6599"/>
                </a:solidFill>
              </a:rPr>
              <a:t>Diane M. Phillips</a:t>
            </a:r>
            <a:endParaRPr sz="2200" i="0" spc="-10" dirty="0">
              <a:solidFill>
                <a:srgbClr val="3A6599"/>
              </a:solidFill>
            </a:endParaRPr>
          </a:p>
        </p:txBody>
      </p:sp>
      <p:pic>
        <p:nvPicPr>
          <p:cNvPr id="3" name="Picture 2" title="Cov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6730" y="1805095"/>
            <a:ext cx="3370540" cy="4210366"/>
          </a:xfrm>
          <a:prstGeom prst="rect">
            <a:avLst/>
          </a:prstGeom>
        </p:spPr>
      </p:pic>
    </p:spTree>
    <p:extLst>
      <p:ext uri="{BB962C8B-B14F-4D97-AF65-F5344CB8AC3E}">
        <p14:creationId xmlns:p14="http://schemas.microsoft.com/office/powerpoint/2010/main" val="2302547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10</a:t>
            </a:fld>
            <a:endParaRPr dirty="0"/>
          </a:p>
        </p:txBody>
      </p:sp>
      <p:sp>
        <p:nvSpPr>
          <p:cNvPr id="2" name="Title 1"/>
          <p:cNvSpPr>
            <a:spLocks noGrp="1"/>
          </p:cNvSpPr>
          <p:nvPr>
            <p:ph type="title"/>
          </p:nvPr>
        </p:nvSpPr>
        <p:spPr>
          <a:xfrm>
            <a:off x="228600" y="5805871"/>
            <a:ext cx="8686800" cy="215444"/>
          </a:xfrm>
        </p:spPr>
        <p:txBody>
          <a:bodyPr/>
          <a:lstStyle/>
          <a:p>
            <a:r>
              <a:rPr lang="en-US" sz="1400" b="1" i="0" dirty="0"/>
              <a:t>Photo 3.6 </a:t>
            </a:r>
            <a:r>
              <a:rPr lang="en-US" sz="1400" dirty="0"/>
              <a:t>Researchers want to make sure that their research sample is representative of the target audience</a:t>
            </a:r>
          </a:p>
        </p:txBody>
      </p:sp>
      <p:pic>
        <p:nvPicPr>
          <p:cNvPr id="3" name="Picture 2" descr="A collage of 20 combined photos of men and women are shown. Each one laughs with different expressions. " title="Photo 3.6 Researchers want to make sure that their research sample is representative of the target audien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4610" y="773739"/>
            <a:ext cx="6054780" cy="4831936"/>
          </a:xfrm>
          <a:prstGeom prst="rect">
            <a:avLst/>
          </a:prstGeom>
        </p:spPr>
      </p:pic>
    </p:spTree>
    <p:extLst>
      <p:ext uri="{BB962C8B-B14F-4D97-AF65-F5344CB8AC3E}">
        <p14:creationId xmlns:p14="http://schemas.microsoft.com/office/powerpoint/2010/main" val="1312387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11</a:t>
            </a:fld>
            <a:endParaRPr dirty="0"/>
          </a:p>
        </p:txBody>
      </p:sp>
      <p:sp>
        <p:nvSpPr>
          <p:cNvPr id="2" name="Title 1"/>
          <p:cNvSpPr>
            <a:spLocks noGrp="1"/>
          </p:cNvSpPr>
          <p:nvPr>
            <p:ph type="title"/>
          </p:nvPr>
        </p:nvSpPr>
        <p:spPr>
          <a:xfrm>
            <a:off x="228600" y="5805871"/>
            <a:ext cx="8686800" cy="215444"/>
          </a:xfrm>
        </p:spPr>
        <p:txBody>
          <a:bodyPr/>
          <a:lstStyle/>
          <a:p>
            <a:r>
              <a:rPr lang="en-US" sz="1400" b="1" i="0" dirty="0"/>
              <a:t>Photo 3.7 </a:t>
            </a:r>
            <a:r>
              <a:rPr lang="en-US" sz="1400" dirty="0"/>
              <a:t>Data Visualization of the Global Obesity Epidemic</a:t>
            </a:r>
          </a:p>
        </p:txBody>
      </p:sp>
      <p:pic>
        <p:nvPicPr>
          <p:cNvPr id="3" name="Picture 2" descr="Obesity Infographics is shown. A man stands with a big tummy. The text on top of it is 30 percent of the world population is overweight. Near a burger is the text 1.5 hours in the gym. Near a pizza slice is the text no more than 7 percent of total calories should be consumed from saturated fat. Near a soda cup is the text average American drinks 1.5 glasses of soda each day. Main sources of empty calories are milk, juice, ice cream cone, doughnut, pizza slice, and soda. Top 10 world's fattest countries are listed. Obesity-related conditions are heart disease, stroke, cancer, type 2 diabetes. " title="Photo 3.7 Data Visualization of the Global Obesity Epidemic"/>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7186" y="704769"/>
            <a:ext cx="2369629" cy="4913297"/>
          </a:xfrm>
          <a:prstGeom prst="rect">
            <a:avLst/>
          </a:prstGeom>
        </p:spPr>
      </p:pic>
    </p:spTree>
    <p:extLst>
      <p:ext uri="{BB962C8B-B14F-4D97-AF65-F5344CB8AC3E}">
        <p14:creationId xmlns:p14="http://schemas.microsoft.com/office/powerpoint/2010/main" val="3697885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12</a:t>
            </a:fld>
            <a:endParaRPr dirty="0"/>
          </a:p>
        </p:txBody>
      </p:sp>
      <p:sp>
        <p:nvSpPr>
          <p:cNvPr id="2" name="Title 1"/>
          <p:cNvSpPr>
            <a:spLocks noGrp="1"/>
          </p:cNvSpPr>
          <p:nvPr>
            <p:ph type="title"/>
          </p:nvPr>
        </p:nvSpPr>
        <p:spPr>
          <a:xfrm>
            <a:off x="228600" y="5805871"/>
            <a:ext cx="8686800" cy="215444"/>
          </a:xfrm>
        </p:spPr>
        <p:txBody>
          <a:bodyPr/>
          <a:lstStyle/>
          <a:p>
            <a:r>
              <a:rPr lang="it-IT" sz="1400" i="0" dirty="0"/>
              <a:t>Joan Hoenninger</a:t>
            </a:r>
            <a:endParaRPr lang="en-US" sz="1400" i="0" dirty="0"/>
          </a:p>
        </p:txBody>
      </p:sp>
      <p:pic>
        <p:nvPicPr>
          <p:cNvPr id="3" name="Picture 2" descr="Joan Hoenninger smile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9455" y="1109972"/>
            <a:ext cx="5945090" cy="4492565"/>
          </a:xfrm>
          <a:prstGeom prst="rect">
            <a:avLst/>
          </a:prstGeom>
        </p:spPr>
      </p:pic>
    </p:spTree>
    <p:extLst>
      <p:ext uri="{BB962C8B-B14F-4D97-AF65-F5344CB8AC3E}">
        <p14:creationId xmlns:p14="http://schemas.microsoft.com/office/powerpoint/2010/main" val="4056977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13</a:t>
            </a:fld>
            <a:endParaRPr dirty="0"/>
          </a:p>
        </p:txBody>
      </p:sp>
      <p:sp>
        <p:nvSpPr>
          <p:cNvPr id="2" name="Title 1"/>
          <p:cNvSpPr>
            <a:spLocks noGrp="1"/>
          </p:cNvSpPr>
          <p:nvPr>
            <p:ph type="title"/>
          </p:nvPr>
        </p:nvSpPr>
        <p:spPr>
          <a:xfrm>
            <a:off x="228600" y="5805871"/>
            <a:ext cx="8686800" cy="215444"/>
          </a:xfrm>
        </p:spPr>
        <p:txBody>
          <a:bodyPr/>
          <a:lstStyle/>
          <a:p>
            <a:r>
              <a:rPr lang="it-IT" sz="1400" b="1" i="0" dirty="0"/>
              <a:t>Photo 3.8 </a:t>
            </a:r>
            <a:r>
              <a:rPr lang="it-IT" sz="1400" dirty="0"/>
              <a:t>Wawa’s updated Sizzli® packaging</a:t>
            </a:r>
            <a:endParaRPr lang="en-US" sz="1400" dirty="0"/>
          </a:p>
        </p:txBody>
      </p:sp>
      <p:pic>
        <p:nvPicPr>
          <p:cNvPr id="3" name="Picture 2" descr="Packets of Sizzli Bagels and croissants are shown. " title="Photo 3.8 Wawa’s updated Sizzli® packag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7191" y="1095224"/>
            <a:ext cx="5749619" cy="4513452"/>
          </a:xfrm>
          <a:prstGeom prst="rect">
            <a:avLst/>
          </a:prstGeom>
        </p:spPr>
      </p:pic>
    </p:spTree>
    <p:extLst>
      <p:ext uri="{BB962C8B-B14F-4D97-AF65-F5344CB8AC3E}">
        <p14:creationId xmlns:p14="http://schemas.microsoft.com/office/powerpoint/2010/main" val="1493218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14</a:t>
            </a:fld>
            <a:endParaRPr dirty="0"/>
          </a:p>
        </p:txBody>
      </p:sp>
      <p:sp>
        <p:nvSpPr>
          <p:cNvPr id="2" name="Title 1"/>
          <p:cNvSpPr>
            <a:spLocks noGrp="1"/>
          </p:cNvSpPr>
          <p:nvPr>
            <p:ph type="title"/>
          </p:nvPr>
        </p:nvSpPr>
        <p:spPr>
          <a:xfrm>
            <a:off x="228600" y="5805871"/>
            <a:ext cx="8686800" cy="215444"/>
          </a:xfrm>
        </p:spPr>
        <p:txBody>
          <a:bodyPr/>
          <a:lstStyle/>
          <a:p>
            <a:r>
              <a:rPr lang="it-IT" sz="1400" i="0" dirty="0"/>
              <a:t>Wawa logo </a:t>
            </a:r>
            <a:endParaRPr lang="en-US" sz="1400" i="0" dirty="0"/>
          </a:p>
        </p:txBody>
      </p:sp>
      <p:pic>
        <p:nvPicPr>
          <p:cNvPr id="3" name="Picture 2" descr="A logo with the word Wava is shown. A bird flies on top of the word in the logo.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6257" y="2116869"/>
            <a:ext cx="6031487" cy="2624263"/>
          </a:xfrm>
          <a:prstGeom prst="rect">
            <a:avLst/>
          </a:prstGeom>
        </p:spPr>
      </p:pic>
    </p:spTree>
    <p:extLst>
      <p:ext uri="{BB962C8B-B14F-4D97-AF65-F5344CB8AC3E}">
        <p14:creationId xmlns:p14="http://schemas.microsoft.com/office/powerpoint/2010/main" val="1781263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15</a:t>
            </a:fld>
            <a:endParaRPr dirty="0"/>
          </a:p>
        </p:txBody>
      </p:sp>
      <p:sp>
        <p:nvSpPr>
          <p:cNvPr id="2" name="Title 1"/>
          <p:cNvSpPr>
            <a:spLocks noGrp="1"/>
          </p:cNvSpPr>
          <p:nvPr>
            <p:ph type="title"/>
          </p:nvPr>
        </p:nvSpPr>
        <p:spPr>
          <a:xfrm>
            <a:off x="228600" y="5805871"/>
            <a:ext cx="8686800" cy="215444"/>
          </a:xfrm>
        </p:spPr>
        <p:txBody>
          <a:bodyPr/>
          <a:lstStyle/>
          <a:p>
            <a:r>
              <a:rPr lang="en-US" sz="1400" b="1" i="0" dirty="0"/>
              <a:t>Photo 3.9 </a:t>
            </a:r>
            <a:r>
              <a:rPr lang="en-US" sz="1400" dirty="0"/>
              <a:t>Data are collected from scanners every time you buy something at the store</a:t>
            </a:r>
          </a:p>
        </p:txBody>
      </p:sp>
      <p:pic>
        <p:nvPicPr>
          <p:cNvPr id="3" name="Picture 2" descr="A woman moves a packet over the scanner inside a shop counter." title="Photo 3.9 Data are collected from scanners every time you buy something at the sto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0183" y="1182327"/>
            <a:ext cx="6363634" cy="4426877"/>
          </a:xfrm>
          <a:prstGeom prst="rect">
            <a:avLst/>
          </a:prstGeom>
        </p:spPr>
      </p:pic>
    </p:spTree>
    <p:extLst>
      <p:ext uri="{BB962C8B-B14F-4D97-AF65-F5344CB8AC3E}">
        <p14:creationId xmlns:p14="http://schemas.microsoft.com/office/powerpoint/2010/main" val="3337781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16</a:t>
            </a:fld>
            <a:endParaRPr dirty="0"/>
          </a:p>
        </p:txBody>
      </p:sp>
      <p:sp>
        <p:nvSpPr>
          <p:cNvPr id="2" name="Title 1"/>
          <p:cNvSpPr>
            <a:spLocks noGrp="1"/>
          </p:cNvSpPr>
          <p:nvPr>
            <p:ph type="title"/>
          </p:nvPr>
        </p:nvSpPr>
        <p:spPr>
          <a:xfrm>
            <a:off x="228600" y="5805871"/>
            <a:ext cx="8686800" cy="215444"/>
          </a:xfrm>
        </p:spPr>
        <p:txBody>
          <a:bodyPr/>
          <a:lstStyle/>
          <a:p>
            <a:r>
              <a:rPr lang="en-US" sz="1400" b="1" i="0" dirty="0"/>
              <a:t>Figure 3.2 </a:t>
            </a:r>
            <a:r>
              <a:rPr lang="en-US" sz="1400" dirty="0"/>
              <a:t>The Behavioral Research Perspective and Methods</a:t>
            </a:r>
          </a:p>
        </p:txBody>
      </p:sp>
      <p:pic>
        <p:nvPicPr>
          <p:cNvPr id="3" name="Picture 2" descr="Behavioral perspective of What do consumers do? Points to Observational methods of Scanner data and Online behavior. " title="Figure 3.2 The Behavioral Research Perspective and Method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969" y="2587040"/>
            <a:ext cx="7542063" cy="1683920"/>
          </a:xfrm>
          <a:prstGeom prst="rect">
            <a:avLst/>
          </a:prstGeom>
        </p:spPr>
      </p:pic>
    </p:spTree>
    <p:extLst>
      <p:ext uri="{BB962C8B-B14F-4D97-AF65-F5344CB8AC3E}">
        <p14:creationId xmlns:p14="http://schemas.microsoft.com/office/powerpoint/2010/main" val="2677267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17</a:t>
            </a:fld>
            <a:endParaRPr dirty="0"/>
          </a:p>
        </p:txBody>
      </p:sp>
      <p:sp>
        <p:nvSpPr>
          <p:cNvPr id="2" name="Title 1"/>
          <p:cNvSpPr>
            <a:spLocks noGrp="1"/>
          </p:cNvSpPr>
          <p:nvPr>
            <p:ph type="title"/>
          </p:nvPr>
        </p:nvSpPr>
        <p:spPr>
          <a:xfrm>
            <a:off x="228600" y="5805871"/>
            <a:ext cx="8686800" cy="215444"/>
          </a:xfrm>
        </p:spPr>
        <p:txBody>
          <a:bodyPr/>
          <a:lstStyle/>
          <a:p>
            <a:r>
              <a:rPr lang="en-US" sz="1400" b="1" i="0" dirty="0"/>
              <a:t>Figure 3.3 </a:t>
            </a:r>
            <a:r>
              <a:rPr lang="en-US" sz="1400" dirty="0"/>
              <a:t>The Cognitive Research Method and Perspectives</a:t>
            </a:r>
          </a:p>
        </p:txBody>
      </p:sp>
      <p:pic>
        <p:nvPicPr>
          <p:cNvPr id="3" name="Picture 2" descr="Cognitive perspective of What or How do consumers think? Points to Physical methods such as Brain scans and Non-physical methods such as speed or reaction tests." title="Figure 3.3 The Cognitive Research Method and Perspectiv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121" y="2297044"/>
            <a:ext cx="7445758" cy="2263912"/>
          </a:xfrm>
          <a:prstGeom prst="rect">
            <a:avLst/>
          </a:prstGeom>
        </p:spPr>
      </p:pic>
    </p:spTree>
    <p:extLst>
      <p:ext uri="{BB962C8B-B14F-4D97-AF65-F5344CB8AC3E}">
        <p14:creationId xmlns:p14="http://schemas.microsoft.com/office/powerpoint/2010/main" val="1338798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18</a:t>
            </a:fld>
            <a:endParaRPr dirty="0"/>
          </a:p>
        </p:txBody>
      </p:sp>
      <p:sp>
        <p:nvSpPr>
          <p:cNvPr id="2" name="Title 1"/>
          <p:cNvSpPr>
            <a:spLocks noGrp="1"/>
          </p:cNvSpPr>
          <p:nvPr>
            <p:ph type="title"/>
          </p:nvPr>
        </p:nvSpPr>
        <p:spPr>
          <a:xfrm>
            <a:off x="228600" y="5805871"/>
            <a:ext cx="8686800" cy="215444"/>
          </a:xfrm>
        </p:spPr>
        <p:txBody>
          <a:bodyPr/>
          <a:lstStyle/>
          <a:p>
            <a:r>
              <a:rPr lang="en-US" sz="1400" b="1" i="0" dirty="0"/>
              <a:t>Photo 3.10</a:t>
            </a:r>
            <a:r>
              <a:rPr lang="en-US" sz="1400" dirty="0"/>
              <a:t> Consumer researcher conducting a focus group</a:t>
            </a:r>
          </a:p>
        </p:txBody>
      </p:sp>
      <p:pic>
        <p:nvPicPr>
          <p:cNvPr id="3" name="Picture 2" descr="A man writes with a marker on the white board. Students look at him. " title="Photo 3.10 Consumer researcher conducting a focus grou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3447" y="1170702"/>
            <a:ext cx="6677106" cy="4447364"/>
          </a:xfrm>
          <a:prstGeom prst="rect">
            <a:avLst/>
          </a:prstGeom>
        </p:spPr>
      </p:pic>
    </p:spTree>
    <p:extLst>
      <p:ext uri="{BB962C8B-B14F-4D97-AF65-F5344CB8AC3E}">
        <p14:creationId xmlns:p14="http://schemas.microsoft.com/office/powerpoint/2010/main" val="614819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19</a:t>
            </a:fld>
            <a:endParaRPr dirty="0"/>
          </a:p>
        </p:txBody>
      </p:sp>
      <p:sp>
        <p:nvSpPr>
          <p:cNvPr id="2" name="Title 1"/>
          <p:cNvSpPr>
            <a:spLocks noGrp="1"/>
          </p:cNvSpPr>
          <p:nvPr>
            <p:ph type="title"/>
          </p:nvPr>
        </p:nvSpPr>
        <p:spPr>
          <a:xfrm>
            <a:off x="228600" y="5590428"/>
            <a:ext cx="8686800" cy="430887"/>
          </a:xfrm>
        </p:spPr>
        <p:txBody>
          <a:bodyPr/>
          <a:lstStyle/>
          <a:p>
            <a:r>
              <a:rPr lang="en-US" sz="1400" b="1" i="0" dirty="0"/>
              <a:t>Photo 3.11 </a:t>
            </a:r>
            <a:r>
              <a:rPr lang="en-US" sz="1400" dirty="0"/>
              <a:t>Ethnographic studies could involve a researcher coming into the home of a family and learning what they do as they prepare meals together</a:t>
            </a:r>
          </a:p>
        </p:txBody>
      </p:sp>
      <p:pic>
        <p:nvPicPr>
          <p:cNvPr id="3" name="Picture 2" descr="An African American woman cooks food. A girl stands near her. " title="Photo 3.11 Ethnographic studies could involve a researcher coming into the home of a family and learning what they do as they prepare meals togeth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3123" y="930972"/>
            <a:ext cx="6737755" cy="4491837"/>
          </a:xfrm>
          <a:prstGeom prst="rect">
            <a:avLst/>
          </a:prstGeom>
        </p:spPr>
      </p:pic>
    </p:spTree>
    <p:extLst>
      <p:ext uri="{BB962C8B-B14F-4D97-AF65-F5344CB8AC3E}">
        <p14:creationId xmlns:p14="http://schemas.microsoft.com/office/powerpoint/2010/main" val="1546247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6" name="object 2"/>
          <p:cNvSpPr txBox="1">
            <a:spLocks noGrp="1"/>
          </p:cNvSpPr>
          <p:nvPr>
            <p:ph type="title"/>
          </p:nvPr>
        </p:nvSpPr>
        <p:spPr>
          <a:xfrm>
            <a:off x="228600" y="1022869"/>
            <a:ext cx="8686800" cy="4015843"/>
          </a:xfrm>
          <a:prstGeom prst="rect">
            <a:avLst/>
          </a:prstGeom>
        </p:spPr>
        <p:txBody>
          <a:bodyPr vert="horz" wrap="square" lIns="0" tIns="136525" rIns="0" bIns="0" rtlCol="0">
            <a:spAutoFit/>
          </a:bodyPr>
          <a:lstStyle/>
          <a:p>
            <a:pPr marL="1270" algn="ctr">
              <a:lnSpc>
                <a:spcPct val="100000"/>
              </a:lnSpc>
            </a:pPr>
            <a:r>
              <a:rPr lang="en-US" sz="3600" spc="-10" dirty="0"/>
              <a:t>Part I</a:t>
            </a:r>
            <a:br>
              <a:rPr lang="en-US" sz="3600" dirty="0"/>
            </a:br>
            <a:br>
              <a:rPr lang="en-US" sz="3600" dirty="0"/>
            </a:br>
            <a:r>
              <a:rPr lang="en-US" sz="3600" i="0" spc="-5" dirty="0">
                <a:solidFill>
                  <a:srgbClr val="4D81BE"/>
                </a:solidFill>
              </a:rPr>
              <a:t>Establishing A Framework</a:t>
            </a:r>
            <a:br>
              <a:rPr lang="en-US" sz="3600" spc="-10" dirty="0"/>
            </a:br>
            <a:br>
              <a:rPr lang="en-US" sz="3600" spc="-10" dirty="0"/>
            </a:br>
            <a:r>
              <a:rPr lang="en-US" sz="3600" spc="-10" dirty="0"/>
              <a:t>Chapter </a:t>
            </a:r>
            <a:r>
              <a:rPr lang="en-US" sz="3600" dirty="0"/>
              <a:t>3</a:t>
            </a:r>
            <a:br>
              <a:rPr lang="en-US" sz="3600" dirty="0"/>
            </a:br>
            <a:br>
              <a:rPr lang="en-US" sz="3600" dirty="0"/>
            </a:br>
            <a:r>
              <a:rPr lang="en-US" sz="3600" i="0" spc="-5" dirty="0">
                <a:solidFill>
                  <a:srgbClr val="4D81BE"/>
                </a:solidFill>
              </a:rPr>
              <a:t>Consumer Research</a:t>
            </a:r>
          </a:p>
        </p:txBody>
      </p:sp>
      <p:sp>
        <p:nvSpPr>
          <p:cNvPr id="7"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r>
              <a:rPr lang="en-US" dirty="0"/>
              <a:t>2</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20</a:t>
            </a:fld>
            <a:endParaRPr dirty="0"/>
          </a:p>
        </p:txBody>
      </p:sp>
      <p:sp>
        <p:nvSpPr>
          <p:cNvPr id="2" name="Title 1"/>
          <p:cNvSpPr>
            <a:spLocks noGrp="1"/>
          </p:cNvSpPr>
          <p:nvPr>
            <p:ph type="title"/>
          </p:nvPr>
        </p:nvSpPr>
        <p:spPr>
          <a:xfrm>
            <a:off x="228600" y="5805871"/>
            <a:ext cx="8686800" cy="215444"/>
          </a:xfrm>
        </p:spPr>
        <p:txBody>
          <a:bodyPr/>
          <a:lstStyle/>
          <a:p>
            <a:r>
              <a:rPr lang="en-US" sz="1400" b="1" i="0" dirty="0"/>
              <a:t>Photo 3.12</a:t>
            </a:r>
            <a:r>
              <a:rPr lang="en-US" sz="1400" dirty="0"/>
              <a:t> A fan dresses up like Star Trek character Mr. Spock</a:t>
            </a:r>
          </a:p>
        </p:txBody>
      </p:sp>
      <p:pic>
        <p:nvPicPr>
          <p:cNvPr id="3" name="Picture 2" descr="A man dressed as Mister Spock waves his left hand. " title="Photo 3.12 A fan dresses up like Star Trek character Mr. Spoc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6874" y="1009506"/>
            <a:ext cx="3070253" cy="4605380"/>
          </a:xfrm>
          <a:prstGeom prst="rect">
            <a:avLst/>
          </a:prstGeom>
        </p:spPr>
      </p:pic>
    </p:spTree>
    <p:extLst>
      <p:ext uri="{BB962C8B-B14F-4D97-AF65-F5344CB8AC3E}">
        <p14:creationId xmlns:p14="http://schemas.microsoft.com/office/powerpoint/2010/main" val="3138840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21</a:t>
            </a:fld>
            <a:endParaRPr dirty="0"/>
          </a:p>
        </p:txBody>
      </p:sp>
      <p:sp>
        <p:nvSpPr>
          <p:cNvPr id="2" name="Title 1"/>
          <p:cNvSpPr>
            <a:spLocks noGrp="1"/>
          </p:cNvSpPr>
          <p:nvPr>
            <p:ph type="title"/>
          </p:nvPr>
        </p:nvSpPr>
        <p:spPr>
          <a:xfrm>
            <a:off x="228600" y="5805871"/>
            <a:ext cx="8686800" cy="215444"/>
          </a:xfrm>
        </p:spPr>
        <p:txBody>
          <a:bodyPr/>
          <a:lstStyle/>
          <a:p>
            <a:r>
              <a:rPr lang="en-US" sz="1400" b="1" i="0" dirty="0"/>
              <a:t>Figure 3.4 </a:t>
            </a:r>
            <a:r>
              <a:rPr lang="en-US" sz="1400" dirty="0"/>
              <a:t>Motivational research perspective and methods</a:t>
            </a:r>
          </a:p>
        </p:txBody>
      </p:sp>
      <p:pic>
        <p:nvPicPr>
          <p:cNvPr id="3" name="Picture 2" descr="Motivational perspective of How do consumers feel and How do they make decisions? Points to Descriptive methods such as Surveys, In-depth interviews, Focus groups, Ethnographic studies; emotional assessments such as physical and non-physical and experimental methods. " title="Figure 3.4 Motivational research perspective and method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741" y="1689740"/>
            <a:ext cx="7244519" cy="3478520"/>
          </a:xfrm>
          <a:prstGeom prst="rect">
            <a:avLst/>
          </a:prstGeom>
        </p:spPr>
      </p:pic>
    </p:spTree>
    <p:extLst>
      <p:ext uri="{BB962C8B-B14F-4D97-AF65-F5344CB8AC3E}">
        <p14:creationId xmlns:p14="http://schemas.microsoft.com/office/powerpoint/2010/main" val="3271778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22</a:t>
            </a:fld>
            <a:endParaRPr dirty="0"/>
          </a:p>
        </p:txBody>
      </p:sp>
      <p:sp>
        <p:nvSpPr>
          <p:cNvPr id="2" name="Title 1"/>
          <p:cNvSpPr>
            <a:spLocks noGrp="1"/>
          </p:cNvSpPr>
          <p:nvPr>
            <p:ph type="title"/>
          </p:nvPr>
        </p:nvSpPr>
        <p:spPr>
          <a:xfrm>
            <a:off x="228600" y="5805871"/>
            <a:ext cx="8686800" cy="215444"/>
          </a:xfrm>
        </p:spPr>
        <p:txBody>
          <a:bodyPr/>
          <a:lstStyle/>
          <a:p>
            <a:r>
              <a:rPr lang="it-IT" sz="1400" b="1" i="0" dirty="0"/>
              <a:t>Photo 3.13 </a:t>
            </a:r>
            <a:r>
              <a:rPr lang="it-IT" sz="1400" dirty="0"/>
              <a:t>Google Glass</a:t>
            </a:r>
            <a:endParaRPr lang="en-US" sz="1400" dirty="0"/>
          </a:p>
        </p:txBody>
      </p:sp>
      <p:pic>
        <p:nvPicPr>
          <p:cNvPr id="3" name="Picture 2" descr="Google Glass is shown. " title="Photo 3.13 Google Gla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692" y="1728089"/>
            <a:ext cx="7316617" cy="3401822"/>
          </a:xfrm>
          <a:prstGeom prst="rect">
            <a:avLst/>
          </a:prstGeom>
        </p:spPr>
      </p:pic>
    </p:spTree>
    <p:extLst>
      <p:ext uri="{BB962C8B-B14F-4D97-AF65-F5344CB8AC3E}">
        <p14:creationId xmlns:p14="http://schemas.microsoft.com/office/powerpoint/2010/main" val="4082317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3</a:t>
            </a:fld>
            <a:endParaRPr dirty="0"/>
          </a:p>
        </p:txBody>
      </p:sp>
      <p:sp>
        <p:nvSpPr>
          <p:cNvPr id="2" name="Title 1"/>
          <p:cNvSpPr>
            <a:spLocks noGrp="1"/>
          </p:cNvSpPr>
          <p:nvPr>
            <p:ph type="title"/>
          </p:nvPr>
        </p:nvSpPr>
        <p:spPr>
          <a:xfrm>
            <a:off x="228600" y="5805871"/>
            <a:ext cx="8686800" cy="215444"/>
          </a:xfrm>
        </p:spPr>
        <p:txBody>
          <a:bodyPr/>
          <a:lstStyle/>
          <a:p>
            <a:r>
              <a:rPr lang="it-IT" sz="1400" b="1" i="0" dirty="0"/>
              <a:t> Chapter 3 Opener</a:t>
            </a:r>
            <a:endParaRPr lang="en-US" sz="1400" i="0" dirty="0"/>
          </a:p>
        </p:txBody>
      </p:sp>
      <p:pic>
        <p:nvPicPr>
          <p:cNvPr id="3" name="Picture 2" descr="Men and women around a table that has sticky notes and papers and discus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9261" y="721471"/>
            <a:ext cx="5665478" cy="5067786"/>
          </a:xfrm>
          <a:prstGeom prst="rect">
            <a:avLst/>
          </a:prstGeom>
        </p:spPr>
      </p:pic>
    </p:spTree>
    <p:extLst>
      <p:ext uri="{BB962C8B-B14F-4D97-AF65-F5344CB8AC3E}">
        <p14:creationId xmlns:p14="http://schemas.microsoft.com/office/powerpoint/2010/main" val="723881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4</a:t>
            </a:fld>
            <a:endParaRPr dirty="0"/>
          </a:p>
        </p:txBody>
      </p:sp>
      <p:sp>
        <p:nvSpPr>
          <p:cNvPr id="2" name="Title 1"/>
          <p:cNvSpPr>
            <a:spLocks noGrp="1"/>
          </p:cNvSpPr>
          <p:nvPr>
            <p:ph type="title"/>
          </p:nvPr>
        </p:nvSpPr>
        <p:spPr>
          <a:xfrm>
            <a:off x="228600" y="5805871"/>
            <a:ext cx="8686800" cy="215444"/>
          </a:xfrm>
        </p:spPr>
        <p:txBody>
          <a:bodyPr/>
          <a:lstStyle/>
          <a:p>
            <a:r>
              <a:rPr lang="it-IT" sz="1400" b="1" i="0" dirty="0"/>
              <a:t>Photo 3.1</a:t>
            </a:r>
            <a:r>
              <a:rPr lang="it-IT" sz="1400" dirty="0"/>
              <a:t> Dinner anyone?</a:t>
            </a:r>
            <a:endParaRPr lang="en-US" sz="1400" dirty="0"/>
          </a:p>
        </p:txBody>
      </p:sp>
      <p:pic>
        <p:nvPicPr>
          <p:cNvPr id="3" name="Picture 2" descr="A hand holds a grasshopper. The letters F P O is on top of it. " title="Photo 3.1 Dinner anyon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8096" y="1152831"/>
            <a:ext cx="5927809" cy="4448828"/>
          </a:xfrm>
          <a:prstGeom prst="rect">
            <a:avLst/>
          </a:prstGeom>
        </p:spPr>
      </p:pic>
    </p:spTree>
    <p:extLst>
      <p:ext uri="{BB962C8B-B14F-4D97-AF65-F5344CB8AC3E}">
        <p14:creationId xmlns:p14="http://schemas.microsoft.com/office/powerpoint/2010/main" val="1973698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5</a:t>
            </a:fld>
            <a:endParaRPr dirty="0"/>
          </a:p>
        </p:txBody>
      </p:sp>
      <p:sp>
        <p:nvSpPr>
          <p:cNvPr id="2" name="Title 1" title="Figure 3.1 The consumer"/>
          <p:cNvSpPr>
            <a:spLocks noGrp="1"/>
          </p:cNvSpPr>
          <p:nvPr>
            <p:ph type="title"/>
          </p:nvPr>
        </p:nvSpPr>
        <p:spPr>
          <a:xfrm>
            <a:off x="228600" y="5805871"/>
            <a:ext cx="8686800" cy="215444"/>
          </a:xfrm>
        </p:spPr>
        <p:txBody>
          <a:bodyPr/>
          <a:lstStyle/>
          <a:p>
            <a:r>
              <a:rPr lang="it-IT" sz="1400" b="1" i="0" dirty="0"/>
              <a:t>Figure 3.1 </a:t>
            </a:r>
            <a:r>
              <a:rPr lang="it-IT" sz="1400" dirty="0"/>
              <a:t>The consumer research process</a:t>
            </a:r>
            <a:endParaRPr lang="en-US" sz="1400" dirty="0"/>
          </a:p>
        </p:txBody>
      </p:sp>
      <p:pic>
        <p:nvPicPr>
          <p:cNvPr id="3" name="Picture 2" descr="In the consumer research process, each of the items points to the next in sequence. Identify the problem; Select the perspective such as Behavioral, Cognitive, or Motivational; Collect the data; Analyze the data; Develop consumer insights; Create a feedback loop. Feedback loop points back to identify the problem. " title="Figure 3.1 The consum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511" y="2126386"/>
            <a:ext cx="7850978" cy="2605229"/>
          </a:xfrm>
          <a:prstGeom prst="rect">
            <a:avLst/>
          </a:prstGeom>
        </p:spPr>
      </p:pic>
    </p:spTree>
    <p:extLst>
      <p:ext uri="{BB962C8B-B14F-4D97-AF65-F5344CB8AC3E}">
        <p14:creationId xmlns:p14="http://schemas.microsoft.com/office/powerpoint/2010/main" val="1304940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6</a:t>
            </a:fld>
            <a:endParaRPr dirty="0"/>
          </a:p>
        </p:txBody>
      </p:sp>
      <p:sp>
        <p:nvSpPr>
          <p:cNvPr id="2" name="Title 1"/>
          <p:cNvSpPr>
            <a:spLocks noGrp="1"/>
          </p:cNvSpPr>
          <p:nvPr>
            <p:ph type="title"/>
          </p:nvPr>
        </p:nvSpPr>
        <p:spPr>
          <a:xfrm>
            <a:off x="228600" y="5805871"/>
            <a:ext cx="8686800" cy="215444"/>
          </a:xfrm>
        </p:spPr>
        <p:txBody>
          <a:bodyPr/>
          <a:lstStyle/>
          <a:p>
            <a:r>
              <a:rPr lang="en-US" sz="1400" b="1" i="0" dirty="0"/>
              <a:t>Photo 3.2 </a:t>
            </a:r>
            <a:r>
              <a:rPr lang="en-US" sz="1400" dirty="0"/>
              <a:t>A functional magnetic resonance image of a brain</a:t>
            </a:r>
          </a:p>
        </p:txBody>
      </p:sp>
      <p:pic>
        <p:nvPicPr>
          <p:cNvPr id="3" name="Picture 2" descr="A magnetic resonance image of the brain is shown. " title="Photo 3.2 A functional magnetic resonance image of a brai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8885" y="807189"/>
            <a:ext cx="4606230" cy="4808773"/>
          </a:xfrm>
          <a:prstGeom prst="rect">
            <a:avLst/>
          </a:prstGeom>
        </p:spPr>
      </p:pic>
    </p:spTree>
    <p:extLst>
      <p:ext uri="{BB962C8B-B14F-4D97-AF65-F5344CB8AC3E}">
        <p14:creationId xmlns:p14="http://schemas.microsoft.com/office/powerpoint/2010/main" val="981437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7</a:t>
            </a:fld>
            <a:endParaRPr dirty="0"/>
          </a:p>
        </p:txBody>
      </p:sp>
      <p:sp>
        <p:nvSpPr>
          <p:cNvPr id="2" name="Title 1"/>
          <p:cNvSpPr>
            <a:spLocks noGrp="1"/>
          </p:cNvSpPr>
          <p:nvPr>
            <p:ph type="title"/>
          </p:nvPr>
        </p:nvSpPr>
        <p:spPr>
          <a:xfrm>
            <a:off x="228600" y="5805871"/>
            <a:ext cx="8686800" cy="215444"/>
          </a:xfrm>
        </p:spPr>
        <p:txBody>
          <a:bodyPr/>
          <a:lstStyle/>
          <a:p>
            <a:r>
              <a:rPr lang="en-US" sz="1400" b="1" i="0" dirty="0"/>
              <a:t>Photo 3.3 </a:t>
            </a:r>
            <a:r>
              <a:rPr lang="en-US" sz="1400" dirty="0"/>
              <a:t>The Bark &amp; Co. people are crazy dog people</a:t>
            </a:r>
          </a:p>
        </p:txBody>
      </p:sp>
      <p:pic>
        <p:nvPicPr>
          <p:cNvPr id="3" name="Picture 2" descr="In the logo, the word Bark is equal to the word Box. " title="Photo 3.3 The Bark &amp; Co. people are crazy dog peop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229" y="2618827"/>
            <a:ext cx="6899543" cy="1620346"/>
          </a:xfrm>
          <a:prstGeom prst="rect">
            <a:avLst/>
          </a:prstGeom>
        </p:spPr>
      </p:pic>
    </p:spTree>
    <p:extLst>
      <p:ext uri="{BB962C8B-B14F-4D97-AF65-F5344CB8AC3E}">
        <p14:creationId xmlns:p14="http://schemas.microsoft.com/office/powerpoint/2010/main" val="2439062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8</a:t>
            </a:fld>
            <a:endParaRPr dirty="0"/>
          </a:p>
        </p:txBody>
      </p:sp>
      <p:sp>
        <p:nvSpPr>
          <p:cNvPr id="2" name="Title 1"/>
          <p:cNvSpPr>
            <a:spLocks noGrp="1"/>
          </p:cNvSpPr>
          <p:nvPr>
            <p:ph type="title"/>
          </p:nvPr>
        </p:nvSpPr>
        <p:spPr>
          <a:xfrm>
            <a:off x="228600" y="5805871"/>
            <a:ext cx="8686800" cy="215444"/>
          </a:xfrm>
        </p:spPr>
        <p:txBody>
          <a:bodyPr/>
          <a:lstStyle/>
          <a:p>
            <a:r>
              <a:rPr lang="en-US" sz="1400" b="1" i="0" dirty="0"/>
              <a:t>Photo 3.4 </a:t>
            </a:r>
            <a:r>
              <a:rPr lang="en-US" sz="1400" dirty="0"/>
              <a:t>Happy </a:t>
            </a:r>
            <a:r>
              <a:rPr lang="en-US" sz="1400" dirty="0" err="1"/>
              <a:t>BarkBox</a:t>
            </a:r>
            <a:r>
              <a:rPr lang="en-US" sz="1400" dirty="0"/>
              <a:t> consumer</a:t>
            </a:r>
          </a:p>
        </p:txBody>
      </p:sp>
      <p:pic>
        <p:nvPicPr>
          <p:cNvPr id="3" name="Picture 2" descr="A dog bites a long roll kept in a Bark Box container. Other dog-related products are inside the box. " title="Photo 3.4 Happy BarkBox consum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4571" y="909040"/>
            <a:ext cx="6834859" cy="4707502"/>
          </a:xfrm>
          <a:prstGeom prst="rect">
            <a:avLst/>
          </a:prstGeom>
        </p:spPr>
      </p:pic>
    </p:spTree>
    <p:extLst>
      <p:ext uri="{BB962C8B-B14F-4D97-AF65-F5344CB8AC3E}">
        <p14:creationId xmlns:p14="http://schemas.microsoft.com/office/powerpoint/2010/main" val="216501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9</a:t>
            </a:fld>
            <a:endParaRPr dirty="0"/>
          </a:p>
        </p:txBody>
      </p:sp>
      <p:sp>
        <p:nvSpPr>
          <p:cNvPr id="2" name="Title 1"/>
          <p:cNvSpPr>
            <a:spLocks noGrp="1"/>
          </p:cNvSpPr>
          <p:nvPr>
            <p:ph type="title"/>
          </p:nvPr>
        </p:nvSpPr>
        <p:spPr>
          <a:xfrm>
            <a:off x="228600" y="5805871"/>
            <a:ext cx="8686800" cy="215444"/>
          </a:xfrm>
        </p:spPr>
        <p:txBody>
          <a:bodyPr/>
          <a:lstStyle/>
          <a:p>
            <a:r>
              <a:rPr lang="en-US" sz="1400" b="1" i="0" dirty="0"/>
              <a:t>Photo 3.5 </a:t>
            </a:r>
            <a:r>
              <a:rPr lang="en-US" sz="1400" dirty="0"/>
              <a:t>School kids texting before class</a:t>
            </a:r>
          </a:p>
        </p:txBody>
      </p:sp>
      <p:pic>
        <p:nvPicPr>
          <p:cNvPr id="3" name="Picture 2" descr="School going boys and girls sit near each other on a bench. They look at their mobile phones and smile. " title="Photo 3.5 School kids texting before cla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0062" y="1094594"/>
            <a:ext cx="6743876" cy="4491837"/>
          </a:xfrm>
          <a:prstGeom prst="rect">
            <a:avLst/>
          </a:prstGeom>
        </p:spPr>
      </p:pic>
    </p:spTree>
    <p:extLst>
      <p:ext uri="{BB962C8B-B14F-4D97-AF65-F5344CB8AC3E}">
        <p14:creationId xmlns:p14="http://schemas.microsoft.com/office/powerpoint/2010/main" val="28588697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381</TotalTime>
  <Words>369</Words>
  <Application>Microsoft Office PowerPoint</Application>
  <PresentationFormat>On-screen Show (4:3)</PresentationFormat>
  <Paragraphs>85</Paragraphs>
  <Slides>22</Slides>
  <Notes>21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22</vt:i4>
      </vt:variant>
    </vt:vector>
  </HeadingPairs>
  <TitlesOfParts>
    <vt:vector size="24" baseType="lpstr">
      <vt:lpstr>Calibri</vt:lpstr>
      <vt:lpstr>Office Theme</vt:lpstr>
      <vt:lpstr>Consumer Behavior &amp; Insights  by Diane M. Phillips</vt:lpstr>
      <vt:lpstr>Part I  Establishing A Framework  Chapter 3  Consumer Research</vt:lpstr>
      <vt:lpstr> Chapter 3 Opener</vt:lpstr>
      <vt:lpstr>Photo 3.1 Dinner anyone?</vt:lpstr>
      <vt:lpstr>Figure 3.1 The consumer research process</vt:lpstr>
      <vt:lpstr>Photo 3.2 A functional magnetic resonance image of a brain</vt:lpstr>
      <vt:lpstr>Photo 3.3 The Bark &amp; Co. people are crazy dog people</vt:lpstr>
      <vt:lpstr>Photo 3.4 Happy BarkBox consumer</vt:lpstr>
      <vt:lpstr>Photo 3.5 School kids texting before class</vt:lpstr>
      <vt:lpstr>Photo 3.6 Researchers want to make sure that their research sample is representative of the target audience</vt:lpstr>
      <vt:lpstr>Photo 3.7 Data Visualization of the Global Obesity Epidemic</vt:lpstr>
      <vt:lpstr>Joan Hoenninger</vt:lpstr>
      <vt:lpstr>Photo 3.8 Wawa’s updated Sizzli® packaging</vt:lpstr>
      <vt:lpstr>Wawa logo </vt:lpstr>
      <vt:lpstr>Photo 3.9 Data are collected from scanners every time you buy something at the store</vt:lpstr>
      <vt:lpstr>Figure 3.2 The Behavioral Research Perspective and Methods</vt:lpstr>
      <vt:lpstr>Figure 3.3 The Cognitive Research Method and Perspectives</vt:lpstr>
      <vt:lpstr>Photo 3.10 Consumer researcher conducting a focus group</vt:lpstr>
      <vt:lpstr>Photo 3.11 Ethnographic studies could involve a researcher coming into the home of a family and learning what they do as they prepare meals together</vt:lpstr>
      <vt:lpstr>Photo 3.12 A fan dresses up like Star Trek character Mr. Spock</vt:lpstr>
      <vt:lpstr>Figure 3.4 Motivational research perspective and methods</vt:lpstr>
      <vt:lpstr>Photo 3.13 Google Glass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Research by Sandra Halperin and Oliver Heath</dc:title>
  <dc:creator>Bala</dc:creator>
  <cp:lastModifiedBy>Carter, Suzanne</cp:lastModifiedBy>
  <cp:revision>68</cp:revision>
  <dcterms:created xsi:type="dcterms:W3CDTF">2020-02-29T09:02:36Z</dcterms:created>
  <dcterms:modified xsi:type="dcterms:W3CDTF">2021-01-23T02:22:03Z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2020-02-29T00:00:00Z</vt:filetime>
  </property>
  <property fmtid="{D5CDD505-2E9C-101B-9397-08002B2CF9AE}" pid="3" name="Creator">
    <vt:lpwstr>Adobe InDesign CC 13.0 (Windows)</vt:lpwstr>
  </property>
  <property fmtid="{D5CDD505-2E9C-101B-9397-08002B2CF9AE}" pid="4" name="LastSaved">
    <vt:filetime>2020-02-29T00:00:00Z</vt:filetime>
  </property>
  <property fmtid="{D5CDD505-2E9C-101B-9397-08002B2CF9AE}" pid="5" name="MSIP_Label_be5cb09a-2992-49d6-8ac9-5f63e7b1ad2f_Enabled">
    <vt:lpwstr>true</vt:lpwstr>
  </property>
  <property fmtid="{D5CDD505-2E9C-101B-9397-08002B2CF9AE}" pid="6" name="MSIP_Label_be5cb09a-2992-49d6-8ac9-5f63e7b1ad2f_SetDate">
    <vt:lpwstr>2021-01-23T02:17:11Z</vt:lpwstr>
  </property>
  <property fmtid="{D5CDD505-2E9C-101B-9397-08002B2CF9AE}" pid="7" name="MSIP_Label_be5cb09a-2992-49d6-8ac9-5f63e7b1ad2f_Method">
    <vt:lpwstr>Standard</vt:lpwstr>
  </property>
  <property fmtid="{D5CDD505-2E9C-101B-9397-08002B2CF9AE}" pid="8" name="MSIP_Label_be5cb09a-2992-49d6-8ac9-5f63e7b1ad2f_Name">
    <vt:lpwstr>Controlled</vt:lpwstr>
  </property>
  <property fmtid="{D5CDD505-2E9C-101B-9397-08002B2CF9AE}" pid="9" name="MSIP_Label_be5cb09a-2992-49d6-8ac9-5f63e7b1ad2f_SiteId">
    <vt:lpwstr>91761b62-4c45-43f5-9f0e-be8ad9b551ff</vt:lpwstr>
  </property>
  <property fmtid="{D5CDD505-2E9C-101B-9397-08002B2CF9AE}" pid="10" name="MSIP_Label_be5cb09a-2992-49d6-8ac9-5f63e7b1ad2f_ActionId">
    <vt:lpwstr>0bcb776e-6271-4e8d-b802-a9ca45e06b60</vt:lpwstr>
  </property>
  <property fmtid="{D5CDD505-2E9C-101B-9397-08002B2CF9AE}" pid="11" name="MSIP_Label_be5cb09a-2992-49d6-8ac9-5f63e7b1ad2f_ContentBits">
    <vt:lpwstr>0</vt:lpwstr>
  </property>
</Properties>
</file>