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3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F3610-7FCE-4BB1-9BCB-2E8CD0D1768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B6007A4-E68E-47AC-9D87-EB07F0930A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521637B-41EF-4793-BE9D-D91B9825F05C}"/>
              </a:ext>
            </a:extLst>
          </p:cNvPr>
          <p:cNvSpPr>
            <a:spLocks noGrp="1"/>
          </p:cNvSpPr>
          <p:nvPr>
            <p:ph type="dt" sz="half" idx="10"/>
          </p:nvPr>
        </p:nvSpPr>
        <p:spPr/>
        <p:txBody>
          <a:bodyPr/>
          <a:lstStyle/>
          <a:p>
            <a:fld id="{A5D6F68F-27C9-4A55-A583-35EF4732C74F}" type="datetimeFigureOut">
              <a:rPr lang="en-GB" smtClean="0"/>
              <a:t>03/12/2020</a:t>
            </a:fld>
            <a:endParaRPr lang="en-GB"/>
          </a:p>
        </p:txBody>
      </p:sp>
      <p:sp>
        <p:nvSpPr>
          <p:cNvPr id="5" name="Footer Placeholder 4">
            <a:extLst>
              <a:ext uri="{FF2B5EF4-FFF2-40B4-BE49-F238E27FC236}">
                <a16:creationId xmlns:a16="http://schemas.microsoft.com/office/drawing/2014/main" id="{BFDD6B4C-C6B4-466C-9274-198F1F0564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96C1ECA-DF18-413F-9B37-8B99DEF407E3}"/>
              </a:ext>
            </a:extLst>
          </p:cNvPr>
          <p:cNvSpPr>
            <a:spLocks noGrp="1"/>
          </p:cNvSpPr>
          <p:nvPr>
            <p:ph type="sldNum" sz="quarter" idx="12"/>
          </p:nvPr>
        </p:nvSpPr>
        <p:spPr/>
        <p:txBody>
          <a:bodyPr/>
          <a:lstStyle/>
          <a:p>
            <a:fld id="{7E41C790-AE50-4CA4-A90B-1F5B60575E8F}" type="slidenum">
              <a:rPr lang="en-GB" smtClean="0"/>
              <a:t>‹#›</a:t>
            </a:fld>
            <a:endParaRPr lang="en-GB"/>
          </a:p>
        </p:txBody>
      </p:sp>
    </p:spTree>
    <p:extLst>
      <p:ext uri="{BB962C8B-B14F-4D97-AF65-F5344CB8AC3E}">
        <p14:creationId xmlns:p14="http://schemas.microsoft.com/office/powerpoint/2010/main" val="2750352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6A9CD-FEEF-4C88-AC41-696DE3B1DDC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857054F-3DFE-4ED8-A19A-FDD96B9F02C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0FC5246-249F-4753-AC12-B6D23A622BE4}"/>
              </a:ext>
            </a:extLst>
          </p:cNvPr>
          <p:cNvSpPr>
            <a:spLocks noGrp="1"/>
          </p:cNvSpPr>
          <p:nvPr>
            <p:ph type="dt" sz="half" idx="10"/>
          </p:nvPr>
        </p:nvSpPr>
        <p:spPr/>
        <p:txBody>
          <a:bodyPr/>
          <a:lstStyle/>
          <a:p>
            <a:fld id="{A5D6F68F-27C9-4A55-A583-35EF4732C74F}" type="datetimeFigureOut">
              <a:rPr lang="en-GB" smtClean="0"/>
              <a:t>03/12/2020</a:t>
            </a:fld>
            <a:endParaRPr lang="en-GB"/>
          </a:p>
        </p:txBody>
      </p:sp>
      <p:sp>
        <p:nvSpPr>
          <p:cNvPr id="5" name="Footer Placeholder 4">
            <a:extLst>
              <a:ext uri="{FF2B5EF4-FFF2-40B4-BE49-F238E27FC236}">
                <a16:creationId xmlns:a16="http://schemas.microsoft.com/office/drawing/2014/main" id="{988D22F4-9656-4659-AF8E-4516215B9E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AA886B3-039F-4FF3-AEE2-D31465BF5E0B}"/>
              </a:ext>
            </a:extLst>
          </p:cNvPr>
          <p:cNvSpPr>
            <a:spLocks noGrp="1"/>
          </p:cNvSpPr>
          <p:nvPr>
            <p:ph type="sldNum" sz="quarter" idx="12"/>
          </p:nvPr>
        </p:nvSpPr>
        <p:spPr/>
        <p:txBody>
          <a:bodyPr/>
          <a:lstStyle/>
          <a:p>
            <a:fld id="{7E41C790-AE50-4CA4-A90B-1F5B60575E8F}" type="slidenum">
              <a:rPr lang="en-GB" smtClean="0"/>
              <a:t>‹#›</a:t>
            </a:fld>
            <a:endParaRPr lang="en-GB"/>
          </a:p>
        </p:txBody>
      </p:sp>
    </p:spTree>
    <p:extLst>
      <p:ext uri="{BB962C8B-B14F-4D97-AF65-F5344CB8AC3E}">
        <p14:creationId xmlns:p14="http://schemas.microsoft.com/office/powerpoint/2010/main" val="2768008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0BCF87-3618-4555-A506-3A66ECD1077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7D3A342-D451-4424-84E5-068B4D467B9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CF2080F-F031-44C8-9016-B5DC302D4FFD}"/>
              </a:ext>
            </a:extLst>
          </p:cNvPr>
          <p:cNvSpPr>
            <a:spLocks noGrp="1"/>
          </p:cNvSpPr>
          <p:nvPr>
            <p:ph type="dt" sz="half" idx="10"/>
          </p:nvPr>
        </p:nvSpPr>
        <p:spPr/>
        <p:txBody>
          <a:bodyPr/>
          <a:lstStyle/>
          <a:p>
            <a:fld id="{A5D6F68F-27C9-4A55-A583-35EF4732C74F}" type="datetimeFigureOut">
              <a:rPr lang="en-GB" smtClean="0"/>
              <a:t>03/12/2020</a:t>
            </a:fld>
            <a:endParaRPr lang="en-GB"/>
          </a:p>
        </p:txBody>
      </p:sp>
      <p:sp>
        <p:nvSpPr>
          <p:cNvPr id="5" name="Footer Placeholder 4">
            <a:extLst>
              <a:ext uri="{FF2B5EF4-FFF2-40B4-BE49-F238E27FC236}">
                <a16:creationId xmlns:a16="http://schemas.microsoft.com/office/drawing/2014/main" id="{9719F81E-67F9-4E05-B3B3-B86F4B1CD0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345E04-E312-4C46-8937-D6176019BD79}"/>
              </a:ext>
            </a:extLst>
          </p:cNvPr>
          <p:cNvSpPr>
            <a:spLocks noGrp="1"/>
          </p:cNvSpPr>
          <p:nvPr>
            <p:ph type="sldNum" sz="quarter" idx="12"/>
          </p:nvPr>
        </p:nvSpPr>
        <p:spPr/>
        <p:txBody>
          <a:bodyPr/>
          <a:lstStyle/>
          <a:p>
            <a:fld id="{7E41C790-AE50-4CA4-A90B-1F5B60575E8F}" type="slidenum">
              <a:rPr lang="en-GB" smtClean="0"/>
              <a:t>‹#›</a:t>
            </a:fld>
            <a:endParaRPr lang="en-GB"/>
          </a:p>
        </p:txBody>
      </p:sp>
    </p:spTree>
    <p:extLst>
      <p:ext uri="{BB962C8B-B14F-4D97-AF65-F5344CB8AC3E}">
        <p14:creationId xmlns:p14="http://schemas.microsoft.com/office/powerpoint/2010/main" val="2115590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AB8CC-C0C4-4C3C-AEE6-B0203026F2B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45E34DB-7DBF-4B28-9190-32D4D721FDE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0D5BA2-5E9D-4D13-BFF6-381FDF7E0F69}"/>
              </a:ext>
            </a:extLst>
          </p:cNvPr>
          <p:cNvSpPr>
            <a:spLocks noGrp="1"/>
          </p:cNvSpPr>
          <p:nvPr>
            <p:ph type="dt" sz="half" idx="10"/>
          </p:nvPr>
        </p:nvSpPr>
        <p:spPr/>
        <p:txBody>
          <a:bodyPr/>
          <a:lstStyle/>
          <a:p>
            <a:fld id="{A5D6F68F-27C9-4A55-A583-35EF4732C74F}" type="datetimeFigureOut">
              <a:rPr lang="en-GB" smtClean="0"/>
              <a:t>03/12/2020</a:t>
            </a:fld>
            <a:endParaRPr lang="en-GB"/>
          </a:p>
        </p:txBody>
      </p:sp>
      <p:sp>
        <p:nvSpPr>
          <p:cNvPr id="5" name="Footer Placeholder 4">
            <a:extLst>
              <a:ext uri="{FF2B5EF4-FFF2-40B4-BE49-F238E27FC236}">
                <a16:creationId xmlns:a16="http://schemas.microsoft.com/office/drawing/2014/main" id="{A4CEBAA3-8FAF-4891-A2FD-9E0E9EDCC2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E6AC25-3339-45AA-8C44-9C0BE4A3B5B8}"/>
              </a:ext>
            </a:extLst>
          </p:cNvPr>
          <p:cNvSpPr>
            <a:spLocks noGrp="1"/>
          </p:cNvSpPr>
          <p:nvPr>
            <p:ph type="sldNum" sz="quarter" idx="12"/>
          </p:nvPr>
        </p:nvSpPr>
        <p:spPr/>
        <p:txBody>
          <a:bodyPr/>
          <a:lstStyle/>
          <a:p>
            <a:fld id="{7E41C790-AE50-4CA4-A90B-1F5B60575E8F}" type="slidenum">
              <a:rPr lang="en-GB" smtClean="0"/>
              <a:t>‹#›</a:t>
            </a:fld>
            <a:endParaRPr lang="en-GB"/>
          </a:p>
        </p:txBody>
      </p:sp>
    </p:spTree>
    <p:extLst>
      <p:ext uri="{BB962C8B-B14F-4D97-AF65-F5344CB8AC3E}">
        <p14:creationId xmlns:p14="http://schemas.microsoft.com/office/powerpoint/2010/main" val="3633475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BC082-FA12-47C3-A12D-704EBDB04C8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4841815-9A0E-4FA0-B552-AB83B3E401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3CCCD6C-BB19-4D5D-B192-2507F1EA908C}"/>
              </a:ext>
            </a:extLst>
          </p:cNvPr>
          <p:cNvSpPr>
            <a:spLocks noGrp="1"/>
          </p:cNvSpPr>
          <p:nvPr>
            <p:ph type="dt" sz="half" idx="10"/>
          </p:nvPr>
        </p:nvSpPr>
        <p:spPr/>
        <p:txBody>
          <a:bodyPr/>
          <a:lstStyle/>
          <a:p>
            <a:fld id="{A5D6F68F-27C9-4A55-A583-35EF4732C74F}" type="datetimeFigureOut">
              <a:rPr lang="en-GB" smtClean="0"/>
              <a:t>03/12/2020</a:t>
            </a:fld>
            <a:endParaRPr lang="en-GB"/>
          </a:p>
        </p:txBody>
      </p:sp>
      <p:sp>
        <p:nvSpPr>
          <p:cNvPr id="5" name="Footer Placeholder 4">
            <a:extLst>
              <a:ext uri="{FF2B5EF4-FFF2-40B4-BE49-F238E27FC236}">
                <a16:creationId xmlns:a16="http://schemas.microsoft.com/office/drawing/2014/main" id="{878ACCDF-827A-45A5-9854-CCE023C623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BC1162-37EC-4F64-ABFC-61FB85CEC085}"/>
              </a:ext>
            </a:extLst>
          </p:cNvPr>
          <p:cNvSpPr>
            <a:spLocks noGrp="1"/>
          </p:cNvSpPr>
          <p:nvPr>
            <p:ph type="sldNum" sz="quarter" idx="12"/>
          </p:nvPr>
        </p:nvSpPr>
        <p:spPr/>
        <p:txBody>
          <a:bodyPr/>
          <a:lstStyle/>
          <a:p>
            <a:fld id="{7E41C790-AE50-4CA4-A90B-1F5B60575E8F}" type="slidenum">
              <a:rPr lang="en-GB" smtClean="0"/>
              <a:t>‹#›</a:t>
            </a:fld>
            <a:endParaRPr lang="en-GB"/>
          </a:p>
        </p:txBody>
      </p:sp>
    </p:spTree>
    <p:extLst>
      <p:ext uri="{BB962C8B-B14F-4D97-AF65-F5344CB8AC3E}">
        <p14:creationId xmlns:p14="http://schemas.microsoft.com/office/powerpoint/2010/main" val="1697873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B0C76-28BE-4E4D-89E6-72CA8BF4412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B207496-77E9-4262-968B-68DA70CE422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98D9E47-1A2A-41CF-8344-48920872E7F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5C9E5E9-0A5F-472E-A733-071F0CAFC663}"/>
              </a:ext>
            </a:extLst>
          </p:cNvPr>
          <p:cNvSpPr>
            <a:spLocks noGrp="1"/>
          </p:cNvSpPr>
          <p:nvPr>
            <p:ph type="dt" sz="half" idx="10"/>
          </p:nvPr>
        </p:nvSpPr>
        <p:spPr/>
        <p:txBody>
          <a:bodyPr/>
          <a:lstStyle/>
          <a:p>
            <a:fld id="{A5D6F68F-27C9-4A55-A583-35EF4732C74F}" type="datetimeFigureOut">
              <a:rPr lang="en-GB" smtClean="0"/>
              <a:t>03/12/2020</a:t>
            </a:fld>
            <a:endParaRPr lang="en-GB"/>
          </a:p>
        </p:txBody>
      </p:sp>
      <p:sp>
        <p:nvSpPr>
          <p:cNvPr id="6" name="Footer Placeholder 5">
            <a:extLst>
              <a:ext uri="{FF2B5EF4-FFF2-40B4-BE49-F238E27FC236}">
                <a16:creationId xmlns:a16="http://schemas.microsoft.com/office/drawing/2014/main" id="{D1A6F49C-3CEB-49F0-A5DE-1AF34EAD081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F17B673-7A22-437E-9428-D7D6A8169F24}"/>
              </a:ext>
            </a:extLst>
          </p:cNvPr>
          <p:cNvSpPr>
            <a:spLocks noGrp="1"/>
          </p:cNvSpPr>
          <p:nvPr>
            <p:ph type="sldNum" sz="quarter" idx="12"/>
          </p:nvPr>
        </p:nvSpPr>
        <p:spPr/>
        <p:txBody>
          <a:bodyPr/>
          <a:lstStyle/>
          <a:p>
            <a:fld id="{7E41C790-AE50-4CA4-A90B-1F5B60575E8F}" type="slidenum">
              <a:rPr lang="en-GB" smtClean="0"/>
              <a:t>‹#›</a:t>
            </a:fld>
            <a:endParaRPr lang="en-GB"/>
          </a:p>
        </p:txBody>
      </p:sp>
    </p:spTree>
    <p:extLst>
      <p:ext uri="{BB962C8B-B14F-4D97-AF65-F5344CB8AC3E}">
        <p14:creationId xmlns:p14="http://schemas.microsoft.com/office/powerpoint/2010/main" val="3271412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E4F14-E05F-46E5-B4C7-50E7D5B8ECF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202440B-4F90-42B3-A5A2-FB9358B07D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3F9EF04-CB94-437C-AA78-35DE9A74948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886B612-4977-4775-BE47-68AB233601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F8F9A60-9284-4D28-986E-712A784FC2D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62DE75B-71C1-4FCF-A0C2-1459770EAD4D}"/>
              </a:ext>
            </a:extLst>
          </p:cNvPr>
          <p:cNvSpPr>
            <a:spLocks noGrp="1"/>
          </p:cNvSpPr>
          <p:nvPr>
            <p:ph type="dt" sz="half" idx="10"/>
          </p:nvPr>
        </p:nvSpPr>
        <p:spPr/>
        <p:txBody>
          <a:bodyPr/>
          <a:lstStyle/>
          <a:p>
            <a:fld id="{A5D6F68F-27C9-4A55-A583-35EF4732C74F}" type="datetimeFigureOut">
              <a:rPr lang="en-GB" smtClean="0"/>
              <a:t>03/12/2020</a:t>
            </a:fld>
            <a:endParaRPr lang="en-GB"/>
          </a:p>
        </p:txBody>
      </p:sp>
      <p:sp>
        <p:nvSpPr>
          <p:cNvPr id="8" name="Footer Placeholder 7">
            <a:extLst>
              <a:ext uri="{FF2B5EF4-FFF2-40B4-BE49-F238E27FC236}">
                <a16:creationId xmlns:a16="http://schemas.microsoft.com/office/drawing/2014/main" id="{78CB49E9-D102-4876-AFD5-0B8D310A876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3AD7BA0-1ADF-4A04-BE9B-45008E444BD2}"/>
              </a:ext>
            </a:extLst>
          </p:cNvPr>
          <p:cNvSpPr>
            <a:spLocks noGrp="1"/>
          </p:cNvSpPr>
          <p:nvPr>
            <p:ph type="sldNum" sz="quarter" idx="12"/>
          </p:nvPr>
        </p:nvSpPr>
        <p:spPr/>
        <p:txBody>
          <a:bodyPr/>
          <a:lstStyle/>
          <a:p>
            <a:fld id="{7E41C790-AE50-4CA4-A90B-1F5B60575E8F}" type="slidenum">
              <a:rPr lang="en-GB" smtClean="0"/>
              <a:t>‹#›</a:t>
            </a:fld>
            <a:endParaRPr lang="en-GB"/>
          </a:p>
        </p:txBody>
      </p:sp>
    </p:spTree>
    <p:extLst>
      <p:ext uri="{BB962C8B-B14F-4D97-AF65-F5344CB8AC3E}">
        <p14:creationId xmlns:p14="http://schemas.microsoft.com/office/powerpoint/2010/main" val="1311654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6161F-B61F-4C8C-8BE2-645DC9F9CD4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D4ED209-6331-4419-A048-92CC1C74A4BB}"/>
              </a:ext>
            </a:extLst>
          </p:cNvPr>
          <p:cNvSpPr>
            <a:spLocks noGrp="1"/>
          </p:cNvSpPr>
          <p:nvPr>
            <p:ph type="dt" sz="half" idx="10"/>
          </p:nvPr>
        </p:nvSpPr>
        <p:spPr/>
        <p:txBody>
          <a:bodyPr/>
          <a:lstStyle/>
          <a:p>
            <a:fld id="{A5D6F68F-27C9-4A55-A583-35EF4732C74F}" type="datetimeFigureOut">
              <a:rPr lang="en-GB" smtClean="0"/>
              <a:t>03/12/2020</a:t>
            </a:fld>
            <a:endParaRPr lang="en-GB"/>
          </a:p>
        </p:txBody>
      </p:sp>
      <p:sp>
        <p:nvSpPr>
          <p:cNvPr id="4" name="Footer Placeholder 3">
            <a:extLst>
              <a:ext uri="{FF2B5EF4-FFF2-40B4-BE49-F238E27FC236}">
                <a16:creationId xmlns:a16="http://schemas.microsoft.com/office/drawing/2014/main" id="{E58BAD82-4116-4270-A5F4-87F9DEA9238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F5264E9-3D5E-40FC-AB6D-5341BD074BC5}"/>
              </a:ext>
            </a:extLst>
          </p:cNvPr>
          <p:cNvSpPr>
            <a:spLocks noGrp="1"/>
          </p:cNvSpPr>
          <p:nvPr>
            <p:ph type="sldNum" sz="quarter" idx="12"/>
          </p:nvPr>
        </p:nvSpPr>
        <p:spPr/>
        <p:txBody>
          <a:bodyPr/>
          <a:lstStyle/>
          <a:p>
            <a:fld id="{7E41C790-AE50-4CA4-A90B-1F5B60575E8F}" type="slidenum">
              <a:rPr lang="en-GB" smtClean="0"/>
              <a:t>‹#›</a:t>
            </a:fld>
            <a:endParaRPr lang="en-GB"/>
          </a:p>
        </p:txBody>
      </p:sp>
    </p:spTree>
    <p:extLst>
      <p:ext uri="{BB962C8B-B14F-4D97-AF65-F5344CB8AC3E}">
        <p14:creationId xmlns:p14="http://schemas.microsoft.com/office/powerpoint/2010/main" val="2341837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DC5680-66AD-4C74-AC51-4666DF2E6496}"/>
              </a:ext>
            </a:extLst>
          </p:cNvPr>
          <p:cNvSpPr>
            <a:spLocks noGrp="1"/>
          </p:cNvSpPr>
          <p:nvPr>
            <p:ph type="dt" sz="half" idx="10"/>
          </p:nvPr>
        </p:nvSpPr>
        <p:spPr/>
        <p:txBody>
          <a:bodyPr/>
          <a:lstStyle/>
          <a:p>
            <a:fld id="{A5D6F68F-27C9-4A55-A583-35EF4732C74F}" type="datetimeFigureOut">
              <a:rPr lang="en-GB" smtClean="0"/>
              <a:t>03/12/2020</a:t>
            </a:fld>
            <a:endParaRPr lang="en-GB"/>
          </a:p>
        </p:txBody>
      </p:sp>
      <p:sp>
        <p:nvSpPr>
          <p:cNvPr id="3" name="Footer Placeholder 2">
            <a:extLst>
              <a:ext uri="{FF2B5EF4-FFF2-40B4-BE49-F238E27FC236}">
                <a16:creationId xmlns:a16="http://schemas.microsoft.com/office/drawing/2014/main" id="{18E61B56-D68A-4E02-A05B-081F2DC593A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8B5B602-6BD0-4692-AFC7-F04E5C8E5539}"/>
              </a:ext>
            </a:extLst>
          </p:cNvPr>
          <p:cNvSpPr>
            <a:spLocks noGrp="1"/>
          </p:cNvSpPr>
          <p:nvPr>
            <p:ph type="sldNum" sz="quarter" idx="12"/>
          </p:nvPr>
        </p:nvSpPr>
        <p:spPr/>
        <p:txBody>
          <a:bodyPr/>
          <a:lstStyle/>
          <a:p>
            <a:fld id="{7E41C790-AE50-4CA4-A90B-1F5B60575E8F}" type="slidenum">
              <a:rPr lang="en-GB" smtClean="0"/>
              <a:t>‹#›</a:t>
            </a:fld>
            <a:endParaRPr lang="en-GB"/>
          </a:p>
        </p:txBody>
      </p:sp>
    </p:spTree>
    <p:extLst>
      <p:ext uri="{BB962C8B-B14F-4D97-AF65-F5344CB8AC3E}">
        <p14:creationId xmlns:p14="http://schemas.microsoft.com/office/powerpoint/2010/main" val="3727234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DFEC3-99E8-450F-9F79-DFEFD3383E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E1D7E24-23E7-4D0A-BF43-6EC66D7F2E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22AF65B-5DC0-4222-9E73-C1724E9820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FCD5095-D6B3-4ED7-A8C6-B4A5C4B7791E}"/>
              </a:ext>
            </a:extLst>
          </p:cNvPr>
          <p:cNvSpPr>
            <a:spLocks noGrp="1"/>
          </p:cNvSpPr>
          <p:nvPr>
            <p:ph type="dt" sz="half" idx="10"/>
          </p:nvPr>
        </p:nvSpPr>
        <p:spPr/>
        <p:txBody>
          <a:bodyPr/>
          <a:lstStyle/>
          <a:p>
            <a:fld id="{A5D6F68F-27C9-4A55-A583-35EF4732C74F}" type="datetimeFigureOut">
              <a:rPr lang="en-GB" smtClean="0"/>
              <a:t>03/12/2020</a:t>
            </a:fld>
            <a:endParaRPr lang="en-GB"/>
          </a:p>
        </p:txBody>
      </p:sp>
      <p:sp>
        <p:nvSpPr>
          <p:cNvPr id="6" name="Footer Placeholder 5">
            <a:extLst>
              <a:ext uri="{FF2B5EF4-FFF2-40B4-BE49-F238E27FC236}">
                <a16:creationId xmlns:a16="http://schemas.microsoft.com/office/drawing/2014/main" id="{F7CBBAB7-1B36-48BD-8C9A-C641533EE39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FCE2B4D-7631-486B-AD97-76B969E0422E}"/>
              </a:ext>
            </a:extLst>
          </p:cNvPr>
          <p:cNvSpPr>
            <a:spLocks noGrp="1"/>
          </p:cNvSpPr>
          <p:nvPr>
            <p:ph type="sldNum" sz="quarter" idx="12"/>
          </p:nvPr>
        </p:nvSpPr>
        <p:spPr/>
        <p:txBody>
          <a:bodyPr/>
          <a:lstStyle/>
          <a:p>
            <a:fld id="{7E41C790-AE50-4CA4-A90B-1F5B60575E8F}" type="slidenum">
              <a:rPr lang="en-GB" smtClean="0"/>
              <a:t>‹#›</a:t>
            </a:fld>
            <a:endParaRPr lang="en-GB"/>
          </a:p>
        </p:txBody>
      </p:sp>
    </p:spTree>
    <p:extLst>
      <p:ext uri="{BB962C8B-B14F-4D97-AF65-F5344CB8AC3E}">
        <p14:creationId xmlns:p14="http://schemas.microsoft.com/office/powerpoint/2010/main" val="126513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A61E8-501D-4B2B-AC32-B3268CC901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51305CA-C71D-43D7-B6AA-595709E9AD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2C9C024-38E3-45E0-B8EF-4079CA7415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0064A56-DCAA-4B64-9D72-A9BD4B5813B6}"/>
              </a:ext>
            </a:extLst>
          </p:cNvPr>
          <p:cNvSpPr>
            <a:spLocks noGrp="1"/>
          </p:cNvSpPr>
          <p:nvPr>
            <p:ph type="dt" sz="half" idx="10"/>
          </p:nvPr>
        </p:nvSpPr>
        <p:spPr/>
        <p:txBody>
          <a:bodyPr/>
          <a:lstStyle/>
          <a:p>
            <a:fld id="{A5D6F68F-27C9-4A55-A583-35EF4732C74F}" type="datetimeFigureOut">
              <a:rPr lang="en-GB" smtClean="0"/>
              <a:t>03/12/2020</a:t>
            </a:fld>
            <a:endParaRPr lang="en-GB"/>
          </a:p>
        </p:txBody>
      </p:sp>
      <p:sp>
        <p:nvSpPr>
          <p:cNvPr id="6" name="Footer Placeholder 5">
            <a:extLst>
              <a:ext uri="{FF2B5EF4-FFF2-40B4-BE49-F238E27FC236}">
                <a16:creationId xmlns:a16="http://schemas.microsoft.com/office/drawing/2014/main" id="{DBA10DBA-5AE9-403A-9B2A-B953F156BCA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A5BB2EC-5F31-450D-A83B-9BA10B31C782}"/>
              </a:ext>
            </a:extLst>
          </p:cNvPr>
          <p:cNvSpPr>
            <a:spLocks noGrp="1"/>
          </p:cNvSpPr>
          <p:nvPr>
            <p:ph type="sldNum" sz="quarter" idx="12"/>
          </p:nvPr>
        </p:nvSpPr>
        <p:spPr/>
        <p:txBody>
          <a:bodyPr/>
          <a:lstStyle/>
          <a:p>
            <a:fld id="{7E41C790-AE50-4CA4-A90B-1F5B60575E8F}" type="slidenum">
              <a:rPr lang="en-GB" smtClean="0"/>
              <a:t>‹#›</a:t>
            </a:fld>
            <a:endParaRPr lang="en-GB"/>
          </a:p>
        </p:txBody>
      </p:sp>
    </p:spTree>
    <p:extLst>
      <p:ext uri="{BB962C8B-B14F-4D97-AF65-F5344CB8AC3E}">
        <p14:creationId xmlns:p14="http://schemas.microsoft.com/office/powerpoint/2010/main" val="1770539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25393F-3467-492F-A178-21DB0BF1E6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767CEBC-402D-44A1-9F05-BA15C3F2DE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A76D29-D54D-4D20-9EFC-CCD992D74B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D6F68F-27C9-4A55-A583-35EF4732C74F}" type="datetimeFigureOut">
              <a:rPr lang="en-GB" smtClean="0"/>
              <a:t>03/12/2020</a:t>
            </a:fld>
            <a:endParaRPr lang="en-GB"/>
          </a:p>
        </p:txBody>
      </p:sp>
      <p:sp>
        <p:nvSpPr>
          <p:cNvPr id="5" name="Footer Placeholder 4">
            <a:extLst>
              <a:ext uri="{FF2B5EF4-FFF2-40B4-BE49-F238E27FC236}">
                <a16:creationId xmlns:a16="http://schemas.microsoft.com/office/drawing/2014/main" id="{7B2A2564-489E-495C-AB49-060B6B61FA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F3E6478-64F5-4DD1-8F8A-C6E1623C36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41C790-AE50-4CA4-A90B-1F5B60575E8F}" type="slidenum">
              <a:rPr lang="en-GB" smtClean="0"/>
              <a:t>‹#›</a:t>
            </a:fld>
            <a:endParaRPr lang="en-GB"/>
          </a:p>
        </p:txBody>
      </p:sp>
    </p:spTree>
    <p:extLst>
      <p:ext uri="{BB962C8B-B14F-4D97-AF65-F5344CB8AC3E}">
        <p14:creationId xmlns:p14="http://schemas.microsoft.com/office/powerpoint/2010/main" val="2738458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A091D-D12B-440B-B55C-7F01BAE521F1}"/>
              </a:ext>
            </a:extLst>
          </p:cNvPr>
          <p:cNvSpPr>
            <a:spLocks noGrp="1"/>
          </p:cNvSpPr>
          <p:nvPr>
            <p:ph type="ctrTitle"/>
          </p:nvPr>
        </p:nvSpPr>
        <p:spPr/>
        <p:txBody>
          <a:bodyPr>
            <a:normAutofit fontScale="90000"/>
          </a:bodyPr>
          <a:lstStyle/>
          <a:p>
            <a:r>
              <a:rPr lang="en-GB" b="1" dirty="0"/>
              <a:t>Investigation and case planning</a:t>
            </a:r>
            <a:br>
              <a:rPr lang="en-GB" b="1" dirty="0"/>
            </a:br>
            <a:endParaRPr lang="en-GB" dirty="0"/>
          </a:p>
        </p:txBody>
      </p:sp>
      <p:sp>
        <p:nvSpPr>
          <p:cNvPr id="3" name="Subtitle 2">
            <a:extLst>
              <a:ext uri="{FF2B5EF4-FFF2-40B4-BE49-F238E27FC236}">
                <a16:creationId xmlns:a16="http://schemas.microsoft.com/office/drawing/2014/main" id="{A78D44FE-1C61-433A-AD11-FF6B774E16C1}"/>
              </a:ext>
            </a:extLst>
          </p:cNvPr>
          <p:cNvSpPr>
            <a:spLocks noGrp="1"/>
          </p:cNvSpPr>
          <p:nvPr>
            <p:ph type="subTitle" idx="1"/>
          </p:nvPr>
        </p:nvSpPr>
        <p:spPr/>
        <p:txBody>
          <a:bodyPr/>
          <a:lstStyle/>
          <a:p>
            <a:r>
              <a:rPr lang="en-GB" dirty="0"/>
              <a:t>Chapter 7</a:t>
            </a:r>
          </a:p>
        </p:txBody>
      </p:sp>
    </p:spTree>
    <p:extLst>
      <p:ext uri="{BB962C8B-B14F-4D97-AF65-F5344CB8AC3E}">
        <p14:creationId xmlns:p14="http://schemas.microsoft.com/office/powerpoint/2010/main" val="2094005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7FA06-A8D5-49D4-BE55-E9273247E178}"/>
              </a:ext>
            </a:extLst>
          </p:cNvPr>
          <p:cNvSpPr>
            <a:spLocks noGrp="1"/>
          </p:cNvSpPr>
          <p:nvPr>
            <p:ph type="title"/>
          </p:nvPr>
        </p:nvSpPr>
        <p:spPr/>
        <p:txBody>
          <a:bodyPr/>
          <a:lstStyle/>
          <a:p>
            <a:r>
              <a:rPr lang="en-GB" i="1" dirty="0"/>
              <a:t>Working Together to Safeguard Children</a:t>
            </a:r>
            <a:r>
              <a:rPr lang="en-GB" dirty="0"/>
              <a:t> (2018)</a:t>
            </a:r>
          </a:p>
        </p:txBody>
      </p:sp>
      <p:sp>
        <p:nvSpPr>
          <p:cNvPr id="3" name="Content Placeholder 2">
            <a:extLst>
              <a:ext uri="{FF2B5EF4-FFF2-40B4-BE49-F238E27FC236}">
                <a16:creationId xmlns:a16="http://schemas.microsoft.com/office/drawing/2014/main" id="{29B54169-E8E6-4EED-9FEC-BDD401B48E0E}"/>
              </a:ext>
            </a:extLst>
          </p:cNvPr>
          <p:cNvSpPr>
            <a:spLocks noGrp="1"/>
          </p:cNvSpPr>
          <p:nvPr>
            <p:ph idx="1"/>
          </p:nvPr>
        </p:nvSpPr>
        <p:spPr/>
        <p:txBody>
          <a:bodyPr>
            <a:normAutofit fontScale="77500" lnSpcReduction="20000"/>
          </a:bodyPr>
          <a:lstStyle/>
          <a:p>
            <a:r>
              <a:rPr lang="en-US" b="1" dirty="0"/>
              <a:t>The purpose of an assessment</a:t>
            </a:r>
            <a:endParaRPr lang="en-GB" dirty="0"/>
          </a:p>
          <a:p>
            <a:r>
              <a:rPr lang="en-GB" dirty="0"/>
              <a:t>38.	Whatever legislation the child is assessed under, the purpose of the assessment is always:</a:t>
            </a:r>
          </a:p>
          <a:p>
            <a:pPr lvl="1"/>
            <a:r>
              <a:rPr lang="en-GB" dirty="0"/>
              <a:t>to gather important information about a child and family;</a:t>
            </a:r>
          </a:p>
          <a:p>
            <a:pPr lvl="1"/>
            <a:r>
              <a:rPr lang="en-GB" dirty="0"/>
              <a:t>to analyse their needs and/or the nature and level of any risk and harm being suffered by the child;</a:t>
            </a:r>
          </a:p>
          <a:p>
            <a:pPr lvl="1"/>
            <a:r>
              <a:rPr lang="en-GB" dirty="0"/>
              <a:t>to decide whether the child is a child in need (section 17) and/or is suffering or likely to suffer significant harm (section 47); and</a:t>
            </a:r>
          </a:p>
          <a:p>
            <a:pPr lvl="1"/>
            <a:r>
              <a:rPr lang="en-GB" dirty="0"/>
              <a:t>to provide support to address those needs to improve the child’s outcomes and welfare and where necessary to make them safe</a:t>
            </a:r>
          </a:p>
          <a:p>
            <a:r>
              <a:rPr lang="en-GB" dirty="0"/>
              <a:t>44.	Assessment should be a dynamic process, which analyses and responds to the changing nature and level of need and/or risk faced by the child from within and outside their family. It is important that the impact of what is happening to a child is clearly identified and that information is gathered, recorded and checked systematically, and discussed with the child and their parents/carers where appropriate.</a:t>
            </a:r>
          </a:p>
          <a:p>
            <a:endParaRPr lang="en-GB" dirty="0"/>
          </a:p>
        </p:txBody>
      </p:sp>
    </p:spTree>
    <p:extLst>
      <p:ext uri="{BB962C8B-B14F-4D97-AF65-F5344CB8AC3E}">
        <p14:creationId xmlns:p14="http://schemas.microsoft.com/office/powerpoint/2010/main" val="1856680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27C49-0CCB-40D2-8F34-227ACF0CC351}"/>
              </a:ext>
            </a:extLst>
          </p:cNvPr>
          <p:cNvSpPr>
            <a:spLocks noGrp="1"/>
          </p:cNvSpPr>
          <p:nvPr>
            <p:ph type="title"/>
          </p:nvPr>
        </p:nvSpPr>
        <p:spPr/>
        <p:txBody>
          <a:bodyPr/>
          <a:lstStyle/>
          <a:p>
            <a:r>
              <a:rPr lang="en-GB" dirty="0"/>
              <a:t>Referrals</a:t>
            </a:r>
          </a:p>
        </p:txBody>
      </p:sp>
      <p:sp>
        <p:nvSpPr>
          <p:cNvPr id="3" name="Content Placeholder 2">
            <a:extLst>
              <a:ext uri="{FF2B5EF4-FFF2-40B4-BE49-F238E27FC236}">
                <a16:creationId xmlns:a16="http://schemas.microsoft.com/office/drawing/2014/main" id="{AC80BC6D-EB83-42E9-A4C0-E44977F0ECA9}"/>
              </a:ext>
            </a:extLst>
          </p:cNvPr>
          <p:cNvSpPr>
            <a:spLocks noGrp="1"/>
          </p:cNvSpPr>
          <p:nvPr>
            <p:ph idx="1"/>
          </p:nvPr>
        </p:nvSpPr>
        <p:spPr/>
        <p:txBody>
          <a:bodyPr>
            <a:normAutofit fontScale="85000" lnSpcReduction="20000"/>
          </a:bodyPr>
          <a:lstStyle/>
          <a:p>
            <a:r>
              <a:rPr lang="en-GB" dirty="0"/>
              <a:t>The vast majority of referrals are from social care and health professionals and others who have contact with children, but sometime the courts refer: Section 37 investigations—the Children Act 1989</a:t>
            </a:r>
          </a:p>
          <a:p>
            <a:pPr lvl="0"/>
            <a:r>
              <a:rPr lang="en-GB" dirty="0"/>
              <a:t>Where, in any family proceedings (i.e. other than care proceedings) in which a question arises with respect to the welfare of any child, it appears to the court that it may be appropriate for a care or supervision order to be made with respect to him, the court may direct the appropriate authority to undertake an investigation of the child’s circumstances.</a:t>
            </a:r>
          </a:p>
          <a:p>
            <a:pPr lvl="0"/>
            <a:r>
              <a:rPr lang="en-GB" dirty="0"/>
              <a:t>Where the court gives a direction under this section the local authority concerned shall, when undertaking the investigation, consider whether they should—</a:t>
            </a:r>
          </a:p>
          <a:p>
            <a:pPr lvl="1"/>
            <a:r>
              <a:rPr lang="en-GB" dirty="0"/>
              <a:t>(a)	apply for a care order or for a supervision order with respect to the child;</a:t>
            </a:r>
          </a:p>
          <a:p>
            <a:pPr lvl="1"/>
            <a:r>
              <a:rPr lang="en-GB" dirty="0"/>
              <a:t>(b)	provide services or assistance for the child or his family; or</a:t>
            </a:r>
          </a:p>
          <a:p>
            <a:pPr lvl="1"/>
            <a:r>
              <a:rPr lang="en-GB" dirty="0"/>
              <a:t>(c)	take any other action with respect to the child.</a:t>
            </a:r>
          </a:p>
          <a:p>
            <a:endParaRPr lang="en-GB" dirty="0"/>
          </a:p>
        </p:txBody>
      </p:sp>
    </p:spTree>
    <p:extLst>
      <p:ext uri="{BB962C8B-B14F-4D97-AF65-F5344CB8AC3E}">
        <p14:creationId xmlns:p14="http://schemas.microsoft.com/office/powerpoint/2010/main" val="721923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9E13F-C1E7-4428-A190-54ACA2EED2D5}"/>
              </a:ext>
            </a:extLst>
          </p:cNvPr>
          <p:cNvSpPr>
            <a:spLocks noGrp="1"/>
          </p:cNvSpPr>
          <p:nvPr>
            <p:ph type="title"/>
          </p:nvPr>
        </p:nvSpPr>
        <p:spPr/>
        <p:txBody>
          <a:bodyPr/>
          <a:lstStyle/>
          <a:p>
            <a:r>
              <a:rPr lang="en-GB" dirty="0"/>
              <a:t>Referrals</a:t>
            </a:r>
          </a:p>
        </p:txBody>
      </p:sp>
      <p:sp>
        <p:nvSpPr>
          <p:cNvPr id="3" name="Content Placeholder 2">
            <a:extLst>
              <a:ext uri="{FF2B5EF4-FFF2-40B4-BE49-F238E27FC236}">
                <a16:creationId xmlns:a16="http://schemas.microsoft.com/office/drawing/2014/main" id="{EFFFE1ED-CDF9-40DA-8DEA-3D45005944E3}"/>
              </a:ext>
            </a:extLst>
          </p:cNvPr>
          <p:cNvSpPr>
            <a:spLocks noGrp="1"/>
          </p:cNvSpPr>
          <p:nvPr>
            <p:ph idx="1"/>
          </p:nvPr>
        </p:nvSpPr>
        <p:spPr/>
        <p:txBody>
          <a:bodyPr/>
          <a:lstStyle/>
          <a:p>
            <a:r>
              <a:rPr lang="en-GB" dirty="0"/>
              <a:t>If the initial assessment or the result of inquiries following referral from the court indicate that there is </a:t>
            </a:r>
            <a:r>
              <a:rPr lang="en-GB" i="1" dirty="0"/>
              <a:t>reasonable cause to suspect that a child is suffering or is likely to suffer significant harm, then the local authority is placed under a statutory duty to investigate</a:t>
            </a:r>
            <a:r>
              <a:rPr lang="en-GB" dirty="0"/>
              <a:t>. The duty also arises if a child is the subject of an emergency protection order or is in police protection. </a:t>
            </a:r>
          </a:p>
        </p:txBody>
      </p:sp>
    </p:spTree>
    <p:extLst>
      <p:ext uri="{BB962C8B-B14F-4D97-AF65-F5344CB8AC3E}">
        <p14:creationId xmlns:p14="http://schemas.microsoft.com/office/powerpoint/2010/main" val="2516221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15C2F-6165-4F4B-8F26-CBC6D5950E16}"/>
              </a:ext>
            </a:extLst>
          </p:cNvPr>
          <p:cNvSpPr>
            <a:spLocks noGrp="1"/>
          </p:cNvSpPr>
          <p:nvPr>
            <p:ph type="title"/>
          </p:nvPr>
        </p:nvSpPr>
        <p:spPr/>
        <p:txBody>
          <a:bodyPr/>
          <a:lstStyle/>
          <a:p>
            <a:r>
              <a:rPr lang="en-GB" dirty="0"/>
              <a:t>s47 Children Act</a:t>
            </a:r>
          </a:p>
        </p:txBody>
      </p:sp>
      <p:sp>
        <p:nvSpPr>
          <p:cNvPr id="3" name="Content Placeholder 2">
            <a:extLst>
              <a:ext uri="{FF2B5EF4-FFF2-40B4-BE49-F238E27FC236}">
                <a16:creationId xmlns:a16="http://schemas.microsoft.com/office/drawing/2014/main" id="{6D36096D-3CBE-4B0C-8463-9A953581A2B4}"/>
              </a:ext>
            </a:extLst>
          </p:cNvPr>
          <p:cNvSpPr>
            <a:spLocks noGrp="1"/>
          </p:cNvSpPr>
          <p:nvPr>
            <p:ph idx="1"/>
          </p:nvPr>
        </p:nvSpPr>
        <p:spPr/>
        <p:txBody>
          <a:bodyPr>
            <a:normAutofit fontScale="92500" lnSpcReduction="10000"/>
          </a:bodyPr>
          <a:lstStyle/>
          <a:p>
            <a:r>
              <a:rPr lang="en-GB" dirty="0"/>
              <a:t>(7)	If, on the conclusion of any enquiries or review made under this section, the authority decide not to apply for an emergency protection order, a child assessment order, a care order or a supervision order they shall—</a:t>
            </a:r>
          </a:p>
          <a:p>
            <a:pPr lvl="1"/>
            <a:r>
              <a:rPr lang="en-GB" dirty="0"/>
              <a:t>(a)	consider whether it would be appropriate to review the case at a later date; and</a:t>
            </a:r>
          </a:p>
          <a:p>
            <a:pPr lvl="1"/>
            <a:r>
              <a:rPr lang="en-GB" dirty="0"/>
              <a:t>(b)	if they decide that it would be, determine the date on which that review is to begin.</a:t>
            </a:r>
          </a:p>
          <a:p>
            <a:r>
              <a:rPr lang="en-GB" dirty="0"/>
              <a:t>(8)	Where, as a result of complying with this section, a local authority conclude that they should take action to safeguard or promote the child’s welfare they shall take that action (so far as it is both within their power and reasonably practicable for them to do so).</a:t>
            </a:r>
          </a:p>
          <a:p>
            <a:endParaRPr lang="en-GB" dirty="0"/>
          </a:p>
        </p:txBody>
      </p:sp>
    </p:spTree>
    <p:extLst>
      <p:ext uri="{BB962C8B-B14F-4D97-AF65-F5344CB8AC3E}">
        <p14:creationId xmlns:p14="http://schemas.microsoft.com/office/powerpoint/2010/main" val="526263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25FEA-FF9C-4937-B303-E24F91823EA8}"/>
              </a:ext>
            </a:extLst>
          </p:cNvPr>
          <p:cNvSpPr>
            <a:spLocks noGrp="1"/>
          </p:cNvSpPr>
          <p:nvPr>
            <p:ph type="title"/>
          </p:nvPr>
        </p:nvSpPr>
        <p:spPr/>
        <p:txBody>
          <a:bodyPr/>
          <a:lstStyle/>
          <a:p>
            <a:r>
              <a:rPr lang="en-GB" dirty="0"/>
              <a:t>Strategy discussions</a:t>
            </a:r>
          </a:p>
        </p:txBody>
      </p:sp>
      <p:sp>
        <p:nvSpPr>
          <p:cNvPr id="3" name="Content Placeholder 2">
            <a:extLst>
              <a:ext uri="{FF2B5EF4-FFF2-40B4-BE49-F238E27FC236}">
                <a16:creationId xmlns:a16="http://schemas.microsoft.com/office/drawing/2014/main" id="{BB50D744-98A4-414F-BC66-9000293B6A65}"/>
              </a:ext>
            </a:extLst>
          </p:cNvPr>
          <p:cNvSpPr>
            <a:spLocks noGrp="1"/>
          </p:cNvSpPr>
          <p:nvPr>
            <p:ph idx="1"/>
          </p:nvPr>
        </p:nvSpPr>
        <p:spPr/>
        <p:txBody>
          <a:bodyPr>
            <a:normAutofit lnSpcReduction="10000"/>
          </a:bodyPr>
          <a:lstStyle/>
          <a:p>
            <a:r>
              <a:rPr lang="en-US" dirty="0"/>
              <a:t>Whenever there is reasonable cause to suspect that a child is suffering or is likely to suffer significant harm there should be a strategy discussion involving local authority children’s social care (including the residential or fostering service, if the child is looked-after), the police, health and other bodies such as the referring agency. </a:t>
            </a:r>
          </a:p>
          <a:p>
            <a:r>
              <a:rPr lang="en-US" dirty="0"/>
              <a:t>This might take the form of a multi-agency meeting or phone calls and more than one discussion may be necessary. A strategy discussion can take place following a referral or at any other time, including during the assessment process and when new information is received on an already open case.</a:t>
            </a:r>
            <a:endParaRPr lang="en-GB" dirty="0"/>
          </a:p>
          <a:p>
            <a:endParaRPr lang="en-GB" dirty="0"/>
          </a:p>
        </p:txBody>
      </p:sp>
    </p:spTree>
    <p:extLst>
      <p:ext uri="{BB962C8B-B14F-4D97-AF65-F5344CB8AC3E}">
        <p14:creationId xmlns:p14="http://schemas.microsoft.com/office/powerpoint/2010/main" val="4292089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21520-987B-4756-9CFB-00210604A124}"/>
              </a:ext>
            </a:extLst>
          </p:cNvPr>
          <p:cNvSpPr>
            <a:spLocks noGrp="1"/>
          </p:cNvSpPr>
          <p:nvPr>
            <p:ph type="title"/>
          </p:nvPr>
        </p:nvSpPr>
        <p:spPr>
          <a:xfrm>
            <a:off x="838200" y="411778"/>
            <a:ext cx="10515600" cy="1325563"/>
          </a:xfrm>
        </p:spPr>
        <p:txBody>
          <a:bodyPr/>
          <a:lstStyle/>
          <a:p>
            <a:r>
              <a:rPr lang="en-GB" dirty="0"/>
              <a:t>Initial child protection conference</a:t>
            </a:r>
          </a:p>
        </p:txBody>
      </p:sp>
      <p:sp>
        <p:nvSpPr>
          <p:cNvPr id="3" name="Content Placeholder 2">
            <a:extLst>
              <a:ext uri="{FF2B5EF4-FFF2-40B4-BE49-F238E27FC236}">
                <a16:creationId xmlns:a16="http://schemas.microsoft.com/office/drawing/2014/main" id="{5BA2F651-3A14-4054-B9DD-76FAB9D3A6E2}"/>
              </a:ext>
            </a:extLst>
          </p:cNvPr>
          <p:cNvSpPr>
            <a:spLocks noGrp="1"/>
          </p:cNvSpPr>
          <p:nvPr>
            <p:ph idx="1"/>
          </p:nvPr>
        </p:nvSpPr>
        <p:spPr/>
        <p:txBody>
          <a:bodyPr>
            <a:normAutofit fontScale="85000" lnSpcReduction="20000"/>
          </a:bodyPr>
          <a:lstStyle/>
          <a:p>
            <a:r>
              <a:rPr lang="en-GB" dirty="0"/>
              <a:t>Purpose of child protection conference—</a:t>
            </a:r>
            <a:r>
              <a:rPr lang="en-GB" i="1" dirty="0"/>
              <a:t>Working Together to Safeguard Children </a:t>
            </a:r>
            <a:r>
              <a:rPr lang="en-GB" dirty="0"/>
              <a:t>(2018)</a:t>
            </a:r>
          </a:p>
          <a:p>
            <a:r>
              <a:rPr lang="en-US" dirty="0"/>
              <a:t>To bring together and </a:t>
            </a:r>
            <a:r>
              <a:rPr lang="en-US" dirty="0" err="1"/>
              <a:t>analyse</a:t>
            </a:r>
            <a:r>
              <a:rPr lang="en-US" dirty="0"/>
              <a:t>, in an inter-agency setting, all relevant information and plan how best to safeguard and promote the welfare of the child. It is the responsibility of the conference to make recommendations on how agencies work together to safeguard the child in future. Conference tasks include:</a:t>
            </a:r>
            <a:endParaRPr lang="en-GB" dirty="0"/>
          </a:p>
          <a:p>
            <a:pPr lvl="1"/>
            <a:r>
              <a:rPr lang="en-GB" dirty="0"/>
              <a:t>appointing a lead statutory body (either local authority children’s social care or NSPCC) and a lead social worker, who should be a qualified, experienced social worker and an employee of the lead statutory body;</a:t>
            </a:r>
          </a:p>
          <a:p>
            <a:pPr lvl="1"/>
            <a:r>
              <a:rPr lang="en-GB" dirty="0"/>
              <a:t>identifying membership of the core group of professionals and family members who will develop and implement the child protection plan;</a:t>
            </a:r>
          </a:p>
          <a:p>
            <a:pPr lvl="1"/>
            <a:r>
              <a:rPr lang="en-GB" dirty="0"/>
              <a:t>establishing timescales for meetings of the core group, production of a child protection plan and for child protection review meetings; and</a:t>
            </a:r>
          </a:p>
          <a:p>
            <a:pPr lvl="1"/>
            <a:r>
              <a:rPr lang="en-GB" dirty="0"/>
              <a:t>agreeing an outline child protection plan, with clear actions and timescales, including a clear sense of how much improvement is needed, by when, so that success can be judged clearly.</a:t>
            </a:r>
          </a:p>
          <a:p>
            <a:endParaRPr lang="en-GB" dirty="0"/>
          </a:p>
        </p:txBody>
      </p:sp>
    </p:spTree>
    <p:extLst>
      <p:ext uri="{BB962C8B-B14F-4D97-AF65-F5344CB8AC3E}">
        <p14:creationId xmlns:p14="http://schemas.microsoft.com/office/powerpoint/2010/main" val="1542116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36441-0677-402F-B854-F6307BC25A0A}"/>
              </a:ext>
            </a:extLst>
          </p:cNvPr>
          <p:cNvSpPr>
            <a:spLocks noGrp="1"/>
          </p:cNvSpPr>
          <p:nvPr>
            <p:ph type="title"/>
          </p:nvPr>
        </p:nvSpPr>
        <p:spPr/>
        <p:txBody>
          <a:bodyPr/>
          <a:lstStyle/>
          <a:p>
            <a:r>
              <a:rPr lang="en-GB" dirty="0"/>
              <a:t>The purpose of a child protection plan</a:t>
            </a:r>
          </a:p>
        </p:txBody>
      </p:sp>
      <p:sp>
        <p:nvSpPr>
          <p:cNvPr id="3" name="Content Placeholder 2">
            <a:extLst>
              <a:ext uri="{FF2B5EF4-FFF2-40B4-BE49-F238E27FC236}">
                <a16:creationId xmlns:a16="http://schemas.microsoft.com/office/drawing/2014/main" id="{A75EBE34-7C85-4E72-A3F0-700E9D046C47}"/>
              </a:ext>
            </a:extLst>
          </p:cNvPr>
          <p:cNvSpPr>
            <a:spLocks noGrp="1"/>
          </p:cNvSpPr>
          <p:nvPr>
            <p:ph idx="1"/>
          </p:nvPr>
        </p:nvSpPr>
        <p:spPr/>
        <p:txBody>
          <a:bodyPr/>
          <a:lstStyle/>
          <a:p>
            <a:r>
              <a:rPr lang="en-US" dirty="0"/>
              <a:t>The aim of the child protection plan is to:</a:t>
            </a:r>
            <a:endParaRPr lang="en-GB" dirty="0"/>
          </a:p>
          <a:p>
            <a:pPr lvl="1"/>
            <a:r>
              <a:rPr lang="en-GB" dirty="0"/>
              <a:t>ensure the child is safe from harm and prevent them from suffering further harm;</a:t>
            </a:r>
          </a:p>
          <a:p>
            <a:pPr lvl="1"/>
            <a:r>
              <a:rPr lang="en-GB" dirty="0"/>
              <a:t>promote the child’s health and development;</a:t>
            </a:r>
          </a:p>
          <a:p>
            <a:pPr lvl="1"/>
            <a:r>
              <a:rPr lang="en-GB" dirty="0"/>
              <a:t>support the family and wider family members to safeguard and promote the welfare of their child, provided it is in the best interests of the child</a:t>
            </a:r>
          </a:p>
        </p:txBody>
      </p:sp>
    </p:spTree>
    <p:extLst>
      <p:ext uri="{BB962C8B-B14F-4D97-AF65-F5344CB8AC3E}">
        <p14:creationId xmlns:p14="http://schemas.microsoft.com/office/powerpoint/2010/main" val="4168974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D1535-12D8-43F8-AED0-F579F4052ED7}"/>
              </a:ext>
            </a:extLst>
          </p:cNvPr>
          <p:cNvSpPr>
            <a:spLocks noGrp="1"/>
          </p:cNvSpPr>
          <p:nvPr>
            <p:ph type="title"/>
          </p:nvPr>
        </p:nvSpPr>
        <p:spPr/>
        <p:txBody>
          <a:bodyPr/>
          <a:lstStyle/>
          <a:p>
            <a:r>
              <a:rPr lang="en-GB" dirty="0"/>
              <a:t>Safeguarding partnerships</a:t>
            </a:r>
          </a:p>
        </p:txBody>
      </p:sp>
      <p:sp>
        <p:nvSpPr>
          <p:cNvPr id="3" name="Content Placeholder 2">
            <a:extLst>
              <a:ext uri="{FF2B5EF4-FFF2-40B4-BE49-F238E27FC236}">
                <a16:creationId xmlns:a16="http://schemas.microsoft.com/office/drawing/2014/main" id="{36CC3143-E404-486C-B7DC-E03AC84579E0}"/>
              </a:ext>
            </a:extLst>
          </p:cNvPr>
          <p:cNvSpPr>
            <a:spLocks noGrp="1"/>
          </p:cNvSpPr>
          <p:nvPr>
            <p:ph idx="1"/>
          </p:nvPr>
        </p:nvSpPr>
        <p:spPr/>
        <p:txBody>
          <a:bodyPr>
            <a:normAutofit fontScale="85000" lnSpcReduction="20000"/>
          </a:bodyPr>
          <a:lstStyle/>
          <a:p>
            <a:r>
              <a:rPr lang="en-GB" dirty="0"/>
              <a:t>(1)	The safeguarding partners for a local authority area in England must make arrangements for—</a:t>
            </a:r>
          </a:p>
          <a:p>
            <a:pPr lvl="1"/>
            <a:r>
              <a:rPr lang="en-GB" dirty="0"/>
              <a:t>(a)	the safeguarding partners, and</a:t>
            </a:r>
          </a:p>
          <a:p>
            <a:pPr lvl="1"/>
            <a:r>
              <a:rPr lang="en-GB" dirty="0"/>
              <a:t>(b)	any relevant agencies that they consider appropriate,</a:t>
            </a:r>
          </a:p>
          <a:p>
            <a:r>
              <a:rPr lang="en-GB" dirty="0"/>
              <a:t>to work together in exercising their functions, so far as the functions are exercised for the purpose of safeguarding and promoting the welfare of children in the area.</a:t>
            </a:r>
          </a:p>
          <a:p>
            <a:r>
              <a:rPr lang="en-GB" dirty="0"/>
              <a:t>(2) The arrangements must include arrangements for the safeguarding partners to work together to identify and respond to the needs of children in the area.</a:t>
            </a:r>
          </a:p>
          <a:p>
            <a:r>
              <a:rPr lang="en-GB" dirty="0"/>
              <a:t>The Safeguarding Partners are</a:t>
            </a:r>
          </a:p>
          <a:p>
            <a:pPr lvl="1"/>
            <a:r>
              <a:rPr lang="en-GB" dirty="0"/>
              <a:t>(a)	the local authority;</a:t>
            </a:r>
          </a:p>
          <a:p>
            <a:pPr lvl="1"/>
            <a:r>
              <a:rPr lang="en-GB" dirty="0"/>
              <a:t>(b)	a clinical commissioning group for an area any part of which falls within the local authority area;</a:t>
            </a:r>
          </a:p>
          <a:p>
            <a:pPr lvl="1"/>
            <a:r>
              <a:rPr lang="en-GB" dirty="0"/>
              <a:t>(c)	the chief officer of police for a police area any part of which falls within the local authority area.</a:t>
            </a:r>
          </a:p>
        </p:txBody>
      </p:sp>
    </p:spTree>
    <p:extLst>
      <p:ext uri="{BB962C8B-B14F-4D97-AF65-F5344CB8AC3E}">
        <p14:creationId xmlns:p14="http://schemas.microsoft.com/office/powerpoint/2010/main" val="33390498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1123</Words>
  <Application>Microsoft Office PowerPoint</Application>
  <PresentationFormat>Widescreen</PresentationFormat>
  <Paragraphs>49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Investigation and case planning </vt:lpstr>
      <vt:lpstr>Working Together to Safeguard Children (2018)</vt:lpstr>
      <vt:lpstr>Referrals</vt:lpstr>
      <vt:lpstr>Referrals</vt:lpstr>
      <vt:lpstr>s47 Children Act</vt:lpstr>
      <vt:lpstr>Strategy discussions</vt:lpstr>
      <vt:lpstr>Initial child protection conference</vt:lpstr>
      <vt:lpstr>The purpose of a child protection plan</vt:lpstr>
      <vt:lpstr>Safeguarding partnerships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Investigation and case planning</dc:title>
  <dc:creator>David</dc:creator>
  <cp:lastModifiedBy>David Goosey</cp:lastModifiedBy>
  <cp:revision>3</cp:revision>
  <dcterms:created xsi:type="dcterms:W3CDTF">2019-02-28T23:57:48Z</dcterms:created>
  <dcterms:modified xsi:type="dcterms:W3CDTF">2020-12-03T14:32:00Z</dcterms:modified>
</cp:coreProperties>
</file>