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7"/>
  </p:notesMasterIdLst>
  <p:sldIdLst>
    <p:sldId id="259" r:id="rId2"/>
    <p:sldId id="260" r:id="rId3"/>
    <p:sldId id="261" r:id="rId4"/>
    <p:sldId id="256" r:id="rId5"/>
    <p:sldId id="322" r:id="rId6"/>
    <p:sldId id="263" r:id="rId7"/>
    <p:sldId id="264" r:id="rId8"/>
    <p:sldId id="265" r:id="rId9"/>
    <p:sldId id="257" r:id="rId10"/>
    <p:sldId id="258" r:id="rId11"/>
    <p:sldId id="266" r:id="rId12"/>
    <p:sldId id="317" r:id="rId13"/>
    <p:sldId id="267" r:id="rId14"/>
    <p:sldId id="323" r:id="rId15"/>
    <p:sldId id="269" r:id="rId16"/>
    <p:sldId id="270" r:id="rId17"/>
    <p:sldId id="271" r:id="rId18"/>
    <p:sldId id="272" r:id="rId19"/>
    <p:sldId id="273" r:id="rId20"/>
    <p:sldId id="274" r:id="rId21"/>
    <p:sldId id="275" r:id="rId22"/>
    <p:sldId id="276" r:id="rId23"/>
    <p:sldId id="277" r:id="rId24"/>
    <p:sldId id="278" r:id="rId25"/>
    <p:sldId id="324" r:id="rId26"/>
    <p:sldId id="280" r:id="rId27"/>
    <p:sldId id="281" r:id="rId28"/>
    <p:sldId id="282" r:id="rId29"/>
    <p:sldId id="283" r:id="rId30"/>
    <p:sldId id="284" r:id="rId31"/>
    <p:sldId id="285" r:id="rId32"/>
    <p:sldId id="286" r:id="rId33"/>
    <p:sldId id="287" r:id="rId34"/>
    <p:sldId id="325" r:id="rId35"/>
    <p:sldId id="326" r:id="rId36"/>
    <p:sldId id="320" r:id="rId37"/>
    <p:sldId id="289" r:id="rId38"/>
    <p:sldId id="290" r:id="rId39"/>
    <p:sldId id="291" r:id="rId40"/>
    <p:sldId id="321" r:id="rId41"/>
    <p:sldId id="293" r:id="rId42"/>
    <p:sldId id="294" r:id="rId43"/>
    <p:sldId id="295" r:id="rId44"/>
    <p:sldId id="296" r:id="rId45"/>
    <p:sldId id="297" r:id="rId46"/>
    <p:sldId id="298" r:id="rId47"/>
    <p:sldId id="299" r:id="rId48"/>
    <p:sldId id="300" r:id="rId49"/>
    <p:sldId id="301" r:id="rId50"/>
    <p:sldId id="302" r:id="rId51"/>
    <p:sldId id="303" r:id="rId52"/>
    <p:sldId id="318"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x="12192000" cy="6858000"/>
  <p:notesSz cx="6858000" cy="9144000"/>
  <p:defaultTextStyle>
    <a:defPPr>
      <a:defRPr lang="en-US"/>
    </a:defPPr>
    <a:lvl1pPr algn="l" rtl="0" eaLnBrk="0" fontAlgn="base" hangingPunct="0">
      <a:spcBef>
        <a:spcPct val="0"/>
      </a:spcBef>
      <a:spcAft>
        <a:spcPct val="0"/>
      </a:spcAft>
      <a:defRPr sz="3200" kern="1200">
        <a:solidFill>
          <a:schemeClr val="tx1"/>
        </a:solidFill>
        <a:latin typeface="Arial" charset="0"/>
        <a:ea typeface="+mn-ea"/>
        <a:cs typeface="+mn-cs"/>
      </a:defRPr>
    </a:lvl1pPr>
    <a:lvl2pPr marL="609585" algn="l" rtl="0" eaLnBrk="0" fontAlgn="base" hangingPunct="0">
      <a:spcBef>
        <a:spcPct val="0"/>
      </a:spcBef>
      <a:spcAft>
        <a:spcPct val="0"/>
      </a:spcAft>
      <a:defRPr sz="3200" kern="1200">
        <a:solidFill>
          <a:schemeClr val="tx1"/>
        </a:solidFill>
        <a:latin typeface="Arial" charset="0"/>
        <a:ea typeface="+mn-ea"/>
        <a:cs typeface="+mn-cs"/>
      </a:defRPr>
    </a:lvl2pPr>
    <a:lvl3pPr marL="1219170" algn="l" rtl="0" eaLnBrk="0" fontAlgn="base" hangingPunct="0">
      <a:spcBef>
        <a:spcPct val="0"/>
      </a:spcBef>
      <a:spcAft>
        <a:spcPct val="0"/>
      </a:spcAft>
      <a:defRPr sz="3200" kern="1200">
        <a:solidFill>
          <a:schemeClr val="tx1"/>
        </a:solidFill>
        <a:latin typeface="Arial" charset="0"/>
        <a:ea typeface="+mn-ea"/>
        <a:cs typeface="+mn-cs"/>
      </a:defRPr>
    </a:lvl3pPr>
    <a:lvl4pPr marL="1828754" algn="l" rtl="0" eaLnBrk="0" fontAlgn="base" hangingPunct="0">
      <a:spcBef>
        <a:spcPct val="0"/>
      </a:spcBef>
      <a:spcAft>
        <a:spcPct val="0"/>
      </a:spcAft>
      <a:defRPr sz="3200" kern="1200">
        <a:solidFill>
          <a:schemeClr val="tx1"/>
        </a:solidFill>
        <a:latin typeface="Arial" charset="0"/>
        <a:ea typeface="+mn-ea"/>
        <a:cs typeface="+mn-cs"/>
      </a:defRPr>
    </a:lvl4pPr>
    <a:lvl5pPr marL="2438339" algn="l" rtl="0" eaLnBrk="0" fontAlgn="base" hangingPunct="0">
      <a:spcBef>
        <a:spcPct val="0"/>
      </a:spcBef>
      <a:spcAft>
        <a:spcPct val="0"/>
      </a:spcAft>
      <a:defRPr sz="3200" kern="1200">
        <a:solidFill>
          <a:schemeClr val="tx1"/>
        </a:solidFill>
        <a:latin typeface="Arial" charset="0"/>
        <a:ea typeface="+mn-ea"/>
        <a:cs typeface="+mn-cs"/>
      </a:defRPr>
    </a:lvl5pPr>
    <a:lvl6pPr marL="3047924" algn="l" defTabSz="609585" rtl="0" eaLnBrk="1" latinLnBrk="0" hangingPunct="1">
      <a:defRPr sz="3200" kern="1200">
        <a:solidFill>
          <a:schemeClr val="tx1"/>
        </a:solidFill>
        <a:latin typeface="Arial" charset="0"/>
        <a:ea typeface="+mn-ea"/>
        <a:cs typeface="+mn-cs"/>
      </a:defRPr>
    </a:lvl6pPr>
    <a:lvl7pPr marL="3657509" algn="l" defTabSz="609585" rtl="0" eaLnBrk="1" latinLnBrk="0" hangingPunct="1">
      <a:defRPr sz="3200" kern="1200">
        <a:solidFill>
          <a:schemeClr val="tx1"/>
        </a:solidFill>
        <a:latin typeface="Arial" charset="0"/>
        <a:ea typeface="+mn-ea"/>
        <a:cs typeface="+mn-cs"/>
      </a:defRPr>
    </a:lvl7pPr>
    <a:lvl8pPr marL="4267093" algn="l" defTabSz="609585" rtl="0" eaLnBrk="1" latinLnBrk="0" hangingPunct="1">
      <a:defRPr sz="3200" kern="1200">
        <a:solidFill>
          <a:schemeClr val="tx1"/>
        </a:solidFill>
        <a:latin typeface="Arial" charset="0"/>
        <a:ea typeface="+mn-ea"/>
        <a:cs typeface="+mn-cs"/>
      </a:defRPr>
    </a:lvl8pPr>
    <a:lvl9pPr marL="4876678" algn="l" defTabSz="609585"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9A4"/>
    <a:srgbClr val="013952"/>
    <a:srgbClr val="A95A2F"/>
    <a:srgbClr val="4C8A46"/>
    <a:srgbClr val="54A24A"/>
    <a:srgbClr val="4DAF46"/>
    <a:srgbClr val="004F81"/>
    <a:srgbClr val="285A28"/>
    <a:srgbClr val="C35C49"/>
    <a:srgbClr val="B544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5"/>
    <p:restoredTop sz="80301"/>
  </p:normalViewPr>
  <p:slideViewPr>
    <p:cSldViewPr snapToGrid="0">
      <p:cViewPr varScale="1">
        <p:scale>
          <a:sx n="60" d="100"/>
          <a:sy n="60" d="100"/>
        </p:scale>
        <p:origin x="1326"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4176"/>
    </p:cViewPr>
  </p:sorterViewPr>
  <p:notesViewPr>
    <p:cSldViewPr snapToGrid="0">
      <p:cViewPr varScale="1">
        <p:scale>
          <a:sx n="140" d="100"/>
          <a:sy n="140" d="100"/>
        </p:scale>
        <p:origin x="505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endParaRPr lang="en-US"/>
          </a:p>
        </p:txBody>
      </p:sp>
      <p:sp>
        <p:nvSpPr>
          <p:cNvPr id="1064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endParaRPr lang="en-US"/>
          </a:p>
        </p:txBody>
      </p:sp>
      <p:sp>
        <p:nvSpPr>
          <p:cNvPr id="1065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1065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endParaRPr lang="en-US"/>
          </a:p>
        </p:txBody>
      </p:sp>
      <p:sp>
        <p:nvSpPr>
          <p:cNvPr id="1065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B11FA646-5BA4-2540-B87F-8ED0E4574DDD}" type="slidenum">
              <a:rPr lang="en-US"/>
              <a:pPr/>
              <a:t>‹#›</a:t>
            </a:fld>
            <a:endParaRPr lang="en-US"/>
          </a:p>
        </p:txBody>
      </p:sp>
    </p:spTree>
    <p:extLst>
      <p:ext uri="{BB962C8B-B14F-4D97-AF65-F5344CB8AC3E}">
        <p14:creationId xmlns:p14="http://schemas.microsoft.com/office/powerpoint/2010/main" val="12918222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Times" charset="0"/>
        <a:ea typeface="+mn-ea"/>
        <a:cs typeface="+mn-cs"/>
      </a:defRPr>
    </a:lvl1pPr>
    <a:lvl2pPr marL="609585" algn="l" rtl="0" fontAlgn="base">
      <a:spcBef>
        <a:spcPct val="30000"/>
      </a:spcBef>
      <a:spcAft>
        <a:spcPct val="0"/>
      </a:spcAft>
      <a:defRPr sz="1600" kern="1200">
        <a:solidFill>
          <a:schemeClr val="tx1"/>
        </a:solidFill>
        <a:latin typeface="Times" charset="0"/>
        <a:ea typeface="ＭＳ Ｐゴシック" charset="-128"/>
        <a:cs typeface="+mn-cs"/>
      </a:defRPr>
    </a:lvl2pPr>
    <a:lvl3pPr marL="1219170" algn="l" rtl="0" fontAlgn="base">
      <a:spcBef>
        <a:spcPct val="30000"/>
      </a:spcBef>
      <a:spcAft>
        <a:spcPct val="0"/>
      </a:spcAft>
      <a:defRPr sz="1600" kern="1200">
        <a:solidFill>
          <a:schemeClr val="tx1"/>
        </a:solidFill>
        <a:latin typeface="Times" charset="0"/>
        <a:ea typeface="ＭＳ Ｐゴシック" charset="-128"/>
        <a:cs typeface="+mn-cs"/>
      </a:defRPr>
    </a:lvl3pPr>
    <a:lvl4pPr marL="1828754" algn="l" rtl="0" fontAlgn="base">
      <a:spcBef>
        <a:spcPct val="30000"/>
      </a:spcBef>
      <a:spcAft>
        <a:spcPct val="0"/>
      </a:spcAft>
      <a:defRPr sz="1600" kern="1200">
        <a:solidFill>
          <a:schemeClr val="tx1"/>
        </a:solidFill>
        <a:latin typeface="Times" charset="0"/>
        <a:ea typeface="ＭＳ Ｐゴシック" charset="-128"/>
        <a:cs typeface="+mn-cs"/>
      </a:defRPr>
    </a:lvl4pPr>
    <a:lvl5pPr marL="2438339" algn="l" rtl="0" fontAlgn="base">
      <a:spcBef>
        <a:spcPct val="30000"/>
      </a:spcBef>
      <a:spcAft>
        <a:spcPct val="0"/>
      </a:spcAft>
      <a:defRPr sz="1600" kern="1200">
        <a:solidFill>
          <a:schemeClr val="tx1"/>
        </a:solidFill>
        <a:latin typeface="Times" charset="0"/>
        <a:ea typeface="ＭＳ Ｐゴシック" charset="-128"/>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  Electrical and Chemical Synaptic Transmission.  </a:t>
            </a:r>
            <a:r>
              <a:rPr lang="en-US" sz="1600" kern="1200" dirty="0">
                <a:solidFill>
                  <a:schemeClr val="tx1"/>
                </a:solidFill>
                <a:effectLst/>
                <a:latin typeface="Times" charset="0"/>
                <a:ea typeface="+mn-ea"/>
                <a:cs typeface="+mn-cs"/>
              </a:rPr>
              <a:t>(A) At electrical synapses, current flows directly from one cell to another through connexons (intercellular channels that cluster to form gap junctions). (B) At chemical synapses, depolarization of the presynaptic nerve terminal triggers the release of neurotransmitter molecules, which open ion channel receptors on the postsynaptic membrane, causing excitation or inhibition. Dashed lines show the direction of positive current flow.</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a:t>
            </a:fld>
            <a:endParaRPr lang="en-US"/>
          </a:p>
        </p:txBody>
      </p:sp>
    </p:spTree>
    <p:extLst>
      <p:ext uri="{BB962C8B-B14F-4D97-AF65-F5344CB8AC3E}">
        <p14:creationId xmlns:p14="http://schemas.microsoft.com/office/powerpoint/2010/main" val="1228819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BOX 11.3  Action of Tubocurarine at the Motor End Plate</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10</a:t>
            </a:fld>
            <a:endParaRPr lang="en-US"/>
          </a:p>
        </p:txBody>
      </p:sp>
    </p:spTree>
    <p:extLst>
      <p:ext uri="{BB962C8B-B14F-4D97-AF65-F5344CB8AC3E}">
        <p14:creationId xmlns:p14="http://schemas.microsoft.com/office/powerpoint/2010/main" val="1163463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11.3  Synaptic Potentials Recorded with an Intracellular Microelectrode </a:t>
            </a:r>
            <a:r>
              <a:rPr lang="en-US" sz="1600" kern="1200" dirty="0">
                <a:solidFill>
                  <a:schemeClr val="tx1"/>
                </a:solidFill>
                <a:effectLst/>
                <a:latin typeface="Times" charset="0"/>
                <a:ea typeface="+mn-ea"/>
                <a:cs typeface="+mn-cs"/>
              </a:rPr>
              <a:t>from a mammalian neuromuscular junction treated with curare. The curare concentration in the bathing solution was adjusted so that the amplitude of the synaptic potential was near threshold, and hence on occasion evoked an action potential in the muscle fiber. (After I. A. Boyd and A. R. Martin, 1956.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132: 74–91.)</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11</a:t>
            </a:fld>
            <a:endParaRPr lang="en-US"/>
          </a:p>
        </p:txBody>
      </p:sp>
    </p:spTree>
    <p:extLst>
      <p:ext uri="{BB962C8B-B14F-4D97-AF65-F5344CB8AC3E}">
        <p14:creationId xmlns:p14="http://schemas.microsoft.com/office/powerpoint/2010/main" val="2293808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Times" charset="0"/>
                <a:ea typeface="+mn-ea"/>
                <a:cs typeface="+mn-cs"/>
              </a:rPr>
              <a:t>In-Text Art, Ch. 11, p. 196</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Stephen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John Eccles, and Bernard Katz (left to right) in Australia, about 1941.</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12</a:t>
            </a:fld>
            <a:endParaRPr lang="en-US"/>
          </a:p>
        </p:txBody>
      </p:sp>
    </p:spTree>
    <p:extLst>
      <p:ext uri="{BB962C8B-B14F-4D97-AF65-F5344CB8AC3E}">
        <p14:creationId xmlns:p14="http://schemas.microsoft.com/office/powerpoint/2010/main" val="372158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11.4  Decay of Synaptic Potentials with Distance from the End Plate Region of a Muscle Fiber.  </a:t>
            </a:r>
            <a:r>
              <a:rPr lang="en-US" sz="1600" kern="1200" dirty="0">
                <a:solidFill>
                  <a:schemeClr val="tx1"/>
                </a:solidFill>
                <a:effectLst/>
                <a:latin typeface="Times" charset="0"/>
                <a:ea typeface="+mn-ea"/>
                <a:cs typeface="+mn-cs"/>
              </a:rPr>
              <a:t>As the distance from the end plate increases, synaptic potentials recorded by an intracellular electrode decrease in size and rise more slowly. (After P. </a:t>
            </a:r>
            <a:r>
              <a:rPr lang="en-US" sz="1600" kern="1200" dirty="0" err="1">
                <a:solidFill>
                  <a:schemeClr val="tx1"/>
                </a:solidFill>
                <a:effectLst/>
                <a:latin typeface="Times" charset="0"/>
                <a:ea typeface="+mn-ea"/>
                <a:cs typeface="+mn-cs"/>
              </a:rPr>
              <a:t>Fatt</a:t>
            </a:r>
            <a:r>
              <a:rPr lang="en-US" sz="1600" kern="1200" dirty="0">
                <a:solidFill>
                  <a:schemeClr val="tx1"/>
                </a:solidFill>
                <a:effectLst/>
                <a:latin typeface="Times" charset="0"/>
                <a:ea typeface="+mn-ea"/>
                <a:cs typeface="+mn-cs"/>
              </a:rPr>
              <a:t> and B. Katz, 1951.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115: 320–370.)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13</a:t>
            </a:fld>
            <a:endParaRPr lang="en-US"/>
          </a:p>
        </p:txBody>
      </p:sp>
    </p:spTree>
    <p:extLst>
      <p:ext uri="{BB962C8B-B14F-4D97-AF65-F5344CB8AC3E}">
        <p14:creationId xmlns:p14="http://schemas.microsoft.com/office/powerpoint/2010/main" val="1715177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11.5  Mapping the Distribution of </a:t>
            </a:r>
            <a:r>
              <a:rPr lang="en-US" sz="1600" b="1" kern="1200" dirty="0" err="1">
                <a:solidFill>
                  <a:schemeClr val="tx1"/>
                </a:solidFill>
                <a:effectLst/>
                <a:latin typeface="Times" charset="0"/>
                <a:ea typeface="+mn-ea"/>
                <a:cs typeface="+mn-cs"/>
              </a:rPr>
              <a:t>ACh</a:t>
            </a:r>
            <a:r>
              <a:rPr lang="en-US" sz="1600" b="1" kern="1200" dirty="0">
                <a:solidFill>
                  <a:schemeClr val="tx1"/>
                </a:solidFill>
                <a:effectLst/>
                <a:latin typeface="Times" charset="0"/>
                <a:ea typeface="+mn-ea"/>
                <a:cs typeface="+mn-cs"/>
              </a:rPr>
              <a:t> Sensitivity by </a:t>
            </a:r>
            <a:r>
              <a:rPr lang="en-US" sz="1600" b="1" kern="1200" dirty="0" err="1">
                <a:solidFill>
                  <a:schemeClr val="tx1"/>
                </a:solidFill>
                <a:effectLst/>
                <a:latin typeface="Times" charset="0"/>
                <a:ea typeface="+mn-ea"/>
                <a:cs typeface="+mn-cs"/>
              </a:rPr>
              <a:t>Ionophoresis</a:t>
            </a:r>
            <a:r>
              <a:rPr lang="en-US" sz="1600" b="1" kern="1200" dirty="0">
                <a:solidFill>
                  <a:schemeClr val="tx1"/>
                </a:solidFill>
                <a:effectLst/>
                <a:latin typeface="Times" charset="0"/>
                <a:ea typeface="+mn-ea"/>
                <a:cs typeface="+mn-cs"/>
              </a:rPr>
              <a:t> at the Frog Neuromuscular Junction.  </a:t>
            </a:r>
            <a:r>
              <a:rPr lang="en-US" sz="1600" kern="1200" dirty="0">
                <a:solidFill>
                  <a:schemeClr val="tx1"/>
                </a:solidFill>
                <a:effectLst/>
                <a:latin typeface="Times" charset="0"/>
                <a:ea typeface="+mn-ea"/>
                <a:cs typeface="+mn-cs"/>
              </a:rPr>
              <a:t>(A) An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-filled pipette is placed close to the neuromuscular junction, and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ejected from the tip by a brief, positive voltage pulse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An intracellular microelectrode is used to record the response from the muscle fiber. (B) Responses to small </a:t>
            </a:r>
            <a:r>
              <a:rPr lang="en-US" sz="1600" kern="1200" dirty="0" err="1">
                <a:solidFill>
                  <a:schemeClr val="tx1"/>
                </a:solidFill>
                <a:effectLst/>
                <a:latin typeface="Times" charset="0"/>
                <a:ea typeface="+mn-ea"/>
                <a:cs typeface="+mn-cs"/>
              </a:rPr>
              <a:t>ionophoretic</a:t>
            </a:r>
            <a:r>
              <a:rPr lang="en-US" sz="1600" kern="1200" dirty="0">
                <a:solidFill>
                  <a:schemeClr val="tx1"/>
                </a:solidFill>
                <a:effectLst/>
                <a:latin typeface="Times" charset="0"/>
                <a:ea typeface="+mn-ea"/>
                <a:cs typeface="+mn-cs"/>
              </a:rPr>
              <a:t> pulses of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applied at different distances from the axon terminal (indicated by the blue dots in [A]). The amplitude and rate of rise of the response decrease rapidly as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applied farther from the terminal. (After K. </a:t>
            </a:r>
            <a:r>
              <a:rPr lang="en-US" sz="1600" kern="1200" dirty="0" err="1">
                <a:solidFill>
                  <a:schemeClr val="tx1"/>
                </a:solidFill>
                <a:effectLst/>
                <a:latin typeface="Times" charset="0"/>
                <a:ea typeface="+mn-ea"/>
                <a:cs typeface="+mn-cs"/>
              </a:rPr>
              <a:t>Peper</a:t>
            </a:r>
            <a:r>
              <a:rPr lang="en-US" sz="1600" kern="1200" dirty="0">
                <a:solidFill>
                  <a:schemeClr val="tx1"/>
                </a:solidFill>
                <a:effectLst/>
                <a:latin typeface="Times" charset="0"/>
                <a:ea typeface="+mn-ea"/>
                <a:cs typeface="+mn-cs"/>
              </a:rPr>
              <a:t> and U. J. McMahan, 1972. </a:t>
            </a:r>
            <a:r>
              <a:rPr lang="en-US" sz="1600" i="1" kern="1200" dirty="0">
                <a:solidFill>
                  <a:schemeClr val="tx1"/>
                </a:solidFill>
                <a:effectLst/>
                <a:latin typeface="Times" charset="0"/>
                <a:ea typeface="+mn-ea"/>
                <a:cs typeface="+mn-cs"/>
              </a:rPr>
              <a:t>Proc. R. Soc. </a:t>
            </a:r>
            <a:r>
              <a:rPr lang="en-US" sz="1600" i="1" kern="1200" dirty="0" err="1">
                <a:solidFill>
                  <a:schemeClr val="tx1"/>
                </a:solidFill>
                <a:effectLst/>
                <a:latin typeface="Times" charset="0"/>
                <a:ea typeface="+mn-ea"/>
                <a:cs typeface="+mn-cs"/>
              </a:rPr>
              <a:t>Lond</a:t>
            </a:r>
            <a:r>
              <a:rPr lang="en-US" sz="1600" i="1" kern="1200" dirty="0">
                <a:solidFill>
                  <a:schemeClr val="tx1"/>
                </a:solidFill>
                <a:effectLst/>
                <a:latin typeface="Times" charset="0"/>
                <a:ea typeface="+mn-ea"/>
                <a:cs typeface="+mn-cs"/>
              </a:rPr>
              <a:t>., B</a:t>
            </a:r>
            <a:r>
              <a:rPr lang="en-US" sz="1600" kern="1200" dirty="0">
                <a:solidFill>
                  <a:schemeClr val="tx1"/>
                </a:solidFill>
                <a:effectLst/>
                <a:latin typeface="Times" charset="0"/>
                <a:ea typeface="+mn-ea"/>
                <a:cs typeface="+mn-cs"/>
              </a:rPr>
              <a:t> 181: 431–440.)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14</a:t>
            </a:fld>
            <a:endParaRPr lang="en-US"/>
          </a:p>
        </p:txBody>
      </p:sp>
    </p:spTree>
    <p:extLst>
      <p:ext uri="{BB962C8B-B14F-4D97-AF65-F5344CB8AC3E}">
        <p14:creationId xmlns:p14="http://schemas.microsoft.com/office/powerpoint/2010/main" val="1528979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11.5  Mapping the Distribution of </a:t>
            </a:r>
            <a:r>
              <a:rPr lang="en-US" sz="1600" b="1" kern="1200" dirty="0" err="1">
                <a:solidFill>
                  <a:schemeClr val="tx1"/>
                </a:solidFill>
                <a:effectLst/>
                <a:latin typeface="Times" charset="0"/>
                <a:ea typeface="+mn-ea"/>
                <a:cs typeface="+mn-cs"/>
              </a:rPr>
              <a:t>ACh</a:t>
            </a:r>
            <a:r>
              <a:rPr lang="en-US" sz="1600" b="1" kern="1200" dirty="0">
                <a:solidFill>
                  <a:schemeClr val="tx1"/>
                </a:solidFill>
                <a:effectLst/>
                <a:latin typeface="Times" charset="0"/>
                <a:ea typeface="+mn-ea"/>
                <a:cs typeface="+mn-cs"/>
              </a:rPr>
              <a:t> Sensitivity by </a:t>
            </a:r>
            <a:r>
              <a:rPr lang="en-US" sz="1600" b="1" kern="1200" dirty="0" err="1">
                <a:solidFill>
                  <a:schemeClr val="tx1"/>
                </a:solidFill>
                <a:effectLst/>
                <a:latin typeface="Times" charset="0"/>
                <a:ea typeface="+mn-ea"/>
                <a:cs typeface="+mn-cs"/>
              </a:rPr>
              <a:t>Ionophoresis</a:t>
            </a:r>
            <a:r>
              <a:rPr lang="en-US" sz="1600" b="1" kern="1200" dirty="0">
                <a:solidFill>
                  <a:schemeClr val="tx1"/>
                </a:solidFill>
                <a:effectLst/>
                <a:latin typeface="Times" charset="0"/>
                <a:ea typeface="+mn-ea"/>
                <a:cs typeface="+mn-cs"/>
              </a:rPr>
              <a:t> at the Frog Neuromuscular Junction.  </a:t>
            </a:r>
            <a:r>
              <a:rPr lang="en-US" sz="1600" kern="1200" dirty="0">
                <a:solidFill>
                  <a:schemeClr val="tx1"/>
                </a:solidFill>
                <a:effectLst/>
                <a:latin typeface="Times" charset="0"/>
                <a:ea typeface="+mn-ea"/>
                <a:cs typeface="+mn-cs"/>
              </a:rPr>
              <a:t>(A) An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-filled pipette is placed close to the neuromuscular junction, and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ejected from the tip by a brief, positive voltage pulse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An intracellular microelectrode is used to record the response from the muscle fiber. (B) Responses to small </a:t>
            </a:r>
            <a:r>
              <a:rPr lang="en-US" sz="1600" kern="1200" dirty="0" err="1">
                <a:solidFill>
                  <a:schemeClr val="tx1"/>
                </a:solidFill>
                <a:effectLst/>
                <a:latin typeface="Times" charset="0"/>
                <a:ea typeface="+mn-ea"/>
                <a:cs typeface="+mn-cs"/>
              </a:rPr>
              <a:t>ionophoretic</a:t>
            </a:r>
            <a:r>
              <a:rPr lang="en-US" sz="1600" kern="1200" dirty="0">
                <a:solidFill>
                  <a:schemeClr val="tx1"/>
                </a:solidFill>
                <a:effectLst/>
                <a:latin typeface="Times" charset="0"/>
                <a:ea typeface="+mn-ea"/>
                <a:cs typeface="+mn-cs"/>
              </a:rPr>
              <a:t> pulses of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applied at different distances from the axon terminal (indicated by the blue dots in [A]). The amplitude and rate of rise of the response decrease rapidly as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applied farther from the terminal. (After K. </a:t>
            </a:r>
            <a:r>
              <a:rPr lang="en-US" sz="1600" kern="1200" dirty="0" err="1">
                <a:solidFill>
                  <a:schemeClr val="tx1"/>
                </a:solidFill>
                <a:effectLst/>
                <a:latin typeface="Times" charset="0"/>
                <a:ea typeface="+mn-ea"/>
                <a:cs typeface="+mn-cs"/>
              </a:rPr>
              <a:t>Peper</a:t>
            </a:r>
            <a:r>
              <a:rPr lang="en-US" sz="1600" kern="1200" dirty="0">
                <a:solidFill>
                  <a:schemeClr val="tx1"/>
                </a:solidFill>
                <a:effectLst/>
                <a:latin typeface="Times" charset="0"/>
                <a:ea typeface="+mn-ea"/>
                <a:cs typeface="+mn-cs"/>
              </a:rPr>
              <a:t> and U. J. McMahan, 1972. </a:t>
            </a:r>
            <a:r>
              <a:rPr lang="en-US" sz="1600" i="1" kern="1200" dirty="0">
                <a:solidFill>
                  <a:schemeClr val="tx1"/>
                </a:solidFill>
                <a:effectLst/>
                <a:latin typeface="Times" charset="0"/>
                <a:ea typeface="+mn-ea"/>
                <a:cs typeface="+mn-cs"/>
              </a:rPr>
              <a:t>Proc. R. Soc. </a:t>
            </a:r>
            <a:r>
              <a:rPr lang="en-US" sz="1600" i="1" kern="1200" dirty="0" err="1">
                <a:solidFill>
                  <a:schemeClr val="tx1"/>
                </a:solidFill>
                <a:effectLst/>
                <a:latin typeface="Times" charset="0"/>
                <a:ea typeface="+mn-ea"/>
                <a:cs typeface="+mn-cs"/>
              </a:rPr>
              <a:t>Lond</a:t>
            </a:r>
            <a:r>
              <a:rPr lang="en-US" sz="1600" i="1" kern="1200" dirty="0">
                <a:solidFill>
                  <a:schemeClr val="tx1"/>
                </a:solidFill>
                <a:effectLst/>
                <a:latin typeface="Times" charset="0"/>
                <a:ea typeface="+mn-ea"/>
                <a:cs typeface="+mn-cs"/>
              </a:rPr>
              <a:t>., B</a:t>
            </a:r>
            <a:r>
              <a:rPr lang="en-US" sz="1600" kern="1200" dirty="0">
                <a:solidFill>
                  <a:schemeClr val="tx1"/>
                </a:solidFill>
                <a:effectLst/>
                <a:latin typeface="Times" charset="0"/>
                <a:ea typeface="+mn-ea"/>
                <a:cs typeface="+mn-cs"/>
              </a:rPr>
              <a:t> 181: 431–440.)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15</a:t>
            </a:fld>
            <a:endParaRPr lang="en-US"/>
          </a:p>
        </p:txBody>
      </p:sp>
    </p:spTree>
    <p:extLst>
      <p:ext uri="{BB962C8B-B14F-4D97-AF65-F5344CB8AC3E}">
        <p14:creationId xmlns:p14="http://schemas.microsoft.com/office/powerpoint/2010/main" val="4044653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11.5  Mapping the Distribution of </a:t>
            </a:r>
            <a:r>
              <a:rPr lang="en-US" sz="1600" b="1" kern="1200" dirty="0" err="1">
                <a:solidFill>
                  <a:schemeClr val="tx1"/>
                </a:solidFill>
                <a:effectLst/>
                <a:latin typeface="Times" charset="0"/>
                <a:ea typeface="+mn-ea"/>
                <a:cs typeface="+mn-cs"/>
              </a:rPr>
              <a:t>ACh</a:t>
            </a:r>
            <a:r>
              <a:rPr lang="en-US" sz="1600" b="1" kern="1200" dirty="0">
                <a:solidFill>
                  <a:schemeClr val="tx1"/>
                </a:solidFill>
                <a:effectLst/>
                <a:latin typeface="Times" charset="0"/>
                <a:ea typeface="+mn-ea"/>
                <a:cs typeface="+mn-cs"/>
              </a:rPr>
              <a:t> Sensitivity by </a:t>
            </a:r>
            <a:r>
              <a:rPr lang="en-US" sz="1600" b="1" kern="1200" dirty="0" err="1">
                <a:solidFill>
                  <a:schemeClr val="tx1"/>
                </a:solidFill>
                <a:effectLst/>
                <a:latin typeface="Times" charset="0"/>
                <a:ea typeface="+mn-ea"/>
                <a:cs typeface="+mn-cs"/>
              </a:rPr>
              <a:t>Ionophoresis</a:t>
            </a:r>
            <a:r>
              <a:rPr lang="en-US" sz="1600" b="1" kern="1200" dirty="0">
                <a:solidFill>
                  <a:schemeClr val="tx1"/>
                </a:solidFill>
                <a:effectLst/>
                <a:latin typeface="Times" charset="0"/>
                <a:ea typeface="+mn-ea"/>
                <a:cs typeface="+mn-cs"/>
              </a:rPr>
              <a:t> at the Frog Neuromuscular Junction.  </a:t>
            </a:r>
            <a:r>
              <a:rPr lang="en-US" sz="1600" kern="1200" dirty="0">
                <a:solidFill>
                  <a:schemeClr val="tx1"/>
                </a:solidFill>
                <a:effectLst/>
                <a:latin typeface="Times" charset="0"/>
                <a:ea typeface="+mn-ea"/>
                <a:cs typeface="+mn-cs"/>
              </a:rPr>
              <a:t>(A) An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-filled pipette is placed close to the neuromuscular junction, and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ejected from the tip by a brief, positive voltage pulse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An intracellular microelectrode is used to record the response from the muscle fiber. (B) Responses to small </a:t>
            </a:r>
            <a:r>
              <a:rPr lang="en-US" sz="1600" kern="1200" dirty="0" err="1">
                <a:solidFill>
                  <a:schemeClr val="tx1"/>
                </a:solidFill>
                <a:effectLst/>
                <a:latin typeface="Times" charset="0"/>
                <a:ea typeface="+mn-ea"/>
                <a:cs typeface="+mn-cs"/>
              </a:rPr>
              <a:t>ionophoretic</a:t>
            </a:r>
            <a:r>
              <a:rPr lang="en-US" sz="1600" kern="1200" dirty="0">
                <a:solidFill>
                  <a:schemeClr val="tx1"/>
                </a:solidFill>
                <a:effectLst/>
                <a:latin typeface="Times" charset="0"/>
                <a:ea typeface="+mn-ea"/>
                <a:cs typeface="+mn-cs"/>
              </a:rPr>
              <a:t> pulses of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applied at different distances from the axon terminal (indicated by the blue dots in [A]). The amplitude and rate of rise of the response decrease rapidly as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applied farther from the terminal. (After K. </a:t>
            </a:r>
            <a:r>
              <a:rPr lang="en-US" sz="1600" kern="1200" dirty="0" err="1">
                <a:solidFill>
                  <a:schemeClr val="tx1"/>
                </a:solidFill>
                <a:effectLst/>
                <a:latin typeface="Times" charset="0"/>
                <a:ea typeface="+mn-ea"/>
                <a:cs typeface="+mn-cs"/>
              </a:rPr>
              <a:t>Peper</a:t>
            </a:r>
            <a:r>
              <a:rPr lang="en-US" sz="1600" kern="1200" dirty="0">
                <a:solidFill>
                  <a:schemeClr val="tx1"/>
                </a:solidFill>
                <a:effectLst/>
                <a:latin typeface="Times" charset="0"/>
                <a:ea typeface="+mn-ea"/>
                <a:cs typeface="+mn-cs"/>
              </a:rPr>
              <a:t> and U. J. McMahan, 1972. </a:t>
            </a:r>
            <a:r>
              <a:rPr lang="en-US" sz="1600" i="1" kern="1200" dirty="0">
                <a:solidFill>
                  <a:schemeClr val="tx1"/>
                </a:solidFill>
                <a:effectLst/>
                <a:latin typeface="Times" charset="0"/>
                <a:ea typeface="+mn-ea"/>
                <a:cs typeface="+mn-cs"/>
              </a:rPr>
              <a:t>Proc. R. Soc. </a:t>
            </a:r>
            <a:r>
              <a:rPr lang="en-US" sz="1600" i="1" kern="1200" dirty="0" err="1">
                <a:solidFill>
                  <a:schemeClr val="tx1"/>
                </a:solidFill>
                <a:effectLst/>
                <a:latin typeface="Times" charset="0"/>
                <a:ea typeface="+mn-ea"/>
                <a:cs typeface="+mn-cs"/>
              </a:rPr>
              <a:t>Lond</a:t>
            </a:r>
            <a:r>
              <a:rPr lang="en-US" sz="1600" i="1" kern="1200" dirty="0">
                <a:solidFill>
                  <a:schemeClr val="tx1"/>
                </a:solidFill>
                <a:effectLst/>
                <a:latin typeface="Times" charset="0"/>
                <a:ea typeface="+mn-ea"/>
                <a:cs typeface="+mn-cs"/>
              </a:rPr>
              <a:t>., B</a:t>
            </a:r>
            <a:r>
              <a:rPr lang="en-US" sz="1600" kern="1200" dirty="0">
                <a:solidFill>
                  <a:schemeClr val="tx1"/>
                </a:solidFill>
                <a:effectLst/>
                <a:latin typeface="Times" charset="0"/>
                <a:ea typeface="+mn-ea"/>
                <a:cs typeface="+mn-cs"/>
              </a:rPr>
              <a:t> 181: 431–440.)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16</a:t>
            </a:fld>
            <a:endParaRPr lang="en-US"/>
          </a:p>
        </p:txBody>
      </p:sp>
    </p:spTree>
    <p:extLst>
      <p:ext uri="{BB962C8B-B14F-4D97-AF65-F5344CB8AC3E}">
        <p14:creationId xmlns:p14="http://schemas.microsoft.com/office/powerpoint/2010/main" val="364051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11.6  Acetylcholine Receptor Distribution at the Skeletal Neuromuscular Junction of the Snake.  </a:t>
            </a:r>
            <a:r>
              <a:rPr lang="en-US" sz="1600" kern="1200" dirty="0">
                <a:solidFill>
                  <a:schemeClr val="tx1"/>
                </a:solidFill>
                <a:effectLst/>
                <a:latin typeface="Times" charset="0"/>
                <a:ea typeface="+mn-ea"/>
                <a:cs typeface="+mn-cs"/>
              </a:rPr>
              <a:t>(A) An end plate on a skeletal muscle of a snake. The axon terminates in a cluster of boutons. terminal, are 50 nanometers (nm) in diameter. (C) Electron micrograph of the tip of a micropipette used for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of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shown at the same magnification as (B). The pipette has an outer diameter of 100 nm and an opening of about 50 nm. (D)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was applied by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across the postsynaptic crater left after the nerve terminal was removed with collagenase. The craters have a uniformly high sensitivity to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(5000 mV/</a:t>
            </a:r>
            <a:r>
              <a:rPr lang="en-US" sz="1600" kern="1200" dirty="0" err="1">
                <a:solidFill>
                  <a:schemeClr val="tx1"/>
                </a:solidFill>
                <a:effectLst/>
                <a:latin typeface="Times" charset="0"/>
                <a:ea typeface="+mn-ea"/>
                <a:cs typeface="+mn-cs"/>
              </a:rPr>
              <a:t>nC</a:t>
            </a:r>
            <a:r>
              <a:rPr lang="en-US" sz="1600" kern="1200" dirty="0">
                <a:solidFill>
                  <a:schemeClr val="tx1"/>
                </a:solidFill>
                <a:effectLst/>
                <a:latin typeface="Times" charset="0"/>
                <a:ea typeface="+mn-ea"/>
                <a:cs typeface="+mn-cs"/>
              </a:rPr>
              <a:t>), with the sensitivity declining steeply at the rims of the craters. </a:t>
            </a:r>
            <a:r>
              <a:rPr lang="en-US" sz="1600" kern="1200" dirty="0" err="1">
                <a:solidFill>
                  <a:schemeClr val="tx1"/>
                </a:solidFill>
                <a:effectLst/>
                <a:latin typeface="Times" charset="0"/>
                <a:ea typeface="+mn-ea"/>
                <a:cs typeface="+mn-cs"/>
              </a:rPr>
              <a:t>Extrasynaptic</a:t>
            </a:r>
            <a:r>
              <a:rPr lang="en-US" sz="1600" kern="1200" dirty="0">
                <a:solidFill>
                  <a:schemeClr val="tx1"/>
                </a:solidFill>
                <a:effectLst/>
                <a:latin typeface="Times" charset="0"/>
                <a:ea typeface="+mn-ea"/>
                <a:cs typeface="+mn-cs"/>
              </a:rPr>
              <a:t> regions have a uniformly low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sensitivity (100 mV/</a:t>
            </a:r>
            <a:r>
              <a:rPr lang="en-US" sz="1600" kern="1200" dirty="0" err="1">
                <a:solidFill>
                  <a:schemeClr val="tx1"/>
                </a:solidFill>
                <a:effectLst/>
                <a:latin typeface="Times" charset="0"/>
                <a:ea typeface="+mn-ea"/>
                <a:cs typeface="+mn-cs"/>
              </a:rPr>
              <a:t>nC</a:t>
            </a:r>
            <a:r>
              <a:rPr lang="en-US" sz="1600" kern="1200" dirty="0">
                <a:solidFill>
                  <a:schemeClr val="tx1"/>
                </a:solidFill>
                <a:effectLst/>
                <a:latin typeface="Times" charset="0"/>
                <a:ea typeface="+mn-ea"/>
                <a:cs typeface="+mn-cs"/>
              </a:rPr>
              <a:t>). (After S. W.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and D. </a:t>
            </a:r>
            <a:r>
              <a:rPr lang="en-US" sz="1600" kern="1200" dirty="0" err="1">
                <a:solidFill>
                  <a:schemeClr val="tx1"/>
                </a:solidFill>
                <a:effectLst/>
                <a:latin typeface="Times" charset="0"/>
                <a:ea typeface="+mn-ea"/>
                <a:cs typeface="+mn-cs"/>
              </a:rPr>
              <a:t>Yoshikami</a:t>
            </a:r>
            <a:r>
              <a:rPr lang="en-US" sz="1600" kern="1200" dirty="0">
                <a:solidFill>
                  <a:schemeClr val="tx1"/>
                </a:solidFill>
                <a:effectLst/>
                <a:latin typeface="Times" charset="0"/>
                <a:ea typeface="+mn-ea"/>
                <a:cs typeface="+mn-cs"/>
              </a:rPr>
              <a:t>, 1975. </a:t>
            </a:r>
            <a:r>
              <a:rPr lang="en-US" sz="1600" i="1" kern="1200" dirty="0">
                <a:solidFill>
                  <a:schemeClr val="tx1"/>
                </a:solidFill>
                <a:effectLst/>
                <a:latin typeface="Times" charset="0"/>
                <a:ea typeface="+mn-ea"/>
                <a:cs typeface="+mn-cs"/>
              </a:rPr>
              <a:t>J. Physiol. </a:t>
            </a:r>
            <a:r>
              <a:rPr lang="en-US" sz="1600" kern="1200" dirty="0">
                <a:solidFill>
                  <a:schemeClr val="tx1"/>
                </a:solidFill>
                <a:effectLst/>
                <a:latin typeface="Times" charset="0"/>
                <a:ea typeface="+mn-ea"/>
                <a:cs typeface="+mn-cs"/>
              </a:rPr>
              <a:t>244: 703–730.)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17</a:t>
            </a:fld>
            <a:endParaRPr lang="en-US"/>
          </a:p>
        </p:txBody>
      </p:sp>
    </p:spTree>
    <p:extLst>
      <p:ext uri="{BB962C8B-B14F-4D97-AF65-F5344CB8AC3E}">
        <p14:creationId xmlns:p14="http://schemas.microsoft.com/office/powerpoint/2010/main" val="3982562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11.6  Acetylcholine Receptor Distribution at the Skeletal Neuromuscular Junction of the Snake.  </a:t>
            </a:r>
            <a:r>
              <a:rPr lang="en-US" sz="1600" kern="1200" dirty="0">
                <a:solidFill>
                  <a:schemeClr val="tx1"/>
                </a:solidFill>
                <a:effectLst/>
                <a:latin typeface="Times" charset="0"/>
                <a:ea typeface="+mn-ea"/>
                <a:cs typeface="+mn-cs"/>
              </a:rPr>
              <a:t>(A) An end plate on a skeletal muscle of a snake. The axon terminates in a cluster of boutons. terminal, are 50 nanometers (nm) in diameter. (C) Electron micrograph of the tip of a micropipette used for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of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shown at the same magnification as (B). The pipette has an outer diameter of 100 nm and an opening of about 50 nm. (D)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was applied by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across the postsynaptic crater left after the nerve terminal was removed with collagenase. The craters have a uniformly high sensitivity to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(5000 mV/</a:t>
            </a:r>
            <a:r>
              <a:rPr lang="en-US" sz="1600" kern="1200" dirty="0" err="1">
                <a:solidFill>
                  <a:schemeClr val="tx1"/>
                </a:solidFill>
                <a:effectLst/>
                <a:latin typeface="Times" charset="0"/>
                <a:ea typeface="+mn-ea"/>
                <a:cs typeface="+mn-cs"/>
              </a:rPr>
              <a:t>nC</a:t>
            </a:r>
            <a:r>
              <a:rPr lang="en-US" sz="1600" kern="1200" dirty="0">
                <a:solidFill>
                  <a:schemeClr val="tx1"/>
                </a:solidFill>
                <a:effectLst/>
                <a:latin typeface="Times" charset="0"/>
                <a:ea typeface="+mn-ea"/>
                <a:cs typeface="+mn-cs"/>
              </a:rPr>
              <a:t>), with the sensitivity declining steeply at the rims of the craters. </a:t>
            </a:r>
            <a:r>
              <a:rPr lang="en-US" sz="1600" kern="1200" dirty="0" err="1">
                <a:solidFill>
                  <a:schemeClr val="tx1"/>
                </a:solidFill>
                <a:effectLst/>
                <a:latin typeface="Times" charset="0"/>
                <a:ea typeface="+mn-ea"/>
                <a:cs typeface="+mn-cs"/>
              </a:rPr>
              <a:t>Extrasynaptic</a:t>
            </a:r>
            <a:r>
              <a:rPr lang="en-US" sz="1600" kern="1200" dirty="0">
                <a:solidFill>
                  <a:schemeClr val="tx1"/>
                </a:solidFill>
                <a:effectLst/>
                <a:latin typeface="Times" charset="0"/>
                <a:ea typeface="+mn-ea"/>
                <a:cs typeface="+mn-cs"/>
              </a:rPr>
              <a:t> regions have a uniformly low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sensitivity (100 mV/</a:t>
            </a:r>
            <a:r>
              <a:rPr lang="en-US" sz="1600" kern="1200" dirty="0" err="1">
                <a:solidFill>
                  <a:schemeClr val="tx1"/>
                </a:solidFill>
                <a:effectLst/>
                <a:latin typeface="Times" charset="0"/>
                <a:ea typeface="+mn-ea"/>
                <a:cs typeface="+mn-cs"/>
              </a:rPr>
              <a:t>nC</a:t>
            </a:r>
            <a:r>
              <a:rPr lang="en-US" sz="1600" kern="1200" dirty="0">
                <a:solidFill>
                  <a:schemeClr val="tx1"/>
                </a:solidFill>
                <a:effectLst/>
                <a:latin typeface="Times" charset="0"/>
                <a:ea typeface="+mn-ea"/>
                <a:cs typeface="+mn-cs"/>
              </a:rPr>
              <a:t>). (After S. W.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and D. </a:t>
            </a:r>
            <a:r>
              <a:rPr lang="en-US" sz="1600" kern="1200" dirty="0" err="1">
                <a:solidFill>
                  <a:schemeClr val="tx1"/>
                </a:solidFill>
                <a:effectLst/>
                <a:latin typeface="Times" charset="0"/>
                <a:ea typeface="+mn-ea"/>
                <a:cs typeface="+mn-cs"/>
              </a:rPr>
              <a:t>Yoshikami</a:t>
            </a:r>
            <a:r>
              <a:rPr lang="en-US" sz="1600" kern="1200" dirty="0">
                <a:solidFill>
                  <a:schemeClr val="tx1"/>
                </a:solidFill>
                <a:effectLst/>
                <a:latin typeface="Times" charset="0"/>
                <a:ea typeface="+mn-ea"/>
                <a:cs typeface="+mn-cs"/>
              </a:rPr>
              <a:t>, 1975. </a:t>
            </a:r>
            <a:r>
              <a:rPr lang="en-US" sz="1600" i="1" kern="1200" dirty="0">
                <a:solidFill>
                  <a:schemeClr val="tx1"/>
                </a:solidFill>
                <a:effectLst/>
                <a:latin typeface="Times" charset="0"/>
                <a:ea typeface="+mn-ea"/>
                <a:cs typeface="+mn-cs"/>
              </a:rPr>
              <a:t>J. Physiol. </a:t>
            </a:r>
            <a:r>
              <a:rPr lang="en-US" sz="1600" kern="1200" dirty="0">
                <a:solidFill>
                  <a:schemeClr val="tx1"/>
                </a:solidFill>
                <a:effectLst/>
                <a:latin typeface="Times" charset="0"/>
                <a:ea typeface="+mn-ea"/>
                <a:cs typeface="+mn-cs"/>
              </a:rPr>
              <a:t>244: 703–730.)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18</a:t>
            </a:fld>
            <a:endParaRPr lang="en-US"/>
          </a:p>
        </p:txBody>
      </p:sp>
    </p:spTree>
    <p:extLst>
      <p:ext uri="{BB962C8B-B14F-4D97-AF65-F5344CB8AC3E}">
        <p14:creationId xmlns:p14="http://schemas.microsoft.com/office/powerpoint/2010/main" val="453172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11.6  Acetylcholine Receptor Distribution at the Skeletal Neuromuscular Junction of the Snake.  </a:t>
            </a:r>
            <a:r>
              <a:rPr lang="en-US" sz="1600" kern="1200" dirty="0">
                <a:solidFill>
                  <a:schemeClr val="tx1"/>
                </a:solidFill>
                <a:effectLst/>
                <a:latin typeface="Times" charset="0"/>
                <a:ea typeface="+mn-ea"/>
                <a:cs typeface="+mn-cs"/>
              </a:rPr>
              <a:t>(A) An end plate on a skeletal muscle of a snake. The axon terminates in a cluster of boutons. terminal, are 50 nanometers (nm) in diameter. (C) Electron micrograph of the tip of a micropipette used for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of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shown at the same magnification as (B). The pipette has an outer diameter of 100 nm and an opening of about 50 nm. (D)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was applied by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across the postsynaptic crater left after the nerve terminal was removed with collagenase. The craters have a uniformly high sensitivity to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(5000 mV/</a:t>
            </a:r>
            <a:r>
              <a:rPr lang="en-US" sz="1600" kern="1200" dirty="0" err="1">
                <a:solidFill>
                  <a:schemeClr val="tx1"/>
                </a:solidFill>
                <a:effectLst/>
                <a:latin typeface="Times" charset="0"/>
                <a:ea typeface="+mn-ea"/>
                <a:cs typeface="+mn-cs"/>
              </a:rPr>
              <a:t>nC</a:t>
            </a:r>
            <a:r>
              <a:rPr lang="en-US" sz="1600" kern="1200" dirty="0">
                <a:solidFill>
                  <a:schemeClr val="tx1"/>
                </a:solidFill>
                <a:effectLst/>
                <a:latin typeface="Times" charset="0"/>
                <a:ea typeface="+mn-ea"/>
                <a:cs typeface="+mn-cs"/>
              </a:rPr>
              <a:t>), with the sensitivity declining steeply at the rims of the craters. </a:t>
            </a:r>
            <a:r>
              <a:rPr lang="en-US" sz="1600" kern="1200" dirty="0" err="1">
                <a:solidFill>
                  <a:schemeClr val="tx1"/>
                </a:solidFill>
                <a:effectLst/>
                <a:latin typeface="Times" charset="0"/>
                <a:ea typeface="+mn-ea"/>
                <a:cs typeface="+mn-cs"/>
              </a:rPr>
              <a:t>Extrasynaptic</a:t>
            </a:r>
            <a:r>
              <a:rPr lang="en-US" sz="1600" kern="1200" dirty="0">
                <a:solidFill>
                  <a:schemeClr val="tx1"/>
                </a:solidFill>
                <a:effectLst/>
                <a:latin typeface="Times" charset="0"/>
                <a:ea typeface="+mn-ea"/>
                <a:cs typeface="+mn-cs"/>
              </a:rPr>
              <a:t> regions have a uniformly low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sensitivity (100 mV/</a:t>
            </a:r>
            <a:r>
              <a:rPr lang="en-US" sz="1600" kern="1200" dirty="0" err="1">
                <a:solidFill>
                  <a:schemeClr val="tx1"/>
                </a:solidFill>
                <a:effectLst/>
                <a:latin typeface="Times" charset="0"/>
                <a:ea typeface="+mn-ea"/>
                <a:cs typeface="+mn-cs"/>
              </a:rPr>
              <a:t>nC</a:t>
            </a:r>
            <a:r>
              <a:rPr lang="en-US" sz="1600" kern="1200" dirty="0">
                <a:solidFill>
                  <a:schemeClr val="tx1"/>
                </a:solidFill>
                <a:effectLst/>
                <a:latin typeface="Times" charset="0"/>
                <a:ea typeface="+mn-ea"/>
                <a:cs typeface="+mn-cs"/>
              </a:rPr>
              <a:t>). (After S. W.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and D. </a:t>
            </a:r>
            <a:r>
              <a:rPr lang="en-US" sz="1600" kern="1200" dirty="0" err="1">
                <a:solidFill>
                  <a:schemeClr val="tx1"/>
                </a:solidFill>
                <a:effectLst/>
                <a:latin typeface="Times" charset="0"/>
                <a:ea typeface="+mn-ea"/>
                <a:cs typeface="+mn-cs"/>
              </a:rPr>
              <a:t>Yoshikami</a:t>
            </a:r>
            <a:r>
              <a:rPr lang="en-US" sz="1600" kern="1200" dirty="0">
                <a:solidFill>
                  <a:schemeClr val="tx1"/>
                </a:solidFill>
                <a:effectLst/>
                <a:latin typeface="Times" charset="0"/>
                <a:ea typeface="+mn-ea"/>
                <a:cs typeface="+mn-cs"/>
              </a:rPr>
              <a:t>, 1975. </a:t>
            </a:r>
            <a:r>
              <a:rPr lang="en-US" sz="1600" i="1" kern="1200" dirty="0">
                <a:solidFill>
                  <a:schemeClr val="tx1"/>
                </a:solidFill>
                <a:effectLst/>
                <a:latin typeface="Times" charset="0"/>
                <a:ea typeface="+mn-ea"/>
                <a:cs typeface="+mn-cs"/>
              </a:rPr>
              <a:t>J. Physiol. </a:t>
            </a:r>
            <a:r>
              <a:rPr lang="en-US" sz="1600" kern="1200" dirty="0">
                <a:solidFill>
                  <a:schemeClr val="tx1"/>
                </a:solidFill>
                <a:effectLst/>
                <a:latin typeface="Times" charset="0"/>
                <a:ea typeface="+mn-ea"/>
                <a:cs typeface="+mn-cs"/>
              </a:rPr>
              <a:t>244: 703–730.)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19</a:t>
            </a:fld>
            <a:endParaRPr lang="en-US"/>
          </a:p>
        </p:txBody>
      </p:sp>
    </p:spTree>
    <p:extLst>
      <p:ext uri="{BB962C8B-B14F-4D97-AF65-F5344CB8AC3E}">
        <p14:creationId xmlns:p14="http://schemas.microsoft.com/office/powerpoint/2010/main" val="194872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  Electrical and Chemical Synaptic Transmission.  </a:t>
            </a:r>
            <a:r>
              <a:rPr lang="en-US" sz="1600" kern="1200" dirty="0">
                <a:solidFill>
                  <a:schemeClr val="tx1"/>
                </a:solidFill>
                <a:effectLst/>
                <a:latin typeface="Times" charset="0"/>
                <a:ea typeface="+mn-ea"/>
                <a:cs typeface="+mn-cs"/>
              </a:rPr>
              <a:t>(A) At electrical synapses, current flows directly from one cell to another through connexons (intercellular channels that cluster to form gap junctions). (B) At chemical synapses, depolarization of the presynaptic nerve terminal triggers the release of neurotransmitter molecules, which open ion channel receptors on the postsynaptic membrane, causing excitation or inhibition. Dashed lines show the direction of positive current flow.</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a:t>
            </a:fld>
            <a:endParaRPr lang="en-US"/>
          </a:p>
        </p:txBody>
      </p:sp>
    </p:spTree>
    <p:extLst>
      <p:ext uri="{BB962C8B-B14F-4D97-AF65-F5344CB8AC3E}">
        <p14:creationId xmlns:p14="http://schemas.microsoft.com/office/powerpoint/2010/main" val="3432456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11.6  Acetylcholine Receptor Distribution at the Skeletal Neuromuscular Junction of the Snake.  </a:t>
            </a:r>
            <a:r>
              <a:rPr lang="en-US" sz="1600" kern="1200" dirty="0">
                <a:solidFill>
                  <a:schemeClr val="tx1"/>
                </a:solidFill>
                <a:effectLst/>
                <a:latin typeface="Times" charset="0"/>
                <a:ea typeface="+mn-ea"/>
                <a:cs typeface="+mn-cs"/>
              </a:rPr>
              <a:t>(A) An end plate on a skeletal muscle of a snake. The axon terminates in a cluster of boutons. terminal, are 50 nanometers (nm) in diameter. (C) Electron micrograph of the tip of a micropipette used for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of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shown at the same magnification as (B). The pipette has an outer diameter of 100 nm and an opening of about 50 nm. (D)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was applied by </a:t>
            </a:r>
            <a:r>
              <a:rPr lang="en-US" sz="1600" kern="1200" dirty="0" err="1">
                <a:solidFill>
                  <a:schemeClr val="tx1"/>
                </a:solidFill>
                <a:effectLst/>
                <a:latin typeface="Times" charset="0"/>
                <a:ea typeface="+mn-ea"/>
                <a:cs typeface="+mn-cs"/>
              </a:rPr>
              <a:t>ionophoresis</a:t>
            </a:r>
            <a:r>
              <a:rPr lang="en-US" sz="1600" kern="1200" dirty="0">
                <a:solidFill>
                  <a:schemeClr val="tx1"/>
                </a:solidFill>
                <a:effectLst/>
                <a:latin typeface="Times" charset="0"/>
                <a:ea typeface="+mn-ea"/>
                <a:cs typeface="+mn-cs"/>
              </a:rPr>
              <a:t> across the postsynaptic crater left after the nerve terminal was removed with collagenase. The craters have a uniformly high sensitivity to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(5000 mV/</a:t>
            </a:r>
            <a:r>
              <a:rPr lang="en-US" sz="1600" kern="1200" dirty="0" err="1">
                <a:solidFill>
                  <a:schemeClr val="tx1"/>
                </a:solidFill>
                <a:effectLst/>
                <a:latin typeface="Times" charset="0"/>
                <a:ea typeface="+mn-ea"/>
                <a:cs typeface="+mn-cs"/>
              </a:rPr>
              <a:t>nC</a:t>
            </a:r>
            <a:r>
              <a:rPr lang="en-US" sz="1600" kern="1200" dirty="0">
                <a:solidFill>
                  <a:schemeClr val="tx1"/>
                </a:solidFill>
                <a:effectLst/>
                <a:latin typeface="Times" charset="0"/>
                <a:ea typeface="+mn-ea"/>
                <a:cs typeface="+mn-cs"/>
              </a:rPr>
              <a:t>), with the sensitivity declining steeply at the rims of the craters. </a:t>
            </a:r>
            <a:r>
              <a:rPr lang="en-US" sz="1600" kern="1200" dirty="0" err="1">
                <a:solidFill>
                  <a:schemeClr val="tx1"/>
                </a:solidFill>
                <a:effectLst/>
                <a:latin typeface="Times" charset="0"/>
                <a:ea typeface="+mn-ea"/>
                <a:cs typeface="+mn-cs"/>
              </a:rPr>
              <a:t>Extrasynaptic</a:t>
            </a:r>
            <a:r>
              <a:rPr lang="en-US" sz="1600" kern="1200" dirty="0">
                <a:solidFill>
                  <a:schemeClr val="tx1"/>
                </a:solidFill>
                <a:effectLst/>
                <a:latin typeface="Times" charset="0"/>
                <a:ea typeface="+mn-ea"/>
                <a:cs typeface="+mn-cs"/>
              </a:rPr>
              <a:t> regions have a uniformly low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sensitivity (100 mV/</a:t>
            </a:r>
            <a:r>
              <a:rPr lang="en-US" sz="1600" kern="1200" dirty="0" err="1">
                <a:solidFill>
                  <a:schemeClr val="tx1"/>
                </a:solidFill>
                <a:effectLst/>
                <a:latin typeface="Times" charset="0"/>
                <a:ea typeface="+mn-ea"/>
                <a:cs typeface="+mn-cs"/>
              </a:rPr>
              <a:t>nC</a:t>
            </a:r>
            <a:r>
              <a:rPr lang="en-US" sz="1600" kern="1200" dirty="0">
                <a:solidFill>
                  <a:schemeClr val="tx1"/>
                </a:solidFill>
                <a:effectLst/>
                <a:latin typeface="Times" charset="0"/>
                <a:ea typeface="+mn-ea"/>
                <a:cs typeface="+mn-cs"/>
              </a:rPr>
              <a:t>). (After S. W.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and D. </a:t>
            </a:r>
            <a:r>
              <a:rPr lang="en-US" sz="1600" kern="1200" dirty="0" err="1">
                <a:solidFill>
                  <a:schemeClr val="tx1"/>
                </a:solidFill>
                <a:effectLst/>
                <a:latin typeface="Times" charset="0"/>
                <a:ea typeface="+mn-ea"/>
                <a:cs typeface="+mn-cs"/>
              </a:rPr>
              <a:t>Yoshikami</a:t>
            </a:r>
            <a:r>
              <a:rPr lang="en-US" sz="1600" kern="1200" dirty="0">
                <a:solidFill>
                  <a:schemeClr val="tx1"/>
                </a:solidFill>
                <a:effectLst/>
                <a:latin typeface="Times" charset="0"/>
                <a:ea typeface="+mn-ea"/>
                <a:cs typeface="+mn-cs"/>
              </a:rPr>
              <a:t>, 1975. </a:t>
            </a:r>
            <a:r>
              <a:rPr lang="en-US" sz="1600" i="1" kern="1200" dirty="0">
                <a:solidFill>
                  <a:schemeClr val="tx1"/>
                </a:solidFill>
                <a:effectLst/>
                <a:latin typeface="Times" charset="0"/>
                <a:ea typeface="+mn-ea"/>
                <a:cs typeface="+mn-cs"/>
              </a:rPr>
              <a:t>J. Physiol. </a:t>
            </a:r>
            <a:r>
              <a:rPr lang="en-US" sz="1600" kern="1200" dirty="0">
                <a:solidFill>
                  <a:schemeClr val="tx1"/>
                </a:solidFill>
                <a:effectLst/>
                <a:latin typeface="Times" charset="0"/>
                <a:ea typeface="+mn-ea"/>
                <a:cs typeface="+mn-cs"/>
              </a:rPr>
              <a:t>244: 703–730.)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20</a:t>
            </a:fld>
            <a:endParaRPr lang="en-US"/>
          </a:p>
        </p:txBody>
      </p:sp>
    </p:spTree>
    <p:extLst>
      <p:ext uri="{BB962C8B-B14F-4D97-AF65-F5344CB8AC3E}">
        <p14:creationId xmlns:p14="http://schemas.microsoft.com/office/powerpoint/2010/main" val="3087407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11.7  Visualizing the Distribution of </a:t>
            </a:r>
            <a:r>
              <a:rPr lang="en-US" sz="1600" b="1" kern="1200" dirty="0" err="1">
                <a:solidFill>
                  <a:schemeClr val="tx1"/>
                </a:solidFill>
                <a:effectLst/>
                <a:latin typeface="Times" charset="0"/>
                <a:ea typeface="+mn-ea"/>
                <a:cs typeface="+mn-cs"/>
              </a:rPr>
              <a:t>ACh</a:t>
            </a:r>
            <a:r>
              <a:rPr lang="en-US" sz="1600" b="1" kern="1200" dirty="0">
                <a:solidFill>
                  <a:schemeClr val="tx1"/>
                </a:solidFill>
                <a:effectLst/>
                <a:latin typeface="Times" charset="0"/>
                <a:ea typeface="+mn-ea"/>
                <a:cs typeface="+mn-cs"/>
              </a:rPr>
              <a:t> Receptors at the Neuromuscular Junction.  </a:t>
            </a:r>
            <a:r>
              <a:rPr lang="en-US" sz="1600" kern="1200" dirty="0">
                <a:solidFill>
                  <a:schemeClr val="tx1"/>
                </a:solidFill>
                <a:effectLst/>
                <a:latin typeface="Times" charset="0"/>
                <a:ea typeface="+mn-ea"/>
                <a:cs typeface="+mn-cs"/>
              </a:rPr>
              <a:t>(A) Fluorescence micrograph of a frog cutaneous pectoris muscle fiber stained with rhodamine α-bungarotoxin. (B) Electron micrograph of a cross section of a frog cutaneous pectoris neuromuscular junction labeled with horseradish peroxidase–α-bungarotoxin. A dense reaction product fills the synaptic cleft. (C) Autoradiograph of a neuromuscular junction in a lizard intercostal muscle labeled with [</a:t>
            </a:r>
            <a:r>
              <a:rPr lang="en-US" sz="1600" kern="1200" baseline="30000" dirty="0">
                <a:solidFill>
                  <a:schemeClr val="tx1"/>
                </a:solidFill>
                <a:effectLst/>
                <a:latin typeface="Times" charset="0"/>
                <a:ea typeface="+mn-ea"/>
                <a:cs typeface="+mn-cs"/>
              </a:rPr>
              <a:t>125</a:t>
            </a:r>
            <a:r>
              <a:rPr lang="en-US" sz="1600" kern="1200" dirty="0">
                <a:solidFill>
                  <a:schemeClr val="tx1"/>
                </a:solidFill>
                <a:effectLst/>
                <a:latin typeface="Times" charset="0"/>
                <a:ea typeface="+mn-ea"/>
                <a:cs typeface="+mn-cs"/>
              </a:rPr>
              <a:t>I]α-bungarotoxin. Silver grains (arrows) show that receptors are concentrated at the tops and along the upper third of the junctional folds. (C from M. M. Salpeter, 1987. Vertebrate neuromuscular junctions: General morphology, molecular organization, and functional consequences. In M. M. Salpeter [Ed.], </a:t>
            </a:r>
            <a:r>
              <a:rPr lang="en-US" sz="1600" i="1" kern="1200" dirty="0">
                <a:solidFill>
                  <a:schemeClr val="tx1"/>
                </a:solidFill>
                <a:effectLst/>
                <a:latin typeface="Times" charset="0"/>
                <a:ea typeface="+mn-ea"/>
                <a:cs typeface="+mn-cs"/>
              </a:rPr>
              <a:t>The Vertebrate Neuromuscular Junction</a:t>
            </a:r>
            <a:r>
              <a:rPr lang="en-US" sz="1600" kern="1200" dirty="0">
                <a:solidFill>
                  <a:schemeClr val="tx1"/>
                </a:solidFill>
                <a:effectLst/>
                <a:latin typeface="Times" charset="0"/>
                <a:ea typeface="+mn-ea"/>
                <a:cs typeface="+mn-cs"/>
              </a:rPr>
              <a:t>. Alan R. </a:t>
            </a:r>
            <a:r>
              <a:rPr lang="en-US" sz="1600" kern="1200" dirty="0" err="1">
                <a:solidFill>
                  <a:schemeClr val="tx1"/>
                </a:solidFill>
                <a:effectLst/>
                <a:latin typeface="Times" charset="0"/>
                <a:ea typeface="+mn-ea"/>
                <a:cs typeface="+mn-cs"/>
              </a:rPr>
              <a:t>Liss</a:t>
            </a:r>
            <a:r>
              <a:rPr lang="en-US" sz="1600" kern="1200" dirty="0">
                <a:solidFill>
                  <a:schemeClr val="tx1"/>
                </a:solidFill>
                <a:effectLst/>
                <a:latin typeface="Times" charset="0"/>
                <a:ea typeface="+mn-ea"/>
                <a:cs typeface="+mn-cs"/>
              </a:rPr>
              <a:t>, New York, pp. 1–54.)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21</a:t>
            </a:fld>
            <a:endParaRPr lang="en-US"/>
          </a:p>
        </p:txBody>
      </p:sp>
    </p:spTree>
    <p:extLst>
      <p:ext uri="{BB962C8B-B14F-4D97-AF65-F5344CB8AC3E}">
        <p14:creationId xmlns:p14="http://schemas.microsoft.com/office/powerpoint/2010/main" val="2517342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11.7  Visualizing the Distribution of </a:t>
            </a:r>
            <a:r>
              <a:rPr lang="en-US" sz="1600" b="1" kern="1200" dirty="0" err="1">
                <a:solidFill>
                  <a:schemeClr val="tx1"/>
                </a:solidFill>
                <a:effectLst/>
                <a:latin typeface="Times" charset="0"/>
                <a:ea typeface="+mn-ea"/>
                <a:cs typeface="+mn-cs"/>
              </a:rPr>
              <a:t>ACh</a:t>
            </a:r>
            <a:r>
              <a:rPr lang="en-US" sz="1600" b="1" kern="1200" dirty="0">
                <a:solidFill>
                  <a:schemeClr val="tx1"/>
                </a:solidFill>
                <a:effectLst/>
                <a:latin typeface="Times" charset="0"/>
                <a:ea typeface="+mn-ea"/>
                <a:cs typeface="+mn-cs"/>
              </a:rPr>
              <a:t> Receptors at the Neuromuscular Junction.  </a:t>
            </a:r>
            <a:r>
              <a:rPr lang="en-US" sz="1600" kern="1200" dirty="0">
                <a:solidFill>
                  <a:schemeClr val="tx1"/>
                </a:solidFill>
                <a:effectLst/>
                <a:latin typeface="Times" charset="0"/>
                <a:ea typeface="+mn-ea"/>
                <a:cs typeface="+mn-cs"/>
              </a:rPr>
              <a:t>(A) Fluorescence micrograph of a frog cutaneous pectoris muscle fiber stained with rhodamine α-bungarotoxin. (B) Electron micrograph of a cross section of a frog cutaneous pectoris neuromuscular junction labeled with horseradish peroxidase–α-bungarotoxin. A dense reaction product fills the synaptic cleft. (C) Autoradiograph of a neuromuscular junction in a lizard intercostal muscle labeled with [</a:t>
            </a:r>
            <a:r>
              <a:rPr lang="en-US" sz="1600" kern="1200" baseline="30000" dirty="0">
                <a:solidFill>
                  <a:schemeClr val="tx1"/>
                </a:solidFill>
                <a:effectLst/>
                <a:latin typeface="Times" charset="0"/>
                <a:ea typeface="+mn-ea"/>
                <a:cs typeface="+mn-cs"/>
              </a:rPr>
              <a:t>125</a:t>
            </a:r>
            <a:r>
              <a:rPr lang="en-US" sz="1600" kern="1200" dirty="0">
                <a:solidFill>
                  <a:schemeClr val="tx1"/>
                </a:solidFill>
                <a:effectLst/>
                <a:latin typeface="Times" charset="0"/>
                <a:ea typeface="+mn-ea"/>
                <a:cs typeface="+mn-cs"/>
              </a:rPr>
              <a:t>I]α-bungarotoxin. Silver grains (arrows) show that receptors are concentrated at the tops and along the upper third of the junctional folds. (C from M. M. Salpeter, 1987. Vertebrate neuromuscular junctions: General morphology, molecular organization, and functional consequences. In M. M. Salpeter [Ed.], </a:t>
            </a:r>
            <a:r>
              <a:rPr lang="en-US" sz="1600" i="1" kern="1200" dirty="0">
                <a:solidFill>
                  <a:schemeClr val="tx1"/>
                </a:solidFill>
                <a:effectLst/>
                <a:latin typeface="Times" charset="0"/>
                <a:ea typeface="+mn-ea"/>
                <a:cs typeface="+mn-cs"/>
              </a:rPr>
              <a:t>The Vertebrate Neuromuscular Junction</a:t>
            </a:r>
            <a:r>
              <a:rPr lang="en-US" sz="1600" kern="1200" dirty="0">
                <a:solidFill>
                  <a:schemeClr val="tx1"/>
                </a:solidFill>
                <a:effectLst/>
                <a:latin typeface="Times" charset="0"/>
                <a:ea typeface="+mn-ea"/>
                <a:cs typeface="+mn-cs"/>
              </a:rPr>
              <a:t>. Alan R. </a:t>
            </a:r>
            <a:r>
              <a:rPr lang="en-US" sz="1600" kern="1200" dirty="0" err="1">
                <a:solidFill>
                  <a:schemeClr val="tx1"/>
                </a:solidFill>
                <a:effectLst/>
                <a:latin typeface="Times" charset="0"/>
                <a:ea typeface="+mn-ea"/>
                <a:cs typeface="+mn-cs"/>
              </a:rPr>
              <a:t>Liss</a:t>
            </a:r>
            <a:r>
              <a:rPr lang="en-US" sz="1600" kern="1200" dirty="0">
                <a:solidFill>
                  <a:schemeClr val="tx1"/>
                </a:solidFill>
                <a:effectLst/>
                <a:latin typeface="Times" charset="0"/>
                <a:ea typeface="+mn-ea"/>
                <a:cs typeface="+mn-cs"/>
              </a:rPr>
              <a:t>, New York, pp. 1–54.)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22</a:t>
            </a:fld>
            <a:endParaRPr lang="en-US"/>
          </a:p>
        </p:txBody>
      </p:sp>
    </p:spTree>
    <p:extLst>
      <p:ext uri="{BB962C8B-B14F-4D97-AF65-F5344CB8AC3E}">
        <p14:creationId xmlns:p14="http://schemas.microsoft.com/office/powerpoint/2010/main" val="306766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11.7  Visualizing the Distribution of </a:t>
            </a:r>
            <a:r>
              <a:rPr lang="en-US" sz="1600" b="1" kern="1200" dirty="0" err="1">
                <a:solidFill>
                  <a:schemeClr val="tx1"/>
                </a:solidFill>
                <a:effectLst/>
                <a:latin typeface="Times" charset="0"/>
                <a:ea typeface="+mn-ea"/>
                <a:cs typeface="+mn-cs"/>
              </a:rPr>
              <a:t>ACh</a:t>
            </a:r>
            <a:r>
              <a:rPr lang="en-US" sz="1600" b="1" kern="1200" dirty="0">
                <a:solidFill>
                  <a:schemeClr val="tx1"/>
                </a:solidFill>
                <a:effectLst/>
                <a:latin typeface="Times" charset="0"/>
                <a:ea typeface="+mn-ea"/>
                <a:cs typeface="+mn-cs"/>
              </a:rPr>
              <a:t> Receptors at the Neuromuscular Junction.  </a:t>
            </a:r>
            <a:r>
              <a:rPr lang="en-US" sz="1600" kern="1200" dirty="0">
                <a:solidFill>
                  <a:schemeClr val="tx1"/>
                </a:solidFill>
                <a:effectLst/>
                <a:latin typeface="Times" charset="0"/>
                <a:ea typeface="+mn-ea"/>
                <a:cs typeface="+mn-cs"/>
              </a:rPr>
              <a:t>(A) Fluorescence micrograph of a frog cutaneous pectoris muscle fiber stained with rhodamine α-bungarotoxin. (B) Electron micrograph of a cross section of a frog cutaneous pectoris neuromuscular junction labeled with horseradish peroxidase–α-bungarotoxin. A dense reaction product fills the synaptic cleft. (C) Autoradiograph of a neuromuscular junction in a lizard intercostal muscle labeled with [</a:t>
            </a:r>
            <a:r>
              <a:rPr lang="en-US" sz="1600" kern="1200" baseline="30000" dirty="0">
                <a:solidFill>
                  <a:schemeClr val="tx1"/>
                </a:solidFill>
                <a:effectLst/>
                <a:latin typeface="Times" charset="0"/>
                <a:ea typeface="+mn-ea"/>
                <a:cs typeface="+mn-cs"/>
              </a:rPr>
              <a:t>125</a:t>
            </a:r>
            <a:r>
              <a:rPr lang="en-US" sz="1600" kern="1200" dirty="0">
                <a:solidFill>
                  <a:schemeClr val="tx1"/>
                </a:solidFill>
                <a:effectLst/>
                <a:latin typeface="Times" charset="0"/>
                <a:ea typeface="+mn-ea"/>
                <a:cs typeface="+mn-cs"/>
              </a:rPr>
              <a:t>I]α-bungarotoxin. Silver grains (arrows) show that receptors are concentrated at the tops and along the upper third of the junctional folds. (C from M. M. Salpeter, 1987. Vertebrate neuromuscular junctions: General morphology, molecular organization, and functional consequences. In M. M. Salpeter [Ed.], </a:t>
            </a:r>
            <a:r>
              <a:rPr lang="en-US" sz="1600" i="1" kern="1200" dirty="0">
                <a:solidFill>
                  <a:schemeClr val="tx1"/>
                </a:solidFill>
                <a:effectLst/>
                <a:latin typeface="Times" charset="0"/>
                <a:ea typeface="+mn-ea"/>
                <a:cs typeface="+mn-cs"/>
              </a:rPr>
              <a:t>The Vertebrate Neuromuscular Junction</a:t>
            </a:r>
            <a:r>
              <a:rPr lang="en-US" sz="1600" kern="1200" dirty="0">
                <a:solidFill>
                  <a:schemeClr val="tx1"/>
                </a:solidFill>
                <a:effectLst/>
                <a:latin typeface="Times" charset="0"/>
                <a:ea typeface="+mn-ea"/>
                <a:cs typeface="+mn-cs"/>
              </a:rPr>
              <a:t>. Alan R. </a:t>
            </a:r>
            <a:r>
              <a:rPr lang="en-US" sz="1600" kern="1200" dirty="0" err="1">
                <a:solidFill>
                  <a:schemeClr val="tx1"/>
                </a:solidFill>
                <a:effectLst/>
                <a:latin typeface="Times" charset="0"/>
                <a:ea typeface="+mn-ea"/>
                <a:cs typeface="+mn-cs"/>
              </a:rPr>
              <a:t>Liss</a:t>
            </a:r>
            <a:r>
              <a:rPr lang="en-US" sz="1600" kern="1200" dirty="0">
                <a:solidFill>
                  <a:schemeClr val="tx1"/>
                </a:solidFill>
                <a:effectLst/>
                <a:latin typeface="Times" charset="0"/>
                <a:ea typeface="+mn-ea"/>
                <a:cs typeface="+mn-cs"/>
              </a:rPr>
              <a:t>, New York, pp. 1–54.)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23</a:t>
            </a:fld>
            <a:endParaRPr lang="en-US"/>
          </a:p>
        </p:txBody>
      </p:sp>
    </p:spTree>
    <p:extLst>
      <p:ext uri="{BB962C8B-B14F-4D97-AF65-F5344CB8AC3E}">
        <p14:creationId xmlns:p14="http://schemas.microsoft.com/office/powerpoint/2010/main" val="730702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11.7  Visualizing the Distribution of </a:t>
            </a:r>
            <a:r>
              <a:rPr lang="en-US" sz="1600" b="1" kern="1200" dirty="0" err="1">
                <a:solidFill>
                  <a:schemeClr val="tx1"/>
                </a:solidFill>
                <a:effectLst/>
                <a:latin typeface="Times" charset="0"/>
                <a:ea typeface="+mn-ea"/>
                <a:cs typeface="+mn-cs"/>
              </a:rPr>
              <a:t>ACh</a:t>
            </a:r>
            <a:r>
              <a:rPr lang="en-US" sz="1600" b="1" kern="1200" dirty="0">
                <a:solidFill>
                  <a:schemeClr val="tx1"/>
                </a:solidFill>
                <a:effectLst/>
                <a:latin typeface="Times" charset="0"/>
                <a:ea typeface="+mn-ea"/>
                <a:cs typeface="+mn-cs"/>
              </a:rPr>
              <a:t> Receptors at the Neuromuscular Junction.  </a:t>
            </a:r>
            <a:r>
              <a:rPr lang="en-US" sz="1600" kern="1200" dirty="0">
                <a:solidFill>
                  <a:schemeClr val="tx1"/>
                </a:solidFill>
                <a:effectLst/>
                <a:latin typeface="Times" charset="0"/>
                <a:ea typeface="+mn-ea"/>
                <a:cs typeface="+mn-cs"/>
              </a:rPr>
              <a:t>(A) Fluorescence micrograph of a frog cutaneous pectoris muscle fiber stained with rhodamine α-bungarotoxin. (B) Electron micrograph of a cross section of a frog cutaneous pectoris neuromuscular junction labeled with horseradish peroxidase–α-bungarotoxin. A dense reaction product fills the synaptic cleft. (C) Autoradiograph of a neuromuscular junction in a lizard intercostal muscle labeled with [</a:t>
            </a:r>
            <a:r>
              <a:rPr lang="en-US" sz="1600" kern="1200" baseline="30000" dirty="0">
                <a:solidFill>
                  <a:schemeClr val="tx1"/>
                </a:solidFill>
                <a:effectLst/>
                <a:latin typeface="Times" charset="0"/>
                <a:ea typeface="+mn-ea"/>
                <a:cs typeface="+mn-cs"/>
              </a:rPr>
              <a:t>125</a:t>
            </a:r>
            <a:r>
              <a:rPr lang="en-US" sz="1600" kern="1200" dirty="0">
                <a:solidFill>
                  <a:schemeClr val="tx1"/>
                </a:solidFill>
                <a:effectLst/>
                <a:latin typeface="Times" charset="0"/>
                <a:ea typeface="+mn-ea"/>
                <a:cs typeface="+mn-cs"/>
              </a:rPr>
              <a:t>I]α-bungarotoxin. Silver grains (arrows) show that receptors are concentrated at the tops and along the upper third of the junctional folds. (C from M. M. Salpeter, 1987. Vertebrate neuromuscular junctions: General morphology, molecular organization, and functional consequences. In M. M. Salpeter [Ed.], </a:t>
            </a:r>
            <a:r>
              <a:rPr lang="en-US" sz="1600" i="1" kern="1200" dirty="0">
                <a:solidFill>
                  <a:schemeClr val="tx1"/>
                </a:solidFill>
                <a:effectLst/>
                <a:latin typeface="Times" charset="0"/>
                <a:ea typeface="+mn-ea"/>
                <a:cs typeface="+mn-cs"/>
              </a:rPr>
              <a:t>The Vertebrate Neuromuscular Junction</a:t>
            </a:r>
            <a:r>
              <a:rPr lang="en-US" sz="1600" kern="1200" dirty="0">
                <a:solidFill>
                  <a:schemeClr val="tx1"/>
                </a:solidFill>
                <a:effectLst/>
                <a:latin typeface="Times" charset="0"/>
                <a:ea typeface="+mn-ea"/>
                <a:cs typeface="+mn-cs"/>
              </a:rPr>
              <a:t>. Alan R. </a:t>
            </a:r>
            <a:r>
              <a:rPr lang="en-US" sz="1600" kern="1200" dirty="0" err="1">
                <a:solidFill>
                  <a:schemeClr val="tx1"/>
                </a:solidFill>
                <a:effectLst/>
                <a:latin typeface="Times" charset="0"/>
                <a:ea typeface="+mn-ea"/>
                <a:cs typeface="+mn-cs"/>
              </a:rPr>
              <a:t>Liss</a:t>
            </a:r>
            <a:r>
              <a:rPr lang="en-US" sz="1600" kern="1200" dirty="0">
                <a:solidFill>
                  <a:schemeClr val="tx1"/>
                </a:solidFill>
                <a:effectLst/>
                <a:latin typeface="Times" charset="0"/>
                <a:ea typeface="+mn-ea"/>
                <a:cs typeface="+mn-cs"/>
              </a:rPr>
              <a:t>, New York, pp. 1–54.)</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24</a:t>
            </a:fld>
            <a:endParaRPr lang="en-US"/>
          </a:p>
        </p:txBody>
      </p:sp>
    </p:spTree>
    <p:extLst>
      <p:ext uri="{BB962C8B-B14F-4D97-AF65-F5344CB8AC3E}">
        <p14:creationId xmlns:p14="http://schemas.microsoft.com/office/powerpoint/2010/main" val="2453053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 11.8  Reversal Potential for Synaptic Currents Measured by Voltage Clamp Recording.  </a:t>
            </a:r>
            <a:r>
              <a:rPr lang="en-US" sz="1600" kern="1200" dirty="0">
                <a:solidFill>
                  <a:schemeClr val="tx1"/>
                </a:solidFill>
                <a:effectLst/>
                <a:latin typeface="Times" charset="0"/>
                <a:ea typeface="+mn-ea"/>
                <a:cs typeface="+mn-cs"/>
              </a:rPr>
              <a:t>(A) Scheme for voltage clamp recording at the motor end plate. (B) Synaptic currents recorded from a glycerol-treated muscle fiber at membrane potentials between –120 and +38 mV. When the muscle membrane potential is clamped below 0 mV, synaptic current flows into the muscle. Such inward current would depolarize the muscle if it were not voltage clamped. When the end plate potential is clamped above 0 mV, synaptic current flows out of the cell. (C) Plot of peak end plate current as a function of membrane potential. The relation is nearly linear, with the reversal potential close to 0 mV. (B after K. L. </a:t>
            </a:r>
            <a:r>
              <a:rPr lang="en-US" sz="1600" kern="1200" dirty="0" err="1">
                <a:solidFill>
                  <a:schemeClr val="tx1"/>
                </a:solidFill>
                <a:effectLst/>
                <a:latin typeface="Times" charset="0"/>
                <a:ea typeface="+mn-ea"/>
                <a:cs typeface="+mn-cs"/>
              </a:rPr>
              <a:t>Magleby</a:t>
            </a:r>
            <a:r>
              <a:rPr lang="en-US" sz="1600" kern="1200" dirty="0">
                <a:solidFill>
                  <a:schemeClr val="tx1"/>
                </a:solidFill>
                <a:effectLst/>
                <a:latin typeface="Times" charset="0"/>
                <a:ea typeface="+mn-ea"/>
                <a:cs typeface="+mn-cs"/>
              </a:rPr>
              <a:t> and C. F. Stevens, 1972.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223: 151–171; C after K. L. </a:t>
            </a:r>
            <a:r>
              <a:rPr lang="en-US" sz="1600" kern="1200" dirty="0" err="1">
                <a:solidFill>
                  <a:schemeClr val="tx1"/>
                </a:solidFill>
                <a:effectLst/>
                <a:latin typeface="Times" charset="0"/>
                <a:ea typeface="+mn-ea"/>
                <a:cs typeface="+mn-cs"/>
              </a:rPr>
              <a:t>Magleby</a:t>
            </a:r>
            <a:r>
              <a:rPr lang="en-US" sz="1600" kern="1200" dirty="0">
                <a:solidFill>
                  <a:schemeClr val="tx1"/>
                </a:solidFill>
                <a:effectLst/>
                <a:latin typeface="Times" charset="0"/>
                <a:ea typeface="+mn-ea"/>
                <a:cs typeface="+mn-cs"/>
              </a:rPr>
              <a:t> and C. F. Stevens, 1972.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223: 173–197.)</a:t>
            </a:r>
          </a:p>
          <a:p>
            <a:pPr fontAlgn="ctr"/>
            <a:r>
              <a:rPr lang="en-US" sz="1600" b="1" kern="1200"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25</a:t>
            </a:fld>
            <a:endParaRPr lang="en-US"/>
          </a:p>
        </p:txBody>
      </p:sp>
    </p:spTree>
    <p:extLst>
      <p:ext uri="{BB962C8B-B14F-4D97-AF65-F5344CB8AC3E}">
        <p14:creationId xmlns:p14="http://schemas.microsoft.com/office/powerpoint/2010/main" val="599062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 11.8  Reversal Potential for Synaptic Currents Measured by Voltage Clamp Recording.  </a:t>
            </a:r>
            <a:r>
              <a:rPr lang="en-US" sz="1600" kern="1200" dirty="0">
                <a:solidFill>
                  <a:schemeClr val="tx1"/>
                </a:solidFill>
                <a:effectLst/>
                <a:latin typeface="Times" charset="0"/>
                <a:ea typeface="+mn-ea"/>
                <a:cs typeface="+mn-cs"/>
              </a:rPr>
              <a:t>(A) Scheme for voltage clamp recording at the motor end plate. (B) Synaptic currents recorded from a glycerol-treated muscle fiber at membrane potentials between –120 and +38 mV. When the muscle membrane potential is clamped below 0 mV, synaptic current flows into the muscle. Such inward current would depolarize the muscle if it were not voltage clamped. When the end plate potential is clamped above 0 mV, synaptic current flows out of the cell. (C) Plot of peak end plate current as a function of membrane potential. The relation is nearly linear, with the reversal potential close to 0 mV. (B after K. L. </a:t>
            </a:r>
            <a:r>
              <a:rPr lang="en-US" sz="1600" kern="1200" dirty="0" err="1">
                <a:solidFill>
                  <a:schemeClr val="tx1"/>
                </a:solidFill>
                <a:effectLst/>
                <a:latin typeface="Times" charset="0"/>
                <a:ea typeface="+mn-ea"/>
                <a:cs typeface="+mn-cs"/>
              </a:rPr>
              <a:t>Magleby</a:t>
            </a:r>
            <a:r>
              <a:rPr lang="en-US" sz="1600" kern="1200" dirty="0">
                <a:solidFill>
                  <a:schemeClr val="tx1"/>
                </a:solidFill>
                <a:effectLst/>
                <a:latin typeface="Times" charset="0"/>
                <a:ea typeface="+mn-ea"/>
                <a:cs typeface="+mn-cs"/>
              </a:rPr>
              <a:t> and C. F. Stevens, 1972.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223: 151–171; C after K. L. </a:t>
            </a:r>
            <a:r>
              <a:rPr lang="en-US" sz="1600" kern="1200" dirty="0" err="1">
                <a:solidFill>
                  <a:schemeClr val="tx1"/>
                </a:solidFill>
                <a:effectLst/>
                <a:latin typeface="Times" charset="0"/>
                <a:ea typeface="+mn-ea"/>
                <a:cs typeface="+mn-cs"/>
              </a:rPr>
              <a:t>Magleby</a:t>
            </a:r>
            <a:r>
              <a:rPr lang="en-US" sz="1600" kern="1200" dirty="0">
                <a:solidFill>
                  <a:schemeClr val="tx1"/>
                </a:solidFill>
                <a:effectLst/>
                <a:latin typeface="Times" charset="0"/>
                <a:ea typeface="+mn-ea"/>
                <a:cs typeface="+mn-cs"/>
              </a:rPr>
              <a:t> and C. F. Stevens, 1972.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223: 173–197.)</a:t>
            </a:r>
          </a:p>
          <a:p>
            <a:pPr fontAlgn="ctr"/>
            <a:r>
              <a:rPr lang="en-US" sz="1600" b="1" kern="1200"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26</a:t>
            </a:fld>
            <a:endParaRPr lang="en-US"/>
          </a:p>
        </p:txBody>
      </p:sp>
    </p:spTree>
    <p:extLst>
      <p:ext uri="{BB962C8B-B14F-4D97-AF65-F5344CB8AC3E}">
        <p14:creationId xmlns:p14="http://schemas.microsoft.com/office/powerpoint/2010/main" val="1605848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 11.8  Reversal Potential for Synaptic Currents Measured by Voltage Clamp Recording.  </a:t>
            </a:r>
            <a:r>
              <a:rPr lang="en-US" sz="1600" kern="1200" dirty="0">
                <a:solidFill>
                  <a:schemeClr val="tx1"/>
                </a:solidFill>
                <a:effectLst/>
                <a:latin typeface="Times" charset="0"/>
                <a:ea typeface="+mn-ea"/>
                <a:cs typeface="+mn-cs"/>
              </a:rPr>
              <a:t>(A) Scheme for voltage clamp recording at the motor end plate. (B) Synaptic currents recorded from a glycerol-treated muscle fiber at membrane potentials between –120 and +38 mV. When the muscle membrane potential is clamped below 0 mV, synaptic current flows into the muscle. Such inward current would depolarize the muscle if it were not voltage clamped. When the end plate potential is clamped above 0 mV, synaptic current flows out of the cell. (C) Plot of peak end plate current as a function of membrane potential. The relation is nearly linear, with the reversal potential close to 0 mV. (B after K. L. </a:t>
            </a:r>
            <a:r>
              <a:rPr lang="en-US" sz="1600" kern="1200" dirty="0" err="1">
                <a:solidFill>
                  <a:schemeClr val="tx1"/>
                </a:solidFill>
                <a:effectLst/>
                <a:latin typeface="Times" charset="0"/>
                <a:ea typeface="+mn-ea"/>
                <a:cs typeface="+mn-cs"/>
              </a:rPr>
              <a:t>Magleby</a:t>
            </a:r>
            <a:r>
              <a:rPr lang="en-US" sz="1600" kern="1200" dirty="0">
                <a:solidFill>
                  <a:schemeClr val="tx1"/>
                </a:solidFill>
                <a:effectLst/>
                <a:latin typeface="Times" charset="0"/>
                <a:ea typeface="+mn-ea"/>
                <a:cs typeface="+mn-cs"/>
              </a:rPr>
              <a:t> and C. F. Stevens, 1972.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223: 151–171; C after K. L. </a:t>
            </a:r>
            <a:r>
              <a:rPr lang="en-US" sz="1600" kern="1200" dirty="0" err="1">
                <a:solidFill>
                  <a:schemeClr val="tx1"/>
                </a:solidFill>
                <a:effectLst/>
                <a:latin typeface="Times" charset="0"/>
                <a:ea typeface="+mn-ea"/>
                <a:cs typeface="+mn-cs"/>
              </a:rPr>
              <a:t>Magleby</a:t>
            </a:r>
            <a:r>
              <a:rPr lang="en-US" sz="1600" kern="1200" dirty="0">
                <a:solidFill>
                  <a:schemeClr val="tx1"/>
                </a:solidFill>
                <a:effectLst/>
                <a:latin typeface="Times" charset="0"/>
                <a:ea typeface="+mn-ea"/>
                <a:cs typeface="+mn-cs"/>
              </a:rPr>
              <a:t> and C. F. Stevens, 1972.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223: 173–197.)</a:t>
            </a:r>
          </a:p>
          <a:p>
            <a:pPr fontAlgn="ctr"/>
            <a:r>
              <a:rPr lang="en-US" sz="1600" b="1" kern="1200"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27</a:t>
            </a:fld>
            <a:endParaRPr lang="en-US"/>
          </a:p>
        </p:txBody>
      </p:sp>
    </p:spTree>
    <p:extLst>
      <p:ext uri="{BB962C8B-B14F-4D97-AF65-F5344CB8AC3E}">
        <p14:creationId xmlns:p14="http://schemas.microsoft.com/office/powerpoint/2010/main" val="1718178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 11.8  Reversal Potential for Synaptic Currents Measured by Voltage Clamp Recording.  </a:t>
            </a:r>
            <a:r>
              <a:rPr lang="en-US" sz="1600" kern="1200" dirty="0">
                <a:solidFill>
                  <a:schemeClr val="tx1"/>
                </a:solidFill>
                <a:effectLst/>
                <a:latin typeface="Times" charset="0"/>
                <a:ea typeface="+mn-ea"/>
                <a:cs typeface="+mn-cs"/>
              </a:rPr>
              <a:t>(A) Scheme for voltage clamp recording at the motor end plate. (B) Synaptic currents recorded from a glycerol-treated muscle fiber at membrane potentials between –120 and +38 mV. When the muscle membrane potential is clamped below 0 mV, synaptic current flows into the muscle. Such inward current would depolarize the muscle if it were not voltage clamped. When the end plate potential is clamped above 0 mV, synaptic current flows out of the cell. (C) Plot of peak end plate current as a function of membrane potential. The relation is nearly linear, with the reversal potential close to 0 mV. (B after K. L. </a:t>
            </a:r>
            <a:r>
              <a:rPr lang="en-US" sz="1600" kern="1200" dirty="0" err="1">
                <a:solidFill>
                  <a:schemeClr val="tx1"/>
                </a:solidFill>
                <a:effectLst/>
                <a:latin typeface="Times" charset="0"/>
                <a:ea typeface="+mn-ea"/>
                <a:cs typeface="+mn-cs"/>
              </a:rPr>
              <a:t>Magleby</a:t>
            </a:r>
            <a:r>
              <a:rPr lang="en-US" sz="1600" kern="1200" dirty="0">
                <a:solidFill>
                  <a:schemeClr val="tx1"/>
                </a:solidFill>
                <a:effectLst/>
                <a:latin typeface="Times" charset="0"/>
                <a:ea typeface="+mn-ea"/>
                <a:cs typeface="+mn-cs"/>
              </a:rPr>
              <a:t> and C. F. Stevens, 1972.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223: 151–171; C after K. L. </a:t>
            </a:r>
            <a:r>
              <a:rPr lang="en-US" sz="1600" kern="1200" dirty="0" err="1">
                <a:solidFill>
                  <a:schemeClr val="tx1"/>
                </a:solidFill>
                <a:effectLst/>
                <a:latin typeface="Times" charset="0"/>
                <a:ea typeface="+mn-ea"/>
                <a:cs typeface="+mn-cs"/>
              </a:rPr>
              <a:t>Magleby</a:t>
            </a:r>
            <a:r>
              <a:rPr lang="en-US" sz="1600" kern="1200" dirty="0">
                <a:solidFill>
                  <a:schemeClr val="tx1"/>
                </a:solidFill>
                <a:effectLst/>
                <a:latin typeface="Times" charset="0"/>
                <a:ea typeface="+mn-ea"/>
                <a:cs typeface="+mn-cs"/>
              </a:rPr>
              <a:t> and C. F. Stevens, 1972.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223: 173–197.)</a:t>
            </a:r>
          </a:p>
          <a:p>
            <a:pPr fontAlgn="ctr"/>
            <a:r>
              <a:rPr lang="en-US" sz="1600" b="1" kern="1200"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28</a:t>
            </a:fld>
            <a:endParaRPr lang="en-US"/>
          </a:p>
        </p:txBody>
      </p:sp>
    </p:spTree>
    <p:extLst>
      <p:ext uri="{BB962C8B-B14F-4D97-AF65-F5344CB8AC3E}">
        <p14:creationId xmlns:p14="http://schemas.microsoft.com/office/powerpoint/2010/main" val="348024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11.9  Electrical Model of the Postsynaptic Membrane.  </a:t>
            </a:r>
            <a:r>
              <a:rPr lang="en-US" sz="1600" kern="1200" dirty="0">
                <a:solidFill>
                  <a:schemeClr val="tx1"/>
                </a:solidFill>
                <a:effectLst/>
                <a:latin typeface="Times" charset="0"/>
                <a:ea typeface="+mn-ea"/>
                <a:cs typeface="+mn-cs"/>
              </a:rPr>
              <a:t>Channels activated by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are in parallel with the resting membrane channels and with the membrane capacitance, </a:t>
            </a:r>
            <a:r>
              <a:rPr lang="en-US" sz="1600" i="1" kern="1200" dirty="0">
                <a:solidFill>
                  <a:schemeClr val="tx1"/>
                </a:solidFill>
                <a:effectLst/>
                <a:latin typeface="Times" charset="0"/>
                <a:ea typeface="+mn-ea"/>
                <a:cs typeface="+mn-cs"/>
              </a:rPr>
              <a:t>C</a:t>
            </a:r>
            <a:r>
              <a:rPr lang="en-US" sz="1600" kern="1200" baseline="-25000" dirty="0">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(A) The synaptic channel opened by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electrically equivalent to two independent pathways for sodium and potassium. The resting membrane has channels for potassium, chloride, and sodium. (B) The synaptic channel can be represented as a single pathway with conductance </a:t>
            </a:r>
            <a:r>
              <a:rPr lang="en-US" sz="1600" kern="1200" dirty="0" err="1">
                <a:solidFill>
                  <a:schemeClr val="tx1"/>
                </a:solidFill>
                <a:effectLst/>
                <a:latin typeface="Times" charset="0"/>
                <a:ea typeface="+mn-ea"/>
                <a:cs typeface="+mn-cs"/>
              </a:rPr>
              <a:t>Δ</a:t>
            </a:r>
            <a:r>
              <a:rPr lang="en-US" sz="1600" i="1" kern="1200" dirty="0" err="1">
                <a:solidFill>
                  <a:schemeClr val="tx1"/>
                </a:solidFill>
                <a:effectLst/>
                <a:latin typeface="Times" charset="0"/>
                <a:ea typeface="+mn-ea"/>
                <a:cs typeface="+mn-cs"/>
              </a:rPr>
              <a:t>g</a:t>
            </a:r>
            <a:r>
              <a:rPr lang="en-US" sz="1600" kern="1200" baseline="-25000" dirty="0" err="1">
                <a:solidFill>
                  <a:schemeClr val="tx1"/>
                </a:solidFill>
                <a:effectLst/>
                <a:latin typeface="Times" charset="0"/>
                <a:ea typeface="+mn-ea"/>
                <a:cs typeface="+mn-cs"/>
              </a:rPr>
              <a:t>s</a:t>
            </a:r>
            <a:r>
              <a:rPr lang="en-US" sz="1600" kern="1200" dirty="0">
                <a:solidFill>
                  <a:schemeClr val="tx1"/>
                </a:solidFill>
                <a:effectLst/>
                <a:latin typeface="Times" charset="0"/>
                <a:ea typeface="+mn-ea"/>
                <a:cs typeface="+mn-cs"/>
              </a:rPr>
              <a:t> and a battery equal to the reversal potential </a:t>
            </a:r>
            <a:r>
              <a:rPr lang="en-US" sz="1600" i="1" kern="1200" dirty="0" err="1">
                <a:solidFill>
                  <a:schemeClr val="tx1"/>
                </a:solidFill>
                <a:effectLst/>
                <a:latin typeface="Times" charset="0"/>
                <a:ea typeface="+mn-ea"/>
                <a:cs typeface="+mn-cs"/>
              </a:rPr>
              <a:t>V</a:t>
            </a:r>
            <a:r>
              <a:rPr lang="en-US" sz="1600" kern="1200" baseline="-25000" dirty="0" err="1">
                <a:solidFill>
                  <a:schemeClr val="tx1"/>
                </a:solidFill>
                <a:effectLst/>
                <a:latin typeface="Times" charset="0"/>
                <a:ea typeface="+mn-ea"/>
                <a:cs typeface="+mn-cs"/>
              </a:rPr>
              <a:t>r</a:t>
            </a:r>
            <a:r>
              <a:rPr lang="en-US" sz="1600" kern="1200" baseline="-25000" dirty="0">
                <a:solidFill>
                  <a:schemeClr val="tx1"/>
                </a:solidFill>
                <a:effectLst/>
                <a:latin typeface="Times" charset="0"/>
                <a:ea typeface="+mn-ea"/>
                <a:cs typeface="+mn-cs"/>
              </a:rPr>
              <a:t> </a:t>
            </a:r>
            <a:r>
              <a:rPr lang="en-US" sz="1600" kern="1200" dirty="0">
                <a:solidFill>
                  <a:schemeClr val="tx1"/>
                </a:solidFill>
                <a:effectLst/>
                <a:latin typeface="Times" charset="0"/>
                <a:ea typeface="+mn-ea"/>
                <a:cs typeface="+mn-cs"/>
              </a:rPr>
              <a:t>. The resting membrane can be represented as a single pathway with conductance </a:t>
            </a:r>
            <a:r>
              <a:rPr lang="en-US" sz="1600" i="1" kern="1200" dirty="0" err="1">
                <a:solidFill>
                  <a:schemeClr val="tx1"/>
                </a:solidFill>
                <a:effectLst/>
                <a:latin typeface="Times" charset="0"/>
                <a:ea typeface="+mn-ea"/>
                <a:cs typeface="+mn-cs"/>
              </a:rPr>
              <a:t>g</a:t>
            </a:r>
            <a:r>
              <a:rPr lang="en-US" sz="1600" kern="1200" baseline="-25000" dirty="0" err="1">
                <a:solidFill>
                  <a:schemeClr val="tx1"/>
                </a:solidFill>
                <a:effectLst/>
                <a:latin typeface="Times" charset="0"/>
                <a:ea typeface="+mn-ea"/>
                <a:cs typeface="+mn-cs"/>
              </a:rPr>
              <a:t>rest</a:t>
            </a:r>
            <a:r>
              <a:rPr lang="en-US" sz="1600" kern="1200" dirty="0">
                <a:solidFill>
                  <a:schemeClr val="tx1"/>
                </a:solidFill>
                <a:effectLst/>
                <a:latin typeface="Times" charset="0"/>
                <a:ea typeface="+mn-ea"/>
                <a:cs typeface="+mn-cs"/>
              </a:rPr>
              <a:t> and a battery equal to </a:t>
            </a:r>
            <a:r>
              <a:rPr lang="en-US" sz="1600" i="1" kern="1200" dirty="0" err="1">
                <a:solidFill>
                  <a:schemeClr val="tx1"/>
                </a:solidFill>
                <a:effectLst/>
                <a:latin typeface="Times" charset="0"/>
                <a:ea typeface="+mn-ea"/>
                <a:cs typeface="+mn-cs"/>
              </a:rPr>
              <a:t>V</a:t>
            </a:r>
            <a:r>
              <a:rPr lang="en-US" sz="1600" kern="1200" baseline="-25000" dirty="0" err="1">
                <a:solidFill>
                  <a:schemeClr val="tx1"/>
                </a:solidFill>
                <a:effectLst/>
                <a:latin typeface="Times" charset="0"/>
                <a:ea typeface="+mn-ea"/>
                <a:cs typeface="+mn-cs"/>
              </a:rPr>
              <a:t>rest</a:t>
            </a:r>
            <a:r>
              <a:rPr lang="en-US" sz="1600" kern="1200" dirty="0">
                <a:solidFill>
                  <a:schemeClr val="tx1"/>
                </a:solidFill>
                <a:effectLst/>
                <a:latin typeface="Times"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29</a:t>
            </a:fld>
            <a:endParaRPr lang="en-US"/>
          </a:p>
        </p:txBody>
      </p:sp>
    </p:spTree>
    <p:extLst>
      <p:ext uri="{BB962C8B-B14F-4D97-AF65-F5344CB8AC3E}">
        <p14:creationId xmlns:p14="http://schemas.microsoft.com/office/powerpoint/2010/main" val="55024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  Electrical and Chemical Synaptic Transmission.  </a:t>
            </a:r>
            <a:r>
              <a:rPr lang="en-US" sz="1600" kern="1200" dirty="0">
                <a:solidFill>
                  <a:schemeClr val="tx1"/>
                </a:solidFill>
                <a:effectLst/>
                <a:latin typeface="Times" charset="0"/>
                <a:ea typeface="+mn-ea"/>
                <a:cs typeface="+mn-cs"/>
              </a:rPr>
              <a:t>(A) At electrical synapses, current flows directly from one cell to another through connexons (intercellular channels that cluster to form gap junctions). (B) At chemical synapses, depolarization of the presynaptic nerve terminal triggers the release of neurotransmitter molecules, which open ion channel receptors on the postsynaptic membrane, causing excitation or inhibition. Dashed lines show the direction of positive current flow.</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a:t>
            </a:fld>
            <a:endParaRPr lang="en-US"/>
          </a:p>
        </p:txBody>
      </p:sp>
    </p:spTree>
    <p:extLst>
      <p:ext uri="{BB962C8B-B14F-4D97-AF65-F5344CB8AC3E}">
        <p14:creationId xmlns:p14="http://schemas.microsoft.com/office/powerpoint/2010/main" val="1716796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11.9  Electrical Model of the Postsynaptic Membrane.  </a:t>
            </a:r>
            <a:r>
              <a:rPr lang="en-US" sz="1600" kern="1200" dirty="0">
                <a:solidFill>
                  <a:schemeClr val="tx1"/>
                </a:solidFill>
                <a:effectLst/>
                <a:latin typeface="Times" charset="0"/>
                <a:ea typeface="+mn-ea"/>
                <a:cs typeface="+mn-cs"/>
              </a:rPr>
              <a:t>Channels activated by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are in parallel with the resting membrane channels and with the membrane capacitance, </a:t>
            </a:r>
            <a:r>
              <a:rPr lang="en-US" sz="1600" i="1" kern="1200" dirty="0">
                <a:solidFill>
                  <a:schemeClr val="tx1"/>
                </a:solidFill>
                <a:effectLst/>
                <a:latin typeface="Times" charset="0"/>
                <a:ea typeface="+mn-ea"/>
                <a:cs typeface="+mn-cs"/>
              </a:rPr>
              <a:t>C</a:t>
            </a:r>
            <a:r>
              <a:rPr lang="en-US" sz="1600" kern="1200" baseline="-25000" dirty="0">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(A) The synaptic channel opened by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electrically equivalent to two independent pathways for sodium and potassium. The resting membrane has channels for potassium, chloride, and sodium. (B) The synaptic channel can be represented as a single pathway with conductance </a:t>
            </a:r>
            <a:r>
              <a:rPr lang="en-US" sz="1600" kern="1200" dirty="0" err="1">
                <a:solidFill>
                  <a:schemeClr val="tx1"/>
                </a:solidFill>
                <a:effectLst/>
                <a:latin typeface="Times" charset="0"/>
                <a:ea typeface="+mn-ea"/>
                <a:cs typeface="+mn-cs"/>
              </a:rPr>
              <a:t>Δ</a:t>
            </a:r>
            <a:r>
              <a:rPr lang="en-US" sz="1600" i="1" kern="1200" dirty="0" err="1">
                <a:solidFill>
                  <a:schemeClr val="tx1"/>
                </a:solidFill>
                <a:effectLst/>
                <a:latin typeface="Times" charset="0"/>
                <a:ea typeface="+mn-ea"/>
                <a:cs typeface="+mn-cs"/>
              </a:rPr>
              <a:t>g</a:t>
            </a:r>
            <a:r>
              <a:rPr lang="en-US" sz="1600" kern="1200" baseline="-25000" dirty="0" err="1">
                <a:solidFill>
                  <a:schemeClr val="tx1"/>
                </a:solidFill>
                <a:effectLst/>
                <a:latin typeface="Times" charset="0"/>
                <a:ea typeface="+mn-ea"/>
                <a:cs typeface="+mn-cs"/>
              </a:rPr>
              <a:t>s</a:t>
            </a:r>
            <a:r>
              <a:rPr lang="en-US" sz="1600" kern="1200" dirty="0">
                <a:solidFill>
                  <a:schemeClr val="tx1"/>
                </a:solidFill>
                <a:effectLst/>
                <a:latin typeface="Times" charset="0"/>
                <a:ea typeface="+mn-ea"/>
                <a:cs typeface="+mn-cs"/>
              </a:rPr>
              <a:t> and a battery equal to the reversal potential </a:t>
            </a:r>
            <a:r>
              <a:rPr lang="en-US" sz="1600" i="1" kern="1200" dirty="0" err="1">
                <a:solidFill>
                  <a:schemeClr val="tx1"/>
                </a:solidFill>
                <a:effectLst/>
                <a:latin typeface="Times" charset="0"/>
                <a:ea typeface="+mn-ea"/>
                <a:cs typeface="+mn-cs"/>
              </a:rPr>
              <a:t>V</a:t>
            </a:r>
            <a:r>
              <a:rPr lang="en-US" sz="1600" kern="1200" baseline="-25000" dirty="0" err="1">
                <a:solidFill>
                  <a:schemeClr val="tx1"/>
                </a:solidFill>
                <a:effectLst/>
                <a:latin typeface="Times" charset="0"/>
                <a:ea typeface="+mn-ea"/>
                <a:cs typeface="+mn-cs"/>
              </a:rPr>
              <a:t>r</a:t>
            </a:r>
            <a:r>
              <a:rPr lang="en-US" sz="1600" kern="1200" baseline="-25000" dirty="0">
                <a:solidFill>
                  <a:schemeClr val="tx1"/>
                </a:solidFill>
                <a:effectLst/>
                <a:latin typeface="Times" charset="0"/>
                <a:ea typeface="+mn-ea"/>
                <a:cs typeface="+mn-cs"/>
              </a:rPr>
              <a:t> </a:t>
            </a:r>
            <a:r>
              <a:rPr lang="en-US" sz="1600" kern="1200" dirty="0">
                <a:solidFill>
                  <a:schemeClr val="tx1"/>
                </a:solidFill>
                <a:effectLst/>
                <a:latin typeface="Times" charset="0"/>
                <a:ea typeface="+mn-ea"/>
                <a:cs typeface="+mn-cs"/>
              </a:rPr>
              <a:t>. The resting membrane can be represented as a single pathway with conductance </a:t>
            </a:r>
            <a:r>
              <a:rPr lang="en-US" sz="1600" i="1" kern="1200" dirty="0" err="1">
                <a:solidFill>
                  <a:schemeClr val="tx1"/>
                </a:solidFill>
                <a:effectLst/>
                <a:latin typeface="Times" charset="0"/>
                <a:ea typeface="+mn-ea"/>
                <a:cs typeface="+mn-cs"/>
              </a:rPr>
              <a:t>g</a:t>
            </a:r>
            <a:r>
              <a:rPr lang="en-US" sz="1600" kern="1200" baseline="-25000" dirty="0" err="1">
                <a:solidFill>
                  <a:schemeClr val="tx1"/>
                </a:solidFill>
                <a:effectLst/>
                <a:latin typeface="Times" charset="0"/>
                <a:ea typeface="+mn-ea"/>
                <a:cs typeface="+mn-cs"/>
              </a:rPr>
              <a:t>rest</a:t>
            </a:r>
            <a:r>
              <a:rPr lang="en-US" sz="1600" kern="1200" dirty="0">
                <a:solidFill>
                  <a:schemeClr val="tx1"/>
                </a:solidFill>
                <a:effectLst/>
                <a:latin typeface="Times" charset="0"/>
                <a:ea typeface="+mn-ea"/>
                <a:cs typeface="+mn-cs"/>
              </a:rPr>
              <a:t> and a battery equal to </a:t>
            </a:r>
            <a:r>
              <a:rPr lang="en-US" sz="1600" i="1" kern="1200" dirty="0" err="1">
                <a:solidFill>
                  <a:schemeClr val="tx1"/>
                </a:solidFill>
                <a:effectLst/>
                <a:latin typeface="Times" charset="0"/>
                <a:ea typeface="+mn-ea"/>
                <a:cs typeface="+mn-cs"/>
              </a:rPr>
              <a:t>V</a:t>
            </a:r>
            <a:r>
              <a:rPr lang="en-US" sz="1600" kern="1200" baseline="-25000" dirty="0" err="1">
                <a:solidFill>
                  <a:schemeClr val="tx1"/>
                </a:solidFill>
                <a:effectLst/>
                <a:latin typeface="Times" charset="0"/>
                <a:ea typeface="+mn-ea"/>
                <a:cs typeface="+mn-cs"/>
              </a:rPr>
              <a:t>rest</a:t>
            </a:r>
            <a:r>
              <a:rPr lang="en-US" sz="1600" kern="1200" dirty="0">
                <a:solidFill>
                  <a:schemeClr val="tx1"/>
                </a:solidFill>
                <a:effectLst/>
                <a:latin typeface="Times"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30</a:t>
            </a:fld>
            <a:endParaRPr lang="en-US"/>
          </a:p>
        </p:txBody>
      </p:sp>
    </p:spTree>
    <p:extLst>
      <p:ext uri="{BB962C8B-B14F-4D97-AF65-F5344CB8AC3E}">
        <p14:creationId xmlns:p14="http://schemas.microsoft.com/office/powerpoint/2010/main" val="985373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11.9  Electrical Model of the Postsynaptic Membrane.  </a:t>
            </a:r>
            <a:r>
              <a:rPr lang="en-US" sz="1600" kern="1200" dirty="0">
                <a:solidFill>
                  <a:schemeClr val="tx1"/>
                </a:solidFill>
                <a:effectLst/>
                <a:latin typeface="Times" charset="0"/>
                <a:ea typeface="+mn-ea"/>
                <a:cs typeface="+mn-cs"/>
              </a:rPr>
              <a:t>Channels activated by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are in parallel with the resting membrane channels and with the membrane capacitance, </a:t>
            </a:r>
            <a:r>
              <a:rPr lang="en-US" sz="1600" i="1" kern="1200" dirty="0">
                <a:solidFill>
                  <a:schemeClr val="tx1"/>
                </a:solidFill>
                <a:effectLst/>
                <a:latin typeface="Times" charset="0"/>
                <a:ea typeface="+mn-ea"/>
                <a:cs typeface="+mn-cs"/>
              </a:rPr>
              <a:t>C</a:t>
            </a:r>
            <a:r>
              <a:rPr lang="en-US" sz="1600" kern="1200" baseline="-25000" dirty="0">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(A) The synaptic channel opened by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electrically equivalent to two independent pathways for sodium and potassium. The resting membrane has channels for potassium, chloride, and sodium. (B) The synaptic channel can be represented as a single pathway with conductance </a:t>
            </a:r>
            <a:r>
              <a:rPr lang="en-US" sz="1600" kern="1200" dirty="0" err="1">
                <a:solidFill>
                  <a:schemeClr val="tx1"/>
                </a:solidFill>
                <a:effectLst/>
                <a:latin typeface="Times" charset="0"/>
                <a:ea typeface="+mn-ea"/>
                <a:cs typeface="+mn-cs"/>
              </a:rPr>
              <a:t>Δ</a:t>
            </a:r>
            <a:r>
              <a:rPr lang="en-US" sz="1600" i="1" kern="1200" dirty="0" err="1">
                <a:solidFill>
                  <a:schemeClr val="tx1"/>
                </a:solidFill>
                <a:effectLst/>
                <a:latin typeface="Times" charset="0"/>
                <a:ea typeface="+mn-ea"/>
                <a:cs typeface="+mn-cs"/>
              </a:rPr>
              <a:t>g</a:t>
            </a:r>
            <a:r>
              <a:rPr lang="en-US" sz="1600" kern="1200" baseline="-25000" dirty="0" err="1">
                <a:solidFill>
                  <a:schemeClr val="tx1"/>
                </a:solidFill>
                <a:effectLst/>
                <a:latin typeface="Times" charset="0"/>
                <a:ea typeface="+mn-ea"/>
                <a:cs typeface="+mn-cs"/>
              </a:rPr>
              <a:t>s</a:t>
            </a:r>
            <a:r>
              <a:rPr lang="en-US" sz="1600" kern="1200" dirty="0">
                <a:solidFill>
                  <a:schemeClr val="tx1"/>
                </a:solidFill>
                <a:effectLst/>
                <a:latin typeface="Times" charset="0"/>
                <a:ea typeface="+mn-ea"/>
                <a:cs typeface="+mn-cs"/>
              </a:rPr>
              <a:t> and a battery equal to the reversal potential </a:t>
            </a:r>
            <a:r>
              <a:rPr lang="en-US" sz="1600" i="1" kern="1200" dirty="0" err="1">
                <a:solidFill>
                  <a:schemeClr val="tx1"/>
                </a:solidFill>
                <a:effectLst/>
                <a:latin typeface="Times" charset="0"/>
                <a:ea typeface="+mn-ea"/>
                <a:cs typeface="+mn-cs"/>
              </a:rPr>
              <a:t>V</a:t>
            </a:r>
            <a:r>
              <a:rPr lang="en-US" sz="1600" kern="1200" baseline="-25000" dirty="0" err="1">
                <a:solidFill>
                  <a:schemeClr val="tx1"/>
                </a:solidFill>
                <a:effectLst/>
                <a:latin typeface="Times" charset="0"/>
                <a:ea typeface="+mn-ea"/>
                <a:cs typeface="+mn-cs"/>
              </a:rPr>
              <a:t>r</a:t>
            </a:r>
            <a:r>
              <a:rPr lang="en-US" sz="1600" kern="1200" baseline="-25000" dirty="0">
                <a:solidFill>
                  <a:schemeClr val="tx1"/>
                </a:solidFill>
                <a:effectLst/>
                <a:latin typeface="Times" charset="0"/>
                <a:ea typeface="+mn-ea"/>
                <a:cs typeface="+mn-cs"/>
              </a:rPr>
              <a:t> </a:t>
            </a:r>
            <a:r>
              <a:rPr lang="en-US" sz="1600" kern="1200" dirty="0">
                <a:solidFill>
                  <a:schemeClr val="tx1"/>
                </a:solidFill>
                <a:effectLst/>
                <a:latin typeface="Times" charset="0"/>
                <a:ea typeface="+mn-ea"/>
                <a:cs typeface="+mn-cs"/>
              </a:rPr>
              <a:t>. The resting membrane can be represented as a single pathway with conductance </a:t>
            </a:r>
            <a:r>
              <a:rPr lang="en-US" sz="1600" i="1" kern="1200" dirty="0" err="1">
                <a:solidFill>
                  <a:schemeClr val="tx1"/>
                </a:solidFill>
                <a:effectLst/>
                <a:latin typeface="Times" charset="0"/>
                <a:ea typeface="+mn-ea"/>
                <a:cs typeface="+mn-cs"/>
              </a:rPr>
              <a:t>g</a:t>
            </a:r>
            <a:r>
              <a:rPr lang="en-US" sz="1600" kern="1200" baseline="-25000" dirty="0" err="1">
                <a:solidFill>
                  <a:schemeClr val="tx1"/>
                </a:solidFill>
                <a:effectLst/>
                <a:latin typeface="Times" charset="0"/>
                <a:ea typeface="+mn-ea"/>
                <a:cs typeface="+mn-cs"/>
              </a:rPr>
              <a:t>rest</a:t>
            </a:r>
            <a:r>
              <a:rPr lang="en-US" sz="1600" kern="1200" dirty="0">
                <a:solidFill>
                  <a:schemeClr val="tx1"/>
                </a:solidFill>
                <a:effectLst/>
                <a:latin typeface="Times" charset="0"/>
                <a:ea typeface="+mn-ea"/>
                <a:cs typeface="+mn-cs"/>
              </a:rPr>
              <a:t> and a battery equal to </a:t>
            </a:r>
            <a:r>
              <a:rPr lang="en-US" sz="1600" i="1" kern="1200" dirty="0" err="1">
                <a:solidFill>
                  <a:schemeClr val="tx1"/>
                </a:solidFill>
                <a:effectLst/>
                <a:latin typeface="Times" charset="0"/>
                <a:ea typeface="+mn-ea"/>
                <a:cs typeface="+mn-cs"/>
              </a:rPr>
              <a:t>V</a:t>
            </a:r>
            <a:r>
              <a:rPr lang="en-US" sz="1600" kern="1200" baseline="-25000" dirty="0" err="1">
                <a:solidFill>
                  <a:schemeClr val="tx1"/>
                </a:solidFill>
                <a:effectLst/>
                <a:latin typeface="Times" charset="0"/>
                <a:ea typeface="+mn-ea"/>
                <a:cs typeface="+mn-cs"/>
              </a:rPr>
              <a:t>rest</a:t>
            </a:r>
            <a:r>
              <a:rPr lang="en-US" sz="1600" kern="1200" dirty="0">
                <a:solidFill>
                  <a:schemeClr val="tx1"/>
                </a:solidFill>
                <a:effectLst/>
                <a:latin typeface="Times"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31</a:t>
            </a:fld>
            <a:endParaRPr lang="en-US"/>
          </a:p>
        </p:txBody>
      </p:sp>
    </p:spTree>
    <p:extLst>
      <p:ext uri="{BB962C8B-B14F-4D97-AF65-F5344CB8AC3E}">
        <p14:creationId xmlns:p14="http://schemas.microsoft.com/office/powerpoint/2010/main" val="629444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11.10  Total End Plate Current Is the Sum of Individual Channel Currents.  </a:t>
            </a:r>
            <a:r>
              <a:rPr lang="en-US" sz="1600" kern="1200" dirty="0">
                <a:solidFill>
                  <a:schemeClr val="tx1"/>
                </a:solidFill>
                <a:effectLst/>
                <a:latin typeface="Times" charset="0"/>
                <a:ea typeface="+mn-ea"/>
                <a:cs typeface="+mn-cs"/>
              </a:rPr>
              <a:t>Current flow through six individual channels is depicted in the top panel. Channels open instantaneously in response to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(added at the red marker point).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 is rapidly hydrolyzed, so its concentration falls quickly (red marker), preventing any further channel openings. Channel open times are distributed exponentially. The individual channel currents sum to give the total end plate current (lower panel). The time constant of the decay of the total current is equal to the mean open time of the individual channels.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32</a:t>
            </a:fld>
            <a:endParaRPr lang="en-US"/>
          </a:p>
        </p:txBody>
      </p:sp>
    </p:spTree>
    <p:extLst>
      <p:ext uri="{BB962C8B-B14F-4D97-AF65-F5344CB8AC3E}">
        <p14:creationId xmlns:p14="http://schemas.microsoft.com/office/powerpoint/2010/main" val="989273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11.11  End Plate Nicotinic Acetylcholine Receptors Open in Bursts.  </a:t>
            </a:r>
            <a:r>
              <a:rPr lang="en-US" sz="1600" kern="1200" dirty="0">
                <a:solidFill>
                  <a:schemeClr val="tx1"/>
                </a:solidFill>
                <a:effectLst/>
                <a:latin typeface="Times" charset="0"/>
                <a:ea typeface="+mn-ea"/>
                <a:cs typeface="+mn-cs"/>
              </a:rPr>
              <a:t>(A) Predicted burst of three openings (AR*) assuming the fastest possible binding rate (5 × 10</a:t>
            </a:r>
            <a:r>
              <a:rPr lang="en-US" sz="1600" kern="1200" baseline="30000" dirty="0">
                <a:solidFill>
                  <a:schemeClr val="tx1"/>
                </a:solidFill>
                <a:effectLst/>
                <a:latin typeface="Times" charset="0"/>
                <a:ea typeface="+mn-ea"/>
                <a:cs typeface="+mn-cs"/>
              </a:rPr>
              <a:t>8</a:t>
            </a:r>
            <a:r>
              <a:rPr lang="en-US" sz="1600" kern="1200" dirty="0">
                <a:solidFill>
                  <a:schemeClr val="tx1"/>
                </a:solidFill>
                <a:effectLst/>
                <a:latin typeface="Times" charset="0"/>
                <a:ea typeface="+mn-ea"/>
                <a:cs typeface="+mn-cs"/>
              </a:rPr>
              <a:t> moles</a:t>
            </a:r>
            <a:r>
              <a:rPr lang="en-US" sz="1600" kern="1200" baseline="30000" dirty="0">
                <a:solidFill>
                  <a:schemeClr val="tx1"/>
                </a:solidFill>
                <a:effectLst/>
                <a:latin typeface="Times" charset="0"/>
                <a:ea typeface="+mn-ea"/>
                <a:cs typeface="+mn-cs"/>
              </a:rPr>
              <a:t>−1</a:t>
            </a:r>
            <a:r>
              <a:rPr lang="en-US" sz="1600" kern="1200" dirty="0">
                <a:solidFill>
                  <a:schemeClr val="tx1"/>
                </a:solidFill>
                <a:effectLst/>
                <a:latin typeface="Times" charset="0"/>
                <a:ea typeface="+mn-ea"/>
                <a:cs typeface="+mn-cs"/>
              </a:rPr>
              <a:t> s</a:t>
            </a:r>
            <a:r>
              <a:rPr lang="en-US" sz="1600" kern="1200" baseline="30000" dirty="0">
                <a:solidFill>
                  <a:schemeClr val="tx1"/>
                </a:solidFill>
                <a:effectLst/>
                <a:latin typeface="Times" charset="0"/>
                <a:ea typeface="+mn-ea"/>
                <a:cs typeface="+mn-cs"/>
              </a:rPr>
              <a:t>−1</a:t>
            </a:r>
            <a:r>
              <a:rPr lang="en-US" sz="1600" kern="1200" dirty="0">
                <a:solidFill>
                  <a:schemeClr val="tx1"/>
                </a:solidFill>
                <a:effectLst/>
                <a:latin typeface="Times" charset="0"/>
                <a:ea typeface="+mn-ea"/>
                <a:cs typeface="+mn-cs"/>
              </a:rPr>
              <a:t>). The channel flips briefly to the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-bound state but returns to the shut (AR) state twice before the acetylcholine dissociates and the channel reverts to the R state. (B) High-resolution recording of an equivalent three-opening burst with two brief closures from a frog end plate receptor activated by the nicotinic agonist </a:t>
            </a:r>
            <a:r>
              <a:rPr lang="en-US" sz="1600" kern="1200" dirty="0" err="1">
                <a:solidFill>
                  <a:schemeClr val="tx1"/>
                </a:solidFill>
                <a:effectLst/>
                <a:latin typeface="Times" charset="0"/>
                <a:ea typeface="+mn-ea"/>
                <a:cs typeface="+mn-cs"/>
              </a:rPr>
              <a:t>suberyldicholine</a:t>
            </a:r>
            <a:r>
              <a:rPr lang="en-US" sz="1600" kern="1200" dirty="0">
                <a:solidFill>
                  <a:schemeClr val="tx1"/>
                </a:solidFill>
                <a:effectLst/>
                <a:latin typeface="Times" charset="0"/>
                <a:ea typeface="+mn-ea"/>
                <a:cs typeface="+mn-cs"/>
              </a:rPr>
              <a:t>. (Adapted from D. Colquhoun, 2007.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581: 425–427; D. Colquhoun and B. </a:t>
            </a:r>
            <a:r>
              <a:rPr lang="en-US" sz="1600" kern="1200" dirty="0" err="1">
                <a:solidFill>
                  <a:schemeClr val="tx1"/>
                </a:solidFill>
                <a:effectLst/>
                <a:latin typeface="Times" charset="0"/>
                <a:ea typeface="+mn-ea"/>
                <a:cs typeface="+mn-cs"/>
              </a:rPr>
              <a:t>Sakmann</a:t>
            </a:r>
            <a:r>
              <a:rPr lang="en-US" sz="1600" kern="1200" dirty="0">
                <a:solidFill>
                  <a:schemeClr val="tx1"/>
                </a:solidFill>
                <a:effectLst/>
                <a:latin typeface="Times" charset="0"/>
                <a:ea typeface="+mn-ea"/>
                <a:cs typeface="+mn-cs"/>
              </a:rPr>
              <a:t>, 1985.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369: 501–557.)</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33</a:t>
            </a:fld>
            <a:endParaRPr lang="en-US"/>
          </a:p>
        </p:txBody>
      </p:sp>
    </p:spTree>
    <p:extLst>
      <p:ext uri="{BB962C8B-B14F-4D97-AF65-F5344CB8AC3E}">
        <p14:creationId xmlns:p14="http://schemas.microsoft.com/office/powerpoint/2010/main" val="803007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11.11  End Plate Nicotinic Acetylcholine Receptors Open in Bursts.  </a:t>
            </a:r>
            <a:r>
              <a:rPr lang="en-US" sz="1600" kern="1200" dirty="0">
                <a:solidFill>
                  <a:schemeClr val="tx1"/>
                </a:solidFill>
                <a:effectLst/>
                <a:latin typeface="Times" charset="0"/>
                <a:ea typeface="+mn-ea"/>
                <a:cs typeface="+mn-cs"/>
              </a:rPr>
              <a:t>(A) Predicted burst of three openings (AR*) assuming the fastest possible binding rate (5 × 10</a:t>
            </a:r>
            <a:r>
              <a:rPr lang="en-US" sz="1600" kern="1200" baseline="30000" dirty="0">
                <a:solidFill>
                  <a:schemeClr val="tx1"/>
                </a:solidFill>
                <a:effectLst/>
                <a:latin typeface="Times" charset="0"/>
                <a:ea typeface="+mn-ea"/>
                <a:cs typeface="+mn-cs"/>
              </a:rPr>
              <a:t>8</a:t>
            </a:r>
            <a:r>
              <a:rPr lang="en-US" sz="1600" kern="1200" dirty="0">
                <a:solidFill>
                  <a:schemeClr val="tx1"/>
                </a:solidFill>
                <a:effectLst/>
                <a:latin typeface="Times" charset="0"/>
                <a:ea typeface="+mn-ea"/>
                <a:cs typeface="+mn-cs"/>
              </a:rPr>
              <a:t> moles</a:t>
            </a:r>
            <a:r>
              <a:rPr lang="en-US" sz="1600" kern="1200" baseline="30000" dirty="0">
                <a:solidFill>
                  <a:schemeClr val="tx1"/>
                </a:solidFill>
                <a:effectLst/>
                <a:latin typeface="Times" charset="0"/>
                <a:ea typeface="+mn-ea"/>
                <a:cs typeface="+mn-cs"/>
              </a:rPr>
              <a:t>−1</a:t>
            </a:r>
            <a:r>
              <a:rPr lang="en-US" sz="1600" kern="1200" dirty="0">
                <a:solidFill>
                  <a:schemeClr val="tx1"/>
                </a:solidFill>
                <a:effectLst/>
                <a:latin typeface="Times" charset="0"/>
                <a:ea typeface="+mn-ea"/>
                <a:cs typeface="+mn-cs"/>
              </a:rPr>
              <a:t> s</a:t>
            </a:r>
            <a:r>
              <a:rPr lang="en-US" sz="1600" kern="1200" baseline="30000" dirty="0">
                <a:solidFill>
                  <a:schemeClr val="tx1"/>
                </a:solidFill>
                <a:effectLst/>
                <a:latin typeface="Times" charset="0"/>
                <a:ea typeface="+mn-ea"/>
                <a:cs typeface="+mn-cs"/>
              </a:rPr>
              <a:t>−1</a:t>
            </a:r>
            <a:r>
              <a:rPr lang="en-US" sz="1600" kern="1200" dirty="0">
                <a:solidFill>
                  <a:schemeClr val="tx1"/>
                </a:solidFill>
                <a:effectLst/>
                <a:latin typeface="Times" charset="0"/>
                <a:ea typeface="+mn-ea"/>
                <a:cs typeface="+mn-cs"/>
              </a:rPr>
              <a:t>). The channel flips briefly to the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-bound state but returns to the shut (AR) state twice before the acetylcholine dissociates and the channel reverts to the R state. (B) High-resolution recording of an equivalent three-opening burst with two brief closures from a frog end plate receptor activated by the nicotinic agonist </a:t>
            </a:r>
            <a:r>
              <a:rPr lang="en-US" sz="1600" kern="1200" dirty="0" err="1">
                <a:solidFill>
                  <a:schemeClr val="tx1"/>
                </a:solidFill>
                <a:effectLst/>
                <a:latin typeface="Times" charset="0"/>
                <a:ea typeface="+mn-ea"/>
                <a:cs typeface="+mn-cs"/>
              </a:rPr>
              <a:t>suberyldicholine</a:t>
            </a:r>
            <a:r>
              <a:rPr lang="en-US" sz="1600" kern="1200" dirty="0">
                <a:solidFill>
                  <a:schemeClr val="tx1"/>
                </a:solidFill>
                <a:effectLst/>
                <a:latin typeface="Times" charset="0"/>
                <a:ea typeface="+mn-ea"/>
                <a:cs typeface="+mn-cs"/>
              </a:rPr>
              <a:t>. (Adapted from D. Colquhoun, 2007.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581: 425–427; D. Colquhoun and B. </a:t>
            </a:r>
            <a:r>
              <a:rPr lang="en-US" sz="1600" kern="1200" dirty="0" err="1">
                <a:solidFill>
                  <a:schemeClr val="tx1"/>
                </a:solidFill>
                <a:effectLst/>
                <a:latin typeface="Times" charset="0"/>
                <a:ea typeface="+mn-ea"/>
                <a:cs typeface="+mn-cs"/>
              </a:rPr>
              <a:t>Sakmann</a:t>
            </a:r>
            <a:r>
              <a:rPr lang="en-US" sz="1600" kern="1200" dirty="0">
                <a:solidFill>
                  <a:schemeClr val="tx1"/>
                </a:solidFill>
                <a:effectLst/>
                <a:latin typeface="Times" charset="0"/>
                <a:ea typeface="+mn-ea"/>
                <a:cs typeface="+mn-cs"/>
              </a:rPr>
              <a:t>, 1985.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369: 501–557.)</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34</a:t>
            </a:fld>
            <a:endParaRPr lang="en-US"/>
          </a:p>
        </p:txBody>
      </p:sp>
    </p:spTree>
    <p:extLst>
      <p:ext uri="{BB962C8B-B14F-4D97-AF65-F5344CB8AC3E}">
        <p14:creationId xmlns:p14="http://schemas.microsoft.com/office/powerpoint/2010/main" val="3071559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11.11  End Plate Nicotinic Acetylcholine Receptors Open in Bursts.  </a:t>
            </a:r>
            <a:r>
              <a:rPr lang="en-US" sz="1600" kern="1200" dirty="0">
                <a:solidFill>
                  <a:schemeClr val="tx1"/>
                </a:solidFill>
                <a:effectLst/>
                <a:latin typeface="Times" charset="0"/>
                <a:ea typeface="+mn-ea"/>
                <a:cs typeface="+mn-cs"/>
              </a:rPr>
              <a:t>(A) Predicted burst of three openings (AR*) assuming the fastest possible binding rate (5 × 10</a:t>
            </a:r>
            <a:r>
              <a:rPr lang="en-US" sz="1600" kern="1200" baseline="30000" dirty="0">
                <a:solidFill>
                  <a:schemeClr val="tx1"/>
                </a:solidFill>
                <a:effectLst/>
                <a:latin typeface="Times" charset="0"/>
                <a:ea typeface="+mn-ea"/>
                <a:cs typeface="+mn-cs"/>
              </a:rPr>
              <a:t>8</a:t>
            </a:r>
            <a:r>
              <a:rPr lang="en-US" sz="1600" kern="1200" dirty="0">
                <a:solidFill>
                  <a:schemeClr val="tx1"/>
                </a:solidFill>
                <a:effectLst/>
                <a:latin typeface="Times" charset="0"/>
                <a:ea typeface="+mn-ea"/>
                <a:cs typeface="+mn-cs"/>
              </a:rPr>
              <a:t> moles</a:t>
            </a:r>
            <a:r>
              <a:rPr lang="en-US" sz="1600" kern="1200" baseline="30000" dirty="0">
                <a:solidFill>
                  <a:schemeClr val="tx1"/>
                </a:solidFill>
                <a:effectLst/>
                <a:latin typeface="Times" charset="0"/>
                <a:ea typeface="+mn-ea"/>
                <a:cs typeface="+mn-cs"/>
              </a:rPr>
              <a:t>−1</a:t>
            </a:r>
            <a:r>
              <a:rPr lang="en-US" sz="1600" kern="1200" dirty="0">
                <a:solidFill>
                  <a:schemeClr val="tx1"/>
                </a:solidFill>
                <a:effectLst/>
                <a:latin typeface="Times" charset="0"/>
                <a:ea typeface="+mn-ea"/>
                <a:cs typeface="+mn-cs"/>
              </a:rPr>
              <a:t> s</a:t>
            </a:r>
            <a:r>
              <a:rPr lang="en-US" sz="1600" kern="1200" baseline="30000" dirty="0">
                <a:solidFill>
                  <a:schemeClr val="tx1"/>
                </a:solidFill>
                <a:effectLst/>
                <a:latin typeface="Times" charset="0"/>
                <a:ea typeface="+mn-ea"/>
                <a:cs typeface="+mn-cs"/>
              </a:rPr>
              <a:t>−1</a:t>
            </a:r>
            <a:r>
              <a:rPr lang="en-US" sz="1600" kern="1200" dirty="0">
                <a:solidFill>
                  <a:schemeClr val="tx1"/>
                </a:solidFill>
                <a:effectLst/>
                <a:latin typeface="Times" charset="0"/>
                <a:ea typeface="+mn-ea"/>
                <a:cs typeface="+mn-cs"/>
              </a:rPr>
              <a:t>). The channel flips briefly to the </a:t>
            </a:r>
            <a:r>
              <a:rPr lang="en-US" sz="1600" kern="1200" dirty="0" err="1">
                <a:solidFill>
                  <a:schemeClr val="tx1"/>
                </a:solidFill>
                <a:effectLst/>
                <a:latin typeface="Times" charset="0"/>
                <a:ea typeface="+mn-ea"/>
                <a:cs typeface="+mn-cs"/>
              </a:rPr>
              <a:t>ACh</a:t>
            </a:r>
            <a:r>
              <a:rPr lang="en-US" sz="1600" kern="1200" dirty="0">
                <a:solidFill>
                  <a:schemeClr val="tx1"/>
                </a:solidFill>
                <a:effectLst/>
                <a:latin typeface="Times" charset="0"/>
                <a:ea typeface="+mn-ea"/>
                <a:cs typeface="+mn-cs"/>
              </a:rPr>
              <a:t>-bound state but returns to the shut (AR) state twice before the acetylcholine dissociates and the channel reverts to the R state. (B) High-resolution recording of an equivalent three-opening burst with two brief closures from a frog end plate receptor activated by the nicotinic agonist </a:t>
            </a:r>
            <a:r>
              <a:rPr lang="en-US" sz="1600" kern="1200" dirty="0" err="1">
                <a:solidFill>
                  <a:schemeClr val="tx1"/>
                </a:solidFill>
                <a:effectLst/>
                <a:latin typeface="Times" charset="0"/>
                <a:ea typeface="+mn-ea"/>
                <a:cs typeface="+mn-cs"/>
              </a:rPr>
              <a:t>suberyldicholine</a:t>
            </a:r>
            <a:r>
              <a:rPr lang="en-US" sz="1600" kern="1200" dirty="0">
                <a:solidFill>
                  <a:schemeClr val="tx1"/>
                </a:solidFill>
                <a:effectLst/>
                <a:latin typeface="Times" charset="0"/>
                <a:ea typeface="+mn-ea"/>
                <a:cs typeface="+mn-cs"/>
              </a:rPr>
              <a:t>. (Adapted from D. Colquhoun, 2007.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581: 425–427; D. Colquhoun and B. </a:t>
            </a:r>
            <a:r>
              <a:rPr lang="en-US" sz="1600" kern="1200" dirty="0" err="1">
                <a:solidFill>
                  <a:schemeClr val="tx1"/>
                </a:solidFill>
                <a:effectLst/>
                <a:latin typeface="Times" charset="0"/>
                <a:ea typeface="+mn-ea"/>
                <a:cs typeface="+mn-cs"/>
              </a:rPr>
              <a:t>Sakmann</a:t>
            </a:r>
            <a:r>
              <a:rPr lang="en-US" sz="1600" kern="1200" dirty="0">
                <a:solidFill>
                  <a:schemeClr val="tx1"/>
                </a:solidFill>
                <a:effectLst/>
                <a:latin typeface="Times" charset="0"/>
                <a:ea typeface="+mn-ea"/>
                <a:cs typeface="+mn-cs"/>
              </a:rPr>
              <a:t>, 1985.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369: 501–557.)</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35</a:t>
            </a:fld>
            <a:endParaRPr lang="en-US"/>
          </a:p>
        </p:txBody>
      </p:sp>
    </p:spTree>
    <p:extLst>
      <p:ext uri="{BB962C8B-B14F-4D97-AF65-F5344CB8AC3E}">
        <p14:creationId xmlns:p14="http://schemas.microsoft.com/office/powerpoint/2010/main" val="341271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11.12  The Excitatory Neurotransmitter Glutamate Acts on Two Different Receptors to Produce Two Excitatory Postsynaptic Currents (EPSCs).  </a:t>
            </a:r>
            <a:r>
              <a:rPr lang="en-US" sz="1600" kern="1200" dirty="0">
                <a:solidFill>
                  <a:schemeClr val="tx1"/>
                </a:solidFill>
                <a:effectLst/>
                <a:latin typeface="Times" charset="0"/>
                <a:ea typeface="+mn-ea"/>
                <a:cs typeface="+mn-cs"/>
              </a:rPr>
              <a:t>EPSCs were recorded with a patch electrode from an interneuron in the CA1 region of a rat hippocampal slice preparation. The synaptic potentials were produced by stimulating the glutamate-releasing afferent fibers in the Schaffer collaterals. The interneuron membrane potential was held at three different values, –80, –40, and +20 mV. (A) The traces show the effect of blocking the AMPA receptors with CNQX. This suppressed all of the EPSC at –80 mV but only the first part at +20 mV, leaving a large, slower component. The latter was due to the simultaneous activation of voltage-dependent NMDA receptors, since blocking the NMDA receptors with APV. (B) left a pure, fast AMPA receptor-mediated EPSC. (C) Schematic of recording. PC = pyramidal cells; IN = interneuron; SC = Schaffer collaterals; excitation (+); inhibition (–). (A,B after P. </a:t>
            </a:r>
            <a:r>
              <a:rPr lang="en-US" sz="1600" kern="1200" dirty="0" err="1">
                <a:solidFill>
                  <a:schemeClr val="tx1"/>
                </a:solidFill>
                <a:effectLst/>
                <a:latin typeface="Times" charset="0"/>
                <a:ea typeface="+mn-ea"/>
                <a:cs typeface="+mn-cs"/>
              </a:rPr>
              <a:t>Sah</a:t>
            </a:r>
            <a:r>
              <a:rPr lang="en-US" sz="1600" kern="1200" dirty="0">
                <a:solidFill>
                  <a:schemeClr val="tx1"/>
                </a:solidFill>
                <a:effectLst/>
                <a:latin typeface="Times" charset="0"/>
                <a:ea typeface="+mn-ea"/>
                <a:cs typeface="+mn-cs"/>
              </a:rPr>
              <a:t> et al., 1990.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430: 605–616.)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36</a:t>
            </a:fld>
            <a:endParaRPr lang="en-US"/>
          </a:p>
        </p:txBody>
      </p:sp>
    </p:spTree>
    <p:extLst>
      <p:ext uri="{BB962C8B-B14F-4D97-AF65-F5344CB8AC3E}">
        <p14:creationId xmlns:p14="http://schemas.microsoft.com/office/powerpoint/2010/main" val="3041017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11.12  The Excitatory Neurotransmitter Glutamate Acts on Two Different Receptors to Produce Two Excitatory Postsynaptic Currents (EPSCs).  </a:t>
            </a:r>
            <a:r>
              <a:rPr lang="en-US" sz="1600" kern="1200" dirty="0">
                <a:solidFill>
                  <a:schemeClr val="tx1"/>
                </a:solidFill>
                <a:effectLst/>
                <a:latin typeface="Times" charset="0"/>
                <a:ea typeface="+mn-ea"/>
                <a:cs typeface="+mn-cs"/>
              </a:rPr>
              <a:t>EPSCs were recorded with a patch electrode from an interneuron in the CA1 region of a rat hippocampal slice preparation. The synaptic potentials were produced by stimulating the glutamate-releasing afferent fibers in the Schaffer collaterals. The interneuron membrane potential was held at three different values, –80, –40, and +20 mV. (A) The traces show the effect of blocking the AMPA receptors with CNQX. This suppressed all of the EPSC at –80 mV but only the first part at +20 mV, leaving a large, slower component. The latter was due to the simultaneous activation of voltage-dependent NMDA receptors, since blocking the NMDA receptors with APV. (B) left a pure, fast AMPA receptor-mediated EPSC. (C) Schematic of recording. PC = pyramidal cells; IN = interneuron; SC = Schaffer collaterals; excitation (+); inhibition (–). (A,B after P. </a:t>
            </a:r>
            <a:r>
              <a:rPr lang="en-US" sz="1600" kern="1200" dirty="0" err="1">
                <a:solidFill>
                  <a:schemeClr val="tx1"/>
                </a:solidFill>
                <a:effectLst/>
                <a:latin typeface="Times" charset="0"/>
                <a:ea typeface="+mn-ea"/>
                <a:cs typeface="+mn-cs"/>
              </a:rPr>
              <a:t>Sah</a:t>
            </a:r>
            <a:r>
              <a:rPr lang="en-US" sz="1600" kern="1200" dirty="0">
                <a:solidFill>
                  <a:schemeClr val="tx1"/>
                </a:solidFill>
                <a:effectLst/>
                <a:latin typeface="Times" charset="0"/>
                <a:ea typeface="+mn-ea"/>
                <a:cs typeface="+mn-cs"/>
              </a:rPr>
              <a:t> et al., 1990.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430: 605–616.)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37</a:t>
            </a:fld>
            <a:endParaRPr lang="en-US"/>
          </a:p>
        </p:txBody>
      </p:sp>
    </p:spTree>
    <p:extLst>
      <p:ext uri="{BB962C8B-B14F-4D97-AF65-F5344CB8AC3E}">
        <p14:creationId xmlns:p14="http://schemas.microsoft.com/office/powerpoint/2010/main" val="2924098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11.12  The Excitatory Neurotransmitter Glutamate Acts on Two Different Receptors to Produce Two Excitatory Postsynaptic Currents (EPSCs).  </a:t>
            </a:r>
            <a:r>
              <a:rPr lang="en-US" sz="1600" kern="1200" dirty="0">
                <a:solidFill>
                  <a:schemeClr val="tx1"/>
                </a:solidFill>
                <a:effectLst/>
                <a:latin typeface="Times" charset="0"/>
                <a:ea typeface="+mn-ea"/>
                <a:cs typeface="+mn-cs"/>
              </a:rPr>
              <a:t>EPSCs were recorded with a patch electrode from an interneuron in the CA1 region of a rat hippocampal slice preparation. The synaptic potentials were produced by stimulating the glutamate-releasing afferent fibers in the Schaffer collaterals. The interneuron membrane potential was held at three different values, –80, –40, and +20 mV. (A) The traces show the effect of blocking the AMPA receptors with CNQX. This suppressed all of the EPSC at –80 mV but only the first part at +20 mV, leaving a large, slower component. The latter was due to the simultaneous activation of voltage-dependent NMDA receptors, since blocking the NMDA receptors with APV. (B) left a pure, fast AMPA receptor-mediated EPSC. (C) Schematic of recording. PC = pyramidal cells; IN = interneuron; SC = Schaffer collaterals; excitation (+); inhibition (–). (A,B after P. </a:t>
            </a:r>
            <a:r>
              <a:rPr lang="en-US" sz="1600" kern="1200" dirty="0" err="1">
                <a:solidFill>
                  <a:schemeClr val="tx1"/>
                </a:solidFill>
                <a:effectLst/>
                <a:latin typeface="Times" charset="0"/>
                <a:ea typeface="+mn-ea"/>
                <a:cs typeface="+mn-cs"/>
              </a:rPr>
              <a:t>Sah</a:t>
            </a:r>
            <a:r>
              <a:rPr lang="en-US" sz="1600" kern="1200" dirty="0">
                <a:solidFill>
                  <a:schemeClr val="tx1"/>
                </a:solidFill>
                <a:effectLst/>
                <a:latin typeface="Times" charset="0"/>
                <a:ea typeface="+mn-ea"/>
                <a:cs typeface="+mn-cs"/>
              </a:rPr>
              <a:t> et al., 1990.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430: 605–616.)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38</a:t>
            </a:fld>
            <a:endParaRPr lang="en-US"/>
          </a:p>
        </p:txBody>
      </p:sp>
    </p:spTree>
    <p:extLst>
      <p:ext uri="{BB962C8B-B14F-4D97-AF65-F5344CB8AC3E}">
        <p14:creationId xmlns:p14="http://schemas.microsoft.com/office/powerpoint/2010/main" val="4057950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11.12  The Excitatory Neurotransmitter Glutamate Acts on Two Different Receptors to Produce Two Excitatory Postsynaptic Currents (EPSCs).  </a:t>
            </a:r>
            <a:r>
              <a:rPr lang="en-US" sz="1600" kern="1200" dirty="0">
                <a:solidFill>
                  <a:schemeClr val="tx1"/>
                </a:solidFill>
                <a:effectLst/>
                <a:latin typeface="Times" charset="0"/>
                <a:ea typeface="+mn-ea"/>
                <a:cs typeface="+mn-cs"/>
              </a:rPr>
              <a:t>EPSCs were recorded with a patch electrode from an interneuron in the CA1 region of a rat hippocampal slice preparation. The synaptic potentials were produced by stimulating the glutamate-releasing afferent fibers in the Schaffer collaterals. The interneuron membrane potential was held at three different values, –80, –40, and +20 mV. (A) The traces show the effect of blocking the AMPA receptors with CNQX. This suppressed all of the EPSC at –80 mV but only the first part at +20 mV, leaving a large, slower component. The latter was due to the simultaneous activation of voltage-dependent NMDA receptors, since blocking the NMDA receptors with APV. (B) left a pure, fast AMPA receptor-mediated EPSC. (C) Schematic of recording. PC = pyramidal cells; IN = interneuron; SC = Schaffer collaterals; excitation (+); inhibition (–). (A,B after P. </a:t>
            </a:r>
            <a:r>
              <a:rPr lang="en-US" sz="1600" kern="1200" dirty="0" err="1">
                <a:solidFill>
                  <a:schemeClr val="tx1"/>
                </a:solidFill>
                <a:effectLst/>
                <a:latin typeface="Times" charset="0"/>
                <a:ea typeface="+mn-ea"/>
                <a:cs typeface="+mn-cs"/>
              </a:rPr>
              <a:t>Sah</a:t>
            </a:r>
            <a:r>
              <a:rPr lang="en-US" sz="1600" kern="1200" dirty="0">
                <a:solidFill>
                  <a:schemeClr val="tx1"/>
                </a:solidFill>
                <a:effectLst/>
                <a:latin typeface="Times" charset="0"/>
                <a:ea typeface="+mn-ea"/>
                <a:cs typeface="+mn-cs"/>
              </a:rPr>
              <a:t> et al., 1990.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430: 605–616.)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39</a:t>
            </a:fld>
            <a:endParaRPr lang="en-US"/>
          </a:p>
        </p:txBody>
      </p:sp>
    </p:spTree>
    <p:extLst>
      <p:ext uri="{BB962C8B-B14F-4D97-AF65-F5344CB8AC3E}">
        <p14:creationId xmlns:p14="http://schemas.microsoft.com/office/powerpoint/2010/main" val="395593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Times" charset="0"/>
                <a:ea typeface="+mn-ea"/>
                <a:cs typeface="+mn-cs"/>
              </a:rPr>
              <a:t>BOX 11.1  Electrical or Chemical Transmission?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Henry Dale (left) and Otto Loewi, mid-1930s.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a:t>
            </a:fld>
            <a:endParaRPr lang="en-US"/>
          </a:p>
        </p:txBody>
      </p:sp>
    </p:spTree>
    <p:extLst>
      <p:ext uri="{BB962C8B-B14F-4D97-AF65-F5344CB8AC3E}">
        <p14:creationId xmlns:p14="http://schemas.microsoft.com/office/powerpoint/2010/main" val="3973503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11.13  Mg</a:t>
            </a:r>
            <a:r>
              <a:rPr lang="en-US" sz="1600" b="1" kern="1200" baseline="30000" dirty="0">
                <a:solidFill>
                  <a:schemeClr val="tx1"/>
                </a:solidFill>
                <a:effectLst/>
                <a:latin typeface="Times" charset="0"/>
                <a:ea typeface="+mn-ea"/>
                <a:cs typeface="+mn-cs"/>
              </a:rPr>
              <a:t>2+</a:t>
            </a:r>
            <a:r>
              <a:rPr lang="en-US" sz="1600" b="1" kern="1200" dirty="0">
                <a:solidFill>
                  <a:schemeClr val="tx1"/>
                </a:solidFill>
                <a:effectLst/>
                <a:latin typeface="Times" charset="0"/>
                <a:ea typeface="+mn-ea"/>
                <a:cs typeface="+mn-cs"/>
              </a:rPr>
              <a:t>-Dependent Rectification of Current–Voltage Curves for Recombinant NMDA Receptors.  </a:t>
            </a:r>
            <a:r>
              <a:rPr lang="en-US" sz="1600" kern="1200" dirty="0">
                <a:solidFill>
                  <a:schemeClr val="tx1"/>
                </a:solidFill>
                <a:effectLst/>
                <a:latin typeface="Times" charset="0"/>
                <a:ea typeface="+mn-ea"/>
                <a:cs typeface="+mn-cs"/>
              </a:rPr>
              <a:t>Receptors were expressed in human embryonic kidney (HEK) cells by transfecting cDNA for the GluN1 subunit together with cDNA for the following GluN2 subunits: (A) GluN2A; (B) GluN2B; (C) GluN2C; (D) GluN2D. The HEK cells were then patched with a whole-cell patch pipette to record currents through the expressed channels. Records show currents (ordinates, </a:t>
            </a:r>
            <a:r>
              <a:rPr lang="en-US" sz="1600" kern="1200" dirty="0" err="1">
                <a:solidFill>
                  <a:schemeClr val="tx1"/>
                </a:solidFill>
                <a:effectLst/>
                <a:latin typeface="Times" charset="0"/>
                <a:ea typeface="+mn-ea"/>
                <a:cs typeface="+mn-cs"/>
              </a:rPr>
              <a:t>pA</a:t>
            </a:r>
            <a:r>
              <a:rPr lang="en-US" sz="1600" kern="1200" dirty="0">
                <a:solidFill>
                  <a:schemeClr val="tx1"/>
                </a:solidFill>
                <a:effectLst/>
                <a:latin typeface="Times" charset="0"/>
                <a:ea typeface="+mn-ea"/>
                <a:cs typeface="+mn-cs"/>
              </a:rPr>
              <a:t>) generated by changing the membrane potential (abscissae) between –80 and +20 mV, in the presence and absence of 1 </a:t>
            </a:r>
            <a:r>
              <a:rPr lang="en-US" sz="1600" kern="1200" dirty="0" err="1">
                <a:solidFill>
                  <a:schemeClr val="tx1"/>
                </a:solidFill>
                <a:effectLst/>
                <a:latin typeface="Times" charset="0"/>
                <a:ea typeface="+mn-ea"/>
                <a:cs typeface="+mn-cs"/>
              </a:rPr>
              <a:t>mM</a:t>
            </a:r>
            <a:r>
              <a:rPr lang="en-US" sz="1600" kern="1200" dirty="0">
                <a:solidFill>
                  <a:schemeClr val="tx1"/>
                </a:solidFill>
                <a:effectLst/>
                <a:latin typeface="Times" charset="0"/>
                <a:ea typeface="+mn-ea"/>
                <a:cs typeface="+mn-cs"/>
              </a:rPr>
              <a:t>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that the currents are linearly dependent on membrane voltage in the absence of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but strongly rectify at negative potentials in the presence of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also that current scales are smaller in (C) and (D). (After H. </a:t>
            </a:r>
            <a:r>
              <a:rPr lang="en-US" sz="1600" kern="1200" dirty="0" err="1">
                <a:solidFill>
                  <a:schemeClr val="tx1"/>
                </a:solidFill>
                <a:effectLst/>
                <a:latin typeface="Times" charset="0"/>
                <a:ea typeface="+mn-ea"/>
                <a:cs typeface="+mn-cs"/>
              </a:rPr>
              <a:t>Monyer</a:t>
            </a:r>
            <a:r>
              <a:rPr lang="en-US" sz="1600" kern="1200" dirty="0">
                <a:solidFill>
                  <a:schemeClr val="tx1"/>
                </a:solidFill>
                <a:effectLst/>
                <a:latin typeface="Times" charset="0"/>
                <a:ea typeface="+mn-ea"/>
                <a:cs typeface="+mn-cs"/>
              </a:rPr>
              <a:t> et al., 1994. </a:t>
            </a:r>
            <a:r>
              <a:rPr lang="en-US" sz="1600" i="1" kern="1200" dirty="0">
                <a:solidFill>
                  <a:schemeClr val="tx1"/>
                </a:solidFill>
                <a:effectLst/>
                <a:latin typeface="Times" charset="0"/>
                <a:ea typeface="+mn-ea"/>
                <a:cs typeface="+mn-cs"/>
              </a:rPr>
              <a:t>Neuron</a:t>
            </a:r>
            <a:r>
              <a:rPr lang="en-US" sz="1600" kern="1200" dirty="0">
                <a:solidFill>
                  <a:schemeClr val="tx1"/>
                </a:solidFill>
                <a:effectLst/>
                <a:latin typeface="Times" charset="0"/>
                <a:ea typeface="+mn-ea"/>
                <a:cs typeface="+mn-cs"/>
              </a:rPr>
              <a:t> 12: 529–540.)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40</a:t>
            </a:fld>
            <a:endParaRPr lang="en-US"/>
          </a:p>
        </p:txBody>
      </p:sp>
    </p:spTree>
    <p:extLst>
      <p:ext uri="{BB962C8B-B14F-4D97-AF65-F5344CB8AC3E}">
        <p14:creationId xmlns:p14="http://schemas.microsoft.com/office/powerpoint/2010/main" val="3420645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11.13  Mg</a:t>
            </a:r>
            <a:r>
              <a:rPr lang="en-US" sz="1600" b="1" kern="1200" baseline="30000" dirty="0">
                <a:solidFill>
                  <a:schemeClr val="tx1"/>
                </a:solidFill>
                <a:effectLst/>
                <a:latin typeface="Times" charset="0"/>
                <a:ea typeface="+mn-ea"/>
                <a:cs typeface="+mn-cs"/>
              </a:rPr>
              <a:t>2+</a:t>
            </a:r>
            <a:r>
              <a:rPr lang="en-US" sz="1600" b="1" kern="1200" dirty="0">
                <a:solidFill>
                  <a:schemeClr val="tx1"/>
                </a:solidFill>
                <a:effectLst/>
                <a:latin typeface="Times" charset="0"/>
                <a:ea typeface="+mn-ea"/>
                <a:cs typeface="+mn-cs"/>
              </a:rPr>
              <a:t>-Dependent Rectification of Current–Voltage Curves for Recombinant NMDA Receptors.  </a:t>
            </a:r>
            <a:r>
              <a:rPr lang="en-US" sz="1600" kern="1200" dirty="0">
                <a:solidFill>
                  <a:schemeClr val="tx1"/>
                </a:solidFill>
                <a:effectLst/>
                <a:latin typeface="Times" charset="0"/>
                <a:ea typeface="+mn-ea"/>
                <a:cs typeface="+mn-cs"/>
              </a:rPr>
              <a:t>Receptors were expressed in human embryonic kidney (HEK) cells by transfecting cDNA for the GluN1 subunit together with cDNA for the following GluN2 subunits: (A) GluN2A; (B) GluN2B; (C) GluN2C; (D) GluN2D. The HEK cells were then patched with a whole-cell patch pipette to record currents through the expressed channels. Records show currents (ordinates, </a:t>
            </a:r>
            <a:r>
              <a:rPr lang="en-US" sz="1600" kern="1200" dirty="0" err="1">
                <a:solidFill>
                  <a:schemeClr val="tx1"/>
                </a:solidFill>
                <a:effectLst/>
                <a:latin typeface="Times" charset="0"/>
                <a:ea typeface="+mn-ea"/>
                <a:cs typeface="+mn-cs"/>
              </a:rPr>
              <a:t>pA</a:t>
            </a:r>
            <a:r>
              <a:rPr lang="en-US" sz="1600" kern="1200" dirty="0">
                <a:solidFill>
                  <a:schemeClr val="tx1"/>
                </a:solidFill>
                <a:effectLst/>
                <a:latin typeface="Times" charset="0"/>
                <a:ea typeface="+mn-ea"/>
                <a:cs typeface="+mn-cs"/>
              </a:rPr>
              <a:t>) generated by changing the membrane potential (abscissae) between –80 and +20 mV, in the presence and absence of 1 </a:t>
            </a:r>
            <a:r>
              <a:rPr lang="en-US" sz="1600" kern="1200" dirty="0" err="1">
                <a:solidFill>
                  <a:schemeClr val="tx1"/>
                </a:solidFill>
                <a:effectLst/>
                <a:latin typeface="Times" charset="0"/>
                <a:ea typeface="+mn-ea"/>
                <a:cs typeface="+mn-cs"/>
              </a:rPr>
              <a:t>mM</a:t>
            </a:r>
            <a:r>
              <a:rPr lang="en-US" sz="1600" kern="1200" dirty="0">
                <a:solidFill>
                  <a:schemeClr val="tx1"/>
                </a:solidFill>
                <a:effectLst/>
                <a:latin typeface="Times" charset="0"/>
                <a:ea typeface="+mn-ea"/>
                <a:cs typeface="+mn-cs"/>
              </a:rPr>
              <a:t>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that the currents are linearly dependent on membrane voltage in the absence of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but strongly rectify at negative potentials in the presence of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also that current scales are smaller in (C) and (D). (After H. </a:t>
            </a:r>
            <a:r>
              <a:rPr lang="en-US" sz="1600" kern="1200" dirty="0" err="1">
                <a:solidFill>
                  <a:schemeClr val="tx1"/>
                </a:solidFill>
                <a:effectLst/>
                <a:latin typeface="Times" charset="0"/>
                <a:ea typeface="+mn-ea"/>
                <a:cs typeface="+mn-cs"/>
              </a:rPr>
              <a:t>Monyer</a:t>
            </a:r>
            <a:r>
              <a:rPr lang="en-US" sz="1600" kern="1200" dirty="0">
                <a:solidFill>
                  <a:schemeClr val="tx1"/>
                </a:solidFill>
                <a:effectLst/>
                <a:latin typeface="Times" charset="0"/>
                <a:ea typeface="+mn-ea"/>
                <a:cs typeface="+mn-cs"/>
              </a:rPr>
              <a:t> et al., 1994. </a:t>
            </a:r>
            <a:r>
              <a:rPr lang="en-US" sz="1600" i="1" kern="1200" dirty="0">
                <a:solidFill>
                  <a:schemeClr val="tx1"/>
                </a:solidFill>
                <a:effectLst/>
                <a:latin typeface="Times" charset="0"/>
                <a:ea typeface="+mn-ea"/>
                <a:cs typeface="+mn-cs"/>
              </a:rPr>
              <a:t>Neuron</a:t>
            </a:r>
            <a:r>
              <a:rPr lang="en-US" sz="1600" kern="1200" dirty="0">
                <a:solidFill>
                  <a:schemeClr val="tx1"/>
                </a:solidFill>
                <a:effectLst/>
                <a:latin typeface="Times" charset="0"/>
                <a:ea typeface="+mn-ea"/>
                <a:cs typeface="+mn-cs"/>
              </a:rPr>
              <a:t> 12: 529–540.)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41</a:t>
            </a:fld>
            <a:endParaRPr lang="en-US"/>
          </a:p>
        </p:txBody>
      </p:sp>
    </p:spTree>
    <p:extLst>
      <p:ext uri="{BB962C8B-B14F-4D97-AF65-F5344CB8AC3E}">
        <p14:creationId xmlns:p14="http://schemas.microsoft.com/office/powerpoint/2010/main" val="4211540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11.13  Mg</a:t>
            </a:r>
            <a:r>
              <a:rPr lang="en-US" sz="1600" b="1" kern="1200" baseline="30000" dirty="0">
                <a:solidFill>
                  <a:schemeClr val="tx1"/>
                </a:solidFill>
                <a:effectLst/>
                <a:latin typeface="Times" charset="0"/>
                <a:ea typeface="+mn-ea"/>
                <a:cs typeface="+mn-cs"/>
              </a:rPr>
              <a:t>2+</a:t>
            </a:r>
            <a:r>
              <a:rPr lang="en-US" sz="1600" b="1" kern="1200" dirty="0">
                <a:solidFill>
                  <a:schemeClr val="tx1"/>
                </a:solidFill>
                <a:effectLst/>
                <a:latin typeface="Times" charset="0"/>
                <a:ea typeface="+mn-ea"/>
                <a:cs typeface="+mn-cs"/>
              </a:rPr>
              <a:t>-Dependent Rectification of Current–Voltage Curves for Recombinant NMDA Receptors.  </a:t>
            </a:r>
            <a:r>
              <a:rPr lang="en-US" sz="1600" kern="1200" dirty="0">
                <a:solidFill>
                  <a:schemeClr val="tx1"/>
                </a:solidFill>
                <a:effectLst/>
                <a:latin typeface="Times" charset="0"/>
                <a:ea typeface="+mn-ea"/>
                <a:cs typeface="+mn-cs"/>
              </a:rPr>
              <a:t>Receptors were expressed in human embryonic kidney (HEK) cells by transfecting cDNA for the GluN1 subunit together with cDNA for the following GluN2 subunits: (A) GluN2A; (B) GluN2B; (C) GluN2C; (D) GluN2D. The HEK cells were then patched with a whole-cell patch pipette to record currents through the expressed channels. Records show currents (ordinates, </a:t>
            </a:r>
            <a:r>
              <a:rPr lang="en-US" sz="1600" kern="1200" dirty="0" err="1">
                <a:solidFill>
                  <a:schemeClr val="tx1"/>
                </a:solidFill>
                <a:effectLst/>
                <a:latin typeface="Times" charset="0"/>
                <a:ea typeface="+mn-ea"/>
                <a:cs typeface="+mn-cs"/>
              </a:rPr>
              <a:t>pA</a:t>
            </a:r>
            <a:r>
              <a:rPr lang="en-US" sz="1600" kern="1200" dirty="0">
                <a:solidFill>
                  <a:schemeClr val="tx1"/>
                </a:solidFill>
                <a:effectLst/>
                <a:latin typeface="Times" charset="0"/>
                <a:ea typeface="+mn-ea"/>
                <a:cs typeface="+mn-cs"/>
              </a:rPr>
              <a:t>) generated by changing the membrane potential (abscissae) between –80 and +20 mV, in the presence and absence of 1 </a:t>
            </a:r>
            <a:r>
              <a:rPr lang="en-US" sz="1600" kern="1200" dirty="0" err="1">
                <a:solidFill>
                  <a:schemeClr val="tx1"/>
                </a:solidFill>
                <a:effectLst/>
                <a:latin typeface="Times" charset="0"/>
                <a:ea typeface="+mn-ea"/>
                <a:cs typeface="+mn-cs"/>
              </a:rPr>
              <a:t>mM</a:t>
            </a:r>
            <a:r>
              <a:rPr lang="en-US" sz="1600" kern="1200" dirty="0">
                <a:solidFill>
                  <a:schemeClr val="tx1"/>
                </a:solidFill>
                <a:effectLst/>
                <a:latin typeface="Times" charset="0"/>
                <a:ea typeface="+mn-ea"/>
                <a:cs typeface="+mn-cs"/>
              </a:rPr>
              <a:t>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that the currents are linearly dependent on membrane voltage in the absence of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but strongly rectify at negative potentials in the presence of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also that current scales are smaller in (C) and (D). (After H. </a:t>
            </a:r>
            <a:r>
              <a:rPr lang="en-US" sz="1600" kern="1200" dirty="0" err="1">
                <a:solidFill>
                  <a:schemeClr val="tx1"/>
                </a:solidFill>
                <a:effectLst/>
                <a:latin typeface="Times" charset="0"/>
                <a:ea typeface="+mn-ea"/>
                <a:cs typeface="+mn-cs"/>
              </a:rPr>
              <a:t>Monyer</a:t>
            </a:r>
            <a:r>
              <a:rPr lang="en-US" sz="1600" kern="1200" dirty="0">
                <a:solidFill>
                  <a:schemeClr val="tx1"/>
                </a:solidFill>
                <a:effectLst/>
                <a:latin typeface="Times" charset="0"/>
                <a:ea typeface="+mn-ea"/>
                <a:cs typeface="+mn-cs"/>
              </a:rPr>
              <a:t> et al., 1994. </a:t>
            </a:r>
            <a:r>
              <a:rPr lang="en-US" sz="1600" i="1" kern="1200" dirty="0">
                <a:solidFill>
                  <a:schemeClr val="tx1"/>
                </a:solidFill>
                <a:effectLst/>
                <a:latin typeface="Times" charset="0"/>
                <a:ea typeface="+mn-ea"/>
                <a:cs typeface="+mn-cs"/>
              </a:rPr>
              <a:t>Neuron</a:t>
            </a:r>
            <a:r>
              <a:rPr lang="en-US" sz="1600" kern="1200" dirty="0">
                <a:solidFill>
                  <a:schemeClr val="tx1"/>
                </a:solidFill>
                <a:effectLst/>
                <a:latin typeface="Times" charset="0"/>
                <a:ea typeface="+mn-ea"/>
                <a:cs typeface="+mn-cs"/>
              </a:rPr>
              <a:t> 12: 529–540.)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42</a:t>
            </a:fld>
            <a:endParaRPr lang="en-US"/>
          </a:p>
        </p:txBody>
      </p:sp>
    </p:spTree>
    <p:extLst>
      <p:ext uri="{BB962C8B-B14F-4D97-AF65-F5344CB8AC3E}">
        <p14:creationId xmlns:p14="http://schemas.microsoft.com/office/powerpoint/2010/main" val="2899369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11.13  Mg</a:t>
            </a:r>
            <a:r>
              <a:rPr lang="en-US" sz="1600" b="1" kern="1200" baseline="30000" dirty="0">
                <a:solidFill>
                  <a:schemeClr val="tx1"/>
                </a:solidFill>
                <a:effectLst/>
                <a:latin typeface="Times" charset="0"/>
                <a:ea typeface="+mn-ea"/>
                <a:cs typeface="+mn-cs"/>
              </a:rPr>
              <a:t>2+</a:t>
            </a:r>
            <a:r>
              <a:rPr lang="en-US" sz="1600" b="1" kern="1200" dirty="0">
                <a:solidFill>
                  <a:schemeClr val="tx1"/>
                </a:solidFill>
                <a:effectLst/>
                <a:latin typeface="Times" charset="0"/>
                <a:ea typeface="+mn-ea"/>
                <a:cs typeface="+mn-cs"/>
              </a:rPr>
              <a:t>-Dependent Rectification of Current–Voltage Curves for Recombinant NMDA Receptors.  </a:t>
            </a:r>
            <a:r>
              <a:rPr lang="en-US" sz="1600" kern="1200" dirty="0">
                <a:solidFill>
                  <a:schemeClr val="tx1"/>
                </a:solidFill>
                <a:effectLst/>
                <a:latin typeface="Times" charset="0"/>
                <a:ea typeface="+mn-ea"/>
                <a:cs typeface="+mn-cs"/>
              </a:rPr>
              <a:t>Receptors were expressed in human embryonic kidney (HEK) cells by transfecting cDNA for the GluN1 subunit together with cDNA for the following GluN2 subunits: (A) GluN2A; (B) GluN2B; (C) GluN2C; (D) GluN2D. The HEK cells were then patched with a whole-cell patch pipette to record currents through the expressed channels. Records show currents (ordinates, </a:t>
            </a:r>
            <a:r>
              <a:rPr lang="en-US" sz="1600" kern="1200" dirty="0" err="1">
                <a:solidFill>
                  <a:schemeClr val="tx1"/>
                </a:solidFill>
                <a:effectLst/>
                <a:latin typeface="Times" charset="0"/>
                <a:ea typeface="+mn-ea"/>
                <a:cs typeface="+mn-cs"/>
              </a:rPr>
              <a:t>pA</a:t>
            </a:r>
            <a:r>
              <a:rPr lang="en-US" sz="1600" kern="1200" dirty="0">
                <a:solidFill>
                  <a:schemeClr val="tx1"/>
                </a:solidFill>
                <a:effectLst/>
                <a:latin typeface="Times" charset="0"/>
                <a:ea typeface="+mn-ea"/>
                <a:cs typeface="+mn-cs"/>
              </a:rPr>
              <a:t>) generated by changing the membrane potential (abscissae) between –80 and +20 mV, in the presence and absence of 1 </a:t>
            </a:r>
            <a:r>
              <a:rPr lang="en-US" sz="1600" kern="1200" dirty="0" err="1">
                <a:solidFill>
                  <a:schemeClr val="tx1"/>
                </a:solidFill>
                <a:effectLst/>
                <a:latin typeface="Times" charset="0"/>
                <a:ea typeface="+mn-ea"/>
                <a:cs typeface="+mn-cs"/>
              </a:rPr>
              <a:t>mM</a:t>
            </a:r>
            <a:r>
              <a:rPr lang="en-US" sz="1600" kern="1200" dirty="0">
                <a:solidFill>
                  <a:schemeClr val="tx1"/>
                </a:solidFill>
                <a:effectLst/>
                <a:latin typeface="Times" charset="0"/>
                <a:ea typeface="+mn-ea"/>
                <a:cs typeface="+mn-cs"/>
              </a:rPr>
              <a:t>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that the currents are linearly dependent on membrane voltage in the absence of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but strongly rectify at negative potentials in the presence of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also that current scales are smaller in (C) and (D). (After H. </a:t>
            </a:r>
            <a:r>
              <a:rPr lang="en-US" sz="1600" kern="1200" dirty="0" err="1">
                <a:solidFill>
                  <a:schemeClr val="tx1"/>
                </a:solidFill>
                <a:effectLst/>
                <a:latin typeface="Times" charset="0"/>
                <a:ea typeface="+mn-ea"/>
                <a:cs typeface="+mn-cs"/>
              </a:rPr>
              <a:t>Monyer</a:t>
            </a:r>
            <a:r>
              <a:rPr lang="en-US" sz="1600" kern="1200" dirty="0">
                <a:solidFill>
                  <a:schemeClr val="tx1"/>
                </a:solidFill>
                <a:effectLst/>
                <a:latin typeface="Times" charset="0"/>
                <a:ea typeface="+mn-ea"/>
                <a:cs typeface="+mn-cs"/>
              </a:rPr>
              <a:t> et al., 1994. </a:t>
            </a:r>
            <a:r>
              <a:rPr lang="en-US" sz="1600" i="1" kern="1200" dirty="0">
                <a:solidFill>
                  <a:schemeClr val="tx1"/>
                </a:solidFill>
                <a:effectLst/>
                <a:latin typeface="Times" charset="0"/>
                <a:ea typeface="+mn-ea"/>
                <a:cs typeface="+mn-cs"/>
              </a:rPr>
              <a:t>Neuron</a:t>
            </a:r>
            <a:r>
              <a:rPr lang="en-US" sz="1600" kern="1200" dirty="0">
                <a:solidFill>
                  <a:schemeClr val="tx1"/>
                </a:solidFill>
                <a:effectLst/>
                <a:latin typeface="Times" charset="0"/>
                <a:ea typeface="+mn-ea"/>
                <a:cs typeface="+mn-cs"/>
              </a:rPr>
              <a:t> 12: 529–540.)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43</a:t>
            </a:fld>
            <a:endParaRPr lang="en-US"/>
          </a:p>
        </p:txBody>
      </p:sp>
    </p:spTree>
    <p:extLst>
      <p:ext uri="{BB962C8B-B14F-4D97-AF65-F5344CB8AC3E}">
        <p14:creationId xmlns:p14="http://schemas.microsoft.com/office/powerpoint/2010/main" val="66350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11.13  Mg</a:t>
            </a:r>
            <a:r>
              <a:rPr lang="en-US" sz="1600" b="1" kern="1200" baseline="30000" dirty="0">
                <a:solidFill>
                  <a:schemeClr val="tx1"/>
                </a:solidFill>
                <a:effectLst/>
                <a:latin typeface="Times" charset="0"/>
                <a:ea typeface="+mn-ea"/>
                <a:cs typeface="+mn-cs"/>
              </a:rPr>
              <a:t>2+</a:t>
            </a:r>
            <a:r>
              <a:rPr lang="en-US" sz="1600" b="1" kern="1200" dirty="0">
                <a:solidFill>
                  <a:schemeClr val="tx1"/>
                </a:solidFill>
                <a:effectLst/>
                <a:latin typeface="Times" charset="0"/>
                <a:ea typeface="+mn-ea"/>
                <a:cs typeface="+mn-cs"/>
              </a:rPr>
              <a:t>-Dependent Rectification of Current–Voltage Curves for Recombinant NMDA Receptors.  </a:t>
            </a:r>
            <a:r>
              <a:rPr lang="en-US" sz="1600" kern="1200" dirty="0">
                <a:solidFill>
                  <a:schemeClr val="tx1"/>
                </a:solidFill>
                <a:effectLst/>
                <a:latin typeface="Times" charset="0"/>
                <a:ea typeface="+mn-ea"/>
                <a:cs typeface="+mn-cs"/>
              </a:rPr>
              <a:t>Receptors were expressed in human embryonic kidney (HEK) cells by transfecting cDNA for the GluN1 subunit together with cDNA for the following GluN2 subunits: (A) GluN2A; (B) GluN2B; (C) GluN2C; (D) GluN2D. The HEK cells were then patched with a whole-cell patch pipette to record currents through the expressed channels. Records show currents (ordinates, </a:t>
            </a:r>
            <a:r>
              <a:rPr lang="en-US" sz="1600" kern="1200" dirty="0" err="1">
                <a:solidFill>
                  <a:schemeClr val="tx1"/>
                </a:solidFill>
                <a:effectLst/>
                <a:latin typeface="Times" charset="0"/>
                <a:ea typeface="+mn-ea"/>
                <a:cs typeface="+mn-cs"/>
              </a:rPr>
              <a:t>pA</a:t>
            </a:r>
            <a:r>
              <a:rPr lang="en-US" sz="1600" kern="1200" dirty="0">
                <a:solidFill>
                  <a:schemeClr val="tx1"/>
                </a:solidFill>
                <a:effectLst/>
                <a:latin typeface="Times" charset="0"/>
                <a:ea typeface="+mn-ea"/>
                <a:cs typeface="+mn-cs"/>
              </a:rPr>
              <a:t>) generated by changing the membrane potential (abscissae) between –80 and +20 mV, in the presence and absence of 1 </a:t>
            </a:r>
            <a:r>
              <a:rPr lang="en-US" sz="1600" kern="1200" dirty="0" err="1">
                <a:solidFill>
                  <a:schemeClr val="tx1"/>
                </a:solidFill>
                <a:effectLst/>
                <a:latin typeface="Times" charset="0"/>
                <a:ea typeface="+mn-ea"/>
                <a:cs typeface="+mn-cs"/>
              </a:rPr>
              <a:t>mM</a:t>
            </a:r>
            <a:r>
              <a:rPr lang="en-US" sz="1600" kern="1200" dirty="0">
                <a:solidFill>
                  <a:schemeClr val="tx1"/>
                </a:solidFill>
                <a:effectLst/>
                <a:latin typeface="Times" charset="0"/>
                <a:ea typeface="+mn-ea"/>
                <a:cs typeface="+mn-cs"/>
              </a:rPr>
              <a:t>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that the currents are linearly dependent on membrane voltage in the absence of external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but strongly rectify at negative potentials in the presence of Mg</a:t>
            </a:r>
            <a:r>
              <a:rPr lang="en-US" sz="1600" kern="1200" baseline="30000" dirty="0">
                <a:solidFill>
                  <a:schemeClr val="tx1"/>
                </a:solidFill>
                <a:effectLst/>
                <a:latin typeface="Times" charset="0"/>
                <a:ea typeface="+mn-ea"/>
                <a:cs typeface="+mn-cs"/>
              </a:rPr>
              <a:t>2+</a:t>
            </a:r>
            <a:r>
              <a:rPr lang="en-US" sz="1600" kern="1200" dirty="0">
                <a:solidFill>
                  <a:schemeClr val="tx1"/>
                </a:solidFill>
                <a:effectLst/>
                <a:latin typeface="Times" charset="0"/>
                <a:ea typeface="+mn-ea"/>
                <a:cs typeface="+mn-cs"/>
              </a:rPr>
              <a:t>. Note also that current scales are smaller in (C) and (D). (After H. </a:t>
            </a:r>
            <a:r>
              <a:rPr lang="en-US" sz="1600" kern="1200" dirty="0" err="1">
                <a:solidFill>
                  <a:schemeClr val="tx1"/>
                </a:solidFill>
                <a:effectLst/>
                <a:latin typeface="Times" charset="0"/>
                <a:ea typeface="+mn-ea"/>
                <a:cs typeface="+mn-cs"/>
              </a:rPr>
              <a:t>Monyer</a:t>
            </a:r>
            <a:r>
              <a:rPr lang="en-US" sz="1600" kern="1200" dirty="0">
                <a:solidFill>
                  <a:schemeClr val="tx1"/>
                </a:solidFill>
                <a:effectLst/>
                <a:latin typeface="Times" charset="0"/>
                <a:ea typeface="+mn-ea"/>
                <a:cs typeface="+mn-cs"/>
              </a:rPr>
              <a:t> et al., 1994. </a:t>
            </a:r>
            <a:r>
              <a:rPr lang="en-US" sz="1600" i="1" kern="1200" dirty="0">
                <a:solidFill>
                  <a:schemeClr val="tx1"/>
                </a:solidFill>
                <a:effectLst/>
                <a:latin typeface="Times" charset="0"/>
                <a:ea typeface="+mn-ea"/>
                <a:cs typeface="+mn-cs"/>
              </a:rPr>
              <a:t>Neuron</a:t>
            </a:r>
            <a:r>
              <a:rPr lang="en-US" sz="1600" kern="1200" dirty="0">
                <a:solidFill>
                  <a:schemeClr val="tx1"/>
                </a:solidFill>
                <a:effectLst/>
                <a:latin typeface="Times" charset="0"/>
                <a:ea typeface="+mn-ea"/>
                <a:cs typeface="+mn-cs"/>
              </a:rPr>
              <a:t> 12: 529–540.)</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44</a:t>
            </a:fld>
            <a:endParaRPr lang="en-US"/>
          </a:p>
        </p:txBody>
      </p:sp>
    </p:spTree>
    <p:extLst>
      <p:ext uri="{BB962C8B-B14F-4D97-AF65-F5344CB8AC3E}">
        <p14:creationId xmlns:p14="http://schemas.microsoft.com/office/powerpoint/2010/main" val="322528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11.14  Dendritic Spines and Excitatory Spine Synapses in Hippocampal Pyramidal Neurons.  </a:t>
            </a:r>
            <a:r>
              <a:rPr lang="en-US" sz="1600" kern="1200" dirty="0">
                <a:solidFill>
                  <a:schemeClr val="tx1"/>
                </a:solidFill>
                <a:effectLst/>
                <a:latin typeface="Times" charset="0"/>
                <a:ea typeface="+mn-ea"/>
                <a:cs typeface="+mn-cs"/>
              </a:rPr>
              <a:t>(A) Dendrites labeled with red Alexa 594 and counterstained for green fluorescent protein (GFP)–labeled actin-binding protein. The latter is concentrated in the dendritic spines (white arrows). (B) Electron micrographs of vesicle-filled synaptic boutons contacting dendritic spines. The red arrows mark the postsynaptic spine apparatus projecting toward the punctum </a:t>
            </a:r>
            <a:r>
              <a:rPr lang="en-US" sz="1600" kern="1200" dirty="0" err="1">
                <a:solidFill>
                  <a:schemeClr val="tx1"/>
                </a:solidFill>
                <a:effectLst/>
                <a:latin typeface="Times" charset="0"/>
                <a:ea typeface="+mn-ea"/>
                <a:cs typeface="+mn-cs"/>
              </a:rPr>
              <a:t>adherens</a:t>
            </a:r>
            <a:r>
              <a:rPr lang="en-US" sz="1600" kern="1200" dirty="0">
                <a:solidFill>
                  <a:schemeClr val="tx1"/>
                </a:solidFill>
                <a:effectLst/>
                <a:latin typeface="Times" charset="0"/>
                <a:ea typeface="+mn-ea"/>
                <a:cs typeface="+mn-cs"/>
              </a:rPr>
              <a:t> (point of pre- and postsynaptic membrane adhesion). (A after K. Zito et al., 2004. </a:t>
            </a:r>
            <a:r>
              <a:rPr lang="en-US" sz="1600" i="1" kern="1200" dirty="0">
                <a:solidFill>
                  <a:schemeClr val="tx1"/>
                </a:solidFill>
                <a:effectLst/>
                <a:latin typeface="Times" charset="0"/>
                <a:ea typeface="+mn-ea"/>
                <a:cs typeface="+mn-cs"/>
              </a:rPr>
              <a:t>Neuron</a:t>
            </a:r>
            <a:r>
              <a:rPr lang="en-US" sz="1600" kern="1200" dirty="0">
                <a:solidFill>
                  <a:schemeClr val="tx1"/>
                </a:solidFill>
                <a:effectLst/>
                <a:latin typeface="Times" charset="0"/>
                <a:ea typeface="+mn-ea"/>
                <a:cs typeface="+mn-cs"/>
              </a:rPr>
              <a:t> 44: 321–334; B after J. </a:t>
            </a:r>
            <a:r>
              <a:rPr lang="en-US" sz="1600" kern="1200" dirty="0" err="1">
                <a:solidFill>
                  <a:schemeClr val="tx1"/>
                </a:solidFill>
                <a:effectLst/>
                <a:latin typeface="Times" charset="0"/>
                <a:ea typeface="+mn-ea"/>
                <a:cs typeface="+mn-cs"/>
              </a:rPr>
              <a:t>Spacek</a:t>
            </a:r>
            <a:r>
              <a:rPr lang="en-US" sz="1600" kern="1200" dirty="0">
                <a:solidFill>
                  <a:schemeClr val="tx1"/>
                </a:solidFill>
                <a:effectLst/>
                <a:latin typeface="Times" charset="0"/>
                <a:ea typeface="+mn-ea"/>
                <a:cs typeface="+mn-cs"/>
              </a:rPr>
              <a:t> and K. M. Harris, 1998. </a:t>
            </a:r>
            <a:r>
              <a:rPr lang="en-US" sz="1600" i="1" kern="1200" dirty="0">
                <a:solidFill>
                  <a:schemeClr val="tx1"/>
                </a:solidFill>
                <a:effectLst/>
                <a:latin typeface="Times" charset="0"/>
                <a:ea typeface="+mn-ea"/>
                <a:cs typeface="+mn-cs"/>
              </a:rPr>
              <a:t>J. Comp. Neurol</a:t>
            </a:r>
            <a:r>
              <a:rPr lang="en-US" sz="1600" kern="1200" dirty="0">
                <a:solidFill>
                  <a:schemeClr val="tx1"/>
                </a:solidFill>
                <a:effectLst/>
                <a:latin typeface="Times" charset="0"/>
                <a:ea typeface="+mn-ea"/>
                <a:cs typeface="+mn-cs"/>
              </a:rPr>
              <a:t>. 393: 58–68.)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45</a:t>
            </a:fld>
            <a:endParaRPr lang="en-US"/>
          </a:p>
        </p:txBody>
      </p:sp>
    </p:spTree>
    <p:extLst>
      <p:ext uri="{BB962C8B-B14F-4D97-AF65-F5344CB8AC3E}">
        <p14:creationId xmlns:p14="http://schemas.microsoft.com/office/powerpoint/2010/main" val="3767512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11.14  Dendritic Spines and Excitatory Spine Synapses in Hippocampal Pyramidal Neurons.  </a:t>
            </a:r>
            <a:r>
              <a:rPr lang="en-US" sz="1600" kern="1200" dirty="0">
                <a:solidFill>
                  <a:schemeClr val="tx1"/>
                </a:solidFill>
                <a:effectLst/>
                <a:latin typeface="Times" charset="0"/>
                <a:ea typeface="+mn-ea"/>
                <a:cs typeface="+mn-cs"/>
              </a:rPr>
              <a:t>(A) Dendrites labeled with red Alexa 594 and counterstained for green fluorescent protein (GFP)–labeled actin-binding protein. The latter is concentrated in the dendritic spines (white arrows). (B) Electron micrographs of vesicle-filled synaptic boutons contacting dendritic spines. The red arrows mark the postsynaptic spine apparatus projecting toward the punctum </a:t>
            </a:r>
            <a:r>
              <a:rPr lang="en-US" sz="1600" kern="1200" dirty="0" err="1">
                <a:solidFill>
                  <a:schemeClr val="tx1"/>
                </a:solidFill>
                <a:effectLst/>
                <a:latin typeface="Times" charset="0"/>
                <a:ea typeface="+mn-ea"/>
                <a:cs typeface="+mn-cs"/>
              </a:rPr>
              <a:t>adherens</a:t>
            </a:r>
            <a:r>
              <a:rPr lang="en-US" sz="1600" kern="1200" dirty="0">
                <a:solidFill>
                  <a:schemeClr val="tx1"/>
                </a:solidFill>
                <a:effectLst/>
                <a:latin typeface="Times" charset="0"/>
                <a:ea typeface="+mn-ea"/>
                <a:cs typeface="+mn-cs"/>
              </a:rPr>
              <a:t> (point of pre- and postsynaptic membrane adhesion). (A after K. Zito et al., 2004. </a:t>
            </a:r>
            <a:r>
              <a:rPr lang="en-US" sz="1600" i="1" kern="1200" dirty="0">
                <a:solidFill>
                  <a:schemeClr val="tx1"/>
                </a:solidFill>
                <a:effectLst/>
                <a:latin typeface="Times" charset="0"/>
                <a:ea typeface="+mn-ea"/>
                <a:cs typeface="+mn-cs"/>
              </a:rPr>
              <a:t>Neuron</a:t>
            </a:r>
            <a:r>
              <a:rPr lang="en-US" sz="1600" kern="1200" dirty="0">
                <a:solidFill>
                  <a:schemeClr val="tx1"/>
                </a:solidFill>
                <a:effectLst/>
                <a:latin typeface="Times" charset="0"/>
                <a:ea typeface="+mn-ea"/>
                <a:cs typeface="+mn-cs"/>
              </a:rPr>
              <a:t> 44: 321–334; B after J. </a:t>
            </a:r>
            <a:r>
              <a:rPr lang="en-US" sz="1600" kern="1200" dirty="0" err="1">
                <a:solidFill>
                  <a:schemeClr val="tx1"/>
                </a:solidFill>
                <a:effectLst/>
                <a:latin typeface="Times" charset="0"/>
                <a:ea typeface="+mn-ea"/>
                <a:cs typeface="+mn-cs"/>
              </a:rPr>
              <a:t>Spacek</a:t>
            </a:r>
            <a:r>
              <a:rPr lang="en-US" sz="1600" kern="1200" dirty="0">
                <a:solidFill>
                  <a:schemeClr val="tx1"/>
                </a:solidFill>
                <a:effectLst/>
                <a:latin typeface="Times" charset="0"/>
                <a:ea typeface="+mn-ea"/>
                <a:cs typeface="+mn-cs"/>
              </a:rPr>
              <a:t> and K. M. Harris, 1998. </a:t>
            </a:r>
            <a:r>
              <a:rPr lang="en-US" sz="1600" i="1" kern="1200" dirty="0">
                <a:solidFill>
                  <a:schemeClr val="tx1"/>
                </a:solidFill>
                <a:effectLst/>
                <a:latin typeface="Times" charset="0"/>
                <a:ea typeface="+mn-ea"/>
                <a:cs typeface="+mn-cs"/>
              </a:rPr>
              <a:t>J. Comp. Neurol</a:t>
            </a:r>
            <a:r>
              <a:rPr lang="en-US" sz="1600" kern="1200" dirty="0">
                <a:solidFill>
                  <a:schemeClr val="tx1"/>
                </a:solidFill>
                <a:effectLst/>
                <a:latin typeface="Times" charset="0"/>
                <a:ea typeface="+mn-ea"/>
                <a:cs typeface="+mn-cs"/>
              </a:rPr>
              <a:t>. 393: 58–68.)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46</a:t>
            </a:fld>
            <a:endParaRPr lang="en-US"/>
          </a:p>
        </p:txBody>
      </p:sp>
    </p:spTree>
    <p:extLst>
      <p:ext uri="{BB962C8B-B14F-4D97-AF65-F5344CB8AC3E}">
        <p14:creationId xmlns:p14="http://schemas.microsoft.com/office/powerpoint/2010/main" val="2824872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11.14  Dendritic Spines and Excitatory Spine Synapses in Hippocampal Pyramidal Neurons.  </a:t>
            </a:r>
            <a:r>
              <a:rPr lang="en-US" sz="1600" kern="1200" dirty="0">
                <a:solidFill>
                  <a:schemeClr val="tx1"/>
                </a:solidFill>
                <a:effectLst/>
                <a:latin typeface="Times" charset="0"/>
                <a:ea typeface="+mn-ea"/>
                <a:cs typeface="+mn-cs"/>
              </a:rPr>
              <a:t>(A) Dendrites labeled with red Alexa 594 and counterstained for green fluorescent protein (GFP)–labeled actin-binding protein. The latter is concentrated in the dendritic spines (white arrows). (B) Electron micrographs of vesicle-filled synaptic boutons contacting dendritic spines. The red arrows mark the postsynaptic spine apparatus projecting toward the punctum </a:t>
            </a:r>
            <a:r>
              <a:rPr lang="en-US" sz="1600" kern="1200" dirty="0" err="1">
                <a:solidFill>
                  <a:schemeClr val="tx1"/>
                </a:solidFill>
                <a:effectLst/>
                <a:latin typeface="Times" charset="0"/>
                <a:ea typeface="+mn-ea"/>
                <a:cs typeface="+mn-cs"/>
              </a:rPr>
              <a:t>adherens</a:t>
            </a:r>
            <a:r>
              <a:rPr lang="en-US" sz="1600" kern="1200" dirty="0">
                <a:solidFill>
                  <a:schemeClr val="tx1"/>
                </a:solidFill>
                <a:effectLst/>
                <a:latin typeface="Times" charset="0"/>
                <a:ea typeface="+mn-ea"/>
                <a:cs typeface="+mn-cs"/>
              </a:rPr>
              <a:t> (point of pre- and postsynaptic membrane adhesion). (A after K. Zito et al., 2004. </a:t>
            </a:r>
            <a:r>
              <a:rPr lang="en-US" sz="1600" i="1" kern="1200" dirty="0">
                <a:solidFill>
                  <a:schemeClr val="tx1"/>
                </a:solidFill>
                <a:effectLst/>
                <a:latin typeface="Times" charset="0"/>
                <a:ea typeface="+mn-ea"/>
                <a:cs typeface="+mn-cs"/>
              </a:rPr>
              <a:t>Neuron</a:t>
            </a:r>
            <a:r>
              <a:rPr lang="en-US" sz="1600" kern="1200" dirty="0">
                <a:solidFill>
                  <a:schemeClr val="tx1"/>
                </a:solidFill>
                <a:effectLst/>
                <a:latin typeface="Times" charset="0"/>
                <a:ea typeface="+mn-ea"/>
                <a:cs typeface="+mn-cs"/>
              </a:rPr>
              <a:t> 44: 321–334; B after J. </a:t>
            </a:r>
            <a:r>
              <a:rPr lang="en-US" sz="1600" kern="1200" dirty="0" err="1">
                <a:solidFill>
                  <a:schemeClr val="tx1"/>
                </a:solidFill>
                <a:effectLst/>
                <a:latin typeface="Times" charset="0"/>
                <a:ea typeface="+mn-ea"/>
                <a:cs typeface="+mn-cs"/>
              </a:rPr>
              <a:t>Spacek</a:t>
            </a:r>
            <a:r>
              <a:rPr lang="en-US" sz="1600" kern="1200" dirty="0">
                <a:solidFill>
                  <a:schemeClr val="tx1"/>
                </a:solidFill>
                <a:effectLst/>
                <a:latin typeface="Times" charset="0"/>
                <a:ea typeface="+mn-ea"/>
                <a:cs typeface="+mn-cs"/>
              </a:rPr>
              <a:t> and K. M. Harris, 1998. </a:t>
            </a:r>
            <a:r>
              <a:rPr lang="en-US" sz="1600" i="1" kern="1200" dirty="0">
                <a:solidFill>
                  <a:schemeClr val="tx1"/>
                </a:solidFill>
                <a:effectLst/>
                <a:latin typeface="Times" charset="0"/>
                <a:ea typeface="+mn-ea"/>
                <a:cs typeface="+mn-cs"/>
              </a:rPr>
              <a:t>J. Comp. Neurol</a:t>
            </a:r>
            <a:r>
              <a:rPr lang="en-US" sz="1600" kern="1200" dirty="0">
                <a:solidFill>
                  <a:schemeClr val="tx1"/>
                </a:solidFill>
                <a:effectLst/>
                <a:latin typeface="Times" charset="0"/>
                <a:ea typeface="+mn-ea"/>
                <a:cs typeface="+mn-cs"/>
              </a:rPr>
              <a:t>. 393: 58–68.)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47</a:t>
            </a:fld>
            <a:endParaRPr lang="en-US"/>
          </a:p>
        </p:txBody>
      </p:sp>
    </p:spTree>
    <p:extLst>
      <p:ext uri="{BB962C8B-B14F-4D97-AF65-F5344CB8AC3E}">
        <p14:creationId xmlns:p14="http://schemas.microsoft.com/office/powerpoint/2010/main" val="3122392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Times" charset="0"/>
                <a:ea typeface="+mn-ea"/>
                <a:cs typeface="+mn-cs"/>
              </a:rPr>
              <a:t>FIGURE 11.15  Direct Inhibitory Chemical Synaptic Transmission.  </a:t>
            </a:r>
            <a:r>
              <a:rPr lang="en-US" sz="1600" kern="1200" dirty="0">
                <a:solidFill>
                  <a:schemeClr val="tx1"/>
                </a:solidFill>
                <a:effectLst/>
                <a:latin typeface="Times" charset="0"/>
                <a:ea typeface="+mn-ea"/>
                <a:cs typeface="+mn-cs"/>
              </a:rPr>
              <a:t>(A) Scheme for intracellular recording from a cat spinal motoneuron and stimulation of inhibitory synaptic inputs. The membrane potential of the motoneuron is set to different levels by passing current through a second intracellular microelectrode. (B) Intracellular records of inhibitory postsynaptic potentials evoked at membrane potentials between –64 and –101 mV. The reversal potential is between –74 and –82 mV. (After J. S. Coombs et al., 1955.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130: 326–373.)</a:t>
            </a:r>
          </a:p>
          <a:p>
            <a:pPr fontAlgn="ctr"/>
            <a:r>
              <a:rPr lang="en-US" sz="1600" b="1" kern="1200"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48</a:t>
            </a:fld>
            <a:endParaRPr lang="en-US"/>
          </a:p>
        </p:txBody>
      </p:sp>
    </p:spTree>
    <p:extLst>
      <p:ext uri="{BB962C8B-B14F-4D97-AF65-F5344CB8AC3E}">
        <p14:creationId xmlns:p14="http://schemas.microsoft.com/office/powerpoint/2010/main" val="2162509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Times" charset="0"/>
                <a:ea typeface="+mn-ea"/>
                <a:cs typeface="+mn-cs"/>
              </a:rPr>
              <a:t>FIGURE 11.15  Direct Inhibitory Chemical Synaptic Transmission.  </a:t>
            </a:r>
            <a:r>
              <a:rPr lang="en-US" sz="1600" kern="1200" dirty="0">
                <a:solidFill>
                  <a:schemeClr val="tx1"/>
                </a:solidFill>
                <a:effectLst/>
                <a:latin typeface="Times" charset="0"/>
                <a:ea typeface="+mn-ea"/>
                <a:cs typeface="+mn-cs"/>
              </a:rPr>
              <a:t>(A) Scheme for intracellular recording from a cat spinal motoneuron and stimulation of inhibitory synaptic inputs. The membrane potential of the motoneuron is set to different levels by passing current through a second intracellular microelectrode. (B) Intracellular records of inhibitory postsynaptic potentials evoked at membrane potentials between –64 and –101 mV. The reversal potential is between –74 and –82 mV. (After J. S. Coombs et al., 1955.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130: 326–373.)</a:t>
            </a:r>
          </a:p>
          <a:p>
            <a:pPr fontAlgn="ctr"/>
            <a:r>
              <a:rPr lang="en-US" sz="1600" b="1" kern="1200"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49</a:t>
            </a:fld>
            <a:endParaRPr lang="en-US"/>
          </a:p>
        </p:txBody>
      </p:sp>
    </p:spTree>
    <p:extLst>
      <p:ext uri="{BB962C8B-B14F-4D97-AF65-F5344CB8AC3E}">
        <p14:creationId xmlns:p14="http://schemas.microsoft.com/office/powerpoint/2010/main" val="95705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  Structure of Chemical Synapses.  </a:t>
            </a:r>
            <a:r>
              <a:rPr lang="en-US" sz="1600" kern="1200" dirty="0">
                <a:solidFill>
                  <a:schemeClr val="tx1"/>
                </a:solidFill>
                <a:effectLst/>
                <a:latin typeface="Times" charset="0"/>
                <a:ea typeface="+mn-ea"/>
                <a:cs typeface="+mn-cs"/>
              </a:rPr>
              <a:t>(A) A three-dimensional sketch of part of the terminal arbor of a motor axon at the frog skeletal neuromuscular junction. The inset shows a camera </a:t>
            </a:r>
            <a:r>
              <a:rPr lang="en-US" sz="1600" kern="1200" dirty="0" err="1">
                <a:solidFill>
                  <a:schemeClr val="tx1"/>
                </a:solidFill>
                <a:effectLst/>
                <a:latin typeface="Times" charset="0"/>
                <a:ea typeface="+mn-ea"/>
                <a:cs typeface="+mn-cs"/>
              </a:rPr>
              <a:t>lucida</a:t>
            </a:r>
            <a:r>
              <a:rPr lang="en-US" sz="1600" kern="1200" dirty="0">
                <a:solidFill>
                  <a:schemeClr val="tx1"/>
                </a:solidFill>
                <a:effectLst/>
                <a:latin typeface="Times" charset="0"/>
                <a:ea typeface="+mn-ea"/>
                <a:cs typeface="+mn-cs"/>
              </a:rPr>
              <a:t> drawing of several skeletal muscle fibers and their innervation (motor nerve terminals are in red). Synaptic vesicles are clustered in the nerve terminal in special regions opposite the openings of the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These regions, called active zones, are the sites of transmitter release into the synaptic cleft. Fingerlike processes of Schwann cells extend between the terminal and the postsynaptic membrane, separating active zones. (B) Electron micrograph of a longitudinal section through a portion of the neuromuscular junction. In the nerve terminal, clusters of vesicles lie over thickenings in the presynaptic membrane—the active zones (arrows). Schwann cell processes (S) separate the clusters. In the muscle,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open into the synaptic cleft directly under the active zone. The band of fuzzy material in the cleft, which follows the contours of the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is the synaptic basal lamina. (C) Electron micrograph of synapses in the CNS of the leech. As at the frog neuromuscular junction, clusters of synaptic vesicles are focused on dense regions of the presynaptic membrane, forming active zones, and are juxtaposed with postsynaptic densities.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a:t>
            </a:fld>
            <a:endParaRPr lang="en-US"/>
          </a:p>
        </p:txBody>
      </p:sp>
    </p:spTree>
    <p:extLst>
      <p:ext uri="{BB962C8B-B14F-4D97-AF65-F5344CB8AC3E}">
        <p14:creationId xmlns:p14="http://schemas.microsoft.com/office/powerpoint/2010/main" val="1355656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Times" charset="0"/>
                <a:ea typeface="+mn-ea"/>
                <a:cs typeface="+mn-cs"/>
              </a:rPr>
              <a:t>FIGURE 11.15  Direct Inhibitory Chemical Synaptic Transmission.  </a:t>
            </a:r>
            <a:r>
              <a:rPr lang="en-US" sz="1600" kern="1200" dirty="0">
                <a:solidFill>
                  <a:schemeClr val="tx1"/>
                </a:solidFill>
                <a:effectLst/>
                <a:latin typeface="Times" charset="0"/>
                <a:ea typeface="+mn-ea"/>
                <a:cs typeface="+mn-cs"/>
              </a:rPr>
              <a:t>(A) Scheme for intracellular recording from a cat spinal motoneuron and stimulation of inhibitory synaptic inputs. The membrane potential of the motoneuron is set to different levels by passing current through a second intracellular microelectrode. (B) Intracellular records of inhibitory postsynaptic potentials evoked at membrane potentials between –64 and –101 mV. The reversal potential is between –74 and –82 mV. (After J. S. Coombs et al., 1955.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130: 326–373.)</a:t>
            </a:r>
          </a:p>
          <a:p>
            <a:pPr fontAlgn="ctr"/>
            <a:r>
              <a:rPr lang="en-US" sz="1600" b="1" kern="1200"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50</a:t>
            </a:fld>
            <a:endParaRPr lang="en-US"/>
          </a:p>
        </p:txBody>
      </p:sp>
    </p:spTree>
    <p:extLst>
      <p:ext uri="{BB962C8B-B14F-4D97-AF65-F5344CB8AC3E}">
        <p14:creationId xmlns:p14="http://schemas.microsoft.com/office/powerpoint/2010/main" val="3512237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11.16  Inhibitory Response to Glycine Depends on Chloride.  </a:t>
            </a:r>
            <a:r>
              <a:rPr lang="en-US" sz="1600" kern="1200" dirty="0">
                <a:solidFill>
                  <a:schemeClr val="tx1"/>
                </a:solidFill>
                <a:effectLst/>
                <a:latin typeface="Times" charset="0"/>
                <a:ea typeface="+mn-ea"/>
                <a:cs typeface="+mn-cs"/>
              </a:rPr>
              <a:t>Intracellular microelectrode recordings from a neuron in the brainstem of the lamprey. (A) Resting membrane potential is –63 mV. Brief downward voltage deflections are produced by 10-nA current pulses from a second intracellular microelectrode; their amplitude indicates membrane resistance. On application of glycine (red bar), the cell is hyperpolarized by about 7 mV, and membrane resistance is reduced drastically. (B) After 20 minutes in chloride-free bathing solution, the response to glycine is abolished. (C) Five minutes after return to normal chloride solution, the response has recovered. (After M. R. Gold and A. R. Martin, 1983. </a:t>
            </a:r>
            <a:r>
              <a:rPr lang="en-US" sz="1600" i="1" kern="1200" dirty="0">
                <a:solidFill>
                  <a:schemeClr val="tx1"/>
                </a:solidFill>
                <a:effectLst/>
                <a:latin typeface="Times" charset="0"/>
                <a:ea typeface="+mn-ea"/>
                <a:cs typeface="+mn-cs"/>
              </a:rPr>
              <a:t>J. Physiol. </a:t>
            </a:r>
            <a:r>
              <a:rPr lang="en-US" sz="1600" kern="1200" dirty="0">
                <a:solidFill>
                  <a:schemeClr val="tx1"/>
                </a:solidFill>
                <a:effectLst/>
                <a:latin typeface="Times" charset="0"/>
                <a:ea typeface="+mn-ea"/>
                <a:cs typeface="+mn-cs"/>
              </a:rPr>
              <a:t>342: 99–117.)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51</a:t>
            </a:fld>
            <a:endParaRPr lang="en-US"/>
          </a:p>
        </p:txBody>
      </p:sp>
    </p:spTree>
    <p:extLst>
      <p:ext uri="{BB962C8B-B14F-4D97-AF65-F5344CB8AC3E}">
        <p14:creationId xmlns:p14="http://schemas.microsoft.com/office/powerpoint/2010/main" val="590440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Times" charset="0"/>
                <a:ea typeface="+mn-ea"/>
                <a:cs typeface="+mn-cs"/>
              </a:rPr>
              <a:t>In-Text Art, Ch. 11, p. 208</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Stephen W.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in 1975</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52</a:t>
            </a:fld>
            <a:endParaRPr lang="en-US"/>
          </a:p>
        </p:txBody>
      </p:sp>
    </p:spTree>
    <p:extLst>
      <p:ext uri="{BB962C8B-B14F-4D97-AF65-F5344CB8AC3E}">
        <p14:creationId xmlns:p14="http://schemas.microsoft.com/office/powerpoint/2010/main" val="1594500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11.17  Presynaptic Inhibition in a Crustacean Muscle Fiber Innervated by One Excitatory and One Inhibitory Axon.  </a:t>
            </a:r>
            <a:r>
              <a:rPr lang="en-US" sz="1600" kern="1200" dirty="0">
                <a:solidFill>
                  <a:schemeClr val="tx1"/>
                </a:solidFill>
                <a:effectLst/>
                <a:latin typeface="Times" charset="0"/>
                <a:ea typeface="+mn-ea"/>
                <a:cs typeface="+mn-cs"/>
              </a:rPr>
              <a:t>(A) Stimulation of the excitatory axon (E) produces a 2-mV EPSP. (B) Stimulation of the inhibitory axon (I) produces a depolarizing IPSP of about 0.2 mV. (C) If the inhibitory stimulus follows the excitatory one by a short interval, there is no effect on the EPSP. (D) If the inhibitory stimulus precedes the excitatory one by a few milliseconds, the EPSP is almost abolished. The importance of precise timing indicates that the inhibitory nerve is having a presynaptic effect, reducing the amount of excitatory neurotransmitter that is released. (After J. </a:t>
            </a:r>
            <a:r>
              <a:rPr lang="en-US" sz="1600" kern="1200" dirty="0" err="1">
                <a:solidFill>
                  <a:schemeClr val="tx1"/>
                </a:solidFill>
                <a:effectLst/>
                <a:latin typeface="Times" charset="0"/>
                <a:ea typeface="+mn-ea"/>
                <a:cs typeface="+mn-cs"/>
              </a:rPr>
              <a:t>Dudel</a:t>
            </a:r>
            <a:r>
              <a:rPr lang="en-US" sz="1600" kern="1200" dirty="0">
                <a:solidFill>
                  <a:schemeClr val="tx1"/>
                </a:solidFill>
                <a:effectLst/>
                <a:latin typeface="Times" charset="0"/>
                <a:ea typeface="+mn-ea"/>
                <a:cs typeface="+mn-cs"/>
              </a:rPr>
              <a:t> and S. W.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1961.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155: 543–562.)</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53</a:t>
            </a:fld>
            <a:endParaRPr lang="en-US"/>
          </a:p>
        </p:txBody>
      </p:sp>
    </p:spTree>
    <p:extLst>
      <p:ext uri="{BB962C8B-B14F-4D97-AF65-F5344CB8AC3E}">
        <p14:creationId xmlns:p14="http://schemas.microsoft.com/office/powerpoint/2010/main" val="2336425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11.17  Presynaptic Inhibition in a Crustacean Muscle Fiber Innervated by One Excitatory and One Inhibitory Axon.  </a:t>
            </a:r>
            <a:r>
              <a:rPr lang="en-US" sz="1600" kern="1200" dirty="0">
                <a:solidFill>
                  <a:schemeClr val="tx1"/>
                </a:solidFill>
                <a:effectLst/>
                <a:latin typeface="Times" charset="0"/>
                <a:ea typeface="+mn-ea"/>
                <a:cs typeface="+mn-cs"/>
              </a:rPr>
              <a:t>(A) Stimulation of the excitatory axon (E) produces a 2-mV EPSP. (B) Stimulation of the inhibitory axon (I) produces a depolarizing IPSP of about 0.2 mV. (C) If the inhibitory stimulus follows the excitatory one by a short interval, there is no effect on the EPSP. (D) If the inhibitory stimulus precedes the excitatory one by a few milliseconds, the EPSP is almost abolished. The importance of precise timing indicates that the inhibitory nerve is having a presynaptic effect, reducing the amount of excitatory neurotransmitter that is released. (After J. </a:t>
            </a:r>
            <a:r>
              <a:rPr lang="en-US" sz="1600" kern="1200" dirty="0" err="1">
                <a:solidFill>
                  <a:schemeClr val="tx1"/>
                </a:solidFill>
                <a:effectLst/>
                <a:latin typeface="Times" charset="0"/>
                <a:ea typeface="+mn-ea"/>
                <a:cs typeface="+mn-cs"/>
              </a:rPr>
              <a:t>Dudel</a:t>
            </a:r>
            <a:r>
              <a:rPr lang="en-US" sz="1600" kern="1200" dirty="0">
                <a:solidFill>
                  <a:schemeClr val="tx1"/>
                </a:solidFill>
                <a:effectLst/>
                <a:latin typeface="Times" charset="0"/>
                <a:ea typeface="+mn-ea"/>
                <a:cs typeface="+mn-cs"/>
              </a:rPr>
              <a:t> and S. W.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1961.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155: 543–562.)</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54</a:t>
            </a:fld>
            <a:endParaRPr lang="en-US"/>
          </a:p>
        </p:txBody>
      </p:sp>
    </p:spTree>
    <p:extLst>
      <p:ext uri="{BB962C8B-B14F-4D97-AF65-F5344CB8AC3E}">
        <p14:creationId xmlns:p14="http://schemas.microsoft.com/office/powerpoint/2010/main" val="1926311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11.17  Presynaptic Inhibition in a Crustacean Muscle Fiber Innervated by One Excitatory and One Inhibitory Axon.  </a:t>
            </a:r>
            <a:r>
              <a:rPr lang="en-US" sz="1600" kern="1200" dirty="0">
                <a:solidFill>
                  <a:schemeClr val="tx1"/>
                </a:solidFill>
                <a:effectLst/>
                <a:latin typeface="Times" charset="0"/>
                <a:ea typeface="+mn-ea"/>
                <a:cs typeface="+mn-cs"/>
              </a:rPr>
              <a:t>(A) Stimulation of the excitatory axon (E) produces a 2-mV EPSP. (B) Stimulation of the inhibitory axon (I) produces a depolarizing IPSP of about 0.2 mV. (C) If the inhibitory stimulus follows the excitatory one by a short interval, there is no effect on the EPSP. (D) If the inhibitory stimulus precedes the excitatory one by a few milliseconds, the EPSP is almost abolished. The importance of precise timing indicates that the inhibitory nerve is having a presynaptic effect, reducing the amount of excitatory neurotransmitter that is released. (After J. </a:t>
            </a:r>
            <a:r>
              <a:rPr lang="en-US" sz="1600" kern="1200" dirty="0" err="1">
                <a:solidFill>
                  <a:schemeClr val="tx1"/>
                </a:solidFill>
                <a:effectLst/>
                <a:latin typeface="Times" charset="0"/>
                <a:ea typeface="+mn-ea"/>
                <a:cs typeface="+mn-cs"/>
              </a:rPr>
              <a:t>Dudel</a:t>
            </a:r>
            <a:r>
              <a:rPr lang="en-US" sz="1600" kern="1200" dirty="0">
                <a:solidFill>
                  <a:schemeClr val="tx1"/>
                </a:solidFill>
                <a:effectLst/>
                <a:latin typeface="Times" charset="0"/>
                <a:ea typeface="+mn-ea"/>
                <a:cs typeface="+mn-cs"/>
              </a:rPr>
              <a:t> and S. W. </a:t>
            </a:r>
            <a:r>
              <a:rPr lang="en-US" sz="1600" kern="1200" dirty="0" err="1">
                <a:solidFill>
                  <a:schemeClr val="tx1"/>
                </a:solidFill>
                <a:effectLst/>
                <a:latin typeface="Times" charset="0"/>
                <a:ea typeface="+mn-ea"/>
                <a:cs typeface="+mn-cs"/>
              </a:rPr>
              <a:t>Kuffler</a:t>
            </a:r>
            <a:r>
              <a:rPr lang="en-US" sz="1600" kern="1200" dirty="0">
                <a:solidFill>
                  <a:schemeClr val="tx1"/>
                </a:solidFill>
                <a:effectLst/>
                <a:latin typeface="Times" charset="0"/>
                <a:ea typeface="+mn-ea"/>
                <a:cs typeface="+mn-cs"/>
              </a:rPr>
              <a:t>, 1961.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155: 543–562.)</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55</a:t>
            </a:fld>
            <a:endParaRPr lang="en-US"/>
          </a:p>
        </p:txBody>
      </p:sp>
    </p:spTree>
    <p:extLst>
      <p:ext uri="{BB962C8B-B14F-4D97-AF65-F5344CB8AC3E}">
        <p14:creationId xmlns:p14="http://schemas.microsoft.com/office/powerpoint/2010/main" val="805025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11.18  Presynaptic Auto-Inhibition at a GABA-Releasing Synapse in the Hippocampus.  </a:t>
            </a:r>
            <a:r>
              <a:rPr lang="en-US" sz="1600" kern="1200" dirty="0">
                <a:solidFill>
                  <a:schemeClr val="tx1"/>
                </a:solidFill>
                <a:effectLst/>
                <a:latin typeface="Times" charset="0"/>
                <a:ea typeface="+mn-ea"/>
                <a:cs typeface="+mn-cs"/>
              </a:rPr>
              <a:t>(A) Inhibitory synaptic currents (IPSCs) in a pyramidal neuron of a hippocampal slice preparation produced by two successive stimuli, delivered 100 </a:t>
            </a:r>
            <a:r>
              <a:rPr lang="en-US" sz="1600" kern="1200" dirty="0" err="1">
                <a:solidFill>
                  <a:schemeClr val="tx1"/>
                </a:solidFill>
                <a:effectLst/>
                <a:latin typeface="Times" charset="0"/>
                <a:ea typeface="+mn-ea"/>
                <a:cs typeface="+mn-cs"/>
              </a:rPr>
              <a:t>ms</a:t>
            </a:r>
            <a:r>
              <a:rPr lang="en-US" sz="1600" kern="1200" dirty="0">
                <a:solidFill>
                  <a:schemeClr val="tx1"/>
                </a:solidFill>
                <a:effectLst/>
                <a:latin typeface="Times" charset="0"/>
                <a:ea typeface="+mn-ea"/>
                <a:cs typeface="+mn-cs"/>
              </a:rPr>
              <a:t> apart, to inhibitory fibers in the adjacent stratum </a:t>
            </a:r>
            <a:r>
              <a:rPr lang="en-US" sz="1600" kern="1200" dirty="0" err="1">
                <a:solidFill>
                  <a:schemeClr val="tx1"/>
                </a:solidFill>
                <a:effectLst/>
                <a:latin typeface="Times" charset="0"/>
                <a:ea typeface="+mn-ea"/>
                <a:cs typeface="+mn-cs"/>
              </a:rPr>
              <a:t>oriens</a:t>
            </a:r>
            <a:r>
              <a:rPr lang="en-US" sz="1600" kern="1200" dirty="0">
                <a:solidFill>
                  <a:schemeClr val="tx1"/>
                </a:solidFill>
                <a:effectLst/>
                <a:latin typeface="Times" charset="0"/>
                <a:ea typeface="+mn-ea"/>
                <a:cs typeface="+mn-cs"/>
              </a:rPr>
              <a:t>. Excitatory currents were blocked with glutamate antagonists. The IPSC evoked by the second stimulus is much smaller than that produced by the first stimulus (paired-pulse depression). This depression was largely due to activation of the presynaptic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receptors, since it was reduced by blocking these receptors with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antagonists (0.2 </a:t>
            </a:r>
            <a:r>
              <a:rPr lang="en-US" sz="1600" kern="1200" dirty="0" err="1">
                <a:solidFill>
                  <a:schemeClr val="tx1"/>
                </a:solidFill>
                <a:effectLst/>
                <a:latin typeface="Times" charset="0"/>
                <a:ea typeface="+mn-ea"/>
                <a:cs typeface="+mn-cs"/>
              </a:rPr>
              <a:t>m</a:t>
            </a:r>
            <a:r>
              <a:rPr lang="en-US" sz="1600" i="1" kern="1200" dirty="0" err="1">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2-hydroxy-saclofen or 0.2 </a:t>
            </a:r>
            <a:r>
              <a:rPr lang="en-US" sz="1600" kern="1200" dirty="0" err="1">
                <a:solidFill>
                  <a:schemeClr val="tx1"/>
                </a:solidFill>
                <a:effectLst/>
                <a:latin typeface="Times" charset="0"/>
                <a:ea typeface="+mn-ea"/>
                <a:cs typeface="+mn-cs"/>
              </a:rPr>
              <a:t>m</a:t>
            </a:r>
            <a:r>
              <a:rPr lang="en-US" sz="1600" i="1" kern="1200" dirty="0" err="1">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CGP 35348; right-hand panels). (B) GABA released from the presynaptic terminal activates chloride-conducting GABA</a:t>
            </a:r>
            <a:r>
              <a:rPr lang="en-US" sz="1600" kern="1200" baseline="-25000" dirty="0">
                <a:solidFill>
                  <a:schemeClr val="tx1"/>
                </a:solidFill>
                <a:effectLst/>
                <a:latin typeface="Times" charset="0"/>
                <a:ea typeface="+mn-ea"/>
                <a:cs typeface="+mn-cs"/>
              </a:rPr>
              <a:t>A</a:t>
            </a:r>
            <a:r>
              <a:rPr lang="en-US" sz="1600" kern="1200" dirty="0">
                <a:solidFill>
                  <a:schemeClr val="tx1"/>
                </a:solidFill>
                <a:effectLst/>
                <a:latin typeface="Times" charset="0"/>
                <a:ea typeface="+mn-ea"/>
                <a:cs typeface="+mn-cs"/>
              </a:rPr>
              <a:t> receptors on the postsynaptic membrane, producing an inhibitory postsynaptic current (IPSC). It also activates metabotropic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receptors on the presynaptic ending that inhibit calcium channels and reduce transmitter release. (A after C. H. Davies and G. L. </a:t>
            </a:r>
            <a:r>
              <a:rPr lang="en-US" sz="1600" kern="1200" dirty="0" err="1">
                <a:solidFill>
                  <a:schemeClr val="tx1"/>
                </a:solidFill>
                <a:effectLst/>
                <a:latin typeface="Times" charset="0"/>
                <a:ea typeface="+mn-ea"/>
                <a:cs typeface="+mn-cs"/>
              </a:rPr>
              <a:t>Collingridge</a:t>
            </a:r>
            <a:r>
              <a:rPr lang="en-US" sz="1600" kern="1200" dirty="0">
                <a:solidFill>
                  <a:schemeClr val="tx1"/>
                </a:solidFill>
                <a:effectLst/>
                <a:latin typeface="Times" charset="0"/>
                <a:ea typeface="+mn-ea"/>
                <a:cs typeface="+mn-cs"/>
              </a:rPr>
              <a:t>, 1993.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472: 245–265.)</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56</a:t>
            </a:fld>
            <a:endParaRPr lang="en-US"/>
          </a:p>
        </p:txBody>
      </p:sp>
    </p:spTree>
    <p:extLst>
      <p:ext uri="{BB962C8B-B14F-4D97-AF65-F5344CB8AC3E}">
        <p14:creationId xmlns:p14="http://schemas.microsoft.com/office/powerpoint/2010/main" val="1026914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11.18  Presynaptic Auto-Inhibition at a GABA-Releasing Synapse in the Hippocampus.  </a:t>
            </a:r>
            <a:r>
              <a:rPr lang="en-US" sz="1600" kern="1200" dirty="0">
                <a:solidFill>
                  <a:schemeClr val="tx1"/>
                </a:solidFill>
                <a:effectLst/>
                <a:latin typeface="Times" charset="0"/>
                <a:ea typeface="+mn-ea"/>
                <a:cs typeface="+mn-cs"/>
              </a:rPr>
              <a:t>(A) Inhibitory synaptic currents (IPSCs) in a pyramidal neuron of a hippocampal slice preparation produced by two successive stimuli, delivered 100 </a:t>
            </a:r>
            <a:r>
              <a:rPr lang="en-US" sz="1600" kern="1200" dirty="0" err="1">
                <a:solidFill>
                  <a:schemeClr val="tx1"/>
                </a:solidFill>
                <a:effectLst/>
                <a:latin typeface="Times" charset="0"/>
                <a:ea typeface="+mn-ea"/>
                <a:cs typeface="+mn-cs"/>
              </a:rPr>
              <a:t>ms</a:t>
            </a:r>
            <a:r>
              <a:rPr lang="en-US" sz="1600" kern="1200" dirty="0">
                <a:solidFill>
                  <a:schemeClr val="tx1"/>
                </a:solidFill>
                <a:effectLst/>
                <a:latin typeface="Times" charset="0"/>
                <a:ea typeface="+mn-ea"/>
                <a:cs typeface="+mn-cs"/>
              </a:rPr>
              <a:t> apart, to inhibitory fibers in the adjacent stratum </a:t>
            </a:r>
            <a:r>
              <a:rPr lang="en-US" sz="1600" kern="1200" dirty="0" err="1">
                <a:solidFill>
                  <a:schemeClr val="tx1"/>
                </a:solidFill>
                <a:effectLst/>
                <a:latin typeface="Times" charset="0"/>
                <a:ea typeface="+mn-ea"/>
                <a:cs typeface="+mn-cs"/>
              </a:rPr>
              <a:t>oriens</a:t>
            </a:r>
            <a:r>
              <a:rPr lang="en-US" sz="1600" kern="1200" dirty="0">
                <a:solidFill>
                  <a:schemeClr val="tx1"/>
                </a:solidFill>
                <a:effectLst/>
                <a:latin typeface="Times" charset="0"/>
                <a:ea typeface="+mn-ea"/>
                <a:cs typeface="+mn-cs"/>
              </a:rPr>
              <a:t>. Excitatory currents were blocked with glutamate antagonists. The IPSC evoked by the second stimulus is much smaller than that produced by the first stimulus (paired-pulse depression). This depression was largely due to activation of the presynaptic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receptors, since it was reduced by blocking these receptors with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antagonists (0.2 </a:t>
            </a:r>
            <a:r>
              <a:rPr lang="en-US" sz="1600" kern="1200" dirty="0" err="1">
                <a:solidFill>
                  <a:schemeClr val="tx1"/>
                </a:solidFill>
                <a:effectLst/>
                <a:latin typeface="Times" charset="0"/>
                <a:ea typeface="+mn-ea"/>
                <a:cs typeface="+mn-cs"/>
              </a:rPr>
              <a:t>m</a:t>
            </a:r>
            <a:r>
              <a:rPr lang="en-US" sz="1600" i="1" kern="1200" dirty="0" err="1">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2-hydroxy-saclofen or 0.2 </a:t>
            </a:r>
            <a:r>
              <a:rPr lang="en-US" sz="1600" kern="1200" dirty="0" err="1">
                <a:solidFill>
                  <a:schemeClr val="tx1"/>
                </a:solidFill>
                <a:effectLst/>
                <a:latin typeface="Times" charset="0"/>
                <a:ea typeface="+mn-ea"/>
                <a:cs typeface="+mn-cs"/>
              </a:rPr>
              <a:t>m</a:t>
            </a:r>
            <a:r>
              <a:rPr lang="en-US" sz="1600" i="1" kern="1200" dirty="0" err="1">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CGP 35348; right-hand panels). (B) GABA released from the presynaptic terminal activates chloride-conducting GABA</a:t>
            </a:r>
            <a:r>
              <a:rPr lang="en-US" sz="1600" kern="1200" baseline="-25000" dirty="0">
                <a:solidFill>
                  <a:schemeClr val="tx1"/>
                </a:solidFill>
                <a:effectLst/>
                <a:latin typeface="Times" charset="0"/>
                <a:ea typeface="+mn-ea"/>
                <a:cs typeface="+mn-cs"/>
              </a:rPr>
              <a:t>A</a:t>
            </a:r>
            <a:r>
              <a:rPr lang="en-US" sz="1600" kern="1200" dirty="0">
                <a:solidFill>
                  <a:schemeClr val="tx1"/>
                </a:solidFill>
                <a:effectLst/>
                <a:latin typeface="Times" charset="0"/>
                <a:ea typeface="+mn-ea"/>
                <a:cs typeface="+mn-cs"/>
              </a:rPr>
              <a:t> receptors on the postsynaptic membrane, producing an inhibitory postsynaptic current (IPSC). It also activates metabotropic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receptors on the presynaptic ending that inhibit calcium channels and reduce transmitter release. (A after C. H. Davies and G. L. </a:t>
            </a:r>
            <a:r>
              <a:rPr lang="en-US" sz="1600" kern="1200" dirty="0" err="1">
                <a:solidFill>
                  <a:schemeClr val="tx1"/>
                </a:solidFill>
                <a:effectLst/>
                <a:latin typeface="Times" charset="0"/>
                <a:ea typeface="+mn-ea"/>
                <a:cs typeface="+mn-cs"/>
              </a:rPr>
              <a:t>Collingridge</a:t>
            </a:r>
            <a:r>
              <a:rPr lang="en-US" sz="1600" kern="1200" dirty="0">
                <a:solidFill>
                  <a:schemeClr val="tx1"/>
                </a:solidFill>
                <a:effectLst/>
                <a:latin typeface="Times" charset="0"/>
                <a:ea typeface="+mn-ea"/>
                <a:cs typeface="+mn-cs"/>
              </a:rPr>
              <a:t>, 1993.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472: 245–265.)</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57</a:t>
            </a:fld>
            <a:endParaRPr lang="en-US"/>
          </a:p>
        </p:txBody>
      </p:sp>
    </p:spTree>
    <p:extLst>
      <p:ext uri="{BB962C8B-B14F-4D97-AF65-F5344CB8AC3E}">
        <p14:creationId xmlns:p14="http://schemas.microsoft.com/office/powerpoint/2010/main" val="1491002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11.18  Presynaptic Auto-Inhibition at a GABA-Releasing Synapse in the Hippocampus.  </a:t>
            </a:r>
            <a:r>
              <a:rPr lang="en-US" sz="1600" kern="1200" dirty="0">
                <a:solidFill>
                  <a:schemeClr val="tx1"/>
                </a:solidFill>
                <a:effectLst/>
                <a:latin typeface="Times" charset="0"/>
                <a:ea typeface="+mn-ea"/>
                <a:cs typeface="+mn-cs"/>
              </a:rPr>
              <a:t>(A) Inhibitory synaptic currents (IPSCs) in a pyramidal neuron of a hippocampal slice preparation produced by two successive stimuli, delivered 100 </a:t>
            </a:r>
            <a:r>
              <a:rPr lang="en-US" sz="1600" kern="1200" dirty="0" err="1">
                <a:solidFill>
                  <a:schemeClr val="tx1"/>
                </a:solidFill>
                <a:effectLst/>
                <a:latin typeface="Times" charset="0"/>
                <a:ea typeface="+mn-ea"/>
                <a:cs typeface="+mn-cs"/>
              </a:rPr>
              <a:t>ms</a:t>
            </a:r>
            <a:r>
              <a:rPr lang="en-US" sz="1600" kern="1200" dirty="0">
                <a:solidFill>
                  <a:schemeClr val="tx1"/>
                </a:solidFill>
                <a:effectLst/>
                <a:latin typeface="Times" charset="0"/>
                <a:ea typeface="+mn-ea"/>
                <a:cs typeface="+mn-cs"/>
              </a:rPr>
              <a:t> apart, to inhibitory fibers in the adjacent stratum </a:t>
            </a:r>
            <a:r>
              <a:rPr lang="en-US" sz="1600" kern="1200" dirty="0" err="1">
                <a:solidFill>
                  <a:schemeClr val="tx1"/>
                </a:solidFill>
                <a:effectLst/>
                <a:latin typeface="Times" charset="0"/>
                <a:ea typeface="+mn-ea"/>
                <a:cs typeface="+mn-cs"/>
              </a:rPr>
              <a:t>oriens</a:t>
            </a:r>
            <a:r>
              <a:rPr lang="en-US" sz="1600" kern="1200" dirty="0">
                <a:solidFill>
                  <a:schemeClr val="tx1"/>
                </a:solidFill>
                <a:effectLst/>
                <a:latin typeface="Times" charset="0"/>
                <a:ea typeface="+mn-ea"/>
                <a:cs typeface="+mn-cs"/>
              </a:rPr>
              <a:t>. Excitatory currents were blocked with glutamate antagonists. The IPSC evoked by the second stimulus is much smaller than that produced by the first stimulus (paired-pulse depression). This depression was largely due to activation of the presynaptic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receptors, since it was reduced by blocking these receptors with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antagonists (0.2 </a:t>
            </a:r>
            <a:r>
              <a:rPr lang="en-US" sz="1600" kern="1200" dirty="0" err="1">
                <a:solidFill>
                  <a:schemeClr val="tx1"/>
                </a:solidFill>
                <a:effectLst/>
                <a:latin typeface="Times" charset="0"/>
                <a:ea typeface="+mn-ea"/>
                <a:cs typeface="+mn-cs"/>
              </a:rPr>
              <a:t>m</a:t>
            </a:r>
            <a:r>
              <a:rPr lang="en-US" sz="1600" i="1" kern="1200" dirty="0" err="1">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2-hydroxy-saclofen or 0.2 </a:t>
            </a:r>
            <a:r>
              <a:rPr lang="en-US" sz="1600" kern="1200" dirty="0" err="1">
                <a:solidFill>
                  <a:schemeClr val="tx1"/>
                </a:solidFill>
                <a:effectLst/>
                <a:latin typeface="Times" charset="0"/>
                <a:ea typeface="+mn-ea"/>
                <a:cs typeface="+mn-cs"/>
              </a:rPr>
              <a:t>m</a:t>
            </a:r>
            <a:r>
              <a:rPr lang="en-US" sz="1600" i="1" kern="1200" dirty="0" err="1">
                <a:solidFill>
                  <a:schemeClr val="tx1"/>
                </a:solidFill>
                <a:effectLst/>
                <a:latin typeface="Times" charset="0"/>
                <a:ea typeface="+mn-ea"/>
                <a:cs typeface="+mn-cs"/>
              </a:rPr>
              <a:t>M</a:t>
            </a:r>
            <a:r>
              <a:rPr lang="en-US" sz="1600" kern="1200" dirty="0">
                <a:solidFill>
                  <a:schemeClr val="tx1"/>
                </a:solidFill>
                <a:effectLst/>
                <a:latin typeface="Times" charset="0"/>
                <a:ea typeface="+mn-ea"/>
                <a:cs typeface="+mn-cs"/>
              </a:rPr>
              <a:t> CGP 35348; right-hand panels). (B) GABA released from the presynaptic terminal activates chloride-conducting GABA</a:t>
            </a:r>
            <a:r>
              <a:rPr lang="en-US" sz="1600" kern="1200" baseline="-25000" dirty="0">
                <a:solidFill>
                  <a:schemeClr val="tx1"/>
                </a:solidFill>
                <a:effectLst/>
                <a:latin typeface="Times" charset="0"/>
                <a:ea typeface="+mn-ea"/>
                <a:cs typeface="+mn-cs"/>
              </a:rPr>
              <a:t>A</a:t>
            </a:r>
            <a:r>
              <a:rPr lang="en-US" sz="1600" kern="1200" dirty="0">
                <a:solidFill>
                  <a:schemeClr val="tx1"/>
                </a:solidFill>
                <a:effectLst/>
                <a:latin typeface="Times" charset="0"/>
                <a:ea typeface="+mn-ea"/>
                <a:cs typeface="+mn-cs"/>
              </a:rPr>
              <a:t> receptors on the postsynaptic membrane, producing an inhibitory postsynaptic current (IPSC). It also activates metabotropic GABA</a:t>
            </a:r>
            <a:r>
              <a:rPr lang="en-US" sz="1600" kern="1200" baseline="-25000" dirty="0">
                <a:solidFill>
                  <a:schemeClr val="tx1"/>
                </a:solidFill>
                <a:effectLst/>
                <a:latin typeface="Times" charset="0"/>
                <a:ea typeface="+mn-ea"/>
                <a:cs typeface="+mn-cs"/>
              </a:rPr>
              <a:t>B</a:t>
            </a:r>
            <a:r>
              <a:rPr lang="en-US" sz="1600" kern="1200" dirty="0">
                <a:solidFill>
                  <a:schemeClr val="tx1"/>
                </a:solidFill>
                <a:effectLst/>
                <a:latin typeface="Times" charset="0"/>
                <a:ea typeface="+mn-ea"/>
                <a:cs typeface="+mn-cs"/>
              </a:rPr>
              <a:t> receptors on the presynaptic ending that inhibit calcium channels and reduce transmitter release. (A after C. H. Davies and G. L. </a:t>
            </a:r>
            <a:r>
              <a:rPr lang="en-US" sz="1600" kern="1200" dirty="0" err="1">
                <a:solidFill>
                  <a:schemeClr val="tx1"/>
                </a:solidFill>
                <a:effectLst/>
                <a:latin typeface="Times" charset="0"/>
                <a:ea typeface="+mn-ea"/>
                <a:cs typeface="+mn-cs"/>
              </a:rPr>
              <a:t>Collingridge</a:t>
            </a:r>
            <a:r>
              <a:rPr lang="en-US" sz="1600" kern="1200" dirty="0">
                <a:solidFill>
                  <a:schemeClr val="tx1"/>
                </a:solidFill>
                <a:effectLst/>
                <a:latin typeface="Times" charset="0"/>
                <a:ea typeface="+mn-ea"/>
                <a:cs typeface="+mn-cs"/>
              </a:rPr>
              <a:t>, 1993.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472: 245–265.)</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58</a:t>
            </a:fld>
            <a:endParaRPr lang="en-US"/>
          </a:p>
        </p:txBody>
      </p:sp>
    </p:spTree>
    <p:extLst>
      <p:ext uri="{BB962C8B-B14F-4D97-AF65-F5344CB8AC3E}">
        <p14:creationId xmlns:p14="http://schemas.microsoft.com/office/powerpoint/2010/main" val="2376535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11.19  Postsynaptic Components of </a:t>
            </a:r>
            <a:r>
              <a:rPr lang="en-US" sz="1600" b="1" kern="1200" dirty="0" err="1">
                <a:solidFill>
                  <a:schemeClr val="tx1"/>
                </a:solidFill>
                <a:effectLst/>
                <a:latin typeface="Times" charset="0"/>
                <a:ea typeface="+mn-ea"/>
                <a:cs typeface="+mn-cs"/>
              </a:rPr>
              <a:t>AChR</a:t>
            </a:r>
            <a:r>
              <a:rPr lang="en-US" sz="1600" b="1" kern="1200" dirty="0">
                <a:solidFill>
                  <a:schemeClr val="tx1"/>
                </a:solidFill>
                <a:effectLst/>
                <a:latin typeface="Times" charset="0"/>
                <a:ea typeface="+mn-ea"/>
                <a:cs typeface="+mn-cs"/>
              </a:rPr>
              <a:t>-Rich Regions at the Vertebrate Skeletal Neuromuscular Junction.  </a:t>
            </a:r>
            <a:r>
              <a:rPr lang="en-US" sz="1600" kern="1200" dirty="0">
                <a:solidFill>
                  <a:schemeClr val="tx1"/>
                </a:solidFill>
                <a:effectLst/>
                <a:latin typeface="Times" charset="0"/>
                <a:ea typeface="+mn-ea"/>
                <a:cs typeface="+mn-cs"/>
              </a:rPr>
              <a:t>The dystrophin glycoprotein complex (utrophin, α- and β-</a:t>
            </a:r>
            <a:r>
              <a:rPr lang="en-US" sz="1600" kern="1200" dirty="0" err="1">
                <a:solidFill>
                  <a:schemeClr val="tx1"/>
                </a:solidFill>
                <a:effectLst/>
                <a:latin typeface="Times" charset="0"/>
                <a:ea typeface="+mn-ea"/>
                <a:cs typeface="+mn-cs"/>
              </a:rPr>
              <a:t>dystroglycan</a:t>
            </a:r>
            <a:r>
              <a:rPr lang="en-US" sz="1600" kern="1200" dirty="0">
                <a:solidFill>
                  <a:schemeClr val="tx1"/>
                </a:solidFill>
                <a:effectLst/>
                <a:latin typeface="Times" charset="0"/>
                <a:ea typeface="+mn-ea"/>
                <a:cs typeface="+mn-cs"/>
              </a:rPr>
              <a:t>, and the </a:t>
            </a:r>
            <a:r>
              <a:rPr lang="en-US" sz="1600" kern="1200" dirty="0" err="1">
                <a:solidFill>
                  <a:schemeClr val="tx1"/>
                </a:solidFill>
                <a:effectLst/>
                <a:latin typeface="Times" charset="0"/>
                <a:ea typeface="+mn-ea"/>
                <a:cs typeface="+mn-cs"/>
              </a:rPr>
              <a:t>sarcoglycans</a:t>
            </a:r>
            <a:r>
              <a:rPr lang="en-US" sz="1600" kern="1200" dirty="0">
                <a:solidFill>
                  <a:schemeClr val="tx1"/>
                </a:solidFill>
                <a:effectLst/>
                <a:latin typeface="Times" charset="0"/>
                <a:ea typeface="+mn-ea"/>
                <a:cs typeface="+mn-cs"/>
              </a:rPr>
              <a:t>) links together the actin cytoskeleton, the membrane, and the extracellular matrix. </a:t>
            </a:r>
            <a:r>
              <a:rPr lang="en-US" sz="1600" kern="1200" dirty="0" err="1">
                <a:solidFill>
                  <a:schemeClr val="tx1"/>
                </a:solidFill>
                <a:effectLst/>
                <a:latin typeface="Times" charset="0"/>
                <a:ea typeface="+mn-ea"/>
                <a:cs typeface="+mn-cs"/>
              </a:rPr>
              <a:t>Agrin</a:t>
            </a:r>
            <a:r>
              <a:rPr lang="en-US" sz="1600" kern="1200" dirty="0">
                <a:solidFill>
                  <a:schemeClr val="tx1"/>
                </a:solidFill>
                <a:effectLst/>
                <a:latin typeface="Times" charset="0"/>
                <a:ea typeface="+mn-ea"/>
                <a:cs typeface="+mn-cs"/>
              </a:rPr>
              <a:t>, secreted by the motor nerves, binds to laminin and α-</a:t>
            </a:r>
            <a:r>
              <a:rPr lang="en-US" sz="1600" kern="1200" dirty="0" err="1">
                <a:solidFill>
                  <a:schemeClr val="tx1"/>
                </a:solidFill>
                <a:effectLst/>
                <a:latin typeface="Times" charset="0"/>
                <a:ea typeface="+mn-ea"/>
                <a:cs typeface="+mn-cs"/>
              </a:rPr>
              <a:t>dystroglycan</a:t>
            </a:r>
            <a:r>
              <a:rPr lang="en-US" sz="1600" kern="1200" dirty="0">
                <a:solidFill>
                  <a:schemeClr val="tx1"/>
                </a:solidFill>
                <a:effectLst/>
                <a:latin typeface="Times" charset="0"/>
                <a:ea typeface="+mn-ea"/>
                <a:cs typeface="+mn-cs"/>
              </a:rPr>
              <a:t>; it signals, through the receptor tyrosine kinase </a:t>
            </a:r>
            <a:r>
              <a:rPr lang="en-US" sz="1600" kern="1200" dirty="0" err="1">
                <a:solidFill>
                  <a:schemeClr val="tx1"/>
                </a:solidFill>
                <a:effectLst/>
                <a:latin typeface="Times" charset="0"/>
                <a:ea typeface="+mn-ea"/>
                <a:cs typeface="+mn-cs"/>
              </a:rPr>
              <a:t>MuSK</a:t>
            </a:r>
            <a:r>
              <a:rPr lang="en-US" sz="1600" kern="1200" dirty="0">
                <a:solidFill>
                  <a:schemeClr val="tx1"/>
                </a:solidFill>
                <a:effectLst/>
                <a:latin typeface="Times" charset="0"/>
                <a:ea typeface="+mn-ea"/>
                <a:cs typeface="+mn-cs"/>
              </a:rPr>
              <a:t>, to trigger formation of the postsynaptic apparatus during development (see Chapter 25). Rapsyn plays a key role in linking </a:t>
            </a:r>
            <a:r>
              <a:rPr lang="en-US" sz="1600" kern="1200" dirty="0" err="1">
                <a:solidFill>
                  <a:schemeClr val="tx1"/>
                </a:solidFill>
                <a:effectLst/>
                <a:latin typeface="Times" charset="0"/>
                <a:ea typeface="+mn-ea"/>
                <a:cs typeface="+mn-cs"/>
              </a:rPr>
              <a:t>MuSK</a:t>
            </a:r>
            <a:r>
              <a:rPr lang="en-US" sz="1600" kern="1200" dirty="0">
                <a:solidFill>
                  <a:schemeClr val="tx1"/>
                </a:solidFill>
                <a:effectLst/>
                <a:latin typeface="Times" charset="0"/>
                <a:ea typeface="+mn-ea"/>
                <a:cs typeface="+mn-cs"/>
              </a:rPr>
              <a:t> and </a:t>
            </a:r>
            <a:r>
              <a:rPr lang="en-US" sz="1600" kern="1200" dirty="0" err="1">
                <a:solidFill>
                  <a:schemeClr val="tx1"/>
                </a:solidFill>
                <a:effectLst/>
                <a:latin typeface="Times" charset="0"/>
                <a:ea typeface="+mn-ea"/>
                <a:cs typeface="+mn-cs"/>
              </a:rPr>
              <a:t>AChRs</a:t>
            </a:r>
            <a:r>
              <a:rPr lang="en-US" sz="1600" kern="1200" dirty="0">
                <a:solidFill>
                  <a:schemeClr val="tx1"/>
                </a:solidFill>
                <a:effectLst/>
                <a:latin typeface="Times" charset="0"/>
                <a:ea typeface="+mn-ea"/>
                <a:cs typeface="+mn-cs"/>
              </a:rPr>
              <a:t> to the cytoskeleton. RATL and MASC are as yet unidentified components that mediate interaction of </a:t>
            </a:r>
            <a:r>
              <a:rPr lang="en-US" sz="1600" kern="1200" dirty="0" err="1">
                <a:solidFill>
                  <a:schemeClr val="tx1"/>
                </a:solidFill>
                <a:effectLst/>
                <a:latin typeface="Times" charset="0"/>
                <a:ea typeface="+mn-ea"/>
                <a:cs typeface="+mn-cs"/>
              </a:rPr>
              <a:t>MuSK</a:t>
            </a:r>
            <a:r>
              <a:rPr lang="en-US" sz="1600" kern="1200" dirty="0">
                <a:solidFill>
                  <a:schemeClr val="tx1"/>
                </a:solidFill>
                <a:effectLst/>
                <a:latin typeface="Times" charset="0"/>
                <a:ea typeface="+mn-ea"/>
                <a:cs typeface="+mn-cs"/>
              </a:rPr>
              <a:t> with rapsyn and </a:t>
            </a:r>
            <a:r>
              <a:rPr lang="en-US" sz="1600" kern="1200" dirty="0" err="1">
                <a:solidFill>
                  <a:schemeClr val="tx1"/>
                </a:solidFill>
                <a:effectLst/>
                <a:latin typeface="Times" charset="0"/>
                <a:ea typeface="+mn-ea"/>
                <a:cs typeface="+mn-cs"/>
              </a:rPr>
              <a:t>agrin</a:t>
            </a:r>
            <a:r>
              <a:rPr lang="en-US" sz="1600" kern="1200" dirty="0">
                <a:solidFill>
                  <a:schemeClr val="tx1"/>
                </a:solidFill>
                <a:effectLst/>
                <a:latin typeface="Times" charset="0"/>
                <a:ea typeface="+mn-ea"/>
                <a:cs typeface="+mn-cs"/>
              </a:rPr>
              <a:t>, respectively. </a:t>
            </a:r>
            <a:r>
              <a:rPr lang="en-US" sz="1600" kern="1200" dirty="0" err="1">
                <a:solidFill>
                  <a:schemeClr val="tx1"/>
                </a:solidFill>
                <a:effectLst/>
                <a:latin typeface="Times" charset="0"/>
                <a:ea typeface="+mn-ea"/>
                <a:cs typeface="+mn-cs"/>
              </a:rPr>
              <a:t>Src</a:t>
            </a:r>
            <a:r>
              <a:rPr lang="en-US" sz="1600" kern="1200" dirty="0">
                <a:solidFill>
                  <a:schemeClr val="tx1"/>
                </a:solidFill>
                <a:effectLst/>
                <a:latin typeface="Times" charset="0"/>
                <a:ea typeface="+mn-ea"/>
                <a:cs typeface="+mn-cs"/>
              </a:rPr>
              <a:t>, Fyn and </a:t>
            </a:r>
            <a:r>
              <a:rPr lang="en-US" sz="1600" kern="1200" dirty="0" err="1">
                <a:solidFill>
                  <a:schemeClr val="tx1"/>
                </a:solidFill>
                <a:effectLst/>
                <a:latin typeface="Times" charset="0"/>
                <a:ea typeface="+mn-ea"/>
                <a:cs typeface="+mn-cs"/>
              </a:rPr>
              <a:t>ErbB</a:t>
            </a:r>
            <a:r>
              <a:rPr lang="en-US" sz="1600" kern="1200" dirty="0">
                <a:solidFill>
                  <a:schemeClr val="tx1"/>
                </a:solidFill>
                <a:effectLst/>
                <a:latin typeface="Times" charset="0"/>
                <a:ea typeface="+mn-ea"/>
                <a:cs typeface="+mn-cs"/>
              </a:rPr>
              <a:t> are tyrosine kinases. For further details, see Figure 27.12, and J. R. </a:t>
            </a:r>
            <a:r>
              <a:rPr lang="en-US" sz="1600" kern="1200" dirty="0" err="1">
                <a:solidFill>
                  <a:schemeClr val="tx1"/>
                </a:solidFill>
                <a:effectLst/>
                <a:latin typeface="Times" charset="0"/>
                <a:ea typeface="+mn-ea"/>
                <a:cs typeface="+mn-cs"/>
              </a:rPr>
              <a:t>Sanes</a:t>
            </a:r>
            <a:r>
              <a:rPr lang="en-US" sz="1600" kern="1200" dirty="0">
                <a:solidFill>
                  <a:schemeClr val="tx1"/>
                </a:solidFill>
                <a:effectLst/>
                <a:latin typeface="Times" charset="0"/>
                <a:ea typeface="+mn-ea"/>
                <a:cs typeface="+mn-cs"/>
              </a:rPr>
              <a:t> and J. W. Lichtman, 2001. </a:t>
            </a:r>
            <a:r>
              <a:rPr lang="en-US" sz="1600" i="1" kern="1200" dirty="0">
                <a:solidFill>
                  <a:schemeClr val="tx1"/>
                </a:solidFill>
                <a:effectLst/>
                <a:latin typeface="Times" charset="0"/>
                <a:ea typeface="+mn-ea"/>
                <a:cs typeface="+mn-cs"/>
              </a:rPr>
              <a:t>Nat. Rev. </a:t>
            </a:r>
            <a:r>
              <a:rPr lang="en-US" sz="1600" i="1" kern="1200" dirty="0" err="1">
                <a:solidFill>
                  <a:schemeClr val="tx1"/>
                </a:solidFill>
                <a:effectLst/>
                <a:latin typeface="Times" charset="0"/>
                <a:ea typeface="+mn-ea"/>
                <a:cs typeface="+mn-cs"/>
              </a:rPr>
              <a:t>Neurosci</a:t>
            </a:r>
            <a:r>
              <a:rPr lang="en-US" sz="1600" i="1" kern="12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2: 791–805. (After G. B. Banks et al., 2003. </a:t>
            </a:r>
            <a:r>
              <a:rPr lang="en-US" sz="1600" i="1" kern="1200" dirty="0">
                <a:solidFill>
                  <a:schemeClr val="tx1"/>
                </a:solidFill>
                <a:effectLst/>
                <a:latin typeface="Times" charset="0"/>
                <a:ea typeface="+mn-ea"/>
                <a:cs typeface="+mn-cs"/>
              </a:rPr>
              <a:t>J. </a:t>
            </a:r>
            <a:r>
              <a:rPr lang="en-US" sz="1600" i="1" kern="1200" dirty="0" err="1">
                <a:solidFill>
                  <a:schemeClr val="tx1"/>
                </a:solidFill>
                <a:effectLst/>
                <a:latin typeface="Times" charset="0"/>
                <a:ea typeface="+mn-ea"/>
                <a:cs typeface="+mn-cs"/>
              </a:rPr>
              <a:t>Neurocytol</a:t>
            </a:r>
            <a:r>
              <a:rPr lang="en-US" sz="1600" i="1" kern="12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32: 709–726.)</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59</a:t>
            </a:fld>
            <a:endParaRPr lang="en-US"/>
          </a:p>
        </p:txBody>
      </p:sp>
    </p:spTree>
    <p:extLst>
      <p:ext uri="{BB962C8B-B14F-4D97-AF65-F5344CB8AC3E}">
        <p14:creationId xmlns:p14="http://schemas.microsoft.com/office/powerpoint/2010/main" val="268140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  Structure of Chemical Synapses.  </a:t>
            </a:r>
            <a:r>
              <a:rPr lang="en-US" sz="1600" kern="1200" dirty="0">
                <a:solidFill>
                  <a:schemeClr val="tx1"/>
                </a:solidFill>
                <a:effectLst/>
                <a:latin typeface="Times" charset="0"/>
                <a:ea typeface="+mn-ea"/>
                <a:cs typeface="+mn-cs"/>
              </a:rPr>
              <a:t>(A) A three-dimensional sketch of part of the terminal arbor of a motor axon at the frog skeletal neuromuscular junction. The inset shows a camera </a:t>
            </a:r>
            <a:r>
              <a:rPr lang="en-US" sz="1600" kern="1200" dirty="0" err="1">
                <a:solidFill>
                  <a:schemeClr val="tx1"/>
                </a:solidFill>
                <a:effectLst/>
                <a:latin typeface="Times" charset="0"/>
                <a:ea typeface="+mn-ea"/>
                <a:cs typeface="+mn-cs"/>
              </a:rPr>
              <a:t>lucida</a:t>
            </a:r>
            <a:r>
              <a:rPr lang="en-US" sz="1600" kern="1200" dirty="0">
                <a:solidFill>
                  <a:schemeClr val="tx1"/>
                </a:solidFill>
                <a:effectLst/>
                <a:latin typeface="Times" charset="0"/>
                <a:ea typeface="+mn-ea"/>
                <a:cs typeface="+mn-cs"/>
              </a:rPr>
              <a:t> drawing of several skeletal muscle fibers and their innervation (motor nerve terminals are in red). Synaptic vesicles are clustered in the nerve terminal in special regions opposite the openings of the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These regions, called active zones, are the sites of transmitter release into the synaptic cleft. Fingerlike processes of Schwann cells extend between the terminal and the postsynaptic membrane, separating active zones. (B) Electron micrograph of a longitudinal section through a portion of the neuromuscular junction. In the nerve terminal, clusters of vesicles lie over thickenings in the presynaptic membrane—the active zones (arrows). Schwann cell processes (S) separate the clusters. In the muscle,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open into the synaptic cleft directly under the active zone. The band of fuzzy material in the cleft, which follows the contours of the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is the synaptic basal lamina. (C) Electron micrograph of synapses in the CNS of the leech. As at the frog neuromuscular junction, clusters of synaptic vesicles are focused on dense regions of the presynaptic membrane, forming active zones, and are juxtaposed with postsynaptic densities.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a:t>
            </a:fld>
            <a:endParaRPr lang="en-US"/>
          </a:p>
        </p:txBody>
      </p:sp>
    </p:spTree>
    <p:extLst>
      <p:ext uri="{BB962C8B-B14F-4D97-AF65-F5344CB8AC3E}">
        <p14:creationId xmlns:p14="http://schemas.microsoft.com/office/powerpoint/2010/main" val="29498405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11.20  Glutamate Receptors Are Linked to a Postsynaptic Scaffold  </a:t>
            </a:r>
            <a:r>
              <a:rPr lang="en-US" sz="1600" kern="1200" dirty="0">
                <a:solidFill>
                  <a:schemeClr val="tx1"/>
                </a:solidFill>
                <a:effectLst/>
                <a:latin typeface="Times" charset="0"/>
                <a:ea typeface="+mn-ea"/>
                <a:cs typeface="+mn-cs"/>
              </a:rPr>
              <a:t>that includes proteins involved in intracellular signaling cascades. Metabotropic glutamate receptors, </a:t>
            </a:r>
            <a:r>
              <a:rPr lang="en-US" sz="1600" kern="1200" dirty="0" err="1">
                <a:solidFill>
                  <a:schemeClr val="tx1"/>
                </a:solidFill>
                <a:effectLst/>
                <a:latin typeface="Times" charset="0"/>
                <a:ea typeface="+mn-ea"/>
                <a:cs typeface="+mn-cs"/>
              </a:rPr>
              <a:t>mGluRs</a:t>
            </a:r>
            <a:r>
              <a:rPr lang="en-US" sz="1600" kern="1200" dirty="0">
                <a:solidFill>
                  <a:schemeClr val="tx1"/>
                </a:solidFill>
                <a:effectLst/>
                <a:latin typeface="Times" charset="0"/>
                <a:ea typeface="+mn-ea"/>
                <a:cs typeface="+mn-cs"/>
              </a:rPr>
              <a:t>, are described in Chapter 12. </a:t>
            </a:r>
            <a:r>
              <a:rPr lang="en-US" sz="1600" kern="1200" dirty="0" err="1">
                <a:solidFill>
                  <a:schemeClr val="tx1"/>
                </a:solidFill>
                <a:effectLst/>
                <a:latin typeface="Times" charset="0"/>
                <a:ea typeface="+mn-ea"/>
                <a:cs typeface="+mn-cs"/>
              </a:rPr>
              <a:t>Stargazin</a:t>
            </a:r>
            <a:r>
              <a:rPr lang="en-US" sz="1600" kern="1200" dirty="0">
                <a:solidFill>
                  <a:schemeClr val="tx1"/>
                </a:solidFill>
                <a:effectLst/>
                <a:latin typeface="Times" charset="0"/>
                <a:ea typeface="+mn-ea"/>
                <a:cs typeface="+mn-cs"/>
              </a:rPr>
              <a:t> is an ancillary protein that is required for normal trafficking and function of AMPA receptors (A. C. Jackson and R. A. Nicoll, 2011. </a:t>
            </a:r>
            <a:r>
              <a:rPr lang="en-US" sz="1600" i="1" kern="1200" dirty="0">
                <a:solidFill>
                  <a:schemeClr val="tx1"/>
                </a:solidFill>
                <a:effectLst/>
                <a:latin typeface="Times" charset="0"/>
                <a:ea typeface="+mn-ea"/>
                <a:cs typeface="+mn-cs"/>
              </a:rPr>
              <a:t>Neuron </a:t>
            </a:r>
            <a:r>
              <a:rPr lang="en-US" sz="1600" kern="1200" dirty="0">
                <a:solidFill>
                  <a:schemeClr val="tx1"/>
                </a:solidFill>
                <a:effectLst/>
                <a:latin typeface="Times" charset="0"/>
                <a:ea typeface="+mn-ea"/>
                <a:cs typeface="+mn-cs"/>
              </a:rPr>
              <a:t>70: 178–199.). GRIP, PICK, PSD-95, and Homer are PDZ-containing proteins that bind directly to the receptors. Actinin and Shank are proteins that bind to the cytoskeletal protein F-actin. </a:t>
            </a:r>
            <a:r>
              <a:rPr lang="en-US" sz="1600" kern="1200" dirty="0" err="1">
                <a:solidFill>
                  <a:schemeClr val="tx1"/>
                </a:solidFill>
                <a:effectLst/>
                <a:latin typeface="Times" charset="0"/>
                <a:ea typeface="+mn-ea"/>
                <a:cs typeface="+mn-cs"/>
              </a:rPr>
              <a:t>Yotiao</a:t>
            </a:r>
            <a:r>
              <a:rPr lang="en-US" sz="1600" kern="1200" dirty="0">
                <a:solidFill>
                  <a:schemeClr val="tx1"/>
                </a:solidFill>
                <a:effectLst/>
                <a:latin typeface="Times" charset="0"/>
                <a:ea typeface="+mn-ea"/>
                <a:cs typeface="+mn-cs"/>
              </a:rPr>
              <a:t> AKAP, GKAP, and synaptic Ras GTPases (</a:t>
            </a:r>
            <a:r>
              <a:rPr lang="en-US" sz="1600" kern="1200" dirty="0" err="1">
                <a:solidFill>
                  <a:schemeClr val="tx1"/>
                </a:solidFill>
                <a:effectLst/>
                <a:latin typeface="Times" charset="0"/>
                <a:ea typeface="+mn-ea"/>
                <a:cs typeface="+mn-cs"/>
              </a:rPr>
              <a:t>SynGAP</a:t>
            </a:r>
            <a:r>
              <a:rPr lang="en-US" sz="1600" kern="1200" dirty="0">
                <a:solidFill>
                  <a:schemeClr val="tx1"/>
                </a:solidFill>
                <a:effectLst/>
                <a:latin typeface="Times" charset="0"/>
                <a:ea typeface="+mn-ea"/>
                <a:cs typeface="+mn-cs"/>
              </a:rPr>
              <a:t>) are scaffold proteins that anchor and activate enzymes: AKAP binds protein kinases A and C and the protein phosphatase calcineurin; GKAP binds guanylate kinase; and </a:t>
            </a:r>
            <a:r>
              <a:rPr lang="en-US" sz="1600" kern="1200" dirty="0" err="1">
                <a:solidFill>
                  <a:schemeClr val="tx1"/>
                </a:solidFill>
                <a:effectLst/>
                <a:latin typeface="Times" charset="0"/>
                <a:ea typeface="+mn-ea"/>
                <a:cs typeface="+mn-cs"/>
              </a:rPr>
              <a:t>SynGAP</a:t>
            </a:r>
            <a:r>
              <a:rPr lang="en-US" sz="1600" kern="1200" dirty="0">
                <a:solidFill>
                  <a:schemeClr val="tx1"/>
                </a:solidFill>
                <a:effectLst/>
                <a:latin typeface="Times" charset="0"/>
                <a:ea typeface="+mn-ea"/>
                <a:cs typeface="+mn-cs"/>
              </a:rPr>
              <a:t> binds and activates the small GTPase Ras. </a:t>
            </a:r>
            <a:r>
              <a:rPr lang="en-US" sz="1600" kern="1200" dirty="0" err="1">
                <a:solidFill>
                  <a:schemeClr val="tx1"/>
                </a:solidFill>
                <a:effectLst/>
                <a:latin typeface="Times" charset="0"/>
                <a:ea typeface="+mn-ea"/>
                <a:cs typeface="+mn-cs"/>
              </a:rPr>
              <a:t>nNOS</a:t>
            </a:r>
            <a:r>
              <a:rPr lang="en-US" sz="1600" kern="1200" dirty="0">
                <a:solidFill>
                  <a:schemeClr val="tx1"/>
                </a:solidFill>
                <a:effectLst/>
                <a:latin typeface="Times" charset="0"/>
                <a:ea typeface="+mn-ea"/>
                <a:cs typeface="+mn-cs"/>
              </a:rPr>
              <a:t> = neuronal nitric oxide synthase; IP</a:t>
            </a:r>
            <a:r>
              <a:rPr lang="en-US" sz="1600" kern="1200" baseline="-25000" dirty="0">
                <a:solidFill>
                  <a:schemeClr val="tx1"/>
                </a:solidFill>
                <a:effectLst/>
                <a:latin typeface="Times" charset="0"/>
                <a:ea typeface="+mn-ea"/>
                <a:cs typeface="+mn-cs"/>
              </a:rPr>
              <a:t>3</a:t>
            </a:r>
            <a:r>
              <a:rPr lang="en-US" sz="1600" kern="1200" dirty="0">
                <a:solidFill>
                  <a:schemeClr val="tx1"/>
                </a:solidFill>
                <a:effectLst/>
                <a:latin typeface="Times" charset="0"/>
                <a:ea typeface="+mn-ea"/>
                <a:cs typeface="+mn-cs"/>
              </a:rPr>
              <a:t> = inositol trisphosphate; CaMKII = calmodulin (</a:t>
            </a:r>
            <a:r>
              <a:rPr lang="en-US" sz="1600" kern="1200" dirty="0" err="1">
                <a:solidFill>
                  <a:schemeClr val="tx1"/>
                </a:solidFill>
                <a:effectLst/>
                <a:latin typeface="Times" charset="0"/>
                <a:ea typeface="+mn-ea"/>
                <a:cs typeface="+mn-cs"/>
              </a:rPr>
              <a:t>CaM</a:t>
            </a:r>
            <a:r>
              <a:rPr lang="en-US" sz="1600" kern="1200" dirty="0">
                <a:solidFill>
                  <a:schemeClr val="tx1"/>
                </a:solidFill>
                <a:effectLst/>
                <a:latin typeface="Times" charset="0"/>
                <a:ea typeface="+mn-ea"/>
                <a:cs typeface="+mn-cs"/>
              </a:rPr>
              <a:t>) kinase II; </a:t>
            </a:r>
            <a:r>
              <a:rPr lang="en-US" sz="1600" kern="1200" dirty="0" err="1">
                <a:solidFill>
                  <a:schemeClr val="tx1"/>
                </a:solidFill>
                <a:effectLst/>
                <a:latin typeface="Times" charset="0"/>
                <a:ea typeface="+mn-ea"/>
                <a:cs typeface="+mn-cs"/>
              </a:rPr>
              <a:t>Src</a:t>
            </a:r>
            <a:r>
              <a:rPr lang="en-US" sz="1600" kern="1200" dirty="0">
                <a:solidFill>
                  <a:schemeClr val="tx1"/>
                </a:solidFill>
                <a:effectLst/>
                <a:latin typeface="Times" charset="0"/>
                <a:ea typeface="+mn-ea"/>
                <a:cs typeface="+mn-cs"/>
              </a:rPr>
              <a:t> is a small GTPase protein; </a:t>
            </a:r>
            <a:r>
              <a:rPr lang="en-US" sz="1600" kern="1200" dirty="0" err="1">
                <a:solidFill>
                  <a:schemeClr val="tx1"/>
                </a:solidFill>
                <a:effectLst/>
                <a:latin typeface="Times" charset="0"/>
                <a:ea typeface="+mn-ea"/>
                <a:cs typeface="+mn-cs"/>
              </a:rPr>
              <a:t>MyoV</a:t>
            </a:r>
            <a:r>
              <a:rPr lang="en-US" sz="1600" kern="1200" dirty="0">
                <a:solidFill>
                  <a:schemeClr val="tx1"/>
                </a:solidFill>
                <a:effectLst/>
                <a:latin typeface="Times" charset="0"/>
                <a:ea typeface="+mn-ea"/>
                <a:cs typeface="+mn-cs"/>
              </a:rPr>
              <a:t> (myosin-V) is a actin-based motor protein. (After E. Kim and M. Sheng, 2004. </a:t>
            </a:r>
            <a:r>
              <a:rPr lang="en-US" sz="1600" i="1" kern="1200" dirty="0">
                <a:solidFill>
                  <a:schemeClr val="tx1"/>
                </a:solidFill>
                <a:effectLst/>
                <a:latin typeface="Times" charset="0"/>
                <a:ea typeface="+mn-ea"/>
                <a:cs typeface="+mn-cs"/>
              </a:rPr>
              <a:t>Nat. Rev. </a:t>
            </a:r>
            <a:r>
              <a:rPr lang="en-US" sz="1600" i="1" kern="1200" dirty="0" err="1">
                <a:solidFill>
                  <a:schemeClr val="tx1"/>
                </a:solidFill>
                <a:effectLst/>
                <a:latin typeface="Times" charset="0"/>
                <a:ea typeface="+mn-ea"/>
                <a:cs typeface="+mn-cs"/>
              </a:rPr>
              <a:t>Neurosci</a:t>
            </a:r>
            <a:r>
              <a:rPr lang="en-US" sz="1600" i="1" kern="12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5: 771–781.)</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60</a:t>
            </a:fld>
            <a:endParaRPr lang="en-US"/>
          </a:p>
        </p:txBody>
      </p:sp>
    </p:spTree>
    <p:extLst>
      <p:ext uri="{BB962C8B-B14F-4D97-AF65-F5344CB8AC3E}">
        <p14:creationId xmlns:p14="http://schemas.microsoft.com/office/powerpoint/2010/main" val="1271829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11.21  Electrical Synaptic Transmission at a Giant Motor Synapse in the Crayfish Central Nervous System.  </a:t>
            </a:r>
            <a:r>
              <a:rPr lang="en-US" sz="1600" kern="1200" dirty="0">
                <a:solidFill>
                  <a:schemeClr val="tx1"/>
                </a:solidFill>
                <a:effectLst/>
                <a:latin typeface="Times" charset="0"/>
                <a:ea typeface="+mn-ea"/>
                <a:cs typeface="+mn-cs"/>
              </a:rPr>
              <a:t>(A) The experimental preparation. The presynaptic lateral giant axon makes an electrical synapse with the postsynaptic giant motor axon in the abdominal nerve cord. (B) Depolarization of the presynaptic axon spreads immediately to the postsynaptic fiber. In this case each cell reaches threshold and fires an action potential. (C) When the postsynaptic axon is stimulated directly to produce an action potential, depolarization spreads poorly from the postsynaptic to the presynaptic axon. The synapse is said to rectify. (After E. J. </a:t>
            </a:r>
            <a:r>
              <a:rPr lang="en-US" sz="1600" kern="1200" dirty="0" err="1">
                <a:solidFill>
                  <a:schemeClr val="tx1"/>
                </a:solidFill>
                <a:effectLst/>
                <a:latin typeface="Times" charset="0"/>
                <a:ea typeface="+mn-ea"/>
                <a:cs typeface="+mn-cs"/>
              </a:rPr>
              <a:t>Furshpan</a:t>
            </a:r>
            <a:r>
              <a:rPr lang="en-US" sz="1600" kern="1200" dirty="0">
                <a:solidFill>
                  <a:schemeClr val="tx1"/>
                </a:solidFill>
                <a:effectLst/>
                <a:latin typeface="Times" charset="0"/>
                <a:ea typeface="+mn-ea"/>
                <a:cs typeface="+mn-cs"/>
              </a:rPr>
              <a:t> and D. D. Potter, 1959.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145: 289–325.)</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61</a:t>
            </a:fld>
            <a:endParaRPr lang="en-US"/>
          </a:p>
        </p:txBody>
      </p:sp>
    </p:spTree>
    <p:extLst>
      <p:ext uri="{BB962C8B-B14F-4D97-AF65-F5344CB8AC3E}">
        <p14:creationId xmlns:p14="http://schemas.microsoft.com/office/powerpoint/2010/main" val="39679917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11.21  Electrical Synaptic Transmission at a Giant Motor Synapse in the Crayfish Central Nervous System.  </a:t>
            </a:r>
            <a:r>
              <a:rPr lang="en-US" sz="1600" kern="1200" dirty="0">
                <a:solidFill>
                  <a:schemeClr val="tx1"/>
                </a:solidFill>
                <a:effectLst/>
                <a:latin typeface="Times" charset="0"/>
                <a:ea typeface="+mn-ea"/>
                <a:cs typeface="+mn-cs"/>
              </a:rPr>
              <a:t>(A) The experimental preparation. The presynaptic lateral giant axon makes an electrical synapse with the postsynaptic giant motor axon in the abdominal nerve cord. (B) Depolarization of the presynaptic axon spreads immediately to the postsynaptic fiber. In this case each cell reaches threshold and fires an action potential. (C) When the postsynaptic axon is stimulated directly to produce an action potential, depolarization spreads poorly from the postsynaptic to the presynaptic axon. The synapse is said to rectify. (After E. J. </a:t>
            </a:r>
            <a:r>
              <a:rPr lang="en-US" sz="1600" kern="1200" dirty="0" err="1">
                <a:solidFill>
                  <a:schemeClr val="tx1"/>
                </a:solidFill>
                <a:effectLst/>
                <a:latin typeface="Times" charset="0"/>
                <a:ea typeface="+mn-ea"/>
                <a:cs typeface="+mn-cs"/>
              </a:rPr>
              <a:t>Furshpan</a:t>
            </a:r>
            <a:r>
              <a:rPr lang="en-US" sz="1600" kern="1200" dirty="0">
                <a:solidFill>
                  <a:schemeClr val="tx1"/>
                </a:solidFill>
                <a:effectLst/>
                <a:latin typeface="Times" charset="0"/>
                <a:ea typeface="+mn-ea"/>
                <a:cs typeface="+mn-cs"/>
              </a:rPr>
              <a:t> and D. D. Potter, 1959.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145: 289–325.)</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62</a:t>
            </a:fld>
            <a:endParaRPr lang="en-US"/>
          </a:p>
        </p:txBody>
      </p:sp>
    </p:spTree>
    <p:extLst>
      <p:ext uri="{BB962C8B-B14F-4D97-AF65-F5344CB8AC3E}">
        <p14:creationId xmlns:p14="http://schemas.microsoft.com/office/powerpoint/2010/main" val="11017488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11.21  Electrical Synaptic Transmission at a Giant Motor Synapse in the Crayfish Central Nervous System.  </a:t>
            </a:r>
            <a:r>
              <a:rPr lang="en-US" sz="1600" kern="1200" dirty="0">
                <a:solidFill>
                  <a:schemeClr val="tx1"/>
                </a:solidFill>
                <a:effectLst/>
                <a:latin typeface="Times" charset="0"/>
                <a:ea typeface="+mn-ea"/>
                <a:cs typeface="+mn-cs"/>
              </a:rPr>
              <a:t>(A) The experimental preparation. The presynaptic lateral giant axon makes an electrical synapse with the postsynaptic giant motor axon in the abdominal nerve cord. (B) Depolarization of the presynaptic axon spreads immediately to the postsynaptic fiber. In this case each cell reaches threshold and fires an action potential. (C) When the postsynaptic axon is stimulated directly to produce an action potential, depolarization spreads poorly from the postsynaptic to the presynaptic axon. The synapse is said to rectify. (After E. J. </a:t>
            </a:r>
            <a:r>
              <a:rPr lang="en-US" sz="1600" kern="1200" dirty="0" err="1">
                <a:solidFill>
                  <a:schemeClr val="tx1"/>
                </a:solidFill>
                <a:effectLst/>
                <a:latin typeface="Times" charset="0"/>
                <a:ea typeface="+mn-ea"/>
                <a:cs typeface="+mn-cs"/>
              </a:rPr>
              <a:t>Furshpan</a:t>
            </a:r>
            <a:r>
              <a:rPr lang="en-US" sz="1600" kern="1200" dirty="0">
                <a:solidFill>
                  <a:schemeClr val="tx1"/>
                </a:solidFill>
                <a:effectLst/>
                <a:latin typeface="Times" charset="0"/>
                <a:ea typeface="+mn-ea"/>
                <a:cs typeface="+mn-cs"/>
              </a:rPr>
              <a:t> and D. D. Potter, 1959.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145: 289–325.)</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63</a:t>
            </a:fld>
            <a:endParaRPr lang="en-US"/>
          </a:p>
        </p:txBody>
      </p:sp>
    </p:spTree>
    <p:extLst>
      <p:ext uri="{BB962C8B-B14F-4D97-AF65-F5344CB8AC3E}">
        <p14:creationId xmlns:p14="http://schemas.microsoft.com/office/powerpoint/2010/main" val="27153382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11.21  Electrical Synaptic Transmission at a Giant Motor Synapse in the Crayfish Central Nervous System.  </a:t>
            </a:r>
            <a:r>
              <a:rPr lang="en-US" sz="1600" kern="1200" dirty="0">
                <a:solidFill>
                  <a:schemeClr val="tx1"/>
                </a:solidFill>
                <a:effectLst/>
                <a:latin typeface="Times" charset="0"/>
                <a:ea typeface="+mn-ea"/>
                <a:cs typeface="+mn-cs"/>
              </a:rPr>
              <a:t>(A) The experimental preparation. The presynaptic lateral giant axon makes an electrical synapse with the postsynaptic giant motor axon in the abdominal nerve cord. (B) Depolarization of the presynaptic axon spreads immediately to the postsynaptic fiber. In this case each cell reaches threshold and fires an action potential. (C) When the postsynaptic axon is stimulated directly to produce an action potential, depolarization spreads poorly from the postsynaptic to the presynaptic axon. The synapse is said to rectify. (After E. J. </a:t>
            </a:r>
            <a:r>
              <a:rPr lang="en-US" sz="1600" kern="1200" dirty="0" err="1">
                <a:solidFill>
                  <a:schemeClr val="tx1"/>
                </a:solidFill>
                <a:effectLst/>
                <a:latin typeface="Times" charset="0"/>
                <a:ea typeface="+mn-ea"/>
                <a:cs typeface="+mn-cs"/>
              </a:rPr>
              <a:t>Furshpan</a:t>
            </a:r>
            <a:r>
              <a:rPr lang="en-US" sz="1600" kern="1200" dirty="0">
                <a:solidFill>
                  <a:schemeClr val="tx1"/>
                </a:solidFill>
                <a:effectLst/>
                <a:latin typeface="Times" charset="0"/>
                <a:ea typeface="+mn-ea"/>
                <a:cs typeface="+mn-cs"/>
              </a:rPr>
              <a:t> and D. D. Potter, 1959. </a:t>
            </a:r>
            <a:r>
              <a:rPr lang="en-US" sz="1600" i="1" kern="1200" dirty="0">
                <a:solidFill>
                  <a:schemeClr val="tx1"/>
                </a:solidFill>
                <a:effectLst/>
                <a:latin typeface="Times" charset="0"/>
                <a:ea typeface="+mn-ea"/>
                <a:cs typeface="+mn-cs"/>
              </a:rPr>
              <a:t>J. Physiol.</a:t>
            </a:r>
            <a:r>
              <a:rPr lang="en-US" sz="1600" kern="1200" dirty="0">
                <a:solidFill>
                  <a:schemeClr val="tx1"/>
                </a:solidFill>
                <a:effectLst/>
                <a:latin typeface="Times" charset="0"/>
                <a:ea typeface="+mn-ea"/>
                <a:cs typeface="+mn-cs"/>
              </a:rPr>
              <a:t> 145: 289–325.)</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64</a:t>
            </a:fld>
            <a:endParaRPr lang="en-US"/>
          </a:p>
        </p:txBody>
      </p:sp>
    </p:spTree>
    <p:extLst>
      <p:ext uri="{BB962C8B-B14F-4D97-AF65-F5344CB8AC3E}">
        <p14:creationId xmlns:p14="http://schemas.microsoft.com/office/powerpoint/2010/main" val="40354320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11.22  Electrical and Chemical Synaptic Transmission in a Chick Ciliary Ganglion Cell.  </a:t>
            </a:r>
            <a:r>
              <a:rPr lang="en-US" sz="1600" kern="1200" dirty="0">
                <a:solidFill>
                  <a:schemeClr val="tx1"/>
                </a:solidFill>
                <a:effectLst/>
                <a:latin typeface="Times" charset="0"/>
                <a:ea typeface="+mn-ea"/>
                <a:cs typeface="+mn-cs"/>
              </a:rPr>
              <a:t>(A) Stimulation of the preganglionic nerve produces an action potential in the ganglion cell (blue trace, recorded with an intracellular microelectrode). (B) When the ganglion cell is hyperpolarized by passing current through the recording electrode (red trace), the cell reaches threshold later, revealing an earlier, transient depolarization (blue trace). This depolarization is an electrical synaptic potential (coupling potential), caused by current flow into the ganglion cell from the presynaptic terminal. In (A), the electrical synaptic potential depolarized the ganglion cell to threshold, initiating an action potential. (C) Slightly greater hyperpolarization prevents the ganglion cell from reaching threshold, exposing a slower chemical synaptic potential. The chemical synaptic potential follows the coupling potential with a synaptic delay of about 2 </a:t>
            </a:r>
            <a:r>
              <a:rPr lang="en-US" sz="1600" kern="1200" dirty="0" err="1">
                <a:solidFill>
                  <a:schemeClr val="tx1"/>
                </a:solidFill>
                <a:effectLst/>
                <a:latin typeface="Times" charset="0"/>
                <a:ea typeface="+mn-ea"/>
                <a:cs typeface="+mn-cs"/>
              </a:rPr>
              <a:t>ms</a:t>
            </a:r>
            <a:r>
              <a:rPr lang="en-US" sz="1600" kern="1200" dirty="0">
                <a:solidFill>
                  <a:schemeClr val="tx1"/>
                </a:solidFill>
                <a:effectLst/>
                <a:latin typeface="Times" charset="0"/>
                <a:ea typeface="+mn-ea"/>
                <a:cs typeface="+mn-cs"/>
              </a:rPr>
              <a:t> at room temperature. (After A. R. Martin and G. Pilar, 1963. </a:t>
            </a:r>
            <a:r>
              <a:rPr lang="en-US" sz="1600" i="1" kern="1200" dirty="0">
                <a:solidFill>
                  <a:schemeClr val="tx1"/>
                </a:solidFill>
                <a:effectLst/>
                <a:latin typeface="Times" charset="0"/>
                <a:ea typeface="+mn-ea"/>
                <a:cs typeface="+mn-cs"/>
              </a:rPr>
              <a:t>J. Physiol. </a:t>
            </a:r>
            <a:r>
              <a:rPr lang="en-US" sz="1600" kern="1200" dirty="0">
                <a:solidFill>
                  <a:schemeClr val="tx1"/>
                </a:solidFill>
                <a:effectLst/>
                <a:latin typeface="Times" charset="0"/>
                <a:ea typeface="+mn-ea"/>
                <a:cs typeface="+mn-cs"/>
              </a:rPr>
              <a:t>168: 443–463.)</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65</a:t>
            </a:fld>
            <a:endParaRPr lang="en-US"/>
          </a:p>
        </p:txBody>
      </p:sp>
    </p:spTree>
    <p:extLst>
      <p:ext uri="{BB962C8B-B14F-4D97-AF65-F5344CB8AC3E}">
        <p14:creationId xmlns:p14="http://schemas.microsoft.com/office/powerpoint/2010/main" val="88323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  Structure of Chemical Synapses.  </a:t>
            </a:r>
            <a:r>
              <a:rPr lang="en-US" sz="1600" kern="1200" dirty="0">
                <a:solidFill>
                  <a:schemeClr val="tx1"/>
                </a:solidFill>
                <a:effectLst/>
                <a:latin typeface="Times" charset="0"/>
                <a:ea typeface="+mn-ea"/>
                <a:cs typeface="+mn-cs"/>
              </a:rPr>
              <a:t>(A) A three-dimensional sketch of part of the terminal arbor of a motor axon at the frog skeletal neuromuscular junction. The inset shows a camera </a:t>
            </a:r>
            <a:r>
              <a:rPr lang="en-US" sz="1600" kern="1200" dirty="0" err="1">
                <a:solidFill>
                  <a:schemeClr val="tx1"/>
                </a:solidFill>
                <a:effectLst/>
                <a:latin typeface="Times" charset="0"/>
                <a:ea typeface="+mn-ea"/>
                <a:cs typeface="+mn-cs"/>
              </a:rPr>
              <a:t>lucida</a:t>
            </a:r>
            <a:r>
              <a:rPr lang="en-US" sz="1600" kern="1200" dirty="0">
                <a:solidFill>
                  <a:schemeClr val="tx1"/>
                </a:solidFill>
                <a:effectLst/>
                <a:latin typeface="Times" charset="0"/>
                <a:ea typeface="+mn-ea"/>
                <a:cs typeface="+mn-cs"/>
              </a:rPr>
              <a:t> drawing of several skeletal muscle fibers and their innervation (motor nerve terminals are in red). Synaptic vesicles are clustered in the nerve terminal in special regions opposite the openings of the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These regions, called active zones, are the sites of transmitter release into the synaptic cleft. Fingerlike processes of Schwann cells extend between the terminal and the postsynaptic membrane, separating active zones. (B) Electron micrograph of a longitudinal section through a portion of the neuromuscular junction. In the nerve terminal, clusters of vesicles lie over thickenings in the presynaptic membrane—the active zones (arrows). Schwann cell processes (S) separate the clusters. In the muscle,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open into the synaptic cleft directly under the active zone. The band of fuzzy material in the cleft, which follows the contours of the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is the synaptic basal lamina. (C) Electron micrograph of synapses in the CNS of the leech. As at the frog neuromuscular junction, clusters of synaptic vesicles are focused on dense regions of the presynaptic membrane, forming active zones, and are juxtaposed with postsynaptic densities.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a:t>
            </a:fld>
            <a:endParaRPr lang="en-US"/>
          </a:p>
        </p:txBody>
      </p:sp>
    </p:spTree>
    <p:extLst>
      <p:ext uri="{BB962C8B-B14F-4D97-AF65-F5344CB8AC3E}">
        <p14:creationId xmlns:p14="http://schemas.microsoft.com/office/powerpoint/2010/main" val="366298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FIGURE 11.2  Structure of Chemical Synapses.  </a:t>
            </a:r>
            <a:r>
              <a:rPr lang="en-US" sz="1600" kern="1200" dirty="0">
                <a:solidFill>
                  <a:schemeClr val="tx1"/>
                </a:solidFill>
                <a:effectLst/>
                <a:latin typeface="Times" charset="0"/>
                <a:ea typeface="+mn-ea"/>
                <a:cs typeface="+mn-cs"/>
              </a:rPr>
              <a:t>(A) A three-dimensional sketch of part of the terminal arbor of a motor axon at the frog skeletal neuromuscular junction. The inset shows a camera </a:t>
            </a:r>
            <a:r>
              <a:rPr lang="en-US" sz="1600" kern="1200" dirty="0" err="1">
                <a:solidFill>
                  <a:schemeClr val="tx1"/>
                </a:solidFill>
                <a:effectLst/>
                <a:latin typeface="Times" charset="0"/>
                <a:ea typeface="+mn-ea"/>
                <a:cs typeface="+mn-cs"/>
              </a:rPr>
              <a:t>lucida</a:t>
            </a:r>
            <a:r>
              <a:rPr lang="en-US" sz="1600" kern="1200" dirty="0">
                <a:solidFill>
                  <a:schemeClr val="tx1"/>
                </a:solidFill>
                <a:effectLst/>
                <a:latin typeface="Times" charset="0"/>
                <a:ea typeface="+mn-ea"/>
                <a:cs typeface="+mn-cs"/>
              </a:rPr>
              <a:t> drawing of several skeletal muscle fibers and their innervation (motor nerve terminals are in red). Synaptic vesicles are clustered in the nerve terminal in special regions opposite the openings of the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These regions, called active zones, are the sites of transmitter release into the synaptic cleft. Fingerlike processes of Schwann cells extend between the terminal and the postsynaptic membrane, separating active zones. (B) Electron micrograph of a longitudinal section through a portion of the neuromuscular junction. In the nerve terminal, clusters of vesicles lie over thickenings in the presynaptic membrane—the active zones (arrows). Schwann cell processes (S) separate the clusters. In the muscle,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open into the synaptic cleft directly under the active zone. The band of fuzzy material in the cleft, which follows the contours of the </a:t>
            </a:r>
            <a:r>
              <a:rPr lang="en-US" sz="1600" kern="1200" dirty="0" err="1">
                <a:solidFill>
                  <a:schemeClr val="tx1"/>
                </a:solidFill>
                <a:effectLst/>
                <a:latin typeface="Times" charset="0"/>
                <a:ea typeface="+mn-ea"/>
                <a:cs typeface="+mn-cs"/>
              </a:rPr>
              <a:t>postjunctional</a:t>
            </a:r>
            <a:r>
              <a:rPr lang="en-US" sz="1600" kern="1200" dirty="0">
                <a:solidFill>
                  <a:schemeClr val="tx1"/>
                </a:solidFill>
                <a:effectLst/>
                <a:latin typeface="Times" charset="0"/>
                <a:ea typeface="+mn-ea"/>
                <a:cs typeface="+mn-cs"/>
              </a:rPr>
              <a:t> folds, is the synaptic basal lamina. (C) Electron micrograph of synapses in the CNS of the leech. As at the frog neuromuscular junction, clusters of synaptic vesicles are focused on dense regions of the presynaptic membrane, forming active zones, and are juxtaposed with postsynaptic densities.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a:t>
            </a:fld>
            <a:endParaRPr lang="en-US"/>
          </a:p>
        </p:txBody>
      </p:sp>
    </p:spTree>
    <p:extLst>
      <p:ext uri="{BB962C8B-B14F-4D97-AF65-F5344CB8AC3E}">
        <p14:creationId xmlns:p14="http://schemas.microsoft.com/office/powerpoint/2010/main" val="1775048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b="1" kern="1200" dirty="0">
                <a:solidFill>
                  <a:schemeClr val="tx1"/>
                </a:solidFill>
                <a:effectLst/>
                <a:latin typeface="Times" charset="0"/>
                <a:ea typeface="+mn-ea"/>
                <a:cs typeface="+mn-cs"/>
              </a:rPr>
              <a:t>BOX 11.2  Drugs and Toxins Acting at the Neuromuscular Junction</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9</a:t>
            </a:fld>
            <a:endParaRPr lang="en-US"/>
          </a:p>
        </p:txBody>
      </p:sp>
    </p:spTree>
    <p:extLst>
      <p:ext uri="{BB962C8B-B14F-4D97-AF65-F5344CB8AC3E}">
        <p14:creationId xmlns:p14="http://schemas.microsoft.com/office/powerpoint/2010/main" val="1149589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609570" indent="0" algn="ctr">
              <a:buNone/>
              <a:defRPr/>
            </a:lvl2pPr>
            <a:lvl3pPr marL="1219139" indent="0" algn="ctr">
              <a:buNone/>
              <a:defRPr/>
            </a:lvl3pPr>
            <a:lvl4pPr marL="1828709" indent="0" algn="ctr">
              <a:buNone/>
              <a:defRPr/>
            </a:lvl4pPr>
            <a:lvl5pPr marL="2438278" indent="0" algn="ctr">
              <a:buNone/>
              <a:defRPr/>
            </a:lvl5pPr>
            <a:lvl6pPr marL="3047848" indent="0" algn="ctr">
              <a:buNone/>
              <a:defRPr/>
            </a:lvl6pPr>
            <a:lvl7pPr marL="3657417"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D75B4F48-3FC3-DC46-98E0-A992AD9F44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a:defRPr/>
            </a:lvl1pPr>
          </a:lstStyle>
          <a:p>
            <a:fld id="{E94ED56B-61B1-6D4D-A4E4-E3E93C44C78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lvl1pPr>
          </a:lstStyle>
          <a:p>
            <a:fld id="{0246E4A4-E5A9-F34A-AE53-96EA7F6EBAE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vert="horz"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a:prstGeom prst="rect">
            <a:avLst/>
          </a:prstGeom>
        </p:spPr>
        <p:txBody>
          <a:bodyPr vert="horz"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vert="horz"/>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a:prstGeom prst="rect">
            <a:avLst/>
          </a:prstGeom>
        </p:spPr>
        <p:txBody>
          <a:bodyPr/>
          <a:lstStyle>
            <a:lvl1pPr>
              <a:defRPr/>
            </a:lvl1pPr>
          </a:lstStyle>
          <a:p>
            <a:fld id="{733BD71D-BBA0-6042-91DD-6232676A529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6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85216"/>
          </a:xfrm>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8DBA5D03-AECA-2B4D-AD11-BC8666A45DCD}"/>
              </a:ext>
            </a:extLst>
          </p:cNvPr>
          <p:cNvSpPr>
            <a:spLocks noGrp="1"/>
          </p:cNvSpPr>
          <p:nvPr>
            <p:ph sz="quarter" idx="10"/>
          </p:nvPr>
        </p:nvSpPr>
        <p:spPr>
          <a:xfrm>
            <a:off x="408432" y="668867"/>
            <a:ext cx="11375136" cy="610804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600"/>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538480"/>
            <a:ext cx="11375136" cy="516127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9525" indent="-9525">
              <a:tabLst/>
              <a:defRPr sz="1600"/>
            </a:lvl1pPr>
          </a:lstStyle>
          <a:p>
            <a:pPr lvl="0"/>
            <a:r>
              <a:rPr lang="en-US" dirty="0"/>
              <a:t>Edit Master text styles</a:t>
            </a:r>
          </a:p>
        </p:txBody>
      </p:sp>
    </p:spTree>
    <p:extLst>
      <p:ext uri="{BB962C8B-B14F-4D97-AF65-F5344CB8AC3E}">
        <p14:creationId xmlns:p14="http://schemas.microsoft.com/office/powerpoint/2010/main" val="175506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6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500169"/>
          </a:xfrm>
          <a:prstGeom prst="rect">
            <a:avLst/>
          </a:prstGeom>
        </p:spPr>
        <p:txBody>
          <a:bodyPr anchor="ctr"/>
          <a:lstStyle>
            <a:lvl1pPr marL="9525" indent="-9525">
              <a:tabLst/>
              <a:defRPr sz="28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66800"/>
            <a:ext cx="11375136" cy="5628640"/>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9554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abl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600"/>
            </a:lvl1pPr>
          </a:lstStyle>
          <a:p>
            <a:r>
              <a:rPr lang="en-US" dirty="0"/>
              <a:t>Click to edit Master title style</a:t>
            </a:r>
          </a:p>
        </p:txBody>
      </p:sp>
      <p:sp>
        <p:nvSpPr>
          <p:cNvPr id="4" name="Content Placeholder 3">
            <a:extLst>
              <a:ext uri="{FF2B5EF4-FFF2-40B4-BE49-F238E27FC236}">
                <a16:creationId xmlns:a16="http://schemas.microsoft.com/office/drawing/2014/main" id="{03263370-2278-7547-852A-7B25A3E4349B}"/>
              </a:ext>
            </a:extLst>
          </p:cNvPr>
          <p:cNvSpPr>
            <a:spLocks noGrp="1"/>
          </p:cNvSpPr>
          <p:nvPr>
            <p:ph sz="quarter" idx="11"/>
          </p:nvPr>
        </p:nvSpPr>
        <p:spPr>
          <a:xfrm>
            <a:off x="408432" y="475191"/>
            <a:ext cx="11375136" cy="490009"/>
          </a:xfrm>
          <a:prstGeom prst="rect">
            <a:avLst/>
          </a:prstGeom>
        </p:spPr>
        <p:txBody>
          <a:bodyPr anchor="ctr"/>
          <a:lstStyle>
            <a:lvl1pPr marL="9525" indent="-9525">
              <a:tabLst/>
              <a:defRPr sz="2000"/>
            </a:lvl1pPr>
          </a:lstStyle>
          <a:p>
            <a:pPr lvl="0"/>
            <a:r>
              <a:rPr lang="en-US" dirty="0"/>
              <a:t>Edit Master text styles</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1076960"/>
            <a:ext cx="11375136" cy="462279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78EAF8-01A3-C646-81D5-63CAAFC7D31A}"/>
              </a:ext>
            </a:extLst>
          </p:cNvPr>
          <p:cNvSpPr>
            <a:spLocks noGrp="1"/>
          </p:cNvSpPr>
          <p:nvPr>
            <p:ph sz="quarter" idx="12"/>
          </p:nvPr>
        </p:nvSpPr>
        <p:spPr>
          <a:xfrm>
            <a:off x="408432" y="5832475"/>
            <a:ext cx="11375136" cy="882650"/>
          </a:xfrm>
          <a:prstGeom prst="rect">
            <a:avLst/>
          </a:prstGeom>
        </p:spPr>
        <p:txBody>
          <a:bodyPr/>
          <a:lstStyle>
            <a:lvl1pPr marL="9525" indent="-9525">
              <a:tabLst/>
              <a:defRPr sz="1600"/>
            </a:lvl1pPr>
          </a:lstStyle>
          <a:p>
            <a:pPr lvl="0"/>
            <a:r>
              <a:rPr lang="en-US" dirty="0"/>
              <a:t>Edit Master text styles</a:t>
            </a:r>
          </a:p>
        </p:txBody>
      </p:sp>
    </p:spTree>
    <p:extLst>
      <p:ext uri="{BB962C8B-B14F-4D97-AF65-F5344CB8AC3E}">
        <p14:creationId xmlns:p14="http://schemas.microsoft.com/office/powerpoint/2010/main" val="31166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2743200" y="6400800"/>
            <a:ext cx="670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867">
                <a:latin typeface="Times" charset="0"/>
              </a:defRPr>
            </a:lvl1pPr>
          </a:lstStyle>
          <a:p>
            <a:endParaRPr lang="en-US" dirty="0"/>
          </a:p>
        </p:txBody>
      </p:sp>
      <p:sp>
        <p:nvSpPr>
          <p:cNvPr id="1026" name="Rectangle 2"/>
          <p:cNvSpPr>
            <a:spLocks noGrp="1" noChangeArrowheads="1"/>
          </p:cNvSpPr>
          <p:nvPr>
            <p:ph type="title"/>
          </p:nvPr>
        </p:nvSpPr>
        <p:spPr bwMode="auto">
          <a:xfrm>
            <a:off x="0" y="0"/>
            <a:ext cx="12192000" cy="381000"/>
          </a:xfrm>
          <a:prstGeom prst="rect">
            <a:avLst/>
          </a:prstGeom>
          <a:solidFill>
            <a:srgbClr val="0169A4"/>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 id="2147483658" r:id="rId7"/>
    <p:sldLayoutId id="2147483659" r:id="rId8"/>
    <p:sldLayoutId id="2147483660" r:id="rId9"/>
  </p:sldLayoutIdLst>
  <p:txStyles>
    <p:titleStyle>
      <a:lvl1pPr algn="l" rtl="0" fontAlgn="base">
        <a:spcBef>
          <a:spcPct val="0"/>
        </a:spcBef>
        <a:spcAft>
          <a:spcPct val="0"/>
        </a:spcAft>
        <a:defRPr sz="1600">
          <a:solidFill>
            <a:schemeClr val="bg1"/>
          </a:solidFill>
          <a:latin typeface="+mj-lt"/>
          <a:ea typeface="+mj-ea"/>
          <a:cs typeface="+mj-cs"/>
        </a:defRPr>
      </a:lvl1pPr>
      <a:lvl2pPr algn="l" rtl="0" fontAlgn="base">
        <a:spcBef>
          <a:spcPct val="0"/>
        </a:spcBef>
        <a:spcAft>
          <a:spcPct val="0"/>
        </a:spcAft>
        <a:defRPr sz="2133">
          <a:solidFill>
            <a:srgbClr val="FFFFFF"/>
          </a:solidFill>
          <a:latin typeface="Arial" charset="0"/>
        </a:defRPr>
      </a:lvl2pPr>
      <a:lvl3pPr algn="l" rtl="0" fontAlgn="base">
        <a:spcBef>
          <a:spcPct val="0"/>
        </a:spcBef>
        <a:spcAft>
          <a:spcPct val="0"/>
        </a:spcAft>
        <a:defRPr sz="2133">
          <a:solidFill>
            <a:srgbClr val="FFFFFF"/>
          </a:solidFill>
          <a:latin typeface="Arial" charset="0"/>
        </a:defRPr>
      </a:lvl3pPr>
      <a:lvl4pPr algn="l" rtl="0" fontAlgn="base">
        <a:spcBef>
          <a:spcPct val="0"/>
        </a:spcBef>
        <a:spcAft>
          <a:spcPct val="0"/>
        </a:spcAft>
        <a:defRPr sz="2133">
          <a:solidFill>
            <a:srgbClr val="FFFFFF"/>
          </a:solidFill>
          <a:latin typeface="Arial" charset="0"/>
        </a:defRPr>
      </a:lvl4pPr>
      <a:lvl5pPr algn="l" rtl="0" fontAlgn="base">
        <a:spcBef>
          <a:spcPct val="0"/>
        </a:spcBef>
        <a:spcAft>
          <a:spcPct val="0"/>
        </a:spcAft>
        <a:defRPr sz="2133">
          <a:solidFill>
            <a:srgbClr val="FFFFFF"/>
          </a:solidFill>
          <a:latin typeface="Arial" charset="0"/>
        </a:defRPr>
      </a:lvl5pPr>
      <a:lvl6pPr marL="609570" algn="l" rtl="0" fontAlgn="base">
        <a:spcBef>
          <a:spcPct val="0"/>
        </a:spcBef>
        <a:spcAft>
          <a:spcPct val="0"/>
        </a:spcAft>
        <a:defRPr sz="2133">
          <a:solidFill>
            <a:srgbClr val="FFFFFF"/>
          </a:solidFill>
          <a:latin typeface="Arial" charset="0"/>
        </a:defRPr>
      </a:lvl6pPr>
      <a:lvl7pPr marL="1219139" algn="l" rtl="0" fontAlgn="base">
        <a:spcBef>
          <a:spcPct val="0"/>
        </a:spcBef>
        <a:spcAft>
          <a:spcPct val="0"/>
        </a:spcAft>
        <a:defRPr sz="2133">
          <a:solidFill>
            <a:srgbClr val="FFFFFF"/>
          </a:solidFill>
          <a:latin typeface="Arial" charset="0"/>
        </a:defRPr>
      </a:lvl7pPr>
      <a:lvl8pPr marL="1828709" algn="l" rtl="0" fontAlgn="base">
        <a:spcBef>
          <a:spcPct val="0"/>
        </a:spcBef>
        <a:spcAft>
          <a:spcPct val="0"/>
        </a:spcAft>
        <a:defRPr sz="2133">
          <a:solidFill>
            <a:srgbClr val="FFFFFF"/>
          </a:solidFill>
          <a:latin typeface="Arial" charset="0"/>
        </a:defRPr>
      </a:lvl8pPr>
      <a:lvl9pPr marL="2438278" algn="l" rtl="0" fontAlgn="base">
        <a:spcBef>
          <a:spcPct val="0"/>
        </a:spcBef>
        <a:spcAft>
          <a:spcPct val="0"/>
        </a:spcAft>
        <a:defRPr sz="2133">
          <a:solidFill>
            <a:srgbClr val="FFFFFF"/>
          </a:solidFill>
          <a:latin typeface="Arial" charset="0"/>
        </a:defRPr>
      </a:lvl9pPr>
    </p:titleStyle>
    <p:bodyStyle>
      <a:lvl1pPr marL="457177" indent="-457177" algn="l" rtl="0" fontAlgn="base">
        <a:spcBef>
          <a:spcPct val="20000"/>
        </a:spcBef>
        <a:spcAft>
          <a:spcPct val="0"/>
        </a:spcAft>
        <a:defRPr sz="3200">
          <a:solidFill>
            <a:schemeClr val="tx1"/>
          </a:solidFill>
          <a:latin typeface="+mn-lt"/>
          <a:ea typeface="+mn-ea"/>
          <a:cs typeface="+mn-cs"/>
        </a:defRPr>
      </a:lvl1pPr>
      <a:lvl2pPr marL="990551" indent="-380982" algn="l" rtl="0" fontAlgn="base">
        <a:spcBef>
          <a:spcPct val="20000"/>
        </a:spcBef>
        <a:spcAft>
          <a:spcPct val="0"/>
        </a:spcAft>
        <a:buChar char="–"/>
        <a:defRPr sz="3733">
          <a:solidFill>
            <a:schemeClr val="tx1"/>
          </a:solidFill>
          <a:latin typeface="+mn-lt"/>
          <a:ea typeface="ＭＳ Ｐゴシック" charset="-128"/>
        </a:defRPr>
      </a:lvl2pPr>
      <a:lvl3pPr marL="1523923" indent="-304784" algn="l" rtl="0" fontAlgn="base">
        <a:spcBef>
          <a:spcPct val="20000"/>
        </a:spcBef>
        <a:spcAft>
          <a:spcPct val="0"/>
        </a:spcAft>
        <a:buChar char="•"/>
        <a:defRPr sz="3200">
          <a:solidFill>
            <a:schemeClr val="tx1"/>
          </a:solidFill>
          <a:latin typeface="+mn-lt"/>
          <a:ea typeface="ＭＳ Ｐゴシック" charset="-128"/>
        </a:defRPr>
      </a:lvl3pPr>
      <a:lvl4pPr marL="2133493" indent="-304784" algn="l" rtl="0" fontAlgn="base">
        <a:spcBef>
          <a:spcPct val="20000"/>
        </a:spcBef>
        <a:spcAft>
          <a:spcPct val="0"/>
        </a:spcAft>
        <a:buChar char="–"/>
        <a:defRPr sz="2667">
          <a:solidFill>
            <a:schemeClr val="tx1"/>
          </a:solidFill>
          <a:latin typeface="+mn-lt"/>
          <a:ea typeface="ＭＳ Ｐゴシック" charset="-128"/>
        </a:defRPr>
      </a:lvl4pPr>
      <a:lvl5pPr marL="2743063" indent="-304784" algn="l" rtl="0" fontAlgn="base">
        <a:spcBef>
          <a:spcPct val="20000"/>
        </a:spcBef>
        <a:spcAft>
          <a:spcPct val="0"/>
        </a:spcAft>
        <a:buChar char="»"/>
        <a:defRPr sz="2667">
          <a:solidFill>
            <a:schemeClr val="tx1"/>
          </a:solidFill>
          <a:latin typeface="+mn-lt"/>
          <a:ea typeface="ＭＳ Ｐゴシック" charset="-128"/>
        </a:defRPr>
      </a:lvl5pPr>
      <a:lvl6pPr marL="3352632" indent="-304784" algn="l" rtl="0" fontAlgn="base">
        <a:spcBef>
          <a:spcPct val="20000"/>
        </a:spcBef>
        <a:spcAft>
          <a:spcPct val="0"/>
        </a:spcAft>
        <a:buChar char="»"/>
        <a:defRPr sz="2667">
          <a:solidFill>
            <a:schemeClr val="tx1"/>
          </a:solidFill>
          <a:latin typeface="+mn-lt"/>
          <a:ea typeface="ＭＳ Ｐゴシック" charset="-128"/>
        </a:defRPr>
      </a:lvl6pPr>
      <a:lvl7pPr marL="3962202" indent="-304784" algn="l" rtl="0" fontAlgn="base">
        <a:spcBef>
          <a:spcPct val="20000"/>
        </a:spcBef>
        <a:spcAft>
          <a:spcPct val="0"/>
        </a:spcAft>
        <a:buChar char="»"/>
        <a:defRPr sz="2667">
          <a:solidFill>
            <a:schemeClr val="tx1"/>
          </a:solidFill>
          <a:latin typeface="+mn-lt"/>
          <a:ea typeface="ＭＳ Ｐゴシック" charset="-128"/>
        </a:defRPr>
      </a:lvl7pPr>
      <a:lvl8pPr marL="4571771" indent="-304784" algn="l" rtl="0" fontAlgn="base">
        <a:spcBef>
          <a:spcPct val="20000"/>
        </a:spcBef>
        <a:spcAft>
          <a:spcPct val="0"/>
        </a:spcAft>
        <a:buChar char="»"/>
        <a:defRPr sz="2667">
          <a:solidFill>
            <a:schemeClr val="tx1"/>
          </a:solidFill>
          <a:latin typeface="+mn-lt"/>
          <a:ea typeface="ＭＳ Ｐゴシック" charset="-128"/>
        </a:defRPr>
      </a:lvl8pPr>
      <a:lvl9pPr marL="5181341" indent="-304784" algn="l" rtl="0" fontAlgn="base">
        <a:spcBef>
          <a:spcPct val="20000"/>
        </a:spcBef>
        <a:spcAft>
          <a:spcPct val="0"/>
        </a:spcAft>
        <a:buChar char="»"/>
        <a:defRPr sz="2667">
          <a:solidFill>
            <a:schemeClr val="tx1"/>
          </a:solidFill>
          <a:latin typeface="+mn-lt"/>
          <a:ea typeface="ＭＳ Ｐゴシック" charset="-128"/>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1458-3EDA-8549-86B4-045C4775D836}"/>
              </a:ext>
            </a:extLst>
          </p:cNvPr>
          <p:cNvSpPr>
            <a:spLocks noGrp="1"/>
          </p:cNvSpPr>
          <p:nvPr>
            <p:ph type="title"/>
          </p:nvPr>
        </p:nvSpPr>
        <p:spPr/>
        <p:txBody>
          <a:bodyPr/>
          <a:lstStyle/>
          <a:p>
            <a:r>
              <a:rPr lang="en-US" dirty="0"/>
              <a:t>FIGURE 11.1  Electrical and Chemical Synaptic Transmission</a:t>
            </a:r>
          </a:p>
        </p:txBody>
      </p:sp>
      <p:pic>
        <p:nvPicPr>
          <p:cNvPr id="6" name="Content Placeholder 5" descr="A two-part illustration, A and B, shows the process of transmission of electrical synapse and chemical synapse, respectively. A. Electrical synapse. Two cells, presynaptic cell and postsynaptic cell, are connected through a connexon at the center. Two dashed curved arrows from the presynaptic cell point upward and downward in the same cell. Another two dashed curved arrows join at the center, and point in opposite directions upward and downward in the postsynaptic cell.&#10;&#10;B. Chemical synapse. There is a gap between both presynaptic and postsynaptic cells. Presynaptic cell releases neurotransmitter molecules, indicated by tiny dots, which enter the postsynaptic cell through a channel, labeled receptor. Two dashed curved arrows join at the receptor and point in opposite directions in the postsynaptic cel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727578"/>
            <a:ext cx="11376025" cy="3804482"/>
          </a:xfrm>
        </p:spPr>
      </p:pic>
    </p:spTree>
    <p:extLst>
      <p:ext uri="{BB962C8B-B14F-4D97-AF65-F5344CB8AC3E}">
        <p14:creationId xmlns:p14="http://schemas.microsoft.com/office/powerpoint/2010/main" val="2372585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4311-A1DD-804A-9AA4-CE07CA3A69AC}"/>
              </a:ext>
            </a:extLst>
          </p:cNvPr>
          <p:cNvSpPr>
            <a:spLocks noGrp="1"/>
          </p:cNvSpPr>
          <p:nvPr>
            <p:ph type="title"/>
          </p:nvPr>
        </p:nvSpPr>
        <p:spPr/>
        <p:txBody>
          <a:bodyPr/>
          <a:lstStyle/>
          <a:p>
            <a:r>
              <a:rPr lang="en-US" dirty="0"/>
              <a:t>BOX 11.3  Action of Tubocurarine at the Motor End Plate </a:t>
            </a:r>
          </a:p>
        </p:txBody>
      </p:sp>
      <p:pic>
        <p:nvPicPr>
          <p:cNvPr id="6" name="Content Placeholder 5" descr="A grid graph plots A C h (D R – 1) against Tubocurarine concentration in molars. The horizontal axis ranges from 10 to the power of negative 7 to 10 to the power of negative 3. The vertical axis ranges from 0 to 1000. A straight line begins from (10 to the power of negative 6.8, 6), passes through (10 to the power of negative 6.2, 1.1), (10 to the power of negative 5.8, 4), (10 to the power of negative 5.5, 8), (10 to the power of negative 5.1, 15), (10 to the power of negative 4.5, 90), and ends at (10 to the power of negative 3.8, 550).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84781" y="479425"/>
            <a:ext cx="6022439" cy="6300788"/>
          </a:xfrm>
        </p:spPr>
      </p:pic>
    </p:spTree>
    <p:extLst>
      <p:ext uri="{BB962C8B-B14F-4D97-AF65-F5344CB8AC3E}">
        <p14:creationId xmlns:p14="http://schemas.microsoft.com/office/powerpoint/2010/main" val="1843743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69C2E-4EB6-E245-83A5-3A2E35071122}"/>
              </a:ext>
            </a:extLst>
          </p:cNvPr>
          <p:cNvSpPr>
            <a:spLocks noGrp="1"/>
          </p:cNvSpPr>
          <p:nvPr>
            <p:ph type="title"/>
          </p:nvPr>
        </p:nvSpPr>
        <p:spPr/>
        <p:txBody>
          <a:bodyPr/>
          <a:lstStyle/>
          <a:p>
            <a:r>
              <a:rPr lang="en-US" dirty="0"/>
              <a:t>FIGURE 11.3  Synaptic Potentials Recorded with an Intracellular Microelectrode </a:t>
            </a:r>
          </a:p>
        </p:txBody>
      </p:sp>
      <p:pic>
        <p:nvPicPr>
          <p:cNvPr id="6" name="Content Placeholder 5" descr="An illustration shows an Intracellular microelectrode being pricked into a horizontal cylindrical cell, labeled muscle fiber, which is connected to motor axon. To the right, a spectrum is shown. The spectrum plots four oscillating curves at 10 millivolts and 4 milliseconds. The first and fourth curve each forms a peak just below the threshold value. The second and third curves terminate above the threshold li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2376211"/>
            <a:ext cx="11376025" cy="2507216"/>
          </a:xfrm>
        </p:spPr>
      </p:pic>
    </p:spTree>
    <p:extLst>
      <p:ext uri="{BB962C8B-B14F-4D97-AF65-F5344CB8AC3E}">
        <p14:creationId xmlns:p14="http://schemas.microsoft.com/office/powerpoint/2010/main" val="3271989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2D8B-F698-334F-A259-343AB564F9C9}"/>
              </a:ext>
            </a:extLst>
          </p:cNvPr>
          <p:cNvSpPr>
            <a:spLocks noGrp="1"/>
          </p:cNvSpPr>
          <p:nvPr>
            <p:ph type="title"/>
          </p:nvPr>
        </p:nvSpPr>
        <p:spPr/>
        <p:txBody>
          <a:bodyPr/>
          <a:lstStyle/>
          <a:p>
            <a:r>
              <a:rPr lang="en-US" dirty="0"/>
              <a:t>In-Text Art, Ch. 11, p. 196 </a:t>
            </a:r>
          </a:p>
        </p:txBody>
      </p:sp>
      <p:pic>
        <p:nvPicPr>
          <p:cNvPr id="6" name="Content Placeholder 5" descr="A black-and-white photo shows Stephen Kuffler, John Eccles, and Bernard Katz in suits walking togeth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66781" y="479425"/>
            <a:ext cx="4858438" cy="6300788"/>
          </a:xfrm>
        </p:spPr>
      </p:pic>
    </p:spTree>
    <p:extLst>
      <p:ext uri="{BB962C8B-B14F-4D97-AF65-F5344CB8AC3E}">
        <p14:creationId xmlns:p14="http://schemas.microsoft.com/office/powerpoint/2010/main" val="3365651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BA51-38CB-6648-9E70-BF020715F85A}"/>
              </a:ext>
            </a:extLst>
          </p:cNvPr>
          <p:cNvSpPr>
            <a:spLocks noGrp="1"/>
          </p:cNvSpPr>
          <p:nvPr>
            <p:ph type="title"/>
          </p:nvPr>
        </p:nvSpPr>
        <p:spPr/>
        <p:txBody>
          <a:bodyPr/>
          <a:lstStyle/>
          <a:p>
            <a:r>
              <a:rPr lang="en-US" dirty="0"/>
              <a:t>FIGURE 11.4  Decay of Synaptic Potentials with Distance from the End Plate Region of a Muscle Fiber </a:t>
            </a:r>
          </a:p>
        </p:txBody>
      </p:sp>
      <p:pic>
        <p:nvPicPr>
          <p:cNvPr id="6" name="Content Placeholder 5" descr="A two-part illustration depicts the synaptic potential decay with distance. The first illustration shows a microelectrode being pricked into a muscle fiber. Motor plate connects to the end plate region of muscle fiber. A graph shows five declining curves. The first curve is labeled 10 millivolts. The peak of fifth curve is labeled 10 millisecond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679786"/>
            <a:ext cx="11376025" cy="5900065"/>
          </a:xfrm>
        </p:spPr>
      </p:pic>
    </p:spTree>
    <p:extLst>
      <p:ext uri="{BB962C8B-B14F-4D97-AF65-F5344CB8AC3E}">
        <p14:creationId xmlns:p14="http://schemas.microsoft.com/office/powerpoint/2010/main" val="3722971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4CA4-8B3E-DA4C-BF69-0080C5F2AEDB}"/>
              </a:ext>
            </a:extLst>
          </p:cNvPr>
          <p:cNvSpPr>
            <a:spLocks noGrp="1"/>
          </p:cNvSpPr>
          <p:nvPr>
            <p:ph type="title"/>
          </p:nvPr>
        </p:nvSpPr>
        <p:spPr/>
        <p:txBody>
          <a:bodyPr/>
          <a:lstStyle/>
          <a:p>
            <a:r>
              <a:rPr lang="en-US" dirty="0"/>
              <a:t>FIGURE 11.5  Mapping the Distribution of </a:t>
            </a:r>
            <a:r>
              <a:rPr lang="en-US" dirty="0" err="1"/>
              <a:t>ACh</a:t>
            </a:r>
            <a:r>
              <a:rPr lang="en-US" dirty="0"/>
              <a:t> Sensitivity by </a:t>
            </a:r>
            <a:r>
              <a:rPr lang="en-US" dirty="0" err="1"/>
              <a:t>Ionophoresis</a:t>
            </a:r>
            <a:r>
              <a:rPr lang="en-US" dirty="0"/>
              <a:t> at the Frog Neuromuscular Junction </a:t>
            </a:r>
          </a:p>
        </p:txBody>
      </p:sp>
      <p:pic>
        <p:nvPicPr>
          <p:cNvPr id="6" name="Content Placeholder 5" descr="An illustration labeled A and spectrum labeled B map the distribution of A C h sensitivity. A. An Intracellular microelectrode is being pricked into a horizontal cylindrical cell, labeled muscle fiber, which is connected to a motor axon at the center. Beside the microelectrode, an A C h pipette with three dots is placed in the gap near motor axon. To the right, a spectrum is shown.&#10;&#10;A spectrum maps the distribution of A C h sensitivity. The spectrum plots three curves corresponding to three dots at 4 millivolts and 10 milliseconds. The curves are labeled at edge of terminal, 3 micrometers from edge, and 6 micrometers from edge, respectively. The height of peaks decreases from the first to the third curv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690157"/>
            <a:ext cx="11376025" cy="3879324"/>
          </a:xfrm>
        </p:spPr>
      </p:pic>
    </p:spTree>
    <p:extLst>
      <p:ext uri="{BB962C8B-B14F-4D97-AF65-F5344CB8AC3E}">
        <p14:creationId xmlns:p14="http://schemas.microsoft.com/office/powerpoint/2010/main" val="1038915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B818-C076-FC4F-90EF-BFFB179B3FEC}"/>
              </a:ext>
            </a:extLst>
          </p:cNvPr>
          <p:cNvSpPr>
            <a:spLocks noGrp="1"/>
          </p:cNvSpPr>
          <p:nvPr>
            <p:ph type="title"/>
          </p:nvPr>
        </p:nvSpPr>
        <p:spPr/>
        <p:txBody>
          <a:bodyPr/>
          <a:lstStyle/>
          <a:p>
            <a:r>
              <a:rPr lang="en-US" dirty="0"/>
              <a:t>FIGURE 11.5  Mapping the Distribution of </a:t>
            </a:r>
            <a:r>
              <a:rPr lang="en-US" dirty="0" err="1"/>
              <a:t>ACh</a:t>
            </a:r>
            <a:r>
              <a:rPr lang="en-US" dirty="0"/>
              <a:t> Sensitivity by </a:t>
            </a:r>
            <a:r>
              <a:rPr lang="en-US" dirty="0" err="1"/>
              <a:t>Ionophoresis</a:t>
            </a:r>
            <a:r>
              <a:rPr lang="en-US" dirty="0"/>
              <a:t> at the Frog Neuromuscular Junction (Part 1)</a:t>
            </a:r>
          </a:p>
        </p:txBody>
      </p:sp>
      <p:pic>
        <p:nvPicPr>
          <p:cNvPr id="6" name="Content Placeholder 5" descr="An illustration shows An Intracellular microelectrode is being pricked into a horizontal cylindrical cell, labeled muscle fiber, which is connected to a motor axon at the center. Beside the microelectrode, an A C h pipette with three dots is placed in the gap near motor axon. To the right, a spectrum is shown.&#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92802" y="479425"/>
            <a:ext cx="7806397" cy="6300788"/>
          </a:xfrm>
        </p:spPr>
      </p:pic>
    </p:spTree>
    <p:extLst>
      <p:ext uri="{BB962C8B-B14F-4D97-AF65-F5344CB8AC3E}">
        <p14:creationId xmlns:p14="http://schemas.microsoft.com/office/powerpoint/2010/main" val="220584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8EFD-A393-4346-B50B-639EDE1A7B11}"/>
              </a:ext>
            </a:extLst>
          </p:cNvPr>
          <p:cNvSpPr>
            <a:spLocks noGrp="1"/>
          </p:cNvSpPr>
          <p:nvPr>
            <p:ph type="title"/>
          </p:nvPr>
        </p:nvSpPr>
        <p:spPr/>
        <p:txBody>
          <a:bodyPr/>
          <a:lstStyle/>
          <a:p>
            <a:r>
              <a:rPr lang="en-US" dirty="0"/>
              <a:t>FIGURE 11.5  Mapping the Distribution of </a:t>
            </a:r>
            <a:r>
              <a:rPr lang="en-US" dirty="0" err="1"/>
              <a:t>ACh</a:t>
            </a:r>
            <a:r>
              <a:rPr lang="en-US" dirty="0"/>
              <a:t> Sensitivity by </a:t>
            </a:r>
            <a:r>
              <a:rPr lang="en-US" dirty="0" err="1"/>
              <a:t>Ionophoresis</a:t>
            </a:r>
            <a:r>
              <a:rPr lang="en-US" dirty="0"/>
              <a:t> at the Frog Neuromuscular Junction (Part 2)</a:t>
            </a:r>
          </a:p>
        </p:txBody>
      </p:sp>
      <p:pic>
        <p:nvPicPr>
          <p:cNvPr id="6" name="Content Placeholder 5" descr="A spectrum maps the distribution of A C h sensitivity. The spectrum plots three curves corresponding to three dots at 4 millivolts and 10 milliseconds. The curves are labeled at edge of terminal, 3 micrometers from edge, and 6 micrometers from edge, respectively. The height of peaks decreases from the first to the third curv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640262"/>
            <a:ext cx="11376025" cy="3979114"/>
          </a:xfrm>
        </p:spPr>
      </p:pic>
    </p:spTree>
    <p:extLst>
      <p:ext uri="{BB962C8B-B14F-4D97-AF65-F5344CB8AC3E}">
        <p14:creationId xmlns:p14="http://schemas.microsoft.com/office/powerpoint/2010/main" val="180907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17D5-C992-4147-A8A7-FAA2F99246B8}"/>
              </a:ext>
            </a:extLst>
          </p:cNvPr>
          <p:cNvSpPr>
            <a:spLocks noGrp="1"/>
          </p:cNvSpPr>
          <p:nvPr>
            <p:ph type="title"/>
          </p:nvPr>
        </p:nvSpPr>
        <p:spPr/>
        <p:txBody>
          <a:bodyPr/>
          <a:lstStyle/>
          <a:p>
            <a:r>
              <a:rPr lang="en-US" dirty="0"/>
              <a:t>FIGURE 11.6  Acetylcholine Receptor Distribution at the Skeletal Neuromuscular Junction of the Snake </a:t>
            </a:r>
          </a:p>
        </p:txBody>
      </p:sp>
      <p:pic>
        <p:nvPicPr>
          <p:cNvPr id="6" name="Content Placeholder 5" descr="A schematic and electron micrograph depict acetylcholine receptor distribution. In an illustration, A muscle fiber connects to a motor axon, which has an additional tube-like covering around it.&#10;&#10;In the next part of the figure, an electron micrograph depicted on a scale of 1 micrometer shows roughly round and oval structures with vesicles inside the cross-sectional view of boutons in a muscle fiber. &#10;&#10;In the next part of the figure,  A wedge-shaped pipette is shown with an opening at the base.&#10; &#10;In the next part of the figure, A grid graph depicts acetylcholine receptor distribution. The graph plots acetylcholine sensitivity (m V/n C) against distance from edge of crater in micrometers. The horizontal axis ranges from negative 2 (slightly away from base) to 4 in increments of 1. The vertical axis ranges from 0 to 6000, in increments of 1000. A best-fit curve is divided into three regions, synaptic regions (craters), rims, and extrasynaptic regions. The curve for synaptic region begins from 5000 on the vertical axis and stays constant till (0, 5000). After that, the curve decreases in a concave up manner and reaches (1.8, 200), which is followed by extrasynaptic region starting from (1.9, 201) and terminating at (4, 201).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10085" y="479425"/>
            <a:ext cx="5971831" cy="6300788"/>
          </a:xfrm>
        </p:spPr>
      </p:pic>
    </p:spTree>
    <p:extLst>
      <p:ext uri="{BB962C8B-B14F-4D97-AF65-F5344CB8AC3E}">
        <p14:creationId xmlns:p14="http://schemas.microsoft.com/office/powerpoint/2010/main" val="291222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412D-64B0-F84D-82D1-ECFE52FC8745}"/>
              </a:ext>
            </a:extLst>
          </p:cNvPr>
          <p:cNvSpPr>
            <a:spLocks noGrp="1"/>
          </p:cNvSpPr>
          <p:nvPr>
            <p:ph type="title"/>
          </p:nvPr>
        </p:nvSpPr>
        <p:spPr/>
        <p:txBody>
          <a:bodyPr/>
          <a:lstStyle/>
          <a:p>
            <a:r>
              <a:rPr lang="en-US" dirty="0"/>
              <a:t>FIGURE 11.6  Acetylcholine Receptor Distribution at the Skeletal Neuromuscular Junction of the Snake (Part 1)</a:t>
            </a:r>
          </a:p>
        </p:txBody>
      </p:sp>
      <p:pic>
        <p:nvPicPr>
          <p:cNvPr id="6" name="Content Placeholder 5" descr="In an illustration, A muscle fiber connects to a motor axon, which has an additional tube-like covering around it.&#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24193" y="479425"/>
            <a:ext cx="6743614" cy="6300788"/>
          </a:xfrm>
        </p:spPr>
      </p:pic>
    </p:spTree>
    <p:extLst>
      <p:ext uri="{BB962C8B-B14F-4D97-AF65-F5344CB8AC3E}">
        <p14:creationId xmlns:p14="http://schemas.microsoft.com/office/powerpoint/2010/main" val="204810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2708-507B-904D-A9BF-03C7E5AB9888}"/>
              </a:ext>
            </a:extLst>
          </p:cNvPr>
          <p:cNvSpPr>
            <a:spLocks noGrp="1"/>
          </p:cNvSpPr>
          <p:nvPr>
            <p:ph type="title"/>
          </p:nvPr>
        </p:nvSpPr>
        <p:spPr/>
        <p:txBody>
          <a:bodyPr/>
          <a:lstStyle/>
          <a:p>
            <a:r>
              <a:rPr lang="en-US" dirty="0"/>
              <a:t>FIGURE 11.6  Acetylcholine Receptor Distribution at the Skeletal Neuromuscular Junction of the Snake (Part 2)</a:t>
            </a:r>
          </a:p>
        </p:txBody>
      </p:sp>
      <p:pic>
        <p:nvPicPr>
          <p:cNvPr id="6" name="Content Placeholder 5" descr="An electron micrograph depicts acetylcholine receptor distribution. An electron micrograph depicted on a scale of 1 micrometer shows roughly round and oval structures with vesicles inside the cross-sectional view of boutons in a muscle fiber. &#10;&#10;In the next part of the figure,  A wedge-shaped pipette is shown with an opening at the base.&#10; &#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15910" y="479425"/>
            <a:ext cx="9160181" cy="6300788"/>
          </a:xfrm>
        </p:spPr>
      </p:pic>
    </p:spTree>
    <p:extLst>
      <p:ext uri="{BB962C8B-B14F-4D97-AF65-F5344CB8AC3E}">
        <p14:creationId xmlns:p14="http://schemas.microsoft.com/office/powerpoint/2010/main" val="3952366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1A515-2969-3341-9783-1D548F9AF9F8}"/>
              </a:ext>
            </a:extLst>
          </p:cNvPr>
          <p:cNvSpPr>
            <a:spLocks noGrp="1"/>
          </p:cNvSpPr>
          <p:nvPr>
            <p:ph type="title"/>
          </p:nvPr>
        </p:nvSpPr>
        <p:spPr/>
        <p:txBody>
          <a:bodyPr/>
          <a:lstStyle/>
          <a:p>
            <a:r>
              <a:rPr lang="en-US" dirty="0"/>
              <a:t>FIGURE 11.1  Electrical and Chemical Synaptic Transmission (Part 1)</a:t>
            </a:r>
          </a:p>
        </p:txBody>
      </p:sp>
      <p:pic>
        <p:nvPicPr>
          <p:cNvPr id="6" name="Content Placeholder 5" descr="An illustration  shows the process of transmission of electrical synapse. Two cells, presynaptic cell and postsynaptic cell, are connected through a connexon at the center. Two dashed curved arrows from the presynaptic cell point upward and downward in the same cell. Another two dashed curved arrows join at the center, and point in opposite directions upward and downward in the postsynaptic cell.&#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040975" y="479425"/>
            <a:ext cx="8110050" cy="6300788"/>
          </a:xfrm>
        </p:spPr>
      </p:pic>
    </p:spTree>
    <p:extLst>
      <p:ext uri="{BB962C8B-B14F-4D97-AF65-F5344CB8AC3E}">
        <p14:creationId xmlns:p14="http://schemas.microsoft.com/office/powerpoint/2010/main" val="2462579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7DBD-A6AA-6D4C-B911-E3926316D605}"/>
              </a:ext>
            </a:extLst>
          </p:cNvPr>
          <p:cNvSpPr>
            <a:spLocks noGrp="1"/>
          </p:cNvSpPr>
          <p:nvPr>
            <p:ph type="title"/>
          </p:nvPr>
        </p:nvSpPr>
        <p:spPr/>
        <p:txBody>
          <a:bodyPr/>
          <a:lstStyle/>
          <a:p>
            <a:r>
              <a:rPr lang="en-US" dirty="0"/>
              <a:t>FIGURE 11.6  Acetylcholine Receptor Distribution at the Skeletal Neuromuscular Junction of the Snake (Part 3)</a:t>
            </a:r>
          </a:p>
        </p:txBody>
      </p:sp>
      <p:pic>
        <p:nvPicPr>
          <p:cNvPr id="6" name="Content Placeholder 5" descr="In the next part of the figure, A grid graph depicts acetylcholine receptor distribution. The graph plots acetylcholine sensitivity (m V/n C) against distance from edge of crater in micrometers. The horizontal axis ranges from negative 2 (slightly away from base) to 4 in increments of 1. The vertical axis ranges from 0 to 6000, in increments of 1000. A best-fit curve is divided into three regions, synaptic regions (craters), rims, and extrasynaptic regions. The curve for synaptic region begins from 5000 on the vertical axis and stays constant till (0, 5000). After that, the curve decreases in a concave up manner and reaches (1.8, 200), which is followed by extrasynaptic region starting from (1.9, 201) and terminating at (4, 201).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29779" y="479425"/>
            <a:ext cx="8932442" cy="6300788"/>
          </a:xfrm>
        </p:spPr>
      </p:pic>
    </p:spTree>
    <p:extLst>
      <p:ext uri="{BB962C8B-B14F-4D97-AF65-F5344CB8AC3E}">
        <p14:creationId xmlns:p14="http://schemas.microsoft.com/office/powerpoint/2010/main" val="135383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6A6B-73CC-6D40-8536-83E4C8F93E23}"/>
              </a:ext>
            </a:extLst>
          </p:cNvPr>
          <p:cNvSpPr>
            <a:spLocks noGrp="1"/>
          </p:cNvSpPr>
          <p:nvPr>
            <p:ph type="title"/>
          </p:nvPr>
        </p:nvSpPr>
        <p:spPr/>
        <p:txBody>
          <a:bodyPr/>
          <a:lstStyle/>
          <a:p>
            <a:r>
              <a:rPr lang="en-US" dirty="0"/>
              <a:t>FIGURE 11.7  Visualizing the Distribution of </a:t>
            </a:r>
            <a:r>
              <a:rPr lang="en-US" dirty="0" err="1"/>
              <a:t>ACh</a:t>
            </a:r>
            <a:r>
              <a:rPr lang="en-US" dirty="0"/>
              <a:t> Receptors at the Neuromuscular Junction </a:t>
            </a:r>
          </a:p>
        </p:txBody>
      </p:sp>
      <p:pic>
        <p:nvPicPr>
          <p:cNvPr id="6" name="Content Placeholder 5" descr="A three-part illustration shows a fluorescence micrograph (A), an electron micrograph (B), and an autoradiograph (C) of A Ch receptors. image  A. The fluorescence micrograph depicted on the scale of 50 micrometers has horizontal thread-like structures.&#10;&#10;image  B. The electron micrograph depicted on the scale of 1 micrometer shows a connection between the end of motor nerve and muscle in frog. The motor nerve has enlarged vesicles inside a large irregular structure.&#10;&#10;image C. The autoradiograph depicted on the scale of 1 micrometer shows oval and dark patches inside a globular structure where the receptors are concentrated along the junction fold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482452"/>
            <a:ext cx="11376025" cy="6294733"/>
          </a:xfrm>
        </p:spPr>
      </p:pic>
    </p:spTree>
    <p:extLst>
      <p:ext uri="{BB962C8B-B14F-4D97-AF65-F5344CB8AC3E}">
        <p14:creationId xmlns:p14="http://schemas.microsoft.com/office/powerpoint/2010/main" val="3803998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3C52-8A72-2F4F-A13C-1B096D62CDB1}"/>
              </a:ext>
            </a:extLst>
          </p:cNvPr>
          <p:cNvSpPr>
            <a:spLocks noGrp="1"/>
          </p:cNvSpPr>
          <p:nvPr>
            <p:ph type="title"/>
          </p:nvPr>
        </p:nvSpPr>
        <p:spPr/>
        <p:txBody>
          <a:bodyPr/>
          <a:lstStyle/>
          <a:p>
            <a:r>
              <a:rPr lang="en-US" dirty="0"/>
              <a:t>FIGURE 11.7  Visualizing the Distribution of </a:t>
            </a:r>
            <a:r>
              <a:rPr lang="en-US" dirty="0" err="1"/>
              <a:t>ACh</a:t>
            </a:r>
            <a:r>
              <a:rPr lang="en-US" dirty="0"/>
              <a:t> Receptors at the Neuromuscular Junction (Part 1)</a:t>
            </a:r>
          </a:p>
        </p:txBody>
      </p:sp>
      <p:pic>
        <p:nvPicPr>
          <p:cNvPr id="6" name="Content Placeholder 5" descr="A fluorescence micrograph  of A Ch receptors is shown. The fluorescence micrograph depicted on the scale of 50 micrometers has horizontal thread-like structures.&#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315945"/>
            <a:ext cx="11376025" cy="4627747"/>
          </a:xfrm>
        </p:spPr>
      </p:pic>
    </p:spTree>
    <p:extLst>
      <p:ext uri="{BB962C8B-B14F-4D97-AF65-F5344CB8AC3E}">
        <p14:creationId xmlns:p14="http://schemas.microsoft.com/office/powerpoint/2010/main" val="1773769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AADD-C1C1-A04D-A684-F9F232AB79FB}"/>
              </a:ext>
            </a:extLst>
          </p:cNvPr>
          <p:cNvSpPr>
            <a:spLocks noGrp="1"/>
          </p:cNvSpPr>
          <p:nvPr>
            <p:ph type="title"/>
          </p:nvPr>
        </p:nvSpPr>
        <p:spPr/>
        <p:txBody>
          <a:bodyPr/>
          <a:lstStyle/>
          <a:p>
            <a:r>
              <a:rPr lang="en-US" dirty="0"/>
              <a:t>FIGURE 11.7  Visualizing the Distribution of </a:t>
            </a:r>
            <a:r>
              <a:rPr lang="en-US" dirty="0" err="1"/>
              <a:t>ACh</a:t>
            </a:r>
            <a:r>
              <a:rPr lang="en-US" dirty="0"/>
              <a:t> Receptors at the Neuromuscular Junction (Part 2)</a:t>
            </a:r>
          </a:p>
        </p:txBody>
      </p:sp>
      <p:pic>
        <p:nvPicPr>
          <p:cNvPr id="6" name="Content Placeholder 5" descr="An electron micrograph of A Ch receptors is shown. The electron micrograph depicted on the scale of 1 micrometer shows a connection between the end of motor nerve and muscle in frog. The motor nerve has enlarged vesicles inside a large irregular structur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57757" y="479425"/>
            <a:ext cx="9476486" cy="6300788"/>
          </a:xfrm>
        </p:spPr>
      </p:pic>
    </p:spTree>
    <p:extLst>
      <p:ext uri="{BB962C8B-B14F-4D97-AF65-F5344CB8AC3E}">
        <p14:creationId xmlns:p14="http://schemas.microsoft.com/office/powerpoint/2010/main" val="2089872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6E55-61DA-104C-AE4A-63485FE45827}"/>
              </a:ext>
            </a:extLst>
          </p:cNvPr>
          <p:cNvSpPr>
            <a:spLocks noGrp="1"/>
          </p:cNvSpPr>
          <p:nvPr>
            <p:ph type="title"/>
          </p:nvPr>
        </p:nvSpPr>
        <p:spPr/>
        <p:txBody>
          <a:bodyPr/>
          <a:lstStyle/>
          <a:p>
            <a:r>
              <a:rPr lang="en-US" dirty="0"/>
              <a:t>FIGURE 11.7  Visualizing the Distribution of </a:t>
            </a:r>
            <a:r>
              <a:rPr lang="en-US" dirty="0" err="1"/>
              <a:t>ACh</a:t>
            </a:r>
            <a:r>
              <a:rPr lang="en-US" dirty="0"/>
              <a:t> Receptors at the Neuromuscular Junction (Part 3)</a:t>
            </a:r>
          </a:p>
        </p:txBody>
      </p:sp>
      <p:pic>
        <p:nvPicPr>
          <p:cNvPr id="6" name="Content Placeholder 5" descr="An autoradiograph of A Ch receptors is shown. The autoradiograph depicted on the scale of 1 micrometer shows oval and dark patches inside a globular structure where the receptors are concentrated along the junction fold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49020" y="479425"/>
            <a:ext cx="4693960" cy="6300788"/>
          </a:xfrm>
        </p:spPr>
      </p:pic>
    </p:spTree>
    <p:extLst>
      <p:ext uri="{BB962C8B-B14F-4D97-AF65-F5344CB8AC3E}">
        <p14:creationId xmlns:p14="http://schemas.microsoft.com/office/powerpoint/2010/main" val="2621441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27CB9-8CE8-3E46-9A96-1DBC04C51E94}"/>
              </a:ext>
            </a:extLst>
          </p:cNvPr>
          <p:cNvSpPr>
            <a:spLocks noGrp="1"/>
          </p:cNvSpPr>
          <p:nvPr>
            <p:ph type="title"/>
          </p:nvPr>
        </p:nvSpPr>
        <p:spPr/>
        <p:txBody>
          <a:bodyPr/>
          <a:lstStyle/>
          <a:p>
            <a:r>
              <a:rPr lang="en-US" dirty="0"/>
              <a:t>FIGURE 11.8  Reversal Potential for Synaptic Currents Measured by Voltage Clamp Recording </a:t>
            </a:r>
          </a:p>
        </p:txBody>
      </p:sp>
      <p:pic>
        <p:nvPicPr>
          <p:cNvPr id="6" name="Content Placeholder 5" descr="An Illustration of voltage clamp recording shows labels as follows: From voltage clamp circuit, Current-passing electrode for controlling V subscript m, To voltage clamp circuit, and Microelectrode for measuring V subscript m.&#10;&#10;A graph plots Synaptic current in nanoamperes against 2 milliseconds. Two curves at the top at above 0 to 200 form sharp peaks, decrease, and remain constant before ending at 38 millivolts and 22, respectively. Similarly, five curves below at negative 200 form troughs (inward current) and remain constant before ending at negative 40, negative 70, negative 95, and negative 120.&#10;&#10;In a grid graph, the horizontal axis ranges from negative 150 to positive 50 millivolts, in increments of 25. The vertical axis ranges from negative 200 to positive 100, in increments of 50. A best-fit curve originates from (negative 150, negative 150), increases in a concave up manner, and ends at (50, 80).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58975" y="479425"/>
            <a:ext cx="9274051" cy="6300788"/>
          </a:xfrm>
        </p:spPr>
      </p:pic>
    </p:spTree>
    <p:extLst>
      <p:ext uri="{BB962C8B-B14F-4D97-AF65-F5344CB8AC3E}">
        <p14:creationId xmlns:p14="http://schemas.microsoft.com/office/powerpoint/2010/main" val="505643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4F78-0149-0545-B288-0FBB3C01BADF}"/>
              </a:ext>
            </a:extLst>
          </p:cNvPr>
          <p:cNvSpPr>
            <a:spLocks noGrp="1"/>
          </p:cNvSpPr>
          <p:nvPr>
            <p:ph type="title"/>
          </p:nvPr>
        </p:nvSpPr>
        <p:spPr/>
        <p:txBody>
          <a:bodyPr/>
          <a:lstStyle/>
          <a:p>
            <a:r>
              <a:rPr lang="en-US" dirty="0"/>
              <a:t>FIGURE 11.8  Reversal Potential for Synaptic Currents Measured by Voltage Clamp Recording (Part 1)</a:t>
            </a:r>
          </a:p>
        </p:txBody>
      </p:sp>
      <p:pic>
        <p:nvPicPr>
          <p:cNvPr id="6" name="Content Placeholder 5" descr="An Illustration of voltage clamp recording shows labels as follows: From voltage clamp circuit, Current-passing electrode for controlling V subscript m, To voltage clamp circuit, and Microelectrode for measuring V subscript m.&#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35365" y="479425"/>
            <a:ext cx="11121270" cy="6300788"/>
          </a:xfrm>
        </p:spPr>
      </p:pic>
    </p:spTree>
    <p:extLst>
      <p:ext uri="{BB962C8B-B14F-4D97-AF65-F5344CB8AC3E}">
        <p14:creationId xmlns:p14="http://schemas.microsoft.com/office/powerpoint/2010/main" val="2257297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5FAA-2C49-664D-8A9B-7E85A7C3899C}"/>
              </a:ext>
            </a:extLst>
          </p:cNvPr>
          <p:cNvSpPr>
            <a:spLocks noGrp="1"/>
          </p:cNvSpPr>
          <p:nvPr>
            <p:ph type="title"/>
          </p:nvPr>
        </p:nvSpPr>
        <p:spPr/>
        <p:txBody>
          <a:bodyPr/>
          <a:lstStyle/>
          <a:p>
            <a:r>
              <a:rPr lang="en-US" dirty="0"/>
              <a:t>FIGURE 11.8  Reversal Potential for Synaptic Currents Measured by Voltage Clamp Recording (Part 2)</a:t>
            </a:r>
          </a:p>
        </p:txBody>
      </p:sp>
      <p:pic>
        <p:nvPicPr>
          <p:cNvPr id="6" name="Content Placeholder 5" descr="A graph plots Synaptic current in nanoamperes against 2 milliseconds. Two curves at the top at above 0 to 200 form sharp peaks, decrease, and remain constant before ending at 38 millivolts and 22, respectively. Similarly, five curves below at negative 200 form troughs (inward current) and remain constant before ending at negative 40, negative 70, negative 95, and negative 120.&#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91823" y="479425"/>
            <a:ext cx="9008355" cy="6300788"/>
          </a:xfrm>
        </p:spPr>
      </p:pic>
    </p:spTree>
    <p:extLst>
      <p:ext uri="{BB962C8B-B14F-4D97-AF65-F5344CB8AC3E}">
        <p14:creationId xmlns:p14="http://schemas.microsoft.com/office/powerpoint/2010/main" val="490411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2C67C-74CA-FC41-A25F-C34C8AFDA5B5}"/>
              </a:ext>
            </a:extLst>
          </p:cNvPr>
          <p:cNvSpPr>
            <a:spLocks noGrp="1"/>
          </p:cNvSpPr>
          <p:nvPr>
            <p:ph type="title"/>
          </p:nvPr>
        </p:nvSpPr>
        <p:spPr/>
        <p:txBody>
          <a:bodyPr/>
          <a:lstStyle/>
          <a:p>
            <a:r>
              <a:rPr lang="en-US" dirty="0"/>
              <a:t>FIGURE 11.8  Reversal Potential for Synaptic Currents Measured by Voltage Clamp Recording (Part 3)</a:t>
            </a:r>
          </a:p>
        </p:txBody>
      </p:sp>
      <p:pic>
        <p:nvPicPr>
          <p:cNvPr id="6" name="Content Placeholder 5" descr="In a grid graph, the horizontal axis ranges from negative 150 to positive 50 millivolts, in increments of 25. The vertical axis ranges from negative 200 to positive 100, in increments of 50. A best-fit curve originates from (negative 150, negative 150), increases in a concave up manner, and ends at (50, 80).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41214" y="479425"/>
            <a:ext cx="9109573" cy="6300788"/>
          </a:xfrm>
        </p:spPr>
      </p:pic>
    </p:spTree>
    <p:extLst>
      <p:ext uri="{BB962C8B-B14F-4D97-AF65-F5344CB8AC3E}">
        <p14:creationId xmlns:p14="http://schemas.microsoft.com/office/powerpoint/2010/main" val="3652162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2D63-CB3F-3640-999C-374A3DD9B090}"/>
              </a:ext>
            </a:extLst>
          </p:cNvPr>
          <p:cNvSpPr>
            <a:spLocks noGrp="1"/>
          </p:cNvSpPr>
          <p:nvPr>
            <p:ph type="title"/>
          </p:nvPr>
        </p:nvSpPr>
        <p:spPr/>
        <p:txBody>
          <a:bodyPr/>
          <a:lstStyle/>
          <a:p>
            <a:r>
              <a:rPr lang="en-US" dirty="0"/>
              <a:t>FIGURE 11.9  Electrical Model of the Postsynaptic Membrane </a:t>
            </a:r>
          </a:p>
        </p:txBody>
      </p:sp>
      <p:pic>
        <p:nvPicPr>
          <p:cNvPr id="6" name="Content Placeholder 5" descr="A two-part illustration, labeled A and B, shows the circuits for Postsynaptic Membrane. Illustration A. The circuit has resting membrane potentials on the left and synaptic channel controlled by A C h on the right. The membrane shows two parallel lines on the extreme left at C subscript m. The resting potential is made of three parallel channels as follows: g subscript K (E subscript K), g subscript C l (E subscript C l), and g subscript N a (E subscript N a). The synaptic channel opened by A C h shows two paths for delta g subscript K and delta g subscript N a.&#10;&#10;Illustration B. The membrane shows two parallel lines on the extreme left at C subscript m. Resting membrane channel has a channel for g subscript rest and V subscript rest at the center. The synaptic channel opened by A C h shows a single path for delta g subscript s, followed by V subscript 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50715" y="479425"/>
            <a:ext cx="6490570" cy="6300788"/>
          </a:xfrm>
        </p:spPr>
      </p:pic>
    </p:spTree>
    <p:extLst>
      <p:ext uri="{BB962C8B-B14F-4D97-AF65-F5344CB8AC3E}">
        <p14:creationId xmlns:p14="http://schemas.microsoft.com/office/powerpoint/2010/main" val="4104641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5897-3E2F-ED4A-A143-4B90908B6D85}"/>
              </a:ext>
            </a:extLst>
          </p:cNvPr>
          <p:cNvSpPr>
            <a:spLocks noGrp="1"/>
          </p:cNvSpPr>
          <p:nvPr>
            <p:ph type="title"/>
          </p:nvPr>
        </p:nvSpPr>
        <p:spPr/>
        <p:txBody>
          <a:bodyPr/>
          <a:lstStyle/>
          <a:p>
            <a:r>
              <a:rPr lang="en-US" dirty="0"/>
              <a:t>FIGURE 11.1  Electrical and Chemical Synaptic Transmission (Part 2)</a:t>
            </a:r>
          </a:p>
        </p:txBody>
      </p:sp>
      <p:pic>
        <p:nvPicPr>
          <p:cNvPr id="6" name="Content Placeholder 5" descr="An illustration  shows the process of transmission of a chemical synapse. Two cells, presynaptic cell and postsynaptic cellsn are shown. There is a gap between presynaptic and postsynaptic cells. Presynaptic cell releases neurotransmitter molecules, indicated by tiny dots, which enter the postsynaptic cell through a channel, labeled receptor. Two dashed curved arrows join at the receptor and point in opposite directions in the postsynaptic cell."/>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98626" y="479425"/>
            <a:ext cx="10994748" cy="6300788"/>
          </a:xfrm>
        </p:spPr>
      </p:pic>
    </p:spTree>
    <p:extLst>
      <p:ext uri="{BB962C8B-B14F-4D97-AF65-F5344CB8AC3E}">
        <p14:creationId xmlns:p14="http://schemas.microsoft.com/office/powerpoint/2010/main" val="1862618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FC4A-7275-8647-9080-56B38DCD8F8C}"/>
              </a:ext>
            </a:extLst>
          </p:cNvPr>
          <p:cNvSpPr>
            <a:spLocks noGrp="1"/>
          </p:cNvSpPr>
          <p:nvPr>
            <p:ph type="title"/>
          </p:nvPr>
        </p:nvSpPr>
        <p:spPr/>
        <p:txBody>
          <a:bodyPr/>
          <a:lstStyle/>
          <a:p>
            <a:r>
              <a:rPr lang="en-US" dirty="0"/>
              <a:t>FIGURE 11.9  Electrical Model of the Postsynaptic Membrane (Part 1)</a:t>
            </a:r>
          </a:p>
        </p:txBody>
      </p:sp>
      <p:pic>
        <p:nvPicPr>
          <p:cNvPr id="6" name="Content Placeholder 5" descr="An illustration depicts the circuits for Postsynaptic Membrane. The circuit has resting membrane potentials on the left and synaptic channel controlled by A C h on the right. The membrane shows two parallel lines on the extreme left at C subscript m. The resting potential is made of three parallel channels as follows: g subscript K (E subscript K), g subscript C l (E subscript C l), and g subscript N a (E subscript N a). The synaptic channel opened by A C h shows two paths for delta g subscript K and delta g subscript N a.&#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667312"/>
            <a:ext cx="11376025" cy="5925013"/>
          </a:xfrm>
        </p:spPr>
      </p:pic>
    </p:spTree>
    <p:extLst>
      <p:ext uri="{BB962C8B-B14F-4D97-AF65-F5344CB8AC3E}">
        <p14:creationId xmlns:p14="http://schemas.microsoft.com/office/powerpoint/2010/main" val="3596205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F0052-B31C-9849-B049-F5829A53197D}"/>
              </a:ext>
            </a:extLst>
          </p:cNvPr>
          <p:cNvSpPr>
            <a:spLocks noGrp="1"/>
          </p:cNvSpPr>
          <p:nvPr>
            <p:ph type="title"/>
          </p:nvPr>
        </p:nvSpPr>
        <p:spPr/>
        <p:txBody>
          <a:bodyPr/>
          <a:lstStyle/>
          <a:p>
            <a:r>
              <a:rPr lang="en-US" dirty="0"/>
              <a:t>FIGURE 11.9  Electrical Model of the Postsynaptic Membrane (Part 2)</a:t>
            </a:r>
          </a:p>
        </p:txBody>
      </p:sp>
      <p:pic>
        <p:nvPicPr>
          <p:cNvPr id="6" name="Content Placeholder 5" descr="An illustration depicts the circuits for Postsynaptic Membrane. &#10;&#10; The membrane shows two parallel lines on the extreme left at C subscript m. Resting membrane channel has a channel for g subscript rest and V subscript rest at the center. The synaptic channel opened by A C h shows a single path for delta g subscript s, followed by V subscript 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98626" y="479425"/>
            <a:ext cx="10994748" cy="6300788"/>
          </a:xfrm>
        </p:spPr>
      </p:pic>
    </p:spTree>
    <p:extLst>
      <p:ext uri="{BB962C8B-B14F-4D97-AF65-F5344CB8AC3E}">
        <p14:creationId xmlns:p14="http://schemas.microsoft.com/office/powerpoint/2010/main" val="2286127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0916B-DADF-5E43-89B3-99C1D228AEFD}"/>
              </a:ext>
            </a:extLst>
          </p:cNvPr>
          <p:cNvSpPr>
            <a:spLocks noGrp="1"/>
          </p:cNvSpPr>
          <p:nvPr>
            <p:ph type="title"/>
          </p:nvPr>
        </p:nvSpPr>
        <p:spPr/>
        <p:txBody>
          <a:bodyPr/>
          <a:lstStyle/>
          <a:p>
            <a:r>
              <a:rPr lang="en-US" dirty="0"/>
              <a:t>FIGURE 11.10  Total End Plate Current Is the Sum of Individual Channel Currents </a:t>
            </a:r>
          </a:p>
        </p:txBody>
      </p:sp>
      <p:pic>
        <p:nvPicPr>
          <p:cNvPr id="6" name="Content Placeholder 5" descr="A histogram plots individual currents followed by total current. The histogram has two panels. The panel at the top shows six individual single-channel currents of varies length. A red mark at the top is labeled A C h concentration, which controls the closing and opening of currents. The panel at the bottom shows total current based on the individual current at 3 Pico amperes. A dashed curve joining the ladder-like steps of total current increases in a concave down mann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03759" y="479425"/>
            <a:ext cx="5984483" cy="6300788"/>
          </a:xfrm>
        </p:spPr>
      </p:pic>
    </p:spTree>
    <p:extLst>
      <p:ext uri="{BB962C8B-B14F-4D97-AF65-F5344CB8AC3E}">
        <p14:creationId xmlns:p14="http://schemas.microsoft.com/office/powerpoint/2010/main" val="1765145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63EB-8A6D-F44A-9DC6-188CA472F6AD}"/>
              </a:ext>
            </a:extLst>
          </p:cNvPr>
          <p:cNvSpPr>
            <a:spLocks noGrp="1"/>
          </p:cNvSpPr>
          <p:nvPr>
            <p:ph type="title"/>
          </p:nvPr>
        </p:nvSpPr>
        <p:spPr/>
        <p:txBody>
          <a:bodyPr/>
          <a:lstStyle/>
          <a:p>
            <a:r>
              <a:rPr lang="en-US" dirty="0"/>
              <a:t>FIGURE 11.11  End Plate Nicotinic Acetylcholine Receptors Open in Bursts </a:t>
            </a:r>
          </a:p>
        </p:txBody>
      </p:sp>
      <p:pic>
        <p:nvPicPr>
          <p:cNvPr id="6" name="Content Placeholder 5" descr="A schematic labeled A shows the channel for changes in R to A R asterisk state, accompanied by a graph, labeled B. Part A. The vertical axis is labeled A R asterisk (open), A R, and R (closed) from bottom to top. The channel originates from R state at the top, reaches A R asterisk, two times A R, and finally ends at R state on the right.&#10;&#10;Part B. A graph plots current in picoamperes ranging from 0 to 10 and time in milliseconds ranging from 0 to 10. The signal is labeled close at (2, 8) and open at (2, 2). The signal forms two peaks, one at (5.5, 7) and the other at (8.4, 6.9).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19562" y="479425"/>
            <a:ext cx="8552876" cy="6300788"/>
          </a:xfrm>
        </p:spPr>
      </p:pic>
    </p:spTree>
    <p:extLst>
      <p:ext uri="{BB962C8B-B14F-4D97-AF65-F5344CB8AC3E}">
        <p14:creationId xmlns:p14="http://schemas.microsoft.com/office/powerpoint/2010/main" val="339748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0C1B-4E2C-7942-A9D6-198B4242B272}"/>
              </a:ext>
            </a:extLst>
          </p:cNvPr>
          <p:cNvSpPr>
            <a:spLocks noGrp="1"/>
          </p:cNvSpPr>
          <p:nvPr>
            <p:ph type="title"/>
          </p:nvPr>
        </p:nvSpPr>
        <p:spPr/>
        <p:txBody>
          <a:bodyPr/>
          <a:lstStyle/>
          <a:p>
            <a:r>
              <a:rPr lang="en-US" dirty="0"/>
              <a:t>FIGURE 11.11  End Plate Nicotinic Acetylcholine Receptors Open in Bursts (Part 1)</a:t>
            </a:r>
          </a:p>
        </p:txBody>
      </p:sp>
      <p:pic>
        <p:nvPicPr>
          <p:cNvPr id="5" name="Content Placeholder 4" descr="A schematic shows the channel for changes in R to A R asterisk state. The vertical axis is labeled A R asterisk (open), A R, and R (closed) from bottom to top. The channel originates from R state at the top, reaches A R asterisk, two times A R, and finally ends at R state on the right.&#10;&#10;">
            <a:extLst>
              <a:ext uri="{FF2B5EF4-FFF2-40B4-BE49-F238E27FC236}">
                <a16:creationId xmlns:a16="http://schemas.microsoft.com/office/drawing/2014/main" id="{67148999-7FDC-8A4B-B7E0-E67CE37E7133}"/>
              </a:ext>
            </a:extLst>
          </p:cNvPr>
          <p:cNvPicPr>
            <a:picLocks noGrp="1" noChangeAspect="1"/>
          </p:cNvPicPr>
          <p:nvPr>
            <p:ph sz="quarter" idx="10"/>
          </p:nvPr>
        </p:nvPicPr>
        <p:blipFill>
          <a:blip r:embed="rId3"/>
          <a:stretch>
            <a:fillRect/>
          </a:stretch>
        </p:blipFill>
        <p:spPr>
          <a:xfrm>
            <a:off x="407988" y="1690157"/>
            <a:ext cx="11376025" cy="3879324"/>
          </a:xfrm>
        </p:spPr>
      </p:pic>
    </p:spTree>
    <p:extLst>
      <p:ext uri="{BB962C8B-B14F-4D97-AF65-F5344CB8AC3E}">
        <p14:creationId xmlns:p14="http://schemas.microsoft.com/office/powerpoint/2010/main" val="2095951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BCBA-6057-8049-BB3E-379928B9EF8C}"/>
              </a:ext>
            </a:extLst>
          </p:cNvPr>
          <p:cNvSpPr>
            <a:spLocks noGrp="1"/>
          </p:cNvSpPr>
          <p:nvPr>
            <p:ph type="title"/>
          </p:nvPr>
        </p:nvSpPr>
        <p:spPr/>
        <p:txBody>
          <a:bodyPr/>
          <a:lstStyle/>
          <a:p>
            <a:r>
              <a:rPr lang="en-US" dirty="0"/>
              <a:t>FIGURE 11.11  End Plate Nicotinic Acetylcholine Receptors Open in Bursts (Part 2)</a:t>
            </a:r>
          </a:p>
        </p:txBody>
      </p:sp>
      <p:pic>
        <p:nvPicPr>
          <p:cNvPr id="5" name="Content Placeholder 4" descr="A graph plots current in picoamperes ranging from 0 to 10 and time in milliseconds ranging from 0 to 10. The signal is labeled close at (2, 8) and open at (2, 2). The signal forms two peaks, one at (5.5, 7) and the other at (8.4, 6.9). All data are approximate.">
            <a:extLst>
              <a:ext uri="{FF2B5EF4-FFF2-40B4-BE49-F238E27FC236}">
                <a16:creationId xmlns:a16="http://schemas.microsoft.com/office/drawing/2014/main" id="{C9A73A79-9A24-4A49-B053-E23155A25357}"/>
              </a:ext>
            </a:extLst>
          </p:cNvPr>
          <p:cNvPicPr>
            <a:picLocks noGrp="1" noChangeAspect="1"/>
          </p:cNvPicPr>
          <p:nvPr>
            <p:ph sz="quarter" idx="10"/>
          </p:nvPr>
        </p:nvPicPr>
        <p:blipFill>
          <a:blip r:embed="rId3"/>
          <a:stretch>
            <a:fillRect/>
          </a:stretch>
        </p:blipFill>
        <p:spPr>
          <a:xfrm>
            <a:off x="407988" y="561286"/>
            <a:ext cx="11376025" cy="6137066"/>
          </a:xfrm>
        </p:spPr>
      </p:pic>
    </p:spTree>
    <p:extLst>
      <p:ext uri="{BB962C8B-B14F-4D97-AF65-F5344CB8AC3E}">
        <p14:creationId xmlns:p14="http://schemas.microsoft.com/office/powerpoint/2010/main" val="245868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4F2C-90F9-D84E-A1BB-94EB20C3CE05}"/>
              </a:ext>
            </a:extLst>
          </p:cNvPr>
          <p:cNvSpPr>
            <a:spLocks noGrp="1"/>
          </p:cNvSpPr>
          <p:nvPr>
            <p:ph type="title"/>
          </p:nvPr>
        </p:nvSpPr>
        <p:spPr/>
        <p:txBody>
          <a:bodyPr/>
          <a:lstStyle/>
          <a:p>
            <a:r>
              <a:rPr lang="en-US" dirty="0"/>
              <a:t>FIGURE 11.12  The Excitatory Neurotransmitter Glutamate Acts on Two Different Receptors to Produce Two Excitatory Postsynaptic Currents (EPSCs) </a:t>
            </a:r>
          </a:p>
        </p:txBody>
      </p:sp>
      <p:pic>
        <p:nvPicPr>
          <p:cNvPr id="6" name="Content Placeholder 5" descr="Two graphs, A and B, depict the recording of two Excitatory Postsynaptic Currents. Graph A. The membrane potential is recorded at negative 80, negative 40, and 20 millivolts. At negative 80, the curve forms a sharp downward peak in the first 50 milliseconds, which then merges with a horizontal line, labeled C N Q X. The curve at negative 40 forms a comparatively smaller downward peak and then merges with a slightly depressed line of C N Q X. The curve at negative 20 forms an upward peak, which merges with the upward peak of C N Q X below the curve.&#10;&#10;Graph B. The Postsynaptic Currents have similar pattern as explained in part A, except that A P V is added in the place of C N Q X and the gap between the curves of A P V and A M P A receptors becomes wider from negative 80 to 20 millivolts.&#10;&#10;A schematic illustration C depicts the recording of two Excitatory Postsynaptic Currents. Two pyramidal cells, one on the left and one on the right are labeled C A 3 and C A 1, respectively. The branch of Schaffer collaterals binds to an interneuron at the center, which further binds to the second pyramidal cell on the right. The point where Schaffer collaterals binds to the interneuron is labeled stimulate. A wedge-shaped structure labeled record pricks the interneuro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24308" y="668338"/>
            <a:ext cx="4943385" cy="6108700"/>
          </a:xfrm>
        </p:spPr>
      </p:pic>
    </p:spTree>
    <p:extLst>
      <p:ext uri="{BB962C8B-B14F-4D97-AF65-F5344CB8AC3E}">
        <p14:creationId xmlns:p14="http://schemas.microsoft.com/office/powerpoint/2010/main" val="333372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50607-5A5B-6E4A-81F8-5861E38AA6D1}"/>
              </a:ext>
            </a:extLst>
          </p:cNvPr>
          <p:cNvSpPr>
            <a:spLocks noGrp="1"/>
          </p:cNvSpPr>
          <p:nvPr>
            <p:ph type="title"/>
          </p:nvPr>
        </p:nvSpPr>
        <p:spPr/>
        <p:txBody>
          <a:bodyPr/>
          <a:lstStyle/>
          <a:p>
            <a:r>
              <a:rPr lang="en-US" dirty="0"/>
              <a:t>FIGURE 11.12  The Excitatory Neurotransmitter Glutamate Acts on Two Different Receptors to Produce Two Excitatory Postsynaptic Currents (EPSCs) (Part 1)</a:t>
            </a:r>
          </a:p>
        </p:txBody>
      </p:sp>
      <p:pic>
        <p:nvPicPr>
          <p:cNvPr id="6" name="Content Placeholder 5" descr="A graph  depicts the recording of two Excitatory Postsynaptic Currents. Graph A. The membrane potential is recorded at negative 80, negative 40, and 20 millivolts. At negative 80, the curve forms a sharp downward peak in the first 50 milliseconds, which then merges with a horizontal line, labeled C N Q X. The curve at negative 40 forms a comparatively smaller downward peak and then merges with a slightly depressed line of C N Q X. The curve at negative 20 forms an upward peak, which merges with the upward peak of C N Q X below the curve.&#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46972" y="668338"/>
            <a:ext cx="4698056" cy="6108700"/>
          </a:xfrm>
        </p:spPr>
      </p:pic>
    </p:spTree>
    <p:extLst>
      <p:ext uri="{BB962C8B-B14F-4D97-AF65-F5344CB8AC3E}">
        <p14:creationId xmlns:p14="http://schemas.microsoft.com/office/powerpoint/2010/main" val="2503926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2D86-2AF6-AB43-BC15-053AFC809FCB}"/>
              </a:ext>
            </a:extLst>
          </p:cNvPr>
          <p:cNvSpPr>
            <a:spLocks noGrp="1"/>
          </p:cNvSpPr>
          <p:nvPr>
            <p:ph type="title"/>
          </p:nvPr>
        </p:nvSpPr>
        <p:spPr/>
        <p:txBody>
          <a:bodyPr/>
          <a:lstStyle/>
          <a:p>
            <a:r>
              <a:rPr lang="en-US" dirty="0"/>
              <a:t>FIGURE 11.12  The Excitatory Neurotransmitter Glutamate Acts on Two Different Receptors to Produce Two Excitatory Postsynaptic Currents (EPSCs) (Part 2)</a:t>
            </a:r>
          </a:p>
        </p:txBody>
      </p:sp>
      <p:pic>
        <p:nvPicPr>
          <p:cNvPr id="6" name="Content Placeholder 5" descr="A graph  depicts the recording of two Excitatory Postsynaptic Currents. &#10;Graph B.  The Postsynaptic Currents have similar pattern as explained in part A, except that A P V is added in the place of C N Q X and the gap between the curves of A P V and A M P A receptors becomes wider from negative 80 to 20 millivolts.&#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29101" y="668338"/>
            <a:ext cx="4133798" cy="6108700"/>
          </a:xfrm>
        </p:spPr>
      </p:pic>
    </p:spTree>
    <p:extLst>
      <p:ext uri="{BB962C8B-B14F-4D97-AF65-F5344CB8AC3E}">
        <p14:creationId xmlns:p14="http://schemas.microsoft.com/office/powerpoint/2010/main" val="2680088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5493-FBB6-AD44-984B-1A94CF27FE35}"/>
              </a:ext>
            </a:extLst>
          </p:cNvPr>
          <p:cNvSpPr>
            <a:spLocks noGrp="1"/>
          </p:cNvSpPr>
          <p:nvPr>
            <p:ph type="title"/>
          </p:nvPr>
        </p:nvSpPr>
        <p:spPr/>
        <p:txBody>
          <a:bodyPr/>
          <a:lstStyle/>
          <a:p>
            <a:r>
              <a:rPr lang="en-US" dirty="0"/>
              <a:t>FIGURE 11.12  The Excitatory Neurotransmitter Glutamate Acts on Two Different Receptors to Produce Two Excitatory Postsynaptic Currents (EPSCs) (Part 3)</a:t>
            </a:r>
          </a:p>
        </p:txBody>
      </p:sp>
      <p:pic>
        <p:nvPicPr>
          <p:cNvPr id="6" name="Content Placeholder 5" descr="A schematic illustration C depicts the recording of two Excitatory Postsynaptic Currents. Two pyramidal cells, one on the left and one on the right are labeled C A 3 and C A 1, respectively. The branch of Schaffer collaterals binds to an interneuron at the center, which further binds to the second pyramidal cell on the right. The point where Schaffer collaterals binds to the interneuron is labeled stimulate. A wedge-shaped structure labeled record pricks the interneuro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41122" y="668338"/>
            <a:ext cx="6709756" cy="6108700"/>
          </a:xfrm>
        </p:spPr>
      </p:pic>
    </p:spTree>
    <p:extLst>
      <p:ext uri="{BB962C8B-B14F-4D97-AF65-F5344CB8AC3E}">
        <p14:creationId xmlns:p14="http://schemas.microsoft.com/office/powerpoint/2010/main" val="107688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96AD-D882-7443-BD4A-9F95105F7587}"/>
              </a:ext>
            </a:extLst>
          </p:cNvPr>
          <p:cNvSpPr>
            <a:spLocks noGrp="1"/>
          </p:cNvSpPr>
          <p:nvPr>
            <p:ph type="title"/>
          </p:nvPr>
        </p:nvSpPr>
        <p:spPr/>
        <p:txBody>
          <a:bodyPr/>
          <a:lstStyle/>
          <a:p>
            <a:r>
              <a:rPr lang="en-US" dirty="0"/>
              <a:t>BOX 11.1  Electrical or Chemical Transmission? </a:t>
            </a:r>
          </a:p>
        </p:txBody>
      </p:sp>
      <p:pic>
        <p:nvPicPr>
          <p:cNvPr id="6" name="Content Placeholder 5" descr="A black-and-white photo shows Henry Dale and Otto Loewi shaking hand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862890" y="479425"/>
            <a:ext cx="4466221" cy="6300788"/>
          </a:xfrm>
        </p:spPr>
      </p:pic>
    </p:spTree>
    <p:extLst>
      <p:ext uri="{BB962C8B-B14F-4D97-AF65-F5344CB8AC3E}">
        <p14:creationId xmlns:p14="http://schemas.microsoft.com/office/powerpoint/2010/main" val="2990040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2C29-2104-A74B-A601-856F1D992A27}"/>
              </a:ext>
            </a:extLst>
          </p:cNvPr>
          <p:cNvSpPr>
            <a:spLocks noGrp="1"/>
          </p:cNvSpPr>
          <p:nvPr>
            <p:ph type="title"/>
          </p:nvPr>
        </p:nvSpPr>
        <p:spPr/>
        <p:txBody>
          <a:bodyPr/>
          <a:lstStyle/>
          <a:p>
            <a:r>
              <a:rPr lang="en-US" dirty="0"/>
              <a:t>FIGURE 11.13  Mg</a:t>
            </a:r>
            <a:r>
              <a:rPr lang="en-US" baseline="30000" dirty="0"/>
              <a:t>2+</a:t>
            </a:r>
            <a:r>
              <a:rPr lang="en-US" dirty="0"/>
              <a:t>-Dependent Rectification of Current–Voltage Curves for Recombinant NMDA Receptors </a:t>
            </a:r>
          </a:p>
        </p:txBody>
      </p:sp>
      <p:pic>
        <p:nvPicPr>
          <p:cNvPr id="6" name="Content Placeholder 5" descr="Two graphs labeled A and B depict current-and-voltage curves. Graph A. N R 1-N R 2 A: The horizontal axis is labeled V in millivolts and ranges from negative 80 to 20. The vertical axis is labeled current in picoamperes and ranges from negative 500 to negative 250. The first curve labeled M g 2 positive-free starts from (negative 80, negative 500), increases upward, and ends at (20, negative 250). The second curve labeled 1 millimolar M g 2 positive begins from (negative 80, 0), joins the first curve at (negative 20, negative 130), and ends along with the first curve.&#10;&#10;Graph B. N R 1-N R 2 B: The current-voltage curves are same as that of N R 1-N R 2 A, except that there is a little gap between the two curves from (5, 100) to (20, 200 or 250).&#10;&#10;Two graphs labeled C and D depict current-and-voltage curves. C. N R 1-N R 2 C: The vertical axis ranges from negative 180 to 90. The first curve labeled M g 2 positive-free increases from (negative 80, negative 180) to (20, 85). The second curve labeled 1 millimolar M g 2 positive begins from (negative 80, negative 20), joins the first curve at (negative 20, negative 88), and ends along with the first curve.&#10;&#10;Graph D. N R 1-N R 2 D: The vertical axis ranges from negative 70 to 35. The first curve labeled M g 2 positive-free increases from (negative 80, negative 69) to (20, 35). The second curve labeled 1 millimolar M g 2 positive begins from (negative 80, negative 30), joins the first curve at (negative 20, negative 30), and ends along with the first curve. In all the graphs,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89650" y="479425"/>
            <a:ext cx="5212700" cy="6300788"/>
          </a:xfrm>
        </p:spPr>
      </p:pic>
    </p:spTree>
    <p:extLst>
      <p:ext uri="{BB962C8B-B14F-4D97-AF65-F5344CB8AC3E}">
        <p14:creationId xmlns:p14="http://schemas.microsoft.com/office/powerpoint/2010/main" val="3810340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C75E-B5C0-834C-80E3-8AE5A526C98A}"/>
              </a:ext>
            </a:extLst>
          </p:cNvPr>
          <p:cNvSpPr>
            <a:spLocks noGrp="1"/>
          </p:cNvSpPr>
          <p:nvPr>
            <p:ph type="title"/>
          </p:nvPr>
        </p:nvSpPr>
        <p:spPr/>
        <p:txBody>
          <a:bodyPr/>
          <a:lstStyle/>
          <a:p>
            <a:r>
              <a:rPr lang="en-US" dirty="0"/>
              <a:t>FIGURE 11.13  Mg</a:t>
            </a:r>
            <a:r>
              <a:rPr lang="en-US" baseline="30000" dirty="0"/>
              <a:t>2+</a:t>
            </a:r>
            <a:r>
              <a:rPr lang="en-US" dirty="0"/>
              <a:t>-Dependent Rectification of Current–Voltage Curves for Recombinant NMDA Receptors (Part 1)</a:t>
            </a:r>
          </a:p>
        </p:txBody>
      </p:sp>
      <p:pic>
        <p:nvPicPr>
          <p:cNvPr id="6" name="Content Placeholder 5" descr="A graph  depicts current-and-voltage curves. N R 1-N R 2 A: The horizontal axis is labeled V in millivolts and ranges from negative 80 to 20. The vertical axis is labeled current in picoamperes and ranges from negative 500 to negative 250. The first curve labeled M g 2 positive-free starts from (negative 80, negative 500), increases upward, and ends at (20, negative 250). The second curve labeled 1 millimolar M g 2 positive begins from (negative 80, 0), joins the first curve at (negative 20, negative 130), and ends along with the first curve.&#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08629" y="479425"/>
            <a:ext cx="5174743" cy="6300788"/>
          </a:xfrm>
        </p:spPr>
      </p:pic>
    </p:spTree>
    <p:extLst>
      <p:ext uri="{BB962C8B-B14F-4D97-AF65-F5344CB8AC3E}">
        <p14:creationId xmlns:p14="http://schemas.microsoft.com/office/powerpoint/2010/main" val="2587419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6A97-EBF5-5241-899C-378C267DEFEC}"/>
              </a:ext>
            </a:extLst>
          </p:cNvPr>
          <p:cNvSpPr>
            <a:spLocks noGrp="1"/>
          </p:cNvSpPr>
          <p:nvPr>
            <p:ph type="title"/>
          </p:nvPr>
        </p:nvSpPr>
        <p:spPr/>
        <p:txBody>
          <a:bodyPr/>
          <a:lstStyle/>
          <a:p>
            <a:r>
              <a:rPr lang="en-US" dirty="0"/>
              <a:t>FIGURE 11.13  Mg</a:t>
            </a:r>
            <a:r>
              <a:rPr lang="en-US" baseline="30000" dirty="0"/>
              <a:t>2+</a:t>
            </a:r>
            <a:r>
              <a:rPr lang="en-US" dirty="0"/>
              <a:t>-Dependent Rectification of Current–Voltage Curves for Recombinant NMDA Receptors (Part 2)</a:t>
            </a:r>
          </a:p>
        </p:txBody>
      </p:sp>
      <p:pic>
        <p:nvPicPr>
          <p:cNvPr id="6" name="Content Placeholder 5" descr="A graph  depicts current-and-voltage curves. &#10;&#10;N R 1-N R 2 B: The current-voltage curves are same as that of N R 1-N R 2 A, except that there is a little gap between the two curves from (5, 100) to (20, 200 or 25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02303" y="479425"/>
            <a:ext cx="5187395" cy="6300788"/>
          </a:xfrm>
        </p:spPr>
      </p:pic>
    </p:spTree>
    <p:extLst>
      <p:ext uri="{BB962C8B-B14F-4D97-AF65-F5344CB8AC3E}">
        <p14:creationId xmlns:p14="http://schemas.microsoft.com/office/powerpoint/2010/main" val="880967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D48A-0864-754A-903F-A2008C2A04CC}"/>
              </a:ext>
            </a:extLst>
          </p:cNvPr>
          <p:cNvSpPr>
            <a:spLocks noGrp="1"/>
          </p:cNvSpPr>
          <p:nvPr>
            <p:ph type="title"/>
          </p:nvPr>
        </p:nvSpPr>
        <p:spPr/>
        <p:txBody>
          <a:bodyPr/>
          <a:lstStyle/>
          <a:p>
            <a:r>
              <a:rPr lang="en-US" dirty="0"/>
              <a:t>FIGURE 11.13  Mg</a:t>
            </a:r>
            <a:r>
              <a:rPr lang="en-US" baseline="30000" dirty="0"/>
              <a:t>2+</a:t>
            </a:r>
            <a:r>
              <a:rPr lang="en-US" dirty="0"/>
              <a:t>-Dependent Rectification of Current–Voltage Curves for Recombinant NMDA Receptors (Part 3)</a:t>
            </a:r>
          </a:p>
        </p:txBody>
      </p:sp>
      <p:pic>
        <p:nvPicPr>
          <p:cNvPr id="6" name="Content Placeholder 5" descr="A graph depicts current-and-voltage curves. N R 1-N R 2 C: The vertical axis ranges from negative 180 to 90. The first curve labeled M g 2 positive-free increases from (negative 80, negative 180) to (20, 85). The second curve labeled 1 millimolar M g 2 positive begins from (negative 80, negative 20), joins the first curve at (negative 20, negative 88), and ends along with the first curve.&#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21281" y="479425"/>
            <a:ext cx="5149439" cy="6300788"/>
          </a:xfrm>
        </p:spPr>
      </p:pic>
    </p:spTree>
    <p:extLst>
      <p:ext uri="{BB962C8B-B14F-4D97-AF65-F5344CB8AC3E}">
        <p14:creationId xmlns:p14="http://schemas.microsoft.com/office/powerpoint/2010/main" val="176793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2DA3-5A72-5246-B033-03E527482332}"/>
              </a:ext>
            </a:extLst>
          </p:cNvPr>
          <p:cNvSpPr>
            <a:spLocks noGrp="1"/>
          </p:cNvSpPr>
          <p:nvPr>
            <p:ph type="title"/>
          </p:nvPr>
        </p:nvSpPr>
        <p:spPr/>
        <p:txBody>
          <a:bodyPr/>
          <a:lstStyle/>
          <a:p>
            <a:r>
              <a:rPr lang="en-US" dirty="0"/>
              <a:t>FIGURE 11.13  Mg</a:t>
            </a:r>
            <a:r>
              <a:rPr lang="en-US" baseline="30000" dirty="0"/>
              <a:t>2+</a:t>
            </a:r>
            <a:r>
              <a:rPr lang="en-US" dirty="0"/>
              <a:t>-Dependent Rectification of Current–Voltage Curves for Recombinant NMDA Receptors (Part 4)</a:t>
            </a:r>
          </a:p>
        </p:txBody>
      </p:sp>
      <p:pic>
        <p:nvPicPr>
          <p:cNvPr id="6" name="Content Placeholder 5" descr="A graph depicts current-and-voltage curves. &#10;&#10; N R 1-N R 2 D: The vertical axis ranges from negative 70 to 35. The first curve labeled M g 2 positive-free increases from (negative 80, negative 69) to (20, 35). The second curve labeled 1 millimolar M g 2 positive begins from (negative 80, negative 30), joins the first curve at (negative 20, negative 30), and ends along with the first curve. In all the graphs,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70672" y="479425"/>
            <a:ext cx="5250656" cy="6300788"/>
          </a:xfrm>
        </p:spPr>
      </p:pic>
    </p:spTree>
    <p:extLst>
      <p:ext uri="{BB962C8B-B14F-4D97-AF65-F5344CB8AC3E}">
        <p14:creationId xmlns:p14="http://schemas.microsoft.com/office/powerpoint/2010/main" val="2019347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ED760-9229-1F4D-B110-99E7892A22F6}"/>
              </a:ext>
            </a:extLst>
          </p:cNvPr>
          <p:cNvSpPr>
            <a:spLocks noGrp="1"/>
          </p:cNvSpPr>
          <p:nvPr>
            <p:ph type="title"/>
          </p:nvPr>
        </p:nvSpPr>
        <p:spPr/>
        <p:txBody>
          <a:bodyPr/>
          <a:lstStyle/>
          <a:p>
            <a:r>
              <a:rPr lang="en-US" dirty="0"/>
              <a:t>FIGURE 11.14  Dendritic Spines and Excitatory Spine Synapses in Hippocampal Pyramidal Neurons </a:t>
            </a:r>
          </a:p>
        </p:txBody>
      </p:sp>
      <p:pic>
        <p:nvPicPr>
          <p:cNvPr id="6" name="Content Placeholder 5" descr="Two fluorescent micrographs labeled A and two electron micrographs labeled B depict dendritic spines and excitatory spine synapses. Part A) The first fluorescent micrograph shows a small green fluorescent protein (white arrows) bound to an U-shaped dendritic spine. Some of the green fluorescent proteins lie near the dendritic spine. The second fluorescent micrograph shows the green fluorescent proteins are bound to a single dendritic spine (white arrows). Both micrographs are shown on a scale of 0.5 micrometer.&#10;&#10;Part B) Both electron micrographs show junctions around the cells, labeled punctum adherens (red arrows). The second micrograph is shown on a scale of 0.5 micrometer.&#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57280" y="479425"/>
            <a:ext cx="7477441" cy="6300788"/>
          </a:xfrm>
        </p:spPr>
      </p:pic>
    </p:spTree>
    <p:extLst>
      <p:ext uri="{BB962C8B-B14F-4D97-AF65-F5344CB8AC3E}">
        <p14:creationId xmlns:p14="http://schemas.microsoft.com/office/powerpoint/2010/main" val="1156333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544D-37BF-084C-936E-118913AF2EA6}"/>
              </a:ext>
            </a:extLst>
          </p:cNvPr>
          <p:cNvSpPr>
            <a:spLocks noGrp="1"/>
          </p:cNvSpPr>
          <p:nvPr>
            <p:ph type="title"/>
          </p:nvPr>
        </p:nvSpPr>
        <p:spPr/>
        <p:txBody>
          <a:bodyPr/>
          <a:lstStyle/>
          <a:p>
            <a:r>
              <a:rPr lang="en-US" dirty="0"/>
              <a:t>FIGURE 11.14  Dendritic Spines and Excitatory Spine Synapses in Hippocampal Pyramidal Neurons (Part 1)</a:t>
            </a:r>
          </a:p>
        </p:txBody>
      </p:sp>
      <p:pic>
        <p:nvPicPr>
          <p:cNvPr id="6" name="Content Placeholder 5" descr="Two fluorescent micrographs depict dendritic spines and excitatory spine synapses. The first fluorescent micrograph shows a small green fluorescent protein (white arrows) bound to an U-shaped dendritic spine. Some of the green fluorescent proteins lie near the dendritic spine. The second fluorescent micrograph shows the green fluorescent proteins are bound to a single dendritic spine (white arrows). Both micrographs are shown on a scale of 0.5 micrometer.&#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228630"/>
            <a:ext cx="11376025" cy="4802378"/>
          </a:xfrm>
        </p:spPr>
      </p:pic>
    </p:spTree>
    <p:extLst>
      <p:ext uri="{BB962C8B-B14F-4D97-AF65-F5344CB8AC3E}">
        <p14:creationId xmlns:p14="http://schemas.microsoft.com/office/powerpoint/2010/main" val="2647759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003F-A97A-624E-BF72-CA2AC2CB77D7}"/>
              </a:ext>
            </a:extLst>
          </p:cNvPr>
          <p:cNvSpPr>
            <a:spLocks noGrp="1"/>
          </p:cNvSpPr>
          <p:nvPr>
            <p:ph type="title"/>
          </p:nvPr>
        </p:nvSpPr>
        <p:spPr/>
        <p:txBody>
          <a:bodyPr/>
          <a:lstStyle/>
          <a:p>
            <a:r>
              <a:rPr lang="en-US" dirty="0"/>
              <a:t>FIGURE 11.14  Dendritic Spines and Excitatory Spine Synapses in Hippocampal Pyramidal Neurons (Part 2)</a:t>
            </a:r>
          </a:p>
        </p:txBody>
      </p:sp>
      <p:pic>
        <p:nvPicPr>
          <p:cNvPr id="6" name="Content Placeholder 5" descr="Two electron micrographs depict dendritic spines and excitatory spine synapses. &#10;&#10; Both electron micrographs show junctions around the cells, labeled punctum adherens (red arrows). The second micrograph is shown on a scale of 0.5 micrometer.&#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010340"/>
            <a:ext cx="11376025" cy="5238958"/>
          </a:xfrm>
        </p:spPr>
      </p:pic>
    </p:spTree>
    <p:extLst>
      <p:ext uri="{BB962C8B-B14F-4D97-AF65-F5344CB8AC3E}">
        <p14:creationId xmlns:p14="http://schemas.microsoft.com/office/powerpoint/2010/main" val="3344411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93E9-808F-E148-84EA-654338A5CB49}"/>
              </a:ext>
            </a:extLst>
          </p:cNvPr>
          <p:cNvSpPr>
            <a:spLocks noGrp="1"/>
          </p:cNvSpPr>
          <p:nvPr>
            <p:ph type="title"/>
          </p:nvPr>
        </p:nvSpPr>
        <p:spPr/>
        <p:txBody>
          <a:bodyPr/>
          <a:lstStyle/>
          <a:p>
            <a:r>
              <a:rPr lang="en-US" dirty="0"/>
              <a:t>FIGURE 11.15  Direct Inhibitory Chemical Synaptic Transmission </a:t>
            </a:r>
          </a:p>
        </p:txBody>
      </p:sp>
      <p:pic>
        <p:nvPicPr>
          <p:cNvPr id="6" name="Content Placeholder 5" descr="A schematic labeled A and a graph labeled B depict intracellular recording in a cat spinal motoneuron. Part A. Microelectrode and pipette prick spinal motoneuron, which is bound to inhibitory axons.&#10;&#10;Part B. The graph plots membrane potential in millivolts against time in milliseconds. The horizontal axis ranges from 0 to 20. The vertical axis ranges from negative 101 to negative 64. The curve at negative 101 has a comparatively higher crest than that of negative 82 at 5 milliseconds. The curve at negative 64 has a comparatively higher trough than that of negative 74 at 5 milliseconds.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84757" y="479425"/>
            <a:ext cx="11222487" cy="6300788"/>
          </a:xfrm>
        </p:spPr>
      </p:pic>
    </p:spTree>
    <p:extLst>
      <p:ext uri="{BB962C8B-B14F-4D97-AF65-F5344CB8AC3E}">
        <p14:creationId xmlns:p14="http://schemas.microsoft.com/office/powerpoint/2010/main" val="3749468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FE111-5543-9746-A7A9-E268CD32D1AF}"/>
              </a:ext>
            </a:extLst>
          </p:cNvPr>
          <p:cNvSpPr>
            <a:spLocks noGrp="1"/>
          </p:cNvSpPr>
          <p:nvPr>
            <p:ph type="title"/>
          </p:nvPr>
        </p:nvSpPr>
        <p:spPr/>
        <p:txBody>
          <a:bodyPr/>
          <a:lstStyle/>
          <a:p>
            <a:r>
              <a:rPr lang="en-US" dirty="0"/>
              <a:t>FIGURE 11.15  Direct Inhibitory Chemical Synaptic Transmission (Part 1)</a:t>
            </a:r>
          </a:p>
        </p:txBody>
      </p:sp>
      <p:pic>
        <p:nvPicPr>
          <p:cNvPr id="6" name="Content Placeholder 5" descr="A schematic depicts intracellular recording in a cat spinal motoneuron. Microelectrode and pipette prick spinal motoneuron, which is bound to inhibitory axons.&#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33670" y="479425"/>
            <a:ext cx="9324660" cy="6300788"/>
          </a:xfrm>
        </p:spPr>
      </p:pic>
    </p:spTree>
    <p:extLst>
      <p:ext uri="{BB962C8B-B14F-4D97-AF65-F5344CB8AC3E}">
        <p14:creationId xmlns:p14="http://schemas.microsoft.com/office/powerpoint/2010/main" val="3350338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D7F4-B507-D345-8518-E34282454332}"/>
              </a:ext>
            </a:extLst>
          </p:cNvPr>
          <p:cNvSpPr>
            <a:spLocks noGrp="1"/>
          </p:cNvSpPr>
          <p:nvPr>
            <p:ph type="title"/>
          </p:nvPr>
        </p:nvSpPr>
        <p:spPr/>
        <p:txBody>
          <a:bodyPr/>
          <a:lstStyle/>
          <a:p>
            <a:r>
              <a:rPr lang="en-US" dirty="0"/>
              <a:t>FIGURE 11.2  Structure of Chemical Synapses </a:t>
            </a:r>
          </a:p>
        </p:txBody>
      </p:sp>
      <p:pic>
        <p:nvPicPr>
          <p:cNvPr id="6" name="Content Placeholder 5" descr="An illustration A represents the structure of chemical synapse. A part of terminal arbor of a motor axon shows labels as follows: Nerve bundle, Nerve terminals, Muscle fibers, and Myelinated axons. A part of one of the muscle fibers is shown enlarged with the following labels: Myelin, Schwann cells, Nerve terminals, Muscle fiber, Postjunctional folds, Synaptic cleft, Active zones, Schwann cell processes, and Schwann cell nucleus.&#10;&#10;Two electron micrographs B and C represent the structure of chemical synapse. B. The electron micrograph of chemical Synapses shows fused and random tiny spheres clustered in groups at the center (indicated by two arrows). Schwann cell processes (S) lie in between the groups of spheres. The scale reads: 0.5 micrometer.&#10;&#10;C. The electron micrograph of synapses shows dense and spherical structures surrounded by vesicles in the gap junctio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58259" y="479425"/>
            <a:ext cx="6275483" cy="6300788"/>
          </a:xfrm>
        </p:spPr>
      </p:pic>
    </p:spTree>
    <p:extLst>
      <p:ext uri="{BB962C8B-B14F-4D97-AF65-F5344CB8AC3E}">
        <p14:creationId xmlns:p14="http://schemas.microsoft.com/office/powerpoint/2010/main" val="4058518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5237-FF2D-5C48-9E0F-D1B9966DA714}"/>
              </a:ext>
            </a:extLst>
          </p:cNvPr>
          <p:cNvSpPr>
            <a:spLocks noGrp="1"/>
          </p:cNvSpPr>
          <p:nvPr>
            <p:ph type="title"/>
          </p:nvPr>
        </p:nvSpPr>
        <p:spPr/>
        <p:txBody>
          <a:bodyPr/>
          <a:lstStyle/>
          <a:p>
            <a:r>
              <a:rPr lang="en-US" dirty="0"/>
              <a:t>FIGURE 11.15  Direct Inhibitory Chemical Synaptic Transmission (Part 2)</a:t>
            </a:r>
          </a:p>
        </p:txBody>
      </p:sp>
      <p:pic>
        <p:nvPicPr>
          <p:cNvPr id="6" name="Content Placeholder 5" descr="A graph depicts intracellular recording in a cat spinal motoneuron.&#10;&#10; The graph plots membrane potential in millivolts against time in milliseconds. The horizontal axis ranges from 0 to 20. The vertical axis ranges from negative 101 to negative 64. The curve at negative 101 has a comparatively higher crest than that of negative 82 at 5 milliseconds. The curve at negative 64 has a comparatively higher trough than that of negative 74 at 5 milliseconds.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13499" y="479425"/>
            <a:ext cx="4365003" cy="6300788"/>
          </a:xfrm>
        </p:spPr>
      </p:pic>
    </p:spTree>
    <p:extLst>
      <p:ext uri="{BB962C8B-B14F-4D97-AF65-F5344CB8AC3E}">
        <p14:creationId xmlns:p14="http://schemas.microsoft.com/office/powerpoint/2010/main" val="3465061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38E5-A6F0-6E45-86D6-75FDF5337060}"/>
              </a:ext>
            </a:extLst>
          </p:cNvPr>
          <p:cNvSpPr>
            <a:spLocks noGrp="1"/>
          </p:cNvSpPr>
          <p:nvPr>
            <p:ph type="title"/>
          </p:nvPr>
        </p:nvSpPr>
        <p:spPr/>
        <p:txBody>
          <a:bodyPr/>
          <a:lstStyle/>
          <a:p>
            <a:r>
              <a:rPr lang="en-US" dirty="0"/>
              <a:t>FIGURE 11.16  Inhibitory Response to Glycine Depends on Chloride </a:t>
            </a:r>
          </a:p>
        </p:txBody>
      </p:sp>
      <p:pic>
        <p:nvPicPr>
          <p:cNvPr id="6" name="Content Placeholder 5" descr="An illustration shows the pattern for inhibitory Response to glycine and chlorine. The horizontal axis is labeled time in seconds and ranges from 0 to 25. The left vertical side is labeled control (A), 0 chloride ion (B), and recovery (C). Part A. Control: In the presence of glycine, downward vertical signals are completely reduced from 5 to 20 seconds.&#10;&#10;Part B. 0 chloride ion: The vertical downward signals remain constant throughout.&#10;&#10;Part C. Recovery: The vertical downward signals are again reduced from 5 to 20 seconds. All data are approxima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41954" y="479425"/>
            <a:ext cx="6908092" cy="6300788"/>
          </a:xfrm>
        </p:spPr>
      </p:pic>
    </p:spTree>
    <p:extLst>
      <p:ext uri="{BB962C8B-B14F-4D97-AF65-F5344CB8AC3E}">
        <p14:creationId xmlns:p14="http://schemas.microsoft.com/office/powerpoint/2010/main" val="3562202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ED0-777A-A745-9FA9-1BF91B908430}"/>
              </a:ext>
            </a:extLst>
          </p:cNvPr>
          <p:cNvSpPr>
            <a:spLocks noGrp="1"/>
          </p:cNvSpPr>
          <p:nvPr>
            <p:ph type="title"/>
          </p:nvPr>
        </p:nvSpPr>
        <p:spPr/>
        <p:txBody>
          <a:bodyPr/>
          <a:lstStyle/>
          <a:p>
            <a:r>
              <a:rPr lang="en-US" dirty="0"/>
              <a:t>In-Text Art, Ch. 11, p. 208 </a:t>
            </a:r>
          </a:p>
        </p:txBody>
      </p:sp>
      <p:pic>
        <p:nvPicPr>
          <p:cNvPr id="6" name="Content Placeholder 5" descr="A black-and-white photo of Stephen W. Kuffl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147564" y="479425"/>
            <a:ext cx="3896872" cy="6300788"/>
          </a:xfrm>
        </p:spPr>
      </p:pic>
    </p:spTree>
    <p:extLst>
      <p:ext uri="{BB962C8B-B14F-4D97-AF65-F5344CB8AC3E}">
        <p14:creationId xmlns:p14="http://schemas.microsoft.com/office/powerpoint/2010/main" val="454651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49CA-3711-BE4A-A909-5A414A3D3CC9}"/>
              </a:ext>
            </a:extLst>
          </p:cNvPr>
          <p:cNvSpPr>
            <a:spLocks noGrp="1"/>
          </p:cNvSpPr>
          <p:nvPr>
            <p:ph type="title"/>
          </p:nvPr>
        </p:nvSpPr>
        <p:spPr/>
        <p:txBody>
          <a:bodyPr/>
          <a:lstStyle/>
          <a:p>
            <a:r>
              <a:rPr lang="en-US" dirty="0"/>
              <a:t>FIGURE 11.17  Presynaptic Inhibition in a Crustacean Muscle Fiber Innervated by One Excitatory and One Inhibitory Axon </a:t>
            </a:r>
          </a:p>
        </p:txBody>
      </p:sp>
      <p:pic>
        <p:nvPicPr>
          <p:cNvPr id="6" name="Content Placeholder 5" descr="A schematic and four graphs depict the recording of two nerves. The schematic shows a microelectrode being pricked into a cylindrical structure. Two nerves near the cylindrical structure are labeled E and I.&#10;&#10;Graph A shows a small peak of E, followed by a slightly broad peak labeled E P S P at 2 millivolts.&#10;&#10;Graph B shows an upward peak immediately followed by a downward peak, labeled I. Thereafter, signal fluctuates throughout and is labeled I P S P.&#10;&#10;Graph C shows two peaks of E and I, followed by a sharp peak of E P S P.&#10;&#10;Graph D shows the peak for I first, followed by E peak. Thereafter, the signal fluctuates and is labeled I P S P and E P S P. E P S P has a slightly higher peak."/>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365840"/>
            <a:ext cx="11376025" cy="4527957"/>
          </a:xfrm>
        </p:spPr>
      </p:pic>
    </p:spTree>
    <p:extLst>
      <p:ext uri="{BB962C8B-B14F-4D97-AF65-F5344CB8AC3E}">
        <p14:creationId xmlns:p14="http://schemas.microsoft.com/office/powerpoint/2010/main" val="1155507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8A9B-6FAA-D145-81A9-7FB2DF7EF0AF}"/>
              </a:ext>
            </a:extLst>
          </p:cNvPr>
          <p:cNvSpPr>
            <a:spLocks noGrp="1"/>
          </p:cNvSpPr>
          <p:nvPr>
            <p:ph type="title"/>
          </p:nvPr>
        </p:nvSpPr>
        <p:spPr/>
        <p:txBody>
          <a:bodyPr/>
          <a:lstStyle/>
          <a:p>
            <a:r>
              <a:rPr lang="en-US" dirty="0"/>
              <a:t>FIGURE 11.17  Presynaptic Inhibition in a Crustacean Muscle Fiber Innervated by One Excitatory and One Inhibitory Axon (Part 1)</a:t>
            </a:r>
          </a:p>
        </p:txBody>
      </p:sp>
      <p:pic>
        <p:nvPicPr>
          <p:cNvPr id="6" name="Content Placeholder 5" descr="A schematic  depicts the recording of two nerves. The schematic shows a microelectrode being pricked into a cylindrical structure. Two nerves near the cylindrical structure are labeled E and I.&#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34888" y="479425"/>
            <a:ext cx="9122225" cy="6300788"/>
          </a:xfrm>
        </p:spPr>
      </p:pic>
    </p:spTree>
    <p:extLst>
      <p:ext uri="{BB962C8B-B14F-4D97-AF65-F5344CB8AC3E}">
        <p14:creationId xmlns:p14="http://schemas.microsoft.com/office/powerpoint/2010/main" val="4180928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BC32-D54D-F846-AC9C-1537E9C4549A}"/>
              </a:ext>
            </a:extLst>
          </p:cNvPr>
          <p:cNvSpPr>
            <a:spLocks noGrp="1"/>
          </p:cNvSpPr>
          <p:nvPr>
            <p:ph type="title"/>
          </p:nvPr>
        </p:nvSpPr>
        <p:spPr/>
        <p:txBody>
          <a:bodyPr/>
          <a:lstStyle/>
          <a:p>
            <a:r>
              <a:rPr lang="en-US" dirty="0"/>
              <a:t>FIGURE 11.17  Presynaptic Inhibition in a Crustacean Muscle Fiber Innervated by One Excitatory and One Inhibitory Axon (Part 2)</a:t>
            </a:r>
          </a:p>
        </p:txBody>
      </p:sp>
      <p:pic>
        <p:nvPicPr>
          <p:cNvPr id="6" name="Content Placeholder 5" descr=" four graphs depict the recording of two nerves. &#10;&#10;Graph A shows a small peak of E, followed by a slightly broad peak labeled E P S P at 2 millivolts.&#10;&#10;Graph B shows an upward peak immediately followed by a downward peak, labeled I. Thereafter, signal fluctuates throughout and is labeled I P S P.&#10;&#10;Graph C shows two peaks of E and I, followed by a sharp peak of E P S P.&#10;&#10;Graph D shows the peak for I first, followed by E peak. Thereafter, the signal fluctuates and is labeled I P S P and E P S P. E P S P has a slightly higher peak."/>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832692" y="479425"/>
            <a:ext cx="10526617" cy="6300788"/>
          </a:xfrm>
        </p:spPr>
      </p:pic>
    </p:spTree>
    <p:extLst>
      <p:ext uri="{BB962C8B-B14F-4D97-AF65-F5344CB8AC3E}">
        <p14:creationId xmlns:p14="http://schemas.microsoft.com/office/powerpoint/2010/main" val="920325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96E8-3667-1445-843E-9459FE8CAE84}"/>
              </a:ext>
            </a:extLst>
          </p:cNvPr>
          <p:cNvSpPr>
            <a:spLocks noGrp="1"/>
          </p:cNvSpPr>
          <p:nvPr>
            <p:ph type="title"/>
          </p:nvPr>
        </p:nvSpPr>
        <p:spPr/>
        <p:txBody>
          <a:bodyPr/>
          <a:lstStyle/>
          <a:p>
            <a:r>
              <a:rPr lang="en-US" dirty="0"/>
              <a:t>FIGURE 11.18  Presynaptic Auto-Inhibition at a GABA-Releasing Synapse in the Hippocampus </a:t>
            </a:r>
          </a:p>
        </p:txBody>
      </p:sp>
      <p:pic>
        <p:nvPicPr>
          <p:cNvPr id="6" name="Content Placeholder 5" descr="An illustration A and B depict presynaptic Auto-Inhibition at a G A B A-releasing synapse. A. Control: Two stimuli are produced at a distance of 100 milliseconds from each other. The second stimulus is comparatively much smaller. The 0.2-millimolar 2-hydroxy-saclofen has broader stimuli than control. The second stimulus is comparatively smaller. Control: Two stimuli are produced at a distance of 100 milliseconds from each other. The second stimulus is comparatively much smaller, but larger than the first control and the stimuli are broken in-between from one side. The 0.2millimolar C G P 35348 has broader stimuli than control. The second stimulus is comparatively smaller, but larger than the control.&#10;&#10;Part B. Presynaptic cell has a G A B A subscript B receptor and calcium channel. The right end releases tiny molecules, labeled G A B A, which enter postsynaptic cell through G A B A subscript A recepto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787454" y="479425"/>
            <a:ext cx="6617092" cy="6300788"/>
          </a:xfrm>
        </p:spPr>
      </p:pic>
    </p:spTree>
    <p:extLst>
      <p:ext uri="{BB962C8B-B14F-4D97-AF65-F5344CB8AC3E}">
        <p14:creationId xmlns:p14="http://schemas.microsoft.com/office/powerpoint/2010/main" val="2106939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5FF2-1509-6741-8526-45C4365C8E1A}"/>
              </a:ext>
            </a:extLst>
          </p:cNvPr>
          <p:cNvSpPr>
            <a:spLocks noGrp="1"/>
          </p:cNvSpPr>
          <p:nvPr>
            <p:ph type="title"/>
          </p:nvPr>
        </p:nvSpPr>
        <p:spPr/>
        <p:txBody>
          <a:bodyPr/>
          <a:lstStyle/>
          <a:p>
            <a:r>
              <a:rPr lang="en-US" dirty="0"/>
              <a:t>FIGURE 11.18  Presynaptic Auto-Inhibition at a GABA-Releasing Synapse in the Hippocampus (Part 1)</a:t>
            </a:r>
          </a:p>
        </p:txBody>
      </p:sp>
      <p:pic>
        <p:nvPicPr>
          <p:cNvPr id="6" name="Content Placeholder 5" descr="An illustration depicts presynaptic Auto-Inhibition at a G A B A-releasing synapse.  Control: Two stimuli are produced at a distance of 100 milliseconds from each other. The second stimulus is comparatively much smaller. The 0.2-millimolar 2-hydroxy-saclofen has broader stimuli than control. The second stimulus is comparatively smaller. Control: Two stimuli are produced at a distance of 100 milliseconds from each other. The second stimulus is comparatively much smaller, but larger than the first control and the stimuli are broken in-between from one side. The 0.2millimolar C G P 35348 has broader stimuli than control. The second stimulus is comparatively smaller, but larger than the control.&#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41954" y="479425"/>
            <a:ext cx="6908092" cy="6300788"/>
          </a:xfrm>
        </p:spPr>
      </p:pic>
    </p:spTree>
    <p:extLst>
      <p:ext uri="{BB962C8B-B14F-4D97-AF65-F5344CB8AC3E}">
        <p14:creationId xmlns:p14="http://schemas.microsoft.com/office/powerpoint/2010/main" val="1363010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F8BC-0505-584B-B209-F5EFB7E21F16}"/>
              </a:ext>
            </a:extLst>
          </p:cNvPr>
          <p:cNvSpPr>
            <a:spLocks noGrp="1"/>
          </p:cNvSpPr>
          <p:nvPr>
            <p:ph type="title"/>
          </p:nvPr>
        </p:nvSpPr>
        <p:spPr/>
        <p:txBody>
          <a:bodyPr/>
          <a:lstStyle/>
          <a:p>
            <a:r>
              <a:rPr lang="en-US" dirty="0"/>
              <a:t>FIGURE 11.18  Presynaptic Auto-Inhibition at a GABA-Releasing Synapse in the Hippocampus (Part 2)</a:t>
            </a:r>
          </a:p>
        </p:txBody>
      </p:sp>
      <p:pic>
        <p:nvPicPr>
          <p:cNvPr id="6" name="Content Placeholder 5" descr="An illustration depicts presynaptic Auto-Inhibition at a G A B A-releasing synapse. &#10;&#10;Presynaptic cell has a G A B A subscript B receptor and calcium channel. The right end releases tiny molecules, labeled G A B A, which enter postsynaptic cell through G A B A subscript A recepto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259814"/>
            <a:ext cx="11376025" cy="4740010"/>
          </a:xfrm>
        </p:spPr>
      </p:pic>
    </p:spTree>
    <p:extLst>
      <p:ext uri="{BB962C8B-B14F-4D97-AF65-F5344CB8AC3E}">
        <p14:creationId xmlns:p14="http://schemas.microsoft.com/office/powerpoint/2010/main" val="2199926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221-D380-7642-B5D8-0112061DF7FD}"/>
              </a:ext>
            </a:extLst>
          </p:cNvPr>
          <p:cNvSpPr>
            <a:spLocks noGrp="1"/>
          </p:cNvSpPr>
          <p:nvPr>
            <p:ph type="title"/>
          </p:nvPr>
        </p:nvSpPr>
        <p:spPr/>
        <p:txBody>
          <a:bodyPr/>
          <a:lstStyle/>
          <a:p>
            <a:r>
              <a:rPr lang="en-US" dirty="0"/>
              <a:t>FIGURE 11.19  Postsynaptic Components of </a:t>
            </a:r>
            <a:r>
              <a:rPr lang="en-US" dirty="0" err="1"/>
              <a:t>AChR</a:t>
            </a:r>
            <a:r>
              <a:rPr lang="en-US" dirty="0"/>
              <a:t>-Rich Regions at the Vertebrate Skeletal Neuromuscular Junction </a:t>
            </a:r>
          </a:p>
        </p:txBody>
      </p:sp>
      <p:pic>
        <p:nvPicPr>
          <p:cNvPr id="6" name="Content Placeholder 5" descr="A schematic shows the postsynaptic components present in A C h R-Rich regions. The phospholipid bilayer is embedded with alpha, beta, gamma, and delta-Sarcoglycan, followed by beta-Dystroglycan, which further binds to alpha-Dystroglycan at the top and utrophin at the bottom that has a carboxylic acid group on the left and an amino group on the right. Alpha-Dystroglycan further binds to laminin and agrin. Utrophin further binds to syntrophin. Beta-Dystroglycan is followed by four A C h R channels. The third and fourth channels bind to erbB receptor in-between. The A C h R channels also bind to rapsyn. To the right, the fourth A C h R channel is bound to R A T L, followed by Mu S K, and M A S C. They collectively bind to agrin at the top."/>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04952" y="479425"/>
            <a:ext cx="10982096" cy="6300788"/>
          </a:xfrm>
        </p:spPr>
      </p:pic>
    </p:spTree>
    <p:extLst>
      <p:ext uri="{BB962C8B-B14F-4D97-AF65-F5344CB8AC3E}">
        <p14:creationId xmlns:p14="http://schemas.microsoft.com/office/powerpoint/2010/main" val="3181055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F1CC-2E00-904A-ACD3-392FFD7B0CCF}"/>
              </a:ext>
            </a:extLst>
          </p:cNvPr>
          <p:cNvSpPr>
            <a:spLocks noGrp="1"/>
          </p:cNvSpPr>
          <p:nvPr>
            <p:ph type="title"/>
          </p:nvPr>
        </p:nvSpPr>
        <p:spPr/>
        <p:txBody>
          <a:bodyPr/>
          <a:lstStyle/>
          <a:p>
            <a:r>
              <a:rPr lang="en-US" dirty="0"/>
              <a:t>FIGURE 11.2  Structure of Chemical Synapses (Part 1)</a:t>
            </a:r>
          </a:p>
        </p:txBody>
      </p:sp>
      <p:pic>
        <p:nvPicPr>
          <p:cNvPr id="6" name="Content Placeholder 5" descr="An illustration  represents the structure of chemical synapse. A part of terminal arbor of a motor axon shows labels as follows: Nerve bundle, Nerve terminals, Muscle fibers, and Myelinated axons. A part of one of the muscle fibers is shown enlarged with the following labels: Myelin, Schwann cells, Nerve terminals, Muscle fiber, Postjunctional folds, Synaptic cleft, Active zones, Schwann cell processes, and Schwann cell nucleus.&#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009822" y="479425"/>
            <a:ext cx="10172356" cy="6300788"/>
          </a:xfrm>
        </p:spPr>
      </p:pic>
    </p:spTree>
    <p:extLst>
      <p:ext uri="{BB962C8B-B14F-4D97-AF65-F5344CB8AC3E}">
        <p14:creationId xmlns:p14="http://schemas.microsoft.com/office/powerpoint/2010/main" val="4018379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6F617-083D-1945-9BE5-33B0F9A98094}"/>
              </a:ext>
            </a:extLst>
          </p:cNvPr>
          <p:cNvSpPr>
            <a:spLocks noGrp="1"/>
          </p:cNvSpPr>
          <p:nvPr>
            <p:ph type="title"/>
          </p:nvPr>
        </p:nvSpPr>
        <p:spPr/>
        <p:txBody>
          <a:bodyPr/>
          <a:lstStyle/>
          <a:p>
            <a:r>
              <a:rPr lang="en-US" dirty="0"/>
              <a:t>FIGURE 11.20  Glutamate Receptors Are Linked to a Postsynaptic Scaffold </a:t>
            </a:r>
          </a:p>
        </p:txBody>
      </p:sp>
      <p:pic>
        <p:nvPicPr>
          <p:cNvPr id="6" name="Content Placeholder 5" descr="A schematic shows Glutamate Receptors Are Linked to a Postsynaptic Scaffold. A M P A receptor binds to G R I P, P I C K. G R I P further binds to I P subscript 3 receptor.&#10;N M D A receptor binds to actinin, spectrin, Yotiao A K A P, Ca M K 2, P S D-95, Myo V, G K A P, Shank, Syn G A P, S r c, and n N O S. m Glu R binds to homer, which binds to I P subscript 3 receptor.&#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7988" y="1060234"/>
            <a:ext cx="11376025" cy="5139169"/>
          </a:xfrm>
        </p:spPr>
      </p:pic>
    </p:spTree>
    <p:extLst>
      <p:ext uri="{BB962C8B-B14F-4D97-AF65-F5344CB8AC3E}">
        <p14:creationId xmlns:p14="http://schemas.microsoft.com/office/powerpoint/2010/main" val="1225506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2D42-EA51-8C40-A00B-65E5FE69C4E2}"/>
              </a:ext>
            </a:extLst>
          </p:cNvPr>
          <p:cNvSpPr>
            <a:spLocks noGrp="1"/>
          </p:cNvSpPr>
          <p:nvPr>
            <p:ph type="title"/>
          </p:nvPr>
        </p:nvSpPr>
        <p:spPr/>
        <p:txBody>
          <a:bodyPr/>
          <a:lstStyle/>
          <a:p>
            <a:r>
              <a:rPr lang="en-US" dirty="0"/>
              <a:t>FIGURE 11.21  Electrical Synaptic Transmission at a Giant Motor Synapse in the Crayfish Central Nervous System </a:t>
            </a:r>
          </a:p>
        </p:txBody>
      </p:sp>
      <p:pic>
        <p:nvPicPr>
          <p:cNvPr id="6" name="Content Placeholder 5" descr="An illustration, labeled A, and two graphs, labeled B and C, depict Electrical Synaptic Transmission at a Giant Motor Synapse. A. Four microelectrodes prick giant motor synapse. The associated labels are as follows: Presynaptic lateral giant axon, Postsynaptic giant motor axon, Giant motor synapse, Nerve cord, and Ganglion.&#10;&#10;Part B. Stimulate presynaptic fiber: It has two panels. The vertical axis plots membrane potential in millivolts. The lower panel shows the curve for postsynaptic axon at 10 millivolts with a 5-millisecond broad peak. The peak decreases in a concave up manner. The upper panel shows a curve for presynaptic axon at 50 millivolts with a sharp peak. The sharp peak is followed by a very small peak on the right.&#10;&#10;Part C. Stimulate postsynaptic fiber: It has two panels. The vertical axis plots membrane potential in millivolts. The lower curve forms a very small upward and downward signal, followed by a large peak at 50 millivolts. The second panel shows a very small peak at 2 millivol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92324" y="479425"/>
            <a:ext cx="5807352" cy="6300788"/>
          </a:xfrm>
        </p:spPr>
      </p:pic>
    </p:spTree>
    <p:extLst>
      <p:ext uri="{BB962C8B-B14F-4D97-AF65-F5344CB8AC3E}">
        <p14:creationId xmlns:p14="http://schemas.microsoft.com/office/powerpoint/2010/main" val="2995792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3146D-54D6-8843-B84D-99D9EEC02BEB}"/>
              </a:ext>
            </a:extLst>
          </p:cNvPr>
          <p:cNvSpPr>
            <a:spLocks noGrp="1"/>
          </p:cNvSpPr>
          <p:nvPr>
            <p:ph type="title"/>
          </p:nvPr>
        </p:nvSpPr>
        <p:spPr/>
        <p:txBody>
          <a:bodyPr/>
          <a:lstStyle/>
          <a:p>
            <a:r>
              <a:rPr lang="en-US" dirty="0"/>
              <a:t>FIGURE 11.21  Electrical Synaptic Transmission at a Giant Motor Synapse in the Crayfish Central Nervous System (Part 1)</a:t>
            </a:r>
          </a:p>
        </p:txBody>
      </p:sp>
      <p:pic>
        <p:nvPicPr>
          <p:cNvPr id="6" name="Content Placeholder 5" descr="An illustration depicts Electrical Synaptic Transmission at a Giant Motor Synapse. Four microelectrodes prick giant motor synapse. The associated labels are as follows: Presynaptic lateral giant axon, Postsynaptic giant motor axon, Giant motor synapse, Nerve cord, and Ganglion.&#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851670" y="479425"/>
            <a:ext cx="10488661" cy="6300788"/>
          </a:xfrm>
        </p:spPr>
      </p:pic>
    </p:spTree>
    <p:extLst>
      <p:ext uri="{BB962C8B-B14F-4D97-AF65-F5344CB8AC3E}">
        <p14:creationId xmlns:p14="http://schemas.microsoft.com/office/powerpoint/2010/main" val="1212594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2D3A2-63F5-F443-9ED6-C8EB768D893E}"/>
              </a:ext>
            </a:extLst>
          </p:cNvPr>
          <p:cNvSpPr>
            <a:spLocks noGrp="1"/>
          </p:cNvSpPr>
          <p:nvPr>
            <p:ph type="title"/>
          </p:nvPr>
        </p:nvSpPr>
        <p:spPr/>
        <p:txBody>
          <a:bodyPr/>
          <a:lstStyle/>
          <a:p>
            <a:r>
              <a:rPr lang="en-US" dirty="0"/>
              <a:t>FIGURE 11.21  Electrical Synaptic Transmission at a Giant Motor Synapse in the Crayfish Central Nervous System (Part 2)</a:t>
            </a:r>
          </a:p>
        </p:txBody>
      </p:sp>
      <p:pic>
        <p:nvPicPr>
          <p:cNvPr id="6" name="Content Placeholder 5" descr="A graph  depicts Electrical Synaptic Transmission at a Giant Motor Synapse. &#10;&#10;Stimulate presynaptic fiber: It has two panels. The vertical axis plots membrane potential in millivolts. The lower panel shows the curve for postsynaptic axon at 10 millivolts with a 5-millisecond broad peak. The peak decreases in a concave up manner. The upper panel shows a curve for presynaptic axon at 50 millivolts with a sharp peak. The sharp peak is followed by a very small peak on the right.&#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88433" y="479425"/>
            <a:ext cx="5415135" cy="6300788"/>
          </a:xfrm>
        </p:spPr>
      </p:pic>
    </p:spTree>
    <p:extLst>
      <p:ext uri="{BB962C8B-B14F-4D97-AF65-F5344CB8AC3E}">
        <p14:creationId xmlns:p14="http://schemas.microsoft.com/office/powerpoint/2010/main" val="1814794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41F96-88CA-E148-9C88-09BD4F55B6FE}"/>
              </a:ext>
            </a:extLst>
          </p:cNvPr>
          <p:cNvSpPr>
            <a:spLocks noGrp="1"/>
          </p:cNvSpPr>
          <p:nvPr>
            <p:ph type="title"/>
          </p:nvPr>
        </p:nvSpPr>
        <p:spPr/>
        <p:txBody>
          <a:bodyPr/>
          <a:lstStyle/>
          <a:p>
            <a:r>
              <a:rPr lang="en-US" dirty="0"/>
              <a:t>FIGURE 11.21  Electrical Synaptic Transmission at a Giant Motor Synapse in the Crayfish Central Nervous System (Part 3)</a:t>
            </a:r>
          </a:p>
        </p:txBody>
      </p:sp>
      <p:pic>
        <p:nvPicPr>
          <p:cNvPr id="6" name="Content Placeholder 5" descr="A graph  depicts Electrical Synaptic Transmission at a Giant Motor Synapse. &#10;&#10;Stimulate postsynaptic fiber: It has two panels. The vertical axis plots membrane potential in millivolts. The lower curve forms a very small upward and downward signal, followed by a large peak at 50 millivolts. The second panel shows a very small peak at 2 millivol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06194" y="479425"/>
            <a:ext cx="5579613" cy="6300788"/>
          </a:xfrm>
        </p:spPr>
      </p:pic>
    </p:spTree>
    <p:extLst>
      <p:ext uri="{BB962C8B-B14F-4D97-AF65-F5344CB8AC3E}">
        <p14:creationId xmlns:p14="http://schemas.microsoft.com/office/powerpoint/2010/main" val="38208174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DEF6-EEB4-E147-9ACA-A42223C78F6A}"/>
              </a:ext>
            </a:extLst>
          </p:cNvPr>
          <p:cNvSpPr>
            <a:spLocks noGrp="1"/>
          </p:cNvSpPr>
          <p:nvPr>
            <p:ph type="title"/>
          </p:nvPr>
        </p:nvSpPr>
        <p:spPr/>
        <p:txBody>
          <a:bodyPr/>
          <a:lstStyle/>
          <a:p>
            <a:r>
              <a:rPr lang="en-US" dirty="0"/>
              <a:t>FIGURE 11.22  Electrical and Chemical Synaptic Transmission in a Chick Ciliary Ganglion Cell </a:t>
            </a:r>
          </a:p>
        </p:txBody>
      </p:sp>
      <p:pic>
        <p:nvPicPr>
          <p:cNvPr id="6" name="Content Placeholder 5" descr="A schematic, labeled A, and three curves, labeled A through C, depict Electrical and Chemical Synaptic Transmission in chick. The schematic shows an intracellular microelectrode being pricked into a ganglion cell, which binds to presynaptic terminal. For all curves, the horizontal axis is labeled time in milliseconds and ranges from 0 to 50.&#10;&#10;Curve A forms a perfect peak at 12 milliseconds. Then, the curve remains almost constant. A red horizontal bar passes little below the top of peak.&#10;&#10;Curve B shows a downward peak at 10, followed by an irregular peak at 18. Then, the curve decreases and increases at 40. A bathtub-shaped curve passes little above the center of peak.&#10;&#10;Curve C is similar to curve B, except that the curve forms two peaks instead of one peak in-between 12 and 20 below the bathtub-shaped curv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89173" y="479425"/>
            <a:ext cx="3213654" cy="6300788"/>
          </a:xfrm>
        </p:spPr>
      </p:pic>
    </p:spTree>
    <p:extLst>
      <p:ext uri="{BB962C8B-B14F-4D97-AF65-F5344CB8AC3E}">
        <p14:creationId xmlns:p14="http://schemas.microsoft.com/office/powerpoint/2010/main" val="3508484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C389-B41D-8D42-8C1B-0D4F24C0FAD0}"/>
              </a:ext>
            </a:extLst>
          </p:cNvPr>
          <p:cNvSpPr>
            <a:spLocks noGrp="1"/>
          </p:cNvSpPr>
          <p:nvPr>
            <p:ph type="title"/>
          </p:nvPr>
        </p:nvSpPr>
        <p:spPr/>
        <p:txBody>
          <a:bodyPr/>
          <a:lstStyle/>
          <a:p>
            <a:r>
              <a:rPr lang="en-US" dirty="0"/>
              <a:t>FIGURE 11.2  Structure of Chemical Synapses (Part 2)</a:t>
            </a:r>
          </a:p>
        </p:txBody>
      </p:sp>
      <p:pic>
        <p:nvPicPr>
          <p:cNvPr id="6" name="Content Placeholder 5" descr="An electron micrograph represents the structure of chemical synapse. The electron micrograph of chemical Synapses shows fused and random tiny spheres clustered in groups at the center (indicated by two arrows). Schwann cell processes (S) lie in between the groups of spheres. The scale reads: 0.5 micrometer.&#10;&#10;"/>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72367" y="479425"/>
            <a:ext cx="7047266" cy="6300788"/>
          </a:xfrm>
        </p:spPr>
      </p:pic>
    </p:spTree>
    <p:extLst>
      <p:ext uri="{BB962C8B-B14F-4D97-AF65-F5344CB8AC3E}">
        <p14:creationId xmlns:p14="http://schemas.microsoft.com/office/powerpoint/2010/main" val="152082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A007-9680-9E46-952C-D34FB45D1279}"/>
              </a:ext>
            </a:extLst>
          </p:cNvPr>
          <p:cNvSpPr>
            <a:spLocks noGrp="1"/>
          </p:cNvSpPr>
          <p:nvPr>
            <p:ph type="title"/>
          </p:nvPr>
        </p:nvSpPr>
        <p:spPr/>
        <p:txBody>
          <a:bodyPr/>
          <a:lstStyle/>
          <a:p>
            <a:r>
              <a:rPr lang="en-US" dirty="0"/>
              <a:t>FIGURE 11.2  Structure of Chemical Synapses (Part 3)</a:t>
            </a:r>
          </a:p>
        </p:txBody>
      </p:sp>
      <p:pic>
        <p:nvPicPr>
          <p:cNvPr id="6" name="Content Placeholder 5" descr="An electron micrograph represents the structure of chemical synapse.  The electron micrograph of synapses shows dense and spherical structures surrounded by vesicles in the gap junction."/>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300345" y="479425"/>
            <a:ext cx="7591310" cy="6300788"/>
          </a:xfrm>
        </p:spPr>
      </p:pic>
    </p:spTree>
    <p:extLst>
      <p:ext uri="{BB962C8B-B14F-4D97-AF65-F5344CB8AC3E}">
        <p14:creationId xmlns:p14="http://schemas.microsoft.com/office/powerpoint/2010/main" val="54376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1359-DA34-4C44-BC35-CA2D7BE48D9B}"/>
              </a:ext>
            </a:extLst>
          </p:cNvPr>
          <p:cNvSpPr>
            <a:spLocks noGrp="1"/>
          </p:cNvSpPr>
          <p:nvPr>
            <p:ph type="title"/>
          </p:nvPr>
        </p:nvSpPr>
        <p:spPr/>
        <p:txBody>
          <a:bodyPr/>
          <a:lstStyle/>
          <a:p>
            <a:r>
              <a:rPr lang="en-US" dirty="0"/>
              <a:t>BOX 11.2  Drugs and Toxins Acting at the Neuromuscular Junction </a:t>
            </a:r>
          </a:p>
        </p:txBody>
      </p:sp>
      <p:pic>
        <p:nvPicPr>
          <p:cNvPr id="6" name="Content Placeholder 5" descr="Three structures labeled 1 through 3 represent agonists and antagonist. Structure 1. Acetylcholine: It has a two-carbon chain. C1 is an acetoxy group. C2 is bonded to a nitrogen atom that carries a positive charge and is attached to three methyl groups.&#10;&#10;Structure 2. Nicotine: It has a pyridine ring. C3 is bonded to the C2 of a pyrrolidine ring, in which N1 is bonded to a methyl group and wedge-bonded to a hydrogen atom.&#10;&#10;Structure 3. Tubocurarine: It has an anisole ring fused to a six-membered ring made of one nitrogen and five carbon atoms. The nitrogen atom carries a positive charge and is bonded to two methyl groups. C2 of the anisole ring is bonded to a hydroxyl group. C3 is bonded to an oxygen atom which in turn is bonded to a benzene ring. C4 of the benzene is further bonded to a methylene group, which is wedge-bonded to another six-membered ring made of one nitrogen atom and five carbon atoms. The nitrogen atom is further bonded to a hydrogen atom and a methyl group. The second six-membered ring is further fused to an anisole ring, in which C2 is bonded to an oxygen atom, which is further fused to a phenol ring. C3 of the phenol ring is further bonded to a methylene ring, which is dash-bonded to C2 of the first six-membered ring.&#10;&#10;Two structures labeled 4 and 5 represent potentiators—cholinesterase inhibitors. Structure 4. Neostigmine: It has a benzene ring. C1 is bonded to an oxygen atom, which is further bonded to a carbonyl group. The carbonyl carbon is bonded to a nitrogen atom, which is further bonded to two methyl groups. C3 is bonded to a trimethyl ammonium ion.&#10;&#10;Structure 5. Physostigmine (serine): It has two fused pyrrolidine rings with a common wedge-bonded methyl group and a hydrogen atom. N1 of the first pyrrolidine ring is bonded to a methyl group. The second pyrrolidine ring is fused to a benzene ring, in which C2 is bonded to an oxygen atom, which in turn is bonded to a carbonyl group. The carbonyl carbon is further bonded to a nitrogen atom, which is also bonded to a hydrogen atom and a methyl group."/>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566041" y="479425"/>
            <a:ext cx="7059919" cy="6300788"/>
          </a:xfrm>
        </p:spPr>
      </p:pic>
    </p:spTree>
    <p:extLst>
      <p:ext uri="{BB962C8B-B14F-4D97-AF65-F5344CB8AC3E}">
        <p14:creationId xmlns:p14="http://schemas.microsoft.com/office/powerpoint/2010/main" val="3124820469"/>
      </p:ext>
    </p:extLst>
  </p:cSld>
  <p:clrMapOvr>
    <a:masterClrMapping/>
  </p:clrMapOvr>
</p:sld>
</file>

<file path=ppt/theme/theme1.xml><?xml version="1.0" encoding="utf-8"?>
<a:theme xmlns:a="http://schemas.openxmlformats.org/drawingml/2006/main" name="Blank Presentation">
  <a:themeElements>
    <a:clrScheme name="Custom 59">
      <a:dk1>
        <a:srgbClr val="000000"/>
      </a:dk1>
      <a:lt1>
        <a:srgbClr val="FFFFFF"/>
      </a:lt1>
      <a:dk2>
        <a:srgbClr val="000000"/>
      </a:dk2>
      <a:lt2>
        <a:srgbClr val="808080"/>
      </a:lt2>
      <a:accent1>
        <a:srgbClr val="404040"/>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559</TotalTime>
  <Words>10248</Words>
  <Application>Microsoft Office PowerPoint</Application>
  <PresentationFormat>Widescreen</PresentationFormat>
  <Paragraphs>205</Paragraphs>
  <Slides>65</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ＭＳ Ｐゴシック</vt:lpstr>
      <vt:lpstr>Arial</vt:lpstr>
      <vt:lpstr>Times</vt:lpstr>
      <vt:lpstr>Blank Presentation</vt:lpstr>
      <vt:lpstr>FIGURE 11.1  Electrical and Chemical Synaptic Transmission</vt:lpstr>
      <vt:lpstr>FIGURE 11.1  Electrical and Chemical Synaptic Transmission (Part 1)</vt:lpstr>
      <vt:lpstr>FIGURE 11.1  Electrical and Chemical Synaptic Transmission (Part 2)</vt:lpstr>
      <vt:lpstr>BOX 11.1  Electrical or Chemical Transmission? </vt:lpstr>
      <vt:lpstr>FIGURE 11.2  Structure of Chemical Synapses </vt:lpstr>
      <vt:lpstr>FIGURE 11.2  Structure of Chemical Synapses (Part 1)</vt:lpstr>
      <vt:lpstr>FIGURE 11.2  Structure of Chemical Synapses (Part 2)</vt:lpstr>
      <vt:lpstr>FIGURE 11.2  Structure of Chemical Synapses (Part 3)</vt:lpstr>
      <vt:lpstr>BOX 11.2  Drugs and Toxins Acting at the Neuromuscular Junction </vt:lpstr>
      <vt:lpstr>BOX 11.3  Action of Tubocurarine at the Motor End Plate </vt:lpstr>
      <vt:lpstr>FIGURE 11.3  Synaptic Potentials Recorded with an Intracellular Microelectrode </vt:lpstr>
      <vt:lpstr>In-Text Art, Ch. 11, p. 196 </vt:lpstr>
      <vt:lpstr>FIGURE 11.4  Decay of Synaptic Potentials with Distance from the End Plate Region of a Muscle Fiber </vt:lpstr>
      <vt:lpstr>FIGURE 11.5  Mapping the Distribution of ACh Sensitivity by Ionophoresis at the Frog Neuromuscular Junction </vt:lpstr>
      <vt:lpstr>FIGURE 11.5  Mapping the Distribution of ACh Sensitivity by Ionophoresis at the Frog Neuromuscular Junction (Part 1)</vt:lpstr>
      <vt:lpstr>FIGURE 11.5  Mapping the Distribution of ACh Sensitivity by Ionophoresis at the Frog Neuromuscular Junction (Part 2)</vt:lpstr>
      <vt:lpstr>FIGURE 11.6  Acetylcholine Receptor Distribution at the Skeletal Neuromuscular Junction of the Snake </vt:lpstr>
      <vt:lpstr>FIGURE 11.6  Acetylcholine Receptor Distribution at the Skeletal Neuromuscular Junction of the Snake (Part 1)</vt:lpstr>
      <vt:lpstr>FIGURE 11.6  Acetylcholine Receptor Distribution at the Skeletal Neuromuscular Junction of the Snake (Part 2)</vt:lpstr>
      <vt:lpstr>FIGURE 11.6  Acetylcholine Receptor Distribution at the Skeletal Neuromuscular Junction of the Snake (Part 3)</vt:lpstr>
      <vt:lpstr>FIGURE 11.7  Visualizing the Distribution of ACh Receptors at the Neuromuscular Junction </vt:lpstr>
      <vt:lpstr>FIGURE 11.7  Visualizing the Distribution of ACh Receptors at the Neuromuscular Junction (Part 1)</vt:lpstr>
      <vt:lpstr>FIGURE 11.7  Visualizing the Distribution of ACh Receptors at the Neuromuscular Junction (Part 2)</vt:lpstr>
      <vt:lpstr>FIGURE 11.7  Visualizing the Distribution of ACh Receptors at the Neuromuscular Junction (Part 3)</vt:lpstr>
      <vt:lpstr>FIGURE 11.8  Reversal Potential for Synaptic Currents Measured by Voltage Clamp Recording </vt:lpstr>
      <vt:lpstr>FIGURE 11.8  Reversal Potential for Synaptic Currents Measured by Voltage Clamp Recording (Part 1)</vt:lpstr>
      <vt:lpstr>FIGURE 11.8  Reversal Potential for Synaptic Currents Measured by Voltage Clamp Recording (Part 2)</vt:lpstr>
      <vt:lpstr>FIGURE 11.8  Reversal Potential for Synaptic Currents Measured by Voltage Clamp Recording (Part 3)</vt:lpstr>
      <vt:lpstr>FIGURE 11.9  Electrical Model of the Postsynaptic Membrane </vt:lpstr>
      <vt:lpstr>FIGURE 11.9  Electrical Model of the Postsynaptic Membrane (Part 1)</vt:lpstr>
      <vt:lpstr>FIGURE 11.9  Electrical Model of the Postsynaptic Membrane (Part 2)</vt:lpstr>
      <vt:lpstr>FIGURE 11.10  Total End Plate Current Is the Sum of Individual Channel Currents </vt:lpstr>
      <vt:lpstr>FIGURE 11.11  End Plate Nicotinic Acetylcholine Receptors Open in Bursts </vt:lpstr>
      <vt:lpstr>FIGURE 11.11  End Plate Nicotinic Acetylcholine Receptors Open in Bursts (Part 1)</vt:lpstr>
      <vt:lpstr>FIGURE 11.11  End Plate Nicotinic Acetylcholine Receptors Open in Bursts (Part 2)</vt:lpstr>
      <vt:lpstr>FIGURE 11.12  The Excitatory Neurotransmitter Glutamate Acts on Two Different Receptors to Produce Two Excitatory Postsynaptic Currents (EPSCs) </vt:lpstr>
      <vt:lpstr>FIGURE 11.12  The Excitatory Neurotransmitter Glutamate Acts on Two Different Receptors to Produce Two Excitatory Postsynaptic Currents (EPSCs) (Part 1)</vt:lpstr>
      <vt:lpstr>FIGURE 11.12  The Excitatory Neurotransmitter Glutamate Acts on Two Different Receptors to Produce Two Excitatory Postsynaptic Currents (EPSCs) (Part 2)</vt:lpstr>
      <vt:lpstr>FIGURE 11.12  The Excitatory Neurotransmitter Glutamate Acts on Two Different Receptors to Produce Two Excitatory Postsynaptic Currents (EPSCs) (Part 3)</vt:lpstr>
      <vt:lpstr>FIGURE 11.13  Mg2+-Dependent Rectification of Current–Voltage Curves for Recombinant NMDA Receptors </vt:lpstr>
      <vt:lpstr>FIGURE 11.13  Mg2+-Dependent Rectification of Current–Voltage Curves for Recombinant NMDA Receptors (Part 1)</vt:lpstr>
      <vt:lpstr>FIGURE 11.13  Mg2+-Dependent Rectification of Current–Voltage Curves for Recombinant NMDA Receptors (Part 2)</vt:lpstr>
      <vt:lpstr>FIGURE 11.13  Mg2+-Dependent Rectification of Current–Voltage Curves for Recombinant NMDA Receptors (Part 3)</vt:lpstr>
      <vt:lpstr>FIGURE 11.13  Mg2+-Dependent Rectification of Current–Voltage Curves for Recombinant NMDA Receptors (Part 4)</vt:lpstr>
      <vt:lpstr>FIGURE 11.14  Dendritic Spines and Excitatory Spine Synapses in Hippocampal Pyramidal Neurons </vt:lpstr>
      <vt:lpstr>FIGURE 11.14  Dendritic Spines and Excitatory Spine Synapses in Hippocampal Pyramidal Neurons (Part 1)</vt:lpstr>
      <vt:lpstr>FIGURE 11.14  Dendritic Spines and Excitatory Spine Synapses in Hippocampal Pyramidal Neurons (Part 2)</vt:lpstr>
      <vt:lpstr>FIGURE 11.15  Direct Inhibitory Chemical Synaptic Transmission </vt:lpstr>
      <vt:lpstr>FIGURE 11.15  Direct Inhibitory Chemical Synaptic Transmission (Part 1)</vt:lpstr>
      <vt:lpstr>FIGURE 11.15  Direct Inhibitory Chemical Synaptic Transmission (Part 2)</vt:lpstr>
      <vt:lpstr>FIGURE 11.16  Inhibitory Response to Glycine Depends on Chloride </vt:lpstr>
      <vt:lpstr>In-Text Art, Ch. 11, p. 208 </vt:lpstr>
      <vt:lpstr>FIGURE 11.17  Presynaptic Inhibition in a Crustacean Muscle Fiber Innervated by One Excitatory and One Inhibitory Axon </vt:lpstr>
      <vt:lpstr>FIGURE 11.17  Presynaptic Inhibition in a Crustacean Muscle Fiber Innervated by One Excitatory and One Inhibitory Axon (Part 1)</vt:lpstr>
      <vt:lpstr>FIGURE 11.17  Presynaptic Inhibition in a Crustacean Muscle Fiber Innervated by One Excitatory and One Inhibitory Axon (Part 2)</vt:lpstr>
      <vt:lpstr>FIGURE 11.18  Presynaptic Auto-Inhibition at a GABA-Releasing Synapse in the Hippocampus </vt:lpstr>
      <vt:lpstr>FIGURE 11.18  Presynaptic Auto-Inhibition at a GABA-Releasing Synapse in the Hippocampus (Part 1)</vt:lpstr>
      <vt:lpstr>FIGURE 11.18  Presynaptic Auto-Inhibition at a GABA-Releasing Synapse in the Hippocampus (Part 2)</vt:lpstr>
      <vt:lpstr>FIGURE 11.19  Postsynaptic Components of AChR-Rich Regions at the Vertebrate Skeletal Neuromuscular Junction </vt:lpstr>
      <vt:lpstr>FIGURE 11.20  Glutamate Receptors Are Linked to a Postsynaptic Scaffold </vt:lpstr>
      <vt:lpstr>FIGURE 11.21  Electrical Synaptic Transmission at a Giant Motor Synapse in the Crayfish Central Nervous System </vt:lpstr>
      <vt:lpstr>FIGURE 11.21  Electrical Synaptic Transmission at a Giant Motor Synapse in the Crayfish Central Nervous System (Part 1)</vt:lpstr>
      <vt:lpstr>FIGURE 11.21  Electrical Synaptic Transmission at a Giant Motor Synapse in the Crayfish Central Nervous System (Part 2)</vt:lpstr>
      <vt:lpstr>FIGURE 11.21  Electrical Synaptic Transmission at a Giant Motor Synapse in the Crayfish Central Nervous System (Part 3)</vt:lpstr>
      <vt:lpstr>FIGURE 11.22  Electrical and Chemical Synaptic Transmission in a Chick Ciliary Ganglion Cell </vt:lpstr>
    </vt:vector>
  </TitlesOfParts>
  <Manager>Sumanas, Inc.</Manager>
  <Company>© Oxford University Press. All rights reserved.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Sensation &amp; Perception</dc:title>
  <dc:subject/>
  <dc:creator>Wolfe et al.</dc:creator>
  <cp:keywords/>
  <dc:description/>
  <cp:lastModifiedBy>BLAND, Allison</cp:lastModifiedBy>
  <cp:revision>168</cp:revision>
  <dcterms:created xsi:type="dcterms:W3CDTF">2016-06-06T17:28:25Z</dcterms:created>
  <dcterms:modified xsi:type="dcterms:W3CDTF">2021-01-13T14:40:36Z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5cb09a-2992-49d6-8ac9-5f63e7b1ad2f_Enabled">
    <vt:lpwstr>true</vt:lpwstr>
  </property>
  <property fmtid="{D5CDD505-2E9C-101B-9397-08002B2CF9AE}" pid="3" name="MSIP_Label_be5cb09a-2992-49d6-8ac9-5f63e7b1ad2f_SetDate">
    <vt:lpwstr>2021-01-13T14:37:23Z</vt:lpwstr>
  </property>
  <property fmtid="{D5CDD505-2E9C-101B-9397-08002B2CF9AE}" pid="4" name="MSIP_Label_be5cb09a-2992-49d6-8ac9-5f63e7b1ad2f_Method">
    <vt:lpwstr>Standard</vt:lpwstr>
  </property>
  <property fmtid="{D5CDD505-2E9C-101B-9397-08002B2CF9AE}" pid="5" name="MSIP_Label_be5cb09a-2992-49d6-8ac9-5f63e7b1ad2f_Name">
    <vt:lpwstr>Controlled</vt:lpwstr>
  </property>
  <property fmtid="{D5CDD505-2E9C-101B-9397-08002B2CF9AE}" pid="6" name="MSIP_Label_be5cb09a-2992-49d6-8ac9-5f63e7b1ad2f_SiteId">
    <vt:lpwstr>91761b62-4c45-43f5-9f0e-be8ad9b551ff</vt:lpwstr>
  </property>
  <property fmtid="{D5CDD505-2E9C-101B-9397-08002B2CF9AE}" pid="7" name="MSIP_Label_be5cb09a-2992-49d6-8ac9-5f63e7b1ad2f_ActionId">
    <vt:lpwstr>16a9bb8a-3558-431a-be11-78a307921937</vt:lpwstr>
  </property>
  <property fmtid="{D5CDD505-2E9C-101B-9397-08002B2CF9AE}" pid="8" name="MSIP_Label_be5cb09a-2992-49d6-8ac9-5f63e7b1ad2f_ContentBits">
    <vt:lpwstr>0</vt:lpwstr>
  </property>
</Properties>
</file>