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77"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8" r:id="rId20"/>
    <p:sldId id="274" r:id="rId21"/>
    <p:sldId id="279" r:id="rId22"/>
    <p:sldId id="280" r:id="rId23"/>
    <p:sldId id="281" r:id="rId24"/>
    <p:sldId id="282" r:id="rId25"/>
    <p:sldId id="272" r:id="rId26"/>
    <p:sldId id="273"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609585" algn="l" rtl="0" eaLnBrk="0" fontAlgn="base" hangingPunct="0">
      <a:spcBef>
        <a:spcPct val="0"/>
      </a:spcBef>
      <a:spcAft>
        <a:spcPct val="0"/>
      </a:spcAft>
      <a:defRPr sz="3200" kern="1200">
        <a:solidFill>
          <a:schemeClr val="tx1"/>
        </a:solidFill>
        <a:latin typeface="Arial" charset="0"/>
        <a:ea typeface="+mn-ea"/>
        <a:cs typeface="+mn-cs"/>
      </a:defRPr>
    </a:lvl2pPr>
    <a:lvl3pPr marL="1219170" algn="l" rtl="0" eaLnBrk="0" fontAlgn="base" hangingPunct="0">
      <a:spcBef>
        <a:spcPct val="0"/>
      </a:spcBef>
      <a:spcAft>
        <a:spcPct val="0"/>
      </a:spcAft>
      <a:defRPr sz="3200" kern="1200">
        <a:solidFill>
          <a:schemeClr val="tx1"/>
        </a:solidFill>
        <a:latin typeface="Arial" charset="0"/>
        <a:ea typeface="+mn-ea"/>
        <a:cs typeface="+mn-cs"/>
      </a:defRPr>
    </a:lvl3pPr>
    <a:lvl4pPr marL="1828754" algn="l" rtl="0" eaLnBrk="0" fontAlgn="base" hangingPunct="0">
      <a:spcBef>
        <a:spcPct val="0"/>
      </a:spcBef>
      <a:spcAft>
        <a:spcPct val="0"/>
      </a:spcAft>
      <a:defRPr sz="3200" kern="1200">
        <a:solidFill>
          <a:schemeClr val="tx1"/>
        </a:solidFill>
        <a:latin typeface="Arial" charset="0"/>
        <a:ea typeface="+mn-ea"/>
        <a:cs typeface="+mn-cs"/>
      </a:defRPr>
    </a:lvl4pPr>
    <a:lvl5pPr marL="2438339" algn="l" rtl="0" eaLnBrk="0" fontAlgn="base" hangingPunct="0">
      <a:spcBef>
        <a:spcPct val="0"/>
      </a:spcBef>
      <a:spcAft>
        <a:spcPct val="0"/>
      </a:spcAft>
      <a:defRPr sz="3200" kern="1200">
        <a:solidFill>
          <a:schemeClr val="tx1"/>
        </a:solidFill>
        <a:latin typeface="Arial" charset="0"/>
        <a:ea typeface="+mn-ea"/>
        <a:cs typeface="+mn-cs"/>
      </a:defRPr>
    </a:lvl5pPr>
    <a:lvl6pPr marL="3047924" algn="l" defTabSz="609585" rtl="0" eaLnBrk="1" latinLnBrk="0" hangingPunct="1">
      <a:defRPr sz="3200" kern="1200">
        <a:solidFill>
          <a:schemeClr val="tx1"/>
        </a:solidFill>
        <a:latin typeface="Arial" charset="0"/>
        <a:ea typeface="+mn-ea"/>
        <a:cs typeface="+mn-cs"/>
      </a:defRPr>
    </a:lvl6pPr>
    <a:lvl7pPr marL="3657509" algn="l" defTabSz="609585" rtl="0" eaLnBrk="1" latinLnBrk="0" hangingPunct="1">
      <a:defRPr sz="3200" kern="1200">
        <a:solidFill>
          <a:schemeClr val="tx1"/>
        </a:solidFill>
        <a:latin typeface="Arial" charset="0"/>
        <a:ea typeface="+mn-ea"/>
        <a:cs typeface="+mn-cs"/>
      </a:defRPr>
    </a:lvl7pPr>
    <a:lvl8pPr marL="4267093" algn="l" defTabSz="609585" rtl="0" eaLnBrk="1" latinLnBrk="0" hangingPunct="1">
      <a:defRPr sz="3200" kern="1200">
        <a:solidFill>
          <a:schemeClr val="tx1"/>
        </a:solidFill>
        <a:latin typeface="Arial" charset="0"/>
        <a:ea typeface="+mn-ea"/>
        <a:cs typeface="+mn-cs"/>
      </a:defRPr>
    </a:lvl8pPr>
    <a:lvl9pPr marL="4876678" algn="l" defTabSz="609585"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65C"/>
    <a:srgbClr val="B4D8D1"/>
    <a:srgbClr val="E6EEB8"/>
    <a:srgbClr val="00706C"/>
    <a:srgbClr val="4B595C"/>
    <a:srgbClr val="004F81"/>
    <a:srgbClr val="285A28"/>
    <a:srgbClr val="C35C49"/>
    <a:srgbClr val="B54425"/>
    <a:srgbClr val="532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06" autoAdjust="0"/>
    <p:restoredTop sz="80077"/>
  </p:normalViewPr>
  <p:slideViewPr>
    <p:cSldViewPr snapToGrid="0">
      <p:cViewPr>
        <p:scale>
          <a:sx n="70" d="100"/>
          <a:sy n="70" d="100"/>
        </p:scale>
        <p:origin x="66" y="11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40" d="100"/>
          <a:sy n="140" d="100"/>
        </p:scale>
        <p:origin x="50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065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B11FA646-5BA4-2540-B87F-8ED0E4574DDD}" type="slidenum">
              <a:rPr lang="en-US"/>
              <a:pPr/>
              <a:t>‹#›</a:t>
            </a:fld>
            <a:endParaRPr lang="en-US"/>
          </a:p>
        </p:txBody>
      </p:sp>
    </p:spTree>
    <p:extLst>
      <p:ext uri="{BB962C8B-B14F-4D97-AF65-F5344CB8AC3E}">
        <p14:creationId xmlns:p14="http://schemas.microsoft.com/office/powerpoint/2010/main" val="12918222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Times" charset="0"/>
        <a:ea typeface="+mn-ea"/>
        <a:cs typeface="+mn-cs"/>
      </a:defRPr>
    </a:lvl1pPr>
    <a:lvl2pPr marL="609585" algn="l" rtl="0" fontAlgn="base">
      <a:spcBef>
        <a:spcPct val="30000"/>
      </a:spcBef>
      <a:spcAft>
        <a:spcPct val="0"/>
      </a:spcAft>
      <a:defRPr sz="1600" kern="1200">
        <a:solidFill>
          <a:schemeClr val="tx1"/>
        </a:solidFill>
        <a:latin typeface="Times" charset="0"/>
        <a:ea typeface="ＭＳ Ｐゴシック" charset="-128"/>
        <a:cs typeface="+mn-cs"/>
      </a:defRPr>
    </a:lvl2pPr>
    <a:lvl3pPr marL="1219170" algn="l" rtl="0" fontAlgn="base">
      <a:spcBef>
        <a:spcPct val="30000"/>
      </a:spcBef>
      <a:spcAft>
        <a:spcPct val="0"/>
      </a:spcAft>
      <a:defRPr sz="1600" kern="1200">
        <a:solidFill>
          <a:schemeClr val="tx1"/>
        </a:solidFill>
        <a:latin typeface="Times" charset="0"/>
        <a:ea typeface="ＭＳ Ｐゴシック" charset="-128"/>
        <a:cs typeface="+mn-cs"/>
      </a:defRPr>
    </a:lvl3pPr>
    <a:lvl4pPr marL="1828754" algn="l" rtl="0" fontAlgn="base">
      <a:spcBef>
        <a:spcPct val="30000"/>
      </a:spcBef>
      <a:spcAft>
        <a:spcPct val="0"/>
      </a:spcAft>
      <a:defRPr sz="1600" kern="1200">
        <a:solidFill>
          <a:schemeClr val="tx1"/>
        </a:solidFill>
        <a:latin typeface="Times" charset="0"/>
        <a:ea typeface="ＭＳ Ｐゴシック" charset="-128"/>
        <a:cs typeface="+mn-cs"/>
      </a:defRPr>
    </a:lvl4pPr>
    <a:lvl5pPr marL="2438339" algn="l" rtl="0" fontAlgn="base">
      <a:spcBef>
        <a:spcPct val="30000"/>
      </a:spcBef>
      <a:spcAft>
        <a:spcPct val="0"/>
      </a:spcAft>
      <a:defRPr sz="1600" kern="1200">
        <a:solidFill>
          <a:schemeClr val="tx1"/>
        </a:solidFill>
        <a:latin typeface="Times" charset="0"/>
        <a:ea typeface="ＭＳ Ｐゴシック"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Chapter 7 Opener</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The famous patient H.M. in 1974, at the age of 48. As a result of radical surgery to control his epileptic seizures, he lost his ability to remember new information, yet he retained many other high-level cognitive functions.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a:t>
            </a:fld>
            <a:endParaRPr lang="en-US"/>
          </a:p>
        </p:txBody>
      </p:sp>
    </p:spTree>
    <p:extLst>
      <p:ext uri="{BB962C8B-B14F-4D97-AF65-F5344CB8AC3E}">
        <p14:creationId xmlns:p14="http://schemas.microsoft.com/office/powerpoint/2010/main" val="21186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10</a:t>
            </a:fld>
            <a:endParaRPr lang="en-US"/>
          </a:p>
        </p:txBody>
      </p:sp>
    </p:spTree>
    <p:extLst>
      <p:ext uri="{BB962C8B-B14F-4D97-AF65-F5344CB8AC3E}">
        <p14:creationId xmlns:p14="http://schemas.microsoft.com/office/powerpoint/2010/main" val="12655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11</a:t>
            </a:fld>
            <a:endParaRPr lang="en-US"/>
          </a:p>
        </p:txBody>
      </p:sp>
    </p:spTree>
    <p:extLst>
      <p:ext uri="{BB962C8B-B14F-4D97-AF65-F5344CB8AC3E}">
        <p14:creationId xmlns:p14="http://schemas.microsoft.com/office/powerpoint/2010/main" val="65403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12</a:t>
            </a:fld>
            <a:endParaRPr lang="en-US"/>
          </a:p>
        </p:txBody>
      </p:sp>
    </p:spTree>
    <p:extLst>
      <p:ext uri="{BB962C8B-B14F-4D97-AF65-F5344CB8AC3E}">
        <p14:creationId xmlns:p14="http://schemas.microsoft.com/office/powerpoint/2010/main" val="74542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7.8  </a:t>
            </a:r>
            <a:r>
              <a:rPr lang="en-US" sz="1600" b="1" kern="1200" dirty="0">
                <a:solidFill>
                  <a:schemeClr val="tx1"/>
                </a:solidFill>
                <a:effectLst/>
                <a:latin typeface="Times" charset="0"/>
                <a:ea typeface="+mn-ea"/>
                <a:cs typeface="+mn-cs"/>
              </a:rPr>
              <a:t>A serial position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Better memory for items appearing at the early part of the list is called the primacy effect, and better memory for items appearing toward the end of the list is called the recency effect. (After B. B. Murdock, Jr. 1962.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kern="1200" dirty="0">
                <a:solidFill>
                  <a:schemeClr val="tx1"/>
                </a:solidFill>
                <a:effectLst/>
                <a:latin typeface="Times" charset="0"/>
                <a:ea typeface="+mn-ea"/>
                <a:cs typeface="+mn-cs"/>
              </a:rPr>
              <a:t>64: 482–488. Content in public domain.)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13</a:t>
            </a:fld>
            <a:endParaRPr lang="en-US"/>
          </a:p>
        </p:txBody>
      </p:sp>
    </p:spTree>
    <p:extLst>
      <p:ext uri="{BB962C8B-B14F-4D97-AF65-F5344CB8AC3E}">
        <p14:creationId xmlns:p14="http://schemas.microsoft.com/office/powerpoint/2010/main" val="3420368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7.9  </a:t>
            </a:r>
            <a:r>
              <a:rPr lang="en-US" sz="1600" b="1" kern="1200" dirty="0">
                <a:solidFill>
                  <a:schemeClr val="tx1"/>
                </a:solidFill>
                <a:effectLst/>
                <a:latin typeface="Times" charset="0"/>
                <a:ea typeface="+mn-ea"/>
                <a:cs typeface="+mn-cs"/>
              </a:rPr>
              <a:t>The recency effect is eliminated if a delay or distracting task is introduced at the end of the list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suggests that the recency effect reflects short-term memory, which is disrupted by delay or distraction. (After M. </a:t>
            </a:r>
            <a:r>
              <a:rPr lang="en-US" sz="1600" kern="1200" dirty="0" err="1">
                <a:solidFill>
                  <a:schemeClr val="tx1"/>
                </a:solidFill>
                <a:effectLst/>
                <a:latin typeface="Times" charset="0"/>
                <a:ea typeface="+mn-ea"/>
                <a:cs typeface="+mn-cs"/>
              </a:rPr>
              <a:t>Glanzer</a:t>
            </a:r>
            <a:r>
              <a:rPr lang="en-US" sz="1600" kern="1200" dirty="0">
                <a:solidFill>
                  <a:schemeClr val="tx1"/>
                </a:solidFill>
                <a:effectLst/>
                <a:latin typeface="Times" charset="0"/>
                <a:ea typeface="+mn-ea"/>
                <a:cs typeface="+mn-cs"/>
              </a:rPr>
              <a:t> and A. R. Cunitz. 1966. </a:t>
            </a:r>
            <a:r>
              <a:rPr lang="en-US" sz="1600" i="1" kern="1200" dirty="0">
                <a:solidFill>
                  <a:schemeClr val="tx1"/>
                </a:solidFill>
                <a:effectLst/>
                <a:latin typeface="Times" charset="0"/>
                <a:ea typeface="+mn-ea"/>
                <a:cs typeface="+mn-cs"/>
              </a:rPr>
              <a:t>J Verbal Learning Verbal </a:t>
            </a:r>
            <a:r>
              <a:rPr lang="en-US" sz="1600" i="1" kern="1200" dirty="0" err="1">
                <a:solidFill>
                  <a:schemeClr val="tx1"/>
                </a:solidFill>
                <a:effectLst/>
                <a:latin typeface="Times" charset="0"/>
                <a:ea typeface="+mn-ea"/>
                <a:cs typeface="+mn-cs"/>
              </a:rPr>
              <a:t>Behav</a:t>
            </a:r>
            <a:r>
              <a:rPr lang="en-US" sz="1600" kern="1200" dirty="0">
                <a:solidFill>
                  <a:schemeClr val="tx1"/>
                </a:solidFill>
                <a:effectLst/>
                <a:latin typeface="Times" charset="0"/>
                <a:ea typeface="+mn-ea"/>
                <a:cs typeface="+mn-cs"/>
              </a:rPr>
              <a:t> 5: 351–360.)</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14</a:t>
            </a:fld>
            <a:endParaRPr lang="en-US"/>
          </a:p>
        </p:txBody>
      </p:sp>
    </p:spTree>
    <p:extLst>
      <p:ext uri="{BB962C8B-B14F-4D97-AF65-F5344CB8AC3E}">
        <p14:creationId xmlns:p14="http://schemas.microsoft.com/office/powerpoint/2010/main" val="125645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7.10  </a:t>
            </a:r>
            <a:r>
              <a:rPr lang="en-US" sz="1600" b="1" kern="1200" dirty="0">
                <a:solidFill>
                  <a:schemeClr val="tx1"/>
                </a:solidFill>
                <a:effectLst/>
                <a:latin typeface="Times" charset="0"/>
                <a:ea typeface="+mn-ea"/>
                <a:cs typeface="+mn-cs"/>
              </a:rPr>
              <a:t>The hippocampus and neocortex form a complementary memory system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hippocampus, which lies deep within the brain, supports rapid learning, while neocortical areas support gradual learning. MTL, medial temporal lobe. (After D. Kumaran et al. 2016.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20: 512–534.)</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15</a:t>
            </a:fld>
            <a:endParaRPr lang="en-US"/>
          </a:p>
        </p:txBody>
      </p:sp>
    </p:spTree>
    <p:extLst>
      <p:ext uri="{BB962C8B-B14F-4D97-AF65-F5344CB8AC3E}">
        <p14:creationId xmlns:p14="http://schemas.microsoft.com/office/powerpoint/2010/main" val="12202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7.10  </a:t>
            </a:r>
            <a:r>
              <a:rPr lang="en-US" sz="1600" b="1" kern="1200" dirty="0">
                <a:solidFill>
                  <a:schemeClr val="tx1"/>
                </a:solidFill>
                <a:effectLst/>
                <a:latin typeface="Times" charset="0"/>
                <a:ea typeface="+mn-ea"/>
                <a:cs typeface="+mn-cs"/>
              </a:rPr>
              <a:t>The hippocampus and neocortex form a complementary memory system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hippocampus, which lies deep within the brain, supports rapid learning, while neocortical areas support gradual learning. MTL, medial temporal lobe. (After D. Kumaran et al. 2016.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20: 512–534.)</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16</a:t>
            </a:fld>
            <a:endParaRPr lang="en-US"/>
          </a:p>
        </p:txBody>
      </p:sp>
    </p:spTree>
    <p:extLst>
      <p:ext uri="{BB962C8B-B14F-4D97-AF65-F5344CB8AC3E}">
        <p14:creationId xmlns:p14="http://schemas.microsoft.com/office/powerpoint/2010/main" val="378777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7.11  </a:t>
            </a:r>
            <a:r>
              <a:rPr lang="en-US" sz="1600" b="1" kern="1200" dirty="0">
                <a:solidFill>
                  <a:schemeClr val="tx1"/>
                </a:solidFill>
                <a:effectLst/>
                <a:latin typeface="Times" charset="0"/>
                <a:ea typeface="+mn-ea"/>
                <a:cs typeface="+mn-cs"/>
              </a:rPr>
              <a:t>The subsequent memory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Brain activity is higher at the time of initial encoding of items that are subsequently remembered versus items that are subsequently forgotten. LIFG, left inferior frontal gyrus. (From A. D. Wagner. 1998.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281: 1188–1191.)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17</a:t>
            </a:fld>
            <a:endParaRPr lang="en-US"/>
          </a:p>
        </p:txBody>
      </p:sp>
    </p:spTree>
    <p:extLst>
      <p:ext uri="{BB962C8B-B14F-4D97-AF65-F5344CB8AC3E}">
        <p14:creationId xmlns:p14="http://schemas.microsoft.com/office/powerpoint/2010/main" val="375311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7.12  </a:t>
            </a:r>
            <a:r>
              <a:rPr lang="en-US" sz="1600" b="1" kern="1200" dirty="0">
                <a:solidFill>
                  <a:schemeClr val="tx1"/>
                </a:solidFill>
                <a:effectLst/>
                <a:latin typeface="Times" charset="0"/>
                <a:ea typeface="+mn-ea"/>
                <a:cs typeface="+mn-cs"/>
              </a:rPr>
              <a:t>You can attend to either the face or the scene when they overlap like this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Memory is better for the attended category. (The face is that of the famous neuroscientist Santiago Ramón y </a:t>
            </a:r>
            <a:r>
              <a:rPr lang="en-US" sz="1600" kern="1200" dirty="0" err="1">
                <a:solidFill>
                  <a:schemeClr val="tx1"/>
                </a:solidFill>
                <a:effectLst/>
                <a:latin typeface="Times" charset="0"/>
                <a:ea typeface="+mn-ea"/>
                <a:cs typeface="+mn-cs"/>
              </a:rPr>
              <a:t>Cajal</a:t>
            </a:r>
            <a:r>
              <a:rPr lang="en-US" sz="1600" kern="1200" dirty="0">
                <a:solidFill>
                  <a:schemeClr val="tx1"/>
                </a:solidFill>
                <a:effectLst/>
                <a:latin typeface="Times"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18</a:t>
            </a:fld>
            <a:endParaRPr lang="en-US"/>
          </a:p>
        </p:txBody>
      </p:sp>
    </p:spTree>
    <p:extLst>
      <p:ext uri="{BB962C8B-B14F-4D97-AF65-F5344CB8AC3E}">
        <p14:creationId xmlns:p14="http://schemas.microsoft.com/office/powerpoint/2010/main" val="375332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7.3</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Patterns of neural activity across several place cells during maze running (top) correspond well with the activity of the same cells during REM sleep (bottom).</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19</a:t>
            </a:fld>
            <a:endParaRPr lang="en-US"/>
          </a:p>
        </p:txBody>
      </p:sp>
    </p:spTree>
    <p:extLst>
      <p:ext uri="{BB962C8B-B14F-4D97-AF65-F5344CB8AC3E}">
        <p14:creationId xmlns:p14="http://schemas.microsoft.com/office/powerpoint/2010/main" val="44237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  </a:t>
            </a:r>
            <a:r>
              <a:rPr lang="en-US" sz="1600" b="1" kern="1200" dirty="0">
                <a:solidFill>
                  <a:schemeClr val="tx1"/>
                </a:solidFill>
                <a:effectLst/>
                <a:latin typeface="Times" charset="0"/>
                <a:ea typeface="+mn-ea"/>
                <a:cs typeface="+mn-cs"/>
              </a:rPr>
              <a:t>Schematic of the medial temporal lobe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Key structures include the hippocampus, entorhinal cortex, and the amygdala; not depicted here are the </a:t>
            </a:r>
            <a:r>
              <a:rPr lang="en-US" sz="1600" kern="1200" dirty="0" err="1">
                <a:solidFill>
                  <a:schemeClr val="tx1"/>
                </a:solidFill>
                <a:effectLst/>
                <a:latin typeface="Times" charset="0"/>
                <a:ea typeface="+mn-ea"/>
                <a:cs typeface="+mn-cs"/>
              </a:rPr>
              <a:t>parahippocampal</a:t>
            </a:r>
            <a:r>
              <a:rPr lang="en-US" sz="1600" kern="1200" dirty="0">
                <a:solidFill>
                  <a:schemeClr val="tx1"/>
                </a:solidFill>
                <a:effectLst/>
                <a:latin typeface="Times" charset="0"/>
                <a:ea typeface="+mn-ea"/>
                <a:cs typeface="+mn-cs"/>
              </a:rPr>
              <a:t> cortex and perirhinal cortex. (After S. M. Breedlove and N. V. Watson. 2019. </a:t>
            </a:r>
            <a:r>
              <a:rPr lang="en-US" sz="1600" i="1" kern="1200" dirty="0">
                <a:solidFill>
                  <a:schemeClr val="tx1"/>
                </a:solidFill>
                <a:effectLst/>
                <a:latin typeface="Times" charset="0"/>
                <a:ea typeface="+mn-ea"/>
                <a:cs typeface="+mn-cs"/>
              </a:rPr>
              <a:t>Behavioral Neuroscience</a:t>
            </a:r>
            <a:r>
              <a:rPr lang="en-US" sz="1600" kern="1200" dirty="0">
                <a:solidFill>
                  <a:schemeClr val="tx1"/>
                </a:solidFill>
                <a:effectLst/>
                <a:latin typeface="Times" charset="0"/>
                <a:ea typeface="+mn-ea"/>
                <a:cs typeface="+mn-cs"/>
              </a:rPr>
              <a:t>, 9th Edition. Oxford University Press/Sinauer: Sunderland, MA.)</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a:t>
            </a:fld>
            <a:endParaRPr lang="en-US"/>
          </a:p>
        </p:txBody>
      </p:sp>
    </p:spTree>
    <p:extLst>
      <p:ext uri="{BB962C8B-B14F-4D97-AF65-F5344CB8AC3E}">
        <p14:creationId xmlns:p14="http://schemas.microsoft.com/office/powerpoint/2010/main" val="409342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7, p. 17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fMRI can decode recall of short film clips—in this example, of a woman taking a drink from a cup and disposing of it in a trash can.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20</a:t>
            </a:fld>
            <a:endParaRPr lang="en-US"/>
          </a:p>
        </p:txBody>
      </p:sp>
    </p:spTree>
    <p:extLst>
      <p:ext uri="{BB962C8B-B14F-4D97-AF65-F5344CB8AC3E}">
        <p14:creationId xmlns:p14="http://schemas.microsoft.com/office/powerpoint/2010/main" val="77675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7.4</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grid depicts an ensemble of four neurons, each represented by a cell that can be either off (blank) or on (blue) in response to a stimulus. Compared with a single-cell coding scheme (top row), in which each cell codes one type of stimulus (banana, binoculars, book, shell), population coding (bottom row) allows the same ensemble to represent many more stimuli with unique patterns of activity.</a:t>
            </a:r>
          </a:p>
          <a:p>
            <a:pPr fontAlgn="ctr"/>
            <a:r>
              <a:rPr lang="en-US" sz="1600" kern="1200" dirty="0">
                <a:solidFill>
                  <a:schemeClr val="tx1"/>
                </a:solidFill>
                <a:effectLst/>
                <a:latin typeface="Times" charset="0"/>
                <a:ea typeface="+mn-ea"/>
                <a:cs typeface="+mn-cs"/>
              </a:rPr>
              <a:t>Photo credits: Bananas: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bergamont</a:t>
            </a:r>
            <a:r>
              <a:rPr lang="en-US" sz="1600" kern="1200" dirty="0">
                <a:solidFill>
                  <a:schemeClr val="tx1"/>
                </a:solidFill>
                <a:effectLst/>
                <a:latin typeface="Times" charset="0"/>
                <a:ea typeface="+mn-ea"/>
                <a:cs typeface="+mn-cs"/>
              </a:rPr>
              <a:t>; Binoculars, shell, cranes, lens, and cooking oil: courtesy of M. H. Siddall; Motorcycle: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goce</a:t>
            </a:r>
            <a:r>
              <a:rPr lang="en-US" sz="1600" kern="1200" dirty="0">
                <a:solidFill>
                  <a:schemeClr val="tx1"/>
                </a:solidFill>
                <a:effectLst/>
                <a:latin typeface="Times" charset="0"/>
                <a:ea typeface="+mn-ea"/>
                <a:cs typeface="+mn-cs"/>
              </a:rPr>
              <a:t>; Cat: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GlobalP</a:t>
            </a:r>
            <a:r>
              <a:rPr lang="en-US" sz="1600" kern="1200" dirty="0">
                <a:solidFill>
                  <a:schemeClr val="tx1"/>
                </a:solidFill>
                <a:effectLst/>
                <a:latin typeface="Times" charset="0"/>
                <a:ea typeface="+mn-ea"/>
                <a:cs typeface="+mn-cs"/>
              </a:rPr>
              <a:t>; Little car: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omada</a:t>
            </a:r>
            <a:r>
              <a:rPr lang="en-US" sz="1600" kern="1200" dirty="0">
                <a:solidFill>
                  <a:schemeClr val="tx1"/>
                </a:solidFill>
                <a:effectLst/>
                <a:latin typeface="Times" charset="0"/>
                <a:ea typeface="+mn-ea"/>
                <a:cs typeface="+mn-cs"/>
              </a:rPr>
              <a:t>; Pumpkin pie: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DebbiSmirnoff</a:t>
            </a:r>
            <a:r>
              <a:rPr lang="en-US" sz="1600" kern="1200" dirty="0">
                <a:solidFill>
                  <a:schemeClr val="tx1"/>
                </a:solidFill>
                <a:effectLst/>
                <a:latin typeface="Times" charset="0"/>
                <a:ea typeface="+mn-ea"/>
                <a:cs typeface="+mn-cs"/>
              </a:rPr>
              <a:t>; Book: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Fotocam</a:t>
            </a:r>
            <a:r>
              <a:rPr lang="en-US" sz="1600" kern="1200" dirty="0">
                <a:solidFill>
                  <a:schemeClr val="tx1"/>
                </a:solidFill>
                <a:effectLst/>
                <a:latin typeface="Times" charset="0"/>
                <a:ea typeface="+mn-ea"/>
                <a:cs typeface="+mn-cs"/>
              </a:rPr>
              <a:t>; Guitar: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/Puripat1981; </a:t>
            </a:r>
            <a:r>
              <a:rPr lang="en-US" sz="1600" kern="1200" dirty="0" err="1">
                <a:solidFill>
                  <a:schemeClr val="tx1"/>
                </a:solidFill>
                <a:effectLst/>
                <a:latin typeface="Times" charset="0"/>
                <a:ea typeface="+mn-ea"/>
                <a:cs typeface="+mn-cs"/>
              </a:rPr>
              <a:t>Chillies</a:t>
            </a:r>
            <a:r>
              <a:rPr lang="en-US" sz="1600" kern="1200" dirty="0">
                <a:solidFill>
                  <a:schemeClr val="tx1"/>
                </a:solidFill>
                <a:effectLst/>
                <a:latin typeface="Times" charset="0"/>
                <a:ea typeface="+mn-ea"/>
                <a:cs typeface="+mn-cs"/>
              </a:rPr>
              <a:t>: © </a:t>
            </a:r>
            <a:r>
              <a:rPr lang="en-US" sz="1600" kern="1200" dirty="0" err="1">
                <a:solidFill>
                  <a:schemeClr val="tx1"/>
                </a:solidFill>
                <a:effectLst/>
                <a:latin typeface="Times" charset="0"/>
                <a:ea typeface="+mn-ea"/>
                <a:cs typeface="+mn-cs"/>
              </a:rPr>
              <a:t>iStock.com</a:t>
            </a:r>
            <a:r>
              <a:rPr lang="en-US" sz="1600" kern="1200" dirty="0">
                <a:solidFill>
                  <a:schemeClr val="tx1"/>
                </a:solidFill>
                <a:effectLst/>
                <a:latin typeface="Times" charset="0"/>
                <a:ea typeface="+mn-ea"/>
                <a:cs typeface="+mn-cs"/>
              </a:rPr>
              <a:t>/Galina </a:t>
            </a:r>
            <a:r>
              <a:rPr lang="en-US" sz="1600" kern="1200" dirty="0" err="1">
                <a:solidFill>
                  <a:schemeClr val="tx1"/>
                </a:solidFill>
                <a:effectLst/>
                <a:latin typeface="Times" charset="0"/>
                <a:ea typeface="+mn-ea"/>
                <a:cs typeface="+mn-cs"/>
              </a:rPr>
              <a:t>Shafran</a:t>
            </a:r>
            <a:r>
              <a:rPr lang="en-US" sz="1600" kern="1200" dirty="0">
                <a:solidFill>
                  <a:schemeClr val="tx1"/>
                </a:solidFill>
                <a:effectLst/>
                <a:latin typeface="Times" charset="0"/>
                <a:ea typeface="+mn-ea"/>
                <a:cs typeface="+mn-cs"/>
              </a:rPr>
              <a:t>; Salt and pepper: © Tracy </a:t>
            </a:r>
            <a:r>
              <a:rPr lang="en-US" sz="1600" kern="1200" dirty="0" err="1">
                <a:solidFill>
                  <a:schemeClr val="tx1"/>
                </a:solidFill>
                <a:effectLst/>
                <a:latin typeface="Times" charset="0"/>
                <a:ea typeface="+mn-ea"/>
                <a:cs typeface="+mn-cs"/>
              </a:rPr>
              <a:t>Decourcy</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Dreamstime.com</a:t>
            </a:r>
            <a:r>
              <a:rPr lang="en-US" sz="1600" kern="1200" dirty="0">
                <a:solidFill>
                  <a:schemeClr val="tx1"/>
                </a:solidFill>
                <a:effectLst/>
                <a:latin typeface="Times" charset="0"/>
                <a:ea typeface="+mn-ea"/>
                <a:cs typeface="+mn-cs"/>
              </a:rPr>
              <a:t>; Tennis racket: © </a:t>
            </a:r>
            <a:r>
              <a:rPr lang="en-US" sz="1600" kern="1200" dirty="0" err="1">
                <a:solidFill>
                  <a:schemeClr val="tx1"/>
                </a:solidFill>
                <a:effectLst/>
                <a:latin typeface="Times" charset="0"/>
                <a:ea typeface="+mn-ea"/>
                <a:cs typeface="+mn-cs"/>
              </a:rPr>
              <a:t>pukach</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Shutterstock.com</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21</a:t>
            </a:fld>
            <a:endParaRPr lang="en-US"/>
          </a:p>
        </p:txBody>
      </p:sp>
    </p:spTree>
    <p:extLst>
      <p:ext uri="{BB962C8B-B14F-4D97-AF65-F5344CB8AC3E}">
        <p14:creationId xmlns:p14="http://schemas.microsoft.com/office/powerpoint/2010/main" val="2638800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22</a:t>
            </a:fld>
            <a:endParaRPr lang="en-US"/>
          </a:p>
        </p:txBody>
      </p:sp>
    </p:spTree>
    <p:extLst>
      <p:ext uri="{BB962C8B-B14F-4D97-AF65-F5344CB8AC3E}">
        <p14:creationId xmlns:p14="http://schemas.microsoft.com/office/powerpoint/2010/main" val="1161853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23</a:t>
            </a:fld>
            <a:endParaRPr lang="en-US"/>
          </a:p>
        </p:txBody>
      </p:sp>
    </p:spTree>
    <p:extLst>
      <p:ext uri="{BB962C8B-B14F-4D97-AF65-F5344CB8AC3E}">
        <p14:creationId xmlns:p14="http://schemas.microsoft.com/office/powerpoint/2010/main" val="293400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24</a:t>
            </a:fld>
            <a:endParaRPr lang="en-US"/>
          </a:p>
        </p:txBody>
      </p:sp>
    </p:spTree>
    <p:extLst>
      <p:ext uri="{BB962C8B-B14F-4D97-AF65-F5344CB8AC3E}">
        <p14:creationId xmlns:p14="http://schemas.microsoft.com/office/powerpoint/2010/main" val="2271167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7.13  </a:t>
            </a:r>
            <a:r>
              <a:rPr lang="en-US" sz="1600" b="1" kern="1200" dirty="0">
                <a:solidFill>
                  <a:schemeClr val="tx1"/>
                </a:solidFill>
                <a:effectLst/>
                <a:latin typeface="Times" charset="0"/>
                <a:ea typeface="+mn-ea"/>
                <a:cs typeface="+mn-cs"/>
              </a:rPr>
              <a:t>Recording from grid cells while a rat runs around a box (top panel) activates different grid cells depending on location (middle panel)</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These firing patterns reveal a grid arrangement (bottom panel), which turns out to be an efficient way to code location in space. (After A. Abbott. 2014. </a:t>
            </a:r>
            <a:r>
              <a:rPr lang="en-US" sz="1600" i="1" kern="1200" dirty="0">
                <a:solidFill>
                  <a:schemeClr val="tx1"/>
                </a:solidFill>
                <a:effectLst/>
                <a:latin typeface="Times" charset="0"/>
                <a:ea typeface="+mn-ea"/>
                <a:cs typeface="+mn-cs"/>
              </a:rPr>
              <a:t>Nature</a:t>
            </a:r>
            <a:r>
              <a:rPr lang="en-US" sz="1600" kern="1200" dirty="0">
                <a:solidFill>
                  <a:schemeClr val="tx1"/>
                </a:solidFill>
                <a:effectLst/>
                <a:latin typeface="Times" charset="0"/>
                <a:ea typeface="+mn-ea"/>
                <a:cs typeface="+mn-cs"/>
              </a:rPr>
              <a:t> 514: 154–157.)</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25</a:t>
            </a:fld>
            <a:endParaRPr lang="en-US"/>
          </a:p>
        </p:txBody>
      </p:sp>
    </p:spTree>
    <p:extLst>
      <p:ext uri="{BB962C8B-B14F-4D97-AF65-F5344CB8AC3E}">
        <p14:creationId xmlns:p14="http://schemas.microsoft.com/office/powerpoint/2010/main" val="2371858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7.14  </a:t>
            </a:r>
            <a:r>
              <a:rPr lang="en-US" sz="1600" b="1" kern="1200" dirty="0">
                <a:solidFill>
                  <a:schemeClr val="tx1"/>
                </a:solidFill>
                <a:effectLst/>
                <a:latin typeface="Times" charset="0"/>
                <a:ea typeface="+mn-ea"/>
                <a:cs typeface="+mn-cs"/>
              </a:rPr>
              <a:t>People can code space in an allocentric way or an egocentric way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an allocentric coding system, the location of the trashcan is referenced with respect to the bench and car. In an egocentric coding system, the location of the trashcan is referenced as located ahead of where the person is facing. (From http://</a:t>
            </a:r>
            <a:r>
              <a:rPr lang="en-US" sz="1600" kern="1200" dirty="0" err="1">
                <a:solidFill>
                  <a:schemeClr val="tx1"/>
                </a:solidFill>
                <a:effectLst/>
                <a:latin typeface="Times" charset="0"/>
                <a:ea typeface="+mn-ea"/>
                <a:cs typeface="+mn-cs"/>
              </a:rPr>
              <a:t>www.nmr.mgh.harvard.edu</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mkozhevnlab</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page_id</a:t>
            </a:r>
            <a:r>
              <a:rPr lang="en-US" sz="1600" kern="1200" dirty="0">
                <a:solidFill>
                  <a:schemeClr val="tx1"/>
                </a:solidFill>
                <a:effectLst/>
                <a:latin typeface="Times" charset="0"/>
                <a:ea typeface="+mn-ea"/>
                <a:cs typeface="+mn-cs"/>
              </a:rPr>
              <a:t>=308, with permission from Maria </a:t>
            </a:r>
            <a:r>
              <a:rPr lang="en-US" sz="1600" kern="1200" dirty="0" err="1">
                <a:solidFill>
                  <a:schemeClr val="tx1"/>
                </a:solidFill>
                <a:effectLst/>
                <a:latin typeface="Times" charset="0"/>
                <a:ea typeface="+mn-ea"/>
                <a:cs typeface="+mn-cs"/>
              </a:rPr>
              <a:t>Kozhevnikov</a:t>
            </a:r>
            <a:r>
              <a:rPr lang="en-US" sz="1600" kern="1200" dirty="0">
                <a:solidFill>
                  <a:schemeClr val="tx1"/>
                </a:solidFill>
                <a:effectLst/>
                <a:latin typeface="Times" charset="0"/>
                <a:ea typeface="+mn-ea"/>
                <a:cs typeface="+mn-cs"/>
              </a:rPr>
              <a:t>.)</a:t>
            </a:r>
          </a:p>
          <a:p>
            <a:r>
              <a:rPr lang="en-US" sz="1600" kern="1200" dirty="0">
                <a:solidFill>
                  <a:schemeClr val="tx1"/>
                </a:solidFill>
                <a:effectLst/>
                <a:latin typeface="Times" charset="0"/>
                <a:ea typeface="+mn-ea"/>
                <a:cs typeface="+mn-cs"/>
              </a:rPr>
              <a:t> </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26</a:t>
            </a:fld>
            <a:endParaRPr lang="en-US"/>
          </a:p>
        </p:txBody>
      </p:sp>
    </p:spTree>
    <p:extLst>
      <p:ext uri="{BB962C8B-B14F-4D97-AF65-F5344CB8AC3E}">
        <p14:creationId xmlns:p14="http://schemas.microsoft.com/office/powerpoint/2010/main" val="216453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7.2  </a:t>
            </a:r>
            <a:r>
              <a:rPr lang="en-US" sz="1600" b="1" kern="1200" dirty="0">
                <a:solidFill>
                  <a:schemeClr val="tx1"/>
                </a:solidFill>
                <a:effectLst/>
                <a:latin typeface="Times" charset="0"/>
                <a:ea typeface="+mn-ea"/>
                <a:cs typeface="+mn-cs"/>
              </a:rPr>
              <a:t>H.M.’s performance on a mirror-tracing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Brenda Milner tested H.M.’s ability to learn new skills, which involves the formation of “motor memories,” with this star-tracing experiment. (After B. Milner. 1965. In </a:t>
            </a:r>
            <a:r>
              <a:rPr lang="en-US" sz="1600" i="1" kern="1200" dirty="0">
                <a:solidFill>
                  <a:schemeClr val="tx1"/>
                </a:solidFill>
                <a:effectLst/>
                <a:latin typeface="Times" charset="0"/>
                <a:ea typeface="+mn-ea"/>
                <a:cs typeface="+mn-cs"/>
              </a:rPr>
              <a:t>Cognitive Processes And The Brain; An Enduring Problem in Psychology</a:t>
            </a:r>
            <a:r>
              <a:rPr lang="en-US" sz="1600" kern="1200" dirty="0">
                <a:solidFill>
                  <a:schemeClr val="tx1"/>
                </a:solidFill>
                <a:effectLst/>
                <a:latin typeface="Times" charset="0"/>
                <a:ea typeface="+mn-ea"/>
                <a:cs typeface="+mn-cs"/>
              </a:rPr>
              <a:t>, P. M. Milner and S. E. Glickman [Eds.], pp. 97–111. Van Nostrand: Princeton, N.J.)</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3</a:t>
            </a:fld>
            <a:endParaRPr lang="en-US"/>
          </a:p>
        </p:txBody>
      </p:sp>
    </p:spTree>
    <p:extLst>
      <p:ext uri="{BB962C8B-B14F-4D97-AF65-F5344CB8AC3E}">
        <p14:creationId xmlns:p14="http://schemas.microsoft.com/office/powerpoint/2010/main" val="27349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7.2</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A healthy brain compared with one showing severe damage from Alzheimer’s disease.</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4</a:t>
            </a:fld>
            <a:endParaRPr lang="en-US"/>
          </a:p>
        </p:txBody>
      </p:sp>
    </p:spTree>
    <p:extLst>
      <p:ext uri="{BB962C8B-B14F-4D97-AF65-F5344CB8AC3E}">
        <p14:creationId xmlns:p14="http://schemas.microsoft.com/office/powerpoint/2010/main" val="137636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7.3  </a:t>
            </a:r>
            <a:r>
              <a:rPr lang="en-US" sz="1600" b="1" kern="1200" dirty="0">
                <a:solidFill>
                  <a:schemeClr val="tx1"/>
                </a:solidFill>
                <a:effectLst/>
                <a:latin typeface="Times" charset="0"/>
                <a:ea typeface="+mn-ea"/>
                <a:cs typeface="+mn-cs"/>
              </a:rPr>
              <a:t>A taxonomy of long-term memory systems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is modified to show the types of learning discussed in this chapter. (After L. R. Squire. 2004. </a:t>
            </a:r>
            <a:r>
              <a:rPr lang="en-US" sz="1600" i="1" kern="1200" dirty="0" err="1">
                <a:solidFill>
                  <a:schemeClr val="tx1"/>
                </a:solidFill>
                <a:effectLst/>
                <a:latin typeface="Times" charset="0"/>
                <a:ea typeface="+mn-ea"/>
                <a:cs typeface="+mn-cs"/>
              </a:rPr>
              <a:t>Neurobiol</a:t>
            </a:r>
            <a:r>
              <a:rPr lang="en-US" sz="1600" i="1" kern="1200" dirty="0">
                <a:solidFill>
                  <a:schemeClr val="tx1"/>
                </a:solidFill>
                <a:effectLst/>
                <a:latin typeface="Times" charset="0"/>
                <a:ea typeface="+mn-ea"/>
                <a:cs typeface="+mn-cs"/>
              </a:rPr>
              <a:t> Learn Mem</a:t>
            </a:r>
            <a:r>
              <a:rPr lang="en-US" sz="1600" kern="1200" dirty="0">
                <a:solidFill>
                  <a:schemeClr val="tx1"/>
                </a:solidFill>
                <a:effectLst/>
                <a:latin typeface="Times" charset="0"/>
                <a:ea typeface="+mn-ea"/>
                <a:cs typeface="+mn-cs"/>
              </a:rPr>
              <a:t> 82: 171–177.)</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a:t>
            </a:fld>
            <a:endParaRPr lang="en-US"/>
          </a:p>
        </p:txBody>
      </p:sp>
    </p:spTree>
    <p:extLst>
      <p:ext uri="{BB962C8B-B14F-4D97-AF65-F5344CB8AC3E}">
        <p14:creationId xmlns:p14="http://schemas.microsoft.com/office/powerpoint/2010/main" val="89533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dirty="0">
                <a:solidFill>
                  <a:schemeClr val="tx1"/>
                </a:solidFill>
                <a:effectLst/>
                <a:latin typeface="Times" charset="0"/>
                <a:ea typeface="+mn-ea"/>
                <a:cs typeface="+mn-cs"/>
              </a:rPr>
              <a:t>See for Yourself 7.1</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Mirror-Reversed Words</a:t>
            </a:r>
          </a:p>
          <a:p>
            <a:pPr fontAlgn="ctr"/>
            <a:r>
              <a:rPr lang="en-US" sz="1600" kern="1200" dirty="0">
                <a:solidFill>
                  <a:schemeClr val="tx1"/>
                </a:solidFill>
                <a:effectLst/>
                <a:latin typeface="Times" charset="0"/>
                <a:ea typeface="+mn-ea"/>
                <a:cs typeface="+mn-cs"/>
              </a:rPr>
              <a:t>After N. J. Cohen and L. R. Squire. 1980. Science 210: 207–210.</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a:t>
            </a:fld>
            <a:endParaRPr lang="en-US"/>
          </a:p>
        </p:txBody>
      </p:sp>
    </p:spTree>
    <p:extLst>
      <p:ext uri="{BB962C8B-B14F-4D97-AF65-F5344CB8AC3E}">
        <p14:creationId xmlns:p14="http://schemas.microsoft.com/office/powerpoint/2010/main" val="325665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7.4  </a:t>
            </a:r>
            <a:r>
              <a:rPr lang="en-US" sz="1600" b="1" kern="1200" dirty="0">
                <a:solidFill>
                  <a:schemeClr val="tx1"/>
                </a:solidFill>
                <a:effectLst/>
                <a:latin typeface="Times" charset="0"/>
                <a:ea typeface="+mn-ea"/>
                <a:cs typeface="+mn-cs"/>
              </a:rPr>
              <a:t>Response time is faster for repeating motor sequences (solid line) than for random motor</a:t>
            </a:r>
            <a:r>
              <a:rPr lang="en-US" sz="1600" kern="1200" dirty="0">
                <a:solidFill>
                  <a:schemeClr val="tx1"/>
                </a:solidFill>
                <a:effectLst/>
                <a:latin typeface="Times" charset="0"/>
                <a:ea typeface="+mn-ea"/>
                <a:cs typeface="+mn-cs"/>
              </a:rPr>
              <a:t> </a:t>
            </a:r>
            <a:r>
              <a:rPr lang="en-US" sz="1600" b="1" kern="1200" dirty="0">
                <a:solidFill>
                  <a:schemeClr val="tx1"/>
                </a:solidFill>
                <a:effectLst/>
                <a:latin typeface="Times" charset="0"/>
                <a:ea typeface="+mn-ea"/>
                <a:cs typeface="+mn-cs"/>
              </a:rPr>
              <a:t>sequences (dashed line)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Performance improves over time, reflecting motor sequence learning. (After M. J. </a:t>
            </a:r>
            <a:r>
              <a:rPr lang="en-US" sz="1600" kern="1200" dirty="0" err="1">
                <a:solidFill>
                  <a:schemeClr val="tx1"/>
                </a:solidFill>
                <a:effectLst/>
                <a:latin typeface="Times" charset="0"/>
                <a:ea typeface="+mn-ea"/>
                <a:cs typeface="+mn-cs"/>
              </a:rPr>
              <a:t>Nissen</a:t>
            </a:r>
            <a:r>
              <a:rPr lang="en-US" sz="1600" kern="1200" dirty="0">
                <a:solidFill>
                  <a:schemeClr val="tx1"/>
                </a:solidFill>
                <a:effectLst/>
                <a:latin typeface="Times" charset="0"/>
                <a:ea typeface="+mn-ea"/>
                <a:cs typeface="+mn-cs"/>
              </a:rPr>
              <a:t> and P. </a:t>
            </a:r>
            <a:r>
              <a:rPr lang="en-US" sz="1600" kern="1200" dirty="0" err="1">
                <a:solidFill>
                  <a:schemeClr val="tx1"/>
                </a:solidFill>
                <a:effectLst/>
                <a:latin typeface="Times" charset="0"/>
                <a:ea typeface="+mn-ea"/>
                <a:cs typeface="+mn-cs"/>
              </a:rPr>
              <a:t>Bullemer</a:t>
            </a:r>
            <a:r>
              <a:rPr lang="en-US" sz="1600" kern="1200" dirty="0">
                <a:solidFill>
                  <a:schemeClr val="tx1"/>
                </a:solidFill>
                <a:effectLst/>
                <a:latin typeface="Times" charset="0"/>
                <a:ea typeface="+mn-ea"/>
                <a:cs typeface="+mn-cs"/>
              </a:rPr>
              <a:t>. 1987.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19: 1–32.)</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a:t>
            </a:fld>
            <a:endParaRPr lang="en-US"/>
          </a:p>
        </p:txBody>
      </p:sp>
    </p:spTree>
    <p:extLst>
      <p:ext uri="{BB962C8B-B14F-4D97-AF65-F5344CB8AC3E}">
        <p14:creationId xmlns:p14="http://schemas.microsoft.com/office/powerpoint/2010/main" val="265427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7.5</a:t>
            </a:r>
            <a:r>
              <a:rPr lang="en-US" sz="1600" b="1" kern="1200" dirty="0">
                <a:solidFill>
                  <a:schemeClr val="tx1"/>
                </a:solidFill>
                <a:effectLst/>
                <a:latin typeface="Times" charset="0"/>
                <a:ea typeface="+mn-ea"/>
                <a:cs typeface="+mn-cs"/>
              </a:rPr>
              <a:t>  Perceptual priming and repetition suppression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presented with a series of scenes and asked to make an indoor or outdoor judgment in response to each scene, observers are faster to respond to scenes that appeared before (repeated). The fMRI response in the place area is smaller for repeated scenes than for novel scenes, and this difference is known as repetition suppression.</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8</a:t>
            </a:fld>
            <a:endParaRPr lang="en-US"/>
          </a:p>
        </p:txBody>
      </p:sp>
    </p:spTree>
    <p:extLst>
      <p:ext uri="{BB962C8B-B14F-4D97-AF65-F5344CB8AC3E}">
        <p14:creationId xmlns:p14="http://schemas.microsoft.com/office/powerpoint/2010/main" val="428412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7.6  </a:t>
            </a:r>
            <a:r>
              <a:rPr lang="en-US" sz="1600" b="1" kern="1200" dirty="0">
                <a:solidFill>
                  <a:schemeClr val="tx1"/>
                </a:solidFill>
                <a:effectLst/>
                <a:latin typeface="Times" charset="0"/>
                <a:ea typeface="+mn-ea"/>
                <a:cs typeface="+mn-cs"/>
              </a:rPr>
              <a:t>Statistical learning in language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During training, infants and adults are exposed to continuous speech streams in which artificial words (e.g., “</a:t>
            </a:r>
            <a:r>
              <a:rPr lang="en-US" sz="1600" kern="1200" dirty="0" err="1">
                <a:solidFill>
                  <a:schemeClr val="tx1"/>
                </a:solidFill>
                <a:effectLst/>
                <a:latin typeface="Times" charset="0"/>
                <a:ea typeface="+mn-ea"/>
                <a:cs typeface="+mn-cs"/>
              </a:rPr>
              <a:t>pabiku</a:t>
            </a:r>
            <a:r>
              <a:rPr lang="en-US" sz="1600" kern="1200" dirty="0">
                <a:solidFill>
                  <a:schemeClr val="tx1"/>
                </a:solidFill>
                <a:effectLst/>
                <a:latin typeface="Times" charset="0"/>
                <a:ea typeface="+mn-ea"/>
                <a:cs typeface="+mn-cs"/>
              </a:rPr>
              <a:t>”) are repeated. Then they are tested on these artificial words, or are presented with part-words (“</a:t>
            </a:r>
            <a:r>
              <a:rPr lang="en-US" sz="1600" kern="1200" dirty="0" err="1">
                <a:solidFill>
                  <a:schemeClr val="tx1"/>
                </a:solidFill>
                <a:effectLst/>
                <a:latin typeface="Times" charset="0"/>
                <a:ea typeface="+mn-ea"/>
                <a:cs typeface="+mn-cs"/>
              </a:rPr>
              <a:t>kudaro</a:t>
            </a:r>
            <a:r>
              <a:rPr lang="en-US" sz="1600" kern="1200" dirty="0">
                <a:solidFill>
                  <a:schemeClr val="tx1"/>
                </a:solidFill>
                <a:effectLst/>
                <a:latin typeface="Times" charset="0"/>
                <a:ea typeface="+mn-ea"/>
                <a:cs typeface="+mn-cs"/>
              </a:rPr>
              <a:t>”) that span word boundaries, and hence appeared less frequently (although the individual syllables all appeared the same number of times). Participants show familiarity for the repeated artificial words, showing that based on the statistics of how the syllables string together, they can segment the word boundaries. (After J. </a:t>
            </a:r>
            <a:r>
              <a:rPr lang="en-US" sz="1600" kern="1200" dirty="0" err="1">
                <a:solidFill>
                  <a:schemeClr val="tx1"/>
                </a:solidFill>
                <a:effectLst/>
                <a:latin typeface="Times" charset="0"/>
                <a:ea typeface="+mn-ea"/>
                <a:cs typeface="+mn-cs"/>
              </a:rPr>
              <a:t>Sedivy</a:t>
            </a:r>
            <a:r>
              <a:rPr lang="en-US" sz="1600" kern="1200" dirty="0">
                <a:solidFill>
                  <a:schemeClr val="tx1"/>
                </a:solidFill>
                <a:effectLst/>
                <a:latin typeface="Times" charset="0"/>
                <a:ea typeface="+mn-ea"/>
                <a:cs typeface="+mn-cs"/>
              </a:rPr>
              <a:t>. 2019. </a:t>
            </a:r>
            <a:r>
              <a:rPr lang="en-US" sz="1600" i="1" kern="1200" dirty="0">
                <a:solidFill>
                  <a:schemeClr val="tx1"/>
                </a:solidFill>
                <a:effectLst/>
                <a:latin typeface="Times" charset="0"/>
                <a:ea typeface="+mn-ea"/>
                <a:cs typeface="+mn-cs"/>
              </a:rPr>
              <a:t>Language in Mind</a:t>
            </a:r>
            <a:r>
              <a:rPr lang="en-US" sz="1600" kern="1200" dirty="0">
                <a:solidFill>
                  <a:schemeClr val="tx1"/>
                </a:solidFill>
                <a:effectLst/>
                <a:latin typeface="Times" charset="0"/>
                <a:ea typeface="+mn-ea"/>
                <a:cs typeface="+mn-cs"/>
              </a:rPr>
              <a:t>, 2nd Edition. Oxford University Press/Sinauer: Sunderland, MA; adapted from J. R. </a:t>
            </a:r>
            <a:r>
              <a:rPr lang="en-US" sz="1600" kern="1200" dirty="0" err="1">
                <a:solidFill>
                  <a:schemeClr val="tx1"/>
                </a:solidFill>
                <a:effectLst/>
                <a:latin typeface="Times" charset="0"/>
                <a:ea typeface="+mn-ea"/>
                <a:cs typeface="+mn-cs"/>
              </a:rPr>
              <a:t>Saffran</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274: 1926–1928.)</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9</a:t>
            </a:fld>
            <a:endParaRPr lang="en-US"/>
          </a:p>
        </p:txBody>
      </p:sp>
    </p:spTree>
    <p:extLst>
      <p:ext uri="{BB962C8B-B14F-4D97-AF65-F5344CB8AC3E}">
        <p14:creationId xmlns:p14="http://schemas.microsoft.com/office/powerpoint/2010/main" val="317764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64C1-23CB-1342-A42A-8802B3D7D727}"/>
              </a:ext>
            </a:extLst>
          </p:cNvPr>
          <p:cNvSpPr>
            <a:spLocks noGrp="1"/>
          </p:cNvSpPr>
          <p:nvPr>
            <p:ph type="title"/>
          </p:nvPr>
        </p:nvSpPr>
        <p:spPr/>
        <p:txBody>
          <a:bodyPr/>
          <a:lstStyle/>
          <a:p>
            <a:r>
              <a:rPr lang="en-US"/>
              <a:t>Chapter 7 Opener </a:t>
            </a:r>
            <a:endParaRPr lang="en-US" dirty="0"/>
          </a:p>
        </p:txBody>
      </p:sp>
      <p:pic>
        <p:nvPicPr>
          <p:cNvPr id="6" name="Content Placeholder 5" descr="COGNITION1e-Ch07-Opene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841750" y="480219"/>
            <a:ext cx="4508500" cy="6299200"/>
          </a:xfrm>
        </p:spPr>
      </p:pic>
    </p:spTree>
    <p:extLst>
      <p:ext uri="{BB962C8B-B14F-4D97-AF65-F5344CB8AC3E}">
        <p14:creationId xmlns:p14="http://schemas.microsoft.com/office/powerpoint/2010/main" val="276201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5E10-67A0-0243-8898-E45B8F537B92}"/>
              </a:ext>
            </a:extLst>
          </p:cNvPr>
          <p:cNvSpPr>
            <a:spLocks noGrp="1"/>
          </p:cNvSpPr>
          <p:nvPr>
            <p:ph type="title"/>
          </p:nvPr>
        </p:nvSpPr>
        <p:spPr/>
        <p:txBody>
          <a:bodyPr/>
          <a:lstStyle/>
          <a:p>
            <a:r>
              <a:rPr lang="en-US"/>
              <a:t>Figure 7.7  Computer-based visual search task </a:t>
            </a:r>
            <a:endParaRPr lang="en-US" dirty="0"/>
          </a:p>
        </p:txBody>
      </p:sp>
      <p:pic>
        <p:nvPicPr>
          <p:cNvPr id="6" name="Content Placeholder 5" descr="COGNITION1e-Fig-07-07-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60655"/>
            <a:ext cx="11376025" cy="5538327"/>
          </a:xfrm>
        </p:spPr>
      </p:pic>
    </p:spTree>
    <p:extLst>
      <p:ext uri="{BB962C8B-B14F-4D97-AF65-F5344CB8AC3E}">
        <p14:creationId xmlns:p14="http://schemas.microsoft.com/office/powerpoint/2010/main" val="25393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02C1-7DB3-3C4E-8E1D-AE92C3D650E9}"/>
              </a:ext>
            </a:extLst>
          </p:cNvPr>
          <p:cNvSpPr>
            <a:spLocks noGrp="1"/>
          </p:cNvSpPr>
          <p:nvPr>
            <p:ph type="title"/>
          </p:nvPr>
        </p:nvSpPr>
        <p:spPr/>
        <p:txBody>
          <a:bodyPr/>
          <a:lstStyle/>
          <a:p>
            <a:r>
              <a:rPr lang="en-US"/>
              <a:t>Figure 7.7  Computer-based visual search task (Part 1)</a:t>
            </a:r>
            <a:endParaRPr lang="en-US" dirty="0"/>
          </a:p>
        </p:txBody>
      </p:sp>
      <p:pic>
        <p:nvPicPr>
          <p:cNvPr id="6" name="Content Placeholder 5" descr="COGNITION1e-Fig-07-07-1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59100" y="480219"/>
            <a:ext cx="6273800" cy="6299200"/>
          </a:xfrm>
        </p:spPr>
      </p:pic>
    </p:spTree>
    <p:extLst>
      <p:ext uri="{BB962C8B-B14F-4D97-AF65-F5344CB8AC3E}">
        <p14:creationId xmlns:p14="http://schemas.microsoft.com/office/powerpoint/2010/main" val="427791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550C-98DD-934B-A029-C63CFB56F52D}"/>
              </a:ext>
            </a:extLst>
          </p:cNvPr>
          <p:cNvSpPr>
            <a:spLocks noGrp="1"/>
          </p:cNvSpPr>
          <p:nvPr>
            <p:ph type="title"/>
          </p:nvPr>
        </p:nvSpPr>
        <p:spPr/>
        <p:txBody>
          <a:bodyPr/>
          <a:lstStyle/>
          <a:p>
            <a:r>
              <a:rPr lang="en-US"/>
              <a:t>Figure 7.7  Computer-based visual search task (Part 2)</a:t>
            </a:r>
            <a:endParaRPr lang="en-US" dirty="0"/>
          </a:p>
        </p:txBody>
      </p:sp>
      <p:pic>
        <p:nvPicPr>
          <p:cNvPr id="6" name="Content Placeholder 5" descr="COGNITION1e-Fig-07-07-2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17800" y="480219"/>
            <a:ext cx="6756400" cy="6299200"/>
          </a:xfrm>
        </p:spPr>
      </p:pic>
    </p:spTree>
    <p:extLst>
      <p:ext uri="{BB962C8B-B14F-4D97-AF65-F5344CB8AC3E}">
        <p14:creationId xmlns:p14="http://schemas.microsoft.com/office/powerpoint/2010/main" val="15653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866A-C2E0-E643-913F-01B08A431596}"/>
              </a:ext>
            </a:extLst>
          </p:cNvPr>
          <p:cNvSpPr>
            <a:spLocks noGrp="1"/>
          </p:cNvSpPr>
          <p:nvPr>
            <p:ph type="title"/>
          </p:nvPr>
        </p:nvSpPr>
        <p:spPr/>
        <p:txBody>
          <a:bodyPr/>
          <a:lstStyle/>
          <a:p>
            <a:r>
              <a:rPr lang="en-US"/>
              <a:t>Figure 7.8  A serial position curve </a:t>
            </a:r>
            <a:endParaRPr lang="en-US" dirty="0"/>
          </a:p>
        </p:txBody>
      </p:sp>
      <p:pic>
        <p:nvPicPr>
          <p:cNvPr id="6" name="Content Placeholder 5" descr="COGNITION1e-Fig-07-08-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05000" y="480219"/>
            <a:ext cx="8382000" cy="6299200"/>
          </a:xfrm>
        </p:spPr>
      </p:pic>
    </p:spTree>
    <p:extLst>
      <p:ext uri="{BB962C8B-B14F-4D97-AF65-F5344CB8AC3E}">
        <p14:creationId xmlns:p14="http://schemas.microsoft.com/office/powerpoint/2010/main" val="331627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C9F7-49C9-2F4E-9A66-A9581E13C555}"/>
              </a:ext>
            </a:extLst>
          </p:cNvPr>
          <p:cNvSpPr>
            <a:spLocks noGrp="1"/>
          </p:cNvSpPr>
          <p:nvPr>
            <p:ph type="title"/>
          </p:nvPr>
        </p:nvSpPr>
        <p:spPr/>
        <p:txBody>
          <a:bodyPr/>
          <a:lstStyle/>
          <a:p>
            <a:r>
              <a:rPr lang="en-US"/>
              <a:t>Figure 7.9  The recency effect is eliminated if a delay or distracting task is introduced at the end of the list </a:t>
            </a:r>
            <a:endParaRPr lang="en-US" dirty="0"/>
          </a:p>
        </p:txBody>
      </p:sp>
      <p:pic>
        <p:nvPicPr>
          <p:cNvPr id="6" name="Content Placeholder 5" descr="COGNITION1e-Fig-07-09-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6300" y="480219"/>
            <a:ext cx="10439400" cy="6299200"/>
          </a:xfrm>
        </p:spPr>
      </p:pic>
    </p:spTree>
    <p:extLst>
      <p:ext uri="{BB962C8B-B14F-4D97-AF65-F5344CB8AC3E}">
        <p14:creationId xmlns:p14="http://schemas.microsoft.com/office/powerpoint/2010/main" val="22969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9B1E-4F0D-CA43-BA09-7B7432D5721C}"/>
              </a:ext>
            </a:extLst>
          </p:cNvPr>
          <p:cNvSpPr>
            <a:spLocks noGrp="1"/>
          </p:cNvSpPr>
          <p:nvPr>
            <p:ph type="title"/>
          </p:nvPr>
        </p:nvSpPr>
        <p:spPr/>
        <p:txBody>
          <a:bodyPr/>
          <a:lstStyle/>
          <a:p>
            <a:r>
              <a:rPr lang="en-US" dirty="0"/>
              <a:t>Figure 7.10  The hippocampus and neocortex form a complementary memory system		</a:t>
            </a:r>
            <a:r>
              <a:rPr lang="en-US" sz="1000" dirty="0"/>
              <a:t>1</a:t>
            </a:r>
          </a:p>
        </p:txBody>
      </p:sp>
      <p:pic>
        <p:nvPicPr>
          <p:cNvPr id="6" name="Content Placeholder 5" descr="COGNITION1e-Fig-07-10-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12900" y="480219"/>
            <a:ext cx="8966200" cy="6299200"/>
          </a:xfrm>
        </p:spPr>
      </p:pic>
    </p:spTree>
    <p:extLst>
      <p:ext uri="{BB962C8B-B14F-4D97-AF65-F5344CB8AC3E}">
        <p14:creationId xmlns:p14="http://schemas.microsoft.com/office/powerpoint/2010/main" val="294371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2AC9-BDBA-A54B-9591-B66304154C3D}"/>
              </a:ext>
            </a:extLst>
          </p:cNvPr>
          <p:cNvSpPr>
            <a:spLocks noGrp="1"/>
          </p:cNvSpPr>
          <p:nvPr>
            <p:ph type="title"/>
          </p:nvPr>
        </p:nvSpPr>
        <p:spPr/>
        <p:txBody>
          <a:bodyPr/>
          <a:lstStyle/>
          <a:p>
            <a:r>
              <a:rPr lang="en-US" dirty="0"/>
              <a:t>Figure 7.10  The hippocampus and neocortex form a complementary memory system		</a:t>
            </a:r>
            <a:r>
              <a:rPr lang="en-US" sz="1000" dirty="0"/>
              <a:t>2</a:t>
            </a:r>
            <a:endParaRPr lang="en-US" dirty="0"/>
          </a:p>
        </p:txBody>
      </p:sp>
      <p:pic>
        <p:nvPicPr>
          <p:cNvPr id="6" name="Content Placeholder 5" descr="COGNITION1e-Fig-07-10-0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22550" y="480219"/>
            <a:ext cx="6946900" cy="6299200"/>
          </a:xfrm>
        </p:spPr>
      </p:pic>
    </p:spTree>
    <p:extLst>
      <p:ext uri="{BB962C8B-B14F-4D97-AF65-F5344CB8AC3E}">
        <p14:creationId xmlns:p14="http://schemas.microsoft.com/office/powerpoint/2010/main" val="247001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D734-8406-1F44-9470-6D23BB6A9033}"/>
              </a:ext>
            </a:extLst>
          </p:cNvPr>
          <p:cNvSpPr>
            <a:spLocks noGrp="1"/>
          </p:cNvSpPr>
          <p:nvPr>
            <p:ph type="title"/>
          </p:nvPr>
        </p:nvSpPr>
        <p:spPr/>
        <p:txBody>
          <a:bodyPr/>
          <a:lstStyle/>
          <a:p>
            <a:r>
              <a:rPr lang="en-US"/>
              <a:t>Figure 7.11  The subsequent memory effect </a:t>
            </a:r>
            <a:endParaRPr lang="en-US" dirty="0"/>
          </a:p>
        </p:txBody>
      </p:sp>
      <p:pic>
        <p:nvPicPr>
          <p:cNvPr id="6" name="Content Placeholder 5" descr="COGNITION1e-Fig-07-1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16997"/>
            <a:ext cx="11376025" cy="5625643"/>
          </a:xfrm>
        </p:spPr>
      </p:pic>
    </p:spTree>
    <p:extLst>
      <p:ext uri="{BB962C8B-B14F-4D97-AF65-F5344CB8AC3E}">
        <p14:creationId xmlns:p14="http://schemas.microsoft.com/office/powerpoint/2010/main" val="30042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8A6B-B530-8441-95A8-95C110CDEB1D}"/>
              </a:ext>
            </a:extLst>
          </p:cNvPr>
          <p:cNvSpPr>
            <a:spLocks noGrp="1"/>
          </p:cNvSpPr>
          <p:nvPr>
            <p:ph type="title"/>
          </p:nvPr>
        </p:nvSpPr>
        <p:spPr/>
        <p:txBody>
          <a:bodyPr/>
          <a:lstStyle/>
          <a:p>
            <a:r>
              <a:rPr lang="en-US"/>
              <a:t>Figure 7.12  You can attend to either the face or the scene when they overlap like this </a:t>
            </a:r>
            <a:endParaRPr lang="en-US" dirty="0"/>
          </a:p>
        </p:txBody>
      </p:sp>
      <p:pic>
        <p:nvPicPr>
          <p:cNvPr id="6" name="Content Placeholder 5" descr="COGNITION1e-Fig-07-1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81300" y="480219"/>
            <a:ext cx="6629400" cy="6299200"/>
          </a:xfrm>
        </p:spPr>
      </p:pic>
    </p:spTree>
    <p:extLst>
      <p:ext uri="{BB962C8B-B14F-4D97-AF65-F5344CB8AC3E}">
        <p14:creationId xmlns:p14="http://schemas.microsoft.com/office/powerpoint/2010/main" val="235142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F9B-0F5D-4142-8B25-4FD8176565B7}"/>
              </a:ext>
            </a:extLst>
          </p:cNvPr>
          <p:cNvSpPr>
            <a:spLocks noGrp="1"/>
          </p:cNvSpPr>
          <p:nvPr>
            <p:ph type="title"/>
          </p:nvPr>
        </p:nvSpPr>
        <p:spPr/>
        <p:txBody>
          <a:bodyPr/>
          <a:lstStyle/>
          <a:p>
            <a:r>
              <a:rPr lang="en-US"/>
              <a:t>Think for Yourself 7.3 </a:t>
            </a:r>
            <a:endParaRPr lang="en-US" dirty="0"/>
          </a:p>
        </p:txBody>
      </p:sp>
      <p:pic>
        <p:nvPicPr>
          <p:cNvPr id="6" name="Content Placeholder 5" descr="COGNITION1e-TFY-07-0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39950" y="480219"/>
            <a:ext cx="7912100" cy="6299200"/>
          </a:xfrm>
        </p:spPr>
      </p:pic>
    </p:spTree>
    <p:extLst>
      <p:ext uri="{BB962C8B-B14F-4D97-AF65-F5344CB8AC3E}">
        <p14:creationId xmlns:p14="http://schemas.microsoft.com/office/powerpoint/2010/main" val="392830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298C-AC80-E049-8EAA-855EB3B54A47}"/>
              </a:ext>
            </a:extLst>
          </p:cNvPr>
          <p:cNvSpPr>
            <a:spLocks noGrp="1"/>
          </p:cNvSpPr>
          <p:nvPr>
            <p:ph type="title"/>
          </p:nvPr>
        </p:nvSpPr>
        <p:spPr/>
        <p:txBody>
          <a:bodyPr/>
          <a:lstStyle/>
          <a:p>
            <a:r>
              <a:rPr lang="en-US"/>
              <a:t>Figure 7.1  Schematic of the medial temporal lobe </a:t>
            </a:r>
            <a:endParaRPr lang="en-US" dirty="0"/>
          </a:p>
        </p:txBody>
      </p:sp>
      <p:pic>
        <p:nvPicPr>
          <p:cNvPr id="6" name="Content Placeholder 5" descr="COGNITION1e-Fig-07-0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84450" y="480219"/>
            <a:ext cx="7023100" cy="6299200"/>
          </a:xfrm>
        </p:spPr>
      </p:pic>
    </p:spTree>
    <p:extLst>
      <p:ext uri="{BB962C8B-B14F-4D97-AF65-F5344CB8AC3E}">
        <p14:creationId xmlns:p14="http://schemas.microsoft.com/office/powerpoint/2010/main" val="209199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84C8-774A-AE46-8146-5A0D0BB00E08}"/>
              </a:ext>
            </a:extLst>
          </p:cNvPr>
          <p:cNvSpPr>
            <a:spLocks noGrp="1"/>
          </p:cNvSpPr>
          <p:nvPr>
            <p:ph type="title"/>
          </p:nvPr>
        </p:nvSpPr>
        <p:spPr/>
        <p:txBody>
          <a:bodyPr/>
          <a:lstStyle/>
          <a:p>
            <a:r>
              <a:rPr lang="en-US"/>
              <a:t>In-Text Art, Ch. 7, p. 17 </a:t>
            </a:r>
            <a:endParaRPr lang="en-US" dirty="0"/>
          </a:p>
        </p:txBody>
      </p:sp>
      <p:pic>
        <p:nvPicPr>
          <p:cNvPr id="6" name="Content Placeholder 5" descr="COGNITION1e-ITA-Ch07-p17.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640262"/>
            <a:ext cx="11376025" cy="3979114"/>
          </a:xfrm>
        </p:spPr>
      </p:pic>
    </p:spTree>
    <p:extLst>
      <p:ext uri="{BB962C8B-B14F-4D97-AF65-F5344CB8AC3E}">
        <p14:creationId xmlns:p14="http://schemas.microsoft.com/office/powerpoint/2010/main" val="199604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23B4-64EA-1644-9ECA-C4D2ECFEDEE2}"/>
              </a:ext>
            </a:extLst>
          </p:cNvPr>
          <p:cNvSpPr>
            <a:spLocks noGrp="1"/>
          </p:cNvSpPr>
          <p:nvPr>
            <p:ph type="title"/>
          </p:nvPr>
        </p:nvSpPr>
        <p:spPr/>
        <p:txBody>
          <a:bodyPr/>
          <a:lstStyle/>
          <a:p>
            <a:r>
              <a:rPr lang="en-US"/>
              <a:t>Think for Yourself 7.4 </a:t>
            </a:r>
            <a:endParaRPr lang="en-US" dirty="0"/>
          </a:p>
        </p:txBody>
      </p:sp>
      <p:pic>
        <p:nvPicPr>
          <p:cNvPr id="6" name="Content Placeholder 5" descr="COGNITION1e-TFY-07-04-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933394"/>
            <a:ext cx="11376025" cy="3392849"/>
          </a:xfrm>
        </p:spPr>
      </p:pic>
    </p:spTree>
    <p:extLst>
      <p:ext uri="{BB962C8B-B14F-4D97-AF65-F5344CB8AC3E}">
        <p14:creationId xmlns:p14="http://schemas.microsoft.com/office/powerpoint/2010/main" val="165554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D218-3117-ED46-BF20-6BA029B3FA06}"/>
              </a:ext>
            </a:extLst>
          </p:cNvPr>
          <p:cNvSpPr>
            <a:spLocks noGrp="1"/>
          </p:cNvSpPr>
          <p:nvPr>
            <p:ph type="title"/>
          </p:nvPr>
        </p:nvSpPr>
        <p:spPr/>
        <p:txBody>
          <a:bodyPr/>
          <a:lstStyle/>
          <a:p>
            <a:r>
              <a:rPr lang="en-US"/>
              <a:t>Think for Yourself 7.5 </a:t>
            </a:r>
            <a:endParaRPr lang="en-US" dirty="0"/>
          </a:p>
        </p:txBody>
      </p:sp>
      <p:pic>
        <p:nvPicPr>
          <p:cNvPr id="6" name="Content Placeholder 5" descr="COGNITION1e-TFY-07-05-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32200" y="480219"/>
            <a:ext cx="4927600" cy="6299200"/>
          </a:xfrm>
        </p:spPr>
      </p:pic>
    </p:spTree>
    <p:extLst>
      <p:ext uri="{BB962C8B-B14F-4D97-AF65-F5344CB8AC3E}">
        <p14:creationId xmlns:p14="http://schemas.microsoft.com/office/powerpoint/2010/main" val="227322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A303-CE42-6B43-9DAA-3DC9E6C0AFD5}"/>
              </a:ext>
            </a:extLst>
          </p:cNvPr>
          <p:cNvSpPr>
            <a:spLocks noGrp="1"/>
          </p:cNvSpPr>
          <p:nvPr>
            <p:ph type="title"/>
          </p:nvPr>
        </p:nvSpPr>
        <p:spPr/>
        <p:txBody>
          <a:bodyPr/>
          <a:lstStyle/>
          <a:p>
            <a:r>
              <a:rPr lang="en-US"/>
              <a:t>Think for Yourself 7.5 (Part 1)</a:t>
            </a:r>
            <a:endParaRPr lang="en-US" dirty="0"/>
          </a:p>
        </p:txBody>
      </p:sp>
      <p:pic>
        <p:nvPicPr>
          <p:cNvPr id="6" name="Content Placeholder 5" descr="COGNITION1e-TFY-07-05-1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27150" y="480219"/>
            <a:ext cx="9537700" cy="6299200"/>
          </a:xfrm>
        </p:spPr>
      </p:pic>
    </p:spTree>
    <p:extLst>
      <p:ext uri="{BB962C8B-B14F-4D97-AF65-F5344CB8AC3E}">
        <p14:creationId xmlns:p14="http://schemas.microsoft.com/office/powerpoint/2010/main" val="3872946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B79-2FD7-A943-AC8B-861C26A5EFC7}"/>
              </a:ext>
            </a:extLst>
          </p:cNvPr>
          <p:cNvSpPr>
            <a:spLocks noGrp="1"/>
          </p:cNvSpPr>
          <p:nvPr>
            <p:ph type="title"/>
          </p:nvPr>
        </p:nvSpPr>
        <p:spPr/>
        <p:txBody>
          <a:bodyPr/>
          <a:lstStyle/>
          <a:p>
            <a:r>
              <a:rPr lang="en-US"/>
              <a:t>Think for Yourself 7.5 (Part 2)</a:t>
            </a:r>
            <a:endParaRPr lang="en-US" dirty="0"/>
          </a:p>
        </p:txBody>
      </p:sp>
      <p:pic>
        <p:nvPicPr>
          <p:cNvPr id="6" name="Content Placeholder 5" descr="COGNITION1e-TFY-07-05-2R.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81250" y="480219"/>
            <a:ext cx="7429500" cy="6299200"/>
          </a:xfrm>
        </p:spPr>
      </p:pic>
    </p:spTree>
    <p:extLst>
      <p:ext uri="{BB962C8B-B14F-4D97-AF65-F5344CB8AC3E}">
        <p14:creationId xmlns:p14="http://schemas.microsoft.com/office/powerpoint/2010/main" val="166626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703D-4441-8246-B091-F3391B79A2B9}"/>
              </a:ext>
            </a:extLst>
          </p:cNvPr>
          <p:cNvSpPr>
            <a:spLocks noGrp="1"/>
          </p:cNvSpPr>
          <p:nvPr>
            <p:ph type="title"/>
          </p:nvPr>
        </p:nvSpPr>
        <p:spPr/>
        <p:txBody>
          <a:bodyPr/>
          <a:lstStyle/>
          <a:p>
            <a:r>
              <a:rPr lang="en-US"/>
              <a:t>Figure 7.13  Recording from grid cells while a rat runs around a box (top panel) activates different grid cells depending on location (middle panel) </a:t>
            </a:r>
            <a:endParaRPr lang="en-US" dirty="0"/>
          </a:p>
        </p:txBody>
      </p:sp>
      <p:pic>
        <p:nvPicPr>
          <p:cNvPr id="6" name="Content Placeholder 5" descr="COGNITION1e-Fig-07-1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84756" y="681986"/>
            <a:ext cx="6022488" cy="6108700"/>
          </a:xfrm>
        </p:spPr>
      </p:pic>
    </p:spTree>
    <p:extLst>
      <p:ext uri="{BB962C8B-B14F-4D97-AF65-F5344CB8AC3E}">
        <p14:creationId xmlns:p14="http://schemas.microsoft.com/office/powerpoint/2010/main" val="104995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F5A6-9417-3D49-B07C-F10E967D3629}"/>
              </a:ext>
            </a:extLst>
          </p:cNvPr>
          <p:cNvSpPr>
            <a:spLocks noGrp="1"/>
          </p:cNvSpPr>
          <p:nvPr>
            <p:ph type="title"/>
          </p:nvPr>
        </p:nvSpPr>
        <p:spPr/>
        <p:txBody>
          <a:bodyPr/>
          <a:lstStyle/>
          <a:p>
            <a:r>
              <a:rPr lang="en-US"/>
              <a:t>Figure 7.14  People can code space in an allocentric way or an egocentric way </a:t>
            </a:r>
            <a:endParaRPr lang="en-US" dirty="0"/>
          </a:p>
        </p:txBody>
      </p:sp>
      <p:pic>
        <p:nvPicPr>
          <p:cNvPr id="6" name="Content Placeholder 5" descr="COGNITION1e-Fig-07-14-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90600" y="480219"/>
            <a:ext cx="10210800" cy="6299200"/>
          </a:xfrm>
        </p:spPr>
      </p:pic>
    </p:spTree>
    <p:extLst>
      <p:ext uri="{BB962C8B-B14F-4D97-AF65-F5344CB8AC3E}">
        <p14:creationId xmlns:p14="http://schemas.microsoft.com/office/powerpoint/2010/main" val="312015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7F-F4BA-834A-988F-BD0E021EEB1E}"/>
              </a:ext>
            </a:extLst>
          </p:cNvPr>
          <p:cNvSpPr>
            <a:spLocks noGrp="1"/>
          </p:cNvSpPr>
          <p:nvPr>
            <p:ph type="title"/>
          </p:nvPr>
        </p:nvSpPr>
        <p:spPr/>
        <p:txBody>
          <a:bodyPr/>
          <a:lstStyle/>
          <a:p>
            <a:r>
              <a:rPr lang="en-US"/>
              <a:t>Figure 7.2  H.M.’s performance on a mirror-tracing task </a:t>
            </a:r>
            <a:endParaRPr lang="en-US" dirty="0"/>
          </a:p>
        </p:txBody>
      </p:sp>
      <p:pic>
        <p:nvPicPr>
          <p:cNvPr id="6" name="Content Placeholder 5" descr="COGNITION1e-Fig-07-0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35150" y="480219"/>
            <a:ext cx="8521700" cy="6299200"/>
          </a:xfrm>
        </p:spPr>
      </p:pic>
    </p:spTree>
    <p:extLst>
      <p:ext uri="{BB962C8B-B14F-4D97-AF65-F5344CB8AC3E}">
        <p14:creationId xmlns:p14="http://schemas.microsoft.com/office/powerpoint/2010/main" val="170877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1B79-82AF-8146-8EF5-4C42FF61BBEA}"/>
              </a:ext>
            </a:extLst>
          </p:cNvPr>
          <p:cNvSpPr>
            <a:spLocks noGrp="1"/>
          </p:cNvSpPr>
          <p:nvPr>
            <p:ph type="title"/>
          </p:nvPr>
        </p:nvSpPr>
        <p:spPr/>
        <p:txBody>
          <a:bodyPr/>
          <a:lstStyle/>
          <a:p>
            <a:r>
              <a:rPr lang="en-US"/>
              <a:t>Think for Yourself 7.2 </a:t>
            </a:r>
            <a:endParaRPr lang="en-US" dirty="0"/>
          </a:p>
        </p:txBody>
      </p:sp>
      <p:pic>
        <p:nvPicPr>
          <p:cNvPr id="6" name="Content Placeholder 5" descr="COGNITION1e-TFY-07-02-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95550" y="480219"/>
            <a:ext cx="7200900" cy="6299200"/>
          </a:xfrm>
        </p:spPr>
      </p:pic>
    </p:spTree>
    <p:extLst>
      <p:ext uri="{BB962C8B-B14F-4D97-AF65-F5344CB8AC3E}">
        <p14:creationId xmlns:p14="http://schemas.microsoft.com/office/powerpoint/2010/main" val="344015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B6A3-C567-C14D-9009-B516FDB8985C}"/>
              </a:ext>
            </a:extLst>
          </p:cNvPr>
          <p:cNvSpPr>
            <a:spLocks noGrp="1"/>
          </p:cNvSpPr>
          <p:nvPr>
            <p:ph type="title"/>
          </p:nvPr>
        </p:nvSpPr>
        <p:spPr/>
        <p:txBody>
          <a:bodyPr/>
          <a:lstStyle/>
          <a:p>
            <a:r>
              <a:rPr lang="en-US"/>
              <a:t>Figure 7.3  A taxonomy of long-term memory systems </a:t>
            </a:r>
            <a:endParaRPr lang="en-US" dirty="0"/>
          </a:p>
        </p:txBody>
      </p:sp>
      <p:pic>
        <p:nvPicPr>
          <p:cNvPr id="6" name="Content Placeholder 5" descr="COGNITION1e-Fig-07-03-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991629"/>
            <a:ext cx="11376025" cy="5276380"/>
          </a:xfrm>
        </p:spPr>
      </p:pic>
    </p:spTree>
    <p:extLst>
      <p:ext uri="{BB962C8B-B14F-4D97-AF65-F5344CB8AC3E}">
        <p14:creationId xmlns:p14="http://schemas.microsoft.com/office/powerpoint/2010/main" val="88692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587D-AA77-4A41-BED2-01E40077B74F}"/>
              </a:ext>
            </a:extLst>
          </p:cNvPr>
          <p:cNvSpPr>
            <a:spLocks noGrp="1"/>
          </p:cNvSpPr>
          <p:nvPr>
            <p:ph type="title"/>
          </p:nvPr>
        </p:nvSpPr>
        <p:spPr/>
        <p:txBody>
          <a:bodyPr/>
          <a:lstStyle/>
          <a:p>
            <a:r>
              <a:rPr lang="en-US"/>
              <a:t>See for Yourself 7.1 </a:t>
            </a:r>
            <a:endParaRPr lang="en-US" dirty="0"/>
          </a:p>
        </p:txBody>
      </p:sp>
      <p:pic>
        <p:nvPicPr>
          <p:cNvPr id="6" name="Content Placeholder 5" descr="COGNITION1e-SFY-07-01-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2812791"/>
            <a:ext cx="11376025" cy="1634056"/>
          </a:xfrm>
        </p:spPr>
      </p:pic>
    </p:spTree>
    <p:extLst>
      <p:ext uri="{BB962C8B-B14F-4D97-AF65-F5344CB8AC3E}">
        <p14:creationId xmlns:p14="http://schemas.microsoft.com/office/powerpoint/2010/main" val="271073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6B5-9989-3847-B459-6CE17A99FA90}"/>
              </a:ext>
            </a:extLst>
          </p:cNvPr>
          <p:cNvSpPr>
            <a:spLocks noGrp="1"/>
          </p:cNvSpPr>
          <p:nvPr>
            <p:ph type="title"/>
          </p:nvPr>
        </p:nvSpPr>
        <p:spPr/>
        <p:txBody>
          <a:bodyPr/>
          <a:lstStyle/>
          <a:p>
            <a:r>
              <a:rPr lang="en-US"/>
              <a:t>Figure 7.4  Response time is faster for repeating motor sequences (solid line) than for random motor sequences (dashed line) </a:t>
            </a:r>
            <a:endParaRPr lang="en-US" dirty="0"/>
          </a:p>
        </p:txBody>
      </p:sp>
      <p:pic>
        <p:nvPicPr>
          <p:cNvPr id="6" name="Content Placeholder 5" descr="COGNITION1e-Fig-07-04-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09850" y="480219"/>
            <a:ext cx="6972300" cy="6299200"/>
          </a:xfrm>
        </p:spPr>
      </p:pic>
    </p:spTree>
    <p:extLst>
      <p:ext uri="{BB962C8B-B14F-4D97-AF65-F5344CB8AC3E}">
        <p14:creationId xmlns:p14="http://schemas.microsoft.com/office/powerpoint/2010/main" val="295474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FD63-3CB0-6D44-9BA9-9E347EA174AA}"/>
              </a:ext>
            </a:extLst>
          </p:cNvPr>
          <p:cNvSpPr>
            <a:spLocks noGrp="1"/>
          </p:cNvSpPr>
          <p:nvPr>
            <p:ph type="title"/>
          </p:nvPr>
        </p:nvSpPr>
        <p:spPr/>
        <p:txBody>
          <a:bodyPr/>
          <a:lstStyle/>
          <a:p>
            <a:r>
              <a:rPr lang="en-US"/>
              <a:t>Figure 7.5  Perceptual priming and repetition suppression </a:t>
            </a:r>
            <a:endParaRPr lang="en-US" dirty="0"/>
          </a:p>
        </p:txBody>
      </p:sp>
      <p:pic>
        <p:nvPicPr>
          <p:cNvPr id="6" name="Content Placeholder 5" descr="COGNITION1e-Fig-07-05-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95450" y="480219"/>
            <a:ext cx="8801100" cy="6299200"/>
          </a:xfrm>
        </p:spPr>
      </p:pic>
    </p:spTree>
    <p:extLst>
      <p:ext uri="{BB962C8B-B14F-4D97-AF65-F5344CB8AC3E}">
        <p14:creationId xmlns:p14="http://schemas.microsoft.com/office/powerpoint/2010/main" val="212920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3AF4-1A2A-2348-A511-EDF6FF827245}"/>
              </a:ext>
            </a:extLst>
          </p:cNvPr>
          <p:cNvSpPr>
            <a:spLocks noGrp="1"/>
          </p:cNvSpPr>
          <p:nvPr>
            <p:ph type="title"/>
          </p:nvPr>
        </p:nvSpPr>
        <p:spPr/>
        <p:txBody>
          <a:bodyPr/>
          <a:lstStyle/>
          <a:p>
            <a:r>
              <a:rPr lang="en-US"/>
              <a:t>Figure 7.6  Statistical learning in language </a:t>
            </a:r>
            <a:endParaRPr lang="en-US" dirty="0"/>
          </a:p>
        </p:txBody>
      </p:sp>
      <p:pic>
        <p:nvPicPr>
          <p:cNvPr id="6" name="Content Placeholder 5" descr="COGNITION1e-Fig-07-06-0.jpg"/>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46200" y="480219"/>
            <a:ext cx="9499600" cy="6299200"/>
          </a:xfrm>
        </p:spPr>
      </p:pic>
    </p:spTree>
    <p:extLst>
      <p:ext uri="{BB962C8B-B14F-4D97-AF65-F5344CB8AC3E}">
        <p14:creationId xmlns:p14="http://schemas.microsoft.com/office/powerpoint/2010/main" val="305985130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476</TotalTime>
  <Words>2213</Words>
  <Application>Microsoft Office PowerPoint</Application>
  <PresentationFormat>Widescreen</PresentationFormat>
  <Paragraphs>114</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ＭＳ Ｐゴシック</vt:lpstr>
      <vt:lpstr>Arial</vt:lpstr>
      <vt:lpstr>Times</vt:lpstr>
      <vt:lpstr>Blank Presentation</vt:lpstr>
      <vt:lpstr>Chapter 7 Opener </vt:lpstr>
      <vt:lpstr>Figure 7.1  Schematic of the medial temporal lobe </vt:lpstr>
      <vt:lpstr>Figure 7.2  H.M.’s performance on a mirror-tracing task </vt:lpstr>
      <vt:lpstr>Think for Yourself 7.2 </vt:lpstr>
      <vt:lpstr>Figure 7.3  A taxonomy of long-term memory systems </vt:lpstr>
      <vt:lpstr>See for Yourself 7.1 </vt:lpstr>
      <vt:lpstr>Figure 7.4  Response time is faster for repeating motor sequences (solid line) than for random motor sequences (dashed line) </vt:lpstr>
      <vt:lpstr>Figure 7.5  Perceptual priming and repetition suppression </vt:lpstr>
      <vt:lpstr>Figure 7.6  Statistical learning in language </vt:lpstr>
      <vt:lpstr>Figure 7.7  Computer-based visual search task </vt:lpstr>
      <vt:lpstr>Figure 7.7  Computer-based visual search task (Part 1)</vt:lpstr>
      <vt:lpstr>Figure 7.7  Computer-based visual search task (Part 2)</vt:lpstr>
      <vt:lpstr>Figure 7.8  A serial position curve </vt:lpstr>
      <vt:lpstr>Figure 7.9  The recency effect is eliminated if a delay or distracting task is introduced at the end of the list </vt:lpstr>
      <vt:lpstr>Figure 7.10  The hippocampus and neocortex form a complementary memory system  1</vt:lpstr>
      <vt:lpstr>Figure 7.10  The hippocampus and neocortex form a complementary memory system  2</vt:lpstr>
      <vt:lpstr>Figure 7.11  The subsequent memory effect </vt:lpstr>
      <vt:lpstr>Figure 7.12  You can attend to either the face or the scene when they overlap like this </vt:lpstr>
      <vt:lpstr>Think for Yourself 7.3 </vt:lpstr>
      <vt:lpstr>In-Text Art, Ch. 7, p. 17 </vt:lpstr>
      <vt:lpstr>Think for Yourself 7.4 </vt:lpstr>
      <vt:lpstr>Think for Yourself 7.5 </vt:lpstr>
      <vt:lpstr>Think for Yourself 7.5 (Part 1)</vt:lpstr>
      <vt:lpstr>Think for Yourself 7.5 (Part 2)</vt:lpstr>
      <vt:lpstr>Figure 7.13  Recording from grid cells while a rat runs around a box (top panel) activates different grid cells depending on location (middle panel) </vt:lpstr>
      <vt:lpstr>Figure 7.14  People can code space in an allocentric way or an egocentric way </vt:lpstr>
    </vt:vector>
  </TitlesOfParts>
  <Manager>Sumanas, Inc.</Manager>
  <Company>© Oxford University Press.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165</cp:revision>
  <dcterms:created xsi:type="dcterms:W3CDTF">2016-06-06T17:28:25Z</dcterms:created>
  <dcterms:modified xsi:type="dcterms:W3CDTF">2021-02-03T18:56:35Z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2021-02-03T18:49:24Z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fd7acf86-5995-45e4-80b3-7e6e34189d38</vt:lpwstr>
  </property>
  <property fmtid="{D5CDD505-2E9C-101B-9397-08002B2CF9AE}" pid="8" name="MSIP_Label_be5cb09a-2992-49d6-8ac9-5f63e7b1ad2f_ContentBits">
    <vt:lpwstr>0</vt:lpwstr>
  </property>
</Properties>
</file>