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74" r:id="rId3"/>
    <p:sldId id="279" r:id="rId4"/>
    <p:sldId id="257" r:id="rId5"/>
    <p:sldId id="258" r:id="rId6"/>
    <p:sldId id="259" r:id="rId7"/>
    <p:sldId id="281" r:id="rId8"/>
    <p:sldId id="260" r:id="rId9"/>
    <p:sldId id="275" r:id="rId10"/>
    <p:sldId id="261" r:id="rId11"/>
    <p:sldId id="262" r:id="rId12"/>
    <p:sldId id="263" r:id="rId13"/>
    <p:sldId id="264" r:id="rId14"/>
    <p:sldId id="265" r:id="rId15"/>
    <p:sldId id="266" r:id="rId16"/>
    <p:sldId id="267" r:id="rId17"/>
    <p:sldId id="268" r:id="rId18"/>
    <p:sldId id="269" r:id="rId19"/>
    <p:sldId id="270" r:id="rId20"/>
    <p:sldId id="280" r:id="rId21"/>
    <p:sldId id="271" r:id="rId22"/>
    <p:sldId id="272" r:id="rId23"/>
    <p:sldId id="276" r:id="rId24"/>
    <p:sldId id="273" r:id="rId25"/>
    <p:sldId id="277" r:id="rId26"/>
    <p:sldId id="278"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609585" algn="l" rtl="0" eaLnBrk="0" fontAlgn="base" hangingPunct="0">
      <a:spcBef>
        <a:spcPct val="0"/>
      </a:spcBef>
      <a:spcAft>
        <a:spcPct val="0"/>
      </a:spcAft>
      <a:defRPr sz="3200" kern="1200">
        <a:solidFill>
          <a:schemeClr val="tx1"/>
        </a:solidFill>
        <a:latin typeface="Arial" charset="0"/>
        <a:ea typeface="+mn-ea"/>
        <a:cs typeface="+mn-cs"/>
      </a:defRPr>
    </a:lvl2pPr>
    <a:lvl3pPr marL="1219170" algn="l" rtl="0" eaLnBrk="0" fontAlgn="base" hangingPunct="0">
      <a:spcBef>
        <a:spcPct val="0"/>
      </a:spcBef>
      <a:spcAft>
        <a:spcPct val="0"/>
      </a:spcAft>
      <a:defRPr sz="3200" kern="1200">
        <a:solidFill>
          <a:schemeClr val="tx1"/>
        </a:solidFill>
        <a:latin typeface="Arial" charset="0"/>
        <a:ea typeface="+mn-ea"/>
        <a:cs typeface="+mn-cs"/>
      </a:defRPr>
    </a:lvl3pPr>
    <a:lvl4pPr marL="1828754" algn="l" rtl="0" eaLnBrk="0" fontAlgn="base" hangingPunct="0">
      <a:spcBef>
        <a:spcPct val="0"/>
      </a:spcBef>
      <a:spcAft>
        <a:spcPct val="0"/>
      </a:spcAft>
      <a:defRPr sz="3200" kern="1200">
        <a:solidFill>
          <a:schemeClr val="tx1"/>
        </a:solidFill>
        <a:latin typeface="Arial" charset="0"/>
        <a:ea typeface="+mn-ea"/>
        <a:cs typeface="+mn-cs"/>
      </a:defRPr>
    </a:lvl4pPr>
    <a:lvl5pPr marL="2438339" algn="l" rtl="0" eaLnBrk="0" fontAlgn="base" hangingPunct="0">
      <a:spcBef>
        <a:spcPct val="0"/>
      </a:spcBef>
      <a:spcAft>
        <a:spcPct val="0"/>
      </a:spcAft>
      <a:defRPr sz="3200" kern="1200">
        <a:solidFill>
          <a:schemeClr val="tx1"/>
        </a:solidFill>
        <a:latin typeface="Arial" charset="0"/>
        <a:ea typeface="+mn-ea"/>
        <a:cs typeface="+mn-cs"/>
      </a:defRPr>
    </a:lvl5pPr>
    <a:lvl6pPr marL="3047924" algn="l" defTabSz="609585" rtl="0" eaLnBrk="1" latinLnBrk="0" hangingPunct="1">
      <a:defRPr sz="3200" kern="1200">
        <a:solidFill>
          <a:schemeClr val="tx1"/>
        </a:solidFill>
        <a:latin typeface="Arial" charset="0"/>
        <a:ea typeface="+mn-ea"/>
        <a:cs typeface="+mn-cs"/>
      </a:defRPr>
    </a:lvl6pPr>
    <a:lvl7pPr marL="3657509" algn="l" defTabSz="609585" rtl="0" eaLnBrk="1" latinLnBrk="0" hangingPunct="1">
      <a:defRPr sz="3200" kern="1200">
        <a:solidFill>
          <a:schemeClr val="tx1"/>
        </a:solidFill>
        <a:latin typeface="Arial" charset="0"/>
        <a:ea typeface="+mn-ea"/>
        <a:cs typeface="+mn-cs"/>
      </a:defRPr>
    </a:lvl7pPr>
    <a:lvl8pPr marL="4267093" algn="l" defTabSz="609585" rtl="0" eaLnBrk="1" latinLnBrk="0" hangingPunct="1">
      <a:defRPr sz="3200" kern="1200">
        <a:solidFill>
          <a:schemeClr val="tx1"/>
        </a:solidFill>
        <a:latin typeface="Arial" charset="0"/>
        <a:ea typeface="+mn-ea"/>
        <a:cs typeface="+mn-cs"/>
      </a:defRPr>
    </a:lvl8pPr>
    <a:lvl9pPr marL="4876678" algn="l" defTabSz="609585"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5C"/>
    <a:srgbClr val="00706C"/>
    <a:srgbClr val="1B3530"/>
    <a:srgbClr val="B4D8D1"/>
    <a:srgbClr val="E6EEB8"/>
    <a:srgbClr val="4B595C"/>
    <a:srgbClr val="004F81"/>
    <a:srgbClr val="285A28"/>
    <a:srgbClr val="C35C49"/>
    <a:srgbClr val="B54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5" autoAdjust="0"/>
    <p:restoredTop sz="77277" autoAdjust="0"/>
  </p:normalViewPr>
  <p:slideViewPr>
    <p:cSldViewPr snapToGrid="0">
      <p:cViewPr>
        <p:scale>
          <a:sx n="70" d="100"/>
          <a:sy n="70" d="100"/>
        </p:scale>
        <p:origin x="114" y="10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40" d="100"/>
          <a:sy n="140" d="100"/>
        </p:scale>
        <p:origin x="50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065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1FA646-5BA4-2540-B87F-8ED0E4574DDD}" type="slidenum">
              <a:rPr lang="en-US"/>
              <a:pPr/>
              <a:t>‹#›</a:t>
            </a:fld>
            <a:endParaRPr lang="en-US"/>
          </a:p>
        </p:txBody>
      </p:sp>
    </p:spTree>
    <p:extLst>
      <p:ext uri="{BB962C8B-B14F-4D97-AF65-F5344CB8AC3E}">
        <p14:creationId xmlns:p14="http://schemas.microsoft.com/office/powerpoint/2010/main" val="12918222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imes" charset="0"/>
        <a:ea typeface="+mn-ea"/>
        <a:cs typeface="+mn-cs"/>
      </a:defRPr>
    </a:lvl1pPr>
    <a:lvl2pPr marL="609585" algn="l" rtl="0" fontAlgn="base">
      <a:spcBef>
        <a:spcPct val="30000"/>
      </a:spcBef>
      <a:spcAft>
        <a:spcPct val="0"/>
      </a:spcAft>
      <a:defRPr sz="1600" kern="1200">
        <a:solidFill>
          <a:schemeClr val="tx1"/>
        </a:solidFill>
        <a:latin typeface="Times" charset="0"/>
        <a:ea typeface="ＭＳ Ｐゴシック" charset="-128"/>
        <a:cs typeface="+mn-cs"/>
      </a:defRPr>
    </a:lvl2pPr>
    <a:lvl3pPr marL="1219170" algn="l" rtl="0" fontAlgn="base">
      <a:spcBef>
        <a:spcPct val="30000"/>
      </a:spcBef>
      <a:spcAft>
        <a:spcPct val="0"/>
      </a:spcAft>
      <a:defRPr sz="1600" kern="1200">
        <a:solidFill>
          <a:schemeClr val="tx1"/>
        </a:solidFill>
        <a:latin typeface="Times" charset="0"/>
        <a:ea typeface="ＭＳ Ｐゴシック" charset="-128"/>
        <a:cs typeface="+mn-cs"/>
      </a:defRPr>
    </a:lvl3pPr>
    <a:lvl4pPr marL="1828754" algn="l" rtl="0" fontAlgn="base">
      <a:spcBef>
        <a:spcPct val="30000"/>
      </a:spcBef>
      <a:spcAft>
        <a:spcPct val="0"/>
      </a:spcAft>
      <a:defRPr sz="1600" kern="1200">
        <a:solidFill>
          <a:schemeClr val="tx1"/>
        </a:solidFill>
        <a:latin typeface="Times" charset="0"/>
        <a:ea typeface="ＭＳ Ｐゴシック" charset="-128"/>
        <a:cs typeface="+mn-cs"/>
      </a:defRPr>
    </a:lvl4pPr>
    <a:lvl5pPr marL="2438339" algn="l" rtl="0" fontAlgn="base">
      <a:spcBef>
        <a:spcPct val="30000"/>
      </a:spcBef>
      <a:spcAft>
        <a:spcPct val="0"/>
      </a:spcAft>
      <a:defRPr sz="1600" kern="1200">
        <a:solidFill>
          <a:schemeClr val="tx1"/>
        </a:solidFill>
        <a:latin typeface="Times" charset="0"/>
        <a:ea typeface="ＭＳ Ｐゴシック"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Chapter 6 Opener</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In 1984, college student Jennifer Thompson (right) was violently assaulted. She later misidentified her assailant as Ronald Cotton (left), who went to prison for someone else’s crime. Years later, after Cotton’s innocence was proven, the two became unlikely friends—bonded by circumstances caused by the frailty of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a:t>
            </a:fld>
            <a:endParaRPr lang="en-US"/>
          </a:p>
        </p:txBody>
      </p:sp>
    </p:spTree>
    <p:extLst>
      <p:ext uri="{BB962C8B-B14F-4D97-AF65-F5344CB8AC3E}">
        <p14:creationId xmlns:p14="http://schemas.microsoft.com/office/powerpoint/2010/main" val="245728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6.4  </a:t>
            </a:r>
            <a:r>
              <a:rPr lang="en-US" sz="1600" b="1" kern="1200" dirty="0">
                <a:solidFill>
                  <a:schemeClr val="tx1"/>
                </a:solidFill>
                <a:effectLst/>
                <a:latin typeface="Times" charset="0"/>
                <a:ea typeface="+mn-ea"/>
                <a:cs typeface="+mn-cs"/>
              </a:rPr>
              <a:t>Hierarchical organization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One strategy for encoding information is to group it according to a hierarchy.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10</a:t>
            </a:fld>
            <a:endParaRPr lang="en-US"/>
          </a:p>
        </p:txBody>
      </p:sp>
    </p:spTree>
    <p:extLst>
      <p:ext uri="{BB962C8B-B14F-4D97-AF65-F5344CB8AC3E}">
        <p14:creationId xmlns:p14="http://schemas.microsoft.com/office/powerpoint/2010/main" val="118115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6.5  </a:t>
            </a:r>
            <a:r>
              <a:rPr lang="en-US" sz="1600" b="1" kern="1200" dirty="0">
                <a:solidFill>
                  <a:schemeClr val="tx1"/>
                </a:solidFill>
                <a:effectLst/>
                <a:latin typeface="Times" charset="0"/>
                <a:ea typeface="+mn-ea"/>
                <a:cs typeface="+mn-cs"/>
              </a:rPr>
              <a:t>Massed vs. distributed practice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Even when the total amount of time studying is the same, people tend to remember material better (e.g., such as on an exam) when their study sessions have been spaced out (“distributed practice”; bottom) than when crammed together in one session (“massed practice”; top).</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11</a:t>
            </a:fld>
            <a:endParaRPr lang="en-US"/>
          </a:p>
        </p:txBody>
      </p:sp>
    </p:spTree>
    <p:extLst>
      <p:ext uri="{BB962C8B-B14F-4D97-AF65-F5344CB8AC3E}">
        <p14:creationId xmlns:p14="http://schemas.microsoft.com/office/powerpoint/2010/main" val="4247119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12</a:t>
            </a:fld>
            <a:endParaRPr lang="en-US"/>
          </a:p>
        </p:txBody>
      </p:sp>
    </p:spTree>
    <p:extLst>
      <p:ext uri="{BB962C8B-B14F-4D97-AF65-F5344CB8AC3E}">
        <p14:creationId xmlns:p14="http://schemas.microsoft.com/office/powerpoint/2010/main" val="170347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13</a:t>
            </a:fld>
            <a:endParaRPr lang="en-US"/>
          </a:p>
        </p:txBody>
      </p:sp>
    </p:spTree>
    <p:extLst>
      <p:ext uri="{BB962C8B-B14F-4D97-AF65-F5344CB8AC3E}">
        <p14:creationId xmlns:p14="http://schemas.microsoft.com/office/powerpoint/2010/main" val="200591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14</a:t>
            </a:fld>
            <a:endParaRPr lang="en-US"/>
          </a:p>
        </p:txBody>
      </p:sp>
    </p:spTree>
    <p:extLst>
      <p:ext uri="{BB962C8B-B14F-4D97-AF65-F5344CB8AC3E}">
        <p14:creationId xmlns:p14="http://schemas.microsoft.com/office/powerpoint/2010/main" val="26113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15</a:t>
            </a:fld>
            <a:endParaRPr lang="en-US"/>
          </a:p>
        </p:txBody>
      </p:sp>
    </p:spTree>
    <p:extLst>
      <p:ext uri="{BB962C8B-B14F-4D97-AF65-F5344CB8AC3E}">
        <p14:creationId xmlns:p14="http://schemas.microsoft.com/office/powerpoint/2010/main" val="317214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16</a:t>
            </a:fld>
            <a:endParaRPr lang="en-US"/>
          </a:p>
        </p:txBody>
      </p:sp>
    </p:spTree>
    <p:extLst>
      <p:ext uri="{BB962C8B-B14F-4D97-AF65-F5344CB8AC3E}">
        <p14:creationId xmlns:p14="http://schemas.microsoft.com/office/powerpoint/2010/main" val="329991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17</a:t>
            </a:fld>
            <a:endParaRPr lang="en-US"/>
          </a:p>
        </p:txBody>
      </p:sp>
    </p:spTree>
    <p:extLst>
      <p:ext uri="{BB962C8B-B14F-4D97-AF65-F5344CB8AC3E}">
        <p14:creationId xmlns:p14="http://schemas.microsoft.com/office/powerpoint/2010/main" val="180917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6.8  </a:t>
            </a:r>
            <a:r>
              <a:rPr lang="en-US" sz="1600" b="1" kern="1200" dirty="0">
                <a:solidFill>
                  <a:schemeClr val="tx1"/>
                </a:solidFill>
                <a:effectLst/>
                <a:latin typeface="Times" charset="0"/>
                <a:ea typeface="+mn-ea"/>
                <a:cs typeface="+mn-cs"/>
              </a:rPr>
              <a:t>The woman who can’t forget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Jill Price has astounded memory researchers with her uncanny ability to remember even mundane events from her life in detail. She is one of very few people in the world known to have </a:t>
            </a:r>
            <a:r>
              <a:rPr lang="en-US" sz="1600" kern="1200" dirty="0" err="1">
                <a:solidFill>
                  <a:schemeClr val="tx1"/>
                </a:solidFill>
                <a:effectLst/>
                <a:latin typeface="Times" charset="0"/>
                <a:ea typeface="+mn-ea"/>
                <a:cs typeface="+mn-cs"/>
              </a:rPr>
              <a:t>hyperthymestic</a:t>
            </a:r>
            <a:r>
              <a:rPr lang="en-US" sz="1600" kern="1200" dirty="0">
                <a:solidFill>
                  <a:schemeClr val="tx1"/>
                </a:solidFill>
                <a:effectLst/>
                <a:latin typeface="Times" charset="0"/>
                <a:ea typeface="+mn-ea"/>
                <a:cs typeface="+mn-cs"/>
              </a:rPr>
              <a:t> syndrome (also called highly superior autobiographical memory). In her memoir </a:t>
            </a:r>
            <a:r>
              <a:rPr lang="en-US" sz="1600" i="1" kern="1200" dirty="0">
                <a:solidFill>
                  <a:schemeClr val="tx1"/>
                </a:solidFill>
                <a:effectLst/>
                <a:latin typeface="Times" charset="0"/>
                <a:ea typeface="+mn-ea"/>
                <a:cs typeface="+mn-cs"/>
              </a:rPr>
              <a:t>The Woman Who Can’t Forget</a:t>
            </a:r>
            <a:r>
              <a:rPr lang="en-US" sz="1600" kern="1200" dirty="0">
                <a:solidFill>
                  <a:schemeClr val="tx1"/>
                </a:solidFill>
                <a:effectLst/>
                <a:latin typeface="Times" charset="0"/>
                <a:ea typeface="+mn-ea"/>
                <a:cs typeface="+mn-cs"/>
              </a:rPr>
              <a:t>, she describes the positives and negatives of living with her remarkable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18</a:t>
            </a:fld>
            <a:endParaRPr lang="en-US"/>
          </a:p>
        </p:txBody>
      </p:sp>
    </p:spTree>
    <p:extLst>
      <p:ext uri="{BB962C8B-B14F-4D97-AF65-F5344CB8AC3E}">
        <p14:creationId xmlns:p14="http://schemas.microsoft.com/office/powerpoint/2010/main" val="16938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6.9  </a:t>
            </a:r>
            <a:r>
              <a:rPr lang="en-US" sz="1600" b="1" kern="1200" dirty="0">
                <a:solidFill>
                  <a:schemeClr val="tx1"/>
                </a:solidFill>
                <a:effectLst/>
                <a:latin typeface="Times" charset="0"/>
                <a:ea typeface="+mn-ea"/>
                <a:cs typeface="+mn-cs"/>
              </a:rPr>
              <a:t>Flashbulb memories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Many people experience “flashbulb memories” of emotional or traumatic moments in their lives. For example, depending on their age, many people feel they have a vivid and clear memory of where they were and what they were doing when they heard about the assassination of John F. Kennedy, the explosion of the space shuttle </a:t>
            </a:r>
            <a:r>
              <a:rPr lang="en-US" sz="1600" i="1" kern="1200" dirty="0">
                <a:solidFill>
                  <a:schemeClr val="tx1"/>
                </a:solidFill>
                <a:effectLst/>
                <a:latin typeface="Times" charset="0"/>
                <a:ea typeface="+mn-ea"/>
                <a:cs typeface="+mn-cs"/>
              </a:rPr>
              <a:t>Challenger</a:t>
            </a:r>
            <a:r>
              <a:rPr lang="en-US" sz="1600" kern="1200" dirty="0">
                <a:solidFill>
                  <a:schemeClr val="tx1"/>
                </a:solidFill>
                <a:effectLst/>
                <a:latin typeface="Times" charset="0"/>
                <a:ea typeface="+mn-ea"/>
                <a:cs typeface="+mn-cs"/>
              </a:rPr>
              <a:t>, or the 9/11 terrorist attack on New York’s World Trade Center. What events in your own life have led to the feeling of a flashbulb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19</a:t>
            </a:fld>
            <a:endParaRPr lang="en-US"/>
          </a:p>
        </p:txBody>
      </p:sp>
    </p:spTree>
    <p:extLst>
      <p:ext uri="{BB962C8B-B14F-4D97-AF65-F5344CB8AC3E}">
        <p14:creationId xmlns:p14="http://schemas.microsoft.com/office/powerpoint/2010/main" val="323151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Painting depicting the Greek bard Homer, by Jean-Baptiste Auguste Leloir.</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a:t>
            </a:fld>
            <a:endParaRPr lang="en-US"/>
          </a:p>
        </p:txBody>
      </p:sp>
    </p:spTree>
    <p:extLst>
      <p:ext uri="{BB962C8B-B14F-4D97-AF65-F5344CB8AC3E}">
        <p14:creationId xmlns:p14="http://schemas.microsoft.com/office/powerpoint/2010/main" val="249768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Research Focus 6.2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Knowledge of the mechanisms that cause emotional events to persist in memory might lead to the development of pills to reduce intrusive memories characteristic of PTSD.</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20</a:t>
            </a:fld>
            <a:endParaRPr lang="en-US"/>
          </a:p>
        </p:txBody>
      </p:sp>
    </p:spTree>
    <p:extLst>
      <p:ext uri="{BB962C8B-B14F-4D97-AF65-F5344CB8AC3E}">
        <p14:creationId xmlns:p14="http://schemas.microsoft.com/office/powerpoint/2010/main" val="322395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6.10  </a:t>
            </a:r>
            <a:r>
              <a:rPr lang="en-US" sz="1600" b="1" kern="1200" dirty="0">
                <a:solidFill>
                  <a:schemeClr val="tx1"/>
                </a:solidFill>
                <a:effectLst/>
                <a:latin typeface="Times" charset="0"/>
                <a:ea typeface="+mn-ea"/>
                <a:cs typeface="+mn-cs"/>
              </a:rPr>
              <a:t>Ebbinghaus’s forgetting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curve demonstrates that the relationship between time since studying and how much is retained in memory is curvilinear. Forgetting occurs most rapidly soon after learning and then starts to level off. (After M. H. </a:t>
            </a:r>
            <a:r>
              <a:rPr lang="en-US" sz="1600" kern="1200" dirty="0" err="1">
                <a:solidFill>
                  <a:schemeClr val="tx1"/>
                </a:solidFill>
                <a:effectLst/>
                <a:latin typeface="Times" charset="0"/>
                <a:ea typeface="+mn-ea"/>
                <a:cs typeface="+mn-cs"/>
              </a:rPr>
              <a:t>Erdelyi</a:t>
            </a:r>
            <a:r>
              <a:rPr lang="en-US" sz="1600" kern="1200" dirty="0">
                <a:solidFill>
                  <a:schemeClr val="tx1"/>
                </a:solidFill>
                <a:effectLst/>
                <a:latin typeface="Times" charset="0"/>
                <a:ea typeface="+mn-ea"/>
                <a:cs typeface="+mn-cs"/>
              </a:rPr>
              <a:t>. 1996. </a:t>
            </a:r>
            <a:r>
              <a:rPr lang="en-US" sz="1600" i="1" kern="1200" dirty="0">
                <a:solidFill>
                  <a:schemeClr val="tx1"/>
                </a:solidFill>
                <a:effectLst/>
                <a:latin typeface="Times" charset="0"/>
                <a:ea typeface="+mn-ea"/>
                <a:cs typeface="+mn-cs"/>
              </a:rPr>
              <a:t>The Recovery of Unconscious Memories: Hypermnesia and Reminiscence</a:t>
            </a:r>
            <a:r>
              <a:rPr lang="en-US" sz="1600" kern="1200" dirty="0">
                <a:solidFill>
                  <a:schemeClr val="tx1"/>
                </a:solidFill>
                <a:effectLst/>
                <a:latin typeface="Times" charset="0"/>
                <a:ea typeface="+mn-ea"/>
                <a:cs typeface="+mn-cs"/>
              </a:rPr>
              <a:t>. University of Chicago Press: Chicago, IL. Based on H. Ebbinghaus. 1913. </a:t>
            </a:r>
            <a:r>
              <a:rPr lang="en-US" sz="1600" i="1" kern="1200" dirty="0">
                <a:solidFill>
                  <a:schemeClr val="tx1"/>
                </a:solidFill>
                <a:effectLst/>
                <a:latin typeface="Times" charset="0"/>
                <a:ea typeface="+mn-ea"/>
                <a:cs typeface="+mn-cs"/>
              </a:rPr>
              <a:t>Memory: A Contribution to Experimental Psychology</a:t>
            </a:r>
            <a:r>
              <a:rPr lang="en-US" sz="1600" kern="1200" dirty="0">
                <a:solidFill>
                  <a:schemeClr val="tx1"/>
                </a:solidFill>
                <a:effectLst/>
                <a:latin typeface="Times" charset="0"/>
                <a:ea typeface="+mn-ea"/>
                <a:cs typeface="+mn-cs"/>
              </a:rPr>
              <a:t>. Trans. by H. A. Ruger and C. E. </a:t>
            </a:r>
            <a:r>
              <a:rPr lang="en-US" sz="1600" kern="1200" dirty="0" err="1">
                <a:solidFill>
                  <a:schemeClr val="tx1"/>
                </a:solidFill>
                <a:effectLst/>
                <a:latin typeface="Times" charset="0"/>
                <a:ea typeface="+mn-ea"/>
                <a:cs typeface="+mn-cs"/>
              </a:rPr>
              <a:t>Bussenius</a:t>
            </a:r>
            <a:r>
              <a:rPr lang="en-US" sz="1600" kern="1200" dirty="0">
                <a:solidFill>
                  <a:schemeClr val="tx1"/>
                </a:solidFill>
                <a:effectLst/>
                <a:latin typeface="Times" charset="0"/>
                <a:ea typeface="+mn-ea"/>
                <a:cs typeface="+mn-cs"/>
              </a:rPr>
              <a:t>. Teachers College, Columbia University: New York.)</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21</a:t>
            </a:fld>
            <a:endParaRPr lang="en-US"/>
          </a:p>
        </p:txBody>
      </p:sp>
    </p:spTree>
    <p:extLst>
      <p:ext uri="{BB962C8B-B14F-4D97-AF65-F5344CB8AC3E}">
        <p14:creationId xmlns:p14="http://schemas.microsoft.com/office/powerpoint/2010/main" val="4227367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6.11</a:t>
            </a:r>
            <a:r>
              <a:rPr lang="en-US" sz="1600" b="1" kern="1200" dirty="0">
                <a:solidFill>
                  <a:schemeClr val="tx1"/>
                </a:solidFill>
                <a:effectLst/>
                <a:latin typeface="Times" charset="0"/>
                <a:ea typeface="+mn-ea"/>
                <a:cs typeface="+mn-cs"/>
              </a:rPr>
              <a:t>  Absent-mindedness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Yo-Yo Ma, one of the world’s greatest cello players, accidentally forgot his $2.5-million cello in the trunk of a taxi cab after a moment of inattention.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382574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21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It’s common for people to try to work or study in front of the TV or with Netflix open on their computer, but evidence suggests that such “divided attention” impairs memory for what you’re trying to learn. It’s probably better to schedule your studying and entertainment for different times.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23</a:t>
            </a:fld>
            <a:endParaRPr lang="en-US"/>
          </a:p>
        </p:txBody>
      </p:sp>
    </p:spTree>
    <p:extLst>
      <p:ext uri="{BB962C8B-B14F-4D97-AF65-F5344CB8AC3E}">
        <p14:creationId xmlns:p14="http://schemas.microsoft.com/office/powerpoint/2010/main" val="357081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6.12  </a:t>
            </a:r>
            <a:r>
              <a:rPr lang="en-US" sz="1600" b="1" kern="1200" dirty="0">
                <a:solidFill>
                  <a:schemeClr val="tx1"/>
                </a:solidFill>
                <a:effectLst/>
                <a:latin typeface="Times" charset="0"/>
                <a:ea typeface="+mn-ea"/>
                <a:cs typeface="+mn-cs"/>
              </a:rPr>
              <a:t>Source misattribution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of the more famous instances of possible source misattribution, former Beatle George Harrison was sued for copyright infringement, as his song “My Sweet Lord” was eerily similar to “He’s So Fine” by the Chiffons.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24</a:t>
            </a:fld>
            <a:endParaRPr lang="en-US"/>
          </a:p>
        </p:txBody>
      </p:sp>
    </p:spTree>
    <p:extLst>
      <p:ext uri="{BB962C8B-B14F-4D97-AF65-F5344CB8AC3E}">
        <p14:creationId xmlns:p14="http://schemas.microsoft.com/office/powerpoint/2010/main" val="249100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25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In a classic study on false memory, researchers were able to implant a memory of getting lost in a mall as a child, an event that had not happened.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25</a:t>
            </a:fld>
            <a:endParaRPr lang="en-US"/>
          </a:p>
        </p:txBody>
      </p:sp>
    </p:spTree>
    <p:extLst>
      <p:ext uri="{BB962C8B-B14F-4D97-AF65-F5344CB8AC3E}">
        <p14:creationId xmlns:p14="http://schemas.microsoft.com/office/powerpoint/2010/main" val="248085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29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Simultaneous lineups—as in this image—encourage eye-witnesses to compare the suspects to each other. In contrast, sequential lineups, in which suspects are viewed one at a time, are better at encouraging comparisons with memory.</a:t>
            </a:r>
          </a:p>
          <a:p>
            <a:pPr fontAlgn="ctr"/>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26</a:t>
            </a:fld>
            <a:endParaRPr lang="en-US"/>
          </a:p>
        </p:txBody>
      </p:sp>
    </p:spTree>
    <p:extLst>
      <p:ext uri="{BB962C8B-B14F-4D97-AF65-F5344CB8AC3E}">
        <p14:creationId xmlns:p14="http://schemas.microsoft.com/office/powerpoint/2010/main" val="29125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Research Focus 6.1</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The United Kingdom’s Ben </a:t>
            </a:r>
            <a:r>
              <a:rPr lang="en-US" sz="1600" kern="1200" dirty="0" err="1">
                <a:solidFill>
                  <a:schemeClr val="tx1"/>
                </a:solidFill>
                <a:effectLst/>
                <a:latin typeface="Times" charset="0"/>
                <a:ea typeface="+mn-ea"/>
                <a:cs typeface="+mn-cs"/>
              </a:rPr>
              <a:t>Pridmore</a:t>
            </a:r>
            <a:r>
              <a:rPr lang="en-US" sz="1600" kern="1200" dirty="0">
                <a:solidFill>
                  <a:schemeClr val="tx1"/>
                </a:solidFill>
                <a:effectLst/>
                <a:latin typeface="Times" charset="0"/>
                <a:ea typeface="+mn-ea"/>
                <a:cs typeface="+mn-cs"/>
              </a:rPr>
              <a:t>, a three-time world memory champion.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a:t>
            </a:fld>
            <a:endParaRPr lang="en-US"/>
          </a:p>
        </p:txBody>
      </p:sp>
    </p:spTree>
    <p:extLst>
      <p:ext uri="{BB962C8B-B14F-4D97-AF65-F5344CB8AC3E}">
        <p14:creationId xmlns:p14="http://schemas.microsoft.com/office/powerpoint/2010/main" val="30064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  </a:t>
            </a:r>
            <a:r>
              <a:rPr lang="en-US" sz="1600" b="1" kern="1200" dirty="0">
                <a:solidFill>
                  <a:schemeClr val="tx1"/>
                </a:solidFill>
                <a:effectLst/>
                <a:latin typeface="Times" charset="0"/>
                <a:ea typeface="+mn-ea"/>
                <a:cs typeface="+mn-cs"/>
              </a:rPr>
              <a:t>The relationship between sensory memory, short-term memory, and long-term memory as described in an influential model by Atkinson and Shiffrin (1968)</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After a stimulus appears, it persists for a fraction of a second in sensory memory before rapidly fading away. However, paying attention to a subset of its contents before they deteriorate can bring those contents into short-term memory. Although longer-lasting than sensory memory, short-term memory is also short-lived, so information must further be encoded into long-term memory in order to be recalled later. Such encoding can involve rehearsal, as well as other strategies. The contents of long-term memory can exist outside our immediate awareness. When we retrieve them (i.e., bring them into awareness), we temporarily bring them back into short-term memory (or working memory). (After R. C. Atkinson and R. M. Shiffrin. 1968. In </a:t>
            </a:r>
            <a:r>
              <a:rPr lang="en-US" sz="1600" i="1" kern="1200" dirty="0">
                <a:solidFill>
                  <a:schemeClr val="tx1"/>
                </a:solidFill>
                <a:effectLst/>
                <a:latin typeface="Times" charset="0"/>
                <a:ea typeface="+mn-ea"/>
                <a:cs typeface="+mn-cs"/>
              </a:rPr>
              <a:t>The Psychology of Learning and Motivation: II</a:t>
            </a:r>
            <a:r>
              <a:rPr lang="en-US" sz="1600" kern="1200" dirty="0">
                <a:solidFill>
                  <a:schemeClr val="tx1"/>
                </a:solidFill>
                <a:effectLst/>
                <a:latin typeface="Times" charset="0"/>
                <a:ea typeface="+mn-ea"/>
                <a:cs typeface="+mn-cs"/>
              </a:rPr>
              <a:t>. K. W. Spence and J. T. Spence. [Eds.] Academic Press: Oxford, England.)</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a:t>
            </a:fld>
            <a:endParaRPr lang="en-US"/>
          </a:p>
        </p:txBody>
      </p:sp>
    </p:spTree>
    <p:extLst>
      <p:ext uri="{BB962C8B-B14F-4D97-AF65-F5344CB8AC3E}">
        <p14:creationId xmlns:p14="http://schemas.microsoft.com/office/powerpoint/2010/main" val="149217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a:t>
            </a:fld>
            <a:endParaRPr lang="en-US"/>
          </a:p>
        </p:txBody>
      </p:sp>
    </p:spTree>
    <p:extLst>
      <p:ext uri="{BB962C8B-B14F-4D97-AF65-F5344CB8AC3E}">
        <p14:creationId xmlns:p14="http://schemas.microsoft.com/office/powerpoint/2010/main" val="409941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a:t>
            </a:fld>
            <a:endParaRPr lang="en-US"/>
          </a:p>
        </p:txBody>
      </p:sp>
    </p:spTree>
    <p:extLst>
      <p:ext uri="{BB962C8B-B14F-4D97-AF65-F5344CB8AC3E}">
        <p14:creationId xmlns:p14="http://schemas.microsoft.com/office/powerpoint/2010/main" val="374900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6.1</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Is Google Hurting Your Memory?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a:t>
            </a:fld>
            <a:endParaRPr lang="en-US"/>
          </a:p>
        </p:txBody>
      </p:sp>
    </p:spTree>
    <p:extLst>
      <p:ext uri="{BB962C8B-B14F-4D97-AF65-F5344CB8AC3E}">
        <p14:creationId xmlns:p14="http://schemas.microsoft.com/office/powerpoint/2010/main" val="291267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6.3  </a:t>
            </a:r>
            <a:r>
              <a:rPr lang="en-US" sz="1600" b="1" kern="1200" dirty="0">
                <a:solidFill>
                  <a:schemeClr val="tx1"/>
                </a:solidFill>
                <a:effectLst/>
                <a:latin typeface="Times" charset="0"/>
                <a:ea typeface="+mn-ea"/>
                <a:cs typeface="+mn-cs"/>
              </a:rPr>
              <a:t>The deeper people encode the meaning of words, the better they remember them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 study by Craik and Tulving (1975), shallow encoding was induced by asking people about typeface, intermediate encoding was induced by asking people about rhymes, and deep encoding was induced by asking people to fit words into sentences. Deep encoding led to better memory. (After F. I. M. Craik and E. Tulving. 1975.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Psych: Gen</a:t>
            </a:r>
            <a:r>
              <a:rPr lang="en-US" sz="1600" kern="1200" dirty="0">
                <a:solidFill>
                  <a:schemeClr val="tx1"/>
                </a:solidFill>
                <a:effectLst/>
                <a:latin typeface="Times" charset="0"/>
                <a:ea typeface="+mn-ea"/>
                <a:cs typeface="+mn-cs"/>
              </a:rPr>
              <a:t> 104: 268–294.)</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8</a:t>
            </a:fld>
            <a:endParaRPr lang="en-US"/>
          </a:p>
        </p:txBody>
      </p:sp>
    </p:spTree>
    <p:extLst>
      <p:ext uri="{BB962C8B-B14F-4D97-AF65-F5344CB8AC3E}">
        <p14:creationId xmlns:p14="http://schemas.microsoft.com/office/powerpoint/2010/main" val="305425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9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Hermann Ebbinghaus was a pioneer of rigorous memory research.</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9</a:t>
            </a:fld>
            <a:endParaRPr lang="en-US"/>
          </a:p>
        </p:txBody>
      </p:sp>
    </p:spTree>
    <p:extLst>
      <p:ext uri="{BB962C8B-B14F-4D97-AF65-F5344CB8AC3E}">
        <p14:creationId xmlns:p14="http://schemas.microsoft.com/office/powerpoint/2010/main" val="4236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93B5-11A5-F94E-96E7-19981858A73D}"/>
              </a:ext>
            </a:extLst>
          </p:cNvPr>
          <p:cNvSpPr>
            <a:spLocks noGrp="1"/>
          </p:cNvSpPr>
          <p:nvPr>
            <p:ph type="title"/>
          </p:nvPr>
        </p:nvSpPr>
        <p:spPr/>
        <p:txBody>
          <a:bodyPr/>
          <a:lstStyle/>
          <a:p>
            <a:r>
              <a:rPr lang="en-US"/>
              <a:t>Chapter 6 Opener </a:t>
            </a:r>
            <a:endParaRPr lang="en-US" dirty="0"/>
          </a:p>
        </p:txBody>
      </p:sp>
      <p:pic>
        <p:nvPicPr>
          <p:cNvPr id="6" name="Content Placeholder 5" descr="COGNITION1e-Ch06-Opene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4000" y="480219"/>
            <a:ext cx="9144000" cy="6299200"/>
          </a:xfrm>
        </p:spPr>
      </p:pic>
    </p:spTree>
    <p:extLst>
      <p:ext uri="{BB962C8B-B14F-4D97-AF65-F5344CB8AC3E}">
        <p14:creationId xmlns:p14="http://schemas.microsoft.com/office/powerpoint/2010/main" val="153558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6D5-6A98-B349-BEEA-0442E2A6F4BC}"/>
              </a:ext>
            </a:extLst>
          </p:cNvPr>
          <p:cNvSpPr>
            <a:spLocks noGrp="1"/>
          </p:cNvSpPr>
          <p:nvPr>
            <p:ph type="title"/>
          </p:nvPr>
        </p:nvSpPr>
        <p:spPr/>
        <p:txBody>
          <a:bodyPr/>
          <a:lstStyle/>
          <a:p>
            <a:r>
              <a:rPr lang="en-US"/>
              <a:t>Figure 6.4  Hierarchical organization </a:t>
            </a:r>
            <a:endParaRPr lang="en-US" dirty="0"/>
          </a:p>
        </p:txBody>
      </p:sp>
      <p:pic>
        <p:nvPicPr>
          <p:cNvPr id="6" name="Content Placeholder 5" descr="COGNITION1e-Fig-06-0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08447"/>
            <a:ext cx="11376025" cy="3442744"/>
          </a:xfrm>
        </p:spPr>
      </p:pic>
    </p:spTree>
    <p:extLst>
      <p:ext uri="{BB962C8B-B14F-4D97-AF65-F5344CB8AC3E}">
        <p14:creationId xmlns:p14="http://schemas.microsoft.com/office/powerpoint/2010/main" val="203108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68DC-B149-2B4C-BEED-315D0DB58CA9}"/>
              </a:ext>
            </a:extLst>
          </p:cNvPr>
          <p:cNvSpPr>
            <a:spLocks noGrp="1"/>
          </p:cNvSpPr>
          <p:nvPr>
            <p:ph type="title"/>
          </p:nvPr>
        </p:nvSpPr>
        <p:spPr/>
        <p:txBody>
          <a:bodyPr/>
          <a:lstStyle/>
          <a:p>
            <a:r>
              <a:rPr lang="en-US"/>
              <a:t>Figure 6.5  Massed vs. distributed practice </a:t>
            </a:r>
            <a:endParaRPr lang="en-US" dirty="0"/>
          </a:p>
        </p:txBody>
      </p:sp>
      <p:pic>
        <p:nvPicPr>
          <p:cNvPr id="6" name="Content Placeholder 5" descr="COGNITION1e-Fig-06-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116366"/>
            <a:ext cx="11376025" cy="5026905"/>
          </a:xfrm>
        </p:spPr>
      </p:pic>
    </p:spTree>
    <p:extLst>
      <p:ext uri="{BB962C8B-B14F-4D97-AF65-F5344CB8AC3E}">
        <p14:creationId xmlns:p14="http://schemas.microsoft.com/office/powerpoint/2010/main" val="203304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DA05-5153-3F48-BC23-9D2EC67B51A9}"/>
              </a:ext>
            </a:extLst>
          </p:cNvPr>
          <p:cNvSpPr>
            <a:spLocks noGrp="1"/>
          </p:cNvSpPr>
          <p:nvPr>
            <p:ph type="title"/>
          </p:nvPr>
        </p:nvSpPr>
        <p:spPr/>
        <p:txBody>
          <a:bodyPr/>
          <a:lstStyle/>
          <a:p>
            <a:r>
              <a:rPr lang="en-US"/>
              <a:t>Figure 6.6  The testing effect </a:t>
            </a:r>
            <a:endParaRPr lang="en-US" dirty="0"/>
          </a:p>
        </p:txBody>
      </p:sp>
      <p:pic>
        <p:nvPicPr>
          <p:cNvPr id="6" name="Content Placeholder 5" descr="COGNITION1e-Fig-06-06-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322796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C4E6-84D6-C14D-B0F2-76757D8DA796}"/>
              </a:ext>
            </a:extLst>
          </p:cNvPr>
          <p:cNvSpPr>
            <a:spLocks noGrp="1"/>
          </p:cNvSpPr>
          <p:nvPr>
            <p:ph type="title"/>
          </p:nvPr>
        </p:nvSpPr>
        <p:spPr/>
        <p:txBody>
          <a:bodyPr/>
          <a:lstStyle/>
          <a:p>
            <a:r>
              <a:rPr lang="en-US"/>
              <a:t>Figure 6.6  The testing effect (Part 1)</a:t>
            </a:r>
            <a:endParaRPr lang="en-US" dirty="0"/>
          </a:p>
        </p:txBody>
      </p:sp>
      <p:pic>
        <p:nvPicPr>
          <p:cNvPr id="6" name="Content Placeholder 5" descr="COGNITION1e-Fig-06-06-1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75000" y="480219"/>
            <a:ext cx="5842000" cy="6299200"/>
          </a:xfrm>
        </p:spPr>
      </p:pic>
    </p:spTree>
    <p:extLst>
      <p:ext uri="{BB962C8B-B14F-4D97-AF65-F5344CB8AC3E}">
        <p14:creationId xmlns:p14="http://schemas.microsoft.com/office/powerpoint/2010/main" val="354681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9FC8-DF53-4843-B9DF-2980BE99B004}"/>
              </a:ext>
            </a:extLst>
          </p:cNvPr>
          <p:cNvSpPr>
            <a:spLocks noGrp="1"/>
          </p:cNvSpPr>
          <p:nvPr>
            <p:ph type="title"/>
          </p:nvPr>
        </p:nvSpPr>
        <p:spPr/>
        <p:txBody>
          <a:bodyPr/>
          <a:lstStyle/>
          <a:p>
            <a:r>
              <a:rPr lang="en-US"/>
              <a:t>Figure 6.6  The testing effect (Part 2)</a:t>
            </a:r>
            <a:endParaRPr lang="en-US" dirty="0"/>
          </a:p>
        </p:txBody>
      </p:sp>
      <p:pic>
        <p:nvPicPr>
          <p:cNvPr id="6" name="Content Placeholder 5" descr="COGNITION1e-Fig-06-06-2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292853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041A-0BB9-624B-9408-4B51B1ECE808}"/>
              </a:ext>
            </a:extLst>
          </p:cNvPr>
          <p:cNvSpPr>
            <a:spLocks noGrp="1"/>
          </p:cNvSpPr>
          <p:nvPr>
            <p:ph type="title"/>
          </p:nvPr>
        </p:nvSpPr>
        <p:spPr/>
        <p:txBody>
          <a:bodyPr/>
          <a:lstStyle/>
          <a:p>
            <a:r>
              <a:rPr lang="en-US"/>
              <a:t>Figure 6.7  Context dependent memory </a:t>
            </a:r>
            <a:endParaRPr lang="en-US" dirty="0"/>
          </a:p>
        </p:txBody>
      </p:sp>
      <p:pic>
        <p:nvPicPr>
          <p:cNvPr id="6" name="Content Placeholder 5" descr="COGNITION1e-Fig-06-07-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2850" y="480219"/>
            <a:ext cx="9766300" cy="6299200"/>
          </a:xfrm>
        </p:spPr>
      </p:pic>
    </p:spTree>
    <p:extLst>
      <p:ext uri="{BB962C8B-B14F-4D97-AF65-F5344CB8AC3E}">
        <p14:creationId xmlns:p14="http://schemas.microsoft.com/office/powerpoint/2010/main" val="118347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A28A-4479-044B-80BD-7CF66ACD3870}"/>
              </a:ext>
            </a:extLst>
          </p:cNvPr>
          <p:cNvSpPr>
            <a:spLocks noGrp="1"/>
          </p:cNvSpPr>
          <p:nvPr>
            <p:ph type="title"/>
          </p:nvPr>
        </p:nvSpPr>
        <p:spPr/>
        <p:txBody>
          <a:bodyPr/>
          <a:lstStyle/>
          <a:p>
            <a:r>
              <a:rPr lang="en-US"/>
              <a:t>Figure 6.7  Context dependent memory (Part 1)</a:t>
            </a:r>
            <a:endParaRPr lang="en-US" dirty="0"/>
          </a:p>
        </p:txBody>
      </p:sp>
      <p:pic>
        <p:nvPicPr>
          <p:cNvPr id="6" name="Content Placeholder 5" descr="COGNITION1e-Fig-06-07-1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4250" y="480219"/>
            <a:ext cx="5143500" cy="6299200"/>
          </a:xfrm>
        </p:spPr>
      </p:pic>
    </p:spTree>
    <p:extLst>
      <p:ext uri="{BB962C8B-B14F-4D97-AF65-F5344CB8AC3E}">
        <p14:creationId xmlns:p14="http://schemas.microsoft.com/office/powerpoint/2010/main" val="305514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6886-AF35-AC44-9ACD-B095829358A4}"/>
              </a:ext>
            </a:extLst>
          </p:cNvPr>
          <p:cNvSpPr>
            <a:spLocks noGrp="1"/>
          </p:cNvSpPr>
          <p:nvPr>
            <p:ph type="title"/>
          </p:nvPr>
        </p:nvSpPr>
        <p:spPr/>
        <p:txBody>
          <a:bodyPr/>
          <a:lstStyle/>
          <a:p>
            <a:r>
              <a:rPr lang="en-US"/>
              <a:t>Figure 6.7  Context dependent memory (Part 2)</a:t>
            </a:r>
            <a:endParaRPr lang="en-US" dirty="0"/>
          </a:p>
        </p:txBody>
      </p:sp>
      <p:pic>
        <p:nvPicPr>
          <p:cNvPr id="6" name="Content Placeholder 5" descr="COGNITION1e-Fig-06-07-2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17950" y="480219"/>
            <a:ext cx="4356100" cy="6299200"/>
          </a:xfrm>
        </p:spPr>
      </p:pic>
    </p:spTree>
    <p:extLst>
      <p:ext uri="{BB962C8B-B14F-4D97-AF65-F5344CB8AC3E}">
        <p14:creationId xmlns:p14="http://schemas.microsoft.com/office/powerpoint/2010/main" val="184873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F5F7-E7E1-CC4A-BED2-A37AD69CB1CE}"/>
              </a:ext>
            </a:extLst>
          </p:cNvPr>
          <p:cNvSpPr>
            <a:spLocks noGrp="1"/>
          </p:cNvSpPr>
          <p:nvPr>
            <p:ph type="title"/>
          </p:nvPr>
        </p:nvSpPr>
        <p:spPr/>
        <p:txBody>
          <a:bodyPr/>
          <a:lstStyle/>
          <a:p>
            <a:r>
              <a:rPr lang="en-US"/>
              <a:t>Figure 6.8  The woman who can’t forget </a:t>
            </a:r>
            <a:endParaRPr lang="en-US" dirty="0"/>
          </a:p>
        </p:txBody>
      </p:sp>
      <p:pic>
        <p:nvPicPr>
          <p:cNvPr id="6" name="Content Placeholder 5" descr="COGNITION1e-Fig-06-08-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44900" y="480219"/>
            <a:ext cx="4902200" cy="6299200"/>
          </a:xfrm>
        </p:spPr>
      </p:pic>
    </p:spTree>
    <p:extLst>
      <p:ext uri="{BB962C8B-B14F-4D97-AF65-F5344CB8AC3E}">
        <p14:creationId xmlns:p14="http://schemas.microsoft.com/office/powerpoint/2010/main" val="423692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FDEE-A2FC-304C-8F74-7230B12A2019}"/>
              </a:ext>
            </a:extLst>
          </p:cNvPr>
          <p:cNvSpPr>
            <a:spLocks noGrp="1"/>
          </p:cNvSpPr>
          <p:nvPr>
            <p:ph type="title"/>
          </p:nvPr>
        </p:nvSpPr>
        <p:spPr/>
        <p:txBody>
          <a:bodyPr/>
          <a:lstStyle/>
          <a:p>
            <a:r>
              <a:rPr lang="en-US"/>
              <a:t>Figure 6.9  Flashbulb memories </a:t>
            </a:r>
            <a:endParaRPr lang="en-US" dirty="0"/>
          </a:p>
        </p:txBody>
      </p:sp>
      <p:pic>
        <p:nvPicPr>
          <p:cNvPr id="6" name="Content Placeholder 5" descr="COGNITION1e-Fig-06-09-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36900" y="480219"/>
            <a:ext cx="5918200" cy="6299200"/>
          </a:xfrm>
        </p:spPr>
      </p:pic>
    </p:spTree>
    <p:extLst>
      <p:ext uri="{BB962C8B-B14F-4D97-AF65-F5344CB8AC3E}">
        <p14:creationId xmlns:p14="http://schemas.microsoft.com/office/powerpoint/2010/main" val="28376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5352-AC64-6D42-867A-9F3EE0840D44}"/>
              </a:ext>
            </a:extLst>
          </p:cNvPr>
          <p:cNvSpPr>
            <a:spLocks noGrp="1"/>
          </p:cNvSpPr>
          <p:nvPr>
            <p:ph type="title"/>
          </p:nvPr>
        </p:nvSpPr>
        <p:spPr/>
        <p:txBody>
          <a:bodyPr/>
          <a:lstStyle/>
          <a:p>
            <a:r>
              <a:rPr lang="en-US"/>
              <a:t>In-Text Art, Ch. 6, p. 2 </a:t>
            </a:r>
            <a:endParaRPr lang="en-US" dirty="0"/>
          </a:p>
        </p:txBody>
      </p:sp>
      <p:pic>
        <p:nvPicPr>
          <p:cNvPr id="6" name="Content Placeholder 5" descr="COGNITION1e-ITA-Ch06-p02.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87550" y="480219"/>
            <a:ext cx="8216900" cy="6299200"/>
          </a:xfrm>
        </p:spPr>
      </p:pic>
    </p:spTree>
    <p:extLst>
      <p:ext uri="{BB962C8B-B14F-4D97-AF65-F5344CB8AC3E}">
        <p14:creationId xmlns:p14="http://schemas.microsoft.com/office/powerpoint/2010/main" val="213638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9B85-7DEE-5441-9710-AFA7B54CB6A5}"/>
              </a:ext>
            </a:extLst>
          </p:cNvPr>
          <p:cNvSpPr>
            <a:spLocks noGrp="1"/>
          </p:cNvSpPr>
          <p:nvPr>
            <p:ph type="title"/>
          </p:nvPr>
        </p:nvSpPr>
        <p:spPr/>
        <p:txBody>
          <a:bodyPr/>
          <a:lstStyle/>
          <a:p>
            <a:r>
              <a:rPr lang="en-US"/>
              <a:t>Research Focus 6.2 </a:t>
            </a:r>
            <a:endParaRPr lang="en-US" dirty="0"/>
          </a:p>
        </p:txBody>
      </p:sp>
      <p:pic>
        <p:nvPicPr>
          <p:cNvPr id="6" name="Content Placeholder 5" descr="COGNITION1e-RF-06-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321050" y="480219"/>
            <a:ext cx="5549900" cy="6299200"/>
          </a:xfrm>
        </p:spPr>
      </p:pic>
    </p:spTree>
    <p:extLst>
      <p:ext uri="{BB962C8B-B14F-4D97-AF65-F5344CB8AC3E}">
        <p14:creationId xmlns:p14="http://schemas.microsoft.com/office/powerpoint/2010/main" val="278217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602A-082D-DB41-9050-5722C07FE613}"/>
              </a:ext>
            </a:extLst>
          </p:cNvPr>
          <p:cNvSpPr>
            <a:spLocks noGrp="1"/>
          </p:cNvSpPr>
          <p:nvPr>
            <p:ph type="title"/>
          </p:nvPr>
        </p:nvSpPr>
        <p:spPr/>
        <p:txBody>
          <a:bodyPr/>
          <a:lstStyle/>
          <a:p>
            <a:r>
              <a:rPr lang="en-US"/>
              <a:t>Figure 6.10  Ebbinghaus’s forgetting curve </a:t>
            </a:r>
            <a:endParaRPr lang="en-US" dirty="0"/>
          </a:p>
        </p:txBody>
      </p:sp>
      <p:pic>
        <p:nvPicPr>
          <p:cNvPr id="6" name="Content Placeholder 5" descr="COGNITION1e-Fig-06-10-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90700" y="480219"/>
            <a:ext cx="8610600" cy="6299200"/>
          </a:xfrm>
        </p:spPr>
      </p:pic>
    </p:spTree>
    <p:extLst>
      <p:ext uri="{BB962C8B-B14F-4D97-AF65-F5344CB8AC3E}">
        <p14:creationId xmlns:p14="http://schemas.microsoft.com/office/powerpoint/2010/main" val="242518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9492-BA4B-4F44-8A71-D9D796E268D9}"/>
              </a:ext>
            </a:extLst>
          </p:cNvPr>
          <p:cNvSpPr>
            <a:spLocks noGrp="1"/>
          </p:cNvSpPr>
          <p:nvPr>
            <p:ph type="title"/>
          </p:nvPr>
        </p:nvSpPr>
        <p:spPr/>
        <p:txBody>
          <a:bodyPr/>
          <a:lstStyle/>
          <a:p>
            <a:r>
              <a:rPr lang="en-US"/>
              <a:t>Figure 6.11  Absent-mindedness </a:t>
            </a:r>
            <a:endParaRPr lang="en-US" dirty="0"/>
          </a:p>
        </p:txBody>
      </p:sp>
      <p:pic>
        <p:nvPicPr>
          <p:cNvPr id="6" name="Content Placeholder 5" descr="COGNITION1e-Fig-06-1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92350" y="480219"/>
            <a:ext cx="7607300" cy="6299200"/>
          </a:xfrm>
        </p:spPr>
      </p:pic>
    </p:spTree>
    <p:extLst>
      <p:ext uri="{BB962C8B-B14F-4D97-AF65-F5344CB8AC3E}">
        <p14:creationId xmlns:p14="http://schemas.microsoft.com/office/powerpoint/2010/main" val="347680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16C6-DB88-B646-869C-3490310996BC}"/>
              </a:ext>
            </a:extLst>
          </p:cNvPr>
          <p:cNvSpPr>
            <a:spLocks noGrp="1"/>
          </p:cNvSpPr>
          <p:nvPr>
            <p:ph type="title"/>
          </p:nvPr>
        </p:nvSpPr>
        <p:spPr/>
        <p:txBody>
          <a:bodyPr/>
          <a:lstStyle/>
          <a:p>
            <a:r>
              <a:rPr lang="en-US"/>
              <a:t>In-Text Art, Ch. 6, p. 21 </a:t>
            </a:r>
            <a:endParaRPr lang="en-US" dirty="0"/>
          </a:p>
        </p:txBody>
      </p:sp>
      <p:pic>
        <p:nvPicPr>
          <p:cNvPr id="6" name="Content Placeholder 5" descr="COGNITION1e-ITA-Ch06-p21.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21000" y="480219"/>
            <a:ext cx="6350000" cy="6299200"/>
          </a:xfrm>
        </p:spPr>
      </p:pic>
    </p:spTree>
    <p:extLst>
      <p:ext uri="{BB962C8B-B14F-4D97-AF65-F5344CB8AC3E}">
        <p14:creationId xmlns:p14="http://schemas.microsoft.com/office/powerpoint/2010/main" val="119320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EBF8-7030-7A41-89E6-67E9A27417F4}"/>
              </a:ext>
            </a:extLst>
          </p:cNvPr>
          <p:cNvSpPr>
            <a:spLocks noGrp="1"/>
          </p:cNvSpPr>
          <p:nvPr>
            <p:ph type="title"/>
          </p:nvPr>
        </p:nvSpPr>
        <p:spPr/>
        <p:txBody>
          <a:bodyPr/>
          <a:lstStyle/>
          <a:p>
            <a:r>
              <a:rPr lang="en-US"/>
              <a:t>Figure 6.12  Source misattribution </a:t>
            </a:r>
            <a:endParaRPr lang="en-US" dirty="0"/>
          </a:p>
        </p:txBody>
      </p:sp>
      <p:pic>
        <p:nvPicPr>
          <p:cNvPr id="6" name="Content Placeholder 5" descr="COGNITION1e-Fig-06-1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50900" y="480219"/>
            <a:ext cx="10490200" cy="6299200"/>
          </a:xfrm>
        </p:spPr>
      </p:pic>
    </p:spTree>
    <p:extLst>
      <p:ext uri="{BB962C8B-B14F-4D97-AF65-F5344CB8AC3E}">
        <p14:creationId xmlns:p14="http://schemas.microsoft.com/office/powerpoint/2010/main" val="263306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19B-F48E-5745-9524-AF4D3E08BBBF}"/>
              </a:ext>
            </a:extLst>
          </p:cNvPr>
          <p:cNvSpPr>
            <a:spLocks noGrp="1"/>
          </p:cNvSpPr>
          <p:nvPr>
            <p:ph type="title"/>
          </p:nvPr>
        </p:nvSpPr>
        <p:spPr/>
        <p:txBody>
          <a:bodyPr/>
          <a:lstStyle/>
          <a:p>
            <a:r>
              <a:rPr lang="en-US"/>
              <a:t>In-Text Art, Ch. 6, p. 25 </a:t>
            </a:r>
            <a:endParaRPr lang="en-US" dirty="0"/>
          </a:p>
        </p:txBody>
      </p:sp>
      <p:pic>
        <p:nvPicPr>
          <p:cNvPr id="6" name="Content Placeholder 5" descr="COGNITION1e-ITA-Ch06-p25.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92300" y="480219"/>
            <a:ext cx="8407400" cy="6299200"/>
          </a:xfrm>
        </p:spPr>
      </p:pic>
    </p:spTree>
    <p:extLst>
      <p:ext uri="{BB962C8B-B14F-4D97-AF65-F5344CB8AC3E}">
        <p14:creationId xmlns:p14="http://schemas.microsoft.com/office/powerpoint/2010/main" val="22593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207D-0222-C742-B91C-C8B72AC6CB4E}"/>
              </a:ext>
            </a:extLst>
          </p:cNvPr>
          <p:cNvSpPr>
            <a:spLocks noGrp="1"/>
          </p:cNvSpPr>
          <p:nvPr>
            <p:ph type="title"/>
          </p:nvPr>
        </p:nvSpPr>
        <p:spPr/>
        <p:txBody>
          <a:bodyPr/>
          <a:lstStyle/>
          <a:p>
            <a:r>
              <a:rPr lang="en-US"/>
              <a:t>In-Text Art, Ch. 6, p. 29 </a:t>
            </a:r>
            <a:endParaRPr lang="en-US" dirty="0"/>
          </a:p>
        </p:txBody>
      </p:sp>
      <p:pic>
        <p:nvPicPr>
          <p:cNvPr id="6" name="Content Placeholder 5" descr="COGNITION1e-ITA-Ch06-p29.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08150" y="480219"/>
            <a:ext cx="8775700" cy="6299200"/>
          </a:xfrm>
        </p:spPr>
      </p:pic>
    </p:spTree>
    <p:extLst>
      <p:ext uri="{BB962C8B-B14F-4D97-AF65-F5344CB8AC3E}">
        <p14:creationId xmlns:p14="http://schemas.microsoft.com/office/powerpoint/2010/main" val="165287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C40C-D1F0-8E4F-8192-A8B392994F85}"/>
              </a:ext>
            </a:extLst>
          </p:cNvPr>
          <p:cNvSpPr>
            <a:spLocks noGrp="1"/>
          </p:cNvSpPr>
          <p:nvPr>
            <p:ph type="title"/>
          </p:nvPr>
        </p:nvSpPr>
        <p:spPr/>
        <p:txBody>
          <a:bodyPr/>
          <a:lstStyle/>
          <a:p>
            <a:r>
              <a:rPr lang="en-US"/>
              <a:t>Research Focus 6.1 </a:t>
            </a:r>
            <a:endParaRPr lang="en-US" dirty="0"/>
          </a:p>
        </p:txBody>
      </p:sp>
      <p:pic>
        <p:nvPicPr>
          <p:cNvPr id="6" name="Content Placeholder 5" descr="COGNITION1e-RF-06-0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4000" y="480219"/>
            <a:ext cx="9144000" cy="6299200"/>
          </a:xfrm>
        </p:spPr>
      </p:pic>
    </p:spTree>
    <p:extLst>
      <p:ext uri="{BB962C8B-B14F-4D97-AF65-F5344CB8AC3E}">
        <p14:creationId xmlns:p14="http://schemas.microsoft.com/office/powerpoint/2010/main" val="396503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0A5-FC35-CB41-AC74-6417E0272CED}"/>
              </a:ext>
            </a:extLst>
          </p:cNvPr>
          <p:cNvSpPr>
            <a:spLocks noGrp="1"/>
          </p:cNvSpPr>
          <p:nvPr>
            <p:ph type="title"/>
          </p:nvPr>
        </p:nvSpPr>
        <p:spPr/>
        <p:txBody>
          <a:bodyPr/>
          <a:lstStyle/>
          <a:p>
            <a:r>
              <a:rPr lang="en-US"/>
              <a:t>Figure 6.1  The relationship between sensory memory, short-term memory, and long-term memory as described in an influential model by Atkinson and Shiffrin (1968) </a:t>
            </a:r>
            <a:endParaRPr lang="en-US" dirty="0"/>
          </a:p>
        </p:txBody>
      </p:sp>
      <p:pic>
        <p:nvPicPr>
          <p:cNvPr id="6" name="Content Placeholder 5" descr="COGNITION1e-Fig-06-0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537685"/>
            <a:ext cx="11376025" cy="2370005"/>
          </a:xfrm>
        </p:spPr>
      </p:pic>
    </p:spTree>
    <p:extLst>
      <p:ext uri="{BB962C8B-B14F-4D97-AF65-F5344CB8AC3E}">
        <p14:creationId xmlns:p14="http://schemas.microsoft.com/office/powerpoint/2010/main" val="393419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5FCE-A5DA-304D-8E35-5E208B5864AA}"/>
              </a:ext>
            </a:extLst>
          </p:cNvPr>
          <p:cNvSpPr>
            <a:spLocks noGrp="1"/>
          </p:cNvSpPr>
          <p:nvPr>
            <p:ph type="title"/>
          </p:nvPr>
        </p:nvSpPr>
        <p:spPr/>
        <p:txBody>
          <a:bodyPr/>
          <a:lstStyle/>
          <a:p>
            <a:r>
              <a:rPr lang="en-US" dirty="0"/>
              <a:t>Figure 6.2  Sperling’s experiment demonstrating the duration of sensory memory</a:t>
            </a:r>
            <a:r>
              <a:rPr lang="en-US" sz="1000" dirty="0"/>
              <a:t>		1</a:t>
            </a:r>
          </a:p>
        </p:txBody>
      </p:sp>
      <p:pic>
        <p:nvPicPr>
          <p:cNvPr id="6" name="Content Placeholder 5" descr="COGNITION1e-Fig-06-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072708"/>
            <a:ext cx="11376025" cy="5114221"/>
          </a:xfrm>
        </p:spPr>
      </p:pic>
    </p:spTree>
    <p:extLst>
      <p:ext uri="{BB962C8B-B14F-4D97-AF65-F5344CB8AC3E}">
        <p14:creationId xmlns:p14="http://schemas.microsoft.com/office/powerpoint/2010/main" val="304042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49A3-939F-434E-8BF5-BA837FD29718}"/>
              </a:ext>
            </a:extLst>
          </p:cNvPr>
          <p:cNvSpPr>
            <a:spLocks noGrp="1"/>
          </p:cNvSpPr>
          <p:nvPr>
            <p:ph type="title"/>
          </p:nvPr>
        </p:nvSpPr>
        <p:spPr/>
        <p:txBody>
          <a:bodyPr/>
          <a:lstStyle/>
          <a:p>
            <a:r>
              <a:rPr lang="en-US" dirty="0"/>
              <a:t>Figure 6.2  Sperling’s experiment demonstrating the duration of sensory memory</a:t>
            </a:r>
            <a:r>
              <a:rPr lang="en-US" sz="1000" dirty="0">
                <a:solidFill>
                  <a:srgbClr val="FFFFFF"/>
                </a:solidFill>
              </a:rPr>
              <a:t>		2</a:t>
            </a:r>
            <a:endParaRPr lang="en-US" dirty="0"/>
          </a:p>
        </p:txBody>
      </p:sp>
      <p:pic>
        <p:nvPicPr>
          <p:cNvPr id="6" name="Content Placeholder 5" descr="COGNITION1e-Fig-06-02-0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247340"/>
            <a:ext cx="11376025" cy="4764957"/>
          </a:xfrm>
        </p:spPr>
      </p:pic>
    </p:spTree>
    <p:extLst>
      <p:ext uri="{BB962C8B-B14F-4D97-AF65-F5344CB8AC3E}">
        <p14:creationId xmlns:p14="http://schemas.microsoft.com/office/powerpoint/2010/main" val="425560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9317-774A-C147-AD68-5446D6968B02}"/>
              </a:ext>
            </a:extLst>
          </p:cNvPr>
          <p:cNvSpPr>
            <a:spLocks noGrp="1"/>
          </p:cNvSpPr>
          <p:nvPr>
            <p:ph type="title"/>
          </p:nvPr>
        </p:nvSpPr>
        <p:spPr/>
        <p:txBody>
          <a:bodyPr/>
          <a:lstStyle/>
          <a:p>
            <a:r>
              <a:rPr lang="en-US"/>
              <a:t>Think for Yourself 6.1 </a:t>
            </a:r>
            <a:endParaRPr lang="en-US" dirty="0"/>
          </a:p>
        </p:txBody>
      </p:sp>
      <p:pic>
        <p:nvPicPr>
          <p:cNvPr id="5" name="Content Placeholder 4">
            <a:extLst>
              <a:ext uri="{FF2B5EF4-FFF2-40B4-BE49-F238E27FC236}">
                <a16:creationId xmlns:a16="http://schemas.microsoft.com/office/drawing/2014/main" id="{CF90D2A2-9634-8446-8F78-7E0F9EA3A71C}"/>
              </a:ext>
            </a:extLst>
          </p:cNvPr>
          <p:cNvPicPr>
            <a:picLocks noGrp="1" noChangeAspect="1"/>
          </p:cNvPicPr>
          <p:nvPr>
            <p:ph sz="quarter" idx="10"/>
          </p:nvPr>
        </p:nvPicPr>
        <p:blipFill>
          <a:blip r:embed="rId3"/>
          <a:stretch>
            <a:fillRect/>
          </a:stretch>
        </p:blipFill>
        <p:spPr>
          <a:xfrm>
            <a:off x="407988" y="1309709"/>
            <a:ext cx="11376025" cy="4640220"/>
          </a:xfrm>
        </p:spPr>
      </p:pic>
    </p:spTree>
    <p:extLst>
      <p:ext uri="{BB962C8B-B14F-4D97-AF65-F5344CB8AC3E}">
        <p14:creationId xmlns:p14="http://schemas.microsoft.com/office/powerpoint/2010/main" val="368883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D7A9-15A7-6646-80DF-4C6E5D686E67}"/>
              </a:ext>
            </a:extLst>
          </p:cNvPr>
          <p:cNvSpPr>
            <a:spLocks noGrp="1"/>
          </p:cNvSpPr>
          <p:nvPr>
            <p:ph type="title"/>
          </p:nvPr>
        </p:nvSpPr>
        <p:spPr/>
        <p:txBody>
          <a:bodyPr/>
          <a:lstStyle/>
          <a:p>
            <a:r>
              <a:rPr lang="en-US"/>
              <a:t>Figure 6.3  The deeper people encode the meaning of words, the better they remember them </a:t>
            </a:r>
            <a:endParaRPr lang="en-US" dirty="0"/>
          </a:p>
        </p:txBody>
      </p:sp>
      <p:pic>
        <p:nvPicPr>
          <p:cNvPr id="6" name="Content Placeholder 5" descr="COGNITION1e-Fig-06-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9650" y="480219"/>
            <a:ext cx="7632700" cy="6299200"/>
          </a:xfrm>
        </p:spPr>
      </p:pic>
    </p:spTree>
    <p:extLst>
      <p:ext uri="{BB962C8B-B14F-4D97-AF65-F5344CB8AC3E}">
        <p14:creationId xmlns:p14="http://schemas.microsoft.com/office/powerpoint/2010/main" val="361795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776A-F012-FD4A-96DA-A064B31A12F0}"/>
              </a:ext>
            </a:extLst>
          </p:cNvPr>
          <p:cNvSpPr>
            <a:spLocks noGrp="1"/>
          </p:cNvSpPr>
          <p:nvPr>
            <p:ph type="title"/>
          </p:nvPr>
        </p:nvSpPr>
        <p:spPr/>
        <p:txBody>
          <a:bodyPr/>
          <a:lstStyle/>
          <a:p>
            <a:r>
              <a:rPr lang="en-US"/>
              <a:t>In-Text Art, Ch. 6, p. 9 </a:t>
            </a:r>
            <a:endParaRPr lang="en-US" dirty="0"/>
          </a:p>
        </p:txBody>
      </p:sp>
      <p:pic>
        <p:nvPicPr>
          <p:cNvPr id="6" name="Content Placeholder 5" descr="COGNITION1e-ITA-Ch06-p09.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83000" y="480219"/>
            <a:ext cx="4826000" cy="6299200"/>
          </a:xfrm>
        </p:spPr>
      </p:pic>
    </p:spTree>
    <p:extLst>
      <p:ext uri="{BB962C8B-B14F-4D97-AF65-F5344CB8AC3E}">
        <p14:creationId xmlns:p14="http://schemas.microsoft.com/office/powerpoint/2010/main" val="270116824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TotalTime>
  <Words>2000</Words>
  <Application>Microsoft Office PowerPoint</Application>
  <PresentationFormat>Widescreen</PresentationFormat>
  <Paragraphs>106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Times</vt:lpstr>
      <vt:lpstr>Blank Presentation</vt:lpstr>
      <vt:lpstr>Chapter 6 Opener </vt:lpstr>
      <vt:lpstr>In-Text Art, Ch. 6, p. 2 </vt:lpstr>
      <vt:lpstr>Research Focus 6.1 </vt:lpstr>
      <vt:lpstr>Figure 6.1  The relationship between sensory memory, short-term memory, and long-term memory as described in an influential model by Atkinson and Shiffrin (1968) </vt:lpstr>
      <vt:lpstr>Figure 6.2  Sperling’s experiment demonstrating the duration of sensory memory  1</vt:lpstr>
      <vt:lpstr>Figure 6.2  Sperling’s experiment demonstrating the duration of sensory memory  2</vt:lpstr>
      <vt:lpstr>Think for Yourself 6.1 </vt:lpstr>
      <vt:lpstr>Figure 6.3  The deeper people encode the meaning of words, the better they remember them </vt:lpstr>
      <vt:lpstr>In-Text Art, Ch. 6, p. 9 </vt:lpstr>
      <vt:lpstr>Figure 6.4  Hierarchical organization </vt:lpstr>
      <vt:lpstr>Figure 6.5  Massed vs. distributed practice </vt:lpstr>
      <vt:lpstr>Figure 6.6  The testing effect </vt:lpstr>
      <vt:lpstr>Figure 6.6  The testing effect (Part 1)</vt:lpstr>
      <vt:lpstr>Figure 6.6  The testing effect (Part 2)</vt:lpstr>
      <vt:lpstr>Figure 6.7  Context dependent memory </vt:lpstr>
      <vt:lpstr>Figure 6.7  Context dependent memory (Part 1)</vt:lpstr>
      <vt:lpstr>Figure 6.7  Context dependent memory (Part 2)</vt:lpstr>
      <vt:lpstr>Figure 6.8  The woman who can’t forget </vt:lpstr>
      <vt:lpstr>Figure 6.9  Flashbulb memories </vt:lpstr>
      <vt:lpstr>Research Focus 6.2 </vt:lpstr>
      <vt:lpstr>Figure 6.10  Ebbinghaus’s forgetting curve </vt:lpstr>
      <vt:lpstr>Figure 6.11  Absent-mindedness </vt:lpstr>
      <vt:lpstr>In-Text Art, Ch. 6, p. 21 </vt:lpstr>
      <vt:lpstr>Figure 6.12  Source misattribution </vt:lpstr>
      <vt:lpstr>In-Text Art, Ch. 6, p. 25 </vt:lpstr>
      <vt:lpstr>In-Text Art, Ch. 6, p. 29 </vt:lpstr>
    </vt:vector>
  </TitlesOfParts>
  <Manager>Sumanas, Inc.</Manager>
  <Company>© Oxford University Press.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165</cp:revision>
  <dcterms:created xsi:type="dcterms:W3CDTF">2016-06-06T17:28:25Z</dcterms:created>
  <dcterms:modified xsi:type="dcterms:W3CDTF">2021-02-03T18:55:52Z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2021-02-02T22:49:08Z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8a032fda-9bbf-49f9-8520-e3b1c612e0ad</vt:lpwstr>
  </property>
  <property fmtid="{D5CDD505-2E9C-101B-9397-08002B2CF9AE}" pid="8" name="MSIP_Label_be5cb09a-2992-49d6-8ac9-5f63e7b1ad2f_ContentBits">
    <vt:lpwstr>0</vt:lpwstr>
  </property>
</Properties>
</file>