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83" r:id="rId2"/>
  </p:sldMasterIdLst>
  <p:notesMasterIdLst>
    <p:notesMasterId r:id="rId58"/>
  </p:notesMasterIdLst>
  <p:handoutMasterIdLst>
    <p:handoutMasterId r:id="rId59"/>
  </p:handoutMasterIdLst>
  <p:sldIdLst>
    <p:sldId id="260" r:id="rId3"/>
    <p:sldId id="278" r:id="rId4"/>
    <p:sldId id="652" r:id="rId5"/>
    <p:sldId id="641" r:id="rId6"/>
    <p:sldId id="653" r:id="rId7"/>
    <p:sldId id="654" r:id="rId8"/>
    <p:sldId id="655" r:id="rId9"/>
    <p:sldId id="696" r:id="rId10"/>
    <p:sldId id="277" r:id="rId11"/>
    <p:sldId id="656" r:id="rId12"/>
    <p:sldId id="657" r:id="rId13"/>
    <p:sldId id="259" r:id="rId14"/>
    <p:sldId id="658" r:id="rId15"/>
    <p:sldId id="660" r:id="rId16"/>
    <p:sldId id="703" r:id="rId17"/>
    <p:sldId id="662" r:id="rId18"/>
    <p:sldId id="697" r:id="rId19"/>
    <p:sldId id="663" r:id="rId20"/>
    <p:sldId id="261" r:id="rId21"/>
    <p:sldId id="666" r:id="rId22"/>
    <p:sldId id="262" r:id="rId23"/>
    <p:sldId id="668" r:id="rId24"/>
    <p:sldId id="698" r:id="rId25"/>
    <p:sldId id="263" r:id="rId26"/>
    <p:sldId id="645" r:id="rId27"/>
    <p:sldId id="671" r:id="rId28"/>
    <p:sldId id="699" r:id="rId29"/>
    <p:sldId id="266" r:id="rId30"/>
    <p:sldId id="267" r:id="rId31"/>
    <p:sldId id="694" r:id="rId32"/>
    <p:sldId id="673" r:id="rId33"/>
    <p:sldId id="674" r:id="rId34"/>
    <p:sldId id="675" r:id="rId35"/>
    <p:sldId id="268" r:id="rId36"/>
    <p:sldId id="677" r:id="rId37"/>
    <p:sldId id="701" r:id="rId38"/>
    <p:sldId id="270" r:id="rId39"/>
    <p:sldId id="702" r:id="rId40"/>
    <p:sldId id="271" r:id="rId41"/>
    <p:sldId id="681" r:id="rId42"/>
    <p:sldId id="682" r:id="rId43"/>
    <p:sldId id="704" r:id="rId44"/>
    <p:sldId id="683" r:id="rId45"/>
    <p:sldId id="684" r:id="rId46"/>
    <p:sldId id="687" r:id="rId47"/>
    <p:sldId id="685" r:id="rId48"/>
    <p:sldId id="280" r:id="rId49"/>
    <p:sldId id="679" r:id="rId50"/>
    <p:sldId id="272" r:id="rId51"/>
    <p:sldId id="695" r:id="rId52"/>
    <p:sldId id="688" r:id="rId53"/>
    <p:sldId id="690" r:id="rId54"/>
    <p:sldId id="273" r:id="rId55"/>
    <p:sldId id="692" r:id="rId56"/>
    <p:sldId id="693" r:id="rId57"/>
  </p:sldIdLst>
  <p:sldSz cx="12192000" cy="6858000"/>
  <p:notesSz cx="6858000" cy="9296400"/>
  <p:defaultTextStyle>
    <a:defPPr>
      <a:defRPr lang="en-US"/>
    </a:defPPr>
    <a:lvl1pPr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65C"/>
    <a:srgbClr val="193296"/>
    <a:srgbClr val="5F283C"/>
    <a:srgbClr val="BBE9B9"/>
    <a:srgbClr val="004F81"/>
    <a:srgbClr val="009999"/>
    <a:srgbClr val="DFCDC3"/>
    <a:srgbClr val="755840"/>
    <a:srgbClr val="2F1F6B"/>
    <a:srgbClr val="352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54303" autoAdjust="0"/>
  </p:normalViewPr>
  <p:slideViewPr>
    <p:cSldViewPr>
      <p:cViewPr varScale="1">
        <p:scale>
          <a:sx n="70" d="100"/>
          <a:sy n="70" d="100"/>
        </p:scale>
        <p:origin x="11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3D6BB33-146E-4EDE-AD88-A00CE4817A1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54B4E95D-076C-4305-A27E-2B7062CBADD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DA0DAF47-3FA1-4B8E-99AF-39F2E2281663}" type="slidenum">
              <a:rPr lang="en-US" altLang="en-US" sz="1200">
                <a:solidFill>
                  <a:schemeClr val="tx1"/>
                </a:solidFill>
                <a:ea typeface="ＭＳ Ｐゴシック" panose="020B0600070205080204" pitchFamily="34" charset="-128"/>
              </a:rPr>
              <a:pPr eaLnBrk="1" hangingPunct="1"/>
              <a:t>1</a:t>
            </a:fld>
            <a:endParaRPr lang="en-US" altLang="en-US" sz="1200" dirty="0">
              <a:solidFill>
                <a:schemeClr val="tx1"/>
              </a:solidFill>
              <a:ea typeface="ＭＳ Ｐゴシック" panose="020B0600070205080204" pitchFamily="34" charset="-128"/>
            </a:endParaRPr>
          </a:p>
        </p:txBody>
      </p:sp>
      <p:sp>
        <p:nvSpPr>
          <p:cNvPr id="13314" name="Rectangle 2"/>
          <p:cNvSpPr>
            <a:spLocks noGrp="1" noRot="1" noChangeAspect="1" noChangeArrowheads="1" noTextEdit="1"/>
          </p:cNvSpPr>
          <p:nvPr>
            <p:ph type="sldImg"/>
          </p:nvPr>
        </p:nvSpPr>
        <p:spPr>
          <a:xfrm>
            <a:off x="330200" y="696913"/>
            <a:ext cx="6197600" cy="348615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Chapter 7 Opener</a:t>
            </a:r>
          </a:p>
          <a:p>
            <a:r>
              <a:rPr kumimoji="1" lang="en-GB" sz="1200" b="0" i="0" u="none" strike="noStrike" kern="1200" baseline="0" dirty="0">
                <a:solidFill>
                  <a:schemeClr val="tx1"/>
                </a:solidFill>
                <a:latin typeface="Arial" charset="0"/>
                <a:ea typeface="ＭＳ Ｐゴシック" charset="-128"/>
                <a:cs typeface="ＭＳ Ｐゴシック" charset="-128"/>
              </a:rPr>
              <a:t>The famous patient H.M. in 1974, at the age of 48. As a result of radical surgery to control his epileptic seizures, he lost his ability to remember new information, yet he retained many other high-level cognitive functions.</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11</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7.3  </a:t>
            </a:r>
            <a:r>
              <a:rPr lang="en-US" sz="1600" b="1" kern="1200" dirty="0">
                <a:solidFill>
                  <a:schemeClr val="tx1"/>
                </a:solidFill>
                <a:effectLst/>
                <a:latin typeface="Times" charset="0"/>
                <a:ea typeface="+mn-ea"/>
                <a:cs typeface="+mn-cs"/>
              </a:rPr>
              <a:t>A taxonomy of long-term memory systems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is modified to show the types of learning discussed in this chapter. (After L. R. Squire. 2004. </a:t>
            </a:r>
            <a:r>
              <a:rPr lang="en-US" sz="1600" i="1" kern="1200" dirty="0" err="1">
                <a:solidFill>
                  <a:schemeClr val="tx1"/>
                </a:solidFill>
                <a:effectLst/>
                <a:latin typeface="Times" charset="0"/>
                <a:ea typeface="+mn-ea"/>
                <a:cs typeface="+mn-cs"/>
              </a:rPr>
              <a:t>Neurobiol</a:t>
            </a:r>
            <a:r>
              <a:rPr lang="en-US" sz="1600" i="1" kern="1200" dirty="0">
                <a:solidFill>
                  <a:schemeClr val="tx1"/>
                </a:solidFill>
                <a:effectLst/>
                <a:latin typeface="Times" charset="0"/>
                <a:ea typeface="+mn-ea"/>
                <a:cs typeface="+mn-cs"/>
              </a:rPr>
              <a:t> Learn Mem</a:t>
            </a:r>
            <a:r>
              <a:rPr lang="en-US" sz="1600" kern="1200" dirty="0">
                <a:solidFill>
                  <a:schemeClr val="tx1"/>
                </a:solidFill>
                <a:effectLst/>
                <a:latin typeface="Times" charset="0"/>
                <a:ea typeface="+mn-ea"/>
                <a:cs typeface="+mn-cs"/>
              </a:rPr>
              <a:t> 82: 171–177.)</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11278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13</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14</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7.4  </a:t>
            </a:r>
            <a:r>
              <a:rPr lang="en-US" sz="1600" b="1" kern="1200" dirty="0">
                <a:solidFill>
                  <a:schemeClr val="tx1"/>
                </a:solidFill>
                <a:effectLst/>
                <a:latin typeface="Times" charset="0"/>
                <a:ea typeface="+mn-ea"/>
                <a:cs typeface="+mn-cs"/>
              </a:rPr>
              <a:t>Response time is faster for repeating motor sequences (solid line) than for random motor</a:t>
            </a:r>
            <a:r>
              <a:rPr lang="en-US" sz="1600" kern="1200" dirty="0">
                <a:solidFill>
                  <a:schemeClr val="tx1"/>
                </a:solidFill>
                <a:effectLst/>
                <a:latin typeface="Times" charset="0"/>
                <a:ea typeface="+mn-ea"/>
                <a:cs typeface="+mn-cs"/>
              </a:rPr>
              <a:t> </a:t>
            </a:r>
            <a:r>
              <a:rPr lang="en-US" sz="1600" b="1" kern="1200" dirty="0">
                <a:solidFill>
                  <a:schemeClr val="tx1"/>
                </a:solidFill>
                <a:effectLst/>
                <a:latin typeface="Times" charset="0"/>
                <a:ea typeface="+mn-ea"/>
                <a:cs typeface="+mn-cs"/>
              </a:rPr>
              <a:t>sequences (dashed line)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Performance improves over time, reflecting motor sequence learning. (After M. J. </a:t>
            </a:r>
            <a:r>
              <a:rPr lang="en-US" sz="1600" kern="1200" dirty="0" err="1">
                <a:solidFill>
                  <a:schemeClr val="tx1"/>
                </a:solidFill>
                <a:effectLst/>
                <a:latin typeface="Times" charset="0"/>
                <a:ea typeface="+mn-ea"/>
                <a:cs typeface="+mn-cs"/>
              </a:rPr>
              <a:t>Nissen</a:t>
            </a:r>
            <a:r>
              <a:rPr lang="en-US" sz="1600" kern="1200" dirty="0">
                <a:solidFill>
                  <a:schemeClr val="tx1"/>
                </a:solidFill>
                <a:effectLst/>
                <a:latin typeface="Times" charset="0"/>
                <a:ea typeface="+mn-ea"/>
                <a:cs typeface="+mn-cs"/>
              </a:rPr>
              <a:t> and P. </a:t>
            </a:r>
            <a:r>
              <a:rPr lang="en-US" sz="1600" kern="1200" dirty="0" err="1">
                <a:solidFill>
                  <a:schemeClr val="tx1"/>
                </a:solidFill>
                <a:effectLst/>
                <a:latin typeface="Times" charset="0"/>
                <a:ea typeface="+mn-ea"/>
                <a:cs typeface="+mn-cs"/>
              </a:rPr>
              <a:t>Bullemer</a:t>
            </a:r>
            <a:r>
              <a:rPr lang="en-US" sz="1600" kern="1200" dirty="0">
                <a:solidFill>
                  <a:schemeClr val="tx1"/>
                </a:solidFill>
                <a:effectLst/>
                <a:latin typeface="Times" charset="0"/>
                <a:ea typeface="+mn-ea"/>
                <a:cs typeface="+mn-cs"/>
              </a:rPr>
              <a:t>. 1987.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19: 1–32.)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160978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16</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u="none"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dirty="0"/>
              <a:t>Naming Task: A subject names a stimulus as quickly and as accurately as possible.  Present subjects with words or pictures during</a:t>
            </a:r>
            <a:r>
              <a:rPr lang="en-US" baseline="0" dirty="0"/>
              <a:t> the study phase.  During the subsequent test phase, present these “old” items mixed with new ones. Measure the time it takes to name the “old” ones. Subjects typically respond faster to the repeated “old” items than to the novel items.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Lexical Decision Task: Subjects must quickly judge whether a string of letters forms a word.  E.g., “candy” vs. “</a:t>
            </a:r>
            <a:r>
              <a:rPr lang="en-US" baseline="0" dirty="0" err="1"/>
              <a:t>dookl</a:t>
            </a:r>
            <a:r>
              <a:rPr lang="en-US" baseline="0" dirty="0"/>
              <a:t>”. . People will lexically decide more quickly if the prime is the word “sweet” than if the prime is “</a:t>
            </a:r>
            <a:r>
              <a:rPr lang="en-US" baseline="0" dirty="0" err="1"/>
              <a:t>woopy</a:t>
            </a:r>
            <a:r>
              <a:rPr lang="en-US" baseline="0" dirty="0"/>
              <a:t>”.</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17</a:t>
            </a:fld>
            <a:endParaRPr lang="en-US" altLang="en-US" dirty="0"/>
          </a:p>
        </p:txBody>
      </p:sp>
    </p:spTree>
    <p:extLst>
      <p:ext uri="{BB962C8B-B14F-4D97-AF65-F5344CB8AC3E}">
        <p14:creationId xmlns:p14="http://schemas.microsoft.com/office/powerpoint/2010/main" val="420981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18</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7.5</a:t>
            </a:r>
            <a:r>
              <a:rPr lang="en-US" sz="1600" b="1" kern="1200" dirty="0">
                <a:solidFill>
                  <a:schemeClr val="tx1"/>
                </a:solidFill>
                <a:effectLst/>
                <a:latin typeface="Times" charset="0"/>
                <a:ea typeface="+mn-ea"/>
                <a:cs typeface="+mn-cs"/>
              </a:rPr>
              <a:t>  Perceptual priming and repetition suppression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presented with a series of scenes and asked to make an indoor or outdoor judgment in response to each scene, observers are faster to respond to scenes that appeared before (repeated). The fMRI response in the place area is smaller for repeated scenes than for novel scenes, and this difference is known as repetition suppression.</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5976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20</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7.6  </a:t>
            </a:r>
            <a:r>
              <a:rPr lang="en-US" sz="1600" b="1" kern="1200" dirty="0">
                <a:solidFill>
                  <a:schemeClr val="tx1"/>
                </a:solidFill>
                <a:effectLst/>
                <a:latin typeface="Times" charset="0"/>
                <a:ea typeface="+mn-ea"/>
                <a:cs typeface="+mn-cs"/>
              </a:rPr>
              <a:t>Statistical learning in language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During training, infants and adults are exposed to continuous speech streams in which artificial words (e.g., “</a:t>
            </a:r>
            <a:r>
              <a:rPr lang="en-US" sz="1600" kern="1200" dirty="0" err="1">
                <a:solidFill>
                  <a:schemeClr val="tx1"/>
                </a:solidFill>
                <a:effectLst/>
                <a:latin typeface="Times" charset="0"/>
                <a:ea typeface="+mn-ea"/>
                <a:cs typeface="+mn-cs"/>
              </a:rPr>
              <a:t>pabiku</a:t>
            </a:r>
            <a:r>
              <a:rPr lang="en-US" sz="1600" kern="1200" dirty="0">
                <a:solidFill>
                  <a:schemeClr val="tx1"/>
                </a:solidFill>
                <a:effectLst/>
                <a:latin typeface="Times" charset="0"/>
                <a:ea typeface="+mn-ea"/>
                <a:cs typeface="+mn-cs"/>
              </a:rPr>
              <a:t>”) are repeated. Then they are tested on these artificial words, or are presented with part-words (“</a:t>
            </a:r>
            <a:r>
              <a:rPr lang="en-US" sz="1600" kern="1200" dirty="0" err="1">
                <a:solidFill>
                  <a:schemeClr val="tx1"/>
                </a:solidFill>
                <a:effectLst/>
                <a:latin typeface="Times" charset="0"/>
                <a:ea typeface="+mn-ea"/>
                <a:cs typeface="+mn-cs"/>
              </a:rPr>
              <a:t>kudaro</a:t>
            </a:r>
            <a:r>
              <a:rPr lang="en-US" sz="1600" kern="1200" dirty="0">
                <a:solidFill>
                  <a:schemeClr val="tx1"/>
                </a:solidFill>
                <a:effectLst/>
                <a:latin typeface="Times" charset="0"/>
                <a:ea typeface="+mn-ea"/>
                <a:cs typeface="+mn-cs"/>
              </a:rPr>
              <a:t>”) that span word boundaries, and hence appeared less frequently (although the individual syllables all appeared the same number of times). Participants show familiarity for the repeated artificial words, showing that based on the statistics of how the syllables string together, they can segment the word boundaries. (After J. </a:t>
            </a:r>
            <a:r>
              <a:rPr lang="en-US" sz="1600" kern="1200" dirty="0" err="1">
                <a:solidFill>
                  <a:schemeClr val="tx1"/>
                </a:solidFill>
                <a:effectLst/>
                <a:latin typeface="Times" charset="0"/>
                <a:ea typeface="+mn-ea"/>
                <a:cs typeface="+mn-cs"/>
              </a:rPr>
              <a:t>Sedivy</a:t>
            </a:r>
            <a:r>
              <a:rPr lang="en-US" sz="1600" kern="1200" dirty="0">
                <a:solidFill>
                  <a:schemeClr val="tx1"/>
                </a:solidFill>
                <a:effectLst/>
                <a:latin typeface="Times" charset="0"/>
                <a:ea typeface="+mn-ea"/>
                <a:cs typeface="+mn-cs"/>
              </a:rPr>
              <a:t>. 2019. </a:t>
            </a:r>
            <a:r>
              <a:rPr lang="en-US" sz="1600" i="1" kern="1200" dirty="0">
                <a:solidFill>
                  <a:schemeClr val="tx1"/>
                </a:solidFill>
                <a:effectLst/>
                <a:latin typeface="Times" charset="0"/>
                <a:ea typeface="+mn-ea"/>
                <a:cs typeface="+mn-cs"/>
              </a:rPr>
              <a:t>Language in Mind</a:t>
            </a:r>
            <a:r>
              <a:rPr lang="en-US" sz="1600" kern="1200" dirty="0">
                <a:solidFill>
                  <a:schemeClr val="tx1"/>
                </a:solidFill>
                <a:effectLst/>
                <a:latin typeface="Times" charset="0"/>
                <a:ea typeface="+mn-ea"/>
                <a:cs typeface="+mn-cs"/>
              </a:rPr>
              <a:t>, 2nd Edition. Oxford University Press/Sinauer: Sunderland, MA; adapted from J. R. </a:t>
            </a:r>
            <a:r>
              <a:rPr lang="en-US" sz="1600" kern="1200" dirty="0" err="1">
                <a:solidFill>
                  <a:schemeClr val="tx1"/>
                </a:solidFill>
                <a:effectLst/>
                <a:latin typeface="Times" charset="0"/>
                <a:ea typeface="+mn-ea"/>
                <a:cs typeface="+mn-cs"/>
              </a:rPr>
              <a:t>Saffran</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274: 1926–1928.)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81754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22</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Patients will hippocampal damage showed no contextual cuing effects.</a:t>
            </a:r>
          </a:p>
          <a:p>
            <a:endParaRPr lang="en-US" dirty="0"/>
          </a:p>
          <a:p>
            <a:r>
              <a:rPr lang="en-US" dirty="0"/>
              <a:t>Neuroimaging studies also showed hippocampal activation during</a:t>
            </a:r>
            <a:r>
              <a:rPr lang="en-US" baseline="0" dirty="0"/>
              <a:t> implicit contextual cuing tasks.</a:t>
            </a:r>
            <a:endParaRPr lang="en-US" dirty="0"/>
          </a:p>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23</a:t>
            </a:fld>
            <a:endParaRPr lang="en-US" altLang="en-US" dirty="0"/>
          </a:p>
        </p:txBody>
      </p:sp>
    </p:spTree>
    <p:extLst>
      <p:ext uri="{BB962C8B-B14F-4D97-AF65-F5344CB8AC3E}">
        <p14:creationId xmlns:p14="http://schemas.microsoft.com/office/powerpoint/2010/main" val="222178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392016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b</a:t>
            </a:r>
          </a:p>
        </p:txBody>
      </p:sp>
    </p:spTree>
    <p:extLst>
      <p:ext uri="{BB962C8B-B14F-4D97-AF65-F5344CB8AC3E}">
        <p14:creationId xmlns:p14="http://schemas.microsoft.com/office/powerpoint/2010/main" val="217169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Have the students try this Simple</a:t>
            </a:r>
            <a:r>
              <a:rPr lang="en-US" baseline="0" dirty="0"/>
              <a:t> Memory Test (See for Yourself 7.2) in class.</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26</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27</a:t>
            </a:fld>
            <a:endParaRPr lang="en-US" altLang="en-US" dirty="0"/>
          </a:p>
        </p:txBody>
      </p:sp>
    </p:spTree>
    <p:extLst>
      <p:ext uri="{BB962C8B-B14F-4D97-AF65-F5344CB8AC3E}">
        <p14:creationId xmlns:p14="http://schemas.microsoft.com/office/powerpoint/2010/main" val="1368441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7.8  </a:t>
            </a:r>
            <a:r>
              <a:rPr lang="en-US" sz="1600" b="1" kern="1200" dirty="0">
                <a:solidFill>
                  <a:schemeClr val="tx1"/>
                </a:solidFill>
                <a:effectLst/>
                <a:latin typeface="Times" charset="0"/>
                <a:ea typeface="+mn-ea"/>
                <a:cs typeface="+mn-cs"/>
              </a:rPr>
              <a:t>A serial position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Better memory for items appearing at the early part of the list is called the primacy effect, and better memory for items appearing toward the end of the list is called the recency effect. (After B. B. Murdock, Jr. 1962.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kern="1200" dirty="0">
                <a:solidFill>
                  <a:schemeClr val="tx1"/>
                </a:solidFill>
                <a:effectLst/>
                <a:latin typeface="Times" charset="0"/>
                <a:ea typeface="+mn-ea"/>
                <a:cs typeface="+mn-cs"/>
              </a:rPr>
              <a:t>64: 482–488. Content in public domain.)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592909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7.9  </a:t>
            </a:r>
            <a:r>
              <a:rPr lang="en-US" sz="1600" b="1" kern="1200" dirty="0">
                <a:solidFill>
                  <a:schemeClr val="tx1"/>
                </a:solidFill>
                <a:effectLst/>
                <a:latin typeface="Times" charset="0"/>
                <a:ea typeface="+mn-ea"/>
                <a:cs typeface="+mn-cs"/>
              </a:rPr>
              <a:t>The recency effect is eliminated if a delay or distracting task is introduced at the end of the list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suggests that the recency effect reflects short-term memory, which is disrupted by delay or distraction. (After M. </a:t>
            </a:r>
            <a:r>
              <a:rPr lang="en-US" sz="1600" kern="1200" dirty="0" err="1">
                <a:solidFill>
                  <a:schemeClr val="tx1"/>
                </a:solidFill>
                <a:effectLst/>
                <a:latin typeface="Times" charset="0"/>
                <a:ea typeface="+mn-ea"/>
                <a:cs typeface="+mn-cs"/>
              </a:rPr>
              <a:t>Glanzer</a:t>
            </a:r>
            <a:r>
              <a:rPr lang="en-US" sz="1600" kern="1200" dirty="0">
                <a:solidFill>
                  <a:schemeClr val="tx1"/>
                </a:solidFill>
                <a:effectLst/>
                <a:latin typeface="Times" charset="0"/>
                <a:ea typeface="+mn-ea"/>
                <a:cs typeface="+mn-cs"/>
              </a:rPr>
              <a:t> and A. R. Cunitz. 1966. </a:t>
            </a:r>
            <a:r>
              <a:rPr lang="en-US" sz="1600" i="1" kern="1200" dirty="0">
                <a:solidFill>
                  <a:schemeClr val="tx1"/>
                </a:solidFill>
                <a:effectLst/>
                <a:latin typeface="Times" charset="0"/>
                <a:ea typeface="+mn-ea"/>
                <a:cs typeface="+mn-cs"/>
              </a:rPr>
              <a:t>J Verbal Learning Verbal </a:t>
            </a:r>
            <a:r>
              <a:rPr lang="en-US" sz="1600" i="1" kern="1200" dirty="0" err="1">
                <a:solidFill>
                  <a:schemeClr val="tx1"/>
                </a:solidFill>
                <a:effectLst/>
                <a:latin typeface="Times" charset="0"/>
                <a:ea typeface="+mn-ea"/>
                <a:cs typeface="+mn-cs"/>
              </a:rPr>
              <a:t>Behav</a:t>
            </a:r>
            <a:r>
              <a:rPr lang="en-US" sz="1600" kern="1200" dirty="0">
                <a:solidFill>
                  <a:schemeClr val="tx1"/>
                </a:solidFill>
                <a:effectLst/>
                <a:latin typeface="Times" charset="0"/>
                <a:ea typeface="+mn-ea"/>
                <a:cs typeface="+mn-cs"/>
              </a:rPr>
              <a:t> 5: 351–360.)</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807935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a</a:t>
            </a:r>
          </a:p>
        </p:txBody>
      </p:sp>
    </p:spTree>
    <p:extLst>
      <p:ext uri="{BB962C8B-B14F-4D97-AF65-F5344CB8AC3E}">
        <p14:creationId xmlns:p14="http://schemas.microsoft.com/office/powerpoint/2010/main" val="217169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517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MT = medial temporal</a:t>
            </a: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31</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err="1"/>
              <a:t>Hipp</a:t>
            </a:r>
            <a:r>
              <a:rPr lang="en-US" dirty="0"/>
              <a:t> and MTL = hippocampus and</a:t>
            </a:r>
            <a:r>
              <a:rPr lang="en-US" baseline="0" dirty="0"/>
              <a:t> medial temporal lobe</a:t>
            </a: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32</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err="1"/>
              <a:t>Hipp</a:t>
            </a:r>
            <a:r>
              <a:rPr lang="en-US" dirty="0"/>
              <a:t> and MTL = hippocampus and</a:t>
            </a:r>
            <a:r>
              <a:rPr lang="en-US" baseline="0" dirty="0"/>
              <a:t> medial temporal lobe</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33</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7.10  </a:t>
            </a:r>
            <a:r>
              <a:rPr lang="en-US" sz="1600" b="1" kern="1200" dirty="0">
                <a:solidFill>
                  <a:schemeClr val="tx1"/>
                </a:solidFill>
                <a:effectLst/>
                <a:latin typeface="Times" charset="0"/>
                <a:ea typeface="+mn-ea"/>
                <a:cs typeface="+mn-cs"/>
              </a:rPr>
              <a:t>The hippocampus and neocortex form a complementary memory system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hippocampus, which lies deep within the brain, supports rapid learning, while neocortical areas support gradual learning. MTL, medial temporal lobe. (After D. Kumaran et al. 2016.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20: 512–534.)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977253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35</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36</a:t>
            </a:fld>
            <a:endParaRPr lang="en-US" altLang="en-US" dirty="0"/>
          </a:p>
        </p:txBody>
      </p:sp>
    </p:spTree>
    <p:extLst>
      <p:ext uri="{BB962C8B-B14F-4D97-AF65-F5344CB8AC3E}">
        <p14:creationId xmlns:p14="http://schemas.microsoft.com/office/powerpoint/2010/main" val="1785641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7.11  </a:t>
            </a:r>
            <a:r>
              <a:rPr lang="en-US" sz="1600" b="1" kern="1200" dirty="0">
                <a:solidFill>
                  <a:schemeClr val="tx1"/>
                </a:solidFill>
                <a:effectLst/>
                <a:latin typeface="Times" charset="0"/>
                <a:ea typeface="+mn-ea"/>
                <a:cs typeface="+mn-cs"/>
              </a:rPr>
              <a:t>The subsequent memory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Brain activity is higher at the time of initial encoding of items that are subsequently remembered versus items that are subsequently forgotten. LIFG, left inferior frontal gyrus. (From A. D. Wagner. 1998.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281: 1188–1191.)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497795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38</a:t>
            </a:fld>
            <a:endParaRPr lang="en-US" altLang="en-US" dirty="0"/>
          </a:p>
        </p:txBody>
      </p:sp>
    </p:spTree>
    <p:extLst>
      <p:ext uri="{BB962C8B-B14F-4D97-AF65-F5344CB8AC3E}">
        <p14:creationId xmlns:p14="http://schemas.microsoft.com/office/powerpoint/2010/main" val="3736804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7.12  </a:t>
            </a:r>
            <a:r>
              <a:rPr lang="en-US" sz="1600" b="1" kern="1200" dirty="0">
                <a:solidFill>
                  <a:schemeClr val="tx1"/>
                </a:solidFill>
                <a:effectLst/>
                <a:latin typeface="Times" charset="0"/>
                <a:ea typeface="+mn-ea"/>
                <a:cs typeface="+mn-cs"/>
              </a:rPr>
              <a:t>You can attend to either the face or the scene when they overlap like this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Memory is better for the attended category. (The face is that of the famous neuroscientist Santiago Ramón y </a:t>
            </a:r>
            <a:r>
              <a:rPr lang="en-US" sz="1600" kern="1200" dirty="0" err="1">
                <a:solidFill>
                  <a:schemeClr val="tx1"/>
                </a:solidFill>
                <a:effectLst/>
                <a:latin typeface="Times" charset="0"/>
                <a:ea typeface="+mn-ea"/>
                <a:cs typeface="+mn-cs"/>
              </a:rPr>
              <a:t>Cajal</a:t>
            </a:r>
            <a:r>
              <a:rPr lang="en-US" sz="1600" kern="1200" dirty="0">
                <a:solidFill>
                  <a:schemeClr val="tx1"/>
                </a:solidFill>
                <a:effectLst/>
                <a:latin typeface="Times"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749368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“Cells that</a:t>
            </a:r>
            <a:r>
              <a:rPr lang="en-US" baseline="0" dirty="0"/>
              <a:t> fire together wire together.”</a:t>
            </a:r>
          </a:p>
          <a:p>
            <a:endParaRPr lang="en-US" baseline="0" dirty="0"/>
          </a:p>
          <a:p>
            <a:r>
              <a:rPr lang="en-US" baseline="0" dirty="0"/>
              <a:t>Elaborate on why the time it takes for LTP-induced plasticity means that distraction and interference effects can be explained. If memory consolidation were instantaneous, then distraction after encoding should be minimal. However, even after an encoding event, distraction can still impair memory.</a:t>
            </a:r>
          </a:p>
          <a:p>
            <a:endParaRPr lang="en-US" baseline="0" dirty="0"/>
          </a:p>
          <a:p>
            <a:r>
              <a:rPr lang="en-US" baseline="0" dirty="0"/>
              <a:t>Additionally, the protracted nature of consolidation also explains why trauma to the brain, such as concussion or drugs, can disrupt memory during the consolidation period. Because more recent memories undergoing consolidation are still fragile, they are more susceptible to disruption.</a:t>
            </a:r>
          </a:p>
          <a:p>
            <a:endParaRPr lang="en-US" baseline="0" dirty="0"/>
          </a:p>
          <a:p>
            <a:r>
              <a:rPr lang="en-US" baseline="0" dirty="0"/>
              <a:t>Moreover, not mentioned in textbook, is genetics. LTP plasticity involves the activation of some genes and inactivation of others. The proteins these genes express need time to find their correct place in the cell and start functioning. This takes time – over the course of several hours-to-days or even weeks.</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40</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Scientists</a:t>
            </a:r>
            <a:r>
              <a:rPr lang="en-US" altLang="en-US" baseline="0" dirty="0">
                <a:latin typeface="Arial" panose="020B0604020202020204" pitchFamily="34" charset="0"/>
                <a:ea typeface="ＭＳ Ｐゴシック" panose="020B0600070205080204" pitchFamily="34" charset="-128"/>
              </a:rPr>
              <a:t> originally thought that memory was pretty much evenly distributed throughout the brain.  But, we now know that several discrete brain structures/nuclei, such as the hippocampus, play different roles in different types of memories.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6639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41</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7.3</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Patterns of neural activity across several place cells during maze running (top) correspond well with the activity of the same cells during REM sleep (bottom).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126908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43</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u="none"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44</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45</a:t>
            </a:fld>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PTSD = post-traumatic</a:t>
            </a:r>
            <a:r>
              <a:rPr lang="en-US" baseline="0" dirty="0"/>
              <a:t> stress disorder</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46</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421196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48</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7.13  </a:t>
            </a:r>
            <a:r>
              <a:rPr lang="en-US" sz="1600" b="1" kern="1200" dirty="0">
                <a:solidFill>
                  <a:schemeClr val="tx1"/>
                </a:solidFill>
                <a:effectLst/>
                <a:latin typeface="Times" charset="0"/>
                <a:ea typeface="+mn-ea"/>
                <a:cs typeface="+mn-cs"/>
              </a:rPr>
              <a:t>Recording from grid cells while a rat runs around a box (top panel) activates different grid cells depending on location (middle panel)</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These firing patterns reveal a grid arrangement (bottom panel), which turns out to be an efficient way to code location in space. (After A. Abbott. 2014. </a:t>
            </a:r>
            <a:r>
              <a:rPr lang="en-US" sz="1600" i="1" kern="1200" dirty="0">
                <a:solidFill>
                  <a:schemeClr val="tx1"/>
                </a:solidFill>
                <a:effectLst/>
                <a:latin typeface="Times" charset="0"/>
                <a:ea typeface="+mn-ea"/>
                <a:cs typeface="+mn-cs"/>
              </a:rPr>
              <a:t>Nature</a:t>
            </a:r>
            <a:r>
              <a:rPr lang="en-US" sz="1600" kern="1200" dirty="0">
                <a:solidFill>
                  <a:schemeClr val="tx1"/>
                </a:solidFill>
                <a:effectLst/>
                <a:latin typeface="Times" charset="0"/>
                <a:ea typeface="+mn-ea"/>
                <a:cs typeface="+mn-cs"/>
              </a:rPr>
              <a:t> 514: 154–157.)</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181107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c</a:t>
            </a:r>
          </a:p>
        </p:txBody>
      </p:sp>
    </p:spTree>
    <p:extLst>
      <p:ext uri="{BB962C8B-B14F-4D97-AF65-F5344CB8AC3E}">
        <p14:creationId xmlns:p14="http://schemas.microsoft.com/office/powerpoint/2010/main" val="217169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sz="1200" dirty="0">
              <a:solidFill>
                <a:schemeClr val="tx1"/>
              </a:solidFill>
            </a:endParaRPr>
          </a:p>
          <a:p>
            <a:r>
              <a:rPr lang="en-US" sz="1200" dirty="0">
                <a:solidFill>
                  <a:schemeClr val="tx1"/>
                </a:solidFill>
              </a:rPr>
              <a:t>But only up to a point – to be really knowledgeable about something, you must have experience with it. Thus,</a:t>
            </a:r>
            <a:r>
              <a:rPr lang="en-US" sz="1200" baseline="0" dirty="0">
                <a:solidFill>
                  <a:schemeClr val="tx1"/>
                </a:solidFill>
              </a:rPr>
              <a:t> you can read everything that was ever written about ruby-throated hummingbirds, but if you never interacted with them, bred them, touched them, cared for them, or even observed them, your knowledge is still limited.</a:t>
            </a:r>
          </a:p>
          <a:p>
            <a:endParaRPr lang="en-US" sz="1200" b="0" baseline="0" dirty="0">
              <a:solidFill>
                <a:schemeClr val="tx1"/>
              </a:solidFill>
            </a:endParaRPr>
          </a:p>
          <a:p>
            <a:r>
              <a:rPr lang="en-US" sz="1200" b="0" baseline="0" dirty="0">
                <a:solidFill>
                  <a:schemeClr val="tx1"/>
                </a:solidFill>
              </a:rPr>
              <a:t>See the section titled </a:t>
            </a:r>
            <a:r>
              <a:rPr lang="en-US" sz="1200" b="0" baseline="0" dirty="0">
                <a:solidFill>
                  <a:srgbClr val="FF0000"/>
                </a:solidFill>
              </a:rPr>
              <a:t>Storage and Consolidation in the Brain</a:t>
            </a:r>
            <a:r>
              <a:rPr lang="en-US" sz="1200" b="0" baseline="0" dirty="0">
                <a:solidFill>
                  <a:schemeClr val="tx1"/>
                </a:solidFill>
              </a:rPr>
              <a:t>.</a:t>
            </a:r>
            <a:endParaRPr lang="en-US" b="0"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6</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err="1"/>
              <a:t>Parahippocampal</a:t>
            </a:r>
            <a:r>
              <a:rPr lang="en-US" dirty="0"/>
              <a:t> place area (gyrus) located around the hippocampus.</a:t>
            </a: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51</a:t>
            </a:fld>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52</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7.14  </a:t>
            </a:r>
            <a:r>
              <a:rPr lang="en-US" sz="1600" b="1" kern="1200" dirty="0">
                <a:solidFill>
                  <a:schemeClr val="tx1"/>
                </a:solidFill>
                <a:effectLst/>
                <a:latin typeface="Times" charset="0"/>
                <a:ea typeface="+mn-ea"/>
                <a:cs typeface="+mn-cs"/>
              </a:rPr>
              <a:t>People can code space in an allocentric way or an egocentric way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an allocentric coding system, the location of the trashcan is referenced with respect to the bench and car. In an egocentric coding system, the location of the trashcan is referenced as located ahead of where the person is facing. (From http://</a:t>
            </a:r>
            <a:r>
              <a:rPr lang="en-US" sz="1600" kern="1200" dirty="0" err="1">
                <a:solidFill>
                  <a:schemeClr val="tx1"/>
                </a:solidFill>
                <a:effectLst/>
                <a:latin typeface="Times" charset="0"/>
                <a:ea typeface="+mn-ea"/>
                <a:cs typeface="+mn-cs"/>
              </a:rPr>
              <a:t>www.nmr.mgh.harvard.edu</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mkozhevnlab</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page_id</a:t>
            </a:r>
            <a:r>
              <a:rPr lang="en-US" sz="1600" kern="1200" dirty="0">
                <a:solidFill>
                  <a:schemeClr val="tx1"/>
                </a:solidFill>
                <a:effectLst/>
                <a:latin typeface="Times" charset="0"/>
                <a:ea typeface="+mn-ea"/>
                <a:cs typeface="+mn-cs"/>
              </a:rPr>
              <a:t>=308, with permission from Maria </a:t>
            </a:r>
            <a:r>
              <a:rPr lang="en-US" sz="1600" kern="1200" dirty="0" err="1">
                <a:solidFill>
                  <a:schemeClr val="tx1"/>
                </a:solidFill>
                <a:effectLst/>
                <a:latin typeface="Times" charset="0"/>
                <a:ea typeface="+mn-ea"/>
                <a:cs typeface="+mn-cs"/>
              </a:rPr>
              <a:t>Kozhevnikov</a:t>
            </a:r>
            <a:r>
              <a:rPr lang="en-US" sz="1600" kern="1200" dirty="0">
                <a:solidFill>
                  <a:schemeClr val="tx1"/>
                </a:solidFill>
                <a:effectLst/>
                <a:latin typeface="Times" charset="0"/>
                <a:ea typeface="+mn-ea"/>
                <a:cs typeface="+mn-cs"/>
              </a:rPr>
              <a:t>.)</a:t>
            </a:r>
          </a:p>
          <a:p>
            <a:r>
              <a:rPr lang="en-US" sz="1600" kern="1200" dirty="0">
                <a:solidFill>
                  <a:schemeClr val="tx1"/>
                </a:solidFill>
                <a:effectLst/>
                <a:latin typeface="Times" charset="0"/>
                <a:ea typeface="+mn-ea"/>
                <a:cs typeface="+mn-cs"/>
              </a:rPr>
              <a:t> </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510392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54</a:t>
            </a:fld>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Spatial memory task experiment. Subjects are presented with an array</a:t>
            </a:r>
            <a:r>
              <a:rPr lang="en-US" baseline="0" dirty="0"/>
              <a:t> of objects on a circular table, which is then covered and then rotated.  Subjects are then asked to confirm if the layout of the objects is the same.  The more the table is rotated, the poorer the subjects’ performance is.</a:t>
            </a:r>
          </a:p>
          <a:p>
            <a:endParaRPr lang="en-US" baseline="0" dirty="0"/>
          </a:p>
          <a:p>
            <a:r>
              <a:rPr lang="en-US" baseline="0" dirty="0"/>
              <a:t>In a variation, subjects are instead asked to move around the table.  People tend to perform better in this task and show little viewpoint dependency.  Patients with </a:t>
            </a:r>
            <a:r>
              <a:rPr lang="en-US" baseline="0" dirty="0" err="1"/>
              <a:t>hippocampal</a:t>
            </a:r>
            <a:r>
              <a:rPr lang="en-US" baseline="0" dirty="0"/>
              <a:t> damage are massively impaired when views are rotated.</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Worth delving into the specific differences between these</a:t>
            </a:r>
            <a:r>
              <a:rPr lang="en-US" baseline="0" dirty="0"/>
              <a:t> two patients. Prior to his accident, KC could not remember (episodic) personal events from his personal life, but could recall facts and knowledge (semantic).</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7</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8</a:t>
            </a:fld>
            <a:endParaRPr lang="en-US" altLang="en-US" dirty="0"/>
          </a:p>
        </p:txBody>
      </p:sp>
    </p:spTree>
    <p:extLst>
      <p:ext uri="{BB962C8B-B14F-4D97-AF65-F5344CB8AC3E}">
        <p14:creationId xmlns:p14="http://schemas.microsoft.com/office/powerpoint/2010/main" val="45977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7.2</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A healthy brain compared with one showing severe damage from Alzheimer’s disease.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6659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665C"/>
        </a:solidFill>
        <a:effectLst/>
      </p:bgPr>
    </p:bg>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711200" y="76201"/>
            <a:ext cx="2438400" cy="2400657"/>
          </a:xfrm>
          <a:prstGeom prst="rect">
            <a:avLst/>
          </a:prstGeom>
          <a:noFill/>
          <a:ln>
            <a:noFill/>
          </a:ln>
        </p:spPr>
        <p:txBody>
          <a:bodyPr>
            <a:spAutoFit/>
          </a:bodyPr>
          <a:lstStyle>
            <a:lvl1pPr eaLnBrk="0" hangingPunct="0">
              <a:defRPr sz="2800">
                <a:solidFill>
                  <a:srgbClr val="FF0000"/>
                </a:solidFill>
                <a:latin typeface="Times New Roman" pitchFamily="18" charset="0"/>
                <a:cs typeface="Arial" pitchFamily="34" charset="0"/>
              </a:defRPr>
            </a:lvl1pPr>
            <a:lvl2pPr marL="742950" indent="-285750" eaLnBrk="0" hangingPunct="0">
              <a:defRPr sz="2800">
                <a:solidFill>
                  <a:srgbClr val="FF0000"/>
                </a:solidFill>
                <a:latin typeface="Times New Roman" pitchFamily="18" charset="0"/>
                <a:cs typeface="Arial" pitchFamily="34" charset="0"/>
              </a:defRPr>
            </a:lvl2pPr>
            <a:lvl3pPr marL="1143000" indent="-228600" eaLnBrk="0" hangingPunct="0">
              <a:defRPr sz="2800">
                <a:solidFill>
                  <a:srgbClr val="FF0000"/>
                </a:solidFill>
                <a:latin typeface="Times New Roman" pitchFamily="18" charset="0"/>
                <a:cs typeface="Arial" pitchFamily="34" charset="0"/>
              </a:defRPr>
            </a:lvl3pPr>
            <a:lvl4pPr marL="1600200" indent="-228600" eaLnBrk="0" hangingPunct="0">
              <a:defRPr sz="2800">
                <a:solidFill>
                  <a:srgbClr val="FF0000"/>
                </a:solidFill>
                <a:latin typeface="Times New Roman" pitchFamily="18" charset="0"/>
                <a:cs typeface="Arial" pitchFamily="34" charset="0"/>
              </a:defRPr>
            </a:lvl4pPr>
            <a:lvl5pPr marL="2057400" indent="-228600" eaLnBrk="0" hangingPunct="0">
              <a:defRPr sz="28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rgbClr val="FF0000"/>
                </a:solidFill>
                <a:latin typeface="Times New Roman" pitchFamily="18" charset="0"/>
                <a:cs typeface="Arial" pitchFamily="34" charset="0"/>
              </a:defRPr>
            </a:lvl9pPr>
          </a:lstStyle>
          <a:p>
            <a:pPr eaLnBrk="1" hangingPunct="1">
              <a:spcBef>
                <a:spcPct val="50000"/>
              </a:spcBef>
              <a:defRPr/>
            </a:pPr>
            <a:r>
              <a:rPr lang="en-US" altLang="en-US" sz="15000" dirty="0">
                <a:solidFill>
                  <a:schemeClr val="bg1"/>
                </a:solidFill>
              </a:rPr>
              <a:t>7</a:t>
            </a:r>
          </a:p>
        </p:txBody>
      </p:sp>
      <p:sp>
        <p:nvSpPr>
          <p:cNvPr id="3106" name="Rectangle 34"/>
          <p:cNvSpPr>
            <a:spLocks noGrp="1" noChangeArrowheads="1"/>
          </p:cNvSpPr>
          <p:nvPr>
            <p:ph type="ctrTitle" sz="quarter"/>
          </p:nvPr>
        </p:nvSpPr>
        <p:spPr>
          <a:xfrm>
            <a:off x="508000" y="2133600"/>
            <a:ext cx="11277600" cy="2057400"/>
          </a:xfrm>
          <a:solidFill>
            <a:srgbClr val="34665C"/>
          </a:solidFill>
        </p:spPr>
        <p:txBody>
          <a:bodyPr anchor="ctr"/>
          <a:lstStyle>
            <a:lvl1pPr algn="ctr">
              <a:defRPr sz="5400" i="1">
                <a:latin typeface="Times New Roman" pitchFamily="18" charset="0"/>
              </a:defRPr>
            </a:lvl1pPr>
          </a:lstStyle>
          <a:p>
            <a:r>
              <a:rPr lang="en-US" dirty="0"/>
              <a:t>Click to edit Master title style</a:t>
            </a:r>
          </a:p>
        </p:txBody>
      </p:sp>
    </p:spTree>
    <p:extLst>
      <p:ext uri="{BB962C8B-B14F-4D97-AF65-F5344CB8AC3E}">
        <p14:creationId xmlns:p14="http://schemas.microsoft.com/office/powerpoint/2010/main" val="281270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19178782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32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114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0" y="0"/>
            <a:ext cx="12208933" cy="777240"/>
          </a:xfrm>
          <a:prstGeom prst="rect">
            <a:avLst/>
          </a:prstGeom>
          <a:solidFill>
            <a:srgbClr val="34665C"/>
          </a:solidFill>
          <a:ln>
            <a:noFill/>
          </a:ln>
        </p:spPr>
        <p:txBody>
          <a:bodyPr vert="horz" wrap="square" lIns="92075" tIns="46038" rIns="92075" bIns="46038" numCol="1" anchor="b" anchorCtr="0" compatLnSpc="1">
            <a:prstTxWarp prst="textNoShape">
              <a:avLst/>
            </a:prstTxWarp>
          </a:bodyPr>
          <a:lstStyle/>
          <a:p>
            <a:pPr lvl="0"/>
            <a:r>
              <a:rPr lang="en-US" altLang="en-US" dirty="0"/>
              <a:t>Click to edit Master title style</a:t>
            </a:r>
          </a:p>
        </p:txBody>
      </p:sp>
      <p:sp>
        <p:nvSpPr>
          <p:cNvPr id="1027" name="Rectangle 39"/>
          <p:cNvSpPr>
            <a:spLocks noGrp="1" noChangeArrowheads="1"/>
          </p:cNvSpPr>
          <p:nvPr>
            <p:ph type="body" idx="1"/>
          </p:nvPr>
        </p:nvSpPr>
        <p:spPr bwMode="auto">
          <a:xfrm>
            <a:off x="1066800" y="1066800"/>
            <a:ext cx="1005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4" name="TextBox 1"/>
          <p:cNvSpPr txBox="1">
            <a:spLocks noChangeArrowheads="1"/>
          </p:cNvSpPr>
          <p:nvPr userDrawn="1"/>
        </p:nvSpPr>
        <p:spPr bwMode="auto">
          <a:xfrm>
            <a:off x="5979" y="6611779"/>
            <a:ext cx="1802096" cy="230832"/>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eaLnBrk="1" hangingPunct="1">
              <a:defRPr/>
            </a:pPr>
            <a:r>
              <a:rPr lang="en-US" altLang="en-US" sz="900" b="0" dirty="0">
                <a:latin typeface="+mn-lt"/>
                <a:cs typeface="Arial" panose="020B0604020202020204" pitchFamily="34" charset="0"/>
              </a:rPr>
              <a:t>© 2022 Oxford University Press</a:t>
            </a:r>
          </a:p>
        </p:txBody>
      </p:sp>
    </p:spTree>
  </p:cSld>
  <p:clrMap bg1="lt1" tx1="dk1" bg2="lt2" tx2="dk2" accent1="accent1" accent2="accent2" accent3="accent3" accent4="accent4" accent5="accent5" accent6="accent6" hlink="hlink" folHlink="folHlink"/>
  <p:sldLayoutIdLst>
    <p:sldLayoutId id="2147483882" r:id="rId1"/>
    <p:sldLayoutId id="2147483879" r:id="rId2"/>
  </p:sldLayoutIdLst>
  <p:hf hdr="0" ftr="0" dt="0"/>
  <p:txStyles>
    <p:titleStyle>
      <a:lvl1pPr algn="l"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227013" indent="-227013" algn="l" rtl="0" eaLnBrk="0" fontAlgn="base" hangingPunct="0">
        <a:spcBef>
          <a:spcPct val="60000"/>
        </a:spcBef>
        <a:spcAft>
          <a:spcPct val="0"/>
        </a:spcAft>
        <a:buClr>
          <a:schemeClr val="bg2"/>
        </a:buClr>
        <a:defRPr sz="3200">
          <a:solidFill>
            <a:schemeClr val="bg2"/>
          </a:solidFill>
          <a:latin typeface="+mn-lt"/>
          <a:ea typeface="ＭＳ Ｐゴシック" charset="-128"/>
          <a:cs typeface="ＭＳ Ｐゴシック" charset="-128"/>
        </a:defRPr>
      </a:lvl1pPr>
      <a:lvl2pPr marL="692150" indent="-230188" algn="l" rtl="0" eaLnBrk="0" fontAlgn="base" hangingPunct="0">
        <a:spcBef>
          <a:spcPts val="1200"/>
        </a:spcBef>
        <a:spcAft>
          <a:spcPct val="0"/>
        </a:spcAft>
        <a:buClr>
          <a:schemeClr val="bg2"/>
        </a:buClr>
        <a:buFont typeface="Arial" panose="020B0604020202020204" pitchFamily="34" charset="0"/>
        <a:buChar char="•"/>
        <a:defRPr sz="3200">
          <a:solidFill>
            <a:schemeClr val="bg2"/>
          </a:solidFill>
          <a:latin typeface="+mn-lt"/>
          <a:ea typeface="ＭＳ Ｐゴシック" charset="-128"/>
        </a:defRPr>
      </a:lvl2pPr>
      <a:lvl3pPr marL="1143000" indent="-228600" algn="l" rtl="0" eaLnBrk="0" fontAlgn="base" hangingPunct="0">
        <a:spcBef>
          <a:spcPts val="1200"/>
        </a:spcBef>
        <a:spcAft>
          <a:spcPct val="0"/>
        </a:spcAft>
        <a:buClr>
          <a:schemeClr val="bg2"/>
        </a:buClr>
        <a:buSzPct val="75000"/>
        <a:buFont typeface="Courier New" panose="02070309020205020404" pitchFamily="49" charset="0"/>
        <a:buChar char="o"/>
        <a:defRPr sz="3200">
          <a:solidFill>
            <a:schemeClr val="bg2"/>
          </a:solidFill>
          <a:latin typeface="+mn-lt"/>
          <a:ea typeface="ＭＳ Ｐゴシック" charset="-128"/>
        </a:defRPr>
      </a:lvl3pPr>
      <a:lvl4pPr marL="1600200" indent="-228600" algn="l" rtl="0" eaLnBrk="0" fontAlgn="base" hangingPunct="0">
        <a:spcBef>
          <a:spcPts val="1200"/>
        </a:spcBef>
        <a:spcAft>
          <a:spcPct val="0"/>
        </a:spcAft>
        <a:buClr>
          <a:schemeClr val="bg2"/>
        </a:buClr>
        <a:buSzPct val="65000"/>
        <a:buFont typeface="Wingdings" panose="05000000000000000000" pitchFamily="2" charset="2"/>
        <a:buChar char="§"/>
        <a:defRPr sz="3200">
          <a:solidFill>
            <a:schemeClr val="bg2"/>
          </a:solidFill>
          <a:latin typeface="+mn-lt"/>
          <a:ea typeface="ＭＳ Ｐゴシック" charset="-128"/>
        </a:defRPr>
      </a:lvl4pPr>
      <a:lvl5pPr marL="2057400" indent="-228600" algn="l" rtl="0" eaLnBrk="0" fontAlgn="base" hangingPunct="0">
        <a:spcBef>
          <a:spcPts val="1200"/>
        </a:spcBef>
        <a:spcAft>
          <a:spcPct val="0"/>
        </a:spcAft>
        <a:buClr>
          <a:schemeClr val="bg2"/>
        </a:buClr>
        <a:buSzPct val="55000"/>
        <a:buFont typeface="Wingdings" panose="05000000000000000000" pitchFamily="2" charset="2"/>
        <a:buChar char="Ø"/>
        <a:defRPr sz="3200">
          <a:solidFill>
            <a:schemeClr val="bg2"/>
          </a:solidFill>
          <a:latin typeface="+mn-lt"/>
          <a:ea typeface="ＭＳ Ｐゴシック" charset="-128"/>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797105069"/>
      </p:ext>
    </p:extLst>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665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solidFill>
            <a:srgbClr val="34665C"/>
          </a:solidFill>
        </p:spPr>
        <p:txBody>
          <a:bodyPr/>
          <a:lstStyle/>
          <a:p>
            <a:pPr eaLnBrk="1" hangingPunct="1"/>
            <a:r>
              <a:rPr lang="en-GB" dirty="0"/>
              <a:t>Memory Systems</a:t>
            </a:r>
            <a:endParaRPr lang="en-US" altLang="en-US" sz="4000" i="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9625AAA2-CC65-4689-B888-8016B6534B7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654" y="4343400"/>
            <a:ext cx="1901346" cy="2514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6</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panose="020B0604020202020204" pitchFamily="34" charset="0"/>
              <a:buChar char="•"/>
            </a:pPr>
            <a:r>
              <a:rPr lang="en-US" i="1" u="sng" dirty="0">
                <a:solidFill>
                  <a:schemeClr val="tx1"/>
                </a:solidFill>
              </a:rPr>
              <a:t>The Remember-Know Procedure</a:t>
            </a:r>
            <a:r>
              <a:rPr lang="en-US" dirty="0">
                <a:solidFill>
                  <a:schemeClr val="tx1"/>
                </a:solidFill>
              </a:rPr>
              <a:t> - tests the difference between </a:t>
            </a:r>
            <a:r>
              <a:rPr lang="en-US" i="1" dirty="0">
                <a:solidFill>
                  <a:schemeClr val="tx1"/>
                </a:solidFill>
              </a:rPr>
              <a:t>familiarity</a:t>
            </a:r>
            <a:r>
              <a:rPr lang="en-US" dirty="0">
                <a:solidFill>
                  <a:schemeClr val="tx1"/>
                </a:solidFill>
              </a:rPr>
              <a:t> and </a:t>
            </a:r>
            <a:r>
              <a:rPr lang="en-US" i="1" dirty="0">
                <a:solidFill>
                  <a:schemeClr val="tx1"/>
                </a:solidFill>
              </a:rPr>
              <a:t>recollection</a:t>
            </a:r>
            <a:r>
              <a:rPr lang="en-US" dirty="0">
                <a:solidFill>
                  <a:schemeClr val="tx1"/>
                </a:solidFill>
              </a:rPr>
              <a:t>.</a:t>
            </a:r>
          </a:p>
          <a:p>
            <a:pPr marL="1139825" indent="-225425">
              <a:spcBef>
                <a:spcPts val="1200"/>
              </a:spcBef>
              <a:buSzPct val="75000"/>
              <a:buFont typeface="Courier New" panose="02070309020205020404" pitchFamily="49" charset="0"/>
              <a:buChar char="o"/>
            </a:pPr>
            <a:r>
              <a:rPr lang="en-US" sz="2800" i="1" dirty="0">
                <a:solidFill>
                  <a:schemeClr val="tx1"/>
                </a:solidFill>
              </a:rPr>
              <a:t>Familiarity</a:t>
            </a:r>
            <a:r>
              <a:rPr lang="en-US" sz="2800" dirty="0">
                <a:solidFill>
                  <a:schemeClr val="tx1"/>
                </a:solidFill>
              </a:rPr>
              <a:t> can be varying degrees of strength (on a continuum, from weak-to-strong); a sense that you’ve seen, heard, </a:t>
            </a:r>
            <a:r>
              <a:rPr lang="en-US" sz="2800" i="1" dirty="0">
                <a:solidFill>
                  <a:schemeClr val="tx1"/>
                </a:solidFill>
              </a:rPr>
              <a:t>etc</a:t>
            </a:r>
            <a:r>
              <a:rPr lang="en-US" sz="2800" dirty="0">
                <a:solidFill>
                  <a:schemeClr val="tx1"/>
                </a:solidFill>
              </a:rPr>
              <a:t>. something before.</a:t>
            </a:r>
          </a:p>
          <a:p>
            <a:pPr marL="1139825" indent="-225425">
              <a:spcBef>
                <a:spcPts val="1200"/>
              </a:spcBef>
              <a:buSzPct val="75000"/>
              <a:buFont typeface="Courier New" panose="02070309020205020404" pitchFamily="49" charset="0"/>
              <a:buChar char="o"/>
            </a:pPr>
            <a:r>
              <a:rPr lang="en-US" sz="2800" i="1" dirty="0">
                <a:solidFill>
                  <a:schemeClr val="tx1"/>
                </a:solidFill>
              </a:rPr>
              <a:t>Recollection</a:t>
            </a:r>
            <a:r>
              <a:rPr lang="en-US" sz="2800" dirty="0">
                <a:solidFill>
                  <a:schemeClr val="tx1"/>
                </a:solidFill>
              </a:rPr>
              <a:t> is conscious recall of details.</a:t>
            </a:r>
          </a:p>
          <a:p>
            <a:pPr marL="682625" indent="-225425">
              <a:spcBef>
                <a:spcPts val="2400"/>
              </a:spcBef>
              <a:buFont typeface="Arial"/>
              <a:buChar char="•"/>
            </a:pPr>
            <a:r>
              <a:rPr lang="en-US" dirty="0">
                <a:solidFill>
                  <a:schemeClr val="tx1"/>
                </a:solidFill>
              </a:rPr>
              <a:t>What does this distinction mean for multiple-choice </a:t>
            </a:r>
            <a:r>
              <a:rPr lang="en-US" i="1" dirty="0">
                <a:solidFill>
                  <a:schemeClr val="tx1"/>
                </a:solidFill>
              </a:rPr>
              <a:t>vs</a:t>
            </a:r>
            <a:r>
              <a:rPr lang="en-US" dirty="0">
                <a:solidFill>
                  <a:schemeClr val="tx1"/>
                </a:solidFill>
              </a:rPr>
              <a:t>. essay-type exam questions?</a:t>
            </a:r>
          </a:p>
          <a:p>
            <a:pPr>
              <a:buFont typeface="Arial"/>
              <a:buChar char="•"/>
            </a:pP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7</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Implicit Memory </a:t>
            </a:r>
          </a:p>
          <a:p>
            <a:pPr marL="682625" indent="-225425">
              <a:spcBef>
                <a:spcPts val="2400"/>
              </a:spcBef>
              <a:buFont typeface="Arial"/>
              <a:buChar char="•"/>
            </a:pPr>
            <a:r>
              <a:rPr lang="en-US" dirty="0">
                <a:solidFill>
                  <a:schemeClr val="tx1"/>
                </a:solidFill>
              </a:rPr>
              <a:t>AKA non-declarative, </a:t>
            </a:r>
            <a:r>
              <a:rPr lang="en-US" i="1" dirty="0">
                <a:solidFill>
                  <a:schemeClr val="tx1"/>
                </a:solidFill>
              </a:rPr>
              <a:t>non-conscious</a:t>
            </a:r>
            <a:r>
              <a:rPr lang="en-US" dirty="0">
                <a:solidFill>
                  <a:schemeClr val="tx1"/>
                </a:solidFill>
              </a:rPr>
              <a:t> memory.</a:t>
            </a:r>
          </a:p>
          <a:p>
            <a:pPr marL="682625" indent="-225425">
              <a:spcBef>
                <a:spcPts val="2400"/>
              </a:spcBef>
              <a:buFont typeface="Arial"/>
              <a:buChar char="•"/>
            </a:pPr>
            <a:r>
              <a:rPr lang="en-US" dirty="0">
                <a:solidFill>
                  <a:schemeClr val="tx1"/>
                </a:solidFill>
              </a:rPr>
              <a:t>Refers to skills or habits that are learned over time, but are not subject to conscious recall of </a:t>
            </a:r>
            <a:r>
              <a:rPr lang="en-US" i="1" dirty="0">
                <a:solidFill>
                  <a:schemeClr val="tx1"/>
                </a:solidFill>
              </a:rPr>
              <a:t>how</a:t>
            </a:r>
            <a:r>
              <a:rPr lang="en-US" dirty="0">
                <a:solidFill>
                  <a:schemeClr val="tx1"/>
                </a:solidFill>
              </a:rPr>
              <a:t> such skills or habits were learned.</a:t>
            </a:r>
          </a:p>
          <a:p>
            <a:pPr marL="1139825" indent="-225425">
              <a:spcBef>
                <a:spcPts val="1200"/>
              </a:spcBef>
              <a:buSzPct val="75000"/>
              <a:buFont typeface="Courier New" panose="02070309020205020404" pitchFamily="49" charset="0"/>
              <a:buChar char="o"/>
            </a:pPr>
            <a:r>
              <a:rPr lang="en-US" i="1" dirty="0">
                <a:solidFill>
                  <a:schemeClr val="tx1"/>
                </a:solidFill>
              </a:rPr>
              <a:t>e.g</a:t>
            </a:r>
            <a:r>
              <a:rPr lang="en-US" dirty="0">
                <a:solidFill>
                  <a:schemeClr val="tx1"/>
                </a:solidFill>
              </a:rPr>
              <a:t>., Try telling someone how you learned to play the violin, learn a second language, or play golf.</a:t>
            </a:r>
            <a:endParaRPr lang="en-US" i="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B6A3-C567-C14D-9009-B516FDB8985C}"/>
              </a:ext>
            </a:extLst>
          </p:cNvPr>
          <p:cNvSpPr>
            <a:spLocks noGrp="1"/>
          </p:cNvSpPr>
          <p:nvPr>
            <p:ph type="title"/>
          </p:nvPr>
        </p:nvSpPr>
        <p:spPr/>
        <p:txBody>
          <a:bodyPr/>
          <a:lstStyle/>
          <a:p>
            <a:r>
              <a:rPr lang="en-US"/>
              <a:t>Figure 7.3  A taxonomy of long-term memory systems </a:t>
            </a:r>
            <a:endParaRPr lang="en-US" dirty="0"/>
          </a:p>
        </p:txBody>
      </p:sp>
      <p:pic>
        <p:nvPicPr>
          <p:cNvPr id="6" name="Content Placeholder 5" descr="COGNITION1e-Fig-07-0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991629"/>
            <a:ext cx="11376025" cy="5276380"/>
          </a:xfrm>
        </p:spPr>
      </p:pic>
    </p:spTree>
    <p:extLst>
      <p:ext uri="{BB962C8B-B14F-4D97-AF65-F5344CB8AC3E}">
        <p14:creationId xmlns:p14="http://schemas.microsoft.com/office/powerpoint/2010/main" val="43758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8</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1800"/>
              </a:spcBef>
              <a:buFont typeface="Arial"/>
              <a:buChar char="•"/>
            </a:pPr>
            <a:r>
              <a:rPr lang="en-US" sz="2600" dirty="0">
                <a:solidFill>
                  <a:schemeClr val="tx1"/>
                </a:solidFill>
              </a:rPr>
              <a:t>Evidence for implicit memory: Mirror-tracing task, on which HM was tested.</a:t>
            </a:r>
          </a:p>
          <a:p>
            <a:pPr marL="1139825" indent="-225425">
              <a:spcBef>
                <a:spcPts val="1200"/>
              </a:spcBef>
              <a:buSzPct val="75000"/>
              <a:buFont typeface="Courier New" panose="02070309020205020404" pitchFamily="49" charset="0"/>
              <a:buChar char="o"/>
            </a:pPr>
            <a:r>
              <a:rPr lang="en-US" sz="2400" dirty="0">
                <a:solidFill>
                  <a:schemeClr val="tx1"/>
                </a:solidFill>
              </a:rPr>
              <a:t>Provided evidence that motor memory was still intact after medial temporal lobe was removed.</a:t>
            </a:r>
          </a:p>
          <a:p>
            <a:pPr marL="682625" indent="-225425">
              <a:spcBef>
                <a:spcPts val="1800"/>
              </a:spcBef>
              <a:buFont typeface="Arial"/>
              <a:buChar char="•"/>
            </a:pPr>
            <a:r>
              <a:rPr lang="en-US" sz="2600" dirty="0">
                <a:solidFill>
                  <a:schemeClr val="tx1"/>
                </a:solidFill>
              </a:rPr>
              <a:t>Amnesic patients are able to perform and progress just as well as healthy people, even though the former do not remember the task nor the specific words they read.</a:t>
            </a:r>
          </a:p>
          <a:p>
            <a:pPr marL="682625" indent="-225425">
              <a:spcBef>
                <a:spcPts val="1800"/>
              </a:spcBef>
              <a:buFont typeface="Arial"/>
              <a:buChar char="•"/>
            </a:pPr>
            <a:r>
              <a:rPr lang="en-US" sz="2600" dirty="0">
                <a:solidFill>
                  <a:schemeClr val="tx1"/>
                </a:solidFill>
              </a:rPr>
              <a:t>Brain areas involved in reading are activated as they become more skilled in the mirror task and are different from those involved in declarative memory.</a:t>
            </a:r>
          </a:p>
          <a:p>
            <a:pPr>
              <a:buFont typeface="Arial"/>
              <a:buChar char="•"/>
            </a:pPr>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9</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 can be divided into four types:</a:t>
            </a:r>
          </a:p>
          <a:p>
            <a:pPr marL="682625" indent="-225425">
              <a:spcBef>
                <a:spcPts val="2400"/>
              </a:spcBef>
              <a:buFont typeface="Arial"/>
              <a:buChar char="•"/>
            </a:pPr>
            <a:r>
              <a:rPr lang="en-US" i="1" u="sng" dirty="0">
                <a:solidFill>
                  <a:schemeClr val="tx1"/>
                </a:solidFill>
              </a:rPr>
              <a:t>Procedural learning</a:t>
            </a:r>
            <a:r>
              <a:rPr lang="en-US" dirty="0">
                <a:solidFill>
                  <a:schemeClr val="tx1"/>
                </a:solidFill>
              </a:rPr>
              <a:t> – Practice makes perfect!</a:t>
            </a:r>
          </a:p>
          <a:p>
            <a:pPr marL="1139825" indent="-225425">
              <a:spcBef>
                <a:spcPts val="1200"/>
              </a:spcBef>
              <a:buSzPct val="75000"/>
              <a:buFont typeface="Courier New" panose="02070309020205020404" pitchFamily="49" charset="0"/>
              <a:buChar char="o"/>
            </a:pPr>
            <a:r>
              <a:rPr lang="en-US" dirty="0">
                <a:solidFill>
                  <a:schemeClr val="tx1"/>
                </a:solidFill>
              </a:rPr>
              <a:t>Allows you to remember skills or habits (</a:t>
            </a:r>
            <a:r>
              <a:rPr lang="en-US" i="1" dirty="0">
                <a:solidFill>
                  <a:schemeClr val="tx1"/>
                </a:solidFill>
              </a:rPr>
              <a:t>e.g.</a:t>
            </a:r>
            <a:r>
              <a:rPr lang="en-US" dirty="0">
                <a:solidFill>
                  <a:schemeClr val="tx1"/>
                </a:solidFill>
              </a:rPr>
              <a:t>, typing, playing the violin, baking a cake).</a:t>
            </a:r>
          </a:p>
          <a:p>
            <a:pPr marL="1139825" indent="-225425">
              <a:spcBef>
                <a:spcPts val="1200"/>
              </a:spcBef>
              <a:buSzPct val="75000"/>
              <a:buFont typeface="Courier New" panose="02070309020205020404" pitchFamily="49" charset="0"/>
              <a:buChar char="o"/>
            </a:pPr>
            <a:r>
              <a:rPr lang="en-US" dirty="0">
                <a:solidFill>
                  <a:schemeClr val="tx1"/>
                </a:solidFill>
              </a:rPr>
              <a:t>Applies to any procedure that requires repetition to master.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6B5-9989-3847-B459-6CE17A99FA90}"/>
              </a:ext>
            </a:extLst>
          </p:cNvPr>
          <p:cNvSpPr>
            <a:spLocks noGrp="1"/>
          </p:cNvSpPr>
          <p:nvPr>
            <p:ph type="title"/>
          </p:nvPr>
        </p:nvSpPr>
        <p:spPr/>
        <p:txBody>
          <a:bodyPr/>
          <a:lstStyle/>
          <a:p>
            <a:r>
              <a:rPr lang="en-US"/>
              <a:t>Figure 7.4  Response time is faster for repeating motor sequences (solid line) than for random motor sequences (dashed line) </a:t>
            </a:r>
            <a:endParaRPr lang="en-US" dirty="0"/>
          </a:p>
        </p:txBody>
      </p:sp>
      <p:pic>
        <p:nvPicPr>
          <p:cNvPr id="6" name="Content Placeholder 5" descr="COGNITION1e-Fig-07-04-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09850" y="480219"/>
            <a:ext cx="6972300" cy="6299200"/>
          </a:xfrm>
        </p:spPr>
      </p:pic>
    </p:spTree>
    <p:extLst>
      <p:ext uri="{BB962C8B-B14F-4D97-AF65-F5344CB8AC3E}">
        <p14:creationId xmlns:p14="http://schemas.microsoft.com/office/powerpoint/2010/main" val="166414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10</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panose="020B0604020202020204" pitchFamily="34" charset="0"/>
              <a:buChar char="•"/>
            </a:pPr>
            <a:r>
              <a:rPr lang="en-US" i="1" u="sng" dirty="0">
                <a:solidFill>
                  <a:schemeClr val="tx1"/>
                </a:solidFill>
              </a:rPr>
              <a:t>Priming</a:t>
            </a:r>
            <a:r>
              <a:rPr lang="en-US" dirty="0">
                <a:solidFill>
                  <a:schemeClr val="tx1"/>
                </a:solidFill>
              </a:rPr>
              <a:t> – Requires prior exposure to some stimulus, action, or idea to enhance a perception, thought, or response.</a:t>
            </a:r>
          </a:p>
          <a:p>
            <a:pPr marL="1139825" indent="-225425">
              <a:spcBef>
                <a:spcPts val="1200"/>
              </a:spcBef>
              <a:buSzPct val="75000"/>
              <a:buFont typeface="Courier New" panose="02070309020205020404" pitchFamily="49" charset="0"/>
              <a:buChar char="o"/>
            </a:pPr>
            <a:r>
              <a:rPr lang="en-GB" sz="2800" dirty="0">
                <a:solidFill>
                  <a:schemeClr val="tx1"/>
                </a:solidFill>
              </a:rPr>
              <a:t>Amnesic patients show normal priming, even though they cannot recognize the repeated pictures as being familiar nor can they remember having done this particular kind of test before.</a:t>
            </a:r>
          </a:p>
          <a:p>
            <a:pPr marL="1139825" indent="-225425">
              <a:spcBef>
                <a:spcPts val="1200"/>
              </a:spcBef>
              <a:buSzPct val="75000"/>
              <a:buFont typeface="Courier New" panose="02070309020205020404" pitchFamily="49" charset="0"/>
              <a:buChar char="o"/>
            </a:pPr>
            <a:r>
              <a:rPr lang="en-US" sz="2800" dirty="0">
                <a:solidFill>
                  <a:schemeClr val="tx1"/>
                </a:solidFill>
              </a:rPr>
              <a:t>Evidence that perceptual priming relies on perceptual brain areas.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11</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panose="020B0604020202020204" pitchFamily="34" charset="0"/>
              <a:buChar char="•"/>
            </a:pPr>
            <a:r>
              <a:rPr lang="en-US" i="1" u="sng" dirty="0">
                <a:solidFill>
                  <a:schemeClr val="tx1"/>
                </a:solidFill>
              </a:rPr>
              <a:t>Priming</a:t>
            </a:r>
            <a:r>
              <a:rPr lang="en-US" dirty="0">
                <a:solidFill>
                  <a:schemeClr val="tx1"/>
                </a:solidFill>
              </a:rPr>
              <a:t> – Includes four types of priming:</a:t>
            </a:r>
          </a:p>
          <a:p>
            <a:pPr marL="1139825" indent="-225425">
              <a:spcBef>
                <a:spcPts val="1200"/>
              </a:spcBef>
              <a:buSzPct val="75000"/>
              <a:buFont typeface="Courier New" panose="02070309020205020404" pitchFamily="49" charset="0"/>
              <a:buChar char="o"/>
            </a:pPr>
            <a:r>
              <a:rPr lang="en-US" sz="2800" i="1" dirty="0">
                <a:solidFill>
                  <a:schemeClr val="tx1"/>
                </a:solidFill>
              </a:rPr>
              <a:t>Repetition priming </a:t>
            </a:r>
            <a:r>
              <a:rPr lang="en-US" sz="2800" dirty="0">
                <a:solidFill>
                  <a:schemeClr val="tx1"/>
                </a:solidFill>
              </a:rPr>
              <a:t>– Presentation of repeated items leads to faster recognition and response than to novel items; </a:t>
            </a:r>
            <a:r>
              <a:rPr lang="en-US" sz="2800" i="1" dirty="0">
                <a:solidFill>
                  <a:schemeClr val="tx1"/>
                </a:solidFill>
              </a:rPr>
              <a:t>e.g.</a:t>
            </a:r>
            <a:r>
              <a:rPr lang="en-US" sz="2800" dirty="0">
                <a:solidFill>
                  <a:schemeClr val="tx1"/>
                </a:solidFill>
              </a:rPr>
              <a:t>, the naming task.</a:t>
            </a:r>
          </a:p>
          <a:p>
            <a:pPr marL="1139825" indent="-225425">
              <a:spcBef>
                <a:spcPts val="1200"/>
              </a:spcBef>
              <a:buSzPct val="75000"/>
              <a:buFont typeface="Courier New" panose="02070309020205020404" pitchFamily="49" charset="0"/>
              <a:buChar char="o"/>
            </a:pPr>
            <a:r>
              <a:rPr lang="en-US" sz="2800" i="1" dirty="0">
                <a:solidFill>
                  <a:schemeClr val="tx1"/>
                </a:solidFill>
              </a:rPr>
              <a:t>Associative priming </a:t>
            </a:r>
            <a:r>
              <a:rPr lang="en-US" sz="2800" dirty="0">
                <a:solidFill>
                  <a:schemeClr val="tx1"/>
                </a:solidFill>
              </a:rPr>
              <a:t>– Presentation of related items leads to faster response than to unrelated items; </a:t>
            </a:r>
            <a:r>
              <a:rPr lang="en-US" sz="2800" i="1" dirty="0">
                <a:solidFill>
                  <a:schemeClr val="tx1"/>
                </a:solidFill>
              </a:rPr>
              <a:t>e.g</a:t>
            </a:r>
            <a:r>
              <a:rPr lang="en-US" sz="2800" dirty="0">
                <a:solidFill>
                  <a:schemeClr val="tx1"/>
                </a:solidFill>
              </a:rPr>
              <a:t>., lexical decision task. </a:t>
            </a:r>
          </a:p>
        </p:txBody>
      </p:sp>
    </p:spTree>
    <p:extLst>
      <p:ext uri="{BB962C8B-B14F-4D97-AF65-F5344CB8AC3E}">
        <p14:creationId xmlns:p14="http://schemas.microsoft.com/office/powerpoint/2010/main" val="278901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12</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1139825" indent="-225425">
              <a:spcBef>
                <a:spcPts val="2400"/>
              </a:spcBef>
              <a:buSzPct val="75000"/>
              <a:buFont typeface="Courier New" panose="02070309020205020404" pitchFamily="49" charset="0"/>
              <a:buChar char="o"/>
            </a:pPr>
            <a:r>
              <a:rPr lang="en-US" sz="2800" i="1" dirty="0">
                <a:solidFill>
                  <a:schemeClr val="tx1"/>
                </a:solidFill>
              </a:rPr>
              <a:t>Perceptual priming </a:t>
            </a:r>
            <a:r>
              <a:rPr lang="en-US" sz="2800" dirty="0">
                <a:solidFill>
                  <a:schemeClr val="tx1"/>
                </a:solidFill>
              </a:rPr>
              <a:t>– Repeated exposure to perceptual features improves perception; (</a:t>
            </a:r>
            <a:r>
              <a:rPr lang="en-US" sz="2800" i="1" dirty="0" err="1">
                <a:solidFill>
                  <a:schemeClr val="tx1"/>
                </a:solidFill>
              </a:rPr>
              <a:t>e.g</a:t>
            </a:r>
            <a:r>
              <a:rPr lang="en-US" sz="2800" dirty="0">
                <a:solidFill>
                  <a:schemeClr val="tx1"/>
                </a:solidFill>
              </a:rPr>
              <a:t>, seeing the word “map” improves subsequent recognition of the word “mop”, because they share perceptual features, but not semantic ones).</a:t>
            </a:r>
          </a:p>
          <a:p>
            <a:pPr marL="1139825" indent="-225425">
              <a:spcBef>
                <a:spcPts val="1200"/>
              </a:spcBef>
              <a:buSzPct val="75000"/>
              <a:buFont typeface="Courier New" panose="02070309020205020404" pitchFamily="49" charset="0"/>
              <a:buChar char="o"/>
            </a:pPr>
            <a:r>
              <a:rPr lang="en-US" sz="2800" i="1" dirty="0">
                <a:solidFill>
                  <a:schemeClr val="tx1"/>
                </a:solidFill>
              </a:rPr>
              <a:t>Conceptual priming </a:t>
            </a:r>
            <a:r>
              <a:rPr lang="en-US" sz="2800" dirty="0">
                <a:solidFill>
                  <a:schemeClr val="tx1"/>
                </a:solidFill>
              </a:rPr>
              <a:t>– Repeated exposure to meaningful features improves perception. Thus, “cat” evokes “dog”, even though they are perceptually different.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FD63-3CB0-6D44-9BA9-9E347EA174AA}"/>
              </a:ext>
            </a:extLst>
          </p:cNvPr>
          <p:cNvSpPr>
            <a:spLocks noGrp="1"/>
          </p:cNvSpPr>
          <p:nvPr>
            <p:ph type="title"/>
          </p:nvPr>
        </p:nvSpPr>
        <p:spPr/>
        <p:txBody>
          <a:bodyPr/>
          <a:lstStyle/>
          <a:p>
            <a:r>
              <a:rPr lang="en-US"/>
              <a:t>Figure 7.5  Perceptual priming and repetition suppression </a:t>
            </a:r>
            <a:endParaRPr lang="en-US" dirty="0"/>
          </a:p>
        </p:txBody>
      </p:sp>
      <p:pic>
        <p:nvPicPr>
          <p:cNvPr id="6" name="Content Placeholder 5" descr="COGNITION1e-Fig-07-05-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95450" y="480219"/>
            <a:ext cx="8801100" cy="6299200"/>
          </a:xfrm>
        </p:spPr>
      </p:pic>
    </p:spTree>
    <p:extLst>
      <p:ext uri="{BB962C8B-B14F-4D97-AF65-F5344CB8AC3E}">
        <p14:creationId xmlns:p14="http://schemas.microsoft.com/office/powerpoint/2010/main" val="72898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7  </a:t>
            </a:r>
            <a:r>
              <a:rPr lang="en-GB" dirty="0"/>
              <a:t>Memory Systems</a:t>
            </a:r>
            <a:r>
              <a:rPr lang="en-GB" sz="1000" dirty="0"/>
              <a:t>		1</a:t>
            </a:r>
            <a:endParaRPr lang="en-US" altLang="en-US"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marL="914400" indent="-914400">
              <a:spcBef>
                <a:spcPts val="2400"/>
              </a:spcBef>
            </a:pPr>
            <a:r>
              <a:rPr lang="en-GB" dirty="0"/>
              <a:t>7.1  Memory Systems</a:t>
            </a:r>
          </a:p>
          <a:p>
            <a:pPr marL="914400" indent="-914400">
              <a:spcBef>
                <a:spcPts val="2400"/>
              </a:spcBef>
            </a:pPr>
            <a:r>
              <a:rPr lang="en-GB" dirty="0"/>
              <a:t>7.2  Memory Encoding, Storage, and Retrieval</a:t>
            </a:r>
          </a:p>
          <a:p>
            <a:pPr marL="914400" indent="-914400">
              <a:spcBef>
                <a:spcPts val="2400"/>
              </a:spcBef>
            </a:pPr>
            <a:r>
              <a:rPr lang="en-GB" dirty="0"/>
              <a:t>7.3  Spatial Memory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13</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a:buChar char="•"/>
            </a:pPr>
            <a:r>
              <a:rPr lang="en-US" i="1" u="sng" dirty="0">
                <a:solidFill>
                  <a:schemeClr val="tx1"/>
                </a:solidFill>
              </a:rPr>
              <a:t>Statistical Learning</a:t>
            </a:r>
            <a:r>
              <a:rPr lang="en-US" dirty="0">
                <a:solidFill>
                  <a:schemeClr val="tx1"/>
                </a:solidFill>
              </a:rPr>
              <a:t> – Known regularities about our world (</a:t>
            </a:r>
            <a:r>
              <a:rPr lang="en-US" i="1" dirty="0">
                <a:solidFill>
                  <a:schemeClr val="tx1"/>
                </a:solidFill>
              </a:rPr>
              <a:t>e.g</a:t>
            </a:r>
            <a:r>
              <a:rPr lang="en-US" dirty="0">
                <a:solidFill>
                  <a:schemeClr val="tx1"/>
                </a:solidFill>
              </a:rPr>
              <a:t>., the layout of your house or the expectations of your job) enable us to predict probable future events in our world.</a:t>
            </a:r>
          </a:p>
          <a:p>
            <a:pPr marL="1139825" indent="-225425">
              <a:buSzPct val="75000"/>
              <a:buFont typeface="Courier New" panose="02070309020205020404" pitchFamily="49" charset="0"/>
              <a:buChar char="o"/>
            </a:pPr>
            <a:r>
              <a:rPr lang="en-US" sz="2800" dirty="0">
                <a:solidFill>
                  <a:schemeClr val="tx1"/>
                </a:solidFill>
              </a:rPr>
              <a:t>Has much application in language acquisition.</a:t>
            </a:r>
          </a:p>
          <a:p>
            <a:endParaRPr lang="en-US" sz="28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3AF4-1A2A-2348-A511-EDF6FF827245}"/>
              </a:ext>
            </a:extLst>
          </p:cNvPr>
          <p:cNvSpPr>
            <a:spLocks noGrp="1"/>
          </p:cNvSpPr>
          <p:nvPr>
            <p:ph type="title"/>
          </p:nvPr>
        </p:nvSpPr>
        <p:spPr/>
        <p:txBody>
          <a:bodyPr/>
          <a:lstStyle/>
          <a:p>
            <a:r>
              <a:rPr lang="en-US"/>
              <a:t>Figure 7.6  Statistical learning in language </a:t>
            </a:r>
            <a:endParaRPr lang="en-US" dirty="0"/>
          </a:p>
        </p:txBody>
      </p:sp>
      <p:pic>
        <p:nvPicPr>
          <p:cNvPr id="6" name="Content Placeholder 5" descr="COGNITION1e-Fig-07-06-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46200" y="480219"/>
            <a:ext cx="9499600" cy="6299200"/>
          </a:xfrm>
        </p:spPr>
      </p:pic>
    </p:spTree>
    <p:extLst>
      <p:ext uri="{BB962C8B-B14F-4D97-AF65-F5344CB8AC3E}">
        <p14:creationId xmlns:p14="http://schemas.microsoft.com/office/powerpoint/2010/main" val="119728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14</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a:buChar char="•"/>
            </a:pPr>
            <a:r>
              <a:rPr lang="en-US" i="1" u="sng" dirty="0">
                <a:solidFill>
                  <a:schemeClr val="tx1"/>
                </a:solidFill>
              </a:rPr>
              <a:t>Contextual Cuing</a:t>
            </a:r>
            <a:r>
              <a:rPr lang="en-US" dirty="0">
                <a:solidFill>
                  <a:schemeClr val="tx1"/>
                </a:solidFill>
              </a:rPr>
              <a:t> – Refers to learning where to attend and what to expect based on certain statistical regularities.  </a:t>
            </a:r>
          </a:p>
          <a:p>
            <a:pPr marL="1139825" indent="-225425">
              <a:buSzPct val="75000"/>
              <a:buFont typeface="Courier New" panose="02070309020205020404" pitchFamily="49" charset="0"/>
              <a:buChar char="o"/>
            </a:pPr>
            <a:r>
              <a:rPr lang="en-US" sz="2800" i="1" dirty="0">
                <a:solidFill>
                  <a:schemeClr val="tx1"/>
                </a:solidFill>
              </a:rPr>
              <a:t>e.g</a:t>
            </a:r>
            <a:r>
              <a:rPr lang="en-US" sz="2800" dirty="0">
                <a:solidFill>
                  <a:schemeClr val="tx1"/>
                </a:solidFill>
              </a:rPr>
              <a:t>., Because of cuing from a lifetime of experiences with phones, if asked to search for a phone in an apartment, your first impulse would be to search the desk, bureau, etc., but </a:t>
            </a:r>
            <a:r>
              <a:rPr lang="en-US" sz="2800" i="1" dirty="0">
                <a:solidFill>
                  <a:schemeClr val="tx1"/>
                </a:solidFill>
              </a:rPr>
              <a:t>not</a:t>
            </a:r>
            <a:r>
              <a:rPr lang="en-US" sz="2800" dirty="0">
                <a:solidFill>
                  <a:schemeClr val="tx1"/>
                </a:solidFill>
              </a:rPr>
              <a:t> the refrigerator, as this is not a likely place to keep a phone. In this example, the context is the apartment.</a:t>
            </a:r>
          </a:p>
          <a:p>
            <a:endParaRPr lang="en-US" sz="28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15</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SzPct val="100000"/>
              <a:buFont typeface="Arial" panose="020B0604020202020204" pitchFamily="34" charset="0"/>
              <a:buChar char="•"/>
            </a:pPr>
            <a:r>
              <a:rPr lang="en-US" i="1" dirty="0">
                <a:solidFill>
                  <a:schemeClr val="tx1"/>
                </a:solidFill>
              </a:rPr>
              <a:t>Contextual Cuing</a:t>
            </a:r>
            <a:r>
              <a:rPr lang="en-US" dirty="0">
                <a:solidFill>
                  <a:schemeClr val="tx1"/>
                </a:solidFill>
              </a:rPr>
              <a:t>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1139825" indent="-225425">
              <a:spcBef>
                <a:spcPts val="1800"/>
              </a:spcBef>
              <a:buSzPct val="75000"/>
              <a:buFont typeface="Courier New" panose="02070309020205020404" pitchFamily="49" charset="0"/>
              <a:buChar char="o"/>
            </a:pPr>
            <a:r>
              <a:rPr lang="en-GB" sz="2800" dirty="0">
                <a:solidFill>
                  <a:schemeClr val="tx1"/>
                </a:solidFill>
              </a:rPr>
              <a:t>Amnesiacs expected to show normal contextual cuing, because contextual cuing is implicit.</a:t>
            </a:r>
          </a:p>
          <a:p>
            <a:pPr marL="1139825" indent="-225425">
              <a:spcBef>
                <a:spcPts val="1800"/>
              </a:spcBef>
              <a:buSzPct val="75000"/>
              <a:buFont typeface="Courier New" panose="02070309020205020404" pitchFamily="49" charset="0"/>
              <a:buChar char="o"/>
            </a:pPr>
            <a:r>
              <a:rPr lang="en-GB" sz="2800" dirty="0">
                <a:solidFill>
                  <a:schemeClr val="tx1"/>
                </a:solidFill>
              </a:rPr>
              <a:t>But context indicates space, which requires hippocampus and other temporal lobe structures.</a:t>
            </a:r>
          </a:p>
          <a:p>
            <a:pPr marL="1139825" indent="-225425">
              <a:spcBef>
                <a:spcPts val="1800"/>
              </a:spcBef>
              <a:buSzPct val="75000"/>
              <a:buFont typeface="Courier New" panose="02070309020205020404" pitchFamily="49" charset="0"/>
              <a:buChar char="o"/>
            </a:pPr>
            <a:r>
              <a:rPr lang="en-GB" sz="2800" dirty="0">
                <a:solidFill>
                  <a:schemeClr val="tx1"/>
                </a:solidFill>
              </a:rPr>
              <a:t>Competition contextual cuing vs. implicit memory:  Will hippocampal damage impair contextual cuing, because it relies on contextual learning or will contextual cuing be intact because it is implicit? </a:t>
            </a:r>
          </a:p>
          <a:p>
            <a:endParaRPr lang="en-US" sz="2800" dirty="0">
              <a:solidFill>
                <a:schemeClr val="tx1"/>
              </a:solidFill>
            </a:endParaRPr>
          </a:p>
        </p:txBody>
      </p:sp>
    </p:spTree>
    <p:extLst>
      <p:ext uri="{BB962C8B-B14F-4D97-AF65-F5344CB8AC3E}">
        <p14:creationId xmlns:p14="http://schemas.microsoft.com/office/powerpoint/2010/main" val="402063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5E10-67A0-0243-8898-E45B8F537B92}"/>
              </a:ext>
            </a:extLst>
          </p:cNvPr>
          <p:cNvSpPr>
            <a:spLocks noGrp="1"/>
          </p:cNvSpPr>
          <p:nvPr>
            <p:ph type="title"/>
          </p:nvPr>
        </p:nvSpPr>
        <p:spPr/>
        <p:txBody>
          <a:bodyPr/>
          <a:lstStyle/>
          <a:p>
            <a:r>
              <a:rPr lang="en-US"/>
              <a:t>Figure 7.7  Computer-based visual search task </a:t>
            </a:r>
            <a:endParaRPr lang="en-US" dirty="0"/>
          </a:p>
        </p:txBody>
      </p:sp>
      <p:pic>
        <p:nvPicPr>
          <p:cNvPr id="6" name="Content Placeholder 5" descr="COGNITION1e-Fig-07-07-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60655"/>
            <a:ext cx="11376025" cy="5538327"/>
          </a:xfrm>
        </p:spPr>
      </p:pic>
    </p:spTree>
    <p:extLst>
      <p:ext uri="{BB962C8B-B14F-4D97-AF65-F5344CB8AC3E}">
        <p14:creationId xmlns:p14="http://schemas.microsoft.com/office/powerpoint/2010/main" val="24292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US" dirty="0"/>
              <a:t>7.1  Memory </a:t>
            </a:r>
            <a:r>
              <a:rPr lang="en-GB" dirty="0"/>
              <a:t>Systems</a:t>
            </a:r>
            <a:r>
              <a:rPr lang="en-GB" sz="1000" dirty="0">
                <a:solidFill>
                  <a:srgbClr val="FFFFFF"/>
                </a:solidFill>
              </a:rPr>
              <a:t>		16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#1</a:t>
            </a:r>
          </a:p>
          <a:p>
            <a:pPr eaLnBrk="1" hangingPunct="1">
              <a:spcBef>
                <a:spcPts val="2400"/>
              </a:spcBef>
            </a:pPr>
            <a:r>
              <a:rPr lang="en-GB" dirty="0"/>
              <a:t>What type of implicit memory is based on predictions?</a:t>
            </a:r>
            <a:endParaRPr lang="en-US" altLang="en-US" dirty="0">
              <a:ea typeface="ＭＳ Ｐゴシック" panose="020B0600070205080204" pitchFamily="34" charset="-128"/>
            </a:endParaRPr>
          </a:p>
          <a:p>
            <a:pPr marL="914400" indent="-457200" eaLnBrk="1" hangingPunct="1">
              <a:spcBef>
                <a:spcPts val="1800"/>
              </a:spcBef>
              <a:buAutoNum type="alphaLcPeriod"/>
            </a:pPr>
            <a:r>
              <a:rPr lang="en-US" altLang="en-US" dirty="0">
                <a:ea typeface="ＭＳ Ｐゴシック" panose="020B0600070205080204" pitchFamily="34" charset="-128"/>
              </a:rPr>
              <a:t>Procedural learning</a:t>
            </a:r>
          </a:p>
          <a:p>
            <a:pPr marL="914400" indent="-457200" eaLnBrk="1" hangingPunct="1">
              <a:spcBef>
                <a:spcPts val="1800"/>
              </a:spcBef>
              <a:buAutoNum type="alphaLcPeriod"/>
            </a:pPr>
            <a:r>
              <a:rPr lang="en-US" altLang="en-US" dirty="0">
                <a:ea typeface="ＭＳ Ｐゴシック" panose="020B0600070205080204" pitchFamily="34" charset="-128"/>
              </a:rPr>
              <a:t>Statistical learning</a:t>
            </a:r>
          </a:p>
          <a:p>
            <a:pPr marL="914400" indent="-457200" eaLnBrk="1" hangingPunct="1">
              <a:spcBef>
                <a:spcPts val="1800"/>
              </a:spcBef>
              <a:buAutoNum type="alphaLcPeriod"/>
            </a:pPr>
            <a:r>
              <a:rPr lang="en-US" altLang="en-US" dirty="0">
                <a:ea typeface="ＭＳ Ｐゴシック" panose="020B0600070205080204" pitchFamily="34" charset="-128"/>
              </a:rPr>
              <a:t>Priming</a:t>
            </a:r>
          </a:p>
        </p:txBody>
      </p:sp>
    </p:spTree>
    <p:extLst>
      <p:ext uri="{BB962C8B-B14F-4D97-AF65-F5344CB8AC3E}">
        <p14:creationId xmlns:p14="http://schemas.microsoft.com/office/powerpoint/2010/main" val="40164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a:t>
            </a:r>
            <a:endParaRPr lang="en-US" dirty="0"/>
          </a:p>
        </p:txBody>
      </p:sp>
      <p:sp>
        <p:nvSpPr>
          <p:cNvPr id="3" name="Content Placeholder 2"/>
          <p:cNvSpPr>
            <a:spLocks noGrp="1"/>
          </p:cNvSpPr>
          <p:nvPr>
            <p:ph idx="1"/>
          </p:nvPr>
        </p:nvSpPr>
        <p:spPr/>
        <p:txBody>
          <a:bodyPr/>
          <a:lstStyle/>
          <a:p>
            <a:pPr marL="234950" indent="-234950"/>
            <a:r>
              <a:rPr lang="en-GB" dirty="0">
                <a:solidFill>
                  <a:schemeClr val="tx1"/>
                </a:solidFill>
              </a:rPr>
              <a:t>See for Yourself 7.2 - </a:t>
            </a:r>
            <a:r>
              <a:rPr lang="en-US" i="1" dirty="0">
                <a:solidFill>
                  <a:schemeClr val="tx1"/>
                </a:solidFill>
              </a:rPr>
              <a:t>A Simple Memory Test</a:t>
            </a:r>
            <a:endParaRPr lang="en-GB" dirty="0">
              <a:solidFill>
                <a:schemeClr val="tx1"/>
              </a:solidFill>
            </a:endParaRPr>
          </a:p>
          <a:p>
            <a:pPr marL="682625" indent="-219075">
              <a:spcBef>
                <a:spcPts val="2400"/>
              </a:spcBef>
              <a:buFont typeface="Arial" panose="020B0604020202020204" pitchFamily="34" charset="0"/>
              <a:buChar char="•"/>
            </a:pPr>
            <a:r>
              <a:rPr lang="en-GB" sz="2800" dirty="0">
                <a:solidFill>
                  <a:schemeClr val="tx1"/>
                </a:solidFill>
              </a:rPr>
              <a:t>Go through the list of words one at a time, trying to remember them.</a:t>
            </a:r>
          </a:p>
          <a:p>
            <a:pPr marL="682625" indent="-225425">
              <a:spcBef>
                <a:spcPts val="2400"/>
              </a:spcBef>
              <a:buFont typeface="Arial" panose="020B0604020202020204" pitchFamily="34" charset="0"/>
              <a:buChar char="•"/>
            </a:pPr>
            <a:r>
              <a:rPr lang="en-GB" sz="2800" dirty="0">
                <a:solidFill>
                  <a:schemeClr val="tx1"/>
                </a:solidFill>
              </a:rPr>
              <a:t>Then, without looking at the list, try to write down as many of these words as you can remember.</a:t>
            </a:r>
            <a:endParaRPr lang="en-US" sz="28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2</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Distinguishing Long-Term Memory from Short-Term Memory</a:t>
            </a:r>
          </a:p>
          <a:p>
            <a:pPr marL="692150" indent="-234950">
              <a:spcBef>
                <a:spcPts val="1800"/>
              </a:spcBef>
            </a:pPr>
            <a:r>
              <a:rPr lang="en-US" dirty="0">
                <a:solidFill>
                  <a:schemeClr val="tx1"/>
                </a:solidFill>
              </a:rPr>
              <a:t>Serial Position Curve</a:t>
            </a:r>
          </a:p>
          <a:p>
            <a:pPr marL="682625" indent="-225425">
              <a:spcBef>
                <a:spcPts val="1200"/>
              </a:spcBef>
              <a:buFont typeface="Arial" panose="020B0604020202020204" pitchFamily="34" charset="0"/>
              <a:buChar char="•"/>
            </a:pPr>
            <a:r>
              <a:rPr lang="en-US" dirty="0">
                <a:solidFill>
                  <a:schemeClr val="tx1"/>
                </a:solidFill>
              </a:rPr>
              <a:t>Primacy effect represents long-term memory (LTM). </a:t>
            </a:r>
          </a:p>
          <a:p>
            <a:pPr marL="682625" indent="-225425">
              <a:spcBef>
                <a:spcPts val="1200"/>
              </a:spcBef>
              <a:buFont typeface="Arial" panose="020B0604020202020204" pitchFamily="34" charset="0"/>
              <a:buChar char="•"/>
            </a:pPr>
            <a:r>
              <a:rPr lang="en-US" dirty="0">
                <a:solidFill>
                  <a:schemeClr val="tx1"/>
                </a:solidFill>
              </a:rPr>
              <a:t>Recency effect represents short-term memory (STM).	</a:t>
            </a:r>
          </a:p>
          <a:p>
            <a:pPr marL="682625" indent="-225425">
              <a:spcBef>
                <a:spcPts val="1200"/>
              </a:spcBef>
              <a:buFont typeface="Arial" panose="020B0604020202020204" pitchFamily="34" charset="0"/>
              <a:buChar char="•"/>
            </a:pPr>
            <a:r>
              <a:rPr lang="en-US" dirty="0">
                <a:solidFill>
                  <a:schemeClr val="tx1"/>
                </a:solidFill>
              </a:rPr>
              <a:t>Middle of curve: recall is the worst.</a:t>
            </a:r>
          </a:p>
          <a:p>
            <a:pPr marL="682625" indent="-225425">
              <a:spcBef>
                <a:spcPts val="1200"/>
              </a:spcBef>
              <a:buFont typeface="Arial" panose="020B0604020202020204" pitchFamily="34" charset="0"/>
              <a:buChar char="•"/>
            </a:pPr>
            <a:r>
              <a:rPr lang="en-US" dirty="0">
                <a:solidFill>
                  <a:schemeClr val="tx1"/>
                </a:solidFill>
              </a:rPr>
              <a:t>Delay or interference can interrupt STM.</a:t>
            </a:r>
          </a:p>
          <a:p>
            <a:pPr>
              <a:buFont typeface="Arial"/>
              <a:buChar char="•"/>
            </a:pPr>
            <a:endParaRPr lang="en-US" dirty="0">
              <a:solidFill>
                <a:srgbClr val="FF0000"/>
              </a:solidFill>
            </a:endParaRPr>
          </a:p>
        </p:txBody>
      </p:sp>
    </p:spTree>
    <p:extLst>
      <p:ext uri="{BB962C8B-B14F-4D97-AF65-F5344CB8AC3E}">
        <p14:creationId xmlns:p14="http://schemas.microsoft.com/office/powerpoint/2010/main" val="386134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866A-C2E0-E643-913F-01B08A431596}"/>
              </a:ext>
            </a:extLst>
          </p:cNvPr>
          <p:cNvSpPr>
            <a:spLocks noGrp="1"/>
          </p:cNvSpPr>
          <p:nvPr>
            <p:ph type="title"/>
          </p:nvPr>
        </p:nvSpPr>
        <p:spPr/>
        <p:txBody>
          <a:bodyPr/>
          <a:lstStyle/>
          <a:p>
            <a:r>
              <a:rPr lang="en-US"/>
              <a:t>Figure 7.8  A serial position curve </a:t>
            </a:r>
            <a:endParaRPr lang="en-US" dirty="0"/>
          </a:p>
        </p:txBody>
      </p:sp>
      <p:pic>
        <p:nvPicPr>
          <p:cNvPr id="6" name="Content Placeholder 5" descr="COGNITION1e-Fig-07-08-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05000" y="480219"/>
            <a:ext cx="8382000" cy="6299200"/>
          </a:xfrm>
        </p:spPr>
      </p:pic>
    </p:spTree>
    <p:extLst>
      <p:ext uri="{BB962C8B-B14F-4D97-AF65-F5344CB8AC3E}">
        <p14:creationId xmlns:p14="http://schemas.microsoft.com/office/powerpoint/2010/main" val="136303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C9F7-49C9-2F4E-9A66-A9581E13C555}"/>
              </a:ext>
            </a:extLst>
          </p:cNvPr>
          <p:cNvSpPr>
            <a:spLocks noGrp="1"/>
          </p:cNvSpPr>
          <p:nvPr>
            <p:ph type="title"/>
          </p:nvPr>
        </p:nvSpPr>
        <p:spPr/>
        <p:txBody>
          <a:bodyPr/>
          <a:lstStyle/>
          <a:p>
            <a:r>
              <a:rPr lang="en-US"/>
              <a:t>Figure 7.9  The recency effect is eliminated if a delay or distracting task is introduced at the end of the list </a:t>
            </a:r>
            <a:endParaRPr lang="en-US" dirty="0"/>
          </a:p>
        </p:txBody>
      </p:sp>
      <p:pic>
        <p:nvPicPr>
          <p:cNvPr id="6" name="Content Placeholder 5" descr="COGNITION1e-Fig-07-09-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6300" y="480219"/>
            <a:ext cx="10439400" cy="6299200"/>
          </a:xfrm>
        </p:spPr>
      </p:pic>
    </p:spTree>
    <p:extLst>
      <p:ext uri="{BB962C8B-B14F-4D97-AF65-F5344CB8AC3E}">
        <p14:creationId xmlns:p14="http://schemas.microsoft.com/office/powerpoint/2010/main" val="169546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7  </a:t>
            </a:r>
            <a:r>
              <a:rPr lang="en-GB" dirty="0"/>
              <a:t>Memory Systems</a:t>
            </a:r>
            <a:r>
              <a:rPr lang="en-GB" sz="1000" dirty="0"/>
              <a:t>		2</a:t>
            </a:r>
            <a:endParaRPr lang="en-US" altLang="en-US" sz="1000"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marL="234950" indent="-234950">
              <a:spcBef>
                <a:spcPts val="2400"/>
              </a:spcBef>
            </a:pPr>
            <a:r>
              <a:rPr lang="en-GB" sz="2800" i="1" dirty="0"/>
              <a:t>After reading this chapter, you should be able to:</a:t>
            </a:r>
          </a:p>
          <a:p>
            <a:pPr marL="914400" indent="-914400">
              <a:spcBef>
                <a:spcPts val="2400"/>
              </a:spcBef>
            </a:pPr>
            <a:r>
              <a:rPr lang="en-GB" sz="2400" dirty="0"/>
              <a:t>7.1  Discuss the roles of different types of memory systems, including explicit and implicit memory, in human memory function.</a:t>
            </a:r>
          </a:p>
          <a:p>
            <a:pPr marL="914400" indent="-914400">
              <a:spcBef>
                <a:spcPts val="2400"/>
              </a:spcBef>
            </a:pPr>
            <a:r>
              <a:rPr lang="en-GB" sz="2400" dirty="0"/>
              <a:t>7.2  Describe how the brain distinguishes between long-term versus</a:t>
            </a:r>
            <a:r>
              <a:rPr lang="en-GB" sz="2400" i="1" dirty="0"/>
              <a:t> </a:t>
            </a:r>
            <a:r>
              <a:rPr lang="en-GB" sz="2400" dirty="0"/>
              <a:t>short-term memory, and how it encodes, stores, and retrieves memories.</a:t>
            </a:r>
          </a:p>
          <a:p>
            <a:pPr marL="914400" indent="-914400">
              <a:spcBef>
                <a:spcPts val="2400"/>
              </a:spcBef>
            </a:pPr>
            <a:r>
              <a:rPr lang="en-GB" sz="2400" dirty="0"/>
              <a:t>7.3  Describe how spatial memory functions and its role in navigation.</a:t>
            </a:r>
          </a:p>
        </p:txBody>
      </p:sp>
    </p:spTree>
    <p:extLst>
      <p:ext uri="{BB962C8B-B14F-4D97-AF65-F5344CB8AC3E}">
        <p14:creationId xmlns:p14="http://schemas.microsoft.com/office/powerpoint/2010/main" val="381273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US" dirty="0"/>
              <a:t>7.2  Memory Encoding, Storage, and Retrieval</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#2</a:t>
            </a:r>
          </a:p>
          <a:p>
            <a:pPr eaLnBrk="1" hangingPunct="1">
              <a:spcBef>
                <a:spcPts val="2400"/>
              </a:spcBef>
            </a:pPr>
            <a:r>
              <a:rPr lang="en-GB" dirty="0"/>
              <a:t>What does a serial position curve show?</a:t>
            </a:r>
            <a:endParaRPr lang="en-US" altLang="en-US" dirty="0">
              <a:ea typeface="ＭＳ Ｐゴシック" panose="020B0600070205080204" pitchFamily="34" charset="-128"/>
            </a:endParaRPr>
          </a:p>
          <a:p>
            <a:pPr marL="914400" indent="-457200" eaLnBrk="1" hangingPunct="1">
              <a:spcBef>
                <a:spcPts val="1800"/>
              </a:spcBef>
              <a:buAutoNum type="alphaLcPeriod"/>
            </a:pPr>
            <a:r>
              <a:rPr lang="en-US" altLang="en-US" dirty="0">
                <a:ea typeface="ＭＳ Ｐゴシック" panose="020B0600070205080204" pitchFamily="34" charset="-128"/>
              </a:rPr>
              <a:t>Distinguishes short-term from long-term memories</a:t>
            </a:r>
          </a:p>
          <a:p>
            <a:pPr marL="914400" indent="-457200" eaLnBrk="1" hangingPunct="1">
              <a:spcBef>
                <a:spcPts val="1800"/>
              </a:spcBef>
              <a:buAutoNum type="alphaLcPeriod"/>
            </a:pPr>
            <a:r>
              <a:rPr lang="en-US" altLang="en-US" dirty="0">
                <a:ea typeface="ＭＳ Ｐゴシック" panose="020B0600070205080204" pitchFamily="34" charset="-128"/>
              </a:rPr>
              <a:t>Long-term potentiation means that plasticity is occurring.</a:t>
            </a:r>
          </a:p>
          <a:p>
            <a:pPr marL="914400" indent="-457200" eaLnBrk="1" hangingPunct="1">
              <a:spcBef>
                <a:spcPts val="1800"/>
              </a:spcBef>
              <a:buAutoNum type="alphaLcPeriod"/>
            </a:pPr>
            <a:r>
              <a:rPr lang="en-US" altLang="en-US" dirty="0">
                <a:ea typeface="ＭＳ Ｐゴシック" panose="020B0600070205080204" pitchFamily="34" charset="-128"/>
              </a:rPr>
              <a:t>Distinguishes retrograde from anterograde amnesia</a:t>
            </a:r>
          </a:p>
          <a:p>
            <a:endParaRPr lang="en-US" dirty="0"/>
          </a:p>
        </p:txBody>
      </p:sp>
    </p:spTree>
    <p:extLst>
      <p:ext uri="{BB962C8B-B14F-4D97-AF65-F5344CB8AC3E}">
        <p14:creationId xmlns:p14="http://schemas.microsoft.com/office/powerpoint/2010/main" val="401644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4</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Distributed Representation and Reactivation of Memories</a:t>
            </a:r>
          </a:p>
          <a:p>
            <a:pPr marL="682625" indent="-225425">
              <a:spcBef>
                <a:spcPts val="1800"/>
              </a:spcBef>
              <a:buFont typeface="Arial" panose="020B0604020202020204" pitchFamily="34" charset="0"/>
              <a:buChar char="•"/>
            </a:pPr>
            <a:r>
              <a:rPr lang="en-US" sz="2800" dirty="0">
                <a:solidFill>
                  <a:srgbClr val="000000"/>
                </a:solidFill>
              </a:rPr>
              <a:t>Recall that HM had anterograde amnesia post-surgery: cannot learn new material, but recalled old material; old memories not stored in hippocampus or MT lobe.</a:t>
            </a:r>
          </a:p>
          <a:p>
            <a:pPr marL="682625" indent="-225425">
              <a:spcBef>
                <a:spcPts val="1800"/>
              </a:spcBef>
              <a:buFont typeface="Arial"/>
              <a:buChar char="•"/>
            </a:pPr>
            <a:r>
              <a:rPr lang="en-US" sz="2800" dirty="0" err="1">
                <a:solidFill>
                  <a:srgbClr val="000000"/>
                </a:solidFill>
              </a:rPr>
              <a:t>LTMs</a:t>
            </a:r>
            <a:r>
              <a:rPr lang="en-US" sz="2800" dirty="0">
                <a:solidFill>
                  <a:srgbClr val="000000"/>
                </a:solidFill>
              </a:rPr>
              <a:t> are stored in </a:t>
            </a:r>
            <a:r>
              <a:rPr lang="en-US" sz="2800" dirty="0" err="1">
                <a:solidFill>
                  <a:srgbClr val="000000"/>
                </a:solidFill>
              </a:rPr>
              <a:t>neocortex</a:t>
            </a:r>
            <a:r>
              <a:rPr lang="en-US" sz="2800" dirty="0">
                <a:solidFill>
                  <a:srgbClr val="000000"/>
                </a:solidFill>
              </a:rPr>
              <a:t>, specifically in the same cortical areas that did the initial processing.</a:t>
            </a:r>
          </a:p>
          <a:p>
            <a:pPr marL="682625" indent="-225425">
              <a:spcBef>
                <a:spcPts val="1800"/>
              </a:spcBef>
              <a:buFont typeface="Arial"/>
              <a:buChar char="•"/>
            </a:pPr>
            <a:r>
              <a:rPr lang="en-US" sz="2800" dirty="0">
                <a:solidFill>
                  <a:srgbClr val="000000"/>
                </a:solidFill>
              </a:rPr>
              <a:t>Multi-modal input from visual, tactile, auditory cortices are pulled together through perceptual and cognitive experiences to form associations – known as </a:t>
            </a:r>
            <a:r>
              <a:rPr lang="en-US" sz="2800" i="1" dirty="0">
                <a:solidFill>
                  <a:srgbClr val="000000"/>
                </a:solidFill>
              </a:rPr>
              <a:t>reactivation.</a:t>
            </a:r>
          </a:p>
          <a:p>
            <a:pPr>
              <a:buFont typeface="Arial"/>
              <a:buChar char="•"/>
            </a:pPr>
            <a:endParaRPr lang="en-US"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5</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The </a:t>
            </a:r>
            <a:r>
              <a:rPr lang="en-US" dirty="0" err="1">
                <a:solidFill>
                  <a:schemeClr val="tx1"/>
                </a:solidFill>
              </a:rPr>
              <a:t>Hippocampal</a:t>
            </a:r>
            <a:r>
              <a:rPr lang="en-US" dirty="0">
                <a:solidFill>
                  <a:schemeClr val="tx1"/>
                </a:solidFill>
              </a:rPr>
              <a:t> System Associates Information to Form New Memories</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/MTL active during initial encoding, presentation of new items.</a:t>
            </a:r>
          </a:p>
          <a:p>
            <a:pPr marL="682625" indent="-225425">
              <a:spcBef>
                <a:spcPts val="1800"/>
              </a:spcBef>
              <a:buFont typeface="Arial"/>
              <a:buChar char="•"/>
            </a:pPr>
            <a:r>
              <a:rPr lang="en-US" sz="2800" dirty="0">
                <a:solidFill>
                  <a:srgbClr val="000000"/>
                </a:solidFill>
              </a:rPr>
              <a:t>Associates items and their contexts (time, space, characters, etc.) across different brain areas (</a:t>
            </a:r>
            <a:r>
              <a:rPr lang="en-US" sz="2800" i="1" dirty="0">
                <a:solidFill>
                  <a:srgbClr val="000000"/>
                </a:solidFill>
              </a:rPr>
              <a:t>e.g</a:t>
            </a:r>
            <a:r>
              <a:rPr lang="en-US" sz="2800" dirty="0">
                <a:solidFill>
                  <a:srgbClr val="000000"/>
                </a:solidFill>
              </a:rPr>
              <a:t>., visual info from visual cortex, auditory info from auditory cortex, etc.)</a:t>
            </a:r>
          </a:p>
          <a:p>
            <a:pPr marL="682625" indent="-225425">
              <a:spcBef>
                <a:spcPts val="1800"/>
              </a:spcBef>
              <a:buFont typeface="Arial"/>
              <a:buChar char="•"/>
            </a:pPr>
            <a:r>
              <a:rPr lang="en-US" sz="2800" dirty="0">
                <a:solidFill>
                  <a:srgbClr val="000000"/>
                </a:solidFill>
              </a:rPr>
              <a:t>All this different info is integrated and indexed according to the memory’s unique features.</a:t>
            </a:r>
          </a:p>
          <a:p>
            <a:pPr>
              <a:buFont typeface="Arial"/>
              <a:buChar char="•"/>
            </a:pPr>
            <a:endParaRPr lang="en-US" dirty="0">
              <a:solidFill>
                <a:srgbClr val="000000"/>
              </a:solidFill>
            </a:endParaRPr>
          </a:p>
          <a:p>
            <a:pPr>
              <a:buFont typeface="Arial"/>
              <a:buChar char="•"/>
            </a:pPr>
            <a:endParaRPr lang="en-US"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6</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The Hippocampal System Associates Information to Form New Memories  </a:t>
            </a:r>
            <a:r>
              <a:rPr lang="en-US" sz="2000" dirty="0">
                <a:solidFill>
                  <a:schemeClr val="tx1"/>
                </a:solidFill>
              </a:rPr>
              <a:t>(</a:t>
            </a:r>
            <a:r>
              <a:rPr lang="en-US" sz="2000" i="1" dirty="0">
                <a:solidFill>
                  <a:schemeClr val="tx1"/>
                </a:solidFill>
              </a:rPr>
              <a:t>cont’d</a:t>
            </a:r>
            <a:r>
              <a:rPr lang="en-US" sz="2000" dirty="0">
                <a:solidFill>
                  <a:srgbClr val="000000"/>
                </a:solidFill>
              </a:rPr>
              <a:t>)</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/MTL also active during retrieval of memory, reactivating the disparate pieces of info from around the different cortical areas.</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/MTL also active during retrieval of relatively new memories and over time, the connections in cortical regions gradually strengthen to the point where cortical memories can be accessed without involving the </a:t>
            </a:r>
            <a:r>
              <a:rPr lang="en-US" sz="2800" dirty="0" err="1">
                <a:solidFill>
                  <a:srgbClr val="000000"/>
                </a:solidFill>
              </a:rPr>
              <a:t>Hipp</a:t>
            </a:r>
            <a:r>
              <a:rPr lang="en-US" sz="2800" dirty="0">
                <a:solidFill>
                  <a:srgbClr val="000000"/>
                </a:solidFill>
              </a:rPr>
              <a:t>/MTL.</a:t>
            </a:r>
          </a:p>
          <a:p>
            <a:pPr>
              <a:buFont typeface="Arial"/>
              <a:buChar char="•"/>
            </a:pPr>
            <a:endParaRPr lang="en-US"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9B1E-4F0D-CA43-BA09-7B7432D5721C}"/>
              </a:ext>
            </a:extLst>
          </p:cNvPr>
          <p:cNvSpPr>
            <a:spLocks noGrp="1"/>
          </p:cNvSpPr>
          <p:nvPr>
            <p:ph type="title"/>
          </p:nvPr>
        </p:nvSpPr>
        <p:spPr/>
        <p:txBody>
          <a:bodyPr/>
          <a:lstStyle/>
          <a:p>
            <a:r>
              <a:rPr lang="en-US" dirty="0"/>
              <a:t>Figure 7.10  The hippocampus and neocortex form a complementary memory system		</a:t>
            </a:r>
            <a:r>
              <a:rPr lang="en-US" sz="1000" dirty="0"/>
              <a:t>1</a:t>
            </a:r>
          </a:p>
        </p:txBody>
      </p:sp>
      <p:pic>
        <p:nvPicPr>
          <p:cNvPr id="6" name="Content Placeholder 5" descr="COGNITION1e-Fig-07-10-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12900" y="480219"/>
            <a:ext cx="8966200" cy="6299200"/>
          </a:xfrm>
        </p:spPr>
      </p:pic>
    </p:spTree>
    <p:extLst>
      <p:ext uri="{BB962C8B-B14F-4D97-AF65-F5344CB8AC3E}">
        <p14:creationId xmlns:p14="http://schemas.microsoft.com/office/powerpoint/2010/main" val="1339008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7</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Encoding in the Brain</a:t>
            </a:r>
          </a:p>
          <a:p>
            <a:pPr marL="682625" indent="-225425">
              <a:buFont typeface="Arial"/>
              <a:buChar char="•"/>
            </a:pPr>
            <a:r>
              <a:rPr lang="en-US" sz="2800" i="1" dirty="0">
                <a:solidFill>
                  <a:srgbClr val="000000"/>
                </a:solidFill>
              </a:rPr>
              <a:t>Subsequent memory paradigm </a:t>
            </a:r>
            <a:r>
              <a:rPr lang="en-US" sz="2800" dirty="0">
                <a:solidFill>
                  <a:srgbClr val="000000"/>
                </a:solidFill>
              </a:rPr>
              <a:t>– explains why we remember some things, but not others.</a:t>
            </a:r>
          </a:p>
          <a:p>
            <a:pPr marL="1139825" indent="-225425">
              <a:spcBef>
                <a:spcPts val="1200"/>
              </a:spcBef>
              <a:buSzPct val="75000"/>
              <a:buFont typeface="Courier New" panose="02070309020205020404" pitchFamily="49" charset="0"/>
              <a:buChar char="o"/>
            </a:pPr>
            <a:r>
              <a:rPr lang="en-US" sz="2400" dirty="0">
                <a:solidFill>
                  <a:srgbClr val="000000"/>
                </a:solidFill>
              </a:rPr>
              <a:t>We remember what we attend to and what is important to us.</a:t>
            </a:r>
          </a:p>
          <a:p>
            <a:pPr>
              <a:buFont typeface="Arial"/>
              <a:buChar char="•"/>
            </a:pPr>
            <a:endParaRPr lang="en-US"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8</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Encoding in the Brain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buFont typeface="Arial"/>
              <a:buChar char="•"/>
            </a:pPr>
            <a:r>
              <a:rPr lang="en-US" sz="2800" dirty="0">
                <a:solidFill>
                  <a:srgbClr val="000000"/>
                </a:solidFill>
              </a:rPr>
              <a:t>See Figure 7.11 – Brain activity is higher for remembered items than for forgotten ones at the time of initial encoding.</a:t>
            </a:r>
          </a:p>
          <a:p>
            <a:pPr marL="682625" indent="-225425">
              <a:buFont typeface="Arial"/>
              <a:buChar char="•"/>
            </a:pPr>
            <a:r>
              <a:rPr lang="en-US" sz="2800" dirty="0">
                <a:solidFill>
                  <a:srgbClr val="000000"/>
                </a:solidFill>
              </a:rPr>
              <a:t>Some of the brain areas that are more active during encoding are the parietal and prefrontal cortices, </a:t>
            </a:r>
            <a:r>
              <a:rPr lang="en-US" sz="2800" dirty="0" err="1">
                <a:solidFill>
                  <a:srgbClr val="000000"/>
                </a:solidFill>
              </a:rPr>
              <a:t>Hipp</a:t>
            </a:r>
            <a:r>
              <a:rPr lang="en-US" sz="2800" dirty="0">
                <a:solidFill>
                  <a:srgbClr val="000000"/>
                </a:solidFill>
              </a:rPr>
              <a:t>, and the cortical area relevant to the info being encoded.</a:t>
            </a:r>
          </a:p>
        </p:txBody>
      </p:sp>
    </p:spTree>
    <p:extLst>
      <p:ext uri="{BB962C8B-B14F-4D97-AF65-F5344CB8AC3E}">
        <p14:creationId xmlns:p14="http://schemas.microsoft.com/office/powerpoint/2010/main" val="2391376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D734-8406-1F44-9470-6D23BB6A9033}"/>
              </a:ext>
            </a:extLst>
          </p:cNvPr>
          <p:cNvSpPr>
            <a:spLocks noGrp="1"/>
          </p:cNvSpPr>
          <p:nvPr>
            <p:ph type="title"/>
          </p:nvPr>
        </p:nvSpPr>
        <p:spPr/>
        <p:txBody>
          <a:bodyPr/>
          <a:lstStyle/>
          <a:p>
            <a:r>
              <a:rPr lang="en-US"/>
              <a:t>Figure 7.11  The subsequent memory effect </a:t>
            </a:r>
            <a:endParaRPr lang="en-US" dirty="0"/>
          </a:p>
        </p:txBody>
      </p:sp>
      <p:pic>
        <p:nvPicPr>
          <p:cNvPr id="6" name="Content Placeholder 5" descr="COGNITION1e-Fig-07-1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16997"/>
            <a:ext cx="11376025" cy="5625643"/>
          </a:xfrm>
        </p:spPr>
      </p:pic>
    </p:spTree>
    <p:extLst>
      <p:ext uri="{BB962C8B-B14F-4D97-AF65-F5344CB8AC3E}">
        <p14:creationId xmlns:p14="http://schemas.microsoft.com/office/powerpoint/2010/main" val="1538768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9</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Encoding in the Brain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buFont typeface="Arial"/>
              <a:buChar char="•"/>
            </a:pPr>
            <a:r>
              <a:rPr lang="en-US" sz="2800" dirty="0">
                <a:solidFill>
                  <a:srgbClr val="000000"/>
                </a:solidFill>
              </a:rPr>
              <a:t>In Figure 7.12, when subjects were asked to focus on scenery, </a:t>
            </a:r>
            <a:r>
              <a:rPr lang="en-US" sz="2800" dirty="0" err="1">
                <a:solidFill>
                  <a:srgbClr val="000000"/>
                </a:solidFill>
              </a:rPr>
              <a:t>Hipp</a:t>
            </a:r>
            <a:r>
              <a:rPr lang="en-US" sz="2800" dirty="0">
                <a:solidFill>
                  <a:srgbClr val="000000"/>
                </a:solidFill>
              </a:rPr>
              <a:t> place cells were more active than face cells.</a:t>
            </a:r>
          </a:p>
          <a:p>
            <a:pPr marL="682625" indent="-225425">
              <a:spcBef>
                <a:spcPts val="2400"/>
              </a:spcBef>
              <a:buFont typeface="Arial"/>
              <a:buChar char="•"/>
            </a:pPr>
            <a:r>
              <a:rPr lang="en-US" sz="2800" dirty="0">
                <a:solidFill>
                  <a:srgbClr val="000000"/>
                </a:solidFill>
              </a:rPr>
              <a:t>Alternatively, the face cells in the face area were more active when subjects were asked to focus on the face.</a:t>
            </a:r>
          </a:p>
          <a:p>
            <a:endParaRPr lang="en-US" dirty="0">
              <a:solidFill>
                <a:srgbClr val="000000"/>
              </a:solidFill>
            </a:endParaRPr>
          </a:p>
          <a:p>
            <a:pPr>
              <a:buFont typeface="Arial"/>
              <a:buChar char="•"/>
            </a:pPr>
            <a:endParaRPr lang="en-US" dirty="0">
              <a:solidFill>
                <a:schemeClr val="tx1"/>
              </a:solidFill>
            </a:endParaRPr>
          </a:p>
        </p:txBody>
      </p:sp>
    </p:spTree>
    <p:extLst>
      <p:ext uri="{BB962C8B-B14F-4D97-AF65-F5344CB8AC3E}">
        <p14:creationId xmlns:p14="http://schemas.microsoft.com/office/powerpoint/2010/main" val="2212263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8A6B-B530-8441-95A8-95C110CDEB1D}"/>
              </a:ext>
            </a:extLst>
          </p:cNvPr>
          <p:cNvSpPr>
            <a:spLocks noGrp="1"/>
          </p:cNvSpPr>
          <p:nvPr>
            <p:ph type="title"/>
          </p:nvPr>
        </p:nvSpPr>
        <p:spPr/>
        <p:txBody>
          <a:bodyPr/>
          <a:lstStyle/>
          <a:p>
            <a:r>
              <a:rPr lang="en-US"/>
              <a:t>Figure 7.12  You can attend to either the face or the scene when they overlap like this </a:t>
            </a:r>
            <a:endParaRPr lang="en-US" dirty="0"/>
          </a:p>
        </p:txBody>
      </p:sp>
      <p:pic>
        <p:nvPicPr>
          <p:cNvPr id="6" name="Content Placeholder 5" descr="COGNITION1e-Fig-07-1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81300" y="480219"/>
            <a:ext cx="6629400" cy="6299200"/>
          </a:xfrm>
        </p:spPr>
      </p:pic>
    </p:spTree>
    <p:extLst>
      <p:ext uri="{BB962C8B-B14F-4D97-AF65-F5344CB8AC3E}">
        <p14:creationId xmlns:p14="http://schemas.microsoft.com/office/powerpoint/2010/main" val="422044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7.1  Memory Systems</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234950" indent="-234950" eaLnBrk="1" hangingPunct="1">
              <a:spcBef>
                <a:spcPts val="2400"/>
              </a:spcBef>
            </a:pPr>
            <a:r>
              <a:rPr lang="en-US" altLang="en-US" dirty="0">
                <a:ea typeface="ＭＳ Ｐゴシック" panose="020B0600070205080204" pitchFamily="34" charset="-128"/>
              </a:rPr>
              <a:t>Major contribution to what we know about memory:</a:t>
            </a:r>
          </a:p>
          <a:p>
            <a:pPr marL="692150" indent="-234950" eaLnBrk="1" hangingPunct="1">
              <a:spcBef>
                <a:spcPts val="2400"/>
              </a:spcBef>
            </a:pPr>
            <a:r>
              <a:rPr lang="en-US" altLang="en-US" dirty="0">
                <a:ea typeface="ＭＳ Ｐゴシック" panose="020B0600070205080204" pitchFamily="34" charset="-128"/>
              </a:rPr>
              <a:t>Patient HM</a:t>
            </a:r>
          </a:p>
          <a:p>
            <a:pPr marL="682625" indent="-225425" eaLnBrk="1" hangingPunct="1">
              <a:spcBef>
                <a:spcPts val="2400"/>
              </a:spcBef>
              <a:buFont typeface="Arial" panose="020B0604020202020204" pitchFamily="34" charset="0"/>
              <a:buChar char="•"/>
            </a:pPr>
            <a:r>
              <a:rPr lang="en-US" altLang="en-US" dirty="0">
                <a:ea typeface="ＭＳ Ｐゴシック" panose="020B0600070205080204" pitchFamily="34" charset="-128"/>
              </a:rPr>
              <a:t>Underwent surgery to treat unremitting seizures</a:t>
            </a:r>
          </a:p>
          <a:p>
            <a:pPr marL="682625" indent="-225425" eaLnBrk="1" hangingPunct="1">
              <a:spcBef>
                <a:spcPts val="2400"/>
              </a:spcBef>
              <a:buFont typeface="Arial" panose="020B0604020202020204" pitchFamily="34" charset="0"/>
              <a:buChar char="•"/>
            </a:pPr>
            <a:r>
              <a:rPr lang="en-US" altLang="en-US" dirty="0">
                <a:ea typeface="ＭＳ Ｐゴシック" panose="020B0600070205080204" pitchFamily="34" charset="-128"/>
              </a:rPr>
              <a:t>Medial temporal lobectomy, which includes the hippocampus – a major seat of memory function</a:t>
            </a:r>
          </a:p>
          <a:p>
            <a:pPr marL="682625" indent="-225425" eaLnBrk="1" hangingPunct="1">
              <a:spcBef>
                <a:spcPts val="2400"/>
              </a:spcBef>
              <a:buFont typeface="Arial" panose="020B0604020202020204" pitchFamily="34" charset="0"/>
              <a:buChar char="•"/>
            </a:pPr>
            <a:r>
              <a:rPr lang="en-US" altLang="en-US" dirty="0">
                <a:ea typeface="ＭＳ Ｐゴシック" panose="020B0600070205080204" pitchFamily="34" charset="-128"/>
              </a:rPr>
              <a:t>Retained memories pre-surgery</a:t>
            </a:r>
          </a:p>
          <a:p>
            <a:pPr marL="682625" indent="-225425" eaLnBrk="1" hangingPunct="1">
              <a:spcBef>
                <a:spcPts val="2400"/>
              </a:spcBef>
              <a:buFont typeface="Arial" panose="020B0604020202020204" pitchFamily="34" charset="0"/>
              <a:buChar char="•"/>
            </a:pPr>
            <a:r>
              <a:rPr lang="en-US" altLang="en-US" dirty="0">
                <a:ea typeface="ＭＳ Ｐゴシック" panose="020B0600070205080204" pitchFamily="34" charset="-128"/>
              </a:rPr>
              <a:t>But could not learn new things post-surgery</a:t>
            </a:r>
          </a:p>
          <a:p>
            <a:pPr eaLnBrk="1" hangingPunct="1">
              <a:spcBef>
                <a:spcPts val="1200"/>
              </a:spcBef>
              <a:buFont typeface="Arial"/>
              <a:buChar char="•"/>
            </a:pP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80983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10</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Storage and Consolidation in the Brain</a:t>
            </a:r>
          </a:p>
          <a:p>
            <a:pPr marL="682625" indent="-225425">
              <a:buFont typeface="Arial"/>
              <a:buChar char="•"/>
            </a:pPr>
            <a:r>
              <a:rPr lang="en-US" sz="2800" dirty="0">
                <a:solidFill>
                  <a:srgbClr val="000000"/>
                </a:solidFill>
              </a:rPr>
              <a:t>Solidifying synaptic connections enables memory storage.</a:t>
            </a:r>
          </a:p>
          <a:p>
            <a:pPr marL="682625" indent="-225425">
              <a:spcBef>
                <a:spcPts val="1200"/>
              </a:spcBef>
              <a:buFont typeface="Arial"/>
              <a:buChar char="•"/>
            </a:pPr>
            <a:r>
              <a:rPr lang="en-US" sz="2800" dirty="0">
                <a:solidFill>
                  <a:srgbClr val="000000"/>
                </a:solidFill>
              </a:rPr>
              <a:t>Stabilizing memories – </a:t>
            </a:r>
            <a:r>
              <a:rPr lang="en-US" sz="2800" i="1" dirty="0">
                <a:solidFill>
                  <a:srgbClr val="000000"/>
                </a:solidFill>
              </a:rPr>
              <a:t>consolidation</a:t>
            </a:r>
            <a:r>
              <a:rPr lang="en-US" sz="2800" dirty="0">
                <a:solidFill>
                  <a:srgbClr val="000000"/>
                </a:solidFill>
              </a:rPr>
              <a:t>.</a:t>
            </a:r>
          </a:p>
          <a:p>
            <a:pPr marL="682625" indent="-225425">
              <a:spcBef>
                <a:spcPts val="1200"/>
              </a:spcBef>
              <a:buFont typeface="Arial"/>
              <a:buChar char="•"/>
            </a:pPr>
            <a:r>
              <a:rPr lang="en-US" sz="2800" dirty="0">
                <a:solidFill>
                  <a:srgbClr val="000000"/>
                </a:solidFill>
              </a:rPr>
              <a:t>Experience consolidates memories, stabilizing them, making them more resistant to decay (forgetting).</a:t>
            </a:r>
          </a:p>
          <a:p>
            <a:pPr marL="682625" indent="-225425">
              <a:spcBef>
                <a:spcPts val="1200"/>
              </a:spcBef>
              <a:buFont typeface="Arial"/>
              <a:buChar char="•"/>
            </a:pPr>
            <a:r>
              <a:rPr lang="en-US" sz="2800" dirty="0">
                <a:solidFill>
                  <a:srgbClr val="000000"/>
                </a:solidFill>
              </a:rPr>
              <a:t>Experience increases neural and, therefore, synaptic activity (firing) and strength. Increases long-term </a:t>
            </a:r>
            <a:r>
              <a:rPr lang="en-US" sz="2800" dirty="0" err="1">
                <a:solidFill>
                  <a:srgbClr val="000000"/>
                </a:solidFill>
              </a:rPr>
              <a:t>potentiation</a:t>
            </a:r>
            <a:r>
              <a:rPr lang="en-US" sz="2800" dirty="0">
                <a:solidFill>
                  <a:srgbClr val="000000"/>
                </a:solidFill>
              </a:rPr>
              <a:t> (LTP), which is the cellular basis of </a:t>
            </a:r>
            <a:r>
              <a:rPr lang="en-US" sz="2800" i="1" dirty="0">
                <a:solidFill>
                  <a:srgbClr val="000000"/>
                </a:solidFill>
              </a:rPr>
              <a:t>plasticity</a:t>
            </a:r>
            <a:r>
              <a:rPr lang="en-US" sz="2800" dirty="0">
                <a:solidFill>
                  <a:srgbClr val="000000"/>
                </a:solidFill>
              </a:rPr>
              <a:t>.</a:t>
            </a:r>
          </a:p>
          <a:p>
            <a:pPr marL="682625" indent="-225425">
              <a:spcBef>
                <a:spcPts val="1200"/>
              </a:spcBef>
              <a:buFont typeface="Arial"/>
              <a:buChar char="•"/>
            </a:pPr>
            <a:r>
              <a:rPr lang="en-US" sz="2800" dirty="0">
                <a:solidFill>
                  <a:srgbClr val="000000"/>
                </a:solidFill>
              </a:rPr>
              <a:t>Although more common in </a:t>
            </a:r>
            <a:r>
              <a:rPr lang="en-US" sz="2800" dirty="0" err="1">
                <a:solidFill>
                  <a:srgbClr val="000000"/>
                </a:solidFill>
              </a:rPr>
              <a:t>Hipp</a:t>
            </a:r>
            <a:r>
              <a:rPr lang="en-US" sz="2800" dirty="0">
                <a:solidFill>
                  <a:srgbClr val="000000"/>
                </a:solidFill>
              </a:rPr>
              <a:t>, LTP also enables plasticity in other parts of the brain, but takes time.</a:t>
            </a:r>
          </a:p>
          <a:p>
            <a:endParaRPr lang="en-US" sz="2800"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11</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Think for Yourself 7.3 - </a:t>
            </a:r>
            <a:r>
              <a:rPr lang="en-US" i="1" dirty="0">
                <a:solidFill>
                  <a:schemeClr val="tx1"/>
                </a:solidFill>
              </a:rPr>
              <a:t>The Importance of Sleep</a:t>
            </a:r>
          </a:p>
          <a:p>
            <a:pPr marL="682625" indent="-225425">
              <a:spcBef>
                <a:spcPts val="2400"/>
              </a:spcBef>
              <a:buFont typeface="Arial" panose="020B0604020202020204" pitchFamily="34" charset="0"/>
              <a:buChar char="•"/>
            </a:pPr>
            <a:r>
              <a:rPr lang="en-US" sz="2800" dirty="0">
                <a:solidFill>
                  <a:schemeClr val="tx1"/>
                </a:solidFill>
              </a:rPr>
              <a:t>REM sleep essential for consolidation of memories of not just facts, but also of perceptual and motor skills.</a:t>
            </a:r>
            <a:endParaRPr lang="en-US" sz="2800"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F9B-0F5D-4142-8B25-4FD8176565B7}"/>
              </a:ext>
            </a:extLst>
          </p:cNvPr>
          <p:cNvSpPr>
            <a:spLocks noGrp="1"/>
          </p:cNvSpPr>
          <p:nvPr>
            <p:ph type="title"/>
          </p:nvPr>
        </p:nvSpPr>
        <p:spPr/>
        <p:txBody>
          <a:bodyPr/>
          <a:lstStyle/>
          <a:p>
            <a:r>
              <a:rPr lang="en-US"/>
              <a:t>Think for Yourself 7.3 </a:t>
            </a:r>
            <a:endParaRPr lang="en-US" dirty="0"/>
          </a:p>
        </p:txBody>
      </p:sp>
      <p:pic>
        <p:nvPicPr>
          <p:cNvPr id="6" name="Content Placeholder 5" descr="COGNITION1e-TFY-07-0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39950" y="480219"/>
            <a:ext cx="7912100" cy="6299200"/>
          </a:xfrm>
        </p:spPr>
      </p:pic>
    </p:spTree>
    <p:extLst>
      <p:ext uri="{BB962C8B-B14F-4D97-AF65-F5344CB8AC3E}">
        <p14:creationId xmlns:p14="http://schemas.microsoft.com/office/powerpoint/2010/main" val="2175323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12</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Neural Retrieval and Reactivation</a:t>
            </a:r>
          </a:p>
          <a:p>
            <a:pPr marL="682625" indent="-225425">
              <a:spcBef>
                <a:spcPts val="2400"/>
              </a:spcBef>
              <a:buFont typeface="Arial"/>
              <a:buChar char="•"/>
            </a:pPr>
            <a:r>
              <a:rPr lang="en-US" sz="2800" dirty="0">
                <a:solidFill>
                  <a:srgbClr val="000000"/>
                </a:solidFill>
              </a:rPr>
              <a:t>Memory retrieval involves reactivation of the brain areas involved during initial encoding.</a:t>
            </a:r>
          </a:p>
          <a:p>
            <a:pPr marL="682625" indent="-225425">
              <a:spcBef>
                <a:spcPts val="1200"/>
              </a:spcBef>
              <a:buFont typeface="Arial"/>
              <a:buChar char="•"/>
            </a:pPr>
            <a:r>
              <a:rPr lang="en-US" sz="2800" dirty="0">
                <a:solidFill>
                  <a:srgbClr val="000000"/>
                </a:solidFill>
              </a:rPr>
              <a:t>When subjects were presented with a visual or auditory stimulus and later asked to recall these stimuli, brain imaging showed increased activities in the visual or auditory cortices, respectively.</a:t>
            </a:r>
          </a:p>
          <a:p>
            <a:pPr marL="682625" indent="-225425">
              <a:spcBef>
                <a:spcPts val="1200"/>
              </a:spcBef>
              <a:buFont typeface="Arial"/>
              <a:buChar char="•"/>
            </a:pPr>
            <a:r>
              <a:rPr lang="en-US" sz="2800" dirty="0">
                <a:solidFill>
                  <a:srgbClr val="000000"/>
                </a:solidFill>
              </a:rPr>
              <a:t>Retrieval of a memory with sensory info involves reactivation of the </a:t>
            </a:r>
            <a:r>
              <a:rPr lang="en-US" sz="2800" i="1" dirty="0">
                <a:solidFill>
                  <a:srgbClr val="000000"/>
                </a:solidFill>
              </a:rPr>
              <a:t>same</a:t>
            </a:r>
            <a:r>
              <a:rPr lang="en-US" sz="2800" dirty="0">
                <a:solidFill>
                  <a:srgbClr val="000000"/>
                </a:solidFill>
              </a:rPr>
              <a:t> sensory regions that were involved with the initial perception and encoding of the stimuli.</a:t>
            </a:r>
            <a:endParaRPr lang="en-US" sz="2800" dirty="0">
              <a:solidFill>
                <a:schemeClr val="tx1"/>
              </a:solidFill>
            </a:endParaRPr>
          </a:p>
          <a:p>
            <a:endParaRPr lang="en-US" dirty="0">
              <a:solidFill>
                <a:srgbClr val="000000"/>
              </a:solidFill>
            </a:endParaRPr>
          </a:p>
          <a:p>
            <a:endParaRPr lang="en-US" sz="2800"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13</a:t>
            </a:r>
            <a:endParaRPr lang="en-US" dirty="0"/>
          </a:p>
        </p:txBody>
      </p:sp>
      <p:sp>
        <p:nvSpPr>
          <p:cNvPr id="3" name="Content Placeholder 2"/>
          <p:cNvSpPr>
            <a:spLocks noGrp="1"/>
          </p:cNvSpPr>
          <p:nvPr>
            <p:ph idx="1"/>
          </p:nvPr>
        </p:nvSpPr>
        <p:spPr>
          <a:xfrm>
            <a:off x="1066800" y="1066800"/>
            <a:ext cx="10439400" cy="5486400"/>
          </a:xfrm>
        </p:spPr>
        <p:txBody>
          <a:bodyPr/>
          <a:lstStyle/>
          <a:p>
            <a:pPr marL="234950" indent="-234950"/>
            <a:r>
              <a:rPr lang="en-US" dirty="0">
                <a:solidFill>
                  <a:srgbClr val="000000"/>
                </a:solidFill>
              </a:rPr>
              <a:t>Think for Yourself 7.4 – </a:t>
            </a:r>
            <a:r>
              <a:rPr lang="en-US" i="1" dirty="0">
                <a:solidFill>
                  <a:srgbClr val="000000"/>
                </a:solidFill>
              </a:rPr>
              <a:t>Population Coding Increases Brain Capacity</a:t>
            </a:r>
          </a:p>
          <a:p>
            <a:pPr marL="682625" indent="-225425">
              <a:spcBef>
                <a:spcPts val="1800"/>
              </a:spcBef>
              <a:buFont typeface="Arial" panose="020B0604020202020204" pitchFamily="34" charset="0"/>
              <a:buChar char="•"/>
            </a:pPr>
            <a:r>
              <a:rPr lang="en-US" sz="2800" dirty="0">
                <a:solidFill>
                  <a:srgbClr val="000000"/>
                </a:solidFill>
              </a:rPr>
              <a:t>Single-neuron coding means that each neuron can represent only one object. Hence, a stimulus can represent only the number of objects which equal the number of neurons.</a:t>
            </a:r>
          </a:p>
          <a:p>
            <a:pPr marL="682625" indent="-225425">
              <a:spcBef>
                <a:spcPts val="1800"/>
              </a:spcBef>
              <a:buFont typeface="Arial" panose="020B0604020202020204" pitchFamily="34" charset="0"/>
              <a:buChar char="•"/>
            </a:pPr>
            <a:r>
              <a:rPr lang="en-US" sz="2800" i="1" dirty="0">
                <a:solidFill>
                  <a:srgbClr val="000000"/>
                </a:solidFill>
              </a:rPr>
              <a:t>Population coding </a:t>
            </a:r>
            <a:r>
              <a:rPr lang="en-US" sz="2800" dirty="0">
                <a:solidFill>
                  <a:srgbClr val="000000"/>
                </a:solidFill>
              </a:rPr>
              <a:t>highlights the advantages of using patterns of activity across a finite number of neurons, which makes virtually limitless combination of possible representations or objects, and therefore, encoding memories.</a:t>
            </a:r>
          </a:p>
          <a:p>
            <a:endParaRPr lang="en-US" sz="2800"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14</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Neural Retrieval and Reactivation  </a:t>
            </a:r>
            <a:r>
              <a:rPr lang="en-US" sz="2000" dirty="0">
                <a:solidFill>
                  <a:srgbClr val="000000"/>
                </a:solidFill>
              </a:rPr>
              <a:t>(</a:t>
            </a:r>
            <a:r>
              <a:rPr lang="en-US" sz="2000" i="1" dirty="0">
                <a:solidFill>
                  <a:srgbClr val="000000"/>
                </a:solidFill>
              </a:rPr>
              <a:t>cont’d</a:t>
            </a:r>
            <a:r>
              <a:rPr lang="en-US" sz="2000" dirty="0">
                <a:solidFill>
                  <a:srgbClr val="000000"/>
                </a:solidFill>
              </a:rPr>
              <a:t>)</a:t>
            </a:r>
          </a:p>
          <a:p>
            <a:pPr marL="692150" indent="-234950"/>
            <a:r>
              <a:rPr lang="en-US" sz="2800" dirty="0">
                <a:solidFill>
                  <a:srgbClr val="000000"/>
                </a:solidFill>
              </a:rPr>
              <a:t>False Memories?</a:t>
            </a:r>
          </a:p>
          <a:p>
            <a:pPr marL="682625" indent="-225425">
              <a:spcBef>
                <a:spcPts val="2400"/>
              </a:spcBef>
              <a:buFont typeface="Arial"/>
              <a:buChar char="•"/>
            </a:pPr>
            <a:r>
              <a:rPr lang="en-US" sz="2400" dirty="0">
                <a:solidFill>
                  <a:srgbClr val="000000"/>
                </a:solidFill>
              </a:rPr>
              <a:t>Subjects presented with images of either novel or familiar faces.</a:t>
            </a:r>
          </a:p>
          <a:p>
            <a:pPr marL="682625" indent="-225425">
              <a:spcBef>
                <a:spcPts val="1200"/>
              </a:spcBef>
              <a:buFont typeface="Arial"/>
              <a:buChar char="•"/>
            </a:pPr>
            <a:r>
              <a:rPr lang="en-US" sz="2400" dirty="0">
                <a:solidFill>
                  <a:srgbClr val="000000"/>
                </a:solidFill>
              </a:rPr>
              <a:t>Later, during the test phase, they were asked to report whether they had seen these faces before. Often, newly-presented faces were reported as having been seen before and vice versa – previously seen faces were reported as completely novel.</a:t>
            </a:r>
          </a:p>
          <a:p>
            <a:pPr marL="682625" indent="-225425">
              <a:spcBef>
                <a:spcPts val="1200"/>
              </a:spcBef>
              <a:buFont typeface="Arial"/>
              <a:buChar char="•"/>
            </a:pPr>
            <a:r>
              <a:rPr lang="en-US" sz="2400" dirty="0">
                <a:solidFill>
                  <a:srgbClr val="000000"/>
                </a:solidFill>
              </a:rPr>
              <a:t>fMRI could decode what people thought, but could not distinguish whether an item was old or new. That is, fMRI could not decode whether someone truly saw a face, regardless of what the subjects thought they could recognize.</a:t>
            </a:r>
          </a:p>
          <a:p>
            <a:pPr>
              <a:buFont typeface="Arial"/>
              <a:buChar char="•"/>
            </a:pPr>
            <a:endParaRPr lang="en-US"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15</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rgbClr val="000000"/>
                </a:solidFill>
              </a:rPr>
              <a:t>Think for Yourself 7.5 – </a:t>
            </a:r>
            <a:r>
              <a:rPr lang="en-US" i="1" dirty="0">
                <a:solidFill>
                  <a:srgbClr val="000000"/>
                </a:solidFill>
              </a:rPr>
              <a:t>Stress and Memory</a:t>
            </a:r>
          </a:p>
          <a:p>
            <a:pPr marL="682625" indent="-225425">
              <a:spcBef>
                <a:spcPts val="1800"/>
              </a:spcBef>
              <a:buFont typeface="Arial"/>
              <a:buChar char="•"/>
            </a:pPr>
            <a:r>
              <a:rPr lang="en-US" sz="2800" dirty="0">
                <a:solidFill>
                  <a:srgbClr val="000000"/>
                </a:solidFill>
              </a:rPr>
              <a:t>Key player in stress-induced memory loss, impaired concentration and hippocampal atrophy – glucocorticoids, specifically cortisol.</a:t>
            </a:r>
          </a:p>
          <a:p>
            <a:pPr marL="682625" indent="-225425">
              <a:spcBef>
                <a:spcPts val="1800"/>
              </a:spcBef>
              <a:buFont typeface="Arial"/>
              <a:buChar char="•"/>
            </a:pPr>
            <a:r>
              <a:rPr lang="en-US" sz="2800" dirty="0">
                <a:solidFill>
                  <a:srgbClr val="000000"/>
                </a:solidFill>
              </a:rPr>
              <a:t>Stress impairs not only learning and remembering new info, but also retrieval of previously learned info.</a:t>
            </a:r>
          </a:p>
          <a:p>
            <a:pPr marL="682625" indent="-225425">
              <a:spcBef>
                <a:spcPts val="1800"/>
              </a:spcBef>
              <a:buFont typeface="Arial"/>
              <a:buChar char="•"/>
            </a:pPr>
            <a:r>
              <a:rPr lang="en-US" sz="2800" dirty="0">
                <a:solidFill>
                  <a:srgbClr val="000000"/>
                </a:solidFill>
              </a:rPr>
              <a:t>Combat stress, lab experiment stress (</a:t>
            </a:r>
            <a:r>
              <a:rPr lang="en-US" sz="2800" i="1" dirty="0">
                <a:solidFill>
                  <a:srgbClr val="000000"/>
                </a:solidFill>
              </a:rPr>
              <a:t>e.g</a:t>
            </a:r>
            <a:r>
              <a:rPr lang="en-US" sz="2800" dirty="0">
                <a:solidFill>
                  <a:srgbClr val="000000"/>
                </a:solidFill>
              </a:rPr>
              <a:t>., perform arithmetic in front of onlookers), depression, or other forms of PTSD are all correlated with </a:t>
            </a:r>
            <a:r>
              <a:rPr lang="en-US" sz="2800" dirty="0" err="1">
                <a:solidFill>
                  <a:srgbClr val="000000"/>
                </a:solidFill>
              </a:rPr>
              <a:t>hippocampal</a:t>
            </a:r>
            <a:r>
              <a:rPr lang="en-US" sz="2800" dirty="0">
                <a:solidFill>
                  <a:srgbClr val="000000"/>
                </a:solidFill>
              </a:rPr>
              <a:t> atrophy.</a:t>
            </a:r>
          </a:p>
          <a:p>
            <a:endParaRPr lang="en-US" sz="2800" dirty="0">
              <a:solidFill>
                <a:srgbClr val="FF0000"/>
              </a:solidFill>
            </a:endParaRPr>
          </a:p>
          <a:p>
            <a:endParaRPr lang="en-US" sz="2800" dirty="0">
              <a:solidFill>
                <a:srgbClr val="000000"/>
              </a:solidFill>
            </a:endParaRPr>
          </a:p>
          <a:p>
            <a:endParaRPr lang="en-US" sz="2800" dirty="0">
              <a:solidFill>
                <a:srgbClr val="000000"/>
              </a:solidFill>
            </a:endParaRPr>
          </a:p>
          <a:p>
            <a:pPr>
              <a:buFont typeface="Arial"/>
              <a:buChar char="•"/>
            </a:pPr>
            <a:endParaRPr lang="en-US"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D218-3117-ED46-BF20-6BA029B3FA06}"/>
              </a:ext>
            </a:extLst>
          </p:cNvPr>
          <p:cNvSpPr>
            <a:spLocks noGrp="1"/>
          </p:cNvSpPr>
          <p:nvPr>
            <p:ph type="title"/>
          </p:nvPr>
        </p:nvSpPr>
        <p:spPr/>
        <p:txBody>
          <a:bodyPr/>
          <a:lstStyle/>
          <a:p>
            <a:r>
              <a:rPr lang="en-US"/>
              <a:t>Think for Yourself 7.5 </a:t>
            </a:r>
            <a:endParaRPr lang="en-US" dirty="0"/>
          </a:p>
        </p:txBody>
      </p:sp>
      <p:pic>
        <p:nvPicPr>
          <p:cNvPr id="6" name="Content Placeholder 5" descr="COGNITION1e-TFY-07-05-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32200" y="480219"/>
            <a:ext cx="4927600" cy="6299200"/>
          </a:xfrm>
        </p:spPr>
      </p:pic>
    </p:spTree>
    <p:extLst>
      <p:ext uri="{BB962C8B-B14F-4D97-AF65-F5344CB8AC3E}">
        <p14:creationId xmlns:p14="http://schemas.microsoft.com/office/powerpoint/2010/main" val="3416669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1</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Cognitive Maps</a:t>
            </a:r>
          </a:p>
          <a:p>
            <a:pPr marL="682625" indent="-225425">
              <a:buFont typeface="Arial"/>
              <a:buChar char="•"/>
            </a:pPr>
            <a:r>
              <a:rPr lang="en-US" sz="2800" dirty="0">
                <a:solidFill>
                  <a:srgbClr val="000000"/>
                </a:solidFill>
              </a:rPr>
              <a:t>Cognitive map theory: the </a:t>
            </a:r>
            <a:r>
              <a:rPr lang="en-US" sz="2800" dirty="0" err="1">
                <a:solidFill>
                  <a:srgbClr val="000000"/>
                </a:solidFill>
              </a:rPr>
              <a:t>Hipp</a:t>
            </a:r>
            <a:r>
              <a:rPr lang="en-US" sz="2800" dirty="0">
                <a:solidFill>
                  <a:srgbClr val="000000"/>
                </a:solidFill>
              </a:rPr>
              <a:t> constructs a map of the environment, providing a basis for </a:t>
            </a:r>
            <a:r>
              <a:rPr lang="en-US" sz="2800" i="1" dirty="0">
                <a:solidFill>
                  <a:srgbClr val="000000"/>
                </a:solidFill>
              </a:rPr>
              <a:t>spatial memory and navigation.</a:t>
            </a:r>
          </a:p>
          <a:p>
            <a:pPr marL="1139825" indent="-225425">
              <a:buSzPct val="75000"/>
              <a:buFont typeface="Courier New" panose="02070309020205020404" pitchFamily="49" charset="0"/>
              <a:buChar char="o"/>
            </a:pPr>
            <a:r>
              <a:rPr lang="en-US" sz="2800" dirty="0" err="1">
                <a:solidFill>
                  <a:srgbClr val="000000"/>
                </a:solidFill>
              </a:rPr>
              <a:t>Hipp</a:t>
            </a:r>
            <a:r>
              <a:rPr lang="en-US" sz="2800" dirty="0">
                <a:solidFill>
                  <a:srgbClr val="000000"/>
                </a:solidFill>
              </a:rPr>
              <a:t> </a:t>
            </a:r>
            <a:r>
              <a:rPr lang="en-US" sz="2800" i="1" dirty="0">
                <a:solidFill>
                  <a:srgbClr val="000000"/>
                </a:solidFill>
              </a:rPr>
              <a:t>place cells</a:t>
            </a:r>
            <a:r>
              <a:rPr lang="en-US" sz="2800" dirty="0">
                <a:solidFill>
                  <a:srgbClr val="000000"/>
                </a:solidFill>
              </a:rPr>
              <a:t> fire when an individual is in a certain environmental location.</a:t>
            </a:r>
          </a:p>
          <a:p>
            <a:pPr marL="1139825" indent="-225425">
              <a:buSzPct val="75000"/>
              <a:buFont typeface="Courier New" panose="02070309020205020404" pitchFamily="49" charset="0"/>
              <a:buChar char="o"/>
            </a:pPr>
            <a:r>
              <a:rPr lang="en-US" sz="2800" dirty="0">
                <a:solidFill>
                  <a:srgbClr val="000000"/>
                </a:solidFill>
              </a:rPr>
              <a:t>Entorhinal cortex (see Figure 7.1) </a:t>
            </a:r>
            <a:r>
              <a:rPr lang="en-US" sz="2800" i="1" dirty="0">
                <a:solidFill>
                  <a:srgbClr val="000000"/>
                </a:solidFill>
              </a:rPr>
              <a:t>grid cells</a:t>
            </a:r>
            <a:r>
              <a:rPr lang="en-US" sz="2800" dirty="0">
                <a:solidFill>
                  <a:srgbClr val="000000"/>
                </a:solidFill>
              </a:rPr>
              <a:t> fire when the individual moves around in space – track movement and position. Such space is a 2-dimensional grid (because we move in 2 dimensions).</a:t>
            </a:r>
          </a:p>
          <a:p>
            <a:endParaRPr lang="en-US" sz="2800" dirty="0">
              <a:solidFill>
                <a:srgbClr val="000000"/>
              </a:solidFill>
            </a:endParaRPr>
          </a:p>
          <a:p>
            <a:pPr>
              <a:buFont typeface="Arial"/>
              <a:buChar char="•"/>
            </a:pPr>
            <a:endParaRPr lang="en-US" sz="2800"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703D-4441-8246-B091-F3391B79A2B9}"/>
              </a:ext>
            </a:extLst>
          </p:cNvPr>
          <p:cNvSpPr>
            <a:spLocks noGrp="1"/>
          </p:cNvSpPr>
          <p:nvPr>
            <p:ph type="title"/>
          </p:nvPr>
        </p:nvSpPr>
        <p:spPr/>
        <p:txBody>
          <a:bodyPr/>
          <a:lstStyle/>
          <a:p>
            <a:r>
              <a:rPr lang="en-US"/>
              <a:t>Figure 7.13  Recording from grid cells while a rat runs around a box (top panel) activates different grid cells depending on location (middle panel) </a:t>
            </a:r>
            <a:endParaRPr lang="en-US" dirty="0"/>
          </a:p>
        </p:txBody>
      </p:sp>
      <p:pic>
        <p:nvPicPr>
          <p:cNvPr id="6" name="Content Placeholder 5" descr="COGNITION1e-Fig-07-1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84756" y="681986"/>
            <a:ext cx="6022488" cy="6108700"/>
          </a:xfrm>
        </p:spPr>
      </p:pic>
    </p:spTree>
    <p:extLst>
      <p:ext uri="{BB962C8B-B14F-4D97-AF65-F5344CB8AC3E}">
        <p14:creationId xmlns:p14="http://schemas.microsoft.com/office/powerpoint/2010/main" val="416951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2</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a:t>
            </a:r>
          </a:p>
          <a:p>
            <a:pPr marL="682625" indent="-225425">
              <a:spcBef>
                <a:spcPts val="2400"/>
              </a:spcBef>
              <a:buFont typeface="Arial"/>
              <a:buChar char="•"/>
            </a:pPr>
            <a:r>
              <a:rPr lang="en-US" dirty="0">
                <a:solidFill>
                  <a:schemeClr val="tx1"/>
                </a:solidFill>
              </a:rPr>
              <a:t>AKA declarative or </a:t>
            </a:r>
            <a:r>
              <a:rPr lang="en-US" i="1" dirty="0">
                <a:solidFill>
                  <a:schemeClr val="tx1"/>
                </a:solidFill>
              </a:rPr>
              <a:t>conscious</a:t>
            </a:r>
            <a:r>
              <a:rPr lang="en-US" dirty="0">
                <a:solidFill>
                  <a:schemeClr val="tx1"/>
                </a:solidFill>
              </a:rPr>
              <a:t> memory</a:t>
            </a:r>
          </a:p>
          <a:p>
            <a:pPr marL="682625" indent="-225425">
              <a:spcBef>
                <a:spcPts val="2400"/>
              </a:spcBef>
              <a:buFont typeface="Arial"/>
              <a:buChar char="•"/>
            </a:pPr>
            <a:r>
              <a:rPr lang="en-US" dirty="0">
                <a:solidFill>
                  <a:schemeClr val="tx1"/>
                </a:solidFill>
              </a:rPr>
              <a:t>Responsible for your ability to recall facts, events, and connections – relies on </a:t>
            </a:r>
            <a:r>
              <a:rPr lang="en-US" i="1" dirty="0">
                <a:solidFill>
                  <a:schemeClr val="tx1"/>
                </a:solidFill>
              </a:rPr>
              <a:t>conscious</a:t>
            </a:r>
            <a:r>
              <a:rPr lang="en-US" dirty="0">
                <a:solidFill>
                  <a:schemeClr val="tx1"/>
                </a:solidFill>
              </a:rPr>
              <a:t> ability</a:t>
            </a:r>
          </a:p>
          <a:p>
            <a:pPr marL="1139825" indent="-225425">
              <a:spcBef>
                <a:spcPts val="1200"/>
              </a:spcBef>
              <a:buSzPct val="75000"/>
              <a:buFont typeface="Courier New" panose="02070309020205020404" pitchFamily="49" charset="0"/>
              <a:buChar char="o"/>
            </a:pPr>
            <a:r>
              <a:rPr lang="en-US" i="1" dirty="0">
                <a:solidFill>
                  <a:schemeClr val="tx1"/>
                </a:solidFill>
              </a:rPr>
              <a:t>e.g</a:t>
            </a:r>
            <a:r>
              <a:rPr lang="en-US" dirty="0">
                <a:solidFill>
                  <a:schemeClr val="tx1"/>
                </a:solidFill>
              </a:rPr>
              <a:t>., What is your GPA? What is your best friend’s name?  Where were you when a major historical event happened?</a:t>
            </a:r>
            <a:endParaRPr lang="en-US"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US" dirty="0"/>
              <a:t>7.3  Spatial Memory</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spcBef>
                <a:spcPts val="0"/>
              </a:spcBef>
            </a:pPr>
            <a:r>
              <a:rPr lang="en-US" altLang="en-US" b="1" dirty="0">
                <a:ea typeface="ＭＳ Ｐゴシック" panose="020B0600070205080204" pitchFamily="34" charset="-128"/>
              </a:rPr>
              <a:t>Clicker Question #3</a:t>
            </a:r>
          </a:p>
          <a:p>
            <a:pPr eaLnBrk="1" hangingPunct="1">
              <a:spcBef>
                <a:spcPts val="2400"/>
              </a:spcBef>
            </a:pPr>
            <a:r>
              <a:rPr lang="en-GB" dirty="0"/>
              <a:t>What is the major role of the hippocampus?</a:t>
            </a:r>
            <a:endParaRPr lang="en-US" altLang="en-US" dirty="0">
              <a:ea typeface="ＭＳ Ｐゴシック" panose="020B0600070205080204" pitchFamily="34" charset="-128"/>
            </a:endParaRPr>
          </a:p>
          <a:p>
            <a:pPr marL="914400" indent="-457200" eaLnBrk="1" hangingPunct="1">
              <a:spcBef>
                <a:spcPts val="1800"/>
              </a:spcBef>
              <a:buAutoNum type="alphaLcPeriod"/>
            </a:pPr>
            <a:r>
              <a:rPr lang="en-US" altLang="en-US" dirty="0">
                <a:ea typeface="ＭＳ Ｐゴシック" panose="020B0600070205080204" pitchFamily="34" charset="-128"/>
              </a:rPr>
              <a:t>Involved in explicit memory</a:t>
            </a:r>
          </a:p>
          <a:p>
            <a:pPr marL="914400" indent="-457200" eaLnBrk="1" hangingPunct="1">
              <a:spcBef>
                <a:spcPts val="1800"/>
              </a:spcBef>
              <a:buAutoNum type="alphaLcPeriod"/>
            </a:pPr>
            <a:r>
              <a:rPr lang="en-US" altLang="en-US" dirty="0">
                <a:ea typeface="ＭＳ Ｐゴシック" panose="020B0600070205080204" pitchFamily="34" charset="-128"/>
              </a:rPr>
              <a:t>Involved in warding off the deleterious effects of stress</a:t>
            </a:r>
          </a:p>
          <a:p>
            <a:pPr marL="914400" indent="-457200" eaLnBrk="1" hangingPunct="1">
              <a:spcBef>
                <a:spcPts val="1800"/>
              </a:spcBef>
              <a:buAutoNum type="alphaLcPeriod"/>
            </a:pPr>
            <a:r>
              <a:rPr lang="en-US" altLang="en-US" dirty="0">
                <a:ea typeface="ＭＳ Ｐゴシック" panose="020B0600070205080204" pitchFamily="34" charset="-128"/>
              </a:rPr>
              <a:t>Involved in spatial memory and navigation</a:t>
            </a:r>
          </a:p>
          <a:p>
            <a:endParaRPr lang="en-US" dirty="0"/>
          </a:p>
        </p:txBody>
      </p:sp>
    </p:spTree>
    <p:extLst>
      <p:ext uri="{BB962C8B-B14F-4D97-AF65-F5344CB8AC3E}">
        <p14:creationId xmlns:p14="http://schemas.microsoft.com/office/powerpoint/2010/main" val="401644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3</a:t>
            </a:r>
            <a:endParaRPr lang="en-US" dirty="0"/>
          </a:p>
        </p:txBody>
      </p:sp>
      <p:sp>
        <p:nvSpPr>
          <p:cNvPr id="3" name="Content Placeholder 2"/>
          <p:cNvSpPr>
            <a:spLocks noGrp="1"/>
          </p:cNvSpPr>
          <p:nvPr>
            <p:ph idx="1"/>
          </p:nvPr>
        </p:nvSpPr>
        <p:spPr/>
        <p:txBody>
          <a:bodyPr/>
          <a:lstStyle/>
          <a:p>
            <a:r>
              <a:rPr lang="en-US" dirty="0">
                <a:solidFill>
                  <a:schemeClr val="tx1"/>
                </a:solidFill>
              </a:rPr>
              <a:t>Cognitive Maps  </a:t>
            </a:r>
            <a:r>
              <a:rPr lang="en-US" sz="2000" dirty="0">
                <a:solidFill>
                  <a:schemeClr val="tx1"/>
                </a:solidFill>
              </a:rPr>
              <a:t>(</a:t>
            </a:r>
            <a:r>
              <a:rPr lang="en-US" sz="2000" i="1" dirty="0">
                <a:solidFill>
                  <a:srgbClr val="000000"/>
                </a:solidFill>
              </a:rPr>
              <a:t>cont’d</a:t>
            </a:r>
            <a:r>
              <a:rPr lang="en-US" sz="2000" dirty="0">
                <a:solidFill>
                  <a:srgbClr val="000000"/>
                </a:solidFill>
              </a:rPr>
              <a:t>)</a:t>
            </a:r>
            <a:endParaRPr lang="en-US" sz="2000" dirty="0">
              <a:solidFill>
                <a:schemeClr val="tx1"/>
              </a:solidFill>
            </a:endParaRPr>
          </a:p>
          <a:p>
            <a:pPr marL="682625" indent="-225425">
              <a:spcBef>
                <a:spcPts val="2400"/>
              </a:spcBef>
              <a:buFont typeface="Arial"/>
              <a:buChar char="•"/>
            </a:pPr>
            <a:r>
              <a:rPr lang="en-US" sz="2800" dirty="0" err="1">
                <a:solidFill>
                  <a:srgbClr val="000000"/>
                </a:solidFill>
              </a:rPr>
              <a:t>Parahippocampal</a:t>
            </a:r>
            <a:r>
              <a:rPr lang="en-US" sz="2800" dirty="0">
                <a:solidFill>
                  <a:srgbClr val="000000"/>
                </a:solidFill>
              </a:rPr>
              <a:t> place area fires when:</a:t>
            </a:r>
          </a:p>
          <a:p>
            <a:pPr marL="1139825" indent="-225425">
              <a:buSzPct val="75000"/>
              <a:buFont typeface="Courier New" panose="02070309020205020404" pitchFamily="49" charset="0"/>
              <a:buChar char="o"/>
            </a:pPr>
            <a:r>
              <a:rPr lang="en-US" sz="2800" dirty="0">
                <a:solidFill>
                  <a:srgbClr val="000000"/>
                </a:solidFill>
              </a:rPr>
              <a:t>People are viewing scenes.</a:t>
            </a:r>
          </a:p>
          <a:p>
            <a:pPr marL="1139825" indent="-225425">
              <a:buSzPct val="75000"/>
              <a:buFont typeface="Courier New" panose="02070309020205020404" pitchFamily="49" charset="0"/>
              <a:buChar char="o"/>
            </a:pPr>
            <a:r>
              <a:rPr lang="en-US" sz="2800" dirty="0">
                <a:solidFill>
                  <a:srgbClr val="000000"/>
                </a:solidFill>
              </a:rPr>
              <a:t>Visualizing (imagining) 2-dimensional routes.</a:t>
            </a:r>
          </a:p>
          <a:p>
            <a:pPr marL="1139825" indent="-225425">
              <a:buSzPct val="75000"/>
              <a:buFont typeface="Courier New" panose="02070309020205020404" pitchFamily="49" charset="0"/>
              <a:buChar char="o"/>
            </a:pPr>
            <a:r>
              <a:rPr lang="en-US" sz="2800" i="1" dirty="0">
                <a:solidFill>
                  <a:srgbClr val="000000"/>
                </a:solidFill>
              </a:rPr>
              <a:t>e.g</a:t>
            </a:r>
            <a:r>
              <a:rPr lang="en-US" sz="2800" dirty="0">
                <a:solidFill>
                  <a:srgbClr val="000000"/>
                </a:solidFill>
              </a:rPr>
              <a:t>., Taxi-cab drivers have larger hippocampi than non taxi-cab drivers. </a:t>
            </a:r>
            <a:r>
              <a:rPr lang="en-US" sz="2800" dirty="0" err="1">
                <a:solidFill>
                  <a:srgbClr val="000000"/>
                </a:solidFill>
              </a:rPr>
              <a:t>Hipp</a:t>
            </a:r>
            <a:r>
              <a:rPr lang="en-US" sz="2800" dirty="0">
                <a:solidFill>
                  <a:srgbClr val="000000"/>
                </a:solidFill>
              </a:rPr>
              <a:t> size also correlated with the number of years’ experience as a cab driver.</a:t>
            </a:r>
          </a:p>
          <a:p>
            <a:pPr>
              <a:buFont typeface="Arial"/>
              <a:buChar char="•"/>
            </a:pPr>
            <a:endParaRPr lang="en-US" sz="2800" dirty="0">
              <a:solidFill>
                <a:srgbClr val="000000"/>
              </a:solidFill>
            </a:endParaRPr>
          </a:p>
          <a:p>
            <a:pPr>
              <a:buFont typeface="Arial"/>
              <a:buChar char="•"/>
            </a:pPr>
            <a:endParaRPr lang="en-US" sz="2800"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4</a:t>
            </a:r>
            <a:endParaRPr lang="en-US" dirty="0"/>
          </a:p>
        </p:txBody>
      </p:sp>
      <p:sp>
        <p:nvSpPr>
          <p:cNvPr id="3" name="Content Placeholder 2"/>
          <p:cNvSpPr>
            <a:spLocks noGrp="1"/>
          </p:cNvSpPr>
          <p:nvPr>
            <p:ph idx="1"/>
          </p:nvPr>
        </p:nvSpPr>
        <p:spPr/>
        <p:txBody>
          <a:bodyPr/>
          <a:lstStyle/>
          <a:p>
            <a:r>
              <a:rPr lang="en-US" dirty="0">
                <a:solidFill>
                  <a:schemeClr val="tx1"/>
                </a:solidFill>
              </a:rPr>
              <a:t>Spatial Frameworks</a:t>
            </a:r>
          </a:p>
          <a:p>
            <a:pPr marL="682625" indent="-225425">
              <a:spcBef>
                <a:spcPts val="2400"/>
              </a:spcBef>
              <a:buFont typeface="Arial"/>
              <a:buChar char="•"/>
            </a:pPr>
            <a:r>
              <a:rPr lang="en-US" sz="2800" dirty="0">
                <a:solidFill>
                  <a:srgbClr val="000000"/>
                </a:solidFill>
              </a:rPr>
              <a:t>Spatial navigation depends on knowing both one’s own position and one’s relation to the space around oneself.</a:t>
            </a:r>
          </a:p>
          <a:p>
            <a:pPr marL="682625" indent="-225425">
              <a:spcBef>
                <a:spcPts val="2400"/>
              </a:spcBef>
              <a:buFont typeface="Arial"/>
              <a:buChar char="•"/>
            </a:pPr>
            <a:r>
              <a:rPr lang="en-US" sz="2800" dirty="0">
                <a:solidFill>
                  <a:srgbClr val="000000"/>
                </a:solidFill>
              </a:rPr>
              <a:t>The </a:t>
            </a:r>
            <a:r>
              <a:rPr lang="en-US" sz="2800" i="1" dirty="0">
                <a:solidFill>
                  <a:srgbClr val="000000"/>
                </a:solidFill>
              </a:rPr>
              <a:t>spatial framework </a:t>
            </a:r>
            <a:r>
              <a:rPr lang="en-US" sz="2800" dirty="0">
                <a:solidFill>
                  <a:srgbClr val="000000"/>
                </a:solidFill>
              </a:rPr>
              <a:t>can either be:</a:t>
            </a:r>
          </a:p>
          <a:p>
            <a:pPr marL="1139825" indent="-225425">
              <a:buSzPct val="75000"/>
              <a:buFont typeface="Courier New" panose="02070309020205020404" pitchFamily="49" charset="0"/>
              <a:buChar char="o"/>
            </a:pPr>
            <a:r>
              <a:rPr lang="en-US" sz="2800" i="1" dirty="0">
                <a:solidFill>
                  <a:srgbClr val="000000"/>
                </a:solidFill>
              </a:rPr>
              <a:t>Allocentric</a:t>
            </a:r>
            <a:r>
              <a:rPr lang="en-US" sz="2800" dirty="0">
                <a:solidFill>
                  <a:srgbClr val="000000"/>
                </a:solidFill>
              </a:rPr>
              <a:t> – encoding and knowing the spatial relation of other objects with each other.</a:t>
            </a:r>
          </a:p>
          <a:p>
            <a:pPr marL="1139825" indent="-225425">
              <a:buSzPct val="75000"/>
              <a:buFont typeface="Courier New" panose="02070309020205020404" pitchFamily="49" charset="0"/>
              <a:buChar char="o"/>
            </a:pPr>
            <a:r>
              <a:rPr lang="en-US" sz="2800" i="1" dirty="0">
                <a:solidFill>
                  <a:srgbClr val="000000"/>
                </a:solidFill>
              </a:rPr>
              <a:t>Egocentric</a:t>
            </a:r>
            <a:r>
              <a:rPr lang="en-US" sz="2800" dirty="0">
                <a:solidFill>
                  <a:srgbClr val="000000"/>
                </a:solidFill>
              </a:rPr>
              <a:t> – knowing the spatial relation of other objects with self.</a:t>
            </a:r>
          </a:p>
          <a:p>
            <a:pPr>
              <a:buFont typeface="Arial"/>
              <a:buChar char="•"/>
            </a:pPr>
            <a:endParaRPr lang="en-US" sz="2800" dirty="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F5A6-9417-3D49-B07C-F10E967D3629}"/>
              </a:ext>
            </a:extLst>
          </p:cNvPr>
          <p:cNvSpPr>
            <a:spLocks noGrp="1"/>
          </p:cNvSpPr>
          <p:nvPr>
            <p:ph type="title"/>
          </p:nvPr>
        </p:nvSpPr>
        <p:spPr/>
        <p:txBody>
          <a:bodyPr/>
          <a:lstStyle/>
          <a:p>
            <a:r>
              <a:rPr lang="en-US"/>
              <a:t>Figure 7.14  People can code space in an allocentric way or an egocentric way </a:t>
            </a:r>
            <a:endParaRPr lang="en-US" dirty="0"/>
          </a:p>
        </p:txBody>
      </p:sp>
      <p:pic>
        <p:nvPicPr>
          <p:cNvPr id="6" name="Content Placeholder 5" descr="COGNITION1e-Fig-07-14-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90600" y="480219"/>
            <a:ext cx="10210800" cy="6299200"/>
          </a:xfrm>
        </p:spPr>
      </p:pic>
    </p:spTree>
    <p:extLst>
      <p:ext uri="{BB962C8B-B14F-4D97-AF65-F5344CB8AC3E}">
        <p14:creationId xmlns:p14="http://schemas.microsoft.com/office/powerpoint/2010/main" val="2874548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5</a:t>
            </a:r>
            <a:endParaRPr lang="en-US" dirty="0"/>
          </a:p>
        </p:txBody>
      </p:sp>
      <p:sp>
        <p:nvSpPr>
          <p:cNvPr id="3" name="Content Placeholder 2"/>
          <p:cNvSpPr>
            <a:spLocks noGrp="1"/>
          </p:cNvSpPr>
          <p:nvPr>
            <p:ph idx="1"/>
          </p:nvPr>
        </p:nvSpPr>
        <p:spPr/>
        <p:txBody>
          <a:bodyPr/>
          <a:lstStyle/>
          <a:p>
            <a:r>
              <a:rPr lang="en-US" dirty="0">
                <a:solidFill>
                  <a:schemeClr val="tx1"/>
                </a:solidFill>
              </a:rPr>
              <a:t>Spatial Frameworks  </a:t>
            </a:r>
            <a:r>
              <a:rPr lang="en-US" sz="2000" dirty="0">
                <a:solidFill>
                  <a:srgbClr val="000000"/>
                </a:solidFill>
              </a:rPr>
              <a:t>(</a:t>
            </a:r>
            <a:r>
              <a:rPr lang="en-US" sz="2000" i="1" dirty="0">
                <a:solidFill>
                  <a:srgbClr val="000000"/>
                </a:solidFill>
              </a:rPr>
              <a:t>cont’d</a:t>
            </a:r>
            <a:r>
              <a:rPr lang="en-US" sz="2000" dirty="0">
                <a:solidFill>
                  <a:srgbClr val="000000"/>
                </a:solidFill>
              </a:rPr>
              <a:t>)</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 encodes space </a:t>
            </a:r>
            <a:r>
              <a:rPr lang="en-US" sz="2800" dirty="0" err="1">
                <a:solidFill>
                  <a:srgbClr val="000000"/>
                </a:solidFill>
              </a:rPr>
              <a:t>allocentrically</a:t>
            </a:r>
            <a:r>
              <a:rPr lang="en-US" sz="2800" dirty="0">
                <a:solidFill>
                  <a:srgbClr val="000000"/>
                </a:solidFill>
              </a:rPr>
              <a:t>.</a:t>
            </a:r>
          </a:p>
          <a:p>
            <a:pPr marL="682625" indent="-225425">
              <a:spcBef>
                <a:spcPts val="2400"/>
              </a:spcBef>
              <a:buFont typeface="Arial"/>
              <a:buChar char="•"/>
            </a:pPr>
            <a:r>
              <a:rPr lang="en-US" sz="2800" dirty="0">
                <a:solidFill>
                  <a:srgbClr val="000000"/>
                </a:solidFill>
              </a:rPr>
              <a:t>Parietal cortex (and other brain areas) encode space egocentrically.</a:t>
            </a:r>
          </a:p>
          <a:p>
            <a:pPr marL="682625" indent="-225425">
              <a:spcBef>
                <a:spcPts val="2400"/>
              </a:spcBef>
              <a:buFont typeface="Arial"/>
              <a:buChar char="•"/>
            </a:pPr>
            <a:r>
              <a:rPr lang="en-US" sz="2800" dirty="0">
                <a:solidFill>
                  <a:srgbClr val="000000"/>
                </a:solidFill>
              </a:rPr>
              <a:t>Rat allowed to roam around in a lab, </a:t>
            </a:r>
            <a:r>
              <a:rPr lang="en-US" sz="2800" dirty="0" err="1">
                <a:solidFill>
                  <a:srgbClr val="000000"/>
                </a:solidFill>
              </a:rPr>
              <a:t>Hipp</a:t>
            </a:r>
            <a:r>
              <a:rPr lang="en-US" sz="2800" dirty="0">
                <a:solidFill>
                  <a:srgbClr val="000000"/>
                </a:solidFill>
              </a:rPr>
              <a:t> place cells represent the rat’s location in a constant way, regardless of which direction the rat is facing.</a:t>
            </a:r>
          </a:p>
          <a:p>
            <a:pPr marL="682625" indent="-225425">
              <a:spcBef>
                <a:spcPts val="2400"/>
              </a:spcBef>
              <a:buFont typeface="Arial"/>
              <a:buChar char="•"/>
            </a:pPr>
            <a:r>
              <a:rPr lang="en-US" sz="2800" dirty="0">
                <a:solidFill>
                  <a:srgbClr val="000000"/>
                </a:solidFill>
              </a:rPr>
              <a:t>Other parts of the rat’s brain, the “head-direction cells” encode the direction of the rat’s head.</a:t>
            </a:r>
            <a:endParaRPr lang="en-US" sz="28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6</a:t>
            </a:r>
            <a:endParaRPr lang="en-US" dirty="0"/>
          </a:p>
        </p:txBody>
      </p:sp>
      <p:sp>
        <p:nvSpPr>
          <p:cNvPr id="3" name="Content Placeholder 2"/>
          <p:cNvSpPr>
            <a:spLocks noGrp="1"/>
          </p:cNvSpPr>
          <p:nvPr>
            <p:ph idx="1"/>
          </p:nvPr>
        </p:nvSpPr>
        <p:spPr/>
        <p:txBody>
          <a:bodyPr/>
          <a:lstStyle/>
          <a:p>
            <a:r>
              <a:rPr lang="en-US" dirty="0">
                <a:solidFill>
                  <a:schemeClr val="tx1"/>
                </a:solidFill>
              </a:rPr>
              <a:t>Spatial Frameworks  </a:t>
            </a:r>
            <a:r>
              <a:rPr lang="en-US" sz="2000" dirty="0">
                <a:solidFill>
                  <a:srgbClr val="000000"/>
                </a:solidFill>
              </a:rPr>
              <a:t>(</a:t>
            </a:r>
            <a:r>
              <a:rPr lang="en-US" sz="2000" i="1" dirty="0">
                <a:solidFill>
                  <a:srgbClr val="000000"/>
                </a:solidFill>
              </a:rPr>
              <a:t>cont’d</a:t>
            </a:r>
            <a:r>
              <a:rPr lang="en-US" sz="2000" dirty="0">
                <a:solidFill>
                  <a:srgbClr val="000000"/>
                </a:solidFill>
              </a:rPr>
              <a:t>)</a:t>
            </a:r>
          </a:p>
          <a:p>
            <a:pPr marL="682625" indent="-225425">
              <a:spcBef>
                <a:spcPts val="2400"/>
              </a:spcBef>
              <a:buFont typeface="Arial"/>
              <a:buChar char="•"/>
            </a:pPr>
            <a:r>
              <a:rPr lang="en-US" sz="2800" dirty="0">
                <a:solidFill>
                  <a:srgbClr val="000000"/>
                </a:solidFill>
              </a:rPr>
              <a:t>Patients with </a:t>
            </a:r>
            <a:r>
              <a:rPr lang="en-US" sz="2800" dirty="0" err="1">
                <a:solidFill>
                  <a:srgbClr val="000000"/>
                </a:solidFill>
              </a:rPr>
              <a:t>Hipp</a:t>
            </a:r>
            <a:r>
              <a:rPr lang="en-US" sz="2800" dirty="0">
                <a:solidFill>
                  <a:srgbClr val="000000"/>
                </a:solidFill>
              </a:rPr>
              <a:t> or parietal lobe damage have trouble remembering and navigating the environment.</a:t>
            </a:r>
          </a:p>
          <a:p>
            <a:pPr marL="682625" indent="-225425">
              <a:spcBef>
                <a:spcPts val="2400"/>
              </a:spcBef>
              <a:buFont typeface="Arial"/>
              <a:buChar char="•"/>
            </a:pPr>
            <a:r>
              <a:rPr lang="en-US" sz="2800" dirty="0">
                <a:solidFill>
                  <a:srgbClr val="000000"/>
                </a:solidFill>
              </a:rPr>
              <a:t>Spatial memory depends on your viewpoint:</a:t>
            </a:r>
          </a:p>
          <a:p>
            <a:pPr marL="1139825" indent="-225425">
              <a:spcBef>
                <a:spcPts val="1200"/>
              </a:spcBef>
              <a:buSzPct val="75000"/>
              <a:buFont typeface="Courier New" panose="02070309020205020404" pitchFamily="49" charset="0"/>
              <a:buChar char="o"/>
            </a:pPr>
            <a:r>
              <a:rPr lang="en-US" sz="2600" dirty="0">
                <a:solidFill>
                  <a:srgbClr val="000000"/>
                </a:solidFill>
              </a:rPr>
              <a:t>Spatial memory experiment shows that spatial memory is </a:t>
            </a:r>
            <a:r>
              <a:rPr lang="en-US" sz="2600" i="1" dirty="0">
                <a:solidFill>
                  <a:srgbClr val="000000"/>
                </a:solidFill>
              </a:rPr>
              <a:t>viewpoint-dependent</a:t>
            </a:r>
            <a:r>
              <a:rPr lang="en-US" sz="2600" dirty="0">
                <a:solidFill>
                  <a:srgbClr val="000000"/>
                </a:solidFill>
              </a:rPr>
              <a:t> and relies on egocentric representations.</a:t>
            </a:r>
          </a:p>
          <a:p>
            <a:pPr marL="1139825" indent="-225425">
              <a:spcBef>
                <a:spcPts val="1200"/>
              </a:spcBef>
              <a:buSzPct val="75000"/>
              <a:buFont typeface="Courier New" panose="02070309020205020404" pitchFamily="49" charset="0"/>
              <a:buChar char="o"/>
            </a:pPr>
            <a:r>
              <a:rPr lang="en-US" sz="2600" dirty="0">
                <a:solidFill>
                  <a:srgbClr val="000000"/>
                </a:solidFill>
              </a:rPr>
              <a:t>In the real world, we tend to use landmarks and geometry to help us navigate our environment, because geometric knowledge seems to be innate (children use geometry).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3</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 - can be divided into two types:</a:t>
            </a:r>
          </a:p>
          <a:p>
            <a:pPr marL="682625" indent="-225425">
              <a:spcBef>
                <a:spcPts val="2400"/>
              </a:spcBef>
              <a:buFont typeface="Arial"/>
              <a:buChar char="•"/>
            </a:pPr>
            <a:r>
              <a:rPr lang="en-US" sz="2800" i="1" u="sng" dirty="0">
                <a:solidFill>
                  <a:schemeClr val="tx1"/>
                </a:solidFill>
              </a:rPr>
              <a:t>Episodic Memory</a:t>
            </a:r>
            <a:r>
              <a:rPr lang="en-US" sz="2800" dirty="0">
                <a:solidFill>
                  <a:schemeClr val="tx1"/>
                </a:solidFill>
              </a:rPr>
              <a:t> – allows you to recall specific experiences and events that happened in your life – the “when”, “what”, “where” something happened.</a:t>
            </a:r>
          </a:p>
          <a:p>
            <a:pPr marL="1139825" indent="-225425">
              <a:spcBef>
                <a:spcPts val="1200"/>
              </a:spcBef>
              <a:buSzPct val="75000"/>
              <a:buFont typeface="Courier New" panose="02070309020205020404" pitchFamily="49" charset="0"/>
              <a:buChar char="o"/>
            </a:pPr>
            <a:r>
              <a:rPr lang="en-US" sz="2800" i="1" dirty="0">
                <a:solidFill>
                  <a:schemeClr val="tx1"/>
                </a:solidFill>
              </a:rPr>
              <a:t>e.g.</a:t>
            </a:r>
            <a:r>
              <a:rPr lang="en-US" sz="2800" dirty="0">
                <a:solidFill>
                  <a:schemeClr val="tx1"/>
                </a:solidFill>
              </a:rPr>
              <a:t>, You remember that you carpooled with a friend to campus this morning</a:t>
            </a:r>
          </a:p>
          <a:p>
            <a:pPr marL="682625" indent="-225425">
              <a:spcBef>
                <a:spcPts val="1800"/>
              </a:spcBef>
              <a:buFont typeface="Arial"/>
              <a:buChar char="•"/>
            </a:pPr>
            <a:r>
              <a:rPr lang="en-US" sz="2800" i="1" u="sng" dirty="0">
                <a:solidFill>
                  <a:schemeClr val="tx1"/>
                </a:solidFill>
              </a:rPr>
              <a:t>Semantic Memory</a:t>
            </a:r>
            <a:r>
              <a:rPr lang="en-US" sz="2800" dirty="0">
                <a:solidFill>
                  <a:schemeClr val="tx1"/>
                </a:solidFill>
              </a:rPr>
              <a:t> – allows you to recall specific facts, knowledge that can be stated or recounted over time.</a:t>
            </a:r>
          </a:p>
          <a:p>
            <a:pPr marL="1139825" indent="-225425">
              <a:spcBef>
                <a:spcPts val="1200"/>
              </a:spcBef>
              <a:buSzPct val="75000"/>
              <a:buFont typeface="Courier New" panose="02070309020205020404" pitchFamily="49" charset="0"/>
              <a:buChar char="o"/>
            </a:pPr>
            <a:r>
              <a:rPr lang="en-US" sz="2800" i="1" dirty="0">
                <a:solidFill>
                  <a:schemeClr val="tx1"/>
                </a:solidFill>
              </a:rPr>
              <a:t>e.g</a:t>
            </a:r>
            <a:r>
              <a:rPr lang="en-US" sz="2800" dirty="0">
                <a:solidFill>
                  <a:schemeClr val="tx1"/>
                </a:solidFill>
              </a:rPr>
              <a:t>., The more you read about something, the better you know about it.  See notes below.</a:t>
            </a:r>
            <a:endParaRPr lang="en-US" sz="2800"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4</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92150" indent="-234950">
              <a:spcBef>
                <a:spcPts val="2400"/>
              </a:spcBef>
            </a:pPr>
            <a:r>
              <a:rPr lang="en-US" dirty="0">
                <a:solidFill>
                  <a:schemeClr val="tx1"/>
                </a:solidFill>
              </a:rPr>
              <a:t>Compare patient HM with patient KC:</a:t>
            </a:r>
          </a:p>
          <a:p>
            <a:pPr marL="682625" indent="-225425">
              <a:spcBef>
                <a:spcPts val="2400"/>
              </a:spcBef>
              <a:buFont typeface="Arial"/>
              <a:buChar char="•"/>
            </a:pPr>
            <a:r>
              <a:rPr lang="en-US" sz="2800" dirty="0">
                <a:solidFill>
                  <a:schemeClr val="tx1"/>
                </a:solidFill>
              </a:rPr>
              <a:t>HM had only anterograde amnesia (</a:t>
            </a:r>
            <a:r>
              <a:rPr lang="en-GB" sz="2800" dirty="0"/>
              <a:t>inability to learn new information despite retaining old memories).</a:t>
            </a:r>
            <a:endParaRPr lang="en-US" sz="2800" dirty="0">
              <a:solidFill>
                <a:schemeClr val="tx1"/>
              </a:solidFill>
            </a:endParaRPr>
          </a:p>
          <a:p>
            <a:pPr marL="682625" indent="-225425">
              <a:spcBef>
                <a:spcPts val="2400"/>
              </a:spcBef>
              <a:buFont typeface="Arial" panose="020B0604020202020204" pitchFamily="34" charset="0"/>
              <a:buChar char="•"/>
            </a:pPr>
            <a:r>
              <a:rPr lang="en-US" sz="2800" dirty="0">
                <a:solidFill>
                  <a:schemeClr val="tx1"/>
                </a:solidFill>
              </a:rPr>
              <a:t>KC had anterograde amnesia </a:t>
            </a:r>
            <a:r>
              <a:rPr lang="en-US" sz="2800" i="1" dirty="0">
                <a:solidFill>
                  <a:schemeClr val="tx1"/>
                </a:solidFill>
              </a:rPr>
              <a:t>and</a:t>
            </a:r>
            <a:r>
              <a:rPr lang="en-US" sz="2800" dirty="0">
                <a:solidFill>
                  <a:schemeClr val="tx1"/>
                </a:solidFill>
              </a:rPr>
              <a:t> a specific form of retrograde amnesia (</a:t>
            </a:r>
            <a:r>
              <a:rPr lang="en-GB" sz="2800" dirty="0"/>
              <a:t>can learn new information but cannot recall information learned prior to their brain damage)</a:t>
            </a:r>
            <a:r>
              <a:rPr lang="en-US" sz="2800" dirty="0">
                <a:solidFill>
                  <a:schemeClr val="tx1"/>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5</a:t>
            </a:r>
            <a:endParaRPr lang="en-US" dirty="0"/>
          </a:p>
        </p:txBody>
      </p:sp>
      <p:sp>
        <p:nvSpPr>
          <p:cNvPr id="3" name="Content Placeholder 2"/>
          <p:cNvSpPr>
            <a:spLocks noGrp="1"/>
          </p:cNvSpPr>
          <p:nvPr>
            <p:ph idx="1"/>
          </p:nvPr>
        </p:nvSpPr>
        <p:spPr>
          <a:xfrm>
            <a:off x="1066800" y="1066800"/>
            <a:ext cx="10058400" cy="5486400"/>
          </a:xfrm>
        </p:spPr>
        <p:txBody>
          <a:bodyPr/>
          <a:lstStyle/>
          <a:p>
            <a:pPr marL="231775" indent="-231775">
              <a:spcBef>
                <a:spcPts val="2400"/>
              </a:spcBef>
            </a:pPr>
            <a:r>
              <a:rPr lang="en-US" dirty="0">
                <a:solidFill>
                  <a:schemeClr val="tx1"/>
                </a:solidFill>
              </a:rPr>
              <a:t>Think for Yourself 7.2 – Alzheimer’s Disease </a:t>
            </a:r>
          </a:p>
          <a:p>
            <a:pPr marL="682625" indent="-225425">
              <a:buFont typeface="Arial" panose="020B0604020202020204" pitchFamily="34" charset="0"/>
              <a:buChar char="•"/>
            </a:pPr>
            <a:r>
              <a:rPr lang="en-US" sz="2800" dirty="0">
                <a:solidFill>
                  <a:schemeClr val="tx1"/>
                </a:solidFill>
              </a:rPr>
              <a:t>Progressive disease that has several microcellular and molecular hallmarks, that manifest themselves on the gross level.</a:t>
            </a:r>
          </a:p>
          <a:p>
            <a:pPr marL="682625" indent="-225425">
              <a:buFont typeface="Arial" panose="020B0604020202020204" pitchFamily="34" charset="0"/>
              <a:buChar char="•"/>
            </a:pPr>
            <a:r>
              <a:rPr lang="en-US" sz="2800" dirty="0">
                <a:solidFill>
                  <a:schemeClr val="tx1"/>
                </a:solidFill>
              </a:rPr>
              <a:t>Figure shows healthy brain on left, AD brain on right.</a:t>
            </a:r>
          </a:p>
        </p:txBody>
      </p:sp>
    </p:spTree>
    <p:extLst>
      <p:ext uri="{BB962C8B-B14F-4D97-AF65-F5344CB8AC3E}">
        <p14:creationId xmlns:p14="http://schemas.microsoft.com/office/powerpoint/2010/main" val="247225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1B79-82AF-8146-8EF5-4C42FF61BBEA}"/>
              </a:ext>
            </a:extLst>
          </p:cNvPr>
          <p:cNvSpPr>
            <a:spLocks noGrp="1"/>
          </p:cNvSpPr>
          <p:nvPr>
            <p:ph type="title"/>
          </p:nvPr>
        </p:nvSpPr>
        <p:spPr/>
        <p:txBody>
          <a:bodyPr/>
          <a:lstStyle/>
          <a:p>
            <a:r>
              <a:rPr lang="en-US"/>
              <a:t>Think for Yourself 7.2 </a:t>
            </a:r>
            <a:endParaRPr lang="en-US" dirty="0"/>
          </a:p>
        </p:txBody>
      </p:sp>
      <p:pic>
        <p:nvPicPr>
          <p:cNvPr id="6" name="Content Placeholder 5" descr="COGNITION1e-TFY-07-0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95550" y="480219"/>
            <a:ext cx="7200900" cy="6299200"/>
          </a:xfrm>
        </p:spPr>
      </p:pic>
    </p:spTree>
    <p:extLst>
      <p:ext uri="{BB962C8B-B14F-4D97-AF65-F5344CB8AC3E}">
        <p14:creationId xmlns:p14="http://schemas.microsoft.com/office/powerpoint/2010/main" val="4270235479"/>
      </p:ext>
    </p:extLst>
  </p:cSld>
  <p:clrMapOvr>
    <a:masterClrMapping/>
  </p:clrMapOvr>
</p:sld>
</file>

<file path=ppt/theme/theme1.xml><?xml version="1.0" encoding="utf-8"?>
<a:theme xmlns:a="http://schemas.openxmlformats.org/drawingml/2006/main" name="Azure">
  <a:themeElements>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3333CC"/>
        </a:hlink>
        <a:folHlink>
          <a:srgbClr val="3333CC"/>
        </a:folHlink>
      </a:clrScheme>
      <a:clrMap bg1="dk2" tx1="lt1" bg2="dk1" tx2="lt2" accent1="accent1" accent2="accent2" accent3="accent3" accent4="accent4" accent5="accent5" accent6="accent6" hlink="hlink" folHlink="folHlink"/>
    </a:extraClrScheme>
    <a:extraClrScheme>
      <a:clrScheme name="Azure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6">
        <a:dk1>
          <a:srgbClr val="000000"/>
        </a:dk1>
        <a:lt1>
          <a:srgbClr val="FFFFFF"/>
        </a:lt1>
        <a:dk2>
          <a:srgbClr val="FF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11117</TotalTime>
  <Words>4464</Words>
  <Application>Microsoft Office PowerPoint</Application>
  <PresentationFormat>Widescreen</PresentationFormat>
  <Paragraphs>370</Paragraphs>
  <Slides>55</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ＭＳ Ｐゴシック</vt:lpstr>
      <vt:lpstr>Arial</vt:lpstr>
      <vt:lpstr>Courier New</vt:lpstr>
      <vt:lpstr>Times</vt:lpstr>
      <vt:lpstr>Times New Roman</vt:lpstr>
      <vt:lpstr>Wingdings</vt:lpstr>
      <vt:lpstr>Azure</vt:lpstr>
      <vt:lpstr>Blank Presentation</vt:lpstr>
      <vt:lpstr>Memory Systems</vt:lpstr>
      <vt:lpstr>Chapter 7  Memory Systems  1</vt:lpstr>
      <vt:lpstr>Chapter 7  Memory Systems  2</vt:lpstr>
      <vt:lpstr>7.1  Memory Systems  1</vt:lpstr>
      <vt:lpstr>7.1  Memory Systems  2</vt:lpstr>
      <vt:lpstr>7.1  Memory Systems  3</vt:lpstr>
      <vt:lpstr>7.1  Memory Systems  4</vt:lpstr>
      <vt:lpstr>7.1  Memory Systems  5</vt:lpstr>
      <vt:lpstr>Think for Yourself 7.2 </vt:lpstr>
      <vt:lpstr>7.1  Memory Systems  6</vt:lpstr>
      <vt:lpstr>7.1  Memory Systems  7</vt:lpstr>
      <vt:lpstr>Figure 7.3  A taxonomy of long-term memory systems </vt:lpstr>
      <vt:lpstr>7.1  Memory Systems  8</vt:lpstr>
      <vt:lpstr>7.1  Memory Systems  9</vt:lpstr>
      <vt:lpstr>Figure 7.4  Response time is faster for repeating motor sequences (solid line) than for random motor sequences (dashed line) </vt:lpstr>
      <vt:lpstr>7.1  Memory Systems  10</vt:lpstr>
      <vt:lpstr>7.1  Memory Systems  11</vt:lpstr>
      <vt:lpstr>7.1  Memory Systems  12</vt:lpstr>
      <vt:lpstr>Figure 7.5  Perceptual priming and repetition suppression </vt:lpstr>
      <vt:lpstr>7.1  Memory Systems  13</vt:lpstr>
      <vt:lpstr>Figure 7.6  Statistical learning in language </vt:lpstr>
      <vt:lpstr>7.1  Memory Systems  14</vt:lpstr>
      <vt:lpstr>7.1  Memory Systems  15</vt:lpstr>
      <vt:lpstr>Figure 7.7  Computer-based visual search task </vt:lpstr>
      <vt:lpstr>7.1  Memory Systems  16</vt:lpstr>
      <vt:lpstr>7.2  Memory Encoding, Storage, and Retrieval  1</vt:lpstr>
      <vt:lpstr>7.2  Memory Encoding, Storage, and Retrieval  2</vt:lpstr>
      <vt:lpstr>Figure 7.8  A serial position curve </vt:lpstr>
      <vt:lpstr>Figure 7.9  The recency effect is eliminated if a delay or distracting task is introduced at the end of the list </vt:lpstr>
      <vt:lpstr>7.2  Memory Encoding, Storage, and Retrieval  3</vt:lpstr>
      <vt:lpstr>7.2  Memory Encoding, Storage, and Retrieval  4</vt:lpstr>
      <vt:lpstr>7.2  Memory Encoding, Storage, and Retrieval  5</vt:lpstr>
      <vt:lpstr>7.2  Memory Encoding, Storage, and Retrieval  6</vt:lpstr>
      <vt:lpstr>Figure 7.10  The hippocampus and neocortex form a complementary memory system  1</vt:lpstr>
      <vt:lpstr>7.2  Memory Encoding, Storage, and Retrieval  7</vt:lpstr>
      <vt:lpstr>7.2  Memory Encoding, Storage, and Retrieval  8</vt:lpstr>
      <vt:lpstr>Figure 7.11  The subsequent memory effect </vt:lpstr>
      <vt:lpstr>7.2  Memory Encoding, Storage, and Retrieval  9</vt:lpstr>
      <vt:lpstr>Figure 7.12  You can attend to either the face or the scene when they overlap like this </vt:lpstr>
      <vt:lpstr>7.2  Memory Encoding, Storage, and Retrieval  10</vt:lpstr>
      <vt:lpstr>7.2  Memory Encoding, Storage, and Retrieval  11</vt:lpstr>
      <vt:lpstr>Think for Yourself 7.3 </vt:lpstr>
      <vt:lpstr>7.2  Memory Encoding, Storage, and Retrieval  12</vt:lpstr>
      <vt:lpstr>7.2  Memory Encoding, Storage, and Retrieval  13</vt:lpstr>
      <vt:lpstr>7.2  Memory Encoding, Storage, and Retrieval  14</vt:lpstr>
      <vt:lpstr>7.2  Memory Encoding, Storage, and Retrieval  15</vt:lpstr>
      <vt:lpstr>Think for Yourself 7.5 </vt:lpstr>
      <vt:lpstr>7.3  Spatial Memory  1</vt:lpstr>
      <vt:lpstr>Figure 7.13  Recording from grid cells while a rat runs around a box (top panel) activates different grid cells depending on location (middle panel) </vt:lpstr>
      <vt:lpstr>7.3  Spatial Memory  2</vt:lpstr>
      <vt:lpstr>7.3  Spatial Memory  3</vt:lpstr>
      <vt:lpstr>7.3  Spatial Memory  4</vt:lpstr>
      <vt:lpstr>Figure 7.14  People can code space in an allocentric way or an egocentric way </vt:lpstr>
      <vt:lpstr>7.3  Spatial Memory  5</vt:lpstr>
      <vt:lpstr>7.3  Spatial Memory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791</cp:revision>
  <cp:lastPrinted>1601-01-01T00:00:00Z</cp:lastPrinted>
  <dcterms:created xsi:type="dcterms:W3CDTF">2020-12-31T01:29:45Z</dcterms:created>
  <dcterms:modified xsi:type="dcterms:W3CDTF">2021-02-04T23:51:42Z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2020-01-22T15:12:11Z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6d77b7b5-ad03-4237-acfd-0000ba37a5a4</vt:lpwstr>
  </property>
  <property fmtid="{D5CDD505-2E9C-101B-9397-08002B2CF9AE}" pid="8" name="MSIP_Label_89f61502-7731-4690-a118-333634878cc9_ContentBits">
    <vt:lpwstr>0</vt:lpwstr>
  </property>
</Properties>
</file>