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4" r:id="rId3"/>
  </p:sldMasterIdLst>
  <p:sldIdLst>
    <p:sldId id="257" r:id="rId4"/>
    <p:sldId id="324" r:id="rId5"/>
    <p:sldId id="258" r:id="rId6"/>
    <p:sldId id="319" r:id="rId7"/>
    <p:sldId id="292" r:id="rId8"/>
    <p:sldId id="293" r:id="rId9"/>
    <p:sldId id="327" r:id="rId10"/>
    <p:sldId id="328" r:id="rId11"/>
    <p:sldId id="294" r:id="rId12"/>
    <p:sldId id="316" r:id="rId13"/>
    <p:sldId id="329" r:id="rId14"/>
    <p:sldId id="330" r:id="rId15"/>
    <p:sldId id="331" r:id="rId16"/>
    <p:sldId id="332" r:id="rId17"/>
    <p:sldId id="333" r:id="rId18"/>
    <p:sldId id="334" r:id="rId19"/>
    <p:sldId id="320" r:id="rId20"/>
    <p:sldId id="295" r:id="rId21"/>
    <p:sldId id="335" r:id="rId22"/>
    <p:sldId id="298" r:id="rId23"/>
    <p:sldId id="318" r:id="rId24"/>
    <p:sldId id="299" r:id="rId25"/>
    <p:sldId id="321" r:id="rId26"/>
    <p:sldId id="300" r:id="rId27"/>
    <p:sldId id="301" r:id="rId28"/>
    <p:sldId id="302" r:id="rId29"/>
    <p:sldId id="336" r:id="rId30"/>
    <p:sldId id="303" r:id="rId31"/>
    <p:sldId id="322" r:id="rId32"/>
    <p:sldId id="305" r:id="rId33"/>
    <p:sldId id="306" r:id="rId34"/>
    <p:sldId id="307" r:id="rId35"/>
    <p:sldId id="308" r:id="rId36"/>
    <p:sldId id="309" r:id="rId37"/>
    <p:sldId id="323" r:id="rId38"/>
    <p:sldId id="313" r:id="rId39"/>
    <p:sldId id="315" r:id="rId40"/>
    <p:sldId id="32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BF45"/>
    <a:srgbClr val="F36F23"/>
    <a:srgbClr val="00A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6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38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99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43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39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62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0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96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38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3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9115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93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984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37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9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32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91B6-6FA6-40C5-9DFF-C2D274F9550F}" type="datetimeFigureOut">
              <a:rPr lang="en-CA" smtClean="0"/>
              <a:t>2021-01-04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202F-2A33-408C-AE93-5717019253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665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270461-5061-4414-803B-C583AB662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7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ADE0-5C6C-4D2E-BA8D-9FAB5A6E6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1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40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8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0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12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208" r="79" b="371"/>
          <a:stretch/>
        </p:blipFill>
        <p:spPr bwMode="auto">
          <a:xfrm>
            <a:off x="5030" y="1063"/>
            <a:ext cx="9154872" cy="6848986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EB2B-0846-4623-8B27-CF24A81847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8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5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br>
              <a:rPr lang="en-CA" b="1" dirty="0">
                <a:latin typeface="Arial" pitchFamily="34" charset="0"/>
                <a:cs typeface="Arial" pitchFamily="34" charset="0"/>
              </a:rPr>
            </a:br>
            <a:br>
              <a:rPr lang="en-CA" b="1" dirty="0">
                <a:latin typeface="Arial" pitchFamily="34" charset="0"/>
                <a:cs typeface="Arial" pitchFamily="34" charset="0"/>
              </a:rPr>
            </a:br>
            <a:br>
              <a:rPr lang="en-CA" b="1" dirty="0">
                <a:latin typeface="Arial" pitchFamily="34" charset="0"/>
                <a:cs typeface="Arial" pitchFamily="34" charset="0"/>
              </a:rPr>
            </a:br>
            <a:endParaRPr lang="en-C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7704" y="2122718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Garamond" panose="02020404030301010803" pitchFamily="18" charset="0"/>
              </a:rPr>
              <a:t>Chapter 1</a:t>
            </a:r>
          </a:p>
          <a:p>
            <a:pPr algn="ctr"/>
            <a:endParaRPr lang="en-US" sz="4000" b="1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4000" b="1" dirty="0">
                <a:solidFill>
                  <a:srgbClr val="000000"/>
                </a:solidFill>
                <a:latin typeface="Garamond" panose="02020404030301010803" pitchFamily="18" charset="0"/>
              </a:rPr>
              <a:t>Thinking Like a Sociologist</a:t>
            </a:r>
            <a:endParaRPr lang="en-US" sz="4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58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The Beginnings of Sociology as a Discipline,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6024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Important role of science and technology in sociology’s development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</a:t>
            </a:r>
            <a:r>
              <a:rPr lang="en-US" b="1" i="1" dirty="0">
                <a:latin typeface="Garamond" panose="02020404030301010803" pitchFamily="18" charset="0"/>
                <a:cs typeface="Arial" pitchFamily="34" charset="0"/>
              </a:rPr>
              <a:t>E</a:t>
            </a:r>
            <a:r>
              <a:rPr lang="en-US" sz="2400" b="1" i="1" dirty="0">
                <a:latin typeface="Garamond" panose="02020404030301010803" pitchFamily="18" charset="0"/>
                <a:cs typeface="Arial" pitchFamily="34" charset="0"/>
              </a:rPr>
              <a:t>lective affinity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—a deep compatibility of goals and purposes—between technological change and the rise of sociology</a:t>
            </a: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Golden Age of Technology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(roughly 1870 to 1940)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S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ociology explored ways to solve the social problems associated with industrialization and modernization</a:t>
            </a:r>
          </a:p>
        </p:txBody>
      </p:sp>
    </p:spTree>
    <p:extLst>
      <p:ext uri="{BB962C8B-B14F-4D97-AF65-F5344CB8AC3E}">
        <p14:creationId xmlns:p14="http://schemas.microsoft.com/office/powerpoint/2010/main" val="3679238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 - Émile Durkheim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Born in 1858 in France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A Jew in an anti-Semitic European world</a:t>
            </a: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Became and academic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Completed doctoral thesis </a:t>
            </a: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The Division of Labor in Society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in 1893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Completed classic study </a:t>
            </a: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Suicide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in 1897</a:t>
            </a:r>
          </a:p>
          <a:p>
            <a:pPr marL="514350" indent="-457200">
              <a:buClr>
                <a:srgbClr val="002060"/>
              </a:buClr>
            </a:pPr>
            <a:r>
              <a:rPr lang="en-US" sz="2800" i="1" dirty="0">
                <a:latin typeface="Garamond" panose="02020404030301010803" pitchFamily="18" charset="0"/>
                <a:cs typeface="Arial" pitchFamily="34" charset="0"/>
              </a:rPr>
              <a:t>Suicide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(1897/1951)	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Garamond" panose="02020404030301010803" pitchFamily="18" charset="0"/>
                <a:cs typeface="Arial" pitchFamily="34" charset="0"/>
              </a:rPr>
              <a:t>Sociological method: 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</a:rPr>
              <a:t>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ocial patterns—that is, variations in incidence according to gender, age, religion, marital status, location, and period, for example. For this reason, sociology must study “social facts . . . as realities external to the individual.” </a:t>
            </a:r>
            <a:endParaRPr lang="en-US" sz="2000" b="1" i="1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139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 - Karl Marx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Born a Jew in Prussia, in 1818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</a:t>
            </a: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Joined the Communist League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1848 published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Manifesto of the Communist Party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(also known as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The Communist Manifesto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lvl="2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</a:rPr>
              <a:t>U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navoidable collapse of capitalism and thus the end to social inequality and social strife</a:t>
            </a:r>
          </a:p>
          <a:p>
            <a:pPr lvl="2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</a:rPr>
              <a:t>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rgued that capitalism continually splits society into two opposing classes, the </a:t>
            </a:r>
            <a:r>
              <a:rPr lang="en-US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bourgeoisie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(who control the means of production) and the </a:t>
            </a:r>
            <a:r>
              <a:rPr lang="en-US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proletariat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(who do the work producing goods or services).</a:t>
            </a:r>
          </a:p>
          <a:p>
            <a:pPr marL="0" indent="0">
              <a:buClr>
                <a:srgbClr val="F36F23"/>
              </a:buClr>
              <a:buNone/>
            </a:pPr>
            <a:endParaRPr lang="en-US" sz="24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228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 - Max Weber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Born in 1864 in Germany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 </a:t>
            </a: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Wrote on various topics: politics, science, religion, law, formal organization, and economics, among others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The Protestant Ethic and the Spirit of Capitalism</a:t>
            </a:r>
          </a:p>
          <a:p>
            <a:pPr lvl="2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A</a:t>
            </a: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rgues that religion was one reason the economies of the West and East developed differently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b="0" i="1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General Economic History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(1923)</a:t>
            </a:r>
          </a:p>
          <a:p>
            <a:pPr lvl="2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Weber’s final work, brings together all his unique interpretations of economic change.</a:t>
            </a:r>
            <a:endParaRPr lang="en-US" sz="20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81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6024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3200" dirty="0">
                <a:latin typeface="Garamond" panose="02020404030301010803" pitchFamily="18" charset="0"/>
                <a:cs typeface="Arial" pitchFamily="34" charset="0"/>
              </a:rPr>
              <a:t> Many other early sociologists played essential roles in founding sociology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Because of </a:t>
            </a: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racism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and </a:t>
            </a: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sexism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within society and within academia, these important figures continue to be marginalized.</a:t>
            </a:r>
            <a:endParaRPr lang="en-US" sz="3200" dirty="0">
              <a:latin typeface="Garamond" panose="02020404030301010803" pitchFamily="18" charset="0"/>
              <a:cs typeface="Arial" pitchFamily="34" charset="0"/>
            </a:endParaRPr>
          </a:p>
          <a:p>
            <a:pPr marL="0" indent="0">
              <a:buClr>
                <a:srgbClr val="F36F23"/>
              </a:buClr>
              <a:buNone/>
            </a:pPr>
            <a:endParaRPr lang="en-US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14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Women of Sociology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Harriet Martineau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wrote the treatise </a:t>
            </a:r>
            <a:r>
              <a:rPr lang="en-US" sz="2000" b="0" i="1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Society in America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in 1837, in which she criticized the social injustices that women, slaves, and the working poor often experienced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Dorothy Smith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 prominent twentieth-century Canadian sociologist, wrote about one’s place in society affecting how one sees that society</a:t>
            </a:r>
            <a:endParaRPr lang="en-US" sz="20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Theda Skocpol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 sociologist noted for her studies of revolution and state formation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Juliet Schor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an expert on the study of the ways people use their time and spend their money</a:t>
            </a:r>
            <a:endParaRPr lang="en-US" sz="20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Lynn McDonald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 Canadian sociologist who studied the contribution of Florence Nightingale to health care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Lorna Marsden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 Canadian sociologist who studied the role of women in politics and higher education</a:t>
            </a:r>
            <a:endParaRPr lang="en-US" sz="32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66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Founders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Racialized people also played an important role in the development of sociology and continue to do so today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Hidden Figures - BIPOC in Sociology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W.E.B. Du </a:t>
            </a:r>
            <a:r>
              <a:rPr lang="en-US" sz="2000" b="1" i="0" u="none" strike="noStrike" baseline="0" dirty="0" err="1">
                <a:solidFill>
                  <a:srgbClr val="000000"/>
                </a:solidFill>
                <a:latin typeface="Garamond" panose="02020404030301010803" pitchFamily="18" charset="0"/>
              </a:rPr>
              <a:t>Bois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did significant work in the early twentieth century on the effects of slavery and racial discrimination in American society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Frantz Fanon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the great North African thinker and psychoanalyst, wrote in the mid-twentieth century about the ways that colonization affects both the colonized and the colonizer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Orlando Patterson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a Jamaican-born sociologist, has written prize-winning works about freedom and slavery in the United States and Jamaica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Ibn Khaldun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, of the fourteenth century, he studied social cohesion in different kinds of communities and put forward a cyclical theory of nations and empires. </a:t>
            </a:r>
            <a:endParaRPr lang="en-US" sz="32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536304"/>
            <a:ext cx="8352928" cy="892696"/>
          </a:xfrm>
        </p:spPr>
        <p:txBody>
          <a:bodyPr>
            <a:noAutofit/>
          </a:bodyPr>
          <a:lstStyle/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Foundational </a:t>
            </a:r>
          </a:p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Concepts of Sociology</a:t>
            </a:r>
          </a:p>
        </p:txBody>
      </p:sp>
    </p:spTree>
    <p:extLst>
      <p:ext uri="{BB962C8B-B14F-4D97-AF65-F5344CB8AC3E}">
        <p14:creationId xmlns:p14="http://schemas.microsoft.com/office/powerpoint/2010/main" val="617914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Foundational Concepts of Sociology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Social structure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Any enduring, predictable pattern of social relations among people in society that constrains and transforms people’s </a:t>
            </a:r>
            <a:r>
              <a:rPr lang="en-US" sz="2800" dirty="0" err="1">
                <a:latin typeface="Garamond" panose="02020404030301010803" pitchFamily="18" charset="0"/>
                <a:cs typeface="Arial" pitchFamily="34" charset="0"/>
              </a:rPr>
              <a:t>behaviour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, shaping it to the requirements of the social situation.</a:t>
            </a:r>
          </a:p>
          <a:p>
            <a:pPr>
              <a:buClr>
                <a:srgbClr val="002060"/>
              </a:buClr>
            </a:pPr>
            <a:r>
              <a:rPr lang="en-US" sz="2800" b="1" dirty="0">
                <a:solidFill>
                  <a:srgbClr val="000000"/>
                </a:solidFill>
                <a:latin typeface="Garamond" panose="02020404030301010803" pitchFamily="18" charset="0"/>
              </a:rPr>
              <a:t>C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ulture: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The shared lens of values and beliefs through which we view reality. </a:t>
            </a:r>
          </a:p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Cultural Relativism: 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an acceptance of human diversity and the ways that people in different cultures behave in different ways.</a:t>
            </a:r>
          </a:p>
        </p:txBody>
      </p:sp>
    </p:spTree>
    <p:extLst>
      <p:ext uri="{BB962C8B-B14F-4D97-AF65-F5344CB8AC3E}">
        <p14:creationId xmlns:p14="http://schemas.microsoft.com/office/powerpoint/2010/main" val="3586474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Foundational Concepts of Sociology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Constraining power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The ability of a social institution to control people’s </a:t>
            </a:r>
            <a:r>
              <a:rPr lang="en-US" sz="2800" dirty="0" err="1">
                <a:latin typeface="Garamond" panose="02020404030301010803" pitchFamily="18" charset="0"/>
                <a:cs typeface="Arial" pitchFamily="34" charset="0"/>
              </a:rPr>
              <a:t>behaviour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and increase their obedience to social norms, and to limit their life chances and opportunities.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E.g., marriage; parenthood</a:t>
            </a:r>
          </a:p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Transformative power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The ability of a social institution or experience to radically change people’s routine practice</a:t>
            </a:r>
          </a:p>
        </p:txBody>
      </p:sp>
    </p:spTree>
    <p:extLst>
      <p:ext uri="{BB962C8B-B14F-4D97-AF65-F5344CB8AC3E}">
        <p14:creationId xmlns:p14="http://schemas.microsoft.com/office/powerpoint/2010/main" val="83938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Autofit/>
          </a:bodyPr>
          <a:lstStyle/>
          <a:p>
            <a:r>
              <a:rPr lang="en-CA" sz="4000" b="1" dirty="0">
                <a:latin typeface="Garamond" panose="02020404030301010803" pitchFamily="18" charset="0"/>
                <a:cs typeface="Arial" pitchFamily="34" charset="0"/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Understand the concept of the sociological imagination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Read about the history and development of sociology as a social scientific discipline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Be introduced to foundational concepts of sociology: social structure, society, social institutions, and roles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Be able to distinguish between the four main theoretical approaches : conflict theory, functionalism, symbolic interactionism, and feminism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Consider how learning about sociology as a discipline can be useful in many aspects of your life</a:t>
            </a:r>
            <a:r>
              <a:rPr lang="en-CA" sz="2400" dirty="0">
                <a:latin typeface="Garamond" panose="02020404030301010803" pitchFamily="18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2226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Foundational Concepts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Social institution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A social structure governed by stable patterns of rules and expectations. Social institutions include the family, the school, the church, the economy, and the polity.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E.g., the family, education, religious, economic and political structures</a:t>
            </a:r>
          </a:p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Social relationship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A pattern of continuing contact and communication between two or more people that follows an expected pattern.</a:t>
            </a:r>
            <a:endParaRPr lang="en-US" sz="24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31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Foundational Concepts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600" b="1" dirty="0">
                <a:latin typeface="Garamond" panose="02020404030301010803" pitchFamily="18" charset="0"/>
                <a:cs typeface="Arial" pitchFamily="34" charset="0"/>
              </a:rPr>
              <a:t>Status</a:t>
            </a:r>
            <a:r>
              <a:rPr lang="en-US" sz="2600" dirty="0">
                <a:latin typeface="Garamond" panose="02020404030301010803" pitchFamily="18" charset="0"/>
                <a:cs typeface="Arial" pitchFamily="34" charset="0"/>
              </a:rPr>
              <a:t>: The rights, duties, and lifestyle that people associate with a particular role in an institution or society.</a:t>
            </a:r>
          </a:p>
          <a:p>
            <a:pPr>
              <a:buClr>
                <a:srgbClr val="002060"/>
              </a:buClr>
            </a:pPr>
            <a:endParaRPr lang="en-US" sz="26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600" b="1" dirty="0">
                <a:latin typeface="Garamond" panose="02020404030301010803" pitchFamily="18" charset="0"/>
                <a:cs typeface="Arial" pitchFamily="34" charset="0"/>
              </a:rPr>
              <a:t>Role</a:t>
            </a:r>
            <a:r>
              <a:rPr lang="en-US" sz="2600" dirty="0">
                <a:latin typeface="Garamond" panose="02020404030301010803" pitchFamily="18" charset="0"/>
                <a:cs typeface="Arial" pitchFamily="34" charset="0"/>
              </a:rPr>
              <a:t>: The way people expect us to act in a social situation as a member of a particular category, for example, the way people expect us to act as a man or a woman, an old or a young person, a teacher or a student, and so on. We all play multiple roles at any given time and change roles as we pass through life.</a:t>
            </a:r>
          </a:p>
        </p:txBody>
      </p:sp>
    </p:spTree>
    <p:extLst>
      <p:ext uri="{BB962C8B-B14F-4D97-AF65-F5344CB8AC3E}">
        <p14:creationId xmlns:p14="http://schemas.microsoft.com/office/powerpoint/2010/main" val="1045946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Arial" pitchFamily="34" charset="0"/>
              </a:rPr>
              <a:t>Foundational Concepts of Sociology, cont’d</a:t>
            </a:r>
            <a:endParaRPr lang="en-CA" sz="36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600" b="1" dirty="0">
                <a:latin typeface="Garamond" panose="02020404030301010803" pitchFamily="18" charset="0"/>
                <a:cs typeface="Arial" pitchFamily="34" charset="0"/>
              </a:rPr>
              <a:t>Interaction</a:t>
            </a:r>
            <a:r>
              <a:rPr lang="en-US" sz="2600" dirty="0">
                <a:latin typeface="Garamond" panose="02020404030301010803" pitchFamily="18" charset="0"/>
                <a:cs typeface="Arial" pitchFamily="34" charset="0"/>
              </a:rPr>
              <a:t>: A patterned exchange of information, judgment, confirmation, or emotions between at least two people in a social setting.</a:t>
            </a:r>
          </a:p>
          <a:p>
            <a:pPr marL="0" indent="0">
              <a:buClr>
                <a:srgbClr val="002060"/>
              </a:buClr>
              <a:buNone/>
            </a:pPr>
            <a:endParaRPr lang="en-US" sz="26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600" b="1" dirty="0">
                <a:latin typeface="Garamond" panose="02020404030301010803" pitchFamily="18" charset="0"/>
                <a:cs typeface="Arial" pitchFamily="34" charset="0"/>
              </a:rPr>
              <a:t>Negotiation</a:t>
            </a:r>
            <a:r>
              <a:rPr lang="en-US" sz="2600" dirty="0">
                <a:latin typeface="Garamond" panose="02020404030301010803" pitchFamily="18" charset="0"/>
                <a:cs typeface="Arial" pitchFamily="34" charset="0"/>
              </a:rPr>
              <a:t>: An interaction whose goal is to define the expectations or boundaries of a relationship.</a:t>
            </a:r>
          </a:p>
        </p:txBody>
      </p:sp>
    </p:spTree>
    <p:extLst>
      <p:ext uri="{BB962C8B-B14F-4D97-AF65-F5344CB8AC3E}">
        <p14:creationId xmlns:p14="http://schemas.microsoft.com/office/powerpoint/2010/main" val="1413000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824336"/>
            <a:ext cx="8352928" cy="892696"/>
          </a:xfrm>
        </p:spPr>
        <p:txBody>
          <a:bodyPr>
            <a:noAutofit/>
          </a:bodyPr>
          <a:lstStyle/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Knowing What We Know</a:t>
            </a:r>
          </a:p>
        </p:txBody>
      </p:sp>
    </p:spTree>
    <p:extLst>
      <p:ext uri="{BB962C8B-B14F-4D97-AF65-F5344CB8AC3E}">
        <p14:creationId xmlns:p14="http://schemas.microsoft.com/office/powerpoint/2010/main" val="689388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Knowing What We Know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For sociologists in the empirical (especially, quantitative) tradition: the goal of sociological research is to propose and examine theories</a:t>
            </a:r>
          </a:p>
          <a:p>
            <a:pPr>
              <a:buClr>
                <a:srgbClr val="002060"/>
              </a:buClr>
            </a:pP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For other sociologists, the goal is to propose and examine explanations of reality</a:t>
            </a:r>
          </a:p>
        </p:txBody>
      </p:sp>
    </p:spTree>
    <p:extLst>
      <p:ext uri="{BB962C8B-B14F-4D97-AF65-F5344CB8AC3E}">
        <p14:creationId xmlns:p14="http://schemas.microsoft.com/office/powerpoint/2010/main" val="678854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Knowing What We Know,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The research process: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Develop new concepts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Measure new relationships between them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Develop plausible new explanations of the observed relations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Derive new hypotheses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Collect new data, and so on</a:t>
            </a:r>
          </a:p>
        </p:txBody>
      </p:sp>
    </p:spTree>
    <p:extLst>
      <p:ext uri="{BB962C8B-B14F-4D97-AF65-F5344CB8AC3E}">
        <p14:creationId xmlns:p14="http://schemas.microsoft.com/office/powerpoint/2010/main" val="886618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Knowing What We Know,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Social circumstances largely control the outcomes of people’s lives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E.g., Unequal opportunity, the result of being born into a particular social class. Usually, unequal opportunity passes down from one generation to the next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Common sense is likely to misinform us about society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188640"/>
            <a:ext cx="8712968" cy="1224136"/>
          </a:xfrm>
          <a:prstGeom prst="rect">
            <a:avLst/>
          </a:prstGeom>
          <a:noFill/>
          <a:ln w="25400" algn="ctr">
            <a:solidFill>
              <a:srgbClr val="385D8A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42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Knowing What We Know,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Social Determinants of Health (Raphael, 2009)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</a:rPr>
              <a:t>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ffects of various social factors on well-being</a:t>
            </a:r>
          </a:p>
          <a:p>
            <a:pPr lvl="2">
              <a:buClr>
                <a:srgbClr val="002060"/>
              </a:buClr>
            </a:pPr>
            <a:r>
              <a:rPr lang="en-US" sz="2000" dirty="0">
                <a:solidFill>
                  <a:srgbClr val="000000"/>
                </a:solidFill>
                <a:latin typeface="Garamond" panose="02020404030301010803" pitchFamily="18" charset="0"/>
              </a:rPr>
              <a:t>E.g.,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1919 Spanish flu epidemic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R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esearchers have noted that it is usually the </a:t>
            </a:r>
            <a:r>
              <a:rPr lang="en-US" sz="2400" b="1" u="sng" dirty="0">
                <a:latin typeface="Garamond" panose="02020404030301010803" pitchFamily="18" charset="0"/>
                <a:cs typeface="Arial" pitchFamily="34" charset="0"/>
              </a:rPr>
              <a:t>most vulnerable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who are hurt or killed in any disaster, disease driven or otherwise</a:t>
            </a:r>
          </a:p>
        </p:txBody>
      </p:sp>
    </p:spTree>
    <p:extLst>
      <p:ext uri="{BB962C8B-B14F-4D97-AF65-F5344CB8AC3E}">
        <p14:creationId xmlns:p14="http://schemas.microsoft.com/office/powerpoint/2010/main" val="34961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Figure 1.1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pic>
        <p:nvPicPr>
          <p:cNvPr id="6" name="Picture 5" descr="9780199024698_Print.pdf - Adobe Acrobat Reader DC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0" t="24275" r="34340" b="28391"/>
          <a:stretch/>
        </p:blipFill>
        <p:spPr>
          <a:xfrm>
            <a:off x="1439652" y="1412776"/>
            <a:ext cx="6192688" cy="461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001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824336"/>
            <a:ext cx="8352928" cy="892696"/>
          </a:xfrm>
        </p:spPr>
        <p:txBody>
          <a:bodyPr>
            <a:noAutofit/>
          </a:bodyPr>
          <a:lstStyle/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Ways of Looking at Sociology</a:t>
            </a:r>
          </a:p>
        </p:txBody>
      </p:sp>
    </p:spTree>
    <p:extLst>
      <p:ext uri="{BB962C8B-B14F-4D97-AF65-F5344CB8AC3E}">
        <p14:creationId xmlns:p14="http://schemas.microsoft.com/office/powerpoint/2010/main" val="1153719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Autofit/>
          </a:bodyPr>
          <a:lstStyle/>
          <a:p>
            <a:r>
              <a:rPr lang="en-CA" sz="4000" b="1" dirty="0">
                <a:latin typeface="Garamond" panose="02020404030301010803" pitchFamily="18" charset="0"/>
                <a:cs typeface="Arial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The Sociological Imagination and Sociology’s Beginnings</a:t>
            </a:r>
          </a:p>
          <a:p>
            <a:pPr>
              <a:buClr>
                <a:srgbClr val="002060"/>
              </a:buClr>
            </a:pPr>
            <a:r>
              <a:rPr lang="en-CA" sz="2800" dirty="0">
                <a:latin typeface="Garamond" panose="02020404030301010803" pitchFamily="18" charset="0"/>
                <a:cs typeface="Arial" pitchFamily="34" charset="0"/>
              </a:rPr>
              <a:t>Foundational Concepts of Sociology</a:t>
            </a:r>
          </a:p>
          <a:p>
            <a:pPr>
              <a:buClr>
                <a:srgbClr val="002060"/>
              </a:buClr>
            </a:pPr>
            <a:r>
              <a:rPr lang="en-CA" sz="2800" dirty="0">
                <a:latin typeface="Garamond" panose="02020404030301010803" pitchFamily="18" charset="0"/>
                <a:cs typeface="Arial" pitchFamily="34" charset="0"/>
              </a:rPr>
              <a:t>Knowing What We Know</a:t>
            </a:r>
          </a:p>
          <a:p>
            <a:pPr>
              <a:buClr>
                <a:srgbClr val="002060"/>
              </a:buClr>
            </a:pPr>
            <a:r>
              <a:rPr lang="en-CA" sz="2800" dirty="0">
                <a:latin typeface="Garamond" panose="02020404030301010803" pitchFamily="18" charset="0"/>
                <a:cs typeface="Arial" pitchFamily="34" charset="0"/>
              </a:rPr>
              <a:t>Ways of Looking at Sociology </a:t>
            </a:r>
          </a:p>
          <a:p>
            <a:pPr>
              <a:buClr>
                <a:srgbClr val="002060"/>
              </a:buClr>
            </a:pPr>
            <a:r>
              <a:rPr lang="en-CA" sz="2800" dirty="0">
                <a:latin typeface="Garamond" panose="02020404030301010803" pitchFamily="18" charset="0"/>
                <a:cs typeface="Arial" pitchFamily="34" charset="0"/>
              </a:rPr>
              <a:t>Skills Gained from Studying Sociology </a:t>
            </a:r>
          </a:p>
        </p:txBody>
      </p:sp>
    </p:spTree>
    <p:extLst>
      <p:ext uri="{BB962C8B-B14F-4D97-AF65-F5344CB8AC3E}">
        <p14:creationId xmlns:p14="http://schemas.microsoft.com/office/powerpoint/2010/main" val="10467098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Ways of Looking at Sociology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Today, sociologists highlight four distinct schools of thought: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Conflict theory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Functionalism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Symbolic Interactionism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Feminism/Feminist Theory</a:t>
            </a:r>
          </a:p>
        </p:txBody>
      </p:sp>
    </p:spTree>
    <p:extLst>
      <p:ext uri="{BB962C8B-B14F-4D97-AF65-F5344CB8AC3E}">
        <p14:creationId xmlns:p14="http://schemas.microsoft.com/office/powerpoint/2010/main" val="24210461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Conflict Theory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Concerned with the unequal distribution of wealth and power in a society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Theorists view society as a collection of groups that constantly struggle with each other to dominate society and its institutions, or to achieve equal access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Draws inspiration from Marx and Weber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Weber proposed that ideas—including religious beliefs and economic views—can change societies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Marx proposed social conflict comes from the power difference between social classes</a:t>
            </a:r>
          </a:p>
        </p:txBody>
      </p:sp>
    </p:spTree>
    <p:extLst>
      <p:ext uri="{BB962C8B-B14F-4D97-AF65-F5344CB8AC3E}">
        <p14:creationId xmlns:p14="http://schemas.microsoft.com/office/powerpoint/2010/main" val="6673560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Functionalism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56184"/>
            <a:ext cx="8352928" cy="4781128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Views society as a set of interconnected parts that work together to preserve the overall stability and efficiency of the whole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Assumes that each part plays an essential and complementary role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Sociologists trace the origins of functional theory to Émile Durkheim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Manifest and latent functions are important because they help us understand how every social institution has a purpose (Merton 1957)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Social problems are the failure of institutions to adapt during rapid social and economic shifts</a:t>
            </a:r>
          </a:p>
        </p:txBody>
      </p:sp>
    </p:spTree>
    <p:extLst>
      <p:ext uri="{BB962C8B-B14F-4D97-AF65-F5344CB8AC3E}">
        <p14:creationId xmlns:p14="http://schemas.microsoft.com/office/powerpoint/2010/main" val="2332045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Symbolic Interactionism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997152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Focuses on small-group interactions—the ways people interact with one another, and the meanings, definitions, and interpretations that influence these interactions.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Originated with Max Weber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Explores</a:t>
            </a:r>
          </a:p>
          <a:p>
            <a:pPr marL="800100" lvl="1" indent="-342900">
              <a:buClr>
                <a:srgbClr val="002060"/>
              </a:buClr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Garamond" panose="02020404030301010803" pitchFamily="18" charset="0"/>
              </a:rPr>
              <a:t>M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eaning people attach to </a:t>
            </a:r>
            <a:r>
              <a:rPr lang="en-US" sz="1600" b="0" i="0" u="none" strike="noStrike" baseline="0" dirty="0" err="1">
                <a:solidFill>
                  <a:srgbClr val="000000"/>
                </a:solidFill>
                <a:latin typeface="Garamond" panose="02020404030301010803" pitchFamily="18" charset="0"/>
              </a:rPr>
              <a:t>behaviour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</a:p>
          <a:p>
            <a:pPr marL="800100" lvl="1" indent="-342900">
              <a:buClr>
                <a:srgbClr val="002060"/>
              </a:buClr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Garamond" panose="02020404030301010803" pitchFamily="18" charset="0"/>
              </a:rPr>
              <a:t>S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ocial reality as something that people are always constructing and revising</a:t>
            </a:r>
          </a:p>
          <a:p>
            <a:pPr marL="800100" lvl="1" indent="-342900">
              <a:buClr>
                <a:srgbClr val="002060"/>
              </a:buClr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Garamond" panose="02020404030301010803" pitchFamily="18" charset="0"/>
              </a:rPr>
              <a:t>Q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ualitative data, rather than the quantitative data </a:t>
            </a:r>
            <a:endParaRPr lang="en-US" sz="20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It is through face-to-face, symbol-using interaction that people “construct” reality together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E.g., Online Gaming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Culture is fluid, not static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Garamond" panose="02020404030301010803" pitchFamily="18" charset="0"/>
                <a:cs typeface="Arial" pitchFamily="34" charset="0"/>
              </a:rPr>
              <a:t>Symbolic Violence: </a:t>
            </a: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Nonphysical violence or harm perpetrated by the powerful against the powerless.</a:t>
            </a:r>
          </a:p>
        </p:txBody>
      </p:sp>
    </p:spTree>
    <p:extLst>
      <p:ext uri="{BB962C8B-B14F-4D97-AF65-F5344CB8AC3E}">
        <p14:creationId xmlns:p14="http://schemas.microsoft.com/office/powerpoint/2010/main" val="32871096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 lnSpcReduction="10000"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Feminist sociology has deep roots in </a:t>
            </a: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feminist theory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Several subdisciplines: liberal feminism, antiracist feminism, socialist feminism, radical feminism, ecofeminism, and others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Focus on gender inequality and the domination of women by men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Study the ways gender makes the lives of women and nonbinary people different from those of men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Rejection of the female role is far more costly to women than is men’s rejection of the male role</a:t>
            </a:r>
          </a:p>
          <a:p>
            <a:pPr>
              <a:buClr>
                <a:srgbClr val="002060"/>
              </a:buClr>
            </a:pP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Intersectionality: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A theoretical approach that examines the interconnection of social disadvantages related to ethnicity, class, and gender, which creates more complex, interdependent systems of oppression.</a:t>
            </a:r>
            <a:endParaRPr lang="en-US" sz="20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4854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824336"/>
            <a:ext cx="8352928" cy="892696"/>
          </a:xfrm>
        </p:spPr>
        <p:txBody>
          <a:bodyPr>
            <a:noAutofit/>
          </a:bodyPr>
          <a:lstStyle/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Skills Gained from Studying Sociology</a:t>
            </a:r>
          </a:p>
        </p:txBody>
      </p:sp>
    </p:spTree>
    <p:extLst>
      <p:ext uri="{BB962C8B-B14F-4D97-AF65-F5344CB8AC3E}">
        <p14:creationId xmlns:p14="http://schemas.microsoft.com/office/powerpoint/2010/main" val="2366279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Skills Gained from Studying Sociology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Research abilities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Cross-cultural awareness and understanding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Problem solving and critical thinking skills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Communication, reading, and writing skills 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Recognition of trends and patterns</a:t>
            </a:r>
          </a:p>
        </p:txBody>
      </p:sp>
    </p:spTree>
    <p:extLst>
      <p:ext uri="{BB962C8B-B14F-4D97-AF65-F5344CB8AC3E}">
        <p14:creationId xmlns:p14="http://schemas.microsoft.com/office/powerpoint/2010/main" val="4168035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Chapter Summary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In this chapter we learned: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T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he sociological imagination and how it helps us see big issues in small problems and strangeness in familiar things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Ways that sociology developed in connection with the Enlightenment and saw how it distinguishes itself from other social sciences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T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wo of sociology’s central concerns—culture and social structure—are invisible but also the key to understanding how societies work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Sociology is the systematic study of social institutions, societies, inequality, and different types of people, relationships, and groups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It has always been oriented toward problem solving</a:t>
            </a: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Many approaches to sociological thinking but four discussed in this book include: conflict theory, feminist theory, functionalism, symbolic interactionism</a:t>
            </a:r>
          </a:p>
        </p:txBody>
      </p:sp>
    </p:spTree>
    <p:extLst>
      <p:ext uri="{BB962C8B-B14F-4D97-AF65-F5344CB8AC3E}">
        <p14:creationId xmlns:p14="http://schemas.microsoft.com/office/powerpoint/2010/main" val="42896334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Discussion Questions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1528192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What is the sociological imagination?</a:t>
            </a:r>
          </a:p>
          <a:p>
            <a:pPr>
              <a:buClr>
                <a:srgbClr val="002060"/>
              </a:buClr>
            </a:pP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Explain how studying sociology teaches critical thinking skills.</a:t>
            </a:r>
          </a:p>
        </p:txBody>
      </p:sp>
    </p:spTree>
    <p:extLst>
      <p:ext uri="{BB962C8B-B14F-4D97-AF65-F5344CB8AC3E}">
        <p14:creationId xmlns:p14="http://schemas.microsoft.com/office/powerpoint/2010/main" val="377788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824336"/>
            <a:ext cx="8352928" cy="892696"/>
          </a:xfrm>
        </p:spPr>
        <p:txBody>
          <a:bodyPr>
            <a:noAutofit/>
          </a:bodyPr>
          <a:lstStyle/>
          <a:p>
            <a:pPr marL="0" indent="0" algn="ctr">
              <a:buClr>
                <a:srgbClr val="F36F23"/>
              </a:buClr>
              <a:buNone/>
            </a:pPr>
            <a:r>
              <a:rPr lang="en-US" sz="4800" dirty="0">
                <a:solidFill>
                  <a:srgbClr val="002060"/>
                </a:solidFill>
                <a:latin typeface="Garamond" panose="02020404030301010803" pitchFamily="18" charset="0"/>
                <a:cs typeface="Arial" pitchFamily="34" charset="0"/>
              </a:rPr>
              <a:t>The Sociological Imagination and Sociology’s Beginnings</a:t>
            </a:r>
          </a:p>
        </p:txBody>
      </p:sp>
    </p:spTree>
    <p:extLst>
      <p:ext uri="{BB962C8B-B14F-4D97-AF65-F5344CB8AC3E}">
        <p14:creationId xmlns:p14="http://schemas.microsoft.com/office/powerpoint/2010/main" val="371296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C. Wright Mills and the Sociological Imagination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2028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Sociological imagination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The ability to see the underlying societal causes of individual experiences and issues.</a:t>
            </a:r>
          </a:p>
          <a:p>
            <a:pPr>
              <a:buClr>
                <a:srgbClr val="002060"/>
              </a:buClr>
            </a:pPr>
            <a:endParaRPr lang="en-US" sz="28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Society: 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A group of people who occupy a particular territory, feel they make up a unified and distinct entity, and share a standard set of assumptions about reality.</a:t>
            </a:r>
          </a:p>
        </p:txBody>
      </p:sp>
    </p:spTree>
    <p:extLst>
      <p:ext uri="{BB962C8B-B14F-4D97-AF65-F5344CB8AC3E}">
        <p14:creationId xmlns:p14="http://schemas.microsoft.com/office/powerpoint/2010/main" val="1144361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C. Wright Mills and the Sociological Imagination,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6024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Norms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 The rules or expectations of </a:t>
            </a:r>
            <a:r>
              <a:rPr lang="en-US" sz="2800" dirty="0" err="1">
                <a:latin typeface="Garamond" panose="02020404030301010803" pitchFamily="18" charset="0"/>
                <a:cs typeface="Arial" pitchFamily="34" charset="0"/>
              </a:rPr>
              <a:t>behaviour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 people consider acceptable in their group or society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Norms vary from one society to another and change over time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sz="2400" dirty="0">
              <a:latin typeface="Garamond" panose="02020404030301010803" pitchFamily="18" charset="0"/>
              <a:cs typeface="Arial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Values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:</a:t>
            </a: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 </a:t>
            </a:r>
            <a:r>
              <a:rPr lang="en-US" sz="2800" dirty="0">
                <a:latin typeface="Garamond" panose="02020404030301010803" pitchFamily="18" charset="0"/>
                <a:cs typeface="Arial" pitchFamily="34" charset="0"/>
              </a:rPr>
              <a:t>Shared understanding of what a group or society considers suitable, right, and desirable; a way of viewing the world and attaching positive or negative sentiments.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Values</a:t>
            </a:r>
            <a:r>
              <a:rPr lang="en-US" sz="2400" dirty="0">
                <a:solidFill>
                  <a:srgbClr val="70BF45"/>
                </a:solidFill>
                <a:latin typeface="Garamond" panose="02020404030301010803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vary between communities and change over time</a:t>
            </a:r>
          </a:p>
        </p:txBody>
      </p:sp>
    </p:spTree>
    <p:extLst>
      <p:ext uri="{BB962C8B-B14F-4D97-AF65-F5344CB8AC3E}">
        <p14:creationId xmlns:p14="http://schemas.microsoft.com/office/powerpoint/2010/main" val="1360428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C. Wright Mills and the Sociological Imagination, cont’d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91646"/>
            <a:ext cx="8352928" cy="347365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b="1" dirty="0">
                <a:latin typeface="Garamond" panose="02020404030301010803" pitchFamily="18" charset="0"/>
                <a:cs typeface="Arial" pitchFamily="34" charset="0"/>
              </a:rPr>
              <a:t>Using your sociological imagination: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A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pplying critical thinking skills to social issues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W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ay of thinking about society as a tapestry of individual lives interacting and evolving in time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Garamond" panose="02020404030301010803" pitchFamily="18" charset="0"/>
                <a:cs typeface="Arial" pitchFamily="34" charset="0"/>
              </a:rPr>
              <a:t>L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ens through which to make the world come alive</a:t>
            </a:r>
          </a:p>
        </p:txBody>
      </p:sp>
    </p:spTree>
    <p:extLst>
      <p:ext uri="{BB962C8B-B14F-4D97-AF65-F5344CB8AC3E}">
        <p14:creationId xmlns:p14="http://schemas.microsoft.com/office/powerpoint/2010/main" val="4090596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Peter Berger and Understanding Sociology 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60240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Understanding sociology also means seeing the </a:t>
            </a: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general in particular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cases (Peter Berger 1963)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According to Berger (1963) this means looking at seemingly unique individual events or circumstances and finding patterns and trends that might point to broader forces at work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Sociologists need to hone their imagination by </a:t>
            </a:r>
            <a:r>
              <a:rPr lang="en-US" sz="2400" i="1" dirty="0">
                <a:latin typeface="Garamond" panose="02020404030301010803" pitchFamily="18" charset="0"/>
                <a:cs typeface="Arial" pitchFamily="34" charset="0"/>
              </a:rPr>
              <a:t>seeing the strange in the familiar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.</a:t>
            </a: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 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e.g., Marriage, Life Transitions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Both techniques helps us to use our sociological imagination to connect </a:t>
            </a: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personal troubles 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to </a:t>
            </a:r>
            <a:r>
              <a:rPr lang="en-US" sz="2400" b="1" dirty="0">
                <a:latin typeface="Garamond" panose="02020404030301010803" pitchFamily="18" charset="0"/>
                <a:cs typeface="Arial" pitchFamily="34" charset="0"/>
              </a:rPr>
              <a:t>public issues</a:t>
            </a: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517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29614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  <a:cs typeface="Arial" pitchFamily="34" charset="0"/>
              </a:rPr>
              <a:t>The Beginnings of Sociology as a Discipline</a:t>
            </a:r>
            <a:endParaRPr lang="en-CA" sz="4000" b="1" dirty="0">
              <a:latin typeface="Garamond" panose="020204040303010108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16224"/>
            <a:ext cx="8352928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Age of Enlightenment (roughly 1650 to 1850)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  <a:cs typeface="Arial" pitchFamily="34" charset="0"/>
              </a:rPr>
              <a:t>The Enlightenment promoted secular (nonreligious) institutions, the rule of law, free economic markets, and mass literacy.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Early nineteenth century sociologists began to develop a science of society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Garamond" panose="02020404030301010803" pitchFamily="18" charset="0"/>
                <a:cs typeface="Arial" pitchFamily="34" charset="0"/>
              </a:rPr>
              <a:t>Sociology’s three founding figures: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Émile Durkheim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Karl Marx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Max Weber </a:t>
            </a:r>
            <a:endParaRPr lang="en-US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718365"/>
      </p:ext>
    </p:extLst>
  </p:cSld>
  <p:clrMapOvr>
    <a:masterClrMapping/>
  </p:clrMapOvr>
</p:sld>
</file>

<file path=ppt/theme/theme1.xml><?xml version="1.0" encoding="utf-8"?>
<a:theme xmlns:a="http://schemas.openxmlformats.org/drawingml/2006/main" name="PPT_OUP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57D5FB25-C71A-4FA0-B2CB-224F648BF6A8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PPT_OUP_THEME</Template>
  <TotalTime>731</TotalTime>
  <Words>2106</Words>
  <Application>Microsoft Office PowerPoint</Application>
  <PresentationFormat>On-screen Show (4:3)</PresentationFormat>
  <Paragraphs>191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Garamond</vt:lpstr>
      <vt:lpstr>PPT_OUP_THEME</vt:lpstr>
      <vt:lpstr>Custom Design</vt:lpstr>
      <vt:lpstr>1_Custom Design</vt:lpstr>
      <vt:lpstr>   </vt:lpstr>
      <vt:lpstr>Learning Objectives</vt:lpstr>
      <vt:lpstr>Introduction</vt:lpstr>
      <vt:lpstr>PowerPoint Presentation</vt:lpstr>
      <vt:lpstr>C. Wright Mills and the Sociological Imagination</vt:lpstr>
      <vt:lpstr>C. Wright Mills and the Sociological Imagination, cont’d</vt:lpstr>
      <vt:lpstr>C. Wright Mills and the Sociological Imagination, cont’d</vt:lpstr>
      <vt:lpstr>Peter Berger and Understanding Sociology </vt:lpstr>
      <vt:lpstr>The Beginnings of Sociology as a Discipline</vt:lpstr>
      <vt:lpstr>The Beginnings of Sociology as a Discipline, cont’d</vt:lpstr>
      <vt:lpstr>Founders of Sociology - Émile Durkheim</vt:lpstr>
      <vt:lpstr>Founders of Sociology - Karl Marx</vt:lpstr>
      <vt:lpstr>Founders of Sociology - Max Weber</vt:lpstr>
      <vt:lpstr>Founders of Sociology, cont’d</vt:lpstr>
      <vt:lpstr>Founders of Sociology, cont’d</vt:lpstr>
      <vt:lpstr>Founders of Sociology, cont’d</vt:lpstr>
      <vt:lpstr>PowerPoint Presentation</vt:lpstr>
      <vt:lpstr>Foundational Concepts of Sociology</vt:lpstr>
      <vt:lpstr>Foundational Concepts of Sociology</vt:lpstr>
      <vt:lpstr>Foundational Concepts of Sociology, cont’d</vt:lpstr>
      <vt:lpstr>Foundational Concepts of Sociology, cont’d</vt:lpstr>
      <vt:lpstr>Foundational Concepts of Sociology, cont’d</vt:lpstr>
      <vt:lpstr>PowerPoint Presentation</vt:lpstr>
      <vt:lpstr>Knowing What We Know</vt:lpstr>
      <vt:lpstr>Knowing What We Know, cont’d</vt:lpstr>
      <vt:lpstr>Knowing What We Know, cont’d</vt:lpstr>
      <vt:lpstr>Knowing What We Know, cont’d</vt:lpstr>
      <vt:lpstr>Figure 1.1</vt:lpstr>
      <vt:lpstr>PowerPoint Presentation</vt:lpstr>
      <vt:lpstr>Ways of Looking at Sociology</vt:lpstr>
      <vt:lpstr>Conflict Theory</vt:lpstr>
      <vt:lpstr>Functionalism</vt:lpstr>
      <vt:lpstr>Symbolic Interactionism </vt:lpstr>
      <vt:lpstr>Feminism</vt:lpstr>
      <vt:lpstr>PowerPoint Presentation</vt:lpstr>
      <vt:lpstr>Skills Gained from Studying Sociology</vt:lpstr>
      <vt:lpstr>Chapter Summary</vt:lpstr>
      <vt:lpstr>Discussion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Inspiring the Sociological Imagination</dc:title>
  <dc:creator>User</dc:creator>
  <cp:lastModifiedBy>DUENAS, Lauren</cp:lastModifiedBy>
  <cp:revision>45</cp:revision>
  <dcterms:created xsi:type="dcterms:W3CDTF">2018-01-29T08:46:36Z</dcterms:created>
  <dcterms:modified xsi:type="dcterms:W3CDTF">2021-01-04T19:35:31Z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2020-12-31T19:00:05Z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7f343842-6e77-4599-ac4e-000029876740</vt:lpwstr>
  </property>
  <property fmtid="{D5CDD505-2E9C-101B-9397-08002B2CF9AE}" pid="8" name="MSIP_Label_be5cb09a-2992-49d6-8ac9-5f63e7b1ad2f_ContentBits">
    <vt:lpwstr>0</vt:lpwstr>
  </property>
</Properties>
</file>