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0"/>
  </p:handoutMasterIdLst>
  <p:sldIdLst>
    <p:sldId id="256" r:id="rId2"/>
    <p:sldId id="283" r:id="rId3"/>
    <p:sldId id="257" r:id="rId4"/>
    <p:sldId id="284" r:id="rId5"/>
    <p:sldId id="258" r:id="rId6"/>
    <p:sldId id="259" r:id="rId7"/>
    <p:sldId id="260" r:id="rId8"/>
    <p:sldId id="261" r:id="rId9"/>
    <p:sldId id="274" r:id="rId10"/>
    <p:sldId id="275" r:id="rId11"/>
    <p:sldId id="276" r:id="rId12"/>
    <p:sldId id="285" r:id="rId13"/>
    <p:sldId id="286" r:id="rId14"/>
    <p:sldId id="279" r:id="rId15"/>
    <p:sldId id="280" r:id="rId16"/>
    <p:sldId id="278" r:id="rId17"/>
    <p:sldId id="288" r:id="rId18"/>
    <p:sldId id="263" r:id="rId19"/>
    <p:sldId id="264" r:id="rId20"/>
    <p:sldId id="265" r:id="rId21"/>
    <p:sldId id="266" r:id="rId22"/>
    <p:sldId id="267" r:id="rId23"/>
    <p:sldId id="268" r:id="rId24"/>
    <p:sldId id="269" r:id="rId25"/>
    <p:sldId id="281" r:id="rId26"/>
    <p:sldId id="270" r:id="rId27"/>
    <p:sldId id="282" r:id="rId28"/>
    <p:sldId id="2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Gonzalez O'brien" initials="BGO" lastIdx="7" clrIdx="0">
    <p:extLst>
      <p:ext uri="{19B8F6BF-5375-455C-9EA6-DF929625EA0E}">
        <p15:presenceInfo xmlns:p15="http://schemas.microsoft.com/office/powerpoint/2012/main" userId="S::bgonzalezobrien@sdsu.edu::c0d01aa4-865d-4ae2-852e-247dc8ed43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85890" autoAdjust="0"/>
  </p:normalViewPr>
  <p:slideViewPr>
    <p:cSldViewPr snapToGrid="0" snapToObjects="1">
      <p:cViewPr varScale="1">
        <p:scale>
          <a:sx n="102" d="100"/>
          <a:sy n="102" d="100"/>
        </p:scale>
        <p:origin x="174" y="25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2" d="100"/>
          <a:sy n="102" d="100"/>
        </p:scale>
        <p:origin x="222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DDC67-A332-4242-B830-C1F02A5C3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A582DAA-27B2-4E2E-AE9E-353E162F35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D86771-3778-442C-A2CE-9244110C3B5D}" type="datetimeFigureOut">
              <a:rPr lang="en-GB" smtClean="0"/>
              <a:t>05/01/2021</a:t>
            </a:fld>
            <a:endParaRPr lang="en-GB"/>
          </a:p>
        </p:txBody>
      </p:sp>
      <p:sp>
        <p:nvSpPr>
          <p:cNvPr id="4" name="Footer Placeholder 3">
            <a:extLst>
              <a:ext uri="{FF2B5EF4-FFF2-40B4-BE49-F238E27FC236}">
                <a16:creationId xmlns:a16="http://schemas.microsoft.com/office/drawing/2014/main" id="{C320E5F8-9456-4537-A690-B109B2C0A8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89FAE0-9B29-4CB4-A161-D133423697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23B32E-334F-475A-9F67-424D2193E2BD}" type="slidenum">
              <a:rPr lang="en-GB" smtClean="0"/>
              <a:t>‹#›</a:t>
            </a:fld>
            <a:endParaRPr lang="en-GB"/>
          </a:p>
        </p:txBody>
      </p:sp>
    </p:spTree>
    <p:extLst>
      <p:ext uri="{BB962C8B-B14F-4D97-AF65-F5344CB8AC3E}">
        <p14:creationId xmlns:p14="http://schemas.microsoft.com/office/powerpoint/2010/main" val="23375295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52D803-BF5D-4045-9586-1EFBBE34A1F0}" type="datetimeFigureOut">
              <a:rPr lang="en-US" smtClean="0"/>
              <a:t>1/5/2021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9FBC96-DFEE-6242-9BBB-4DA27F07A8D8}" type="slidenum">
              <a:rPr lang="en-US" smtClean="0"/>
              <a:t>‹#›</a:t>
            </a:fld>
            <a:endParaRPr lang="en-US"/>
          </a:p>
        </p:txBody>
      </p:sp>
    </p:spTree>
    <p:extLst>
      <p:ext uri="{BB962C8B-B14F-4D97-AF65-F5344CB8AC3E}">
        <p14:creationId xmlns:p14="http://schemas.microsoft.com/office/powerpoint/2010/main" val="98044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52D803-BF5D-4045-9586-1EFBBE34A1F0}" type="datetimeFigureOut">
              <a:rPr lang="en-US" smtClean="0"/>
              <a:t>1/5/2021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9FBC96-DFEE-6242-9BBB-4DA27F07A8D8}" type="slidenum">
              <a:rPr lang="en-US" smtClean="0"/>
              <a:t>‹#›</a:t>
            </a:fld>
            <a:endParaRPr lang="en-US"/>
          </a:p>
        </p:txBody>
      </p:sp>
      <p:pic>
        <p:nvPicPr>
          <p:cNvPr id="1026" name="Picture 2"/>
          <p:cNvPicPr>
            <a:picLocks noChangeAspect="1" noChangeArrowheads="1"/>
          </p:cNvPicPr>
          <p:nvPr userDrawn="1"/>
        </p:nvPicPr>
        <p:blipFill>
          <a:blip r:embed="rId2"/>
          <a:stretch>
            <a:fillRect/>
          </a:stretch>
        </p:blipFill>
        <p:spPr bwMode="auto">
          <a:xfrm>
            <a:off x="7931675" y="108959"/>
            <a:ext cx="111473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5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52D803-BF5D-4045-9586-1EFBBE34A1F0}" type="datetimeFigureOut">
              <a:rPr lang="en-US" smtClean="0"/>
              <a:t>1/5/2021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9FBC96-DFEE-6242-9BBB-4DA27F07A8D8}" type="slidenum">
              <a:rPr lang="en-US" smtClean="0"/>
              <a:t>‹#›</a:t>
            </a:fld>
            <a:endParaRPr lang="en-US"/>
          </a:p>
        </p:txBody>
      </p:sp>
    </p:spTree>
    <p:extLst>
      <p:ext uri="{BB962C8B-B14F-4D97-AF65-F5344CB8AC3E}">
        <p14:creationId xmlns:p14="http://schemas.microsoft.com/office/powerpoint/2010/main" val="921139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1" descr="OUP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816" y="61722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9"/>
          <p:cNvSpPr>
            <a:spLocks noChangeShapeType="1"/>
          </p:cNvSpPr>
          <p:nvPr userDrawn="1"/>
        </p:nvSpPr>
        <p:spPr bwMode="auto">
          <a:xfrm>
            <a:off x="533400" y="0"/>
            <a:ext cx="0" cy="6858000"/>
          </a:xfrm>
          <a:prstGeom prst="line">
            <a:avLst/>
          </a:prstGeom>
          <a:noFill/>
          <a:ln w="317500">
            <a:solidFill>
              <a:srgbClr val="7197C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4"/>
          <p:cNvSpPr txBox="1">
            <a:spLocks noChangeArrowheads="1"/>
          </p:cNvSpPr>
          <p:nvPr userDrawn="1"/>
        </p:nvSpPr>
        <p:spPr bwMode="auto">
          <a:xfrm>
            <a:off x="4734382" y="6205670"/>
            <a:ext cx="4298533" cy="307777"/>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400" dirty="0">
                <a:latin typeface="Times New Roman" pitchFamily="18" charset="0"/>
                <a:ea typeface="+mn-ea"/>
                <a:cs typeface="Times New Roman" pitchFamily="18" charset="0"/>
              </a:rPr>
              <a:t>CHAPTER 5 Civil Rights: Inequality and Equality</a:t>
            </a:r>
          </a:p>
        </p:txBody>
      </p:sp>
      <p:sp>
        <p:nvSpPr>
          <p:cNvPr id="11" name="Line 9"/>
          <p:cNvSpPr>
            <a:spLocks noChangeShapeType="1"/>
          </p:cNvSpPr>
          <p:nvPr userDrawn="1"/>
        </p:nvSpPr>
        <p:spPr bwMode="auto">
          <a:xfrm rot="5400000">
            <a:off x="4560019" y="1439128"/>
            <a:ext cx="6868" cy="9161093"/>
          </a:xfrm>
          <a:prstGeom prst="line">
            <a:avLst/>
          </a:prstGeom>
          <a:noFill/>
          <a:ln w="317500">
            <a:solidFill>
              <a:srgbClr val="92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2"/>
          <p:cNvPicPr>
            <a:picLocks noChangeAspect="1" noChangeArrowheads="1"/>
          </p:cNvPicPr>
          <p:nvPr userDrawn="1"/>
        </p:nvPicPr>
        <p:blipFill>
          <a:blip r:embed="rId6"/>
          <a:stretch>
            <a:fillRect/>
          </a:stretch>
        </p:blipFill>
        <p:spPr bwMode="auto">
          <a:xfrm>
            <a:off x="7931675" y="108959"/>
            <a:ext cx="111473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95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36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194" y="2266451"/>
            <a:ext cx="7772400" cy="1470025"/>
          </a:xfrm>
        </p:spPr>
        <p:txBody>
          <a:bodyPr>
            <a:normAutofit/>
          </a:bodyPr>
          <a:lstStyle/>
          <a:p>
            <a:r>
              <a:rPr lang="en-US" sz="4000" dirty="0"/>
              <a:t>Civil Rights: Inequality and Equality</a:t>
            </a:r>
          </a:p>
        </p:txBody>
      </p:sp>
      <p:sp>
        <p:nvSpPr>
          <p:cNvPr id="3" name="Subtitle 2"/>
          <p:cNvSpPr>
            <a:spLocks noGrp="1"/>
          </p:cNvSpPr>
          <p:nvPr>
            <p:ph type="subTitle" idx="1"/>
          </p:nvPr>
        </p:nvSpPr>
        <p:spPr>
          <a:xfrm>
            <a:off x="1371600" y="2094537"/>
            <a:ext cx="6400800" cy="631479"/>
          </a:xfrm>
        </p:spPr>
        <p:txBody>
          <a:bodyPr/>
          <a:lstStyle/>
          <a:p>
            <a:r>
              <a:rPr lang="en-US" dirty="0"/>
              <a:t>Chapter 5</a:t>
            </a:r>
          </a:p>
        </p:txBody>
      </p:sp>
    </p:spTree>
    <p:extLst>
      <p:ext uri="{BB962C8B-B14F-4D97-AF65-F5344CB8AC3E}">
        <p14:creationId xmlns:p14="http://schemas.microsoft.com/office/powerpoint/2010/main" val="320665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914400" y="1600200"/>
            <a:ext cx="8229600" cy="4525963"/>
          </a:xfrm>
        </p:spPr>
        <p:txBody>
          <a:bodyPr/>
          <a:lstStyle/>
          <a:p>
            <a:pPr marL="0" indent="0">
              <a:buNone/>
            </a:pPr>
            <a:r>
              <a:rPr lang="en-US" dirty="0"/>
              <a:t>Blacks (</a:t>
            </a:r>
            <a:r>
              <a:rPr lang="en-US" i="1" dirty="0"/>
              <a:t>cont.</a:t>
            </a:r>
            <a:r>
              <a:rPr lang="en-US" dirty="0"/>
              <a:t>)</a:t>
            </a:r>
          </a:p>
          <a:p>
            <a:pPr lvl="1"/>
            <a:r>
              <a:rPr lang="en-US" dirty="0"/>
              <a:t>The civil rights era</a:t>
            </a:r>
          </a:p>
          <a:p>
            <a:pPr lvl="2"/>
            <a:r>
              <a:rPr lang="en-US" dirty="0"/>
              <a:t>Fair Employment Practices Committee</a:t>
            </a:r>
          </a:p>
          <a:p>
            <a:pPr lvl="2"/>
            <a:r>
              <a:rPr lang="en-US" dirty="0"/>
              <a:t>Interest groups and social movements</a:t>
            </a:r>
          </a:p>
          <a:p>
            <a:pPr lvl="3"/>
            <a:r>
              <a:rPr lang="en-US" dirty="0"/>
              <a:t>NAACP</a:t>
            </a:r>
          </a:p>
          <a:p>
            <a:pPr lvl="4"/>
            <a:r>
              <a:rPr lang="en-US" i="1" dirty="0"/>
              <a:t>Guinn and Beal v. United States </a:t>
            </a:r>
            <a:r>
              <a:rPr lang="en-US" dirty="0"/>
              <a:t>(1915)</a:t>
            </a:r>
          </a:p>
          <a:p>
            <a:pPr lvl="2"/>
            <a:r>
              <a:rPr lang="en-US" dirty="0"/>
              <a:t>NAACP Legal Defense and Education Fund</a:t>
            </a:r>
          </a:p>
          <a:p>
            <a:pPr lvl="3"/>
            <a:r>
              <a:rPr lang="en-US" i="1" dirty="0"/>
              <a:t>Brown v. Board of Education </a:t>
            </a:r>
            <a:r>
              <a:rPr lang="en-US" dirty="0"/>
              <a:t>(1954)</a:t>
            </a:r>
          </a:p>
        </p:txBody>
      </p:sp>
    </p:spTree>
    <p:extLst>
      <p:ext uri="{BB962C8B-B14F-4D97-AF65-F5344CB8AC3E}">
        <p14:creationId xmlns:p14="http://schemas.microsoft.com/office/powerpoint/2010/main" val="193978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914400" y="1600200"/>
            <a:ext cx="8229600" cy="4525963"/>
          </a:xfrm>
        </p:spPr>
        <p:txBody>
          <a:bodyPr/>
          <a:lstStyle/>
          <a:p>
            <a:pPr marL="0" indent="0">
              <a:buNone/>
            </a:pPr>
            <a:r>
              <a:rPr lang="en-US" dirty="0"/>
              <a:t>Blacks (</a:t>
            </a:r>
            <a:r>
              <a:rPr lang="en-US" i="1" dirty="0"/>
              <a:t>cont.</a:t>
            </a:r>
            <a:r>
              <a:rPr lang="en-US" dirty="0"/>
              <a:t>)</a:t>
            </a:r>
          </a:p>
          <a:p>
            <a:pPr lvl="1"/>
            <a:r>
              <a:rPr lang="en-US" dirty="0"/>
              <a:t>The civil rights era</a:t>
            </a:r>
          </a:p>
          <a:p>
            <a:pPr lvl="2"/>
            <a:r>
              <a:rPr lang="en-US" dirty="0"/>
              <a:t>Sit-ins</a:t>
            </a:r>
          </a:p>
          <a:p>
            <a:pPr lvl="2"/>
            <a:r>
              <a:rPr lang="en-US" dirty="0"/>
              <a:t>Civil Rights Act of 1964</a:t>
            </a:r>
          </a:p>
          <a:p>
            <a:pPr lvl="2"/>
            <a:r>
              <a:rPr lang="en-US" dirty="0"/>
              <a:t>Voting Rights Act of 1965</a:t>
            </a:r>
          </a:p>
          <a:p>
            <a:pPr marL="457200" lvl="1" indent="0">
              <a:buNone/>
            </a:pPr>
            <a:endParaRPr lang="en-US" dirty="0"/>
          </a:p>
          <a:p>
            <a:pPr lvl="2"/>
            <a:endParaRPr lang="en-US" dirty="0"/>
          </a:p>
        </p:txBody>
      </p:sp>
    </p:spTree>
    <p:extLst>
      <p:ext uri="{BB962C8B-B14F-4D97-AF65-F5344CB8AC3E}">
        <p14:creationId xmlns:p14="http://schemas.microsoft.com/office/powerpoint/2010/main" val="342677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the percentage of southern state legislators pre and post V R A. The graph is plotted for the percentage from 0 to 30, versus the voting years from Pre V R A to 2015. Pre-V R A, 0.5; 1971, 2.3; 1975, 5.5; 1979, 7; 1983, 8.5; 1991, 11.8; 1995, 15.5; 1999, 16.5; 2003, 17.5; 2007, 18; 2015, 18.5. All values are estimated. ">
            <a:extLst>
              <a:ext uri="{FF2B5EF4-FFF2-40B4-BE49-F238E27FC236}">
                <a16:creationId xmlns:a16="http://schemas.microsoft.com/office/drawing/2014/main" id="{67B6E731-B2DE-4E21-B9B3-3911CE013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04" y="786133"/>
            <a:ext cx="7027484" cy="4102419"/>
          </a:xfrm>
          <a:prstGeom prst="rect">
            <a:avLst/>
          </a:prstGeom>
        </p:spPr>
      </p:pic>
      <p:pic>
        <p:nvPicPr>
          <p:cNvPr id="2" name="Picture 1">
            <a:extLst>
              <a:ext uri="{FF2B5EF4-FFF2-40B4-BE49-F238E27FC236}">
                <a16:creationId xmlns:a16="http://schemas.microsoft.com/office/drawing/2014/main" id="{E6075023-1F10-4F7B-895F-A79A8667F130}"/>
              </a:ext>
            </a:extLst>
          </p:cNvPr>
          <p:cNvPicPr>
            <a:picLocks noChangeAspect="1"/>
          </p:cNvPicPr>
          <p:nvPr/>
        </p:nvPicPr>
        <p:blipFill>
          <a:blip r:embed="rId3"/>
          <a:stretch>
            <a:fillRect/>
          </a:stretch>
        </p:blipFill>
        <p:spPr>
          <a:xfrm>
            <a:off x="797004" y="5050536"/>
            <a:ext cx="8346996" cy="804742"/>
          </a:xfrm>
          <a:prstGeom prst="rect">
            <a:avLst/>
          </a:prstGeom>
        </p:spPr>
      </p:pic>
    </p:spTree>
    <p:extLst>
      <p:ext uri="{BB962C8B-B14F-4D97-AF65-F5344CB8AC3E}">
        <p14:creationId xmlns:p14="http://schemas.microsoft.com/office/powerpoint/2010/main" val="26236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the increase from the previous time in the percentage of southern state legislators who are Black. The graph is plotted for the factor of increase from 0 to 5, versus the years from 1971 to 2015. 1971 over pre V R A, 4.5; 1975 over 1971, 2.3; 1979 over 1975, 1.3; 1983 over 1979, 1.3; 1987 over 1983, 1.3; 1991 over 1987, 1.1; 1995 over 1991, 1.3; 1999 over 1995, 1.1; 2003 over 1999, 1.05; 2007 over 2003, 1; 2015 over 2007, 1.05. All values are estimated. " title="Figure 5.2 Extent of the increase (from the previous time) in the combined percentage of Southern state legislators who are Black. The states include Alabama, Arkansas, Florida, Georgia, Louisiana, Mississippi, North Carolina, South Carolina, Tennessee, Texas, and Virginia.">
            <a:extLst>
              <a:ext uri="{FF2B5EF4-FFF2-40B4-BE49-F238E27FC236}">
                <a16:creationId xmlns:a16="http://schemas.microsoft.com/office/drawing/2014/main" id="{7DB10EDE-D00B-451A-BD8D-CE06881B82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716" y="1104950"/>
            <a:ext cx="7065752" cy="3759658"/>
          </a:xfrm>
          <a:prstGeom prst="rect">
            <a:avLst/>
          </a:prstGeom>
        </p:spPr>
      </p:pic>
      <p:pic>
        <p:nvPicPr>
          <p:cNvPr id="2" name="Picture 1">
            <a:extLst>
              <a:ext uri="{FF2B5EF4-FFF2-40B4-BE49-F238E27FC236}">
                <a16:creationId xmlns:a16="http://schemas.microsoft.com/office/drawing/2014/main" id="{C9828B1D-EB4D-4716-B5A7-590E94A06FC8}"/>
              </a:ext>
            </a:extLst>
          </p:cNvPr>
          <p:cNvPicPr>
            <a:picLocks noChangeAspect="1"/>
          </p:cNvPicPr>
          <p:nvPr/>
        </p:nvPicPr>
        <p:blipFill>
          <a:blip r:embed="rId3"/>
          <a:stretch>
            <a:fillRect/>
          </a:stretch>
        </p:blipFill>
        <p:spPr>
          <a:xfrm>
            <a:off x="815716" y="5039748"/>
            <a:ext cx="8291708" cy="810838"/>
          </a:xfrm>
          <a:prstGeom prst="rect">
            <a:avLst/>
          </a:prstGeom>
        </p:spPr>
      </p:pic>
    </p:spTree>
    <p:extLst>
      <p:ext uri="{BB962C8B-B14F-4D97-AF65-F5344CB8AC3E}">
        <p14:creationId xmlns:p14="http://schemas.microsoft.com/office/powerpoint/2010/main" val="284798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ne graph shows the percentage of African American students who attended Majority-White schools in the United States. The graph is plotted for the percentage increase from 0 percent to 50 percent, versus the years from 1954 to 2011. The graph values are 1954, 1; 1960, 2; 1969, 35; 1984, 37; 1989, 45; 1998, 33; 2011, 25. All values are estimated. " title="Figure 5.3 Percentage of African American Students Who Attend Majority-White Schools in the United States, 1954–2011">
            <a:extLst>
              <a:ext uri="{FF2B5EF4-FFF2-40B4-BE49-F238E27FC236}">
                <a16:creationId xmlns:a16="http://schemas.microsoft.com/office/drawing/2014/main" id="{92BCD0A6-1936-4F6A-935E-FFDA45A23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73" y="638260"/>
            <a:ext cx="7088828" cy="4372652"/>
          </a:xfrm>
          <a:prstGeom prst="rect">
            <a:avLst/>
          </a:prstGeom>
        </p:spPr>
      </p:pic>
      <p:pic>
        <p:nvPicPr>
          <p:cNvPr id="2" name="Picture 1">
            <a:extLst>
              <a:ext uri="{FF2B5EF4-FFF2-40B4-BE49-F238E27FC236}">
                <a16:creationId xmlns:a16="http://schemas.microsoft.com/office/drawing/2014/main" id="{8CA224EB-08C1-4951-A787-74301FB88E25}"/>
              </a:ext>
            </a:extLst>
          </p:cNvPr>
          <p:cNvPicPr>
            <a:picLocks noChangeAspect="1"/>
          </p:cNvPicPr>
          <p:nvPr/>
        </p:nvPicPr>
        <p:blipFill>
          <a:blip r:embed="rId3"/>
          <a:stretch>
            <a:fillRect/>
          </a:stretch>
        </p:blipFill>
        <p:spPr>
          <a:xfrm>
            <a:off x="781073" y="5279110"/>
            <a:ext cx="8204432" cy="562165"/>
          </a:xfrm>
          <a:prstGeom prst="rect">
            <a:avLst/>
          </a:prstGeom>
        </p:spPr>
      </p:pic>
    </p:spTree>
    <p:extLst>
      <p:ext uri="{BB962C8B-B14F-4D97-AF65-F5344CB8AC3E}">
        <p14:creationId xmlns:p14="http://schemas.microsoft.com/office/powerpoint/2010/main" val="249444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the percentage of Black students who attended heavily segregated schools. The values are shown for the different regions for the years 1968, 1988, and 2016 in sequence. West: 50, 29, 38. Midwest: 59, 41, 41. Border: 60, 35, 42. South: 78, 24, 35. Northeast: 42, 48, 51. All values are estimated. " title="Figure 5.4 Percentage of Black Students Attending Schools with More than 90 percent Minority Students, 1988 and 2016, by Region.">
            <a:extLst>
              <a:ext uri="{FF2B5EF4-FFF2-40B4-BE49-F238E27FC236}">
                <a16:creationId xmlns:a16="http://schemas.microsoft.com/office/drawing/2014/main" id="{5D8640A3-3D22-46C7-B266-08A580113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73" y="1292055"/>
            <a:ext cx="7076361" cy="3706665"/>
          </a:xfrm>
          <a:prstGeom prst="rect">
            <a:avLst/>
          </a:prstGeom>
        </p:spPr>
      </p:pic>
      <p:pic>
        <p:nvPicPr>
          <p:cNvPr id="2" name="Picture 1">
            <a:extLst>
              <a:ext uri="{FF2B5EF4-FFF2-40B4-BE49-F238E27FC236}">
                <a16:creationId xmlns:a16="http://schemas.microsoft.com/office/drawing/2014/main" id="{93824E1E-2E2A-4A38-B18D-39E41C340DE6}"/>
              </a:ext>
            </a:extLst>
          </p:cNvPr>
          <p:cNvPicPr>
            <a:picLocks noChangeAspect="1"/>
          </p:cNvPicPr>
          <p:nvPr/>
        </p:nvPicPr>
        <p:blipFill>
          <a:blip r:embed="rId3"/>
          <a:stretch>
            <a:fillRect/>
          </a:stretch>
        </p:blipFill>
        <p:spPr>
          <a:xfrm>
            <a:off x="779972" y="5233415"/>
            <a:ext cx="8364027" cy="591363"/>
          </a:xfrm>
          <a:prstGeom prst="rect">
            <a:avLst/>
          </a:prstGeom>
        </p:spPr>
      </p:pic>
    </p:spTree>
    <p:extLst>
      <p:ext uri="{BB962C8B-B14F-4D97-AF65-F5344CB8AC3E}">
        <p14:creationId xmlns:p14="http://schemas.microsoft.com/office/powerpoint/2010/main" val="1756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810267" y="1600200"/>
            <a:ext cx="8229600" cy="4525963"/>
          </a:xfrm>
        </p:spPr>
        <p:txBody>
          <a:bodyPr/>
          <a:lstStyle/>
          <a:p>
            <a:pPr marL="0" indent="0">
              <a:buNone/>
            </a:pPr>
            <a:r>
              <a:rPr lang="en-US" dirty="0"/>
              <a:t>Blacks (</a:t>
            </a:r>
            <a:r>
              <a:rPr lang="en-US" i="1" dirty="0"/>
              <a:t>cont.</a:t>
            </a:r>
            <a:r>
              <a:rPr lang="en-US" dirty="0"/>
              <a:t>)</a:t>
            </a:r>
          </a:p>
          <a:p>
            <a:pPr lvl="1"/>
            <a:r>
              <a:rPr lang="en-US" dirty="0"/>
              <a:t>De facto segregation and busing</a:t>
            </a:r>
          </a:p>
          <a:p>
            <a:pPr lvl="1"/>
            <a:r>
              <a:rPr lang="en-US" dirty="0"/>
              <a:t>Affirmative action</a:t>
            </a:r>
          </a:p>
          <a:p>
            <a:pPr lvl="2"/>
            <a:r>
              <a:rPr lang="en-US" i="1" dirty="0"/>
              <a:t>Regents of the University of California v. Bakke </a:t>
            </a:r>
            <a:r>
              <a:rPr lang="en-US" dirty="0"/>
              <a:t>(1978)</a:t>
            </a:r>
          </a:p>
          <a:p>
            <a:pPr lvl="2"/>
            <a:r>
              <a:rPr lang="en-US" dirty="0"/>
              <a:t>Recent changes in voting laws</a:t>
            </a:r>
          </a:p>
          <a:p>
            <a:pPr lvl="3"/>
            <a:r>
              <a:rPr lang="en-US" dirty="0"/>
              <a:t>Voter ID laws</a:t>
            </a:r>
          </a:p>
          <a:p>
            <a:pPr marL="457200" lvl="1" indent="0">
              <a:buNone/>
            </a:pPr>
            <a:endParaRPr lang="en-US" dirty="0"/>
          </a:p>
          <a:p>
            <a:pPr lvl="2"/>
            <a:endParaRPr lang="en-US" dirty="0"/>
          </a:p>
        </p:txBody>
      </p:sp>
    </p:spTree>
    <p:extLst>
      <p:ext uri="{BB962C8B-B14F-4D97-AF65-F5344CB8AC3E}">
        <p14:creationId xmlns:p14="http://schemas.microsoft.com/office/powerpoint/2010/main" val="92309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810267" y="1600200"/>
            <a:ext cx="8229600" cy="4525963"/>
          </a:xfrm>
        </p:spPr>
        <p:txBody>
          <a:bodyPr/>
          <a:lstStyle/>
          <a:p>
            <a:pPr marL="0" indent="0">
              <a:buNone/>
            </a:pPr>
            <a:r>
              <a:rPr lang="en-US" dirty="0"/>
              <a:t>Blacks (</a:t>
            </a:r>
            <a:r>
              <a:rPr lang="en-US" i="1" dirty="0"/>
              <a:t>cont.</a:t>
            </a:r>
            <a:r>
              <a:rPr lang="en-US" dirty="0"/>
              <a:t>)</a:t>
            </a:r>
          </a:p>
          <a:p>
            <a:pPr lvl="1"/>
            <a:r>
              <a:rPr lang="en-US" dirty="0"/>
              <a:t>Criminal justice</a:t>
            </a:r>
          </a:p>
          <a:p>
            <a:pPr lvl="2"/>
            <a:r>
              <a:rPr lang="en-US" dirty="0"/>
              <a:t>Black Lives Matter movement</a:t>
            </a:r>
          </a:p>
          <a:p>
            <a:pPr lvl="2"/>
            <a:r>
              <a:rPr lang="en-US" dirty="0"/>
              <a:t>George Floyd killing and national protests</a:t>
            </a:r>
          </a:p>
          <a:p>
            <a:pPr lvl="1"/>
            <a:r>
              <a:rPr lang="en-US" dirty="0"/>
              <a:t>Reparations</a:t>
            </a:r>
          </a:p>
          <a:p>
            <a:pPr lvl="2"/>
            <a:r>
              <a:rPr lang="en-US" dirty="0"/>
              <a:t>Debate for and against</a:t>
            </a:r>
          </a:p>
          <a:p>
            <a:pPr lvl="1"/>
            <a:endParaRPr lang="en-US" dirty="0"/>
          </a:p>
          <a:p>
            <a:pPr marL="457200" lvl="1" indent="0">
              <a:buNone/>
            </a:pPr>
            <a:endParaRPr lang="en-US" dirty="0"/>
          </a:p>
          <a:p>
            <a:pPr lvl="2"/>
            <a:endParaRPr lang="en-US" dirty="0"/>
          </a:p>
        </p:txBody>
      </p:sp>
    </p:spTree>
    <p:extLst>
      <p:ext uri="{BB962C8B-B14F-4D97-AF65-F5344CB8AC3E}">
        <p14:creationId xmlns:p14="http://schemas.microsoft.com/office/powerpoint/2010/main" val="248414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737843" y="1600200"/>
            <a:ext cx="8229600" cy="4940300"/>
          </a:xfrm>
        </p:spPr>
        <p:txBody>
          <a:bodyPr>
            <a:normAutofit/>
          </a:bodyPr>
          <a:lstStyle/>
          <a:p>
            <a:pPr marL="0" indent="0">
              <a:buNone/>
            </a:pPr>
            <a:r>
              <a:rPr lang="en-US" sz="2800" dirty="0"/>
              <a:t>Latinos</a:t>
            </a:r>
          </a:p>
          <a:p>
            <a:pPr lvl="1"/>
            <a:r>
              <a:rPr lang="en-US" sz="2400" dirty="0"/>
              <a:t>Mexican Americans</a:t>
            </a:r>
          </a:p>
          <a:p>
            <a:pPr lvl="2"/>
            <a:r>
              <a:rPr lang="en-US" sz="2000" dirty="0"/>
              <a:t>Civil rights movement began in the nineteenth century</a:t>
            </a:r>
          </a:p>
          <a:p>
            <a:pPr lvl="2"/>
            <a:r>
              <a:rPr lang="en-US" sz="2000" dirty="0"/>
              <a:t>League of United Latin American Citizens (LULAC)</a:t>
            </a:r>
          </a:p>
          <a:p>
            <a:pPr lvl="2"/>
            <a:r>
              <a:rPr lang="en-US" sz="2000" dirty="0"/>
              <a:t>United Farm Workers Union</a:t>
            </a:r>
          </a:p>
          <a:p>
            <a:pPr lvl="1"/>
            <a:r>
              <a:rPr lang="en-US" sz="2400" dirty="0"/>
              <a:t>Puerto Ricans</a:t>
            </a:r>
          </a:p>
          <a:p>
            <a:pPr lvl="2"/>
            <a:r>
              <a:rPr lang="en-US" sz="2000" dirty="0"/>
              <a:t>United States assumed control of Puerto Rico in 1899 after the Spanish–American War</a:t>
            </a:r>
          </a:p>
          <a:p>
            <a:pPr lvl="2"/>
            <a:r>
              <a:rPr lang="en-US" sz="2000" dirty="0"/>
              <a:t>Jones Act of 1917 conferred citizenship</a:t>
            </a:r>
          </a:p>
          <a:p>
            <a:pPr lvl="2"/>
            <a:r>
              <a:rPr lang="en-US" sz="2000" dirty="0"/>
              <a:t>Have also faced discrimination and segregation on the mainland</a:t>
            </a:r>
          </a:p>
          <a:p>
            <a:pPr lvl="2"/>
            <a:endParaRPr lang="en-US" dirty="0"/>
          </a:p>
        </p:txBody>
      </p:sp>
    </p:spTree>
    <p:extLst>
      <p:ext uri="{BB962C8B-B14F-4D97-AF65-F5344CB8AC3E}">
        <p14:creationId xmlns:p14="http://schemas.microsoft.com/office/powerpoint/2010/main" val="297153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837426" y="1600200"/>
            <a:ext cx="8229600" cy="4525963"/>
          </a:xfrm>
        </p:spPr>
        <p:txBody>
          <a:bodyPr/>
          <a:lstStyle/>
          <a:p>
            <a:pPr marL="0" indent="0">
              <a:buNone/>
            </a:pPr>
            <a:r>
              <a:rPr lang="en-US" sz="2800" dirty="0"/>
              <a:t>Latinos (</a:t>
            </a:r>
            <a:r>
              <a:rPr lang="en-US" sz="2800" i="1" dirty="0"/>
              <a:t>cont.</a:t>
            </a:r>
            <a:r>
              <a:rPr lang="en-US" sz="2800" dirty="0"/>
              <a:t>)</a:t>
            </a:r>
          </a:p>
          <a:p>
            <a:pPr lvl="1"/>
            <a:r>
              <a:rPr lang="en-US" dirty="0"/>
              <a:t>Cuban Americans</a:t>
            </a:r>
          </a:p>
          <a:p>
            <a:pPr lvl="2"/>
            <a:r>
              <a:rPr lang="en-US" dirty="0"/>
              <a:t>1959: Communist takeover of Cuba</a:t>
            </a:r>
          </a:p>
          <a:p>
            <a:pPr lvl="2"/>
            <a:r>
              <a:rPr lang="en-US" dirty="0"/>
              <a:t>Immigrants readily accepted into America</a:t>
            </a:r>
          </a:p>
          <a:p>
            <a:pPr lvl="2"/>
            <a:r>
              <a:rPr lang="en-US" dirty="0"/>
              <a:t>Despite this preferred status, Cuban Americans (just as all other Latinos) have experienced discrimination and segregation</a:t>
            </a:r>
          </a:p>
          <a:p>
            <a:pPr lvl="2"/>
            <a:r>
              <a:rPr lang="en-US" dirty="0"/>
              <a:t>1980: </a:t>
            </a:r>
            <a:r>
              <a:rPr lang="en-US" i="1" dirty="0" err="1"/>
              <a:t>Marielitos</a:t>
            </a:r>
            <a:endParaRPr lang="en-US" i="1" dirty="0"/>
          </a:p>
        </p:txBody>
      </p:sp>
    </p:spTree>
    <p:extLst>
      <p:ext uri="{BB962C8B-B14F-4D97-AF65-F5344CB8AC3E}">
        <p14:creationId xmlns:p14="http://schemas.microsoft.com/office/powerpoint/2010/main" val="50502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in Action</a:t>
            </a:r>
          </a:p>
        </p:txBody>
      </p:sp>
      <p:sp>
        <p:nvSpPr>
          <p:cNvPr id="3" name="Content Placeholder 2"/>
          <p:cNvSpPr>
            <a:spLocks noGrp="1"/>
          </p:cNvSpPr>
          <p:nvPr>
            <p:ph idx="1"/>
          </p:nvPr>
        </p:nvSpPr>
        <p:spPr>
          <a:xfrm>
            <a:off x="711202" y="1600200"/>
            <a:ext cx="8229600" cy="4525963"/>
          </a:xfrm>
        </p:spPr>
        <p:txBody>
          <a:bodyPr/>
          <a:lstStyle/>
          <a:p>
            <a:pPr marL="0" indent="0">
              <a:buNone/>
            </a:pPr>
            <a:r>
              <a:rPr lang="en-US" dirty="0"/>
              <a:t>   Class discussion:</a:t>
            </a:r>
          </a:p>
          <a:p>
            <a:pPr marL="0" indent="0">
              <a:buNone/>
            </a:pPr>
            <a:endParaRPr lang="en-US" sz="2000" dirty="0"/>
          </a:p>
          <a:p>
            <a:pPr indent="-230188"/>
            <a:r>
              <a:rPr lang="en-US" sz="2800" dirty="0"/>
              <a:t>What do “civil rights” mean to you?</a:t>
            </a:r>
          </a:p>
          <a:p>
            <a:pPr indent="-230188"/>
            <a:r>
              <a:rPr lang="en-US" sz="2800" dirty="0"/>
              <a:t>What protections do you expect the government to provide for you?</a:t>
            </a:r>
          </a:p>
          <a:p>
            <a:pPr indent="-230188"/>
            <a:r>
              <a:rPr lang="en-US" sz="2800" dirty="0"/>
              <a:t>Indicate the ways in which DACA immigrants can show that their civil rights have been violated. </a:t>
            </a:r>
          </a:p>
        </p:txBody>
      </p:sp>
    </p:spTree>
    <p:extLst>
      <p:ext uri="{BB962C8B-B14F-4D97-AF65-F5344CB8AC3E}">
        <p14:creationId xmlns:p14="http://schemas.microsoft.com/office/powerpoint/2010/main" val="361216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774055" y="1536829"/>
            <a:ext cx="8229600" cy="4525963"/>
          </a:xfrm>
        </p:spPr>
        <p:txBody>
          <a:bodyPr>
            <a:normAutofit/>
          </a:bodyPr>
          <a:lstStyle/>
          <a:p>
            <a:pPr marL="0" indent="0">
              <a:buNone/>
            </a:pPr>
            <a:r>
              <a:rPr lang="en-US" sz="2800" dirty="0"/>
              <a:t>Latinos (</a:t>
            </a:r>
            <a:r>
              <a:rPr lang="en-US" sz="2800" i="1" dirty="0"/>
              <a:t>cont.</a:t>
            </a:r>
            <a:r>
              <a:rPr lang="en-US" sz="2800" dirty="0"/>
              <a:t>)</a:t>
            </a:r>
          </a:p>
          <a:p>
            <a:pPr lvl="1"/>
            <a:r>
              <a:rPr lang="en-US" sz="2400" dirty="0"/>
              <a:t>Immigration</a:t>
            </a:r>
          </a:p>
          <a:p>
            <a:pPr lvl="2"/>
            <a:r>
              <a:rPr lang="en-US" sz="2000" dirty="0"/>
              <a:t>Issue of legal and illegal immigration affects nearly all Latino subgroups</a:t>
            </a:r>
          </a:p>
          <a:p>
            <a:pPr lvl="2"/>
            <a:r>
              <a:rPr lang="en-US" sz="2000" dirty="0"/>
              <a:t>Trump: </a:t>
            </a:r>
          </a:p>
          <a:p>
            <a:pPr lvl="3"/>
            <a:r>
              <a:rPr lang="en-US" dirty="0"/>
              <a:t>2016 campaign rhetoric </a:t>
            </a:r>
          </a:p>
          <a:p>
            <a:pPr lvl="3"/>
            <a:r>
              <a:rPr lang="en-US" dirty="0"/>
              <a:t>Administration policies</a:t>
            </a:r>
          </a:p>
          <a:p>
            <a:pPr lvl="4"/>
            <a:r>
              <a:rPr lang="en-US" dirty="0"/>
              <a:t>The border wall</a:t>
            </a:r>
          </a:p>
          <a:p>
            <a:pPr lvl="4"/>
            <a:r>
              <a:rPr lang="en-US" dirty="0"/>
              <a:t>DACA</a:t>
            </a:r>
          </a:p>
          <a:p>
            <a:pPr lvl="4"/>
            <a:r>
              <a:rPr lang="en-US" dirty="0"/>
              <a:t>Family separation</a:t>
            </a:r>
          </a:p>
        </p:txBody>
      </p:sp>
    </p:spTree>
    <p:extLst>
      <p:ext uri="{BB962C8B-B14F-4D97-AF65-F5344CB8AC3E}">
        <p14:creationId xmlns:p14="http://schemas.microsoft.com/office/powerpoint/2010/main" val="36176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783108" y="1419645"/>
            <a:ext cx="8229600" cy="5019675"/>
          </a:xfrm>
        </p:spPr>
        <p:txBody>
          <a:bodyPr>
            <a:normAutofit/>
          </a:bodyPr>
          <a:lstStyle/>
          <a:p>
            <a:pPr marL="0" indent="0">
              <a:buNone/>
            </a:pPr>
            <a:r>
              <a:rPr lang="en-US" sz="2800" dirty="0"/>
              <a:t>Asian Americans</a:t>
            </a:r>
          </a:p>
          <a:p>
            <a:pPr lvl="1"/>
            <a:r>
              <a:rPr lang="en-US" sz="2400" dirty="0"/>
              <a:t>1800s: Chinese Americans used as cheap labor</a:t>
            </a:r>
          </a:p>
          <a:p>
            <a:pPr lvl="1"/>
            <a:r>
              <a:rPr lang="en-US" sz="2400" dirty="0"/>
              <a:t>Chinese Exclusion Act of 1882</a:t>
            </a:r>
          </a:p>
          <a:p>
            <a:pPr lvl="1"/>
            <a:r>
              <a:rPr lang="en-US" sz="2400" dirty="0"/>
              <a:t>California Alien Land Act of 1913</a:t>
            </a:r>
          </a:p>
          <a:p>
            <a:pPr lvl="1"/>
            <a:r>
              <a:rPr lang="en-US" sz="2400" dirty="0"/>
              <a:t>Executive Order 9066: Japanese American internment</a:t>
            </a:r>
          </a:p>
          <a:p>
            <a:pPr lvl="2"/>
            <a:r>
              <a:rPr lang="en-US" sz="2000" i="1" dirty="0" err="1"/>
              <a:t>Korematsu</a:t>
            </a:r>
            <a:r>
              <a:rPr lang="en-US" sz="2000" i="1" dirty="0"/>
              <a:t> v. United States </a:t>
            </a:r>
            <a:r>
              <a:rPr lang="en-US" sz="2000" dirty="0"/>
              <a:t>(1944)</a:t>
            </a:r>
          </a:p>
          <a:p>
            <a:pPr lvl="1"/>
            <a:r>
              <a:rPr lang="en-US" sz="2400" dirty="0"/>
              <a:t>Asian Americans were exposed to state-sponsored segregation and discrimination</a:t>
            </a:r>
          </a:p>
          <a:p>
            <a:pPr lvl="1"/>
            <a:r>
              <a:rPr lang="en-US" sz="2400" dirty="0"/>
              <a:t>McCarran–Walter Immigration Act of 1952</a:t>
            </a:r>
          </a:p>
          <a:p>
            <a:pPr lvl="1"/>
            <a:r>
              <a:rPr lang="en-US" sz="2400" dirty="0"/>
              <a:t>Japanese American Citizens League (JACL)</a:t>
            </a:r>
          </a:p>
          <a:p>
            <a:pPr lvl="1"/>
            <a:endParaRPr lang="en-US" dirty="0"/>
          </a:p>
        </p:txBody>
      </p:sp>
    </p:spTree>
    <p:extLst>
      <p:ext uri="{BB962C8B-B14F-4D97-AF65-F5344CB8AC3E}">
        <p14:creationId xmlns:p14="http://schemas.microsoft.com/office/powerpoint/2010/main" val="224255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837426" y="1600201"/>
            <a:ext cx="8229600" cy="3813772"/>
          </a:xfrm>
        </p:spPr>
        <p:txBody>
          <a:bodyPr>
            <a:normAutofit/>
          </a:bodyPr>
          <a:lstStyle/>
          <a:p>
            <a:pPr marL="0" indent="0">
              <a:buNone/>
            </a:pPr>
            <a:r>
              <a:rPr lang="en-US" sz="2800" dirty="0"/>
              <a:t>American Indians</a:t>
            </a:r>
          </a:p>
          <a:p>
            <a:pPr lvl="1"/>
            <a:r>
              <a:rPr lang="en-US" dirty="0"/>
              <a:t>Indigenous people of the United States</a:t>
            </a:r>
          </a:p>
          <a:p>
            <a:pPr lvl="1"/>
            <a:r>
              <a:rPr lang="en-US" dirty="0"/>
              <a:t>Government-sponsored genocide, discrimination, and segregation</a:t>
            </a:r>
          </a:p>
          <a:p>
            <a:pPr lvl="1"/>
            <a:r>
              <a:rPr lang="en-US" dirty="0"/>
              <a:t>1830s: Trail of Tears</a:t>
            </a:r>
          </a:p>
          <a:p>
            <a:pPr lvl="1"/>
            <a:r>
              <a:rPr lang="en-US" dirty="0"/>
              <a:t>Reservations</a:t>
            </a:r>
          </a:p>
          <a:p>
            <a:pPr lvl="1"/>
            <a:r>
              <a:rPr lang="en-US" dirty="0"/>
              <a:t>The Dawes Act of 1887</a:t>
            </a:r>
          </a:p>
        </p:txBody>
      </p:sp>
    </p:spTree>
    <p:extLst>
      <p:ext uri="{BB962C8B-B14F-4D97-AF65-F5344CB8AC3E}">
        <p14:creationId xmlns:p14="http://schemas.microsoft.com/office/powerpoint/2010/main" val="393796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783108" y="1600200"/>
            <a:ext cx="8229600" cy="4525963"/>
          </a:xfrm>
        </p:spPr>
        <p:txBody>
          <a:bodyPr/>
          <a:lstStyle/>
          <a:p>
            <a:pPr marL="0" indent="0">
              <a:buNone/>
            </a:pPr>
            <a:r>
              <a:rPr lang="en-US" sz="2800" dirty="0"/>
              <a:t>American Indians (</a:t>
            </a:r>
            <a:r>
              <a:rPr lang="en-US" sz="2800" i="1" dirty="0"/>
              <a:t>cont.</a:t>
            </a:r>
            <a:r>
              <a:rPr lang="en-US" sz="2800" dirty="0"/>
              <a:t>)</a:t>
            </a:r>
          </a:p>
          <a:p>
            <a:pPr lvl="1"/>
            <a:r>
              <a:rPr lang="en-US" dirty="0"/>
              <a:t>Indian Citizenship Act of 1924</a:t>
            </a:r>
          </a:p>
          <a:p>
            <a:pPr lvl="1"/>
            <a:r>
              <a:rPr lang="en-US" dirty="0"/>
              <a:t>Indian Reorganization Act of 1934</a:t>
            </a:r>
          </a:p>
          <a:p>
            <a:pPr lvl="1"/>
            <a:r>
              <a:rPr lang="en-US" dirty="0"/>
              <a:t>American Indian movement (AIM)</a:t>
            </a:r>
          </a:p>
          <a:p>
            <a:pPr lvl="1"/>
            <a:r>
              <a:rPr lang="en-US" dirty="0"/>
              <a:t>Sovereignty</a:t>
            </a:r>
          </a:p>
          <a:p>
            <a:pPr lvl="1"/>
            <a:endParaRPr lang="en-US" dirty="0"/>
          </a:p>
        </p:txBody>
      </p:sp>
    </p:spTree>
    <p:extLst>
      <p:ext uri="{BB962C8B-B14F-4D97-AF65-F5344CB8AC3E}">
        <p14:creationId xmlns:p14="http://schemas.microsoft.com/office/powerpoint/2010/main" val="334782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Nonracial and Ethnic Struggles</a:t>
            </a:r>
            <a:br>
              <a:rPr lang="en-US" dirty="0"/>
            </a:br>
            <a:r>
              <a:rPr lang="en-US" dirty="0"/>
              <a:t>for Civil Rights</a:t>
            </a:r>
          </a:p>
        </p:txBody>
      </p:sp>
      <p:sp>
        <p:nvSpPr>
          <p:cNvPr id="3" name="Content Placeholder 2"/>
          <p:cNvSpPr>
            <a:spLocks noGrp="1"/>
          </p:cNvSpPr>
          <p:nvPr>
            <p:ph idx="1"/>
          </p:nvPr>
        </p:nvSpPr>
        <p:spPr>
          <a:xfrm>
            <a:off x="792161" y="1600200"/>
            <a:ext cx="8229600" cy="4525963"/>
          </a:xfrm>
        </p:spPr>
        <p:txBody>
          <a:bodyPr/>
          <a:lstStyle/>
          <a:p>
            <a:pPr marL="0" indent="0">
              <a:buNone/>
            </a:pPr>
            <a:r>
              <a:rPr lang="en-US" sz="2800" dirty="0"/>
              <a:t>Women</a:t>
            </a:r>
          </a:p>
          <a:p>
            <a:pPr lvl="1"/>
            <a:r>
              <a:rPr lang="en-US" dirty="0"/>
              <a:t>Suffrage movement</a:t>
            </a:r>
          </a:p>
          <a:p>
            <a:pPr lvl="2"/>
            <a:r>
              <a:rPr lang="en-US" dirty="0"/>
              <a:t>Seneca Falls Convention (1848)</a:t>
            </a:r>
          </a:p>
          <a:p>
            <a:pPr lvl="1"/>
            <a:r>
              <a:rPr lang="en-US" dirty="0"/>
              <a:t>Nineteenth Amendment</a:t>
            </a:r>
          </a:p>
          <a:p>
            <a:pPr lvl="1"/>
            <a:r>
              <a:rPr lang="en-US" dirty="0"/>
              <a:t>National Organization for Women (NOW)</a:t>
            </a:r>
          </a:p>
          <a:p>
            <a:pPr lvl="1"/>
            <a:r>
              <a:rPr lang="en-US" dirty="0"/>
              <a:t>1963: Equal Pay Act</a:t>
            </a:r>
          </a:p>
          <a:p>
            <a:pPr lvl="1"/>
            <a:r>
              <a:rPr lang="en-US" dirty="0"/>
              <a:t>1972: Equal Rights Amendment (ERA)</a:t>
            </a:r>
          </a:p>
          <a:p>
            <a:pPr lvl="1"/>
            <a:r>
              <a:rPr lang="en-US" dirty="0"/>
              <a:t>Sexual harassment and #</a:t>
            </a:r>
            <a:r>
              <a:rPr lang="en-US" dirty="0" err="1"/>
              <a:t>MeToo</a:t>
            </a:r>
            <a:endParaRPr lang="en-US" dirty="0"/>
          </a:p>
        </p:txBody>
      </p:sp>
    </p:spTree>
    <p:extLst>
      <p:ext uri="{BB962C8B-B14F-4D97-AF65-F5344CB8AC3E}">
        <p14:creationId xmlns:p14="http://schemas.microsoft.com/office/powerpoint/2010/main" val="15125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the median income of male and female workers between 1966 and 2018. The graph is plotted for median income in dollars from 0 to 45,000, versus the years from 1966 to 2018 for men and women in sequence. 1962: 30,000, 9,500. 1966: 34,500, 10,500. 1970: 37,000, 12,500. 1974: 37,000, 14,000. 1978: 37,000, 14,500. 1982: 33,500, 14,500. 1986: 35,500, 15,500. 1990: 36,000, 18,000. 1994: 35,000, 18,500. 1998: 39,000, 21,000. 2002: 39,000, 22,500. 2006: 38,500, 24,000. 2010: 35,000, 23,500. 2014: 36,500, 22,500. 2018: 42,000, 27,000. All values are estimated." title="Figure 5.5 Median Income of Male and Female Workers, 1966–2018 (All figures in 2018 dollars)">
            <a:extLst>
              <a:ext uri="{FF2B5EF4-FFF2-40B4-BE49-F238E27FC236}">
                <a16:creationId xmlns:a16="http://schemas.microsoft.com/office/drawing/2014/main" id="{867FBD0F-D380-4008-9B63-39F78F8F9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81" y="1491277"/>
            <a:ext cx="7019440" cy="3665939"/>
          </a:xfrm>
          <a:prstGeom prst="rect">
            <a:avLst/>
          </a:prstGeom>
        </p:spPr>
      </p:pic>
      <p:pic>
        <p:nvPicPr>
          <p:cNvPr id="2" name="Picture 1">
            <a:extLst>
              <a:ext uri="{FF2B5EF4-FFF2-40B4-BE49-F238E27FC236}">
                <a16:creationId xmlns:a16="http://schemas.microsoft.com/office/drawing/2014/main" id="{6A0D5A1A-F27C-49CE-BE19-4D7F8E559127}"/>
              </a:ext>
            </a:extLst>
          </p:cNvPr>
          <p:cNvPicPr>
            <a:picLocks noChangeAspect="1"/>
          </p:cNvPicPr>
          <p:nvPr/>
        </p:nvPicPr>
        <p:blipFill>
          <a:blip r:embed="rId3"/>
          <a:stretch>
            <a:fillRect/>
          </a:stretch>
        </p:blipFill>
        <p:spPr>
          <a:xfrm>
            <a:off x="795380" y="5432974"/>
            <a:ext cx="8348619" cy="377985"/>
          </a:xfrm>
          <a:prstGeom prst="rect">
            <a:avLst/>
          </a:prstGeom>
        </p:spPr>
      </p:pic>
    </p:spTree>
    <p:extLst>
      <p:ext uri="{BB962C8B-B14F-4D97-AF65-F5344CB8AC3E}">
        <p14:creationId xmlns:p14="http://schemas.microsoft.com/office/powerpoint/2010/main" val="230937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Nonracial and Ethnic Struggles</a:t>
            </a:r>
            <a:br>
              <a:rPr lang="en-US" dirty="0"/>
            </a:br>
            <a:r>
              <a:rPr lang="en-US" dirty="0"/>
              <a:t>for Civil Rights</a:t>
            </a:r>
          </a:p>
        </p:txBody>
      </p:sp>
      <p:sp>
        <p:nvSpPr>
          <p:cNvPr id="3" name="Content Placeholder 2"/>
          <p:cNvSpPr>
            <a:spLocks noGrp="1"/>
          </p:cNvSpPr>
          <p:nvPr>
            <p:ph idx="1"/>
          </p:nvPr>
        </p:nvSpPr>
        <p:spPr>
          <a:xfrm>
            <a:off x="810266" y="1562852"/>
            <a:ext cx="8333733" cy="4525963"/>
          </a:xfrm>
        </p:spPr>
        <p:txBody>
          <a:bodyPr>
            <a:normAutofit lnSpcReduction="10000"/>
          </a:bodyPr>
          <a:lstStyle/>
          <a:p>
            <a:r>
              <a:rPr lang="en-US" sz="2600" dirty="0"/>
              <a:t>Lesbians, Gay, Bisexual, Transgender, Queer, and Questioning People (LGBTQ+)</a:t>
            </a:r>
          </a:p>
          <a:p>
            <a:pPr lvl="1"/>
            <a:r>
              <a:rPr lang="en-US" sz="2400" dirty="0"/>
              <a:t>Prior to the 1970s, most states criminalized homosexual activity and these groups experienced a great deal of discrimination</a:t>
            </a:r>
          </a:p>
          <a:p>
            <a:pPr lvl="1"/>
            <a:r>
              <a:rPr lang="en-US" sz="2400" dirty="0"/>
              <a:t>Beginning in the 1970s, LGBT groups organized protests and demonstrations against unfair treatment</a:t>
            </a:r>
          </a:p>
          <a:p>
            <a:pPr lvl="2"/>
            <a:r>
              <a:rPr lang="en-US" sz="2000" dirty="0"/>
              <a:t>Stonewall 1969</a:t>
            </a:r>
          </a:p>
          <a:p>
            <a:pPr lvl="1"/>
            <a:r>
              <a:rPr lang="en-US" sz="2400" dirty="0"/>
              <a:t>Civil unions</a:t>
            </a:r>
          </a:p>
          <a:p>
            <a:pPr lvl="1"/>
            <a:r>
              <a:rPr lang="en-US" sz="2400" dirty="0"/>
              <a:t>Same-sex marriage: </a:t>
            </a:r>
            <a:r>
              <a:rPr lang="en-US" sz="2400" i="1" dirty="0" err="1"/>
              <a:t>Obergefell</a:t>
            </a:r>
            <a:r>
              <a:rPr lang="en-US" sz="2400" i="1" dirty="0"/>
              <a:t> v. Hodges </a:t>
            </a:r>
            <a:r>
              <a:rPr lang="en-US" sz="2400" dirty="0"/>
              <a:t>(2015)</a:t>
            </a:r>
          </a:p>
          <a:p>
            <a:pPr lvl="1"/>
            <a:r>
              <a:rPr lang="en-US" sz="2400" dirty="0"/>
              <a:t>Challenges and protections for transgender people</a:t>
            </a:r>
          </a:p>
        </p:txBody>
      </p:sp>
    </p:spTree>
    <p:extLst>
      <p:ext uri="{BB962C8B-B14F-4D97-AF65-F5344CB8AC3E}">
        <p14:creationId xmlns:p14="http://schemas.microsoft.com/office/powerpoint/2010/main" val="21845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r graph shows public opinion on support for marriage equality. The graph is plotted for the percentage from 0 to 80, versus the years from 1996 to 2019 for should be valid and should not be valid in sequence. 1996: 28, 69. 1999: 35, 62. 2004: 42, 56. 2005: 38, 59. 2006: 42, 57. 2007: 46, 52. 2008: 40, 57. 2009: 40, 58. 2010: 44, 52. 2011: 50, 47. 2012: 41, 47. 2013: 52, 43. 2014: 56, 42. 2015: 59, 38. 2016: 61, 37. 2017: 64, 38. 2018: 67, 31. 2019: 62, 36. All values are estimated. " title="Figure 5.6 Public Opinion on Whether Same-Sex Marriage Should Be Valid (Percentage Saying It Should Be Valid Versus Percentage Saying It Should Not Be Valid), 1996–2019. Results were averaged over the year when the poll was taken more than once in a calendar year.">
            <a:extLst>
              <a:ext uri="{FF2B5EF4-FFF2-40B4-BE49-F238E27FC236}">
                <a16:creationId xmlns:a16="http://schemas.microsoft.com/office/drawing/2014/main" id="{C3B489B9-CB30-4F41-A863-A7EB8AE3D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056" y="1146883"/>
            <a:ext cx="7022591" cy="3578921"/>
          </a:xfrm>
          <a:prstGeom prst="rect">
            <a:avLst/>
          </a:prstGeom>
        </p:spPr>
      </p:pic>
      <p:pic>
        <p:nvPicPr>
          <p:cNvPr id="2" name="Picture 1">
            <a:extLst>
              <a:ext uri="{FF2B5EF4-FFF2-40B4-BE49-F238E27FC236}">
                <a16:creationId xmlns:a16="http://schemas.microsoft.com/office/drawing/2014/main" id="{103A8C2E-D8BE-4200-A99B-FCA96CC0C483}"/>
              </a:ext>
            </a:extLst>
          </p:cNvPr>
          <p:cNvPicPr>
            <a:picLocks noChangeAspect="1"/>
          </p:cNvPicPr>
          <p:nvPr/>
        </p:nvPicPr>
        <p:blipFill>
          <a:blip r:embed="rId3"/>
          <a:stretch>
            <a:fillRect/>
          </a:stretch>
        </p:blipFill>
        <p:spPr>
          <a:xfrm>
            <a:off x="829057" y="5039548"/>
            <a:ext cx="8162926" cy="804742"/>
          </a:xfrm>
          <a:prstGeom prst="rect">
            <a:avLst/>
          </a:prstGeom>
        </p:spPr>
      </p:pic>
    </p:spTree>
    <p:extLst>
      <p:ext uri="{BB962C8B-B14F-4D97-AF65-F5344CB8AC3E}">
        <p14:creationId xmlns:p14="http://schemas.microsoft.com/office/powerpoint/2010/main" val="1988709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Nonracial and Ethnic Struggles</a:t>
            </a:r>
            <a:br>
              <a:rPr lang="en-US" dirty="0"/>
            </a:br>
            <a:r>
              <a:rPr lang="en-US" dirty="0"/>
              <a:t>for Civil Rights</a:t>
            </a:r>
          </a:p>
        </p:txBody>
      </p:sp>
      <p:sp>
        <p:nvSpPr>
          <p:cNvPr id="3" name="Content Placeholder 2"/>
          <p:cNvSpPr>
            <a:spLocks noGrp="1"/>
          </p:cNvSpPr>
          <p:nvPr>
            <p:ph idx="1"/>
          </p:nvPr>
        </p:nvSpPr>
        <p:spPr>
          <a:xfrm>
            <a:off x="828373" y="1600200"/>
            <a:ext cx="8229600" cy="4525963"/>
          </a:xfrm>
        </p:spPr>
        <p:txBody>
          <a:bodyPr>
            <a:normAutofit/>
          </a:bodyPr>
          <a:lstStyle/>
          <a:p>
            <a:r>
              <a:rPr lang="en-US" sz="2600" dirty="0"/>
              <a:t>Older Adults and People with Disabilities</a:t>
            </a:r>
          </a:p>
          <a:p>
            <a:pPr lvl="1"/>
            <a:r>
              <a:rPr lang="en-US" sz="2600" dirty="0"/>
              <a:t>1967: Age Discrimination in Employment Act</a:t>
            </a:r>
          </a:p>
          <a:p>
            <a:pPr lvl="1"/>
            <a:r>
              <a:rPr lang="en-US" sz="2600" dirty="0"/>
              <a:t>1990: Americans with Disabilities Act</a:t>
            </a:r>
          </a:p>
          <a:p>
            <a:pPr lvl="1"/>
            <a:r>
              <a:rPr lang="en-US" sz="2600" dirty="0"/>
              <a:t>Disability Rights &amp; Education Fund</a:t>
            </a:r>
          </a:p>
          <a:p>
            <a:pPr lvl="1"/>
            <a:endParaRPr lang="en-US" sz="2600" dirty="0"/>
          </a:p>
          <a:p>
            <a:r>
              <a:rPr lang="en-US" sz="3000" dirty="0"/>
              <a:t>Intersectionality and civil rights</a:t>
            </a:r>
          </a:p>
          <a:p>
            <a:pPr lvl="1"/>
            <a:endParaRPr lang="en-US" sz="2600" dirty="0"/>
          </a:p>
        </p:txBody>
      </p:sp>
    </p:spTree>
    <p:extLst>
      <p:ext uri="{BB962C8B-B14F-4D97-AF65-F5344CB8AC3E}">
        <p14:creationId xmlns:p14="http://schemas.microsoft.com/office/powerpoint/2010/main" val="222872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Terms and Concepts</a:t>
            </a:r>
          </a:p>
        </p:txBody>
      </p:sp>
      <p:sp>
        <p:nvSpPr>
          <p:cNvPr id="3" name="Content Placeholder 2"/>
          <p:cNvSpPr>
            <a:spLocks noGrp="1"/>
          </p:cNvSpPr>
          <p:nvPr>
            <p:ph idx="1"/>
          </p:nvPr>
        </p:nvSpPr>
        <p:spPr>
          <a:xfrm>
            <a:off x="746896" y="1600200"/>
            <a:ext cx="8229600" cy="4525963"/>
          </a:xfrm>
        </p:spPr>
        <p:txBody>
          <a:bodyPr>
            <a:normAutofit/>
          </a:bodyPr>
          <a:lstStyle/>
          <a:p>
            <a:pPr indent="-230188"/>
            <a:r>
              <a:rPr lang="en-US" sz="2800" u="sng" dirty="0"/>
              <a:t>Civil rights</a:t>
            </a:r>
            <a:r>
              <a:rPr lang="en-US" sz="2800" dirty="0"/>
              <a:t>: The protections against unequal treatment that the government guarantees to all groups</a:t>
            </a:r>
          </a:p>
          <a:p>
            <a:pPr indent="-230188"/>
            <a:endParaRPr lang="en-US" sz="2800" dirty="0"/>
          </a:p>
          <a:p>
            <a:pPr indent="-230188"/>
            <a:r>
              <a:rPr lang="en-US" sz="2800" dirty="0"/>
              <a:t>Group designation</a:t>
            </a:r>
          </a:p>
          <a:p>
            <a:pPr lvl="1"/>
            <a:r>
              <a:rPr lang="en-US" dirty="0"/>
              <a:t>Race</a:t>
            </a:r>
          </a:p>
          <a:p>
            <a:pPr lvl="1"/>
            <a:r>
              <a:rPr lang="en-US" dirty="0"/>
              <a:t>Ethnicity</a:t>
            </a:r>
          </a:p>
          <a:p>
            <a:pPr lvl="1"/>
            <a:r>
              <a:rPr lang="en-US" dirty="0"/>
              <a:t>Gender</a:t>
            </a:r>
          </a:p>
        </p:txBody>
      </p:sp>
    </p:spTree>
    <p:extLst>
      <p:ext uri="{BB962C8B-B14F-4D97-AF65-F5344CB8AC3E}">
        <p14:creationId xmlns:p14="http://schemas.microsoft.com/office/powerpoint/2010/main" val="152673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tretch>
            <a:fillRect/>
          </a:stretch>
        </p:blipFill>
        <p:spPr bwMode="auto">
          <a:xfrm>
            <a:off x="2523098" y="37708"/>
            <a:ext cx="3920769" cy="57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8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Terms and Concepts</a:t>
            </a:r>
          </a:p>
        </p:txBody>
      </p:sp>
      <p:sp>
        <p:nvSpPr>
          <p:cNvPr id="3" name="Content Placeholder 2"/>
          <p:cNvSpPr>
            <a:spLocks noGrp="1"/>
          </p:cNvSpPr>
          <p:nvPr>
            <p:ph idx="1"/>
          </p:nvPr>
        </p:nvSpPr>
        <p:spPr>
          <a:xfrm>
            <a:off x="855532" y="1600200"/>
            <a:ext cx="8229600" cy="4525963"/>
          </a:xfrm>
        </p:spPr>
        <p:txBody>
          <a:bodyPr/>
          <a:lstStyle/>
          <a:p>
            <a:r>
              <a:rPr lang="en-US" dirty="0"/>
              <a:t>Forms of inequality</a:t>
            </a:r>
          </a:p>
          <a:p>
            <a:pPr lvl="1"/>
            <a:r>
              <a:rPr lang="en-US" dirty="0"/>
              <a:t>Inequality of opportunity</a:t>
            </a:r>
          </a:p>
          <a:p>
            <a:pPr lvl="1"/>
            <a:r>
              <a:rPr lang="en-US" dirty="0"/>
              <a:t>Inequality of outcome</a:t>
            </a:r>
          </a:p>
          <a:p>
            <a:pPr lvl="1"/>
            <a:endParaRPr lang="en-US" dirty="0"/>
          </a:p>
          <a:p>
            <a:r>
              <a:rPr lang="en-US" dirty="0"/>
              <a:t>Segregation</a:t>
            </a:r>
          </a:p>
          <a:p>
            <a:pPr lvl="1"/>
            <a:r>
              <a:rPr lang="en-US" dirty="0"/>
              <a:t>De jure</a:t>
            </a:r>
          </a:p>
          <a:p>
            <a:pPr lvl="1"/>
            <a:r>
              <a:rPr lang="en-US" dirty="0"/>
              <a:t>De facto</a:t>
            </a:r>
          </a:p>
          <a:p>
            <a:pPr lvl="1"/>
            <a:endParaRPr lang="en-US" dirty="0"/>
          </a:p>
        </p:txBody>
      </p:sp>
    </p:spTree>
    <p:extLst>
      <p:ext uri="{BB962C8B-B14F-4D97-AF65-F5344CB8AC3E}">
        <p14:creationId xmlns:p14="http://schemas.microsoft.com/office/powerpoint/2010/main" val="67310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819320" y="1600200"/>
            <a:ext cx="8229600" cy="4525963"/>
          </a:xfrm>
        </p:spPr>
        <p:txBody>
          <a:bodyPr/>
          <a:lstStyle/>
          <a:p>
            <a:pPr marL="0" indent="0">
              <a:buNone/>
            </a:pPr>
            <a:r>
              <a:rPr lang="en-US" dirty="0"/>
              <a:t>Blacks</a:t>
            </a:r>
          </a:p>
          <a:p>
            <a:pPr lvl="1"/>
            <a:r>
              <a:rPr lang="en-US" dirty="0"/>
              <a:t>Enslavement of Blacks (1600s–1865)</a:t>
            </a:r>
          </a:p>
          <a:p>
            <a:pPr lvl="2"/>
            <a:r>
              <a:rPr lang="en-US" dirty="0"/>
              <a:t>Abolitionists</a:t>
            </a:r>
          </a:p>
          <a:p>
            <a:pPr lvl="2"/>
            <a:r>
              <a:rPr lang="en-US" i="1" dirty="0" err="1"/>
              <a:t>Prigg</a:t>
            </a:r>
            <a:r>
              <a:rPr lang="en-US" i="1" dirty="0"/>
              <a:t> v. Pennsylvania </a:t>
            </a:r>
            <a:r>
              <a:rPr lang="en-US" dirty="0"/>
              <a:t>(1842)</a:t>
            </a:r>
          </a:p>
          <a:p>
            <a:pPr lvl="2"/>
            <a:r>
              <a:rPr lang="en-US" i="1" dirty="0"/>
              <a:t>Dred Scott v. </a:t>
            </a:r>
            <a:r>
              <a:rPr lang="en-US" i="1" dirty="0" err="1"/>
              <a:t>Sandford</a:t>
            </a:r>
            <a:r>
              <a:rPr lang="en-US" i="1" dirty="0"/>
              <a:t> </a:t>
            </a:r>
            <a:r>
              <a:rPr lang="en-US" dirty="0"/>
              <a:t>(1857)</a:t>
            </a:r>
          </a:p>
        </p:txBody>
      </p:sp>
    </p:spTree>
    <p:extLst>
      <p:ext uri="{BB962C8B-B14F-4D97-AF65-F5344CB8AC3E}">
        <p14:creationId xmlns:p14="http://schemas.microsoft.com/office/powerpoint/2010/main" val="123438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774067" y="1389717"/>
            <a:ext cx="8229600" cy="4525963"/>
          </a:xfrm>
        </p:spPr>
        <p:txBody>
          <a:bodyPr>
            <a:normAutofit/>
          </a:bodyPr>
          <a:lstStyle/>
          <a:p>
            <a:pPr marL="0" indent="0">
              <a:buNone/>
            </a:pPr>
            <a:r>
              <a:rPr lang="en-US" dirty="0"/>
              <a:t>Blacks (</a:t>
            </a:r>
            <a:r>
              <a:rPr lang="en-US" i="1" dirty="0"/>
              <a:t>cont.</a:t>
            </a:r>
            <a:r>
              <a:rPr lang="en-US" dirty="0"/>
              <a:t>)</a:t>
            </a:r>
          </a:p>
          <a:p>
            <a:pPr lvl="1"/>
            <a:r>
              <a:rPr lang="en-US" sz="2600" dirty="0"/>
              <a:t>The Civil War and Reconstruction (1861–1873)</a:t>
            </a:r>
          </a:p>
          <a:p>
            <a:pPr lvl="2"/>
            <a:r>
              <a:rPr lang="en-US" dirty="0"/>
              <a:t>Emancipation Proclamation</a:t>
            </a:r>
          </a:p>
          <a:p>
            <a:pPr lvl="2"/>
            <a:r>
              <a:rPr lang="en-US" dirty="0"/>
              <a:t>Thirteenth Amendment</a:t>
            </a:r>
          </a:p>
          <a:p>
            <a:pPr lvl="2"/>
            <a:r>
              <a:rPr lang="en-US" dirty="0"/>
              <a:t>Black codes</a:t>
            </a:r>
          </a:p>
          <a:p>
            <a:pPr lvl="3"/>
            <a:r>
              <a:rPr lang="en-US" dirty="0"/>
              <a:t>See “Our Voices: South Carolina’s Black Codes”</a:t>
            </a:r>
          </a:p>
          <a:p>
            <a:pPr lvl="2"/>
            <a:r>
              <a:rPr lang="en-US" dirty="0"/>
              <a:t>Fourteenth Amendment</a:t>
            </a:r>
          </a:p>
          <a:p>
            <a:pPr lvl="3"/>
            <a:r>
              <a:rPr lang="en-US" dirty="0"/>
              <a:t>Equal protection clause</a:t>
            </a:r>
          </a:p>
          <a:p>
            <a:pPr lvl="2"/>
            <a:r>
              <a:rPr lang="en-US" dirty="0"/>
              <a:t>Fifteenth Amendment</a:t>
            </a:r>
          </a:p>
          <a:p>
            <a:pPr lvl="2"/>
            <a:r>
              <a:rPr lang="en-US" dirty="0"/>
              <a:t>Reconstruction</a:t>
            </a:r>
          </a:p>
          <a:p>
            <a:pPr lvl="1"/>
            <a:endParaRPr lang="en-US" dirty="0"/>
          </a:p>
        </p:txBody>
      </p:sp>
    </p:spTree>
    <p:extLst>
      <p:ext uri="{BB962C8B-B14F-4D97-AF65-F5344CB8AC3E}">
        <p14:creationId xmlns:p14="http://schemas.microsoft.com/office/powerpoint/2010/main" val="70494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914400" y="1600200"/>
            <a:ext cx="8229600" cy="4525963"/>
          </a:xfrm>
        </p:spPr>
        <p:txBody>
          <a:bodyPr/>
          <a:lstStyle/>
          <a:p>
            <a:pPr marL="0" indent="0">
              <a:buNone/>
            </a:pPr>
            <a:r>
              <a:rPr lang="en-US" dirty="0"/>
              <a:t>Blacks (</a:t>
            </a:r>
            <a:r>
              <a:rPr lang="en-US" i="1" dirty="0"/>
              <a:t>cont.</a:t>
            </a:r>
            <a:r>
              <a:rPr lang="en-US" dirty="0"/>
              <a:t>)</a:t>
            </a:r>
          </a:p>
          <a:p>
            <a:pPr lvl="1"/>
            <a:r>
              <a:rPr lang="en-US" dirty="0"/>
              <a:t>The era of segregation and discrimination</a:t>
            </a:r>
          </a:p>
          <a:p>
            <a:pPr lvl="2"/>
            <a:r>
              <a:rPr lang="en-US" dirty="0"/>
              <a:t>End of Reconstruction and President Rutherford B. Hayes</a:t>
            </a:r>
          </a:p>
          <a:p>
            <a:pPr lvl="2"/>
            <a:r>
              <a:rPr lang="en-US" dirty="0"/>
              <a:t>Jim Crow laws</a:t>
            </a:r>
          </a:p>
          <a:p>
            <a:pPr lvl="2"/>
            <a:r>
              <a:rPr lang="en-US" i="1" dirty="0" err="1"/>
              <a:t>Plessy</a:t>
            </a:r>
            <a:r>
              <a:rPr lang="en-US" i="1" dirty="0"/>
              <a:t> v. Ferguson </a:t>
            </a:r>
            <a:r>
              <a:rPr lang="en-US" dirty="0"/>
              <a:t>(1896)</a:t>
            </a:r>
          </a:p>
          <a:p>
            <a:pPr lvl="3"/>
            <a:r>
              <a:rPr lang="en-US" dirty="0"/>
              <a:t>Separate but equal principle</a:t>
            </a:r>
          </a:p>
          <a:p>
            <a:pPr lvl="2"/>
            <a:r>
              <a:rPr lang="en-US" dirty="0"/>
              <a:t>Resurgence of the Ku Klux Klan</a:t>
            </a:r>
          </a:p>
        </p:txBody>
      </p:sp>
    </p:spTree>
    <p:extLst>
      <p:ext uri="{BB962C8B-B14F-4D97-AF65-F5344CB8AC3E}">
        <p14:creationId xmlns:p14="http://schemas.microsoft.com/office/powerpoint/2010/main" val="222025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Ethnicity, and Civil Rights</a:t>
            </a:r>
          </a:p>
        </p:txBody>
      </p:sp>
      <p:sp>
        <p:nvSpPr>
          <p:cNvPr id="3" name="Content Placeholder 2"/>
          <p:cNvSpPr>
            <a:spLocks noGrp="1"/>
          </p:cNvSpPr>
          <p:nvPr>
            <p:ph idx="1"/>
          </p:nvPr>
        </p:nvSpPr>
        <p:spPr>
          <a:xfrm>
            <a:off x="914400" y="1600200"/>
            <a:ext cx="8229600" cy="4525963"/>
          </a:xfrm>
        </p:spPr>
        <p:txBody>
          <a:bodyPr/>
          <a:lstStyle/>
          <a:p>
            <a:pPr marL="0" indent="0">
              <a:buNone/>
            </a:pPr>
            <a:r>
              <a:rPr lang="en-US" dirty="0"/>
              <a:t>Blacks (</a:t>
            </a:r>
            <a:r>
              <a:rPr lang="en-US" i="1" dirty="0"/>
              <a:t>cont.</a:t>
            </a:r>
            <a:r>
              <a:rPr lang="en-US" dirty="0"/>
              <a:t>)</a:t>
            </a:r>
          </a:p>
          <a:p>
            <a:pPr lvl="1"/>
            <a:r>
              <a:rPr lang="en-US" dirty="0"/>
              <a:t>The era of segregation and discrimination</a:t>
            </a:r>
          </a:p>
          <a:p>
            <a:pPr lvl="2"/>
            <a:r>
              <a:rPr lang="en-US" dirty="0"/>
              <a:t>Disenfranchisement</a:t>
            </a:r>
          </a:p>
          <a:p>
            <a:pPr lvl="3"/>
            <a:r>
              <a:rPr lang="en-US" dirty="0"/>
              <a:t>Literacy tests</a:t>
            </a:r>
          </a:p>
          <a:p>
            <a:pPr lvl="3"/>
            <a:r>
              <a:rPr lang="en-US" dirty="0"/>
              <a:t>Grandfather clauses</a:t>
            </a:r>
          </a:p>
          <a:p>
            <a:pPr lvl="3"/>
            <a:r>
              <a:rPr lang="en-US" dirty="0"/>
              <a:t>Poll taxes</a:t>
            </a:r>
          </a:p>
        </p:txBody>
      </p:sp>
    </p:spTree>
    <p:extLst>
      <p:ext uri="{BB962C8B-B14F-4D97-AF65-F5344CB8AC3E}">
        <p14:creationId xmlns:p14="http://schemas.microsoft.com/office/powerpoint/2010/main" val="19397880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TotalTime>
  <Words>804</Words>
  <Application>Microsoft Office PowerPoint</Application>
  <PresentationFormat>On-screen Show (4:3)</PresentationFormat>
  <Paragraphs>159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1_Office Theme</vt:lpstr>
      <vt:lpstr>Civil Rights: Inequality and Equality</vt:lpstr>
      <vt:lpstr>Civil Rights in Action</vt:lpstr>
      <vt:lpstr>Civil Rights Terms and Concepts</vt:lpstr>
      <vt:lpstr>PowerPoint Presentation</vt:lpstr>
      <vt:lpstr>Civil Rights Terms and Concepts</vt:lpstr>
      <vt:lpstr>Race, Ethnicity, and Civil Rights</vt:lpstr>
      <vt:lpstr>Race, Ethnicity, and Civil Rights</vt:lpstr>
      <vt:lpstr>Race, Ethnicity, and Civil Rights</vt:lpstr>
      <vt:lpstr>Race, Ethnicity, and Civil Rights</vt:lpstr>
      <vt:lpstr>Race, Ethnicity, and Civil Rights</vt:lpstr>
      <vt:lpstr>Race, Ethnicity, and Civil Rights</vt:lpstr>
      <vt:lpstr>PowerPoint Presentation</vt:lpstr>
      <vt:lpstr>PowerPoint Presentation</vt:lpstr>
      <vt:lpstr>PowerPoint Presentation</vt:lpstr>
      <vt:lpstr>PowerPoint Presentation</vt:lpstr>
      <vt:lpstr>Race, Ethnicity, and Civil Rights</vt:lpstr>
      <vt:lpstr>Race, Ethnicity, and Civil Rights</vt:lpstr>
      <vt:lpstr>Race, Ethnicity, and Civil Rights</vt:lpstr>
      <vt:lpstr>Race, Ethnicity, and Civil Rights</vt:lpstr>
      <vt:lpstr>Race, Ethnicity, and Civil Rights</vt:lpstr>
      <vt:lpstr>Race, Ethnicity, and Civil Rights</vt:lpstr>
      <vt:lpstr>Race, Ethnicity, and Civil Rights</vt:lpstr>
      <vt:lpstr>Race, Ethnicity, and Civil Rights</vt:lpstr>
      <vt:lpstr>Nonracial and Ethnic Struggles for Civil Rights</vt:lpstr>
      <vt:lpstr>PowerPoint Presentation</vt:lpstr>
      <vt:lpstr>Nonracial and Ethnic Struggles for Civil Rights</vt:lpstr>
      <vt:lpstr>PowerPoint Presentation</vt:lpstr>
      <vt:lpstr>Nonracial and Ethnic Struggles for Civil Rights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Government in Black and White</dc:title>
  <dc:creator>Jessica Carew</dc:creator>
  <cp:lastModifiedBy>Carter, Suzanne</cp:lastModifiedBy>
  <cp:revision>47</cp:revision>
  <dcterms:created xsi:type="dcterms:W3CDTF">2013-06-10T19:07:10Z</dcterms:created>
  <dcterms:modified xsi:type="dcterms:W3CDTF">2021-01-05T21:16:13Z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2021-01-04T16:35:19Z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8025841f-13da-4a28-ba1f-63e16df47bd3</vt:lpwstr>
  </property>
  <property fmtid="{D5CDD505-2E9C-101B-9397-08002B2CF9AE}" pid="8" name="MSIP_Label_be5cb09a-2992-49d6-8ac9-5f63e7b1ad2f_ContentBits">
    <vt:lpwstr>0</vt:lpwstr>
  </property>
</Properties>
</file>