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324" r:id="rId9"/>
    <p:sldId id="264" r:id="rId10"/>
    <p:sldId id="265" r:id="rId11"/>
    <p:sldId id="266" r:id="rId12"/>
    <p:sldId id="325" r:id="rId13"/>
    <p:sldId id="268" r:id="rId14"/>
    <p:sldId id="269" r:id="rId15"/>
    <p:sldId id="270" r:id="rId16"/>
    <p:sldId id="271" r:id="rId17"/>
    <p:sldId id="272" r:id="rId18"/>
    <p:sldId id="273" r:id="rId19"/>
    <p:sldId id="274" r:id="rId20"/>
    <p:sldId id="275" r:id="rId21"/>
    <p:sldId id="276" r:id="rId22"/>
    <p:sldId id="277" r:id="rId23"/>
    <p:sldId id="319" r:id="rId24"/>
    <p:sldId id="317" r:id="rId25"/>
    <p:sldId id="318" r:id="rId26"/>
    <p:sldId id="320" r:id="rId27"/>
    <p:sldId id="282" r:id="rId28"/>
    <p:sldId id="283" r:id="rId29"/>
    <p:sldId id="284" r:id="rId30"/>
    <p:sldId id="321" r:id="rId31"/>
    <p:sldId id="286" r:id="rId32"/>
    <p:sldId id="287" r:id="rId33"/>
    <p:sldId id="288" r:id="rId34"/>
    <p:sldId id="289" r:id="rId35"/>
    <p:sldId id="290" r:id="rId36"/>
    <p:sldId id="291" r:id="rId37"/>
    <p:sldId id="292" r:id="rId38"/>
    <p:sldId id="293" r:id="rId39"/>
    <p:sldId id="294" r:id="rId40"/>
    <p:sldId id="326" r:id="rId41"/>
    <p:sldId id="327" r:id="rId42"/>
    <p:sldId id="328" r:id="rId43"/>
    <p:sldId id="329" r:id="rId44"/>
    <p:sldId id="322"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23" r:id="rId61"/>
    <p:sldId id="313" r:id="rId62"/>
    <p:sldId id="314" r:id="rId63"/>
    <p:sldId id="315" r:id="rId64"/>
  </p:sldIdLst>
  <p:sldSz cx="12192000" cy="6858000"/>
  <p:notesSz cx="6858000" cy="9144000"/>
  <p:defaultTextStyle>
    <a:defPPr>
      <a:defRPr lang="en-US"/>
    </a:defPPr>
    <a:lvl1pPr algn="l" rtl="0" eaLnBrk="0" fontAlgn="base" hangingPunct="0">
      <a:spcBef>
        <a:spcPct val="0"/>
      </a:spcBef>
      <a:spcAft>
        <a:spcPct val="0"/>
      </a:spcAft>
      <a:defRPr sz="3200" kern="1200">
        <a:solidFill>
          <a:schemeClr val="tx1"/>
        </a:solidFill>
        <a:latin typeface="Arial" charset="0"/>
        <a:ea typeface="+mn-ea"/>
        <a:cs typeface="+mn-cs"/>
      </a:defRPr>
    </a:lvl1pPr>
    <a:lvl2pPr marL="609585" algn="l" rtl="0" eaLnBrk="0" fontAlgn="base" hangingPunct="0">
      <a:spcBef>
        <a:spcPct val="0"/>
      </a:spcBef>
      <a:spcAft>
        <a:spcPct val="0"/>
      </a:spcAft>
      <a:defRPr sz="3200" kern="1200">
        <a:solidFill>
          <a:schemeClr val="tx1"/>
        </a:solidFill>
        <a:latin typeface="Arial" charset="0"/>
        <a:ea typeface="+mn-ea"/>
        <a:cs typeface="+mn-cs"/>
      </a:defRPr>
    </a:lvl2pPr>
    <a:lvl3pPr marL="1219170" algn="l" rtl="0" eaLnBrk="0" fontAlgn="base" hangingPunct="0">
      <a:spcBef>
        <a:spcPct val="0"/>
      </a:spcBef>
      <a:spcAft>
        <a:spcPct val="0"/>
      </a:spcAft>
      <a:defRPr sz="3200" kern="1200">
        <a:solidFill>
          <a:schemeClr val="tx1"/>
        </a:solidFill>
        <a:latin typeface="Arial" charset="0"/>
        <a:ea typeface="+mn-ea"/>
        <a:cs typeface="+mn-cs"/>
      </a:defRPr>
    </a:lvl3pPr>
    <a:lvl4pPr marL="1828754" algn="l" rtl="0" eaLnBrk="0" fontAlgn="base" hangingPunct="0">
      <a:spcBef>
        <a:spcPct val="0"/>
      </a:spcBef>
      <a:spcAft>
        <a:spcPct val="0"/>
      </a:spcAft>
      <a:defRPr sz="3200" kern="1200">
        <a:solidFill>
          <a:schemeClr val="tx1"/>
        </a:solidFill>
        <a:latin typeface="Arial" charset="0"/>
        <a:ea typeface="+mn-ea"/>
        <a:cs typeface="+mn-cs"/>
      </a:defRPr>
    </a:lvl4pPr>
    <a:lvl5pPr marL="2438339" algn="l" rtl="0" eaLnBrk="0" fontAlgn="base" hangingPunct="0">
      <a:spcBef>
        <a:spcPct val="0"/>
      </a:spcBef>
      <a:spcAft>
        <a:spcPct val="0"/>
      </a:spcAft>
      <a:defRPr sz="3200" kern="1200">
        <a:solidFill>
          <a:schemeClr val="tx1"/>
        </a:solidFill>
        <a:latin typeface="Arial" charset="0"/>
        <a:ea typeface="+mn-ea"/>
        <a:cs typeface="+mn-cs"/>
      </a:defRPr>
    </a:lvl5pPr>
    <a:lvl6pPr marL="3047924" algn="l" defTabSz="609585" rtl="0" eaLnBrk="1" latinLnBrk="0" hangingPunct="1">
      <a:defRPr sz="3200" kern="1200">
        <a:solidFill>
          <a:schemeClr val="tx1"/>
        </a:solidFill>
        <a:latin typeface="Arial" charset="0"/>
        <a:ea typeface="+mn-ea"/>
        <a:cs typeface="+mn-cs"/>
      </a:defRPr>
    </a:lvl6pPr>
    <a:lvl7pPr marL="3657509" algn="l" defTabSz="609585" rtl="0" eaLnBrk="1" latinLnBrk="0" hangingPunct="1">
      <a:defRPr sz="3200" kern="1200">
        <a:solidFill>
          <a:schemeClr val="tx1"/>
        </a:solidFill>
        <a:latin typeface="Arial" charset="0"/>
        <a:ea typeface="+mn-ea"/>
        <a:cs typeface="+mn-cs"/>
      </a:defRPr>
    </a:lvl7pPr>
    <a:lvl8pPr marL="4267093" algn="l" defTabSz="609585" rtl="0" eaLnBrk="1" latinLnBrk="0" hangingPunct="1">
      <a:defRPr sz="3200" kern="1200">
        <a:solidFill>
          <a:schemeClr val="tx1"/>
        </a:solidFill>
        <a:latin typeface="Arial" charset="0"/>
        <a:ea typeface="+mn-ea"/>
        <a:cs typeface="+mn-cs"/>
      </a:defRPr>
    </a:lvl8pPr>
    <a:lvl9pPr marL="4876678" algn="l" defTabSz="609585"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490"/>
    <a:srgbClr val="03648F"/>
    <a:srgbClr val="024F72"/>
    <a:srgbClr val="013952"/>
    <a:srgbClr val="A95A2F"/>
    <a:srgbClr val="4C8A46"/>
    <a:srgbClr val="54A24A"/>
    <a:srgbClr val="4DAF46"/>
    <a:srgbClr val="004F81"/>
    <a:srgbClr val="285A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64"/>
    <p:restoredTop sz="89751"/>
  </p:normalViewPr>
  <p:slideViewPr>
    <p:cSldViewPr snapToGrid="0">
      <p:cViewPr varScale="1">
        <p:scale>
          <a:sx n="86" d="100"/>
          <a:sy n="86" d="100"/>
        </p:scale>
        <p:origin x="96" y="10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8" d="100"/>
        <a:sy n="88" d="100"/>
      </p:scale>
      <p:origin x="0" y="4048"/>
    </p:cViewPr>
  </p:sorterViewPr>
  <p:notesViewPr>
    <p:cSldViewPr snapToGrid="0">
      <p:cViewPr varScale="1">
        <p:scale>
          <a:sx n="140" d="100"/>
          <a:sy n="140" d="100"/>
        </p:scale>
        <p:origin x="505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endParaRPr lang="en-US"/>
          </a:p>
        </p:txBody>
      </p:sp>
      <p:sp>
        <p:nvSpPr>
          <p:cNvPr id="1064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endParaRPr lang="en-US"/>
          </a:p>
        </p:txBody>
      </p:sp>
      <p:sp>
        <p:nvSpPr>
          <p:cNvPr id="1065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1065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endParaRPr lang="en-US"/>
          </a:p>
        </p:txBody>
      </p:sp>
      <p:sp>
        <p:nvSpPr>
          <p:cNvPr id="1065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B11FA646-5BA4-2540-B87F-8ED0E4574DDD}" type="slidenum">
              <a:rPr lang="en-US"/>
              <a:pPr/>
              <a:t>‹#›</a:t>
            </a:fld>
            <a:endParaRPr lang="en-US"/>
          </a:p>
        </p:txBody>
      </p:sp>
    </p:spTree>
    <p:extLst>
      <p:ext uri="{BB962C8B-B14F-4D97-AF65-F5344CB8AC3E}">
        <p14:creationId xmlns:p14="http://schemas.microsoft.com/office/powerpoint/2010/main" val="12918222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Times" charset="0"/>
        <a:ea typeface="+mn-ea"/>
        <a:cs typeface="+mn-cs"/>
      </a:defRPr>
    </a:lvl1pPr>
    <a:lvl2pPr marL="609585" algn="l" rtl="0" fontAlgn="base">
      <a:spcBef>
        <a:spcPct val="30000"/>
      </a:spcBef>
      <a:spcAft>
        <a:spcPct val="0"/>
      </a:spcAft>
      <a:defRPr sz="1600" kern="1200">
        <a:solidFill>
          <a:schemeClr val="tx1"/>
        </a:solidFill>
        <a:latin typeface="Times" charset="0"/>
        <a:ea typeface="ＭＳ Ｐゴシック" charset="-128"/>
        <a:cs typeface="+mn-cs"/>
      </a:defRPr>
    </a:lvl2pPr>
    <a:lvl3pPr marL="1219170" algn="l" rtl="0" fontAlgn="base">
      <a:spcBef>
        <a:spcPct val="30000"/>
      </a:spcBef>
      <a:spcAft>
        <a:spcPct val="0"/>
      </a:spcAft>
      <a:defRPr sz="1600" kern="1200">
        <a:solidFill>
          <a:schemeClr val="tx1"/>
        </a:solidFill>
        <a:latin typeface="Times" charset="0"/>
        <a:ea typeface="ＭＳ Ｐゴシック" charset="-128"/>
        <a:cs typeface="+mn-cs"/>
      </a:defRPr>
    </a:lvl3pPr>
    <a:lvl4pPr marL="1828754" algn="l" rtl="0" fontAlgn="base">
      <a:spcBef>
        <a:spcPct val="30000"/>
      </a:spcBef>
      <a:spcAft>
        <a:spcPct val="0"/>
      </a:spcAft>
      <a:defRPr sz="1600" kern="1200">
        <a:solidFill>
          <a:schemeClr val="tx1"/>
        </a:solidFill>
        <a:latin typeface="Times" charset="0"/>
        <a:ea typeface="ＭＳ Ｐゴシック" charset="-128"/>
        <a:cs typeface="+mn-cs"/>
      </a:defRPr>
    </a:lvl4pPr>
    <a:lvl5pPr marL="2438339" algn="l" rtl="0" fontAlgn="base">
      <a:spcBef>
        <a:spcPct val="30000"/>
      </a:spcBef>
      <a:spcAft>
        <a:spcPct val="0"/>
      </a:spcAft>
      <a:defRPr sz="1600" kern="1200">
        <a:solidFill>
          <a:schemeClr val="tx1"/>
        </a:solidFill>
        <a:latin typeface="Times" charset="0"/>
        <a:ea typeface="ＭＳ Ｐゴシック" charset="-128"/>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Chapter 5 Opener</a:t>
            </a:r>
            <a:endParaRPr lang="en-US" sz="1600" kern="1200" dirty="0">
              <a:solidFill>
                <a:schemeClr val="tx1"/>
              </a:solidFill>
              <a:effectLst/>
              <a:latin typeface="Times" charset="0"/>
              <a:ea typeface="+mn-ea"/>
              <a:cs typeface="+mn-cs"/>
            </a:endParaRPr>
          </a:p>
          <a:p>
            <a:r>
              <a:rPr lang="en-US" sz="1600" kern="1200" dirty="0">
                <a:solidFill>
                  <a:schemeClr val="tx1"/>
                </a:solidFill>
                <a:effectLst/>
                <a:latin typeface="Times" charset="0"/>
                <a:ea typeface="+mn-ea"/>
                <a:cs typeface="+mn-cs"/>
              </a:rPr>
              <a:t>Lutz </a:t>
            </a:r>
            <a:r>
              <a:rPr lang="en-US" sz="1600" kern="1200" dirty="0" err="1">
                <a:solidFill>
                  <a:schemeClr val="tx1"/>
                </a:solidFill>
                <a:effectLst/>
                <a:latin typeface="Times" charset="0"/>
                <a:ea typeface="+mn-ea"/>
                <a:cs typeface="+mn-cs"/>
              </a:rPr>
              <a:t>Baar</a:t>
            </a:r>
            <a:r>
              <a:rPr lang="en-US" sz="1600" kern="1200" dirty="0">
                <a:solidFill>
                  <a:schemeClr val="tx1"/>
                </a:solidFill>
                <a:effectLst/>
                <a:latin typeface="Times" charset="0"/>
                <a:ea typeface="+mn-ea"/>
                <a:cs typeface="+mn-cs"/>
              </a:rPr>
              <a:t>,</a:t>
            </a:r>
            <a:r>
              <a:rPr lang="en-US" sz="1600" i="1" u="none" strike="noStrike" kern="1200" dirty="0">
                <a:solidFill>
                  <a:schemeClr val="tx1"/>
                </a:solidFill>
                <a:effectLst/>
                <a:latin typeface="Times" charset="0"/>
                <a:ea typeface="+mn-ea"/>
                <a:cs typeface="+mn-cs"/>
              </a:rPr>
              <a:t> </a:t>
            </a:r>
            <a:r>
              <a:rPr lang="en-US" sz="1600" i="1" kern="1200" dirty="0">
                <a:solidFill>
                  <a:schemeClr val="tx1"/>
                </a:solidFill>
                <a:effectLst/>
                <a:latin typeface="Times" charset="0"/>
                <a:ea typeface="+mn-ea"/>
                <a:cs typeface="+mn-cs"/>
              </a:rPr>
              <a:t>French Abstract, </a:t>
            </a:r>
            <a:r>
              <a:rPr lang="en-US" sz="1600" kern="1200" dirty="0">
                <a:solidFill>
                  <a:schemeClr val="tx1"/>
                </a:solidFill>
                <a:effectLst/>
                <a:latin typeface="Times" charset="0"/>
                <a:ea typeface="+mn-ea"/>
                <a:cs typeface="+mn-cs"/>
              </a:rPr>
              <a:t>2014</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a:t>
            </a:fld>
            <a:endParaRPr lang="en-US"/>
          </a:p>
        </p:txBody>
      </p:sp>
    </p:spTree>
    <p:extLst>
      <p:ext uri="{BB962C8B-B14F-4D97-AF65-F5344CB8AC3E}">
        <p14:creationId xmlns:p14="http://schemas.microsoft.com/office/powerpoint/2010/main" val="3831555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5.7</a:t>
            </a:r>
            <a:r>
              <a:rPr lang="en-US" sz="1600" b="1" kern="1200" dirty="0">
                <a:solidFill>
                  <a:schemeClr val="tx1"/>
                </a:solidFill>
                <a:effectLst/>
                <a:latin typeface="Times" charset="0"/>
                <a:ea typeface="+mn-ea"/>
                <a:cs typeface="+mn-cs"/>
              </a:rPr>
              <a:t>  Metamers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In (A), the long-wavelength light that looks red and the shorter-wavelength light that looks green mix together to produce the same response from the cones as does the medium-wavelength light that looks yellow in (B). If two sets of lights produce the same responses, they are metamers and must look identical, so the red plus the green will look yellow.</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10</a:t>
            </a:fld>
            <a:endParaRPr lang="en-US"/>
          </a:p>
        </p:txBody>
      </p:sp>
    </p:spTree>
    <p:extLst>
      <p:ext uri="{BB962C8B-B14F-4D97-AF65-F5344CB8AC3E}">
        <p14:creationId xmlns:p14="http://schemas.microsoft.com/office/powerpoint/2010/main" val="25137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5.8  </a:t>
            </a:r>
            <a:r>
              <a:rPr lang="en-US" sz="1600" b="1" kern="1200" dirty="0">
                <a:solidFill>
                  <a:schemeClr val="tx1"/>
                </a:solidFill>
                <a:effectLst/>
                <a:latin typeface="Times" charset="0"/>
                <a:ea typeface="+mn-ea"/>
                <a:cs typeface="+mn-cs"/>
              </a:rPr>
              <a:t>Maxwell’s color-matching experiment</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color is presented on the left. On the right, the observer adjusts a mixture of the three lights to match the color on the left.</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11</a:t>
            </a:fld>
            <a:endParaRPr lang="en-US"/>
          </a:p>
        </p:txBody>
      </p:sp>
    </p:spTree>
    <p:extLst>
      <p:ext uri="{BB962C8B-B14F-4D97-AF65-F5344CB8AC3E}">
        <p14:creationId xmlns:p14="http://schemas.microsoft.com/office/powerpoint/2010/main" val="3606609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5.9  </a:t>
            </a:r>
            <a:r>
              <a:rPr lang="en-US" sz="1600" b="1" kern="1200" dirty="0">
                <a:solidFill>
                  <a:schemeClr val="tx1"/>
                </a:solidFill>
                <a:effectLst/>
                <a:latin typeface="Times" charset="0"/>
                <a:ea typeface="+mn-ea"/>
                <a:cs typeface="+mn-cs"/>
              </a:rPr>
              <a:t>Subtractive color mixture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In this example, “white”—broadband—light is passed through two filters. The first one absorbs (“subtracts”) shorter wavelengths, transmitting a mix of wavelengths that looks yellow. The second absorbs longer wavelengths and the shortest wavelengths, transmitting a mix that looks blue. The wavelengths that can pass through both filters without being subtracted are a middle range of wavelengths that appear green.</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12</a:t>
            </a:fld>
            <a:endParaRPr lang="en-US"/>
          </a:p>
        </p:txBody>
      </p:sp>
    </p:spTree>
    <p:extLst>
      <p:ext uri="{BB962C8B-B14F-4D97-AF65-F5344CB8AC3E}">
        <p14:creationId xmlns:p14="http://schemas.microsoft.com/office/powerpoint/2010/main" val="189116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5.10  </a:t>
            </a:r>
            <a:r>
              <a:rPr lang="en-US" sz="1600" b="1" kern="1200" dirty="0">
                <a:solidFill>
                  <a:schemeClr val="tx1"/>
                </a:solidFill>
                <a:effectLst/>
                <a:latin typeface="Times" charset="0"/>
                <a:ea typeface="+mn-ea"/>
                <a:cs typeface="+mn-cs"/>
              </a:rPr>
              <a:t>Additive color mixture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If we shine a light that looks blue and a light that looks yellow on the same patch of paper, the wavelengths will add, producing an additive color mixture. Remember that the light that looks yellow is equivalent to a mix of a long wavelength and a medium wavelength, so blue plus yellow results in a mix of short, medium, and long wavelengths. The mixture looks white (or gray, if it is not the brightest patch in view).</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13</a:t>
            </a:fld>
            <a:endParaRPr lang="en-US"/>
          </a:p>
        </p:txBody>
      </p:sp>
    </p:spTree>
    <p:extLst>
      <p:ext uri="{BB962C8B-B14F-4D97-AF65-F5344CB8AC3E}">
        <p14:creationId xmlns:p14="http://schemas.microsoft.com/office/powerpoint/2010/main" val="145291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5.11  </a:t>
            </a:r>
            <a:r>
              <a:rPr lang="en-US" sz="1600" b="1" kern="1200" dirty="0">
                <a:solidFill>
                  <a:schemeClr val="tx1"/>
                </a:solidFill>
                <a:effectLst/>
                <a:latin typeface="Times" charset="0"/>
                <a:ea typeface="+mn-ea"/>
                <a:cs typeface="+mn-cs"/>
              </a:rPr>
              <a:t>Pointillism</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Instead of the usual illustration with a picture by Seurat, here is a painting by Paul Signac (1863–1935) using additive color mixture in the manner of a modern computer monitor. Thus, from a distance the domes look grayish, even if, up close, they are composed of spots of blue, green, and white.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14</a:t>
            </a:fld>
            <a:endParaRPr lang="en-US"/>
          </a:p>
        </p:txBody>
      </p:sp>
    </p:spTree>
    <p:extLst>
      <p:ext uri="{BB962C8B-B14F-4D97-AF65-F5344CB8AC3E}">
        <p14:creationId xmlns:p14="http://schemas.microsoft.com/office/powerpoint/2010/main" val="3166562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5.12  </a:t>
            </a:r>
            <a:r>
              <a:rPr lang="en-US" sz="1600" b="1" kern="1200" dirty="0">
                <a:solidFill>
                  <a:schemeClr val="tx1"/>
                </a:solidFill>
                <a:effectLst/>
                <a:latin typeface="Times" charset="0"/>
                <a:ea typeface="+mn-ea"/>
                <a:cs typeface="+mn-cs"/>
              </a:rPr>
              <a:t>The retinal mosaic</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piece of the retina with the L-, M-, and S-cones colored red, green, and blue. On top of many cones are white rings of varying degrees of completion. Each shows the responses of that cone to tiny spots of light. A full white ring, for example, means the observer always said the spot looked white.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15</a:t>
            </a:fld>
            <a:endParaRPr lang="en-US"/>
          </a:p>
        </p:txBody>
      </p:sp>
    </p:spTree>
    <p:extLst>
      <p:ext uri="{BB962C8B-B14F-4D97-AF65-F5344CB8AC3E}">
        <p14:creationId xmlns:p14="http://schemas.microsoft.com/office/powerpoint/2010/main" val="277016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5.13  </a:t>
            </a:r>
            <a:r>
              <a:rPr lang="en-US" sz="1600" b="1" kern="1200" dirty="0">
                <a:solidFill>
                  <a:schemeClr val="tx1"/>
                </a:solidFill>
                <a:effectLst/>
                <a:latin typeface="Times" charset="0"/>
                <a:ea typeface="+mn-ea"/>
                <a:cs typeface="+mn-cs"/>
              </a:rPr>
              <a:t>Computer color pickers may offer several ways to specify a color in a three-dimensional color space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These “sliders” from Microsoft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PowerPoint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are based on an RGB (red, green, blue) set of primaries in (A and C) and are based on HSB (hue, saturation, brightness) in (B and D). See the text for details.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16</a:t>
            </a:fld>
            <a:endParaRPr lang="en-US"/>
          </a:p>
        </p:txBody>
      </p:sp>
    </p:spTree>
    <p:extLst>
      <p:ext uri="{BB962C8B-B14F-4D97-AF65-F5344CB8AC3E}">
        <p14:creationId xmlns:p14="http://schemas.microsoft.com/office/powerpoint/2010/main" val="3657336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5.13  </a:t>
            </a:r>
            <a:r>
              <a:rPr lang="en-US" sz="1600" b="1" kern="1200" dirty="0">
                <a:solidFill>
                  <a:schemeClr val="tx1"/>
                </a:solidFill>
                <a:effectLst/>
                <a:latin typeface="Times" charset="0"/>
                <a:ea typeface="+mn-ea"/>
                <a:cs typeface="+mn-cs"/>
              </a:rPr>
              <a:t>Computer color pickers may offer several ways to specify a color in a three-dimensional color space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These “sliders” from Microsoft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PowerPoint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are based on an RGB (red, green, blue) set of primaries in (A and C) and are based on HSB (hue, saturation, brightness) in (B and D). See the text for details.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17</a:t>
            </a:fld>
            <a:endParaRPr lang="en-US"/>
          </a:p>
        </p:txBody>
      </p:sp>
    </p:spTree>
    <p:extLst>
      <p:ext uri="{BB962C8B-B14F-4D97-AF65-F5344CB8AC3E}">
        <p14:creationId xmlns:p14="http://schemas.microsoft.com/office/powerpoint/2010/main" val="4291750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5.13  </a:t>
            </a:r>
            <a:r>
              <a:rPr lang="en-US" sz="1600" b="1" kern="1200" dirty="0">
                <a:solidFill>
                  <a:schemeClr val="tx1"/>
                </a:solidFill>
                <a:effectLst/>
                <a:latin typeface="Times" charset="0"/>
                <a:ea typeface="+mn-ea"/>
                <a:cs typeface="+mn-cs"/>
              </a:rPr>
              <a:t>Computer color pickers may offer several ways to specify a color in a three-dimensional color space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These “sliders” from Microsoft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PowerPoint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are based on an RGB (red, green, blue) set of primaries in (A and C) and are based on HSB (hue, saturation, brightness) in (B and D). See the text for details.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18</a:t>
            </a:fld>
            <a:endParaRPr lang="en-US"/>
          </a:p>
        </p:txBody>
      </p:sp>
    </p:spTree>
    <p:extLst>
      <p:ext uri="{BB962C8B-B14F-4D97-AF65-F5344CB8AC3E}">
        <p14:creationId xmlns:p14="http://schemas.microsoft.com/office/powerpoint/2010/main" val="31890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5.13  </a:t>
            </a:r>
            <a:r>
              <a:rPr lang="en-US" sz="1600" b="1" kern="1200" dirty="0">
                <a:solidFill>
                  <a:schemeClr val="tx1"/>
                </a:solidFill>
                <a:effectLst/>
                <a:latin typeface="Times" charset="0"/>
                <a:ea typeface="+mn-ea"/>
                <a:cs typeface="+mn-cs"/>
              </a:rPr>
              <a:t>Computer color pickers may offer several ways to specify a color in a three-dimensional color space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These “sliders” from Microsoft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PowerPoint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are based on an RGB (red, green, blue) set of primaries in (A and C) and are based on HSB (hue, saturation, brightness) in (B and D). See the text for details.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19</a:t>
            </a:fld>
            <a:endParaRPr lang="en-US"/>
          </a:p>
        </p:txBody>
      </p:sp>
    </p:spTree>
    <p:extLst>
      <p:ext uri="{BB962C8B-B14F-4D97-AF65-F5344CB8AC3E}">
        <p14:creationId xmlns:p14="http://schemas.microsoft.com/office/powerpoint/2010/main" val="3482035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  </a:t>
            </a:r>
            <a:r>
              <a:rPr lang="en-US" sz="1600" b="1" kern="1200" dirty="0">
                <a:solidFill>
                  <a:schemeClr val="tx1"/>
                </a:solidFill>
                <a:effectLst/>
                <a:latin typeface="Times" charset="0"/>
                <a:ea typeface="+mn-ea"/>
                <a:cs typeface="+mn-cs"/>
              </a:rPr>
              <a:t>Photoreceptor types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retina contains four types of photoreceptors. These differ in their sensitivity to the wavelengths of light. Three cone types are maximally sensitive at short (S), medium (M), and long (L) wavelengths. The single type of rod photoreceptor has its peak sensitivity between those of the S- and M-cones.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a:t>
            </a:fld>
            <a:endParaRPr lang="en-US"/>
          </a:p>
        </p:txBody>
      </p:sp>
    </p:spTree>
    <p:extLst>
      <p:ext uri="{BB962C8B-B14F-4D97-AF65-F5344CB8AC3E}">
        <p14:creationId xmlns:p14="http://schemas.microsoft.com/office/powerpoint/2010/main" val="2508686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5.13  </a:t>
            </a:r>
            <a:r>
              <a:rPr lang="en-US" sz="1600" b="1" kern="1200" dirty="0">
                <a:solidFill>
                  <a:schemeClr val="tx1"/>
                </a:solidFill>
                <a:effectLst/>
                <a:latin typeface="Times" charset="0"/>
                <a:ea typeface="+mn-ea"/>
                <a:cs typeface="+mn-cs"/>
              </a:rPr>
              <a:t>Computer color pickers may offer several ways to specify a color in a three-dimensional color space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These “sliders” from Microsoft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PowerPoint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are based on an RGB (red, green, blue) set of primaries in (A and C) and are based on HSB (hue, saturation, brightness) in (B and D). See the text for details.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20</a:t>
            </a:fld>
            <a:endParaRPr lang="en-US"/>
          </a:p>
        </p:txBody>
      </p:sp>
    </p:spTree>
    <p:extLst>
      <p:ext uri="{BB962C8B-B14F-4D97-AF65-F5344CB8AC3E}">
        <p14:creationId xmlns:p14="http://schemas.microsoft.com/office/powerpoint/2010/main" val="2469957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5.14  </a:t>
            </a:r>
            <a:r>
              <a:rPr lang="en-US" sz="1600" b="1" kern="1200" dirty="0" err="1">
                <a:solidFill>
                  <a:schemeClr val="tx1"/>
                </a:solidFill>
                <a:effectLst/>
                <a:latin typeface="Times" charset="0"/>
                <a:ea typeface="+mn-ea"/>
                <a:cs typeface="+mn-cs"/>
              </a:rPr>
              <a:t>Nonspectral</a:t>
            </a:r>
            <a:r>
              <a:rPr lang="en-US" sz="1600" b="1" kern="1200" dirty="0">
                <a:solidFill>
                  <a:schemeClr val="tx1"/>
                </a:solidFill>
                <a:effectLst/>
                <a:latin typeface="Times" charset="0"/>
                <a:ea typeface="+mn-ea"/>
                <a:cs typeface="+mn-cs"/>
              </a:rPr>
              <a:t> colors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If you combine lights that look red and blue, the result will look purple, but there is no purple on the spectrum (A). Purples are </a:t>
            </a:r>
            <a:r>
              <a:rPr lang="en-US" sz="1600" kern="1200" dirty="0" err="1">
                <a:solidFill>
                  <a:schemeClr val="tx1"/>
                </a:solidFill>
                <a:effectLst/>
                <a:latin typeface="Times" charset="0"/>
                <a:ea typeface="+mn-ea"/>
                <a:cs typeface="+mn-cs"/>
              </a:rPr>
              <a:t>nonspectral</a:t>
            </a:r>
            <a:r>
              <a:rPr lang="en-US" sz="1600" kern="1200" dirty="0">
                <a:solidFill>
                  <a:schemeClr val="tx1"/>
                </a:solidFill>
                <a:effectLst/>
                <a:latin typeface="Times" charset="0"/>
                <a:ea typeface="+mn-ea"/>
                <a:cs typeface="+mn-cs"/>
              </a:rPr>
              <a:t> colors that join the ends of the spectrum into a color circle (B).</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21</a:t>
            </a:fld>
            <a:endParaRPr lang="en-US"/>
          </a:p>
        </p:txBody>
      </p:sp>
    </p:spTree>
    <p:extLst>
      <p:ext uri="{BB962C8B-B14F-4D97-AF65-F5344CB8AC3E}">
        <p14:creationId xmlns:p14="http://schemas.microsoft.com/office/powerpoint/2010/main" val="3478166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 </a:t>
            </a:r>
            <a:r>
              <a:rPr lang="en-US" sz="1600" b="1" kern="1200" cap="all" dirty="0">
                <a:solidFill>
                  <a:schemeClr val="tx1"/>
                </a:solidFill>
                <a:effectLst/>
                <a:latin typeface="Times" charset="0"/>
                <a:ea typeface="+mn-ea"/>
                <a:cs typeface="+mn-cs"/>
              </a:rPr>
              <a:t>5.15  </a:t>
            </a:r>
            <a:r>
              <a:rPr lang="en-US" sz="1600" b="1" kern="1200" dirty="0">
                <a:solidFill>
                  <a:schemeClr val="tx1"/>
                </a:solidFill>
                <a:effectLst/>
                <a:latin typeface="Times" charset="0"/>
                <a:ea typeface="+mn-ea"/>
                <a:cs typeface="+mn-cs"/>
              </a:rPr>
              <a:t>Opponent colors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Ewald </a:t>
            </a:r>
            <a:r>
              <a:rPr lang="en-US" sz="1600" kern="1200" dirty="0" err="1">
                <a:solidFill>
                  <a:schemeClr val="tx1"/>
                </a:solidFill>
                <a:effectLst/>
                <a:latin typeface="Times" charset="0"/>
                <a:ea typeface="+mn-ea"/>
                <a:cs typeface="+mn-cs"/>
              </a:rPr>
              <a:t>Hering</a:t>
            </a:r>
            <a:r>
              <a:rPr lang="en-US" sz="1600" kern="1200" dirty="0">
                <a:solidFill>
                  <a:schemeClr val="tx1"/>
                </a:solidFill>
                <a:effectLst/>
                <a:latin typeface="Times" charset="0"/>
                <a:ea typeface="+mn-ea"/>
                <a:cs typeface="+mn-cs"/>
              </a:rPr>
              <a:t> noted that all the colors on the “color circle” (the center ring) could be represented by two pairs of opposing colors: blue versus yellow, and red versus green (shown in the outer ring). Thus, a color could be a reddish yellow or a bluish green, but not a reddish green or a bluish yellow.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22</a:t>
            </a:fld>
            <a:endParaRPr lang="en-US"/>
          </a:p>
        </p:txBody>
      </p:sp>
    </p:spTree>
    <p:extLst>
      <p:ext uri="{BB962C8B-B14F-4D97-AF65-F5344CB8AC3E}">
        <p14:creationId xmlns:p14="http://schemas.microsoft.com/office/powerpoint/2010/main" val="3611780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5.16  </a:t>
            </a:r>
            <a:r>
              <a:rPr lang="en-US" sz="1600" b="1" kern="1200" dirty="0">
                <a:solidFill>
                  <a:schemeClr val="tx1"/>
                </a:solidFill>
                <a:effectLst/>
                <a:latin typeface="Times" charset="0"/>
                <a:ea typeface="+mn-ea"/>
                <a:cs typeface="+mn-cs"/>
              </a:rPr>
              <a:t>Color cancellation method</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Using color cancellation to measure opponent processes and unique hues in a blue-yellow (A) and a red-green (B) process. The locations where the hue cancellations cross the neutral midpoint are the locations of the unique green (A) and blue and yellow (B) hues—for example, the green hue with no hint of blue or yellow in it. (Graphs after L. </a:t>
            </a:r>
            <a:r>
              <a:rPr lang="en-US" sz="1600" kern="1200" dirty="0" err="1">
                <a:solidFill>
                  <a:schemeClr val="tx1"/>
                </a:solidFill>
                <a:effectLst/>
                <a:latin typeface="Times" charset="0"/>
                <a:ea typeface="+mn-ea"/>
                <a:cs typeface="+mn-cs"/>
              </a:rPr>
              <a:t>Hurvich</a:t>
            </a:r>
            <a:r>
              <a:rPr lang="en-US" sz="1600" kern="1200" dirty="0">
                <a:solidFill>
                  <a:schemeClr val="tx1"/>
                </a:solidFill>
                <a:effectLst/>
                <a:latin typeface="Times" charset="0"/>
                <a:ea typeface="+mn-ea"/>
                <a:cs typeface="+mn-cs"/>
              </a:rPr>
              <a:t> and D. Jameson. 1957. </a:t>
            </a:r>
            <a:r>
              <a:rPr lang="en-US" sz="1600" i="1" kern="1200" dirty="0" err="1">
                <a:solidFill>
                  <a:schemeClr val="tx1"/>
                </a:solidFill>
                <a:effectLst/>
                <a:latin typeface="Times" charset="0"/>
                <a:ea typeface="+mn-ea"/>
                <a:cs typeface="+mn-cs"/>
              </a:rPr>
              <a:t>Psychol</a:t>
            </a:r>
            <a:r>
              <a:rPr lang="en-US" sz="1600" i="1" kern="1200" dirty="0">
                <a:solidFill>
                  <a:schemeClr val="tx1"/>
                </a:solidFill>
                <a:effectLst/>
                <a:latin typeface="Times" charset="0"/>
                <a:ea typeface="+mn-ea"/>
                <a:cs typeface="+mn-cs"/>
              </a:rPr>
              <a:t> Rev</a:t>
            </a:r>
            <a:r>
              <a:rPr lang="en-US" sz="1600" kern="1200" dirty="0">
                <a:solidFill>
                  <a:schemeClr val="tx1"/>
                </a:solidFill>
                <a:effectLst/>
                <a:latin typeface="Times" charset="0"/>
                <a:ea typeface="+mn-ea"/>
                <a:cs typeface="+mn-cs"/>
              </a:rPr>
              <a:t> 64: 384–404.)</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23</a:t>
            </a:fld>
            <a:endParaRPr lang="en-US"/>
          </a:p>
        </p:txBody>
      </p:sp>
    </p:spTree>
    <p:extLst>
      <p:ext uri="{BB962C8B-B14F-4D97-AF65-F5344CB8AC3E}">
        <p14:creationId xmlns:p14="http://schemas.microsoft.com/office/powerpoint/2010/main" val="926087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5.16  </a:t>
            </a:r>
            <a:r>
              <a:rPr lang="en-US" sz="1600" b="1" kern="1200" dirty="0">
                <a:solidFill>
                  <a:schemeClr val="tx1"/>
                </a:solidFill>
                <a:effectLst/>
                <a:latin typeface="Times" charset="0"/>
                <a:ea typeface="+mn-ea"/>
                <a:cs typeface="+mn-cs"/>
              </a:rPr>
              <a:t>Color cancellation method</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Using color cancellation to measure opponent processes and unique hues in a blue-yellow (A) and a red-green (B) process. The locations where the hue cancellations cross the neutral midpoint are the locations of the unique green (A) and blue and yellow (B) hues—for example, the green hue with no hint of blue or yellow in it. (Graphs after L. </a:t>
            </a:r>
            <a:r>
              <a:rPr lang="en-US" sz="1600" kern="1200" dirty="0" err="1">
                <a:solidFill>
                  <a:schemeClr val="tx1"/>
                </a:solidFill>
                <a:effectLst/>
                <a:latin typeface="Times" charset="0"/>
                <a:ea typeface="+mn-ea"/>
                <a:cs typeface="+mn-cs"/>
              </a:rPr>
              <a:t>Hurvich</a:t>
            </a:r>
            <a:r>
              <a:rPr lang="en-US" sz="1600" kern="1200" dirty="0">
                <a:solidFill>
                  <a:schemeClr val="tx1"/>
                </a:solidFill>
                <a:effectLst/>
                <a:latin typeface="Times" charset="0"/>
                <a:ea typeface="+mn-ea"/>
                <a:cs typeface="+mn-cs"/>
              </a:rPr>
              <a:t> and D. Jameson. 1957. </a:t>
            </a:r>
            <a:r>
              <a:rPr lang="en-US" sz="1600" i="1" kern="1200" dirty="0" err="1">
                <a:solidFill>
                  <a:schemeClr val="tx1"/>
                </a:solidFill>
                <a:effectLst/>
                <a:latin typeface="Times" charset="0"/>
                <a:ea typeface="+mn-ea"/>
                <a:cs typeface="+mn-cs"/>
              </a:rPr>
              <a:t>Psychol</a:t>
            </a:r>
            <a:r>
              <a:rPr lang="en-US" sz="1600" i="1" kern="1200" dirty="0">
                <a:solidFill>
                  <a:schemeClr val="tx1"/>
                </a:solidFill>
                <a:effectLst/>
                <a:latin typeface="Times" charset="0"/>
                <a:ea typeface="+mn-ea"/>
                <a:cs typeface="+mn-cs"/>
              </a:rPr>
              <a:t> Rev</a:t>
            </a:r>
            <a:r>
              <a:rPr lang="en-US" sz="1600" kern="1200" dirty="0">
                <a:solidFill>
                  <a:schemeClr val="tx1"/>
                </a:solidFill>
                <a:effectLst/>
                <a:latin typeface="Times" charset="0"/>
                <a:ea typeface="+mn-ea"/>
                <a:cs typeface="+mn-cs"/>
              </a:rPr>
              <a:t> 64: 384–404.)</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24</a:t>
            </a:fld>
            <a:endParaRPr lang="en-US"/>
          </a:p>
        </p:txBody>
      </p:sp>
    </p:spTree>
    <p:extLst>
      <p:ext uri="{BB962C8B-B14F-4D97-AF65-F5344CB8AC3E}">
        <p14:creationId xmlns:p14="http://schemas.microsoft.com/office/powerpoint/2010/main" val="2957814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5.16  </a:t>
            </a:r>
            <a:r>
              <a:rPr lang="en-US" sz="1600" b="1" kern="1200" dirty="0">
                <a:solidFill>
                  <a:schemeClr val="tx1"/>
                </a:solidFill>
                <a:effectLst/>
                <a:latin typeface="Times" charset="0"/>
                <a:ea typeface="+mn-ea"/>
                <a:cs typeface="+mn-cs"/>
              </a:rPr>
              <a:t>Color cancellation method</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Using color cancellation to measure opponent processes and unique hues in a blue-yellow (A) and a red-green (B) process. The locations where the hue cancellations cross the neutral midpoint are the locations of the unique green (A) and blue and yellow (B) hues—for example, the green hue with no hint of blue or yellow in it. (Graphs after L. </a:t>
            </a:r>
            <a:r>
              <a:rPr lang="en-US" sz="1600" kern="1200" dirty="0" err="1">
                <a:solidFill>
                  <a:schemeClr val="tx1"/>
                </a:solidFill>
                <a:effectLst/>
                <a:latin typeface="Times" charset="0"/>
                <a:ea typeface="+mn-ea"/>
                <a:cs typeface="+mn-cs"/>
              </a:rPr>
              <a:t>Hurvich</a:t>
            </a:r>
            <a:r>
              <a:rPr lang="en-US" sz="1600" kern="1200" dirty="0">
                <a:solidFill>
                  <a:schemeClr val="tx1"/>
                </a:solidFill>
                <a:effectLst/>
                <a:latin typeface="Times" charset="0"/>
                <a:ea typeface="+mn-ea"/>
                <a:cs typeface="+mn-cs"/>
              </a:rPr>
              <a:t> and D. Jameson. 1957. </a:t>
            </a:r>
            <a:r>
              <a:rPr lang="en-US" sz="1600" i="1" kern="1200" dirty="0" err="1">
                <a:solidFill>
                  <a:schemeClr val="tx1"/>
                </a:solidFill>
                <a:effectLst/>
                <a:latin typeface="Times" charset="0"/>
                <a:ea typeface="+mn-ea"/>
                <a:cs typeface="+mn-cs"/>
              </a:rPr>
              <a:t>Psychol</a:t>
            </a:r>
            <a:r>
              <a:rPr lang="en-US" sz="1600" i="1" kern="1200" dirty="0">
                <a:solidFill>
                  <a:schemeClr val="tx1"/>
                </a:solidFill>
                <a:effectLst/>
                <a:latin typeface="Times" charset="0"/>
                <a:ea typeface="+mn-ea"/>
                <a:cs typeface="+mn-cs"/>
              </a:rPr>
              <a:t> Rev</a:t>
            </a:r>
            <a:r>
              <a:rPr lang="en-US" sz="1600" kern="1200" dirty="0">
                <a:solidFill>
                  <a:schemeClr val="tx1"/>
                </a:solidFill>
                <a:effectLst/>
                <a:latin typeface="Times" charset="0"/>
                <a:ea typeface="+mn-ea"/>
                <a:cs typeface="+mn-cs"/>
              </a:rPr>
              <a:t> 64: 384–404.)</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25</a:t>
            </a:fld>
            <a:endParaRPr lang="en-US"/>
          </a:p>
        </p:txBody>
      </p:sp>
    </p:spTree>
    <p:extLst>
      <p:ext uri="{BB962C8B-B14F-4D97-AF65-F5344CB8AC3E}">
        <p14:creationId xmlns:p14="http://schemas.microsoft.com/office/powerpoint/2010/main" val="3307906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5.17  </a:t>
            </a:r>
            <a:r>
              <a:rPr lang="en-US" sz="1600" b="1" kern="1200" dirty="0">
                <a:solidFill>
                  <a:schemeClr val="tx1"/>
                </a:solidFill>
                <a:effectLst/>
                <a:latin typeface="Times" charset="0"/>
                <a:ea typeface="+mn-ea"/>
                <a:cs typeface="+mn-cs"/>
              </a:rPr>
              <a:t>Three steps to color perception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Detection: light is differentially absorbed by three photopigments in the cones. (B) Discrimination: differences are taken between cone types, creating cone-opponent mechanisms, important for wavelength discriminations. (C) Appearance: further recombination of the signals creates color-opponent processes that support the color-opponent nature of color appearance.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26</a:t>
            </a:fld>
            <a:endParaRPr lang="en-US"/>
          </a:p>
        </p:txBody>
      </p:sp>
    </p:spTree>
    <p:extLst>
      <p:ext uri="{BB962C8B-B14F-4D97-AF65-F5344CB8AC3E}">
        <p14:creationId xmlns:p14="http://schemas.microsoft.com/office/powerpoint/2010/main" val="1656088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5.17  </a:t>
            </a:r>
            <a:r>
              <a:rPr lang="en-US" sz="1600" b="1" kern="1200" dirty="0">
                <a:solidFill>
                  <a:schemeClr val="tx1"/>
                </a:solidFill>
                <a:effectLst/>
                <a:latin typeface="Times" charset="0"/>
                <a:ea typeface="+mn-ea"/>
                <a:cs typeface="+mn-cs"/>
              </a:rPr>
              <a:t>Three steps to color perception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Detection: light is differentially absorbed by three photopigments in the cones. (B) Discrimination: differences are taken between cone types, creating cone-opponent mechanisms, important for wavelength discriminations. (C) Appearance: further recombination of the signals creates color-opponent processes that support the color-opponent nature of color appearance.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27</a:t>
            </a:fld>
            <a:endParaRPr lang="en-US"/>
          </a:p>
        </p:txBody>
      </p:sp>
    </p:spTree>
    <p:extLst>
      <p:ext uri="{BB962C8B-B14F-4D97-AF65-F5344CB8AC3E}">
        <p14:creationId xmlns:p14="http://schemas.microsoft.com/office/powerpoint/2010/main" val="71511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5.17  </a:t>
            </a:r>
            <a:r>
              <a:rPr lang="en-US" sz="1600" b="1" kern="1200" dirty="0">
                <a:solidFill>
                  <a:schemeClr val="tx1"/>
                </a:solidFill>
                <a:effectLst/>
                <a:latin typeface="Times" charset="0"/>
                <a:ea typeface="+mn-ea"/>
                <a:cs typeface="+mn-cs"/>
              </a:rPr>
              <a:t>Three steps to color perception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Detection: light is differentially absorbed by three photopigments in the cones. (B) Discrimination: differences are taken between cone types, creating cone-opponent mechanisms, important for wavelength discriminations. (C) Appearance: further recombination of the signals creates color-opponent processes that support the color-opponent nature of color appearance.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28</a:t>
            </a:fld>
            <a:endParaRPr lang="en-US"/>
          </a:p>
        </p:txBody>
      </p:sp>
    </p:spTree>
    <p:extLst>
      <p:ext uri="{BB962C8B-B14F-4D97-AF65-F5344CB8AC3E}">
        <p14:creationId xmlns:p14="http://schemas.microsoft.com/office/powerpoint/2010/main" val="4057832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5.17  </a:t>
            </a:r>
            <a:r>
              <a:rPr lang="en-US" sz="1600" b="1" kern="1200" dirty="0">
                <a:solidFill>
                  <a:schemeClr val="tx1"/>
                </a:solidFill>
                <a:effectLst/>
                <a:latin typeface="Times" charset="0"/>
                <a:ea typeface="+mn-ea"/>
                <a:cs typeface="+mn-cs"/>
              </a:rPr>
              <a:t>Three steps to color perception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Detection: light is differentially absorbed by three photopigments in the cones. (B) Discrimination: differences are taken between cone types, creating cone-opponent mechanisms, important for wavelength discriminations. (C) Appearance: further recombination of the signals creates color-opponent processes that support the color-opponent nature of color appearance.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29</a:t>
            </a:fld>
            <a:endParaRPr lang="en-US"/>
          </a:p>
        </p:txBody>
      </p:sp>
    </p:spTree>
    <p:extLst>
      <p:ext uri="{BB962C8B-B14F-4D97-AF65-F5344CB8AC3E}">
        <p14:creationId xmlns:p14="http://schemas.microsoft.com/office/powerpoint/2010/main" val="159966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  </a:t>
            </a:r>
            <a:r>
              <a:rPr lang="en-US" sz="1600" b="1" kern="1200" dirty="0">
                <a:solidFill>
                  <a:schemeClr val="tx1"/>
                </a:solidFill>
                <a:effectLst/>
                <a:latin typeface="Times" charset="0"/>
                <a:ea typeface="+mn-ea"/>
                <a:cs typeface="+mn-cs"/>
              </a:rPr>
              <a:t>Responding to one wavelength</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single photoreceptor shows different responses to lights of different wavelengths but the same intensity. A 625 nm light of this intensity, indicated by the arrow, produces a response midway between the maximum and minimum responses.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a:t>
            </a:fld>
            <a:endParaRPr lang="en-US"/>
          </a:p>
        </p:txBody>
      </p:sp>
    </p:spTree>
    <p:extLst>
      <p:ext uri="{BB962C8B-B14F-4D97-AF65-F5344CB8AC3E}">
        <p14:creationId xmlns:p14="http://schemas.microsoft.com/office/powerpoint/2010/main" val="350892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5.18  </a:t>
            </a:r>
            <a:r>
              <a:rPr lang="en-US" sz="1600" b="1" kern="1200" dirty="0">
                <a:solidFill>
                  <a:schemeClr val="tx1"/>
                </a:solidFill>
                <a:effectLst/>
                <a:latin typeface="Times" charset="0"/>
                <a:ea typeface="+mn-ea"/>
                <a:cs typeface="+mn-cs"/>
              </a:rPr>
              <a:t>Basic color names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When Lindsey and Brown (2014) asked Americans to name color patches, everyone used the 11 “basic” color names. The other color terms were used by fewer and fewer people, going toward the bottom of the graph. A few of these other terms, like </a:t>
            </a:r>
            <a:r>
              <a:rPr lang="en-US" sz="1600" i="1" kern="1200" dirty="0">
                <a:solidFill>
                  <a:schemeClr val="tx1"/>
                </a:solidFill>
                <a:effectLst/>
                <a:latin typeface="Times" charset="0"/>
                <a:ea typeface="+mn-ea"/>
                <a:cs typeface="+mn-cs"/>
              </a:rPr>
              <a:t>peach</a:t>
            </a:r>
            <a:r>
              <a:rPr lang="en-US" sz="1600" kern="1200" dirty="0">
                <a:solidFill>
                  <a:schemeClr val="tx1"/>
                </a:solidFill>
                <a:effectLst/>
                <a:latin typeface="Times" charset="0"/>
                <a:ea typeface="+mn-ea"/>
                <a:cs typeface="+mn-cs"/>
              </a:rPr>
              <a:t> and </a:t>
            </a:r>
            <a:r>
              <a:rPr lang="en-US" sz="1600" i="1" kern="1200" dirty="0">
                <a:solidFill>
                  <a:schemeClr val="tx1"/>
                </a:solidFill>
                <a:effectLst/>
                <a:latin typeface="Times" charset="0"/>
                <a:ea typeface="+mn-ea"/>
                <a:cs typeface="+mn-cs"/>
              </a:rPr>
              <a:t>teal</a:t>
            </a:r>
            <a:r>
              <a:rPr lang="en-US" sz="1600" kern="1200" dirty="0">
                <a:solidFill>
                  <a:schemeClr val="tx1"/>
                </a:solidFill>
                <a:effectLst/>
                <a:latin typeface="Times" charset="0"/>
                <a:ea typeface="+mn-ea"/>
                <a:cs typeface="+mn-cs"/>
              </a:rPr>
              <a:t>, may be considered basic color names over time. (From D. T. Lindsey and A. M. Brown. 2014. </a:t>
            </a:r>
            <a:r>
              <a:rPr lang="en-US" sz="1600" i="1" kern="1200" dirty="0">
                <a:solidFill>
                  <a:schemeClr val="tx1"/>
                </a:solidFill>
                <a:effectLst/>
                <a:latin typeface="Times" charset="0"/>
                <a:ea typeface="+mn-ea"/>
                <a:cs typeface="+mn-cs"/>
              </a:rPr>
              <a:t>J Vis</a:t>
            </a:r>
            <a:r>
              <a:rPr lang="en-US" sz="1600" kern="1200" dirty="0">
                <a:solidFill>
                  <a:schemeClr val="tx1"/>
                </a:solidFill>
                <a:effectLst/>
                <a:latin typeface="Times" charset="0"/>
                <a:ea typeface="+mn-ea"/>
                <a:cs typeface="+mn-cs"/>
              </a:rPr>
              <a:t> 14: 17, 1–25. DOI: https://</a:t>
            </a:r>
            <a:r>
              <a:rPr lang="en-US" sz="1600" kern="1200" dirty="0" err="1">
                <a:solidFill>
                  <a:schemeClr val="tx1"/>
                </a:solidFill>
                <a:effectLst/>
                <a:latin typeface="Times" charset="0"/>
                <a:ea typeface="+mn-ea"/>
                <a:cs typeface="+mn-cs"/>
              </a:rPr>
              <a:t>doi.org</a:t>
            </a:r>
            <a:r>
              <a:rPr lang="en-US" sz="1600" kern="1200" dirty="0">
                <a:solidFill>
                  <a:schemeClr val="tx1"/>
                </a:solidFill>
                <a:effectLst/>
                <a:latin typeface="Times" charset="0"/>
                <a:ea typeface="+mn-ea"/>
                <a:cs typeface="+mn-cs"/>
              </a:rPr>
              <a:t>/10.1167/14.2.17.)</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30</a:t>
            </a:fld>
            <a:endParaRPr lang="en-US"/>
          </a:p>
        </p:txBody>
      </p:sp>
    </p:spTree>
    <p:extLst>
      <p:ext uri="{BB962C8B-B14F-4D97-AF65-F5344CB8AC3E}">
        <p14:creationId xmlns:p14="http://schemas.microsoft.com/office/powerpoint/2010/main" val="3284968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5.19  </a:t>
            </a:r>
            <a:r>
              <a:rPr lang="en-US" sz="1600" b="1" kern="1200" dirty="0">
                <a:solidFill>
                  <a:schemeClr val="tx1"/>
                </a:solidFill>
                <a:effectLst/>
                <a:latin typeface="Times" charset="0"/>
                <a:ea typeface="+mn-ea"/>
                <a:cs typeface="+mn-cs"/>
              </a:rPr>
              <a:t>Color category boundaries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It is easier to remember which of two colors you have seen if the choices are categorically different. For example, suppose you had to remember the “blue” patch shown at the top of each part of the Figure. Picking between two “blues,” as in (A), would be rather hard. The task would be easier if one of the choices were “blue” and the other “green,” as in (B), even if the distances in color space were the same in the two cases.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31</a:t>
            </a:fld>
            <a:endParaRPr lang="en-US"/>
          </a:p>
        </p:txBody>
      </p:sp>
    </p:spTree>
    <p:extLst>
      <p:ext uri="{BB962C8B-B14F-4D97-AF65-F5344CB8AC3E}">
        <p14:creationId xmlns:p14="http://schemas.microsoft.com/office/powerpoint/2010/main" val="3961356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5.19  </a:t>
            </a:r>
            <a:r>
              <a:rPr lang="en-US" sz="1600" b="1" kern="1200" dirty="0">
                <a:solidFill>
                  <a:schemeClr val="tx1"/>
                </a:solidFill>
                <a:effectLst/>
                <a:latin typeface="Times" charset="0"/>
                <a:ea typeface="+mn-ea"/>
                <a:cs typeface="+mn-cs"/>
              </a:rPr>
              <a:t>Color category boundaries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It is easier to remember which of two colors you have seen if the choices are categorically different. For example, suppose you had to remember the “blue” patch shown at the top of each part of the Figure. Picking between two “blues,” as in (A), would be rather hard. The task would be easier if one of the choices were “blue” and the other “green,” as in (B), even if the distances in color space were the same in the two cases.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32</a:t>
            </a:fld>
            <a:endParaRPr lang="en-US"/>
          </a:p>
        </p:txBody>
      </p:sp>
    </p:spTree>
    <p:extLst>
      <p:ext uri="{BB962C8B-B14F-4D97-AF65-F5344CB8AC3E}">
        <p14:creationId xmlns:p14="http://schemas.microsoft.com/office/powerpoint/2010/main" val="2904926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5.19  </a:t>
            </a:r>
            <a:r>
              <a:rPr lang="en-US" sz="1600" b="1" kern="1200" dirty="0">
                <a:solidFill>
                  <a:schemeClr val="tx1"/>
                </a:solidFill>
                <a:effectLst/>
                <a:latin typeface="Times" charset="0"/>
                <a:ea typeface="+mn-ea"/>
                <a:cs typeface="+mn-cs"/>
              </a:rPr>
              <a:t>Color category boundaries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It is easier to remember which of two colors you have seen if the choices are categorically different. For example, suppose you had to remember the “blue” patch shown at the top of each part of the Figure. Picking between two “blues,” as in (A), would be rather hard. The task would be easier if one of the choices were “blue” and the other “green,” as in (B), even if the distances in color space were the same in the two cases.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33</a:t>
            </a:fld>
            <a:endParaRPr lang="en-US"/>
          </a:p>
        </p:txBody>
      </p:sp>
    </p:spTree>
    <p:extLst>
      <p:ext uri="{BB962C8B-B14F-4D97-AF65-F5344CB8AC3E}">
        <p14:creationId xmlns:p14="http://schemas.microsoft.com/office/powerpoint/2010/main" val="1865855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5.20  </a:t>
            </a:r>
            <a:r>
              <a:rPr lang="en-US" sz="1600" b="1" kern="1200" dirty="0">
                <a:solidFill>
                  <a:schemeClr val="tx1"/>
                </a:solidFill>
                <a:effectLst/>
                <a:latin typeface="Times" charset="0"/>
                <a:ea typeface="+mn-ea"/>
                <a:cs typeface="+mn-cs"/>
              </a:rPr>
              <a:t>A color category experiment</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Observers see four color patches and simply locate the one patch that is different from the other three. Responses are faster and more accurate when the two colors cross a color boundary—in this case, between red and brown. (After C. </a:t>
            </a:r>
            <a:r>
              <a:rPr lang="en-US" sz="1600" kern="1200" dirty="0" err="1">
                <a:solidFill>
                  <a:schemeClr val="tx1"/>
                </a:solidFill>
                <a:effectLst/>
                <a:latin typeface="Times" charset="0"/>
                <a:ea typeface="+mn-ea"/>
                <a:cs typeface="+mn-cs"/>
              </a:rPr>
              <a:t>Witzel</a:t>
            </a:r>
            <a:r>
              <a:rPr lang="en-US" sz="1600" kern="1200" dirty="0">
                <a:solidFill>
                  <a:schemeClr val="tx1"/>
                </a:solidFill>
                <a:effectLst/>
                <a:latin typeface="Times" charset="0"/>
                <a:ea typeface="+mn-ea"/>
                <a:cs typeface="+mn-cs"/>
              </a:rPr>
              <a:t> and K. R. </a:t>
            </a:r>
            <a:r>
              <a:rPr lang="en-US" sz="1600" kern="1200" dirty="0" err="1">
                <a:solidFill>
                  <a:schemeClr val="tx1"/>
                </a:solidFill>
                <a:effectLst/>
                <a:latin typeface="Times" charset="0"/>
                <a:ea typeface="+mn-ea"/>
                <a:cs typeface="+mn-cs"/>
              </a:rPr>
              <a:t>Gegenfurtner</a:t>
            </a:r>
            <a:r>
              <a:rPr lang="en-US" sz="1600" kern="1200" dirty="0">
                <a:solidFill>
                  <a:schemeClr val="tx1"/>
                </a:solidFill>
                <a:effectLst/>
                <a:latin typeface="Times" charset="0"/>
                <a:ea typeface="+mn-ea"/>
                <a:cs typeface="+mn-cs"/>
              </a:rPr>
              <a:t>. 2016. </a:t>
            </a:r>
            <a:r>
              <a:rPr lang="en-US" sz="1600" i="1" kern="1200" dirty="0">
                <a:solidFill>
                  <a:schemeClr val="tx1"/>
                </a:solidFill>
                <a:effectLst/>
                <a:latin typeface="Times" charset="0"/>
                <a:ea typeface="+mn-ea"/>
                <a:cs typeface="+mn-cs"/>
              </a:rPr>
              <a:t>J </a:t>
            </a:r>
            <a:r>
              <a:rPr lang="en-US" sz="1600" i="1" kern="1200" dirty="0" err="1">
                <a:solidFill>
                  <a:schemeClr val="tx1"/>
                </a:solidFill>
                <a:effectLst/>
                <a:latin typeface="Times" charset="0"/>
                <a:ea typeface="+mn-ea"/>
                <a:cs typeface="+mn-cs"/>
              </a:rPr>
              <a:t>Exp</a:t>
            </a:r>
            <a:r>
              <a:rPr lang="en-US" sz="1600" i="1"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Psychol</a:t>
            </a:r>
            <a:r>
              <a:rPr lang="en-US" sz="1600" kern="1200" dirty="0">
                <a:solidFill>
                  <a:schemeClr val="tx1"/>
                </a:solidFill>
                <a:effectLst/>
                <a:latin typeface="Times" charset="0"/>
                <a:ea typeface="+mn-ea"/>
                <a:cs typeface="+mn-cs"/>
              </a:rPr>
              <a:t> 42: 540–570. Published by APA; reprinted with permission.)</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34</a:t>
            </a:fld>
            <a:endParaRPr lang="en-US"/>
          </a:p>
        </p:txBody>
      </p:sp>
    </p:spTree>
    <p:extLst>
      <p:ext uri="{BB962C8B-B14F-4D97-AF65-F5344CB8AC3E}">
        <p14:creationId xmlns:p14="http://schemas.microsoft.com/office/powerpoint/2010/main" val="3772005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5.21  </a:t>
            </a:r>
            <a:r>
              <a:rPr lang="en-US" sz="1600" b="1" kern="1200" dirty="0">
                <a:solidFill>
                  <a:schemeClr val="tx1"/>
                </a:solidFill>
                <a:effectLst/>
                <a:latin typeface="Times" charset="0"/>
                <a:ea typeface="+mn-ea"/>
                <a:cs typeface="+mn-cs"/>
              </a:rPr>
              <a:t>Color constancy</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This zebra looks like a black-and-white beast in a green field whether you are looking at this book under a dim yellow bulb inside, under the bright sky outside, or for that matter, on your computer screen. How does that work?</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35</a:t>
            </a:fld>
            <a:endParaRPr lang="en-US"/>
          </a:p>
        </p:txBody>
      </p:sp>
    </p:spTree>
    <p:extLst>
      <p:ext uri="{BB962C8B-B14F-4D97-AF65-F5344CB8AC3E}">
        <p14:creationId xmlns:p14="http://schemas.microsoft.com/office/powerpoint/2010/main" val="2845385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5.22  </a:t>
            </a:r>
            <a:r>
              <a:rPr lang="en-US" sz="1600" b="1" kern="1200" dirty="0">
                <a:solidFill>
                  <a:schemeClr val="tx1"/>
                </a:solidFill>
                <a:effectLst/>
                <a:latin typeface="Times" charset="0"/>
                <a:ea typeface="+mn-ea"/>
                <a:cs typeface="+mn-cs"/>
              </a:rPr>
              <a:t>Color contrast</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central square takes on chromatic attributes that are opposite those of the surround. For instance, the green central square in column 2, looks greener on the red background than on the green background.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36</a:t>
            </a:fld>
            <a:endParaRPr lang="en-US"/>
          </a:p>
        </p:txBody>
      </p:sp>
    </p:spTree>
    <p:extLst>
      <p:ext uri="{BB962C8B-B14F-4D97-AF65-F5344CB8AC3E}">
        <p14:creationId xmlns:p14="http://schemas.microsoft.com/office/powerpoint/2010/main" val="3907692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5.23  </a:t>
            </a:r>
            <a:r>
              <a:rPr lang="en-US" sz="1600" b="1" kern="1200" dirty="0">
                <a:solidFill>
                  <a:schemeClr val="tx1"/>
                </a:solidFill>
                <a:effectLst/>
                <a:latin typeface="Times" charset="0"/>
                <a:ea typeface="+mn-ea"/>
                <a:cs typeface="+mn-cs"/>
              </a:rPr>
              <a:t>Color assimilation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Here, colors blend together locally. The apparent color of each sphere comes from stripes that lie on top of it in the group on the left. Remove the stripes, as on the right, and the spheres are all the same color.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37</a:t>
            </a:fld>
            <a:endParaRPr lang="en-US"/>
          </a:p>
        </p:txBody>
      </p:sp>
    </p:spTree>
    <p:extLst>
      <p:ext uri="{BB962C8B-B14F-4D97-AF65-F5344CB8AC3E}">
        <p14:creationId xmlns:p14="http://schemas.microsoft.com/office/powerpoint/2010/main" val="3684632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38</a:t>
            </a:fld>
            <a:endParaRPr lang="en-US"/>
          </a:p>
        </p:txBody>
      </p:sp>
    </p:spTree>
    <p:extLst>
      <p:ext uri="{BB962C8B-B14F-4D97-AF65-F5344CB8AC3E}">
        <p14:creationId xmlns:p14="http://schemas.microsoft.com/office/powerpoint/2010/main" val="504131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39</a:t>
            </a:fld>
            <a:endParaRPr lang="en-US"/>
          </a:p>
        </p:txBody>
      </p:sp>
    </p:spTree>
    <p:extLst>
      <p:ext uri="{BB962C8B-B14F-4D97-AF65-F5344CB8AC3E}">
        <p14:creationId xmlns:p14="http://schemas.microsoft.com/office/powerpoint/2010/main" val="284617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  </a:t>
            </a:r>
            <a:r>
              <a:rPr lang="en-US" sz="1600" b="1" kern="1200" dirty="0">
                <a:solidFill>
                  <a:schemeClr val="tx1"/>
                </a:solidFill>
                <a:effectLst/>
                <a:latin typeface="Times" charset="0"/>
                <a:ea typeface="+mn-ea"/>
                <a:cs typeface="+mn-cs"/>
              </a:rPr>
              <a:t>Univariance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Lights of 450 and 625 nm both elicit the same response from the photoreceptor whose responses are shown here and in Figure 5.2. This situation illustrates the principle of univariance.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a:t>
            </a:fld>
            <a:endParaRPr lang="en-US"/>
          </a:p>
        </p:txBody>
      </p:sp>
    </p:spTree>
    <p:extLst>
      <p:ext uri="{BB962C8B-B14F-4D97-AF65-F5344CB8AC3E}">
        <p14:creationId xmlns:p14="http://schemas.microsoft.com/office/powerpoint/2010/main" val="3284135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40</a:t>
            </a:fld>
            <a:endParaRPr lang="en-US"/>
          </a:p>
        </p:txBody>
      </p:sp>
    </p:spTree>
    <p:extLst>
      <p:ext uri="{BB962C8B-B14F-4D97-AF65-F5344CB8AC3E}">
        <p14:creationId xmlns:p14="http://schemas.microsoft.com/office/powerpoint/2010/main" val="253791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41</a:t>
            </a:fld>
            <a:endParaRPr lang="en-US"/>
          </a:p>
        </p:txBody>
      </p:sp>
    </p:spTree>
    <p:extLst>
      <p:ext uri="{BB962C8B-B14F-4D97-AF65-F5344CB8AC3E}">
        <p14:creationId xmlns:p14="http://schemas.microsoft.com/office/powerpoint/2010/main" val="3306236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42</a:t>
            </a:fld>
            <a:endParaRPr lang="en-US"/>
          </a:p>
        </p:txBody>
      </p:sp>
    </p:spTree>
    <p:extLst>
      <p:ext uri="{BB962C8B-B14F-4D97-AF65-F5344CB8AC3E}">
        <p14:creationId xmlns:p14="http://schemas.microsoft.com/office/powerpoint/2010/main" val="1181880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43</a:t>
            </a:fld>
            <a:endParaRPr lang="en-US"/>
          </a:p>
        </p:txBody>
      </p:sp>
    </p:spTree>
    <p:extLst>
      <p:ext uri="{BB962C8B-B14F-4D97-AF65-F5344CB8AC3E}">
        <p14:creationId xmlns:p14="http://schemas.microsoft.com/office/powerpoint/2010/main" val="25380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5.25  </a:t>
            </a:r>
            <a:r>
              <a:rPr lang="en-US" sz="1600" b="1" kern="1200" dirty="0">
                <a:solidFill>
                  <a:schemeClr val="tx1"/>
                </a:solidFill>
                <a:effectLst/>
                <a:latin typeface="Times" charset="0"/>
                <a:ea typeface="+mn-ea"/>
                <a:cs typeface="+mn-cs"/>
              </a:rPr>
              <a:t>Color constancy</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same surface (A) illuminated by two different lights (B) will generate two different patterns of activity in the S-, M-, and L-cones (C–E). However, the surface will appear to be the same color under both illuminants. This phenomenon is known as color constancy. (After H. E. Smithson. 2005. </a:t>
            </a:r>
            <a:r>
              <a:rPr lang="en-US" sz="1600" i="1" kern="1200" dirty="0" err="1">
                <a:solidFill>
                  <a:schemeClr val="tx1"/>
                </a:solidFill>
                <a:effectLst/>
                <a:latin typeface="Times" charset="0"/>
                <a:ea typeface="+mn-ea"/>
                <a:cs typeface="+mn-cs"/>
              </a:rPr>
              <a:t>Philos</a:t>
            </a:r>
            <a:r>
              <a:rPr lang="en-US" sz="1600" i="1" kern="1200" dirty="0">
                <a:solidFill>
                  <a:schemeClr val="tx1"/>
                </a:solidFill>
                <a:effectLst/>
                <a:latin typeface="Times" charset="0"/>
                <a:ea typeface="+mn-ea"/>
                <a:cs typeface="+mn-cs"/>
              </a:rPr>
              <a:t> Trans R </a:t>
            </a:r>
            <a:r>
              <a:rPr lang="en-US" sz="1600" i="1" kern="1200" dirty="0" err="1">
                <a:solidFill>
                  <a:schemeClr val="tx1"/>
                </a:solidFill>
                <a:effectLst/>
                <a:latin typeface="Times" charset="0"/>
                <a:ea typeface="+mn-ea"/>
                <a:cs typeface="+mn-cs"/>
              </a:rPr>
              <a:t>Soc</a:t>
            </a:r>
            <a:r>
              <a:rPr lang="en-US" sz="1600" i="1"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Lond</a:t>
            </a:r>
            <a:r>
              <a:rPr lang="en-US" sz="1600" i="1" kern="1200" dirty="0">
                <a:solidFill>
                  <a:schemeClr val="tx1"/>
                </a:solidFill>
                <a:effectLst/>
                <a:latin typeface="Times" charset="0"/>
                <a:ea typeface="+mn-ea"/>
                <a:cs typeface="+mn-cs"/>
              </a:rPr>
              <a:t> B </a:t>
            </a:r>
            <a:r>
              <a:rPr lang="en-US" sz="1600" i="1" kern="1200" dirty="0" err="1">
                <a:solidFill>
                  <a:schemeClr val="tx1"/>
                </a:solidFill>
                <a:effectLst/>
                <a:latin typeface="Times" charset="0"/>
                <a:ea typeface="+mn-ea"/>
                <a:cs typeface="+mn-cs"/>
              </a:rPr>
              <a:t>Biol</a:t>
            </a:r>
            <a:r>
              <a:rPr lang="en-US" sz="1600" i="1"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Soc</a:t>
            </a:r>
            <a:r>
              <a:rPr lang="en-US" sz="1600" kern="1200" dirty="0">
                <a:solidFill>
                  <a:schemeClr val="tx1"/>
                </a:solidFill>
                <a:effectLst/>
                <a:latin typeface="Times" charset="0"/>
                <a:ea typeface="+mn-ea"/>
                <a:cs typeface="+mn-cs"/>
              </a:rPr>
              <a:t> 360: 1329–1346.)</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44</a:t>
            </a:fld>
            <a:endParaRPr lang="en-US"/>
          </a:p>
        </p:txBody>
      </p:sp>
    </p:spTree>
    <p:extLst>
      <p:ext uri="{BB962C8B-B14F-4D97-AF65-F5344CB8AC3E}">
        <p14:creationId xmlns:p14="http://schemas.microsoft.com/office/powerpoint/2010/main" val="216003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5.26  </a:t>
            </a:r>
            <a:r>
              <a:rPr lang="en-US" sz="1600" b="1" kern="1200" dirty="0">
                <a:solidFill>
                  <a:schemeClr val="tx1"/>
                </a:solidFill>
                <a:effectLst/>
                <a:latin typeface="Times" charset="0"/>
                <a:ea typeface="+mn-ea"/>
                <a:cs typeface="+mn-cs"/>
              </a:rPr>
              <a:t>What color is this dress?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The color of this dress may not look the same to different people because each observer is making different assumptions about the nature of the light shining on the dress. (B) Maybe the light is just broadband white light. Then the dress appears to be blue and black. (C) Maybe there are a couple of light sources: one bluish and the other more yellow. Then the dress could appear to be white and gold. (B, C after S. L. </a:t>
            </a:r>
            <a:r>
              <a:rPr lang="en-US" sz="1600" kern="1200" dirty="0" err="1">
                <a:solidFill>
                  <a:schemeClr val="tx1"/>
                </a:solidFill>
                <a:effectLst/>
                <a:latin typeface="Times" charset="0"/>
                <a:ea typeface="+mn-ea"/>
                <a:cs typeface="+mn-cs"/>
              </a:rPr>
              <a:t>Macknik</a:t>
            </a:r>
            <a:r>
              <a:rPr lang="en-US" sz="1600" kern="1200" dirty="0">
                <a:solidFill>
                  <a:schemeClr val="tx1"/>
                </a:solidFill>
                <a:effectLst/>
                <a:latin typeface="Times" charset="0"/>
                <a:ea typeface="+mn-ea"/>
                <a:cs typeface="+mn-cs"/>
              </a:rPr>
              <a:t> et al. 2015. </a:t>
            </a:r>
            <a:r>
              <a:rPr lang="en-US" sz="1600" i="1" kern="1200" dirty="0">
                <a:solidFill>
                  <a:schemeClr val="tx1"/>
                </a:solidFill>
                <a:effectLst/>
                <a:latin typeface="Times" charset="0"/>
                <a:ea typeface="+mn-ea"/>
                <a:cs typeface="+mn-cs"/>
              </a:rPr>
              <a:t>Sci Am Mind</a:t>
            </a:r>
            <a:r>
              <a:rPr lang="en-US" sz="1600" kern="1200" dirty="0">
                <a:solidFill>
                  <a:schemeClr val="tx1"/>
                </a:solidFill>
                <a:effectLst/>
                <a:latin typeface="Times" charset="0"/>
                <a:ea typeface="+mn-ea"/>
                <a:cs typeface="+mn-cs"/>
              </a:rPr>
              <a:t> 26: 19–21.)</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45</a:t>
            </a:fld>
            <a:endParaRPr lang="en-US"/>
          </a:p>
        </p:txBody>
      </p:sp>
    </p:spTree>
    <p:extLst>
      <p:ext uri="{BB962C8B-B14F-4D97-AF65-F5344CB8AC3E}">
        <p14:creationId xmlns:p14="http://schemas.microsoft.com/office/powerpoint/2010/main" val="2016014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5.26  </a:t>
            </a:r>
            <a:r>
              <a:rPr lang="en-US" sz="1600" b="1" kern="1200" dirty="0">
                <a:solidFill>
                  <a:schemeClr val="tx1"/>
                </a:solidFill>
                <a:effectLst/>
                <a:latin typeface="Times" charset="0"/>
                <a:ea typeface="+mn-ea"/>
                <a:cs typeface="+mn-cs"/>
              </a:rPr>
              <a:t>What color is this dress?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The color of this dress may not look the same to different people because each observer is making different assumptions about the nature of the light shining on the dress. (B) Maybe the light is just broadband white light. Then the dress appears to be blue and black. (C) Maybe there are a couple of light sources: one bluish and the other more yellow. Then the dress could appear to be white and gold. (B, C after S. L. </a:t>
            </a:r>
            <a:r>
              <a:rPr lang="en-US" sz="1600" kern="1200" dirty="0" err="1">
                <a:solidFill>
                  <a:schemeClr val="tx1"/>
                </a:solidFill>
                <a:effectLst/>
                <a:latin typeface="Times" charset="0"/>
                <a:ea typeface="+mn-ea"/>
                <a:cs typeface="+mn-cs"/>
              </a:rPr>
              <a:t>Macknik</a:t>
            </a:r>
            <a:r>
              <a:rPr lang="en-US" sz="1600" kern="1200" dirty="0">
                <a:solidFill>
                  <a:schemeClr val="tx1"/>
                </a:solidFill>
                <a:effectLst/>
                <a:latin typeface="Times" charset="0"/>
                <a:ea typeface="+mn-ea"/>
                <a:cs typeface="+mn-cs"/>
              </a:rPr>
              <a:t> et al. 2015. </a:t>
            </a:r>
            <a:r>
              <a:rPr lang="en-US" sz="1600" i="1" kern="1200" dirty="0">
                <a:solidFill>
                  <a:schemeClr val="tx1"/>
                </a:solidFill>
                <a:effectLst/>
                <a:latin typeface="Times" charset="0"/>
                <a:ea typeface="+mn-ea"/>
                <a:cs typeface="+mn-cs"/>
              </a:rPr>
              <a:t>Sci Am Mind</a:t>
            </a:r>
            <a:r>
              <a:rPr lang="en-US" sz="1600" kern="1200" dirty="0">
                <a:solidFill>
                  <a:schemeClr val="tx1"/>
                </a:solidFill>
                <a:effectLst/>
                <a:latin typeface="Times" charset="0"/>
                <a:ea typeface="+mn-ea"/>
                <a:cs typeface="+mn-cs"/>
              </a:rPr>
              <a:t> 26: 19–21.)</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46</a:t>
            </a:fld>
            <a:endParaRPr lang="en-US"/>
          </a:p>
        </p:txBody>
      </p:sp>
    </p:spTree>
    <p:extLst>
      <p:ext uri="{BB962C8B-B14F-4D97-AF65-F5344CB8AC3E}">
        <p14:creationId xmlns:p14="http://schemas.microsoft.com/office/powerpoint/2010/main" val="19718609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5.26  </a:t>
            </a:r>
            <a:r>
              <a:rPr lang="en-US" sz="1600" b="1" kern="1200" dirty="0">
                <a:solidFill>
                  <a:schemeClr val="tx1"/>
                </a:solidFill>
                <a:effectLst/>
                <a:latin typeface="Times" charset="0"/>
                <a:ea typeface="+mn-ea"/>
                <a:cs typeface="+mn-cs"/>
              </a:rPr>
              <a:t>What color is this dress?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The color of this dress may not look the same to different people because each observer is making different assumptions about the nature of the light shining on the dress. (B) Maybe the light is just broadband white light. Then the dress appears to be blue and black. (C) Maybe there are a couple of light sources: one bluish and the other more yellow. Then the dress could appear to be white and gold. (B, C after S. L. </a:t>
            </a:r>
            <a:r>
              <a:rPr lang="en-US" sz="1600" kern="1200" dirty="0" err="1">
                <a:solidFill>
                  <a:schemeClr val="tx1"/>
                </a:solidFill>
                <a:effectLst/>
                <a:latin typeface="Times" charset="0"/>
                <a:ea typeface="+mn-ea"/>
                <a:cs typeface="+mn-cs"/>
              </a:rPr>
              <a:t>Macknik</a:t>
            </a:r>
            <a:r>
              <a:rPr lang="en-US" sz="1600" kern="1200" dirty="0">
                <a:solidFill>
                  <a:schemeClr val="tx1"/>
                </a:solidFill>
                <a:effectLst/>
                <a:latin typeface="Times" charset="0"/>
                <a:ea typeface="+mn-ea"/>
                <a:cs typeface="+mn-cs"/>
              </a:rPr>
              <a:t> et al. 2015. </a:t>
            </a:r>
            <a:r>
              <a:rPr lang="en-US" sz="1600" i="1" kern="1200" dirty="0">
                <a:solidFill>
                  <a:schemeClr val="tx1"/>
                </a:solidFill>
                <a:effectLst/>
                <a:latin typeface="Times" charset="0"/>
                <a:ea typeface="+mn-ea"/>
                <a:cs typeface="+mn-cs"/>
              </a:rPr>
              <a:t>Sci Am Mind</a:t>
            </a:r>
            <a:r>
              <a:rPr lang="en-US" sz="1600" kern="1200" dirty="0">
                <a:solidFill>
                  <a:schemeClr val="tx1"/>
                </a:solidFill>
                <a:effectLst/>
                <a:latin typeface="Times" charset="0"/>
                <a:ea typeface="+mn-ea"/>
                <a:cs typeface="+mn-cs"/>
              </a:rPr>
              <a:t> 26: 19–21.)</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47</a:t>
            </a:fld>
            <a:endParaRPr lang="en-US"/>
          </a:p>
        </p:txBody>
      </p:sp>
    </p:spTree>
    <p:extLst>
      <p:ext uri="{BB962C8B-B14F-4D97-AF65-F5344CB8AC3E}">
        <p14:creationId xmlns:p14="http://schemas.microsoft.com/office/powerpoint/2010/main" val="18602208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5.27  </a:t>
            </a:r>
            <a:r>
              <a:rPr lang="en-US" sz="1600" b="1" kern="1200" dirty="0">
                <a:solidFill>
                  <a:schemeClr val="tx1"/>
                </a:solidFill>
                <a:effectLst/>
                <a:latin typeface="Times" charset="0"/>
                <a:ea typeface="+mn-ea"/>
                <a:cs typeface="+mn-cs"/>
              </a:rPr>
              <a:t>Do humans need color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A black-and-white lion is still a lion, and (B) you could still find a path in the woods without color vision.</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48</a:t>
            </a:fld>
            <a:endParaRPr lang="en-US"/>
          </a:p>
        </p:txBody>
      </p:sp>
    </p:spTree>
    <p:extLst>
      <p:ext uri="{BB962C8B-B14F-4D97-AF65-F5344CB8AC3E}">
        <p14:creationId xmlns:p14="http://schemas.microsoft.com/office/powerpoint/2010/main" val="1519915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5.27  </a:t>
            </a:r>
            <a:r>
              <a:rPr lang="en-US" sz="1600" b="1" kern="1200" dirty="0">
                <a:solidFill>
                  <a:schemeClr val="tx1"/>
                </a:solidFill>
                <a:effectLst/>
                <a:latin typeface="Times" charset="0"/>
                <a:ea typeface="+mn-ea"/>
                <a:cs typeface="+mn-cs"/>
              </a:rPr>
              <a:t>Do humans need color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A black-and-white lion is still a lion, and (B) you could still find a path in the woods without color vision.</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49</a:t>
            </a:fld>
            <a:endParaRPr lang="en-US"/>
          </a:p>
        </p:txBody>
      </p:sp>
    </p:spTree>
    <p:extLst>
      <p:ext uri="{BB962C8B-B14F-4D97-AF65-F5344CB8AC3E}">
        <p14:creationId xmlns:p14="http://schemas.microsoft.com/office/powerpoint/2010/main" val="415086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5.4  </a:t>
            </a:r>
            <a:r>
              <a:rPr lang="en-US" sz="1600" b="1" kern="1200" dirty="0">
                <a:solidFill>
                  <a:schemeClr val="tx1"/>
                </a:solidFill>
                <a:effectLst/>
                <a:latin typeface="Times" charset="0"/>
                <a:ea typeface="+mn-ea"/>
                <a:cs typeface="+mn-cs"/>
              </a:rPr>
              <a:t>Rod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moonlit world appears drained of color because we have only one type of rod photoreceptor transducing light under these scotopic conditions. With just one type of photoreceptor, we cannot make discriminations based on wavelength, so we cannot see color.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a:t>
            </a:fld>
            <a:endParaRPr lang="en-US"/>
          </a:p>
        </p:txBody>
      </p:sp>
    </p:spTree>
    <p:extLst>
      <p:ext uri="{BB962C8B-B14F-4D97-AF65-F5344CB8AC3E}">
        <p14:creationId xmlns:p14="http://schemas.microsoft.com/office/powerpoint/2010/main" val="1871612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5.27  </a:t>
            </a:r>
            <a:r>
              <a:rPr lang="en-US" sz="1600" b="1" kern="1200" dirty="0">
                <a:solidFill>
                  <a:schemeClr val="tx1"/>
                </a:solidFill>
                <a:effectLst/>
                <a:latin typeface="Times" charset="0"/>
                <a:ea typeface="+mn-ea"/>
                <a:cs typeface="+mn-cs"/>
              </a:rPr>
              <a:t>Do humans need color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A black-and-white lion is still a lion, and (B) you could still find a path in the woods without color vision.</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50</a:t>
            </a:fld>
            <a:endParaRPr lang="en-US"/>
          </a:p>
        </p:txBody>
      </p:sp>
    </p:spTree>
    <p:extLst>
      <p:ext uri="{BB962C8B-B14F-4D97-AF65-F5344CB8AC3E}">
        <p14:creationId xmlns:p14="http://schemas.microsoft.com/office/powerpoint/2010/main" val="35362700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5.28  </a:t>
            </a:r>
            <a:r>
              <a:rPr lang="en-US" sz="1600" b="1" kern="1200" dirty="0">
                <a:solidFill>
                  <a:schemeClr val="tx1"/>
                </a:solidFill>
                <a:effectLst/>
                <a:latin typeface="Times" charset="0"/>
                <a:ea typeface="+mn-ea"/>
                <a:cs typeface="+mn-cs"/>
              </a:rPr>
              <a:t>Using color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Finding a raspberry is easier if you have color vision, as is deciding if that berry is ripe.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51</a:t>
            </a:fld>
            <a:endParaRPr lang="en-US"/>
          </a:p>
        </p:txBody>
      </p:sp>
    </p:spTree>
    <p:extLst>
      <p:ext uri="{BB962C8B-B14F-4D97-AF65-F5344CB8AC3E}">
        <p14:creationId xmlns:p14="http://schemas.microsoft.com/office/powerpoint/2010/main" val="2179369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5.29  </a:t>
            </a:r>
            <a:r>
              <a:rPr lang="en-US" sz="1600" b="1" kern="1200" dirty="0">
                <a:solidFill>
                  <a:schemeClr val="tx1"/>
                </a:solidFill>
                <a:effectLst/>
                <a:latin typeface="Times" charset="0"/>
                <a:ea typeface="+mn-ea"/>
                <a:cs typeface="+mn-cs"/>
              </a:rPr>
              <a:t>Color and flavor</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color of a food can change its reported flavor. Here white wine is reported to taste like rosé when it is colored pink. (After Q. J. Wang and C. Spence. 2019. </a:t>
            </a:r>
            <a:r>
              <a:rPr lang="en-US" sz="1600" i="1" kern="1200" dirty="0">
                <a:solidFill>
                  <a:schemeClr val="tx1"/>
                </a:solidFill>
                <a:effectLst/>
                <a:latin typeface="Times" charset="0"/>
                <a:ea typeface="+mn-ea"/>
                <a:cs typeface="+mn-cs"/>
              </a:rPr>
              <a:t>Food Res </a:t>
            </a:r>
            <a:r>
              <a:rPr lang="en-US" sz="1600" i="1" kern="1200" dirty="0" err="1">
                <a:solidFill>
                  <a:schemeClr val="tx1"/>
                </a:solidFill>
                <a:effectLst/>
                <a:latin typeface="Times" charset="0"/>
                <a:ea typeface="+mn-ea"/>
                <a:cs typeface="+mn-cs"/>
              </a:rPr>
              <a:t>Int</a:t>
            </a:r>
            <a:r>
              <a:rPr lang="en-US" sz="1600" kern="1200" dirty="0">
                <a:solidFill>
                  <a:schemeClr val="tx1"/>
                </a:solidFill>
                <a:effectLst/>
                <a:latin typeface="Times" charset="0"/>
                <a:ea typeface="+mn-ea"/>
                <a:cs typeface="+mn-cs"/>
              </a:rPr>
              <a:t> 126: 108678.)</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52</a:t>
            </a:fld>
            <a:endParaRPr lang="en-US"/>
          </a:p>
        </p:txBody>
      </p:sp>
    </p:spTree>
    <p:extLst>
      <p:ext uri="{BB962C8B-B14F-4D97-AF65-F5344CB8AC3E}">
        <p14:creationId xmlns:p14="http://schemas.microsoft.com/office/powerpoint/2010/main" val="21741834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5.30  </a:t>
            </a:r>
            <a:r>
              <a:rPr lang="en-US" sz="1600" b="1" kern="1200" dirty="0">
                <a:solidFill>
                  <a:schemeClr val="tx1"/>
                </a:solidFill>
                <a:effectLst/>
                <a:latin typeface="Times" charset="0"/>
                <a:ea typeface="+mn-ea"/>
                <a:cs typeface="+mn-cs"/>
              </a:rPr>
              <a:t>Color and sex</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colors of animals—from (A) tropical fish to (B) peacocks to (C) mandrills—are often advertisements to potential mates.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53</a:t>
            </a:fld>
            <a:endParaRPr lang="en-US"/>
          </a:p>
        </p:txBody>
      </p:sp>
    </p:spTree>
    <p:extLst>
      <p:ext uri="{BB962C8B-B14F-4D97-AF65-F5344CB8AC3E}">
        <p14:creationId xmlns:p14="http://schemas.microsoft.com/office/powerpoint/2010/main" val="9207754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5.30  </a:t>
            </a:r>
            <a:r>
              <a:rPr lang="en-US" sz="1600" b="1" kern="1200" dirty="0">
                <a:solidFill>
                  <a:schemeClr val="tx1"/>
                </a:solidFill>
                <a:effectLst/>
                <a:latin typeface="Times" charset="0"/>
                <a:ea typeface="+mn-ea"/>
                <a:cs typeface="+mn-cs"/>
              </a:rPr>
              <a:t>Color and sex</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colors of animals—from (A) tropical fish to (B) peacocks to (C) mandrills—are often advertisements to potential mates.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54</a:t>
            </a:fld>
            <a:endParaRPr lang="en-US"/>
          </a:p>
        </p:txBody>
      </p:sp>
    </p:spTree>
    <p:extLst>
      <p:ext uri="{BB962C8B-B14F-4D97-AF65-F5344CB8AC3E}">
        <p14:creationId xmlns:p14="http://schemas.microsoft.com/office/powerpoint/2010/main" val="2720287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5.30  </a:t>
            </a:r>
            <a:r>
              <a:rPr lang="en-US" sz="1600" b="1" kern="1200" dirty="0">
                <a:solidFill>
                  <a:schemeClr val="tx1"/>
                </a:solidFill>
                <a:effectLst/>
                <a:latin typeface="Times" charset="0"/>
                <a:ea typeface="+mn-ea"/>
                <a:cs typeface="+mn-cs"/>
              </a:rPr>
              <a:t>Color and sex</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colors of animals—from (A) tropical fish to (B) peacocks to (C) mandrills—are often advertisements to potential mates.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55</a:t>
            </a:fld>
            <a:endParaRPr lang="en-US"/>
          </a:p>
        </p:txBody>
      </p:sp>
    </p:spTree>
    <p:extLst>
      <p:ext uri="{BB962C8B-B14F-4D97-AF65-F5344CB8AC3E}">
        <p14:creationId xmlns:p14="http://schemas.microsoft.com/office/powerpoint/2010/main" val="17777003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5.30  </a:t>
            </a:r>
            <a:r>
              <a:rPr lang="en-US" sz="1600" b="1" kern="1200" dirty="0">
                <a:solidFill>
                  <a:schemeClr val="tx1"/>
                </a:solidFill>
                <a:effectLst/>
                <a:latin typeface="Times" charset="0"/>
                <a:ea typeface="+mn-ea"/>
                <a:cs typeface="+mn-cs"/>
              </a:rPr>
              <a:t>Color and sex</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colors of animals—from (A) tropical fish to (B) peacocks to (C) mandrills—are often advertisements to potential mates.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56</a:t>
            </a:fld>
            <a:endParaRPr lang="en-US"/>
          </a:p>
        </p:txBody>
      </p:sp>
    </p:spTree>
    <p:extLst>
      <p:ext uri="{BB962C8B-B14F-4D97-AF65-F5344CB8AC3E}">
        <p14:creationId xmlns:p14="http://schemas.microsoft.com/office/powerpoint/2010/main" val="24645790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5.31  </a:t>
            </a:r>
            <a:r>
              <a:rPr lang="en-US" sz="1600" b="1" kern="1200" dirty="0">
                <a:solidFill>
                  <a:schemeClr val="tx1"/>
                </a:solidFill>
                <a:effectLst/>
                <a:latin typeface="Times" charset="0"/>
                <a:ea typeface="+mn-ea"/>
                <a:cs typeface="+mn-cs"/>
              </a:rPr>
              <a:t>Extreme color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The absorption spectra of the 38 (!) different rod photopigments of the silver </a:t>
            </a:r>
            <a:r>
              <a:rPr lang="en-US" sz="1600" kern="1200" dirty="0" err="1">
                <a:solidFill>
                  <a:schemeClr val="tx1"/>
                </a:solidFill>
                <a:effectLst/>
                <a:latin typeface="Times" charset="0"/>
                <a:ea typeface="+mn-ea"/>
                <a:cs typeface="+mn-cs"/>
              </a:rPr>
              <a:t>spinyfin</a:t>
            </a:r>
            <a:r>
              <a:rPr lang="en-US" sz="1600"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Diretmus</a:t>
            </a:r>
            <a:r>
              <a:rPr lang="en-US" sz="1600" i="1" kern="1200" dirty="0">
                <a:solidFill>
                  <a:schemeClr val="tx1"/>
                </a:solidFill>
                <a:effectLst/>
                <a:latin typeface="Times" charset="0"/>
                <a:ea typeface="+mn-ea"/>
                <a:cs typeface="+mn-cs"/>
              </a:rPr>
              <a:t> argenteus</a:t>
            </a:r>
            <a:r>
              <a:rPr lang="en-US" sz="1600" kern="1200" dirty="0">
                <a:solidFill>
                  <a:schemeClr val="tx1"/>
                </a:solidFill>
                <a:effectLst/>
                <a:latin typeface="Times" charset="0"/>
                <a:ea typeface="+mn-ea"/>
                <a:cs typeface="+mn-cs"/>
              </a:rPr>
              <a:t>). Notice that these pigments have peak sensitivity in the short wavelength (blue) end of the spectrum. These fish and other occupants of the deep sea emit their own light (a bit like fireflies), and that bioluminescence is in the short wavelengths. (B) The threadfin dragonfish (</a:t>
            </a:r>
            <a:r>
              <a:rPr lang="en-US" sz="1600" i="1" kern="1200" dirty="0" err="1">
                <a:solidFill>
                  <a:schemeClr val="tx1"/>
                </a:solidFill>
                <a:effectLst/>
                <a:latin typeface="Times" charset="0"/>
                <a:ea typeface="+mn-ea"/>
                <a:cs typeface="+mn-cs"/>
              </a:rPr>
              <a:t>Echiostoma</a:t>
            </a:r>
            <a:r>
              <a:rPr lang="en-US" sz="1600" i="1"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barbatum</a:t>
            </a:r>
            <a:r>
              <a:rPr lang="en-US" sz="1600" kern="1200" dirty="0">
                <a:solidFill>
                  <a:schemeClr val="tx1"/>
                </a:solidFill>
                <a:effectLst/>
                <a:latin typeface="Times" charset="0"/>
                <a:ea typeface="+mn-ea"/>
                <a:cs typeface="+mn-cs"/>
              </a:rPr>
              <a:t>), another deep-sea fish with many photopigments. (A after Z. </a:t>
            </a:r>
            <a:r>
              <a:rPr lang="en-US" sz="1600" kern="1200" dirty="0" err="1">
                <a:solidFill>
                  <a:schemeClr val="tx1"/>
                </a:solidFill>
                <a:effectLst/>
                <a:latin typeface="Times" charset="0"/>
                <a:ea typeface="+mn-ea"/>
                <a:cs typeface="+mn-cs"/>
              </a:rPr>
              <a:t>Musilova</a:t>
            </a:r>
            <a:r>
              <a:rPr lang="en-US" sz="1600" kern="1200" dirty="0">
                <a:solidFill>
                  <a:schemeClr val="tx1"/>
                </a:solidFill>
                <a:effectLst/>
                <a:latin typeface="Times" charset="0"/>
                <a:ea typeface="+mn-ea"/>
                <a:cs typeface="+mn-cs"/>
              </a:rPr>
              <a:t> et al. 2019. </a:t>
            </a:r>
            <a:r>
              <a:rPr lang="en-US" sz="1600" i="1" kern="1200" dirty="0">
                <a:solidFill>
                  <a:schemeClr val="tx1"/>
                </a:solidFill>
                <a:effectLst/>
                <a:latin typeface="Times" charset="0"/>
                <a:ea typeface="+mn-ea"/>
                <a:cs typeface="+mn-cs"/>
              </a:rPr>
              <a:t>Science </a:t>
            </a:r>
            <a:r>
              <a:rPr lang="en-US" sz="1600" kern="1200" dirty="0">
                <a:solidFill>
                  <a:schemeClr val="tx1"/>
                </a:solidFill>
                <a:effectLst/>
                <a:latin typeface="Times" charset="0"/>
                <a:ea typeface="+mn-ea"/>
                <a:cs typeface="+mn-cs"/>
              </a:rPr>
              <a:t>364: 588–592.)</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57</a:t>
            </a:fld>
            <a:endParaRPr lang="en-US"/>
          </a:p>
        </p:txBody>
      </p:sp>
    </p:spTree>
    <p:extLst>
      <p:ext uri="{BB962C8B-B14F-4D97-AF65-F5344CB8AC3E}">
        <p14:creationId xmlns:p14="http://schemas.microsoft.com/office/powerpoint/2010/main" val="423318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5.31  </a:t>
            </a:r>
            <a:r>
              <a:rPr lang="en-US" sz="1600" b="1" kern="1200" dirty="0">
                <a:solidFill>
                  <a:schemeClr val="tx1"/>
                </a:solidFill>
                <a:effectLst/>
                <a:latin typeface="Times" charset="0"/>
                <a:ea typeface="+mn-ea"/>
                <a:cs typeface="+mn-cs"/>
              </a:rPr>
              <a:t>Extreme color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The absorption spectra of the 38 (!) different rod photopigments of the silver </a:t>
            </a:r>
            <a:r>
              <a:rPr lang="en-US" sz="1600" kern="1200" dirty="0" err="1">
                <a:solidFill>
                  <a:schemeClr val="tx1"/>
                </a:solidFill>
                <a:effectLst/>
                <a:latin typeface="Times" charset="0"/>
                <a:ea typeface="+mn-ea"/>
                <a:cs typeface="+mn-cs"/>
              </a:rPr>
              <a:t>spinyfin</a:t>
            </a:r>
            <a:r>
              <a:rPr lang="en-US" sz="1600"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Diretmus</a:t>
            </a:r>
            <a:r>
              <a:rPr lang="en-US" sz="1600" i="1" kern="1200" dirty="0">
                <a:solidFill>
                  <a:schemeClr val="tx1"/>
                </a:solidFill>
                <a:effectLst/>
                <a:latin typeface="Times" charset="0"/>
                <a:ea typeface="+mn-ea"/>
                <a:cs typeface="+mn-cs"/>
              </a:rPr>
              <a:t> argenteus</a:t>
            </a:r>
            <a:r>
              <a:rPr lang="en-US" sz="1600" kern="1200" dirty="0">
                <a:solidFill>
                  <a:schemeClr val="tx1"/>
                </a:solidFill>
                <a:effectLst/>
                <a:latin typeface="Times" charset="0"/>
                <a:ea typeface="+mn-ea"/>
                <a:cs typeface="+mn-cs"/>
              </a:rPr>
              <a:t>). Notice that these pigments have peak sensitivity in the short wavelength (blue) end of the spectrum. These fish and other occupants of the deep sea emit their own light (a bit like fireflies), and that bioluminescence is in the short wavelengths. (B) The threadfin dragonfish (</a:t>
            </a:r>
            <a:r>
              <a:rPr lang="en-US" sz="1600" i="1" kern="1200" dirty="0" err="1">
                <a:solidFill>
                  <a:schemeClr val="tx1"/>
                </a:solidFill>
                <a:effectLst/>
                <a:latin typeface="Times" charset="0"/>
                <a:ea typeface="+mn-ea"/>
                <a:cs typeface="+mn-cs"/>
              </a:rPr>
              <a:t>Echiostoma</a:t>
            </a:r>
            <a:r>
              <a:rPr lang="en-US" sz="1600" i="1"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barbatum</a:t>
            </a:r>
            <a:r>
              <a:rPr lang="en-US" sz="1600" kern="1200" dirty="0">
                <a:solidFill>
                  <a:schemeClr val="tx1"/>
                </a:solidFill>
                <a:effectLst/>
                <a:latin typeface="Times" charset="0"/>
                <a:ea typeface="+mn-ea"/>
                <a:cs typeface="+mn-cs"/>
              </a:rPr>
              <a:t>), another deep-sea fish with many photopigments. (A after Z. </a:t>
            </a:r>
            <a:r>
              <a:rPr lang="en-US" sz="1600" kern="1200" dirty="0" err="1">
                <a:solidFill>
                  <a:schemeClr val="tx1"/>
                </a:solidFill>
                <a:effectLst/>
                <a:latin typeface="Times" charset="0"/>
                <a:ea typeface="+mn-ea"/>
                <a:cs typeface="+mn-cs"/>
              </a:rPr>
              <a:t>Musilova</a:t>
            </a:r>
            <a:r>
              <a:rPr lang="en-US" sz="1600" kern="1200" dirty="0">
                <a:solidFill>
                  <a:schemeClr val="tx1"/>
                </a:solidFill>
                <a:effectLst/>
                <a:latin typeface="Times" charset="0"/>
                <a:ea typeface="+mn-ea"/>
                <a:cs typeface="+mn-cs"/>
              </a:rPr>
              <a:t> et al. 2019. </a:t>
            </a:r>
            <a:r>
              <a:rPr lang="en-US" sz="1600" i="1" kern="1200" dirty="0">
                <a:solidFill>
                  <a:schemeClr val="tx1"/>
                </a:solidFill>
                <a:effectLst/>
                <a:latin typeface="Times" charset="0"/>
                <a:ea typeface="+mn-ea"/>
                <a:cs typeface="+mn-cs"/>
              </a:rPr>
              <a:t>Science </a:t>
            </a:r>
            <a:r>
              <a:rPr lang="en-US" sz="1600" kern="1200" dirty="0">
                <a:solidFill>
                  <a:schemeClr val="tx1"/>
                </a:solidFill>
                <a:effectLst/>
                <a:latin typeface="Times" charset="0"/>
                <a:ea typeface="+mn-ea"/>
                <a:cs typeface="+mn-cs"/>
              </a:rPr>
              <a:t>364: 588–592.)</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58</a:t>
            </a:fld>
            <a:endParaRPr lang="en-US"/>
          </a:p>
        </p:txBody>
      </p:sp>
    </p:spTree>
    <p:extLst>
      <p:ext uri="{BB962C8B-B14F-4D97-AF65-F5344CB8AC3E}">
        <p14:creationId xmlns:p14="http://schemas.microsoft.com/office/powerpoint/2010/main" val="29956093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5.31  </a:t>
            </a:r>
            <a:r>
              <a:rPr lang="en-US" sz="1600" b="1" kern="1200" dirty="0">
                <a:solidFill>
                  <a:schemeClr val="tx1"/>
                </a:solidFill>
                <a:effectLst/>
                <a:latin typeface="Times" charset="0"/>
                <a:ea typeface="+mn-ea"/>
                <a:cs typeface="+mn-cs"/>
              </a:rPr>
              <a:t>Extreme color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The absorption spectra of the 38 (!) different rod photopigments of the silver </a:t>
            </a:r>
            <a:r>
              <a:rPr lang="en-US" sz="1600" kern="1200" dirty="0" err="1">
                <a:solidFill>
                  <a:schemeClr val="tx1"/>
                </a:solidFill>
                <a:effectLst/>
                <a:latin typeface="Times" charset="0"/>
                <a:ea typeface="+mn-ea"/>
                <a:cs typeface="+mn-cs"/>
              </a:rPr>
              <a:t>spinyfin</a:t>
            </a:r>
            <a:r>
              <a:rPr lang="en-US" sz="1600"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Diretmus</a:t>
            </a:r>
            <a:r>
              <a:rPr lang="en-US" sz="1600" i="1" kern="1200" dirty="0">
                <a:solidFill>
                  <a:schemeClr val="tx1"/>
                </a:solidFill>
                <a:effectLst/>
                <a:latin typeface="Times" charset="0"/>
                <a:ea typeface="+mn-ea"/>
                <a:cs typeface="+mn-cs"/>
              </a:rPr>
              <a:t> argenteus</a:t>
            </a:r>
            <a:r>
              <a:rPr lang="en-US" sz="1600" kern="1200" dirty="0">
                <a:solidFill>
                  <a:schemeClr val="tx1"/>
                </a:solidFill>
                <a:effectLst/>
                <a:latin typeface="Times" charset="0"/>
                <a:ea typeface="+mn-ea"/>
                <a:cs typeface="+mn-cs"/>
              </a:rPr>
              <a:t>). Notice that these pigments have peak sensitivity in the short wavelength (blue) end of the spectrum. These fish and other occupants of the deep sea emit their own light (a bit like fireflies), and that bioluminescence is in the short wavelengths. (B) The threadfin dragonfish (</a:t>
            </a:r>
            <a:r>
              <a:rPr lang="en-US" sz="1600" i="1" kern="1200" dirty="0" err="1">
                <a:solidFill>
                  <a:schemeClr val="tx1"/>
                </a:solidFill>
                <a:effectLst/>
                <a:latin typeface="Times" charset="0"/>
                <a:ea typeface="+mn-ea"/>
                <a:cs typeface="+mn-cs"/>
              </a:rPr>
              <a:t>Echiostoma</a:t>
            </a:r>
            <a:r>
              <a:rPr lang="en-US" sz="1600" i="1"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barbatum</a:t>
            </a:r>
            <a:r>
              <a:rPr lang="en-US" sz="1600" kern="1200" dirty="0">
                <a:solidFill>
                  <a:schemeClr val="tx1"/>
                </a:solidFill>
                <a:effectLst/>
                <a:latin typeface="Times" charset="0"/>
                <a:ea typeface="+mn-ea"/>
                <a:cs typeface="+mn-cs"/>
              </a:rPr>
              <a:t>), another deep-sea fish with many photopigments. (A after Z. </a:t>
            </a:r>
            <a:r>
              <a:rPr lang="en-US" sz="1600" kern="1200" dirty="0" err="1">
                <a:solidFill>
                  <a:schemeClr val="tx1"/>
                </a:solidFill>
                <a:effectLst/>
                <a:latin typeface="Times" charset="0"/>
                <a:ea typeface="+mn-ea"/>
                <a:cs typeface="+mn-cs"/>
              </a:rPr>
              <a:t>Musilova</a:t>
            </a:r>
            <a:r>
              <a:rPr lang="en-US" sz="1600" kern="1200" dirty="0">
                <a:solidFill>
                  <a:schemeClr val="tx1"/>
                </a:solidFill>
                <a:effectLst/>
                <a:latin typeface="Times" charset="0"/>
                <a:ea typeface="+mn-ea"/>
                <a:cs typeface="+mn-cs"/>
              </a:rPr>
              <a:t> et al. 2019. </a:t>
            </a:r>
            <a:r>
              <a:rPr lang="en-US" sz="1600" i="1" kern="1200" dirty="0">
                <a:solidFill>
                  <a:schemeClr val="tx1"/>
                </a:solidFill>
                <a:effectLst/>
                <a:latin typeface="Times" charset="0"/>
                <a:ea typeface="+mn-ea"/>
                <a:cs typeface="+mn-cs"/>
              </a:rPr>
              <a:t>Science </a:t>
            </a:r>
            <a:r>
              <a:rPr lang="en-US" sz="1600" kern="1200" dirty="0">
                <a:solidFill>
                  <a:schemeClr val="tx1"/>
                </a:solidFill>
                <a:effectLst/>
                <a:latin typeface="Times" charset="0"/>
                <a:ea typeface="+mn-ea"/>
                <a:cs typeface="+mn-cs"/>
              </a:rPr>
              <a:t>364: 588–592.)</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59</a:t>
            </a:fld>
            <a:endParaRPr lang="en-US"/>
          </a:p>
        </p:txBody>
      </p:sp>
    </p:spTree>
    <p:extLst>
      <p:ext uri="{BB962C8B-B14F-4D97-AF65-F5344CB8AC3E}">
        <p14:creationId xmlns:p14="http://schemas.microsoft.com/office/powerpoint/2010/main" val="55660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5.5  </a:t>
            </a:r>
            <a:r>
              <a:rPr lang="en-US" sz="1600" b="1" kern="1200" dirty="0">
                <a:solidFill>
                  <a:schemeClr val="tx1"/>
                </a:solidFill>
                <a:effectLst/>
                <a:latin typeface="Times" charset="0"/>
                <a:ea typeface="+mn-ea"/>
                <a:cs typeface="+mn-cs"/>
              </a:rPr>
              <a:t>Solving univariance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two wavelengths that produce the same response from one type of cone (M) produce different patterns of responses across the three types of cones (S, M, and L).</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a:t>
            </a:fld>
            <a:endParaRPr lang="en-US"/>
          </a:p>
        </p:txBody>
      </p:sp>
    </p:spTree>
    <p:extLst>
      <p:ext uri="{BB962C8B-B14F-4D97-AF65-F5344CB8AC3E}">
        <p14:creationId xmlns:p14="http://schemas.microsoft.com/office/powerpoint/2010/main" val="33210810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5.32  </a:t>
            </a:r>
            <a:r>
              <a:rPr lang="en-US" sz="1600" b="1" kern="1200" dirty="0">
                <a:solidFill>
                  <a:schemeClr val="tx1"/>
                </a:solidFill>
                <a:effectLst/>
                <a:latin typeface="Times" charset="0"/>
                <a:ea typeface="+mn-ea"/>
                <a:cs typeface="+mn-cs"/>
              </a:rPr>
              <a:t>Two ways to make photoreceptors with different spectral sensitivities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Our S-, M-, and L-cones are different because they contain different photopigments. (B) Some animals have only one type of photopigment. These animals can have color vision because colored oil droplets sitting on top of photoreceptors create groups of photoreceptors with different sensitivities to wavelength.</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60</a:t>
            </a:fld>
            <a:endParaRPr lang="en-US"/>
          </a:p>
        </p:txBody>
      </p:sp>
    </p:spTree>
    <p:extLst>
      <p:ext uri="{BB962C8B-B14F-4D97-AF65-F5344CB8AC3E}">
        <p14:creationId xmlns:p14="http://schemas.microsoft.com/office/powerpoint/2010/main" val="4031776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5.32  </a:t>
            </a:r>
            <a:r>
              <a:rPr lang="en-US" sz="1600" b="1" kern="1200" dirty="0">
                <a:solidFill>
                  <a:schemeClr val="tx1"/>
                </a:solidFill>
                <a:effectLst/>
                <a:latin typeface="Times" charset="0"/>
                <a:ea typeface="+mn-ea"/>
                <a:cs typeface="+mn-cs"/>
              </a:rPr>
              <a:t>Two ways to make photoreceptors with different spectral sensitivities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Our S-, M-, and L-cones are different because they contain different photopigments. (B) Some animals have only one type of photopigment. These animals can have color vision because colored oil droplets sitting on top of photoreceptors create groups of photoreceptors with different sensitivities to wavelength.</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61</a:t>
            </a:fld>
            <a:endParaRPr lang="en-US"/>
          </a:p>
        </p:txBody>
      </p:sp>
    </p:spTree>
    <p:extLst>
      <p:ext uri="{BB962C8B-B14F-4D97-AF65-F5344CB8AC3E}">
        <p14:creationId xmlns:p14="http://schemas.microsoft.com/office/powerpoint/2010/main" val="22297754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5.32  </a:t>
            </a:r>
            <a:r>
              <a:rPr lang="en-US" sz="1600" b="1" kern="1200" dirty="0">
                <a:solidFill>
                  <a:schemeClr val="tx1"/>
                </a:solidFill>
                <a:effectLst/>
                <a:latin typeface="Times" charset="0"/>
                <a:ea typeface="+mn-ea"/>
                <a:cs typeface="+mn-cs"/>
              </a:rPr>
              <a:t>Two ways to make photoreceptors with different spectral sensitivities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Our S-, M-, and L-cones are different because they contain different photopigments. (B) Some animals have only one type of photopigment. These animals can have color vision because colored oil droplets sitting on top of photoreceptors create groups of photoreceptors with different sensitivities to wavelength.</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62</a:t>
            </a:fld>
            <a:endParaRPr lang="en-US"/>
          </a:p>
        </p:txBody>
      </p:sp>
    </p:spTree>
    <p:extLst>
      <p:ext uri="{BB962C8B-B14F-4D97-AF65-F5344CB8AC3E}">
        <p14:creationId xmlns:p14="http://schemas.microsoft.com/office/powerpoint/2010/main" val="21438789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5.33  </a:t>
            </a:r>
            <a:r>
              <a:rPr lang="en-US" sz="1600" b="1" kern="1200" dirty="0">
                <a:solidFill>
                  <a:schemeClr val="tx1"/>
                </a:solidFill>
                <a:effectLst/>
                <a:latin typeface="Times" charset="0"/>
                <a:ea typeface="+mn-ea"/>
                <a:cs typeface="+mn-cs"/>
              </a:rPr>
              <a:t>The Sun et al. attention filter experiment</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Column 1 shows sample stimuli. Observers would be asked to pay attention to just three dots in each image, defined by their color. Column 2 shows the “attention filter” that can be inferred from the data. Column 3 shows the hypothetical strength of the dots in the mind of the observer when the filter has been applied. When the dots differ in hue (top row), the filter leaves only the target dots. When the dots vary in saturation (bottom row), nontarget dots get past the filter and influence behavior. (After P. Sun et al. 2016. </a:t>
            </a:r>
            <a:r>
              <a:rPr lang="en-US" sz="1600" i="1" kern="1200" dirty="0">
                <a:solidFill>
                  <a:schemeClr val="tx1"/>
                </a:solidFill>
                <a:effectLst/>
                <a:latin typeface="Times" charset="0"/>
                <a:ea typeface="+mn-ea"/>
                <a:cs typeface="+mn-cs"/>
              </a:rPr>
              <a:t>Proc Natl </a:t>
            </a:r>
            <a:r>
              <a:rPr lang="en-US" sz="1600" i="1" kern="1200" dirty="0" err="1">
                <a:solidFill>
                  <a:schemeClr val="tx1"/>
                </a:solidFill>
                <a:effectLst/>
                <a:latin typeface="Times" charset="0"/>
                <a:ea typeface="+mn-ea"/>
                <a:cs typeface="+mn-cs"/>
              </a:rPr>
              <a:t>Acad</a:t>
            </a:r>
            <a:r>
              <a:rPr lang="en-US" sz="1600" i="1" kern="1200" dirty="0">
                <a:solidFill>
                  <a:schemeClr val="tx1"/>
                </a:solidFill>
                <a:effectLst/>
                <a:latin typeface="Times" charset="0"/>
                <a:ea typeface="+mn-ea"/>
                <a:cs typeface="+mn-cs"/>
              </a:rPr>
              <a:t> Sci USA</a:t>
            </a:r>
            <a:r>
              <a:rPr lang="en-US" sz="1600" kern="1200" dirty="0">
                <a:solidFill>
                  <a:schemeClr val="tx1"/>
                </a:solidFill>
                <a:effectLst/>
                <a:latin typeface="Times" charset="0"/>
                <a:ea typeface="+mn-ea"/>
                <a:cs typeface="+mn-cs"/>
              </a:rPr>
              <a:t> 113: E6712–E6720. </a:t>
            </a:r>
            <a:r>
              <a:rPr lang="en-US" sz="1600" kern="1200" dirty="0" err="1">
                <a:solidFill>
                  <a:schemeClr val="tx1"/>
                </a:solidFill>
                <a:effectLst/>
                <a:latin typeface="Times" charset="0"/>
                <a:ea typeface="+mn-ea"/>
                <a:cs typeface="+mn-cs"/>
              </a:rPr>
              <a:t>doi</a:t>
            </a:r>
            <a:r>
              <a:rPr lang="en-US" sz="1600" kern="1200" dirty="0">
                <a:solidFill>
                  <a:schemeClr val="tx1"/>
                </a:solidFill>
                <a:effectLst/>
                <a:latin typeface="Times" charset="0"/>
                <a:ea typeface="+mn-ea"/>
                <a:cs typeface="+mn-cs"/>
              </a:rPr>
              <a:t>: 10.1073/pnas.1614062113.)</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63</a:t>
            </a:fld>
            <a:endParaRPr lang="en-US"/>
          </a:p>
        </p:txBody>
      </p:sp>
    </p:spTree>
    <p:extLst>
      <p:ext uri="{BB962C8B-B14F-4D97-AF65-F5344CB8AC3E}">
        <p14:creationId xmlns:p14="http://schemas.microsoft.com/office/powerpoint/2010/main" val="340529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5.6  </a:t>
            </a:r>
            <a:r>
              <a:rPr lang="en-US" sz="1600" b="1" kern="1200" dirty="0">
                <a:solidFill>
                  <a:schemeClr val="tx1"/>
                </a:solidFill>
                <a:effectLst/>
                <a:latin typeface="Times" charset="0"/>
                <a:ea typeface="+mn-ea"/>
                <a:cs typeface="+mn-cs"/>
              </a:rPr>
              <a:t>Real world reflectance functions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Objects in the real world reflect light across the spectrum in different amounts. This graph plots the </a:t>
            </a:r>
            <a:r>
              <a:rPr lang="en-US" sz="1600" kern="1200" dirty="0" err="1">
                <a:solidFill>
                  <a:schemeClr val="tx1"/>
                </a:solidFill>
                <a:effectLst/>
                <a:latin typeface="Times" charset="0"/>
                <a:ea typeface="+mn-ea"/>
                <a:cs typeface="+mn-cs"/>
              </a:rPr>
              <a:t>reflectances</a:t>
            </a:r>
            <a:r>
              <a:rPr lang="en-US" sz="1600" kern="1200" dirty="0">
                <a:solidFill>
                  <a:schemeClr val="tx1"/>
                </a:solidFill>
                <a:effectLst/>
                <a:latin typeface="Times" charset="0"/>
                <a:ea typeface="+mn-ea"/>
                <a:cs typeface="+mn-cs"/>
              </a:rPr>
              <a:t> of sun injury development in Granny Smith apples. You can see how the appearance changes as the amount of reflected long-wavelength light changes. (After C. A. Torres et al. 2016. </a:t>
            </a:r>
            <a:r>
              <a:rPr lang="en-US" sz="1600" i="1" kern="1200" dirty="0">
                <a:solidFill>
                  <a:schemeClr val="tx1"/>
                </a:solidFill>
                <a:effectLst/>
                <a:latin typeface="Times" charset="0"/>
                <a:ea typeface="+mn-ea"/>
                <a:cs typeface="+mn-cs"/>
              </a:rPr>
              <a:t>Sci </a:t>
            </a:r>
            <a:r>
              <a:rPr lang="en-US" sz="1600" i="1" kern="1200" dirty="0" err="1">
                <a:solidFill>
                  <a:schemeClr val="tx1"/>
                </a:solidFill>
                <a:effectLst/>
                <a:latin typeface="Times" charset="0"/>
                <a:ea typeface="+mn-ea"/>
                <a:cs typeface="+mn-cs"/>
              </a:rPr>
              <a:t>Hortic</a:t>
            </a:r>
            <a:r>
              <a:rPr lang="en-US" sz="1600" kern="1200" dirty="0">
                <a:solidFill>
                  <a:schemeClr val="tx1"/>
                </a:solidFill>
                <a:effectLst/>
                <a:latin typeface="Times" charset="0"/>
                <a:ea typeface="+mn-ea"/>
                <a:cs typeface="+mn-cs"/>
              </a:rPr>
              <a:t> 209: 165–172.)</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a:t>
            </a:fld>
            <a:endParaRPr lang="en-US"/>
          </a:p>
        </p:txBody>
      </p:sp>
    </p:spTree>
    <p:extLst>
      <p:ext uri="{BB962C8B-B14F-4D97-AF65-F5344CB8AC3E}">
        <p14:creationId xmlns:p14="http://schemas.microsoft.com/office/powerpoint/2010/main" val="1243120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5.7</a:t>
            </a:r>
            <a:r>
              <a:rPr lang="en-US" sz="1600" b="1" kern="1200" dirty="0">
                <a:solidFill>
                  <a:schemeClr val="tx1"/>
                </a:solidFill>
                <a:effectLst/>
                <a:latin typeface="Times" charset="0"/>
                <a:ea typeface="+mn-ea"/>
                <a:cs typeface="+mn-cs"/>
              </a:rPr>
              <a:t>  Metamers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In (A), the long-wavelength light that looks red and the shorter-wavelength light that looks green mix together to produce the same response from the cones as does the medium-wavelength light that looks yellow in (B). If two sets of lights produce the same responses, they are metamers and must look identical, so the red plus the green will look yellow.</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8</a:t>
            </a:fld>
            <a:endParaRPr lang="en-US"/>
          </a:p>
        </p:txBody>
      </p:sp>
    </p:spTree>
    <p:extLst>
      <p:ext uri="{BB962C8B-B14F-4D97-AF65-F5344CB8AC3E}">
        <p14:creationId xmlns:p14="http://schemas.microsoft.com/office/powerpoint/2010/main" val="281091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5.7</a:t>
            </a:r>
            <a:r>
              <a:rPr lang="en-US" sz="1600" b="1" kern="1200" dirty="0">
                <a:solidFill>
                  <a:schemeClr val="tx1"/>
                </a:solidFill>
                <a:effectLst/>
                <a:latin typeface="Times" charset="0"/>
                <a:ea typeface="+mn-ea"/>
                <a:cs typeface="+mn-cs"/>
              </a:rPr>
              <a:t>  Metamers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In (A), the long-wavelength light that looks red and the shorter-wavelength light that looks green mix together to produce the same response from the cones as does the medium-wavelength light that looks yellow in (B). If two sets of lights produce the same responses, they are metamers and must look identical, so the red plus the green will look yellow.</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9</a:t>
            </a:fld>
            <a:endParaRPr lang="en-US"/>
          </a:p>
        </p:txBody>
      </p:sp>
    </p:spTree>
    <p:extLst>
      <p:ext uri="{BB962C8B-B14F-4D97-AF65-F5344CB8AC3E}">
        <p14:creationId xmlns:p14="http://schemas.microsoft.com/office/powerpoint/2010/main" val="338452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6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2743200" y="6400800"/>
            <a:ext cx="670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867">
                <a:latin typeface="Times" charset="0"/>
              </a:defRPr>
            </a:lvl1pPr>
          </a:lstStyle>
          <a:p>
            <a:endParaRPr lang="en-US" dirty="0"/>
          </a:p>
        </p:txBody>
      </p:sp>
      <p:sp>
        <p:nvSpPr>
          <p:cNvPr id="1026" name="Rectangle 2"/>
          <p:cNvSpPr>
            <a:spLocks noGrp="1" noChangeArrowheads="1"/>
          </p:cNvSpPr>
          <p:nvPr>
            <p:ph type="title"/>
          </p:nvPr>
        </p:nvSpPr>
        <p:spPr bwMode="auto">
          <a:xfrm>
            <a:off x="0" y="0"/>
            <a:ext cx="12192000" cy="381000"/>
          </a:xfrm>
          <a:prstGeom prst="rect">
            <a:avLst/>
          </a:prstGeom>
          <a:solidFill>
            <a:srgbClr val="026490"/>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l" rtl="0" fontAlgn="base">
        <a:spcBef>
          <a:spcPct val="0"/>
        </a:spcBef>
        <a:spcAft>
          <a:spcPct val="0"/>
        </a:spcAft>
        <a:defRPr sz="1600">
          <a:solidFill>
            <a:schemeClr val="bg1"/>
          </a:solidFill>
          <a:latin typeface="+mj-lt"/>
          <a:ea typeface="+mj-ea"/>
          <a:cs typeface="+mj-cs"/>
        </a:defRPr>
      </a:lvl1pPr>
      <a:lvl2pPr algn="l" rtl="0" fontAlgn="base">
        <a:spcBef>
          <a:spcPct val="0"/>
        </a:spcBef>
        <a:spcAft>
          <a:spcPct val="0"/>
        </a:spcAft>
        <a:defRPr sz="2133">
          <a:solidFill>
            <a:srgbClr val="FFFFFF"/>
          </a:solidFill>
          <a:latin typeface="Arial" charset="0"/>
        </a:defRPr>
      </a:lvl2pPr>
      <a:lvl3pPr algn="l" rtl="0" fontAlgn="base">
        <a:spcBef>
          <a:spcPct val="0"/>
        </a:spcBef>
        <a:spcAft>
          <a:spcPct val="0"/>
        </a:spcAft>
        <a:defRPr sz="2133">
          <a:solidFill>
            <a:srgbClr val="FFFFFF"/>
          </a:solidFill>
          <a:latin typeface="Arial" charset="0"/>
        </a:defRPr>
      </a:lvl3pPr>
      <a:lvl4pPr algn="l" rtl="0" fontAlgn="base">
        <a:spcBef>
          <a:spcPct val="0"/>
        </a:spcBef>
        <a:spcAft>
          <a:spcPct val="0"/>
        </a:spcAft>
        <a:defRPr sz="2133">
          <a:solidFill>
            <a:srgbClr val="FFFFFF"/>
          </a:solidFill>
          <a:latin typeface="Arial" charset="0"/>
        </a:defRPr>
      </a:lvl4pPr>
      <a:lvl5pPr algn="l" rtl="0" fontAlgn="base">
        <a:spcBef>
          <a:spcPct val="0"/>
        </a:spcBef>
        <a:spcAft>
          <a:spcPct val="0"/>
        </a:spcAft>
        <a:defRPr sz="2133">
          <a:solidFill>
            <a:srgbClr val="FFFFFF"/>
          </a:solidFill>
          <a:latin typeface="Arial" charset="0"/>
        </a:defRPr>
      </a:lvl5pPr>
      <a:lvl6pPr marL="609570" algn="l" rtl="0" fontAlgn="base">
        <a:spcBef>
          <a:spcPct val="0"/>
        </a:spcBef>
        <a:spcAft>
          <a:spcPct val="0"/>
        </a:spcAft>
        <a:defRPr sz="2133">
          <a:solidFill>
            <a:srgbClr val="FFFFFF"/>
          </a:solidFill>
          <a:latin typeface="Arial" charset="0"/>
        </a:defRPr>
      </a:lvl6pPr>
      <a:lvl7pPr marL="1219139" algn="l" rtl="0" fontAlgn="base">
        <a:spcBef>
          <a:spcPct val="0"/>
        </a:spcBef>
        <a:spcAft>
          <a:spcPct val="0"/>
        </a:spcAft>
        <a:defRPr sz="2133">
          <a:solidFill>
            <a:srgbClr val="FFFFFF"/>
          </a:solidFill>
          <a:latin typeface="Arial" charset="0"/>
        </a:defRPr>
      </a:lvl7pPr>
      <a:lvl8pPr marL="1828709" algn="l" rtl="0" fontAlgn="base">
        <a:spcBef>
          <a:spcPct val="0"/>
        </a:spcBef>
        <a:spcAft>
          <a:spcPct val="0"/>
        </a:spcAft>
        <a:defRPr sz="2133">
          <a:solidFill>
            <a:srgbClr val="FFFFFF"/>
          </a:solidFill>
          <a:latin typeface="Arial" charset="0"/>
        </a:defRPr>
      </a:lvl8pPr>
      <a:lvl9pPr marL="2438278" algn="l" rtl="0" fontAlgn="base">
        <a:spcBef>
          <a:spcPct val="0"/>
        </a:spcBef>
        <a:spcAft>
          <a:spcPct val="0"/>
        </a:spcAft>
        <a:defRPr sz="2133">
          <a:solidFill>
            <a:srgbClr val="FFFFFF"/>
          </a:solidFill>
          <a:latin typeface="Arial" charset="0"/>
        </a:defRPr>
      </a:lvl9pPr>
    </p:titleStyle>
    <p:bodyStyle>
      <a:lvl1pPr marL="457177" indent="-457177" algn="l" rtl="0" fontAlgn="base">
        <a:spcBef>
          <a:spcPct val="20000"/>
        </a:spcBef>
        <a:spcAft>
          <a:spcPct val="0"/>
        </a:spcAft>
        <a:defRPr sz="3200">
          <a:solidFill>
            <a:schemeClr val="tx1"/>
          </a:solidFill>
          <a:latin typeface="+mn-lt"/>
          <a:ea typeface="+mn-ea"/>
          <a:cs typeface="+mn-cs"/>
        </a:defRPr>
      </a:lvl1pPr>
      <a:lvl2pPr marL="990551" indent="-380982" algn="l" rtl="0" fontAlgn="base">
        <a:spcBef>
          <a:spcPct val="20000"/>
        </a:spcBef>
        <a:spcAft>
          <a:spcPct val="0"/>
        </a:spcAft>
        <a:buChar char="–"/>
        <a:defRPr sz="3733">
          <a:solidFill>
            <a:schemeClr val="tx1"/>
          </a:solidFill>
          <a:latin typeface="+mn-lt"/>
          <a:ea typeface="ＭＳ Ｐゴシック" charset="-128"/>
        </a:defRPr>
      </a:lvl2pPr>
      <a:lvl3pPr marL="1523923" indent="-304784" algn="l" rtl="0" fontAlgn="base">
        <a:spcBef>
          <a:spcPct val="20000"/>
        </a:spcBef>
        <a:spcAft>
          <a:spcPct val="0"/>
        </a:spcAft>
        <a:buChar char="•"/>
        <a:defRPr sz="3200">
          <a:solidFill>
            <a:schemeClr val="tx1"/>
          </a:solidFill>
          <a:latin typeface="+mn-lt"/>
          <a:ea typeface="ＭＳ Ｐゴシック" charset="-128"/>
        </a:defRPr>
      </a:lvl3pPr>
      <a:lvl4pPr marL="2133493" indent="-304784" algn="l" rtl="0" fontAlgn="base">
        <a:spcBef>
          <a:spcPct val="20000"/>
        </a:spcBef>
        <a:spcAft>
          <a:spcPct val="0"/>
        </a:spcAft>
        <a:buChar char="–"/>
        <a:defRPr sz="2667">
          <a:solidFill>
            <a:schemeClr val="tx1"/>
          </a:solidFill>
          <a:latin typeface="+mn-lt"/>
          <a:ea typeface="ＭＳ Ｐゴシック" charset="-128"/>
        </a:defRPr>
      </a:lvl4pPr>
      <a:lvl5pPr marL="2743063" indent="-304784" algn="l" rtl="0" fontAlgn="base">
        <a:spcBef>
          <a:spcPct val="20000"/>
        </a:spcBef>
        <a:spcAft>
          <a:spcPct val="0"/>
        </a:spcAft>
        <a:buChar char="»"/>
        <a:defRPr sz="2667">
          <a:solidFill>
            <a:schemeClr val="tx1"/>
          </a:solidFill>
          <a:latin typeface="+mn-lt"/>
          <a:ea typeface="ＭＳ Ｐゴシック" charset="-128"/>
        </a:defRPr>
      </a:lvl5pPr>
      <a:lvl6pPr marL="3352632" indent="-304784" algn="l" rtl="0" fontAlgn="base">
        <a:spcBef>
          <a:spcPct val="20000"/>
        </a:spcBef>
        <a:spcAft>
          <a:spcPct val="0"/>
        </a:spcAft>
        <a:buChar char="»"/>
        <a:defRPr sz="2667">
          <a:solidFill>
            <a:schemeClr val="tx1"/>
          </a:solidFill>
          <a:latin typeface="+mn-lt"/>
          <a:ea typeface="ＭＳ Ｐゴシック" charset="-128"/>
        </a:defRPr>
      </a:lvl6pPr>
      <a:lvl7pPr marL="3962202" indent="-304784" algn="l" rtl="0" fontAlgn="base">
        <a:spcBef>
          <a:spcPct val="20000"/>
        </a:spcBef>
        <a:spcAft>
          <a:spcPct val="0"/>
        </a:spcAft>
        <a:buChar char="»"/>
        <a:defRPr sz="2667">
          <a:solidFill>
            <a:schemeClr val="tx1"/>
          </a:solidFill>
          <a:latin typeface="+mn-lt"/>
          <a:ea typeface="ＭＳ Ｐゴシック" charset="-128"/>
        </a:defRPr>
      </a:lvl7pPr>
      <a:lvl8pPr marL="4571771" indent="-304784" algn="l" rtl="0" fontAlgn="base">
        <a:spcBef>
          <a:spcPct val="20000"/>
        </a:spcBef>
        <a:spcAft>
          <a:spcPct val="0"/>
        </a:spcAft>
        <a:buChar char="»"/>
        <a:defRPr sz="2667">
          <a:solidFill>
            <a:schemeClr val="tx1"/>
          </a:solidFill>
          <a:latin typeface="+mn-lt"/>
          <a:ea typeface="ＭＳ Ｐゴシック" charset="-128"/>
        </a:defRPr>
      </a:lvl8pPr>
      <a:lvl9pPr marL="5181341" indent="-304784" algn="l" rtl="0" fontAlgn="base">
        <a:spcBef>
          <a:spcPct val="20000"/>
        </a:spcBef>
        <a:spcAft>
          <a:spcPct val="0"/>
        </a:spcAft>
        <a:buChar char="»"/>
        <a:defRPr sz="2667">
          <a:solidFill>
            <a:schemeClr val="tx1"/>
          </a:solidFill>
          <a:latin typeface="+mn-lt"/>
          <a:ea typeface="ＭＳ Ｐゴシック" charset="-128"/>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E6A1-2169-164B-AF17-E2C3AA262481}"/>
              </a:ext>
            </a:extLst>
          </p:cNvPr>
          <p:cNvSpPr>
            <a:spLocks noGrp="1"/>
          </p:cNvSpPr>
          <p:nvPr>
            <p:ph type="title"/>
          </p:nvPr>
        </p:nvSpPr>
        <p:spPr/>
        <p:txBody>
          <a:bodyPr/>
          <a:lstStyle/>
          <a:p>
            <a:r>
              <a:rPr lang="en-US" dirty="0"/>
              <a:t>Chapter 5 Opener </a:t>
            </a:r>
          </a:p>
        </p:txBody>
      </p:sp>
      <p:pic>
        <p:nvPicPr>
          <p:cNvPr id="6" name="Content Placeholder 5" descr="A French Abstract painting by the artist Lutz Baar, created in 201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21520" y="479425"/>
            <a:ext cx="6148961" cy="6300788"/>
          </a:xfrm>
        </p:spPr>
      </p:pic>
    </p:spTree>
    <p:extLst>
      <p:ext uri="{BB962C8B-B14F-4D97-AF65-F5344CB8AC3E}">
        <p14:creationId xmlns:p14="http://schemas.microsoft.com/office/powerpoint/2010/main" val="1149146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A014-8DE1-1346-8DA5-3AD4D3153434}"/>
              </a:ext>
            </a:extLst>
          </p:cNvPr>
          <p:cNvSpPr>
            <a:spLocks noGrp="1"/>
          </p:cNvSpPr>
          <p:nvPr>
            <p:ph type="title"/>
          </p:nvPr>
        </p:nvSpPr>
        <p:spPr/>
        <p:txBody>
          <a:bodyPr/>
          <a:lstStyle/>
          <a:p>
            <a:r>
              <a:rPr lang="en-US" dirty="0"/>
              <a:t>Figure</a:t>
            </a:r>
            <a:r>
              <a:rPr lang="en-US" cap="all" dirty="0"/>
              <a:t> 5.7</a:t>
            </a:r>
            <a:r>
              <a:rPr lang="en-US" dirty="0"/>
              <a:t>  Metamers (Part 2) </a:t>
            </a:r>
          </a:p>
        </p:txBody>
      </p:sp>
      <p:pic>
        <p:nvPicPr>
          <p:cNvPr id="6" name="Content Placeholder 5" descr="Illustration B shows a graph that indicates the receptor response in M and L cones in the case of yellow light. The graph indicates that the response is the same in M and L cones for a yellow light. The two sets of light that produce the same response are known as metamers. The red and green light also appears yellow."/>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45606" y="479425"/>
            <a:ext cx="6300788" cy="6300788"/>
          </a:xfrm>
        </p:spPr>
      </p:pic>
    </p:spTree>
    <p:extLst>
      <p:ext uri="{BB962C8B-B14F-4D97-AF65-F5344CB8AC3E}">
        <p14:creationId xmlns:p14="http://schemas.microsoft.com/office/powerpoint/2010/main" val="2740413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7B87-31B9-5D47-95CF-54E76C561333}"/>
              </a:ext>
            </a:extLst>
          </p:cNvPr>
          <p:cNvSpPr>
            <a:spLocks noGrp="1"/>
          </p:cNvSpPr>
          <p:nvPr>
            <p:ph type="title"/>
          </p:nvPr>
        </p:nvSpPr>
        <p:spPr/>
        <p:txBody>
          <a:bodyPr/>
          <a:lstStyle/>
          <a:p>
            <a:r>
              <a:rPr lang="en-US" dirty="0"/>
              <a:t>Figure</a:t>
            </a:r>
            <a:r>
              <a:rPr lang="en-US" cap="all" dirty="0"/>
              <a:t> 5.8  </a:t>
            </a:r>
            <a:r>
              <a:rPr lang="en-US" dirty="0"/>
              <a:t>Maxwell’s color-matching experiment </a:t>
            </a:r>
          </a:p>
        </p:txBody>
      </p:sp>
      <p:pic>
        <p:nvPicPr>
          <p:cNvPr id="7" name="Content Placeholder 6" descr="The illustration explains Maxwell's color-matching experiment. On the left, a bluish light is projected. On the right, a combination of blue, green, and red light is projected that produces the same color as seen on the left.">
            <a:extLst>
              <a:ext uri="{FF2B5EF4-FFF2-40B4-BE49-F238E27FC236}">
                <a16:creationId xmlns:a16="http://schemas.microsoft.com/office/drawing/2014/main" id="{E83F551A-4DA7-5D41-8D23-5A8D03E986D9}"/>
              </a:ext>
            </a:extLst>
          </p:cNvPr>
          <p:cNvPicPr>
            <a:picLocks noGrp="1" noChangeAspect="1"/>
          </p:cNvPicPr>
          <p:nvPr>
            <p:ph sz="quarter" idx="10"/>
          </p:nvPr>
        </p:nvPicPr>
        <p:blipFill>
          <a:blip r:embed="rId3"/>
          <a:stretch>
            <a:fillRect/>
          </a:stretch>
        </p:blipFill>
        <p:spPr>
          <a:xfrm>
            <a:off x="609600" y="1077119"/>
            <a:ext cx="10972800" cy="5105400"/>
          </a:xfrm>
        </p:spPr>
      </p:pic>
    </p:spTree>
    <p:extLst>
      <p:ext uri="{BB962C8B-B14F-4D97-AF65-F5344CB8AC3E}">
        <p14:creationId xmlns:p14="http://schemas.microsoft.com/office/powerpoint/2010/main" val="2350792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6A4C4-DA32-7C49-86A3-CFBC381D43C4}"/>
              </a:ext>
            </a:extLst>
          </p:cNvPr>
          <p:cNvSpPr>
            <a:spLocks noGrp="1"/>
          </p:cNvSpPr>
          <p:nvPr>
            <p:ph type="title"/>
          </p:nvPr>
        </p:nvSpPr>
        <p:spPr/>
        <p:txBody>
          <a:bodyPr/>
          <a:lstStyle/>
          <a:p>
            <a:r>
              <a:rPr lang="en-US" dirty="0"/>
              <a:t>Figure</a:t>
            </a:r>
            <a:r>
              <a:rPr lang="en-US" cap="all" dirty="0"/>
              <a:t> 5.9  </a:t>
            </a:r>
            <a:r>
              <a:rPr lang="en-US" dirty="0"/>
              <a:t>Subtractive color mixture </a:t>
            </a:r>
          </a:p>
        </p:txBody>
      </p:sp>
      <p:pic>
        <p:nvPicPr>
          <p:cNvPr id="6" name="Content Placeholder 5" descr="Subtractive color mixture. 1. White light is taken which contains a broad mixture of wavelengths. 2. This light is passed through a filter that absorbs shorter wavelengths. The result looks yellowish. 3. Then, the light is passed through a bluish filter that absorbs all but a middle range of wavelengths. 4. The wavelengths that make it through both filters will be a mix that looks greenis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83324" y="479425"/>
            <a:ext cx="5225352" cy="6300788"/>
          </a:xfrm>
        </p:spPr>
      </p:pic>
    </p:spTree>
    <p:extLst>
      <p:ext uri="{BB962C8B-B14F-4D97-AF65-F5344CB8AC3E}">
        <p14:creationId xmlns:p14="http://schemas.microsoft.com/office/powerpoint/2010/main" val="1073024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A74D5-A733-E249-B726-5072B1D0C25D}"/>
              </a:ext>
            </a:extLst>
          </p:cNvPr>
          <p:cNvSpPr>
            <a:spLocks noGrp="1"/>
          </p:cNvSpPr>
          <p:nvPr>
            <p:ph type="title"/>
          </p:nvPr>
        </p:nvSpPr>
        <p:spPr/>
        <p:txBody>
          <a:bodyPr/>
          <a:lstStyle/>
          <a:p>
            <a:r>
              <a:rPr lang="en-US" dirty="0"/>
              <a:t>Figure</a:t>
            </a:r>
            <a:r>
              <a:rPr lang="en-US" cap="all" dirty="0"/>
              <a:t> 5.10  </a:t>
            </a:r>
            <a:r>
              <a:rPr lang="en-US" dirty="0"/>
              <a:t>Additive color mixture </a:t>
            </a:r>
          </a:p>
        </p:txBody>
      </p:sp>
      <p:pic>
        <p:nvPicPr>
          <p:cNvPr id="6" name="Content Placeholder 5" descr="Additive color mixture. The illustration shows a blue light source and a yellow light source being projected on a patch of paper. The lights produce an additive color mixture that looks whi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58975" y="479425"/>
            <a:ext cx="9274051" cy="6300788"/>
          </a:xfrm>
        </p:spPr>
      </p:pic>
    </p:spTree>
    <p:extLst>
      <p:ext uri="{BB962C8B-B14F-4D97-AF65-F5344CB8AC3E}">
        <p14:creationId xmlns:p14="http://schemas.microsoft.com/office/powerpoint/2010/main" val="3075269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B9AC-D6F3-664B-B373-F32640C2688E}"/>
              </a:ext>
            </a:extLst>
          </p:cNvPr>
          <p:cNvSpPr>
            <a:spLocks noGrp="1"/>
          </p:cNvSpPr>
          <p:nvPr>
            <p:ph type="title"/>
          </p:nvPr>
        </p:nvSpPr>
        <p:spPr/>
        <p:txBody>
          <a:bodyPr/>
          <a:lstStyle/>
          <a:p>
            <a:r>
              <a:rPr lang="en-US" dirty="0"/>
              <a:t>Figure</a:t>
            </a:r>
            <a:r>
              <a:rPr lang="en-US" cap="all" dirty="0"/>
              <a:t> 5.11  </a:t>
            </a:r>
            <a:r>
              <a:rPr lang="en-US" dirty="0"/>
              <a:t>Pointillism </a:t>
            </a:r>
          </a:p>
        </p:txBody>
      </p:sp>
      <p:pic>
        <p:nvPicPr>
          <p:cNvPr id="7" name="Content Placeholder 6" descr="A painting by Paul Signac along with an inset showing the domes from the painting in close-up. The domes look grayish, but in the close-up, it is seen that they are composed of spots of blue, green, and white.">
            <a:extLst>
              <a:ext uri="{FF2B5EF4-FFF2-40B4-BE49-F238E27FC236}">
                <a16:creationId xmlns:a16="http://schemas.microsoft.com/office/drawing/2014/main" id="{4CD4DFDA-F469-D748-ACB6-9D0333F7C8EE}"/>
              </a:ext>
            </a:extLst>
          </p:cNvPr>
          <p:cNvPicPr>
            <a:picLocks noGrp="1" noChangeAspect="1"/>
          </p:cNvPicPr>
          <p:nvPr>
            <p:ph sz="quarter" idx="10"/>
          </p:nvPr>
        </p:nvPicPr>
        <p:blipFill>
          <a:blip r:embed="rId3"/>
          <a:stretch>
            <a:fillRect/>
          </a:stretch>
        </p:blipFill>
        <p:spPr>
          <a:xfrm>
            <a:off x="609600" y="632619"/>
            <a:ext cx="10972800" cy="5994400"/>
          </a:xfrm>
        </p:spPr>
      </p:pic>
    </p:spTree>
    <p:extLst>
      <p:ext uri="{BB962C8B-B14F-4D97-AF65-F5344CB8AC3E}">
        <p14:creationId xmlns:p14="http://schemas.microsoft.com/office/powerpoint/2010/main" val="2974641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4F1D-52BE-BF4E-9235-12C8DDB448B0}"/>
              </a:ext>
            </a:extLst>
          </p:cNvPr>
          <p:cNvSpPr>
            <a:spLocks noGrp="1"/>
          </p:cNvSpPr>
          <p:nvPr>
            <p:ph type="title"/>
          </p:nvPr>
        </p:nvSpPr>
        <p:spPr/>
        <p:txBody>
          <a:bodyPr/>
          <a:lstStyle/>
          <a:p>
            <a:r>
              <a:rPr lang="en-US" dirty="0"/>
              <a:t>Figure</a:t>
            </a:r>
            <a:r>
              <a:rPr lang="en-US" cap="all" dirty="0"/>
              <a:t> 5.12  </a:t>
            </a:r>
            <a:r>
              <a:rPr lang="en-US" dirty="0"/>
              <a:t>The retinal mosaic </a:t>
            </a:r>
          </a:p>
        </p:txBody>
      </p:sp>
      <p:pic>
        <p:nvPicPr>
          <p:cNvPr id="6" name="Content Placeholder 5" descr="A section of the retina shows the L, M, and S cones that are colored red, green, and blue. Many of the cones have white rings with varying degrees of completion. A red cone, a green cone, and a white cone would mean that the observer said that the relevant spots looked red, green, and white respectively."/>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16650" y="479425"/>
            <a:ext cx="6958701" cy="6300788"/>
          </a:xfrm>
        </p:spPr>
      </p:pic>
    </p:spTree>
    <p:extLst>
      <p:ext uri="{BB962C8B-B14F-4D97-AF65-F5344CB8AC3E}">
        <p14:creationId xmlns:p14="http://schemas.microsoft.com/office/powerpoint/2010/main" val="3903560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BBC4-7366-454C-B599-9660DE483756}"/>
              </a:ext>
            </a:extLst>
          </p:cNvPr>
          <p:cNvSpPr>
            <a:spLocks noGrp="1"/>
          </p:cNvSpPr>
          <p:nvPr>
            <p:ph type="title"/>
          </p:nvPr>
        </p:nvSpPr>
        <p:spPr/>
        <p:txBody>
          <a:bodyPr/>
          <a:lstStyle/>
          <a:p>
            <a:r>
              <a:rPr lang="en-US" dirty="0"/>
              <a:t>Figure</a:t>
            </a:r>
            <a:r>
              <a:rPr lang="en-US" cap="all" dirty="0"/>
              <a:t> 5.13  </a:t>
            </a:r>
            <a:r>
              <a:rPr lang="en-US" dirty="0"/>
              <a:t>Computer color pickers may offer several ways to specify a color in a three-dimensional color space </a:t>
            </a:r>
          </a:p>
        </p:txBody>
      </p:sp>
      <p:pic>
        <p:nvPicPr>
          <p:cNvPr id="6" name="Content Placeholder 5" descr="The different kinds of color pickers that can be found in computer software that allows the different ways to pick a color. Four different color pickers are shown, all of which are from Microsoft PowerPoint. Illustration A shows a utility that has sliders on it that allow the selection of red, green, and blue shades. Illustration c shows a cube that is red, green, and blue in the corners. Illustration B shows a utility that has sliders that allow the selection of percentages of hue, saturation, and brightness. Illustration C shows a cube that is red, green, and blue in the corners. Illustration D shows a cone. The hue is graded on the circumference of the cone. The saturation is graded on the radius of the cone. The brightness is graded from the bottom to the top of the co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35389" y="479425"/>
            <a:ext cx="5921222" cy="6300788"/>
          </a:xfrm>
        </p:spPr>
      </p:pic>
    </p:spTree>
    <p:extLst>
      <p:ext uri="{BB962C8B-B14F-4D97-AF65-F5344CB8AC3E}">
        <p14:creationId xmlns:p14="http://schemas.microsoft.com/office/powerpoint/2010/main" val="3379091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E812B-BF15-E54E-88F9-810FC0F6E325}"/>
              </a:ext>
            </a:extLst>
          </p:cNvPr>
          <p:cNvSpPr>
            <a:spLocks noGrp="1"/>
          </p:cNvSpPr>
          <p:nvPr>
            <p:ph type="title"/>
          </p:nvPr>
        </p:nvSpPr>
        <p:spPr/>
        <p:txBody>
          <a:bodyPr/>
          <a:lstStyle/>
          <a:p>
            <a:r>
              <a:rPr lang="en-US" dirty="0"/>
              <a:t>Figure</a:t>
            </a:r>
            <a:r>
              <a:rPr lang="en-US" cap="all" dirty="0"/>
              <a:t> 5.13  </a:t>
            </a:r>
            <a:r>
              <a:rPr lang="en-US" dirty="0"/>
              <a:t>Computer color pickers may offer several ways to specify a color in a three-dimensional color space (Part 1) </a:t>
            </a:r>
          </a:p>
        </p:txBody>
      </p:sp>
      <p:pic>
        <p:nvPicPr>
          <p:cNvPr id="6" name="Content Placeholder 5" descr="Illustration A shows a utility that has sliders on it that allow the selection of red, green, and blue shad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78216" y="479425"/>
            <a:ext cx="5035569" cy="6300788"/>
          </a:xfrm>
        </p:spPr>
      </p:pic>
    </p:spTree>
    <p:extLst>
      <p:ext uri="{BB962C8B-B14F-4D97-AF65-F5344CB8AC3E}">
        <p14:creationId xmlns:p14="http://schemas.microsoft.com/office/powerpoint/2010/main" val="2606125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9C64-04BA-F440-9E44-02715EDF6CD1}"/>
              </a:ext>
            </a:extLst>
          </p:cNvPr>
          <p:cNvSpPr>
            <a:spLocks noGrp="1"/>
          </p:cNvSpPr>
          <p:nvPr>
            <p:ph type="title"/>
          </p:nvPr>
        </p:nvSpPr>
        <p:spPr/>
        <p:txBody>
          <a:bodyPr/>
          <a:lstStyle/>
          <a:p>
            <a:r>
              <a:rPr lang="en-US" dirty="0"/>
              <a:t>Figure</a:t>
            </a:r>
            <a:r>
              <a:rPr lang="en-US" cap="all" dirty="0"/>
              <a:t> 5.13  </a:t>
            </a:r>
            <a:r>
              <a:rPr lang="en-US" dirty="0"/>
              <a:t>Computer color pickers may offer several ways to specify a color in a three-dimensional color space (Part 2) </a:t>
            </a:r>
          </a:p>
        </p:txBody>
      </p:sp>
      <p:pic>
        <p:nvPicPr>
          <p:cNvPr id="6" name="Content Placeholder 5" descr="Illustration B shows a utility that has sliders that allow the selection of percentages of hue, saturation, and brightnes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99868" y="479425"/>
            <a:ext cx="5592265" cy="6300788"/>
          </a:xfrm>
        </p:spPr>
      </p:pic>
    </p:spTree>
    <p:extLst>
      <p:ext uri="{BB962C8B-B14F-4D97-AF65-F5344CB8AC3E}">
        <p14:creationId xmlns:p14="http://schemas.microsoft.com/office/powerpoint/2010/main" val="2500953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84573-DA41-9748-B09D-014444C53571}"/>
              </a:ext>
            </a:extLst>
          </p:cNvPr>
          <p:cNvSpPr>
            <a:spLocks noGrp="1"/>
          </p:cNvSpPr>
          <p:nvPr>
            <p:ph type="title"/>
          </p:nvPr>
        </p:nvSpPr>
        <p:spPr/>
        <p:txBody>
          <a:bodyPr/>
          <a:lstStyle/>
          <a:p>
            <a:r>
              <a:rPr lang="en-US" dirty="0"/>
              <a:t>Figure</a:t>
            </a:r>
            <a:r>
              <a:rPr lang="en-US" cap="all" dirty="0"/>
              <a:t> 5.13  </a:t>
            </a:r>
            <a:r>
              <a:rPr lang="en-US" dirty="0"/>
              <a:t>Computer color pickers may offer several ways to specify a color in a three-dimensional color space (Part 3) </a:t>
            </a:r>
          </a:p>
        </p:txBody>
      </p:sp>
      <p:pic>
        <p:nvPicPr>
          <p:cNvPr id="6" name="Content Placeholder 5" descr="Illustration c shows a cube that is red, green, and blue in the corne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02541" y="479425"/>
            <a:ext cx="6186918" cy="6300788"/>
          </a:xfrm>
        </p:spPr>
      </p:pic>
    </p:spTree>
    <p:extLst>
      <p:ext uri="{BB962C8B-B14F-4D97-AF65-F5344CB8AC3E}">
        <p14:creationId xmlns:p14="http://schemas.microsoft.com/office/powerpoint/2010/main" val="3467861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B730-B366-FF47-BF60-860A3BAE7189}"/>
              </a:ext>
            </a:extLst>
          </p:cNvPr>
          <p:cNvSpPr>
            <a:spLocks noGrp="1"/>
          </p:cNvSpPr>
          <p:nvPr>
            <p:ph type="title"/>
          </p:nvPr>
        </p:nvSpPr>
        <p:spPr/>
        <p:txBody>
          <a:bodyPr/>
          <a:lstStyle/>
          <a:p>
            <a:r>
              <a:rPr lang="en-US" dirty="0"/>
              <a:t>Figure</a:t>
            </a:r>
            <a:r>
              <a:rPr lang="en-US" cap="all" dirty="0"/>
              <a:t> 5.1  </a:t>
            </a:r>
            <a:r>
              <a:rPr lang="en-US" dirty="0"/>
              <a:t>Photoreceptor types </a:t>
            </a:r>
          </a:p>
        </p:txBody>
      </p:sp>
      <p:pic>
        <p:nvPicPr>
          <p:cNvPr id="6" name="Content Placeholder 5" descr="A graph depicts the sensitivity to light of three cone and rod photoreceptors as a function of wavelength. The horizontal axis has the wavelength of visible light. The horizontal axis begins at 0 nanometers and goes up to 400 nanometers, after which the wavelength of light is marked in intervals of 100 nanometers up to 700 nanometers. The vertical axis has the normalized absorbance from 0 to 100 in intervals of 50. The sensitivity to light of the three cone and rod photoreceptors are depicted as line curves that rise in absorbance, reach a peak, and then come down to almost zero absorbance. One of the cones is maximally sensitive at short wavelengths and has a peak sensitivity for light with a wavelength of 420 nanometers. The second cone is maximally sensitive at medium wavelengths and has a peak sensitivity for light with a wavelength of 535 nanometers. The third cone is maximally sensitive at long wavelengths and has a peak sensitivity for light with a wavelength of 565 nanometers. The line curve for the rod photoreceptor is present in between the cones that are sensitive to short and medium wavelengths and it has a peak sensitivity for light with a wavelength of 498 nanometers. The line curves depicted for the three cones and rod photoreceptors overlap each oth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486569"/>
            <a:ext cx="9753600" cy="6286500"/>
          </a:xfrm>
        </p:spPr>
      </p:pic>
    </p:spTree>
    <p:extLst>
      <p:ext uri="{BB962C8B-B14F-4D97-AF65-F5344CB8AC3E}">
        <p14:creationId xmlns:p14="http://schemas.microsoft.com/office/powerpoint/2010/main" val="3418064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17C5-7CD5-3345-8DC8-AA99CE1FE006}"/>
              </a:ext>
            </a:extLst>
          </p:cNvPr>
          <p:cNvSpPr>
            <a:spLocks noGrp="1"/>
          </p:cNvSpPr>
          <p:nvPr>
            <p:ph type="title"/>
          </p:nvPr>
        </p:nvSpPr>
        <p:spPr/>
        <p:txBody>
          <a:bodyPr/>
          <a:lstStyle/>
          <a:p>
            <a:r>
              <a:rPr lang="en-US" dirty="0"/>
              <a:t>Figure</a:t>
            </a:r>
            <a:r>
              <a:rPr lang="en-US" cap="all" dirty="0"/>
              <a:t> 5.13  </a:t>
            </a:r>
            <a:r>
              <a:rPr lang="en-US" dirty="0"/>
              <a:t>Computer color pickers may offer several ways to specify a color in a three-dimensional color space (Part 4) </a:t>
            </a:r>
          </a:p>
        </p:txBody>
      </p:sp>
      <p:pic>
        <p:nvPicPr>
          <p:cNvPr id="6" name="Content Placeholder 5" descr="Illustration D shows a cone. The hue is graded on the circumference of the cone. The saturation is graded on the radius of the cone. The brightness is graded from the bottom to the top of the co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63367" y="479425"/>
            <a:ext cx="6465266" cy="6300788"/>
          </a:xfrm>
        </p:spPr>
      </p:pic>
    </p:spTree>
    <p:extLst>
      <p:ext uri="{BB962C8B-B14F-4D97-AF65-F5344CB8AC3E}">
        <p14:creationId xmlns:p14="http://schemas.microsoft.com/office/powerpoint/2010/main" val="4149841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2924F-693B-1B42-B6EC-9EAED2EB75A1}"/>
              </a:ext>
            </a:extLst>
          </p:cNvPr>
          <p:cNvSpPr>
            <a:spLocks noGrp="1"/>
          </p:cNvSpPr>
          <p:nvPr>
            <p:ph type="title"/>
          </p:nvPr>
        </p:nvSpPr>
        <p:spPr/>
        <p:txBody>
          <a:bodyPr/>
          <a:lstStyle/>
          <a:p>
            <a:r>
              <a:rPr lang="en-US" dirty="0"/>
              <a:t>Figure</a:t>
            </a:r>
            <a:r>
              <a:rPr lang="en-US" cap="all" dirty="0"/>
              <a:t> 5.14  </a:t>
            </a:r>
            <a:r>
              <a:rPr lang="en-US" dirty="0" err="1"/>
              <a:t>Nonspectral</a:t>
            </a:r>
            <a:r>
              <a:rPr lang="en-US" dirty="0"/>
              <a:t> colors </a:t>
            </a:r>
          </a:p>
        </p:txBody>
      </p:sp>
      <p:pic>
        <p:nvPicPr>
          <p:cNvPr id="6" name="Content Placeholder 5" descr="An explanation for the non-spectral colors. Illustration A is a graph that shows the spectrum of wavelengths for the S, M, and L cones. A combination of red and blue lights gives a result that looks purple, but this color is not available in the spectrum. Illustration B shows a color circle, where the colors in the wavelength spectrum have been wrapped circularly from 400 to 700 nanometers. Where the red and the blue ends meet, we see a set of colors that are called the non-spectral colo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43410" y="479425"/>
            <a:ext cx="7705180" cy="6300788"/>
          </a:xfrm>
        </p:spPr>
      </p:pic>
    </p:spTree>
    <p:extLst>
      <p:ext uri="{BB962C8B-B14F-4D97-AF65-F5344CB8AC3E}">
        <p14:creationId xmlns:p14="http://schemas.microsoft.com/office/powerpoint/2010/main" val="4193000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A45B7-8B79-5E4D-BE33-3E8477DA65E4}"/>
              </a:ext>
            </a:extLst>
          </p:cNvPr>
          <p:cNvSpPr>
            <a:spLocks noGrp="1"/>
          </p:cNvSpPr>
          <p:nvPr>
            <p:ph type="title"/>
          </p:nvPr>
        </p:nvSpPr>
        <p:spPr/>
        <p:txBody>
          <a:bodyPr/>
          <a:lstStyle/>
          <a:p>
            <a:r>
              <a:rPr lang="en-US" dirty="0"/>
              <a:t>Figure </a:t>
            </a:r>
            <a:r>
              <a:rPr lang="en-US" cap="all" dirty="0"/>
              <a:t>5.15  </a:t>
            </a:r>
            <a:r>
              <a:rPr lang="en-US" dirty="0"/>
              <a:t>Opponent colors </a:t>
            </a:r>
          </a:p>
        </p:txBody>
      </p:sp>
      <p:pic>
        <p:nvPicPr>
          <p:cNvPr id="6" name="Content Placeholder 5" descr="A color wheel that has two concentric rings of color. According to Ewald Hering, all the colors in the inner ring can be represented by two pairs of opposing colors depicted in the outer ring. Accordingly, a color can be reddish yellow, yellowish green, greenish blue, or bluish re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73585" y="479425"/>
            <a:ext cx="6844831" cy="6300788"/>
          </a:xfrm>
        </p:spPr>
      </p:pic>
    </p:spTree>
    <p:extLst>
      <p:ext uri="{BB962C8B-B14F-4D97-AF65-F5344CB8AC3E}">
        <p14:creationId xmlns:p14="http://schemas.microsoft.com/office/powerpoint/2010/main" val="2712146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689D-5249-454F-91A0-540919752D0D}"/>
              </a:ext>
            </a:extLst>
          </p:cNvPr>
          <p:cNvSpPr>
            <a:spLocks noGrp="1"/>
          </p:cNvSpPr>
          <p:nvPr>
            <p:ph type="title"/>
          </p:nvPr>
        </p:nvSpPr>
        <p:spPr/>
        <p:txBody>
          <a:bodyPr/>
          <a:lstStyle/>
          <a:p>
            <a:r>
              <a:rPr lang="en-US" dirty="0"/>
              <a:t>Figure</a:t>
            </a:r>
            <a:r>
              <a:rPr lang="en-US" cap="all" dirty="0"/>
              <a:t> 5.16  </a:t>
            </a:r>
            <a:r>
              <a:rPr lang="en-US" dirty="0"/>
              <a:t>Color cancellation method </a:t>
            </a:r>
          </a:p>
        </p:txBody>
      </p:sp>
      <p:pic>
        <p:nvPicPr>
          <p:cNvPr id="6" name="Content Placeholder 5" descr="Illustration A uses color cancellation to measure the opponent processes and hues in a blue-yellow process. Example 1 starts with a blue patch. Blue is combined with varying shades of yellow, from light to dark. The first combination has too little yellow. It looks blue. The second combination also has too little yellow. It looks blue. The third combination also has too little yellow. It is still bluish. The fourth combination looks okay. It is grayish green. There is no blue or yellow. The fifth combination has too much yellow. It looks yellowish. Example 2 starts with a blue-green patch. Blue-green is combined with varying shades of yellow, from light to dark. The first combination has too little yellow. It looks blue. The second combination also has too little yellow. It is still a bit blue. The third combination is just right. It looks green. It doesn’t have blue or yellow. The fourth combination has too much yellow. It looks yellowish. The fifth combination has far too much yellow. It looks very yellow. Example 3 starts with a reddish-yellow or orange patch. Orange is combined with varying shades of blue, from light to dark. The first combination has much too little blue. It looks orange. The second combination has too little blue. It is still orange. The third combination is okay. It is reddish. There is no blue or yellow. The fourth combination looks bluish red. The fifth combination has too much blue. It looks blue. The blue, blue-green, and orange colors from examples 1, 2, and 3 are marked in a graph that has the wavelength along the horizontal axis from 400 to 700 nanometers. Unique green is marked by a vertical line at less than 500 nanometers. A line parallel to the horizontal axis is drawn approximately midway on the vertical axis. The values above the line mean that you are adding blue to cancel yellowness. The color orange from example 3 is above the line at approximately 595 nanometers. The values below the line mean that you are adding yellow to cancel blueness. The colors blue and blue-green are below the line at 425 nanometers and 475 nanometers. Illustration B uses color cancellation to measure the opponent processes and hues in a red-green process. Example 4 starts with a reddish-yellow or orange patch. Orange is combined with varying shades of green, from light to dark. The first combination has much too little green. It looks orange. The second combination is okay. Here, there is no red or green. The third combination looks yellowish green. The fourth combination looks greener. The fifth combination looks much too green. The orange color from example 4 is marked on a graph that has the wavelength along the horizontal axis from 400 to 700 nanometers. Unique blue is marked by a vertical line at approximately 412 nanometers, and unique yellow is marked by a vertical line at approximately 570 nanometers. A line parallel to the horizontal axis is drawn approximately midway on the vertical axis. The values above the line mean that you are adding green to cancel redness. The orange color from example 4 lies above the line at approximately 595 nanometers. The values below the line mean that you are adding red to cancel greennes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75781" y="479425"/>
            <a:ext cx="5440439" cy="6300788"/>
          </a:xfrm>
        </p:spPr>
      </p:pic>
    </p:spTree>
    <p:extLst>
      <p:ext uri="{BB962C8B-B14F-4D97-AF65-F5344CB8AC3E}">
        <p14:creationId xmlns:p14="http://schemas.microsoft.com/office/powerpoint/2010/main" val="1156157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C307-9F60-484E-A1CC-5B1AC984F926}"/>
              </a:ext>
            </a:extLst>
          </p:cNvPr>
          <p:cNvSpPr>
            <a:spLocks noGrp="1"/>
          </p:cNvSpPr>
          <p:nvPr>
            <p:ph type="title"/>
          </p:nvPr>
        </p:nvSpPr>
        <p:spPr/>
        <p:txBody>
          <a:bodyPr/>
          <a:lstStyle/>
          <a:p>
            <a:r>
              <a:rPr lang="en-US" dirty="0"/>
              <a:t>Figure</a:t>
            </a:r>
            <a:r>
              <a:rPr lang="en-US" cap="all" dirty="0"/>
              <a:t> 5.16  </a:t>
            </a:r>
            <a:r>
              <a:rPr lang="en-US" dirty="0"/>
              <a:t>Color cancellation method (Part 1) </a:t>
            </a:r>
          </a:p>
        </p:txBody>
      </p:sp>
      <p:pic>
        <p:nvPicPr>
          <p:cNvPr id="6" name="Content Placeholder 5" descr="Illustration A uses color cancellation to measure the opponent processes and hues in a blue-yellow process. Example 1 starts with a blue patch. Blue is combined with varying shades of yellow, from light to dark. The first combination has too little yellow. It looks blue. The second combination also has too little yellow. It looks blue. The third combination also has too little yellow. It is still bluish. The fourth combination looks okay. It is grayish green. There is no blue or yellow. The fifth combination has too much yellow. It looks yellowish. Example 2 starts with a blue-green patch. Blue-green is combined with varying shades of yellow, from light to dark. The first combination has too little yellow. It looks blue. The second combination also has too little yellow. It is still a bit blue. The third combination is just right. It looks green. It doesn’t have blue or yellow. The fourth combination has too much yellow. It looks yellowish. The fifth combination has far too much yellow. It looks very yellow. Example 3 starts with a reddish-yellow or orange patch. Orange is combined with varying shades of blue, from light to dark. The first combination has much too little blue. It looks orange. The second combination has too little blue. It is still orange. The third combination is okay. It is reddish. There is no blue or yellow. The fourth combination looks bluish red. The fifth combination has too much blue. It looks blue. The blue, blue-green, and orange colors from examples 1, 2, and 3 are marked in a graph that has the wavelength along the horizontal axis from 400 to 700 nanometers. Unique green is marked by a vertical line at less than 500 nanometers. A line parallel to the horizontal axis is drawn approximately midway on the vertical axis. The values above the line mean that you are adding blue to cancel yellowness. The color orange from example 3 is above the line at approximately 595 nanometers. The values below the line mean that you are adding yellow to cancel blueness. The colors blue and blue-green are below the line at 425 nanometers and 475 nanometer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933432" y="479425"/>
            <a:ext cx="8325137" cy="6300788"/>
          </a:xfrm>
        </p:spPr>
      </p:pic>
    </p:spTree>
    <p:extLst>
      <p:ext uri="{BB962C8B-B14F-4D97-AF65-F5344CB8AC3E}">
        <p14:creationId xmlns:p14="http://schemas.microsoft.com/office/powerpoint/2010/main" val="3368818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6ED5-68BF-924F-A13A-CA972F9F6F16}"/>
              </a:ext>
            </a:extLst>
          </p:cNvPr>
          <p:cNvSpPr>
            <a:spLocks noGrp="1"/>
          </p:cNvSpPr>
          <p:nvPr>
            <p:ph type="title"/>
          </p:nvPr>
        </p:nvSpPr>
        <p:spPr/>
        <p:txBody>
          <a:bodyPr/>
          <a:lstStyle/>
          <a:p>
            <a:r>
              <a:rPr lang="en-US" dirty="0"/>
              <a:t>Figure</a:t>
            </a:r>
            <a:r>
              <a:rPr lang="en-US" cap="all" dirty="0"/>
              <a:t> 5.16  </a:t>
            </a:r>
            <a:r>
              <a:rPr lang="en-US" dirty="0"/>
              <a:t>Color cancellation method (Part 2) </a:t>
            </a:r>
          </a:p>
        </p:txBody>
      </p:sp>
      <p:pic>
        <p:nvPicPr>
          <p:cNvPr id="7" name="Content Placeholder 6" descr="Illustration B uses color cancellation to measure the opponent processes and hues in a red-green process. Example 4 starts with a reddish-yellow or orange patch. Orange is combined with varying shades of green, from light to dark. The first combination has much too little green. It looks orange. The second combination is okay. Here, there is no red or green. The third combination looks yellowish green. The fourth combination looks greener. The fifth combination looks much too green. The orange color from example 4 is marked on a graph that has the wavelength along the horizontal axis from 400 to 700 nanometers. Unique blue is marked by a vertical line at approximately 412 nanometers, and unique yellow is marked by a vertical line at approximately 570 nanometers. A line parallel to the horizontal axis is drawn approximately midway on the vertical axis. The values above the line mean that you are adding green to cancel redness. The orange color from example 4 lies above the line at approximately 595 nanometers. The values below the line mean that you are adding red to cancel greenness.">
            <a:extLst>
              <a:ext uri="{FF2B5EF4-FFF2-40B4-BE49-F238E27FC236}">
                <a16:creationId xmlns:a16="http://schemas.microsoft.com/office/drawing/2014/main" id="{1C78E383-D54F-174A-95B0-F35483076E0F}"/>
              </a:ext>
            </a:extLst>
          </p:cNvPr>
          <p:cNvPicPr>
            <a:picLocks noGrp="1" noChangeAspect="1"/>
          </p:cNvPicPr>
          <p:nvPr>
            <p:ph sz="quarter" idx="10"/>
          </p:nvPr>
        </p:nvPicPr>
        <p:blipFill>
          <a:blip r:embed="rId3"/>
          <a:stretch>
            <a:fillRect/>
          </a:stretch>
        </p:blipFill>
        <p:spPr>
          <a:xfrm>
            <a:off x="609600" y="1115219"/>
            <a:ext cx="10972800" cy="5029200"/>
          </a:xfrm>
        </p:spPr>
      </p:pic>
    </p:spTree>
    <p:extLst>
      <p:ext uri="{BB962C8B-B14F-4D97-AF65-F5344CB8AC3E}">
        <p14:creationId xmlns:p14="http://schemas.microsoft.com/office/powerpoint/2010/main" val="2400837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D802-D479-9046-A67F-4F5B4E28EF99}"/>
              </a:ext>
            </a:extLst>
          </p:cNvPr>
          <p:cNvSpPr>
            <a:spLocks noGrp="1"/>
          </p:cNvSpPr>
          <p:nvPr>
            <p:ph type="title"/>
          </p:nvPr>
        </p:nvSpPr>
        <p:spPr/>
        <p:txBody>
          <a:bodyPr/>
          <a:lstStyle/>
          <a:p>
            <a:r>
              <a:rPr lang="en-US" dirty="0"/>
              <a:t>Figure</a:t>
            </a:r>
            <a:r>
              <a:rPr lang="en-US" cap="all" dirty="0"/>
              <a:t> 5.17  </a:t>
            </a:r>
            <a:r>
              <a:rPr lang="en-US" dirty="0"/>
              <a:t>Three steps to color perception </a:t>
            </a:r>
          </a:p>
        </p:txBody>
      </p:sp>
      <p:pic>
        <p:nvPicPr>
          <p:cNvPr id="6" name="Content Placeholder 5" descr="The three steps that lead to color perception. The illustrations shown for all the steps are graphs that indicate the relative sensitivity of the S, L, and M cones to the wavelengths of light. The graphs have the wavelengths from 400 to 700 nanometers along the horizontal axis and have the relative sensitivity to the wavelength along the vertical axis. In the first step, the S, L, and M cones differentially absorb light through the three photopigments in the cones. In the second step known as discrimination, the cone-opponent mechanisms are created by taking into account the differences between the cone types. In this manner, one graph shows a light of 549 nanometers being distinguished, and another graph shows light of 486 nanometers being distinguished. In the third step, known as appearance, the color-opponent processes are created by the further recombination of the signals, which supports the color appearance. In this manner, the first graph shows light of 477 nanometers and 580 nanometers being distinguished, and another graph shows light of 504 and 510 nanometers being distinguishe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22498" y="479425"/>
            <a:ext cx="4947004" cy="6300788"/>
          </a:xfrm>
        </p:spPr>
      </p:pic>
    </p:spTree>
    <p:extLst>
      <p:ext uri="{BB962C8B-B14F-4D97-AF65-F5344CB8AC3E}">
        <p14:creationId xmlns:p14="http://schemas.microsoft.com/office/powerpoint/2010/main" val="165041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1496-A566-E248-B46E-650A6514DF06}"/>
              </a:ext>
            </a:extLst>
          </p:cNvPr>
          <p:cNvSpPr>
            <a:spLocks noGrp="1"/>
          </p:cNvSpPr>
          <p:nvPr>
            <p:ph type="title"/>
          </p:nvPr>
        </p:nvSpPr>
        <p:spPr/>
        <p:txBody>
          <a:bodyPr/>
          <a:lstStyle/>
          <a:p>
            <a:r>
              <a:rPr lang="en-US" dirty="0"/>
              <a:t>Figure</a:t>
            </a:r>
            <a:r>
              <a:rPr lang="en-US" cap="all" dirty="0"/>
              <a:t> 5.17  </a:t>
            </a:r>
            <a:r>
              <a:rPr lang="en-US" dirty="0"/>
              <a:t>Three steps to color perception (Part 1) </a:t>
            </a:r>
          </a:p>
        </p:txBody>
      </p:sp>
      <p:pic>
        <p:nvPicPr>
          <p:cNvPr id="7" name="Content Placeholder 6" descr="Part one of an illustration showing the three steps that lead to color perception. The illustrations shown for all the steps are graphs that indicate the relative sensitivity of the S, L, and M cones to the wavelengths of light. The graphs have the wavelengths from 400 to 700 nanometers along the horizontal axis and have the relative sensitivity to the wavelength along the vertical axis. In the first step, the S, L, and M cones differentially absorb light through the three photopigments in the cones.">
            <a:extLst>
              <a:ext uri="{FF2B5EF4-FFF2-40B4-BE49-F238E27FC236}">
                <a16:creationId xmlns:a16="http://schemas.microsoft.com/office/drawing/2014/main" id="{A4A05522-8B6A-EF4C-BADB-379F02D75CB4}"/>
              </a:ext>
            </a:extLst>
          </p:cNvPr>
          <p:cNvPicPr>
            <a:picLocks noGrp="1" noChangeAspect="1"/>
          </p:cNvPicPr>
          <p:nvPr>
            <p:ph sz="quarter" idx="10"/>
          </p:nvPr>
        </p:nvPicPr>
        <p:blipFill>
          <a:blip r:embed="rId3"/>
          <a:stretch>
            <a:fillRect/>
          </a:stretch>
        </p:blipFill>
        <p:spPr>
          <a:xfrm>
            <a:off x="2401563" y="479425"/>
            <a:ext cx="7388875" cy="6300788"/>
          </a:xfrm>
        </p:spPr>
      </p:pic>
    </p:spTree>
    <p:extLst>
      <p:ext uri="{BB962C8B-B14F-4D97-AF65-F5344CB8AC3E}">
        <p14:creationId xmlns:p14="http://schemas.microsoft.com/office/powerpoint/2010/main" val="1322745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84AB-A0FD-A442-A71B-A051DFF60A5A}"/>
              </a:ext>
            </a:extLst>
          </p:cNvPr>
          <p:cNvSpPr>
            <a:spLocks noGrp="1"/>
          </p:cNvSpPr>
          <p:nvPr>
            <p:ph type="title"/>
          </p:nvPr>
        </p:nvSpPr>
        <p:spPr/>
        <p:txBody>
          <a:bodyPr/>
          <a:lstStyle/>
          <a:p>
            <a:r>
              <a:rPr lang="en-US" dirty="0"/>
              <a:t>Figure</a:t>
            </a:r>
            <a:r>
              <a:rPr lang="en-US" cap="all" dirty="0"/>
              <a:t> 5.17  </a:t>
            </a:r>
            <a:r>
              <a:rPr lang="en-US" dirty="0"/>
              <a:t>Three steps to color perception (Part 2) </a:t>
            </a:r>
          </a:p>
        </p:txBody>
      </p:sp>
      <p:pic>
        <p:nvPicPr>
          <p:cNvPr id="7" name="Content Placeholder 6" descr="Part two of an illustration showing the three steps that lead to color perception. The illustrations shown for all the steps are graphs that indicate the relative sensitivity of the S, L, and M cones to the wavelengths of light. The graphs have the wavelengths from 400 to 700 nanometers along the horizontal axis and have the relative sensitivity to the wavelength along the vertical axis. In the second step known as discrimination, the cone-opponent mechanisms are created by taking into account the differences between the cone types. In this manner, one graph shows a light of 549 nanometers being distinguished, and another graph shows light of 486 nanometers being distinguished.">
            <a:extLst>
              <a:ext uri="{FF2B5EF4-FFF2-40B4-BE49-F238E27FC236}">
                <a16:creationId xmlns:a16="http://schemas.microsoft.com/office/drawing/2014/main" id="{ABA123D3-36B7-414A-8750-6EC885067779}"/>
              </a:ext>
            </a:extLst>
          </p:cNvPr>
          <p:cNvPicPr>
            <a:picLocks noGrp="1" noChangeAspect="1"/>
          </p:cNvPicPr>
          <p:nvPr>
            <p:ph sz="quarter" idx="10"/>
          </p:nvPr>
        </p:nvPicPr>
        <p:blipFill>
          <a:blip r:embed="rId3"/>
          <a:stretch>
            <a:fillRect/>
          </a:stretch>
        </p:blipFill>
        <p:spPr>
          <a:xfrm>
            <a:off x="407988" y="1060234"/>
            <a:ext cx="11376025" cy="5139169"/>
          </a:xfrm>
        </p:spPr>
      </p:pic>
    </p:spTree>
    <p:extLst>
      <p:ext uri="{BB962C8B-B14F-4D97-AF65-F5344CB8AC3E}">
        <p14:creationId xmlns:p14="http://schemas.microsoft.com/office/powerpoint/2010/main" val="1637126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1337-7E6C-EA47-992B-311C1BF8389A}"/>
              </a:ext>
            </a:extLst>
          </p:cNvPr>
          <p:cNvSpPr>
            <a:spLocks noGrp="1"/>
          </p:cNvSpPr>
          <p:nvPr>
            <p:ph type="title"/>
          </p:nvPr>
        </p:nvSpPr>
        <p:spPr/>
        <p:txBody>
          <a:bodyPr/>
          <a:lstStyle/>
          <a:p>
            <a:r>
              <a:rPr lang="en-US" dirty="0"/>
              <a:t>Figure</a:t>
            </a:r>
            <a:r>
              <a:rPr lang="en-US" cap="all" dirty="0"/>
              <a:t> 5.17  </a:t>
            </a:r>
            <a:r>
              <a:rPr lang="en-US" dirty="0"/>
              <a:t>Three steps to color perception (Part 3) </a:t>
            </a:r>
          </a:p>
        </p:txBody>
      </p:sp>
      <p:pic>
        <p:nvPicPr>
          <p:cNvPr id="7" name="Content Placeholder 6" descr="Part three of an illustration showing the three steps that lead to color perception. The illustrations shown for all the steps are graphs that indicate the relative sensitivity of the S, L, and M cones to the wavelengths of light. The graphs have the wavelengths from 400 to 700 nanometers along the horizontal axis and have the relative sensitivity to the wavelength along the vertical axis. In the third step, known as appearance, the color-opponent processes are created by the further recombination of the signals, which supports the color appearance. In this manner, the first graph shows light of 477 nanometers and 580 nanometers being distinguished, and another graph shows light of 504 and 510 nanometers being distinguished.">
            <a:extLst>
              <a:ext uri="{FF2B5EF4-FFF2-40B4-BE49-F238E27FC236}">
                <a16:creationId xmlns:a16="http://schemas.microsoft.com/office/drawing/2014/main" id="{4A2A44F6-72E4-1F47-A59C-EFCF360AA4E8}"/>
              </a:ext>
            </a:extLst>
          </p:cNvPr>
          <p:cNvPicPr>
            <a:picLocks noGrp="1" noChangeAspect="1"/>
          </p:cNvPicPr>
          <p:nvPr>
            <p:ph sz="quarter" idx="10"/>
          </p:nvPr>
        </p:nvPicPr>
        <p:blipFill>
          <a:blip r:embed="rId3"/>
          <a:stretch>
            <a:fillRect/>
          </a:stretch>
        </p:blipFill>
        <p:spPr>
          <a:xfrm>
            <a:off x="407988" y="1035287"/>
            <a:ext cx="11376025" cy="5189064"/>
          </a:xfrm>
        </p:spPr>
      </p:pic>
    </p:spTree>
    <p:extLst>
      <p:ext uri="{BB962C8B-B14F-4D97-AF65-F5344CB8AC3E}">
        <p14:creationId xmlns:p14="http://schemas.microsoft.com/office/powerpoint/2010/main" val="4095668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21F3F-5566-8D45-BAF6-7A6F30D24177}"/>
              </a:ext>
            </a:extLst>
          </p:cNvPr>
          <p:cNvSpPr>
            <a:spLocks noGrp="1"/>
          </p:cNvSpPr>
          <p:nvPr>
            <p:ph type="title"/>
          </p:nvPr>
        </p:nvSpPr>
        <p:spPr/>
        <p:txBody>
          <a:bodyPr/>
          <a:lstStyle/>
          <a:p>
            <a:r>
              <a:rPr lang="en-US" dirty="0"/>
              <a:t>Figure</a:t>
            </a:r>
            <a:r>
              <a:rPr lang="en-US" cap="all" dirty="0"/>
              <a:t> 5.2  </a:t>
            </a:r>
            <a:r>
              <a:rPr lang="en-US" dirty="0"/>
              <a:t>Responding to one wavelength </a:t>
            </a:r>
          </a:p>
        </p:txBody>
      </p:sp>
      <p:pic>
        <p:nvPicPr>
          <p:cNvPr id="6" name="Content Placeholder 5" descr="A graph shows the response of a photoreceptor to a light of a specific wavelength but of the same intensity. The horizontal axis of the graph has the wavelength from 400 to 700 nanometers and the vertical axis has the receptor response. A line curve shows the different responses of a photoreceptor to lights of different wavelengths but of the same intensity. The curve is in the form of an inverted U shape, and the receptor response is minimum at 400 nanometers, maximum at 550 nanometers, and minimum again at 675 nanometers. An arrow is indicated at 625 nanometers, where the receptor response is approximately midway between the minimum and maximum respons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65802" y="479425"/>
            <a:ext cx="6060396" cy="6300788"/>
          </a:xfrm>
        </p:spPr>
      </p:pic>
    </p:spTree>
    <p:extLst>
      <p:ext uri="{BB962C8B-B14F-4D97-AF65-F5344CB8AC3E}">
        <p14:creationId xmlns:p14="http://schemas.microsoft.com/office/powerpoint/2010/main" val="1584249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A20AD-28ED-EE47-B465-27E2E996C1DA}"/>
              </a:ext>
            </a:extLst>
          </p:cNvPr>
          <p:cNvSpPr>
            <a:spLocks noGrp="1"/>
          </p:cNvSpPr>
          <p:nvPr>
            <p:ph type="title"/>
          </p:nvPr>
        </p:nvSpPr>
        <p:spPr/>
        <p:txBody>
          <a:bodyPr/>
          <a:lstStyle/>
          <a:p>
            <a:r>
              <a:rPr lang="en-US" dirty="0"/>
              <a:t>Figure</a:t>
            </a:r>
            <a:r>
              <a:rPr lang="en-US" cap="all" dirty="0"/>
              <a:t> 5.18  </a:t>
            </a:r>
            <a:r>
              <a:rPr lang="en-US" dirty="0"/>
              <a:t>Basic color names </a:t>
            </a:r>
          </a:p>
        </p:txBody>
      </p:sp>
      <p:pic>
        <p:nvPicPr>
          <p:cNvPr id="6" name="Content Placeholder 5" descr="A graph of colors. The 11 basic color names mentioned commonly by Americans as found out by Lindsey and Brown in 2014 are Black, White, Red, Yellow, Green, Blue, Brown, Pink, Orange, Purple, and Grey. The other color terms listed further are used by fewer and fewer people going downwards: Peach, Teal, Lavender, Maroon, Tan, Gold, Turquoise, Burgundy, Aqua, Violet, Salmon, Magenta, Olive, Fuchsia, Lime, Periwinkle, Lilac, Mustard, Beige, Brick, Flesh, Forest, Chartreuse, Coral, Rust, Rose, Mauve, Navy, Chocolate, Wine, Sky, and Goldenro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026891" y="479425"/>
            <a:ext cx="2138219" cy="6300788"/>
          </a:xfrm>
        </p:spPr>
      </p:pic>
    </p:spTree>
    <p:extLst>
      <p:ext uri="{BB962C8B-B14F-4D97-AF65-F5344CB8AC3E}">
        <p14:creationId xmlns:p14="http://schemas.microsoft.com/office/powerpoint/2010/main" val="813358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BA91-5148-4C4D-A7C5-1876AE2BFA85}"/>
              </a:ext>
            </a:extLst>
          </p:cNvPr>
          <p:cNvSpPr>
            <a:spLocks noGrp="1"/>
          </p:cNvSpPr>
          <p:nvPr>
            <p:ph type="title"/>
          </p:nvPr>
        </p:nvSpPr>
        <p:spPr/>
        <p:txBody>
          <a:bodyPr/>
          <a:lstStyle/>
          <a:p>
            <a:r>
              <a:rPr lang="en-US" dirty="0"/>
              <a:t>Figure</a:t>
            </a:r>
            <a:r>
              <a:rPr lang="en-US" cap="all" dirty="0"/>
              <a:t> 5.19  </a:t>
            </a:r>
            <a:r>
              <a:rPr lang="en-US" dirty="0"/>
              <a:t>Color category boundaries</a:t>
            </a:r>
          </a:p>
        </p:txBody>
      </p:sp>
      <p:pic>
        <p:nvPicPr>
          <p:cNvPr id="6" name="Content Placeholder 5" descr="It is easier to remember a color choice from two colors that are categorically different. Illustration A shows a shade of blue, which is the selected choice. Two options are given, which contain the selected choice and another shade of blue. Picking among these two shades of blue is rather hard. Illustration B shows the same blue as the selected choice. The options listed show the selected choice and a shade of green. It is easier to pick the selected choice from these two colo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607219"/>
            <a:ext cx="9753600" cy="6045200"/>
          </a:xfrm>
        </p:spPr>
      </p:pic>
    </p:spTree>
    <p:extLst>
      <p:ext uri="{BB962C8B-B14F-4D97-AF65-F5344CB8AC3E}">
        <p14:creationId xmlns:p14="http://schemas.microsoft.com/office/powerpoint/2010/main" val="3915898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AE6F-1204-214A-B89A-6759275FA1D1}"/>
              </a:ext>
            </a:extLst>
          </p:cNvPr>
          <p:cNvSpPr>
            <a:spLocks noGrp="1"/>
          </p:cNvSpPr>
          <p:nvPr>
            <p:ph type="title"/>
          </p:nvPr>
        </p:nvSpPr>
        <p:spPr/>
        <p:txBody>
          <a:bodyPr/>
          <a:lstStyle/>
          <a:p>
            <a:r>
              <a:rPr lang="en-US" dirty="0"/>
              <a:t>Figure</a:t>
            </a:r>
            <a:r>
              <a:rPr lang="en-US" cap="all" dirty="0"/>
              <a:t> 5.19  </a:t>
            </a:r>
            <a:r>
              <a:rPr lang="en-US" dirty="0"/>
              <a:t>Color category boundaries (Part 1) </a:t>
            </a:r>
          </a:p>
        </p:txBody>
      </p:sp>
      <p:pic>
        <p:nvPicPr>
          <p:cNvPr id="6" name="Content Placeholder 5" descr="It is easier to remember a color choice from two colors that are categorically different. Illustration A shows a shade of blue, which is the selected choice. Two options are given, which contain the selected choice and another shade of blue. Picking among these two shades of blue is rather har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74325" y="479425"/>
            <a:ext cx="4643351" cy="6300788"/>
          </a:xfrm>
        </p:spPr>
      </p:pic>
    </p:spTree>
    <p:extLst>
      <p:ext uri="{BB962C8B-B14F-4D97-AF65-F5344CB8AC3E}">
        <p14:creationId xmlns:p14="http://schemas.microsoft.com/office/powerpoint/2010/main" val="387448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3031-CC2D-3C4E-8A4E-8911E4A0020A}"/>
              </a:ext>
            </a:extLst>
          </p:cNvPr>
          <p:cNvSpPr>
            <a:spLocks noGrp="1"/>
          </p:cNvSpPr>
          <p:nvPr>
            <p:ph type="title"/>
          </p:nvPr>
        </p:nvSpPr>
        <p:spPr/>
        <p:txBody>
          <a:bodyPr/>
          <a:lstStyle/>
          <a:p>
            <a:r>
              <a:rPr lang="en-US" dirty="0"/>
              <a:t>Figure</a:t>
            </a:r>
            <a:r>
              <a:rPr lang="en-US" cap="all" dirty="0"/>
              <a:t> 5.19  </a:t>
            </a:r>
            <a:r>
              <a:rPr lang="en-US" dirty="0"/>
              <a:t>Color category boundaries (Part 2) </a:t>
            </a:r>
          </a:p>
        </p:txBody>
      </p:sp>
      <p:pic>
        <p:nvPicPr>
          <p:cNvPr id="6" name="Content Placeholder 5" descr="It is easier to remember a color choice from two colors that are categorically different. Illustration B shows the same blue as the selected choice. The options listed show the selected choice and a shade of green. It is easier to pick the selected choice from these two colo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67999" y="479425"/>
            <a:ext cx="4656003" cy="6300788"/>
          </a:xfrm>
        </p:spPr>
      </p:pic>
    </p:spTree>
    <p:extLst>
      <p:ext uri="{BB962C8B-B14F-4D97-AF65-F5344CB8AC3E}">
        <p14:creationId xmlns:p14="http://schemas.microsoft.com/office/powerpoint/2010/main" val="2633429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507F8-72DD-B648-87C6-287F4E8DEEAE}"/>
              </a:ext>
            </a:extLst>
          </p:cNvPr>
          <p:cNvSpPr>
            <a:spLocks noGrp="1"/>
          </p:cNvSpPr>
          <p:nvPr>
            <p:ph type="title"/>
          </p:nvPr>
        </p:nvSpPr>
        <p:spPr/>
        <p:txBody>
          <a:bodyPr/>
          <a:lstStyle/>
          <a:p>
            <a:r>
              <a:rPr lang="en-US" dirty="0"/>
              <a:t>Figure</a:t>
            </a:r>
            <a:r>
              <a:rPr lang="en-US" cap="all" dirty="0"/>
              <a:t> 5.20  </a:t>
            </a:r>
            <a:r>
              <a:rPr lang="en-US" dirty="0"/>
              <a:t>A color category experiment </a:t>
            </a:r>
          </a:p>
        </p:txBody>
      </p:sp>
      <p:pic>
        <p:nvPicPr>
          <p:cNvPr id="6" name="Content Placeholder 5" descr="An experiment in color category. An observer has to single out a color patch that is different in a four-color patch. The colors used are two shades of red and two shades of brown. The first test uses one patch that is a light shade of red and three other patches that are a dark shade of red. The response time taken by the observer, in this case, is the slowest. It takes 750 milliseconds. The second test uses a single patch of a dark shade of red and three other patches that are a light shade of brown. The response time taken by the observer, in this case, is the fastest. It takes 650 milliseconds. The third test uses a single patch of a light shade of brown and three other patches that are a dark shade of brown. The response time taken by the observer, in this case, is slower. It takes 690 millisecond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19562" y="479425"/>
            <a:ext cx="8552876" cy="6300788"/>
          </a:xfrm>
        </p:spPr>
      </p:pic>
    </p:spTree>
    <p:extLst>
      <p:ext uri="{BB962C8B-B14F-4D97-AF65-F5344CB8AC3E}">
        <p14:creationId xmlns:p14="http://schemas.microsoft.com/office/powerpoint/2010/main" val="849126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A026D-2EB2-2348-B5EC-B10BC9DE1D9D}"/>
              </a:ext>
            </a:extLst>
          </p:cNvPr>
          <p:cNvSpPr>
            <a:spLocks noGrp="1"/>
          </p:cNvSpPr>
          <p:nvPr>
            <p:ph type="title"/>
          </p:nvPr>
        </p:nvSpPr>
        <p:spPr/>
        <p:txBody>
          <a:bodyPr/>
          <a:lstStyle/>
          <a:p>
            <a:r>
              <a:rPr lang="en-US" dirty="0"/>
              <a:t>Figure</a:t>
            </a:r>
            <a:r>
              <a:rPr lang="en-US" cap="all" dirty="0"/>
              <a:t> 5.21  </a:t>
            </a:r>
            <a:r>
              <a:rPr lang="en-US" dirty="0"/>
              <a:t>Color constancy </a:t>
            </a:r>
          </a:p>
        </p:txBody>
      </p:sp>
      <p:pic>
        <p:nvPicPr>
          <p:cNvPr id="6" name="Content Placeholder 5" descr="Color constancy demonstrated with a photograph of a zebra in a green field. The black and white of the Zebra and the green of the field are constant when they are looked at in a print book under a dim yellow light bulb or out in the open under the sky or on a computer scree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35867" y="479425"/>
            <a:ext cx="7920267" cy="6300788"/>
          </a:xfrm>
        </p:spPr>
      </p:pic>
    </p:spTree>
    <p:extLst>
      <p:ext uri="{BB962C8B-B14F-4D97-AF65-F5344CB8AC3E}">
        <p14:creationId xmlns:p14="http://schemas.microsoft.com/office/powerpoint/2010/main" val="958887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F261-0D6E-004A-AD4B-DCDC2F89D503}"/>
              </a:ext>
            </a:extLst>
          </p:cNvPr>
          <p:cNvSpPr>
            <a:spLocks noGrp="1"/>
          </p:cNvSpPr>
          <p:nvPr>
            <p:ph type="title"/>
          </p:nvPr>
        </p:nvSpPr>
        <p:spPr/>
        <p:txBody>
          <a:bodyPr/>
          <a:lstStyle/>
          <a:p>
            <a:r>
              <a:rPr lang="en-US" dirty="0"/>
              <a:t>Figure</a:t>
            </a:r>
            <a:r>
              <a:rPr lang="en-US" cap="all" dirty="0"/>
              <a:t> 5.22  </a:t>
            </a:r>
            <a:r>
              <a:rPr lang="en-US" dirty="0"/>
              <a:t>Color contrast </a:t>
            </a:r>
          </a:p>
        </p:txBody>
      </p:sp>
      <p:pic>
        <p:nvPicPr>
          <p:cNvPr id="7" name="Content Placeholder 6" descr="Color contrast demonstrated within a color grid that has two rows of four squares. Each square has a central square of another color. The central square assumes the chromatic attributes that are opposite to the surrounding color. A green central square appears greener in a red background than on a green background.">
            <a:extLst>
              <a:ext uri="{FF2B5EF4-FFF2-40B4-BE49-F238E27FC236}">
                <a16:creationId xmlns:a16="http://schemas.microsoft.com/office/drawing/2014/main" id="{C07E09D1-2025-8344-AEFE-BC0CB85CBFD1}"/>
              </a:ext>
            </a:extLst>
          </p:cNvPr>
          <p:cNvPicPr>
            <a:picLocks noGrp="1" noChangeAspect="1"/>
          </p:cNvPicPr>
          <p:nvPr>
            <p:ph sz="quarter" idx="10"/>
          </p:nvPr>
        </p:nvPicPr>
        <p:blipFill>
          <a:blip r:embed="rId3"/>
          <a:stretch>
            <a:fillRect/>
          </a:stretch>
        </p:blipFill>
        <p:spPr>
          <a:xfrm>
            <a:off x="609600" y="486569"/>
            <a:ext cx="10972800" cy="6286500"/>
          </a:xfrm>
        </p:spPr>
      </p:pic>
    </p:spTree>
    <p:extLst>
      <p:ext uri="{BB962C8B-B14F-4D97-AF65-F5344CB8AC3E}">
        <p14:creationId xmlns:p14="http://schemas.microsoft.com/office/powerpoint/2010/main" val="2211258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B07F-0F1E-6E4A-8F91-50582814D664}"/>
              </a:ext>
            </a:extLst>
          </p:cNvPr>
          <p:cNvSpPr>
            <a:spLocks noGrp="1"/>
          </p:cNvSpPr>
          <p:nvPr>
            <p:ph type="title"/>
          </p:nvPr>
        </p:nvSpPr>
        <p:spPr/>
        <p:txBody>
          <a:bodyPr/>
          <a:lstStyle/>
          <a:p>
            <a:r>
              <a:rPr lang="en-US" dirty="0"/>
              <a:t>Figure</a:t>
            </a:r>
            <a:r>
              <a:rPr lang="en-US" cap="all" dirty="0"/>
              <a:t> 5.23  </a:t>
            </a:r>
            <a:r>
              <a:rPr lang="en-US" dirty="0"/>
              <a:t>Color assimilation </a:t>
            </a:r>
          </a:p>
        </p:txBody>
      </p:sp>
      <p:pic>
        <p:nvPicPr>
          <p:cNvPr id="7" name="Content Placeholder 6" descr="A two-part illustration demonstrates color assimilation. The first illustration shows some three-dimensional spheres overlaid with red, green, and blue stripes. The spheres have different colors in this illustration. In the second illustration, the three-dimensional spheres are overlaid on the red, green, and blue stripes. Now, all the spheres have the same color.">
            <a:extLst>
              <a:ext uri="{FF2B5EF4-FFF2-40B4-BE49-F238E27FC236}">
                <a16:creationId xmlns:a16="http://schemas.microsoft.com/office/drawing/2014/main" id="{D475266A-89A0-4C41-9D03-58303799D320}"/>
              </a:ext>
            </a:extLst>
          </p:cNvPr>
          <p:cNvPicPr>
            <a:picLocks noGrp="1" noChangeAspect="1"/>
          </p:cNvPicPr>
          <p:nvPr>
            <p:ph sz="quarter" idx="10"/>
          </p:nvPr>
        </p:nvPicPr>
        <p:blipFill>
          <a:blip r:embed="rId3"/>
          <a:stretch>
            <a:fillRect/>
          </a:stretch>
        </p:blipFill>
        <p:spPr>
          <a:xfrm>
            <a:off x="609600" y="1470819"/>
            <a:ext cx="10972800" cy="4318000"/>
          </a:xfrm>
        </p:spPr>
      </p:pic>
    </p:spTree>
    <p:extLst>
      <p:ext uri="{BB962C8B-B14F-4D97-AF65-F5344CB8AC3E}">
        <p14:creationId xmlns:p14="http://schemas.microsoft.com/office/powerpoint/2010/main" val="1534892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D473-ADF4-4043-AD09-0F07CFB5D4EE}"/>
              </a:ext>
            </a:extLst>
          </p:cNvPr>
          <p:cNvSpPr>
            <a:spLocks noGrp="1"/>
          </p:cNvSpPr>
          <p:nvPr>
            <p:ph type="title"/>
          </p:nvPr>
        </p:nvSpPr>
        <p:spPr/>
        <p:txBody>
          <a:bodyPr/>
          <a:lstStyle/>
          <a:p>
            <a:r>
              <a:rPr lang="en-US" dirty="0"/>
              <a:t>Figure</a:t>
            </a:r>
            <a:r>
              <a:rPr lang="en-US" cap="all" dirty="0"/>
              <a:t> 5.24  </a:t>
            </a:r>
            <a:r>
              <a:rPr lang="en-US" dirty="0"/>
              <a:t>Negative afterimages </a:t>
            </a:r>
          </a:p>
        </p:txBody>
      </p:sp>
      <p:pic>
        <p:nvPicPr>
          <p:cNvPr id="6" name="Content Placeholder 5" descr="A demonstration of negative afterimages.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57280" y="479425"/>
            <a:ext cx="7477441" cy="6300788"/>
          </a:xfrm>
        </p:spPr>
      </p:pic>
    </p:spTree>
    <p:extLst>
      <p:ext uri="{BB962C8B-B14F-4D97-AF65-F5344CB8AC3E}">
        <p14:creationId xmlns:p14="http://schemas.microsoft.com/office/powerpoint/2010/main" val="2194079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275F8-0EAE-234D-B446-0F5819ECF00D}"/>
              </a:ext>
            </a:extLst>
          </p:cNvPr>
          <p:cNvSpPr>
            <a:spLocks noGrp="1"/>
          </p:cNvSpPr>
          <p:nvPr>
            <p:ph type="title"/>
          </p:nvPr>
        </p:nvSpPr>
        <p:spPr/>
        <p:txBody>
          <a:bodyPr/>
          <a:lstStyle/>
          <a:p>
            <a:r>
              <a:rPr lang="en-US" dirty="0"/>
              <a:t>Figure</a:t>
            </a:r>
            <a:r>
              <a:rPr lang="en-US" cap="all" dirty="0"/>
              <a:t> 5.24  </a:t>
            </a:r>
            <a:r>
              <a:rPr lang="en-US" dirty="0"/>
              <a:t>Negative afterimages (Part 1) </a:t>
            </a:r>
          </a:p>
        </p:txBody>
      </p:sp>
      <p:pic>
        <p:nvPicPr>
          <p:cNvPr id="6" name="Content Placeholder 5" descr="This alt text was created for the whole figure and some of it may not apply to this partial figure.&#10;A demonstration of negative afterimages, part one.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a:extLst>
              <a:ext uri="{FF2B5EF4-FFF2-40B4-BE49-F238E27FC236}">
                <a16:creationId xmlns:a16="http://schemas.microsoft.com/office/drawing/2014/main" id="{A8CBD2D8-69C7-CA45-B24E-30C0744BC403}"/>
              </a:ext>
            </a:extLst>
          </p:cNvPr>
          <p:cNvPicPr>
            <a:picLocks noGrp="1" noChangeAspect="1"/>
          </p:cNvPicPr>
          <p:nvPr>
            <p:ph sz="quarter" idx="10"/>
          </p:nvPr>
        </p:nvPicPr>
        <p:blipFill>
          <a:blip r:embed="rId3"/>
          <a:stretch>
            <a:fillRect/>
          </a:stretch>
        </p:blipFill>
        <p:spPr>
          <a:xfrm>
            <a:off x="2920302" y="479425"/>
            <a:ext cx="6351396" cy="6300788"/>
          </a:xfrm>
        </p:spPr>
      </p:pic>
    </p:spTree>
    <p:extLst>
      <p:ext uri="{BB962C8B-B14F-4D97-AF65-F5344CB8AC3E}">
        <p14:creationId xmlns:p14="http://schemas.microsoft.com/office/powerpoint/2010/main" val="4228563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317FB-3A17-CD45-B6A0-AEAD37E4D60E}"/>
              </a:ext>
            </a:extLst>
          </p:cNvPr>
          <p:cNvSpPr>
            <a:spLocks noGrp="1"/>
          </p:cNvSpPr>
          <p:nvPr>
            <p:ph type="title"/>
          </p:nvPr>
        </p:nvSpPr>
        <p:spPr/>
        <p:txBody>
          <a:bodyPr/>
          <a:lstStyle/>
          <a:p>
            <a:r>
              <a:rPr lang="en-US" dirty="0"/>
              <a:t>Figure</a:t>
            </a:r>
            <a:r>
              <a:rPr lang="en-US" cap="all" dirty="0"/>
              <a:t> 5.3  </a:t>
            </a:r>
            <a:r>
              <a:rPr lang="en-US" dirty="0"/>
              <a:t>Univariance </a:t>
            </a:r>
          </a:p>
        </p:txBody>
      </p:sp>
      <p:pic>
        <p:nvPicPr>
          <p:cNvPr id="6" name="Content Placeholder 5" descr="A graph shows the principle of univariance. The horizontal axis of the graph has the wavelength from 400 to 700 nanometers, and the vertical axis has the receptor response. A line curve shows the different responses of a photoreceptor to different wavelengths of light but of the same intensity. The curve is in the form of an inverted U shape and the receptor response is minimum at 400 nanometers, maximum at 550 nanometers, and minimum again at 675 nanometers. Two arrows indicated the response of a photoreceptor to lights of 450 and 625 nanometers respectively. Both responses are the same, which is approximately midway between the minimum and maximum respons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34172" y="479425"/>
            <a:ext cx="6123657" cy="6300788"/>
          </a:xfrm>
        </p:spPr>
      </p:pic>
    </p:spTree>
    <p:extLst>
      <p:ext uri="{BB962C8B-B14F-4D97-AF65-F5344CB8AC3E}">
        <p14:creationId xmlns:p14="http://schemas.microsoft.com/office/powerpoint/2010/main" val="3732373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1F2F7-ECA9-C24B-ABEB-18AD93740308}"/>
              </a:ext>
            </a:extLst>
          </p:cNvPr>
          <p:cNvSpPr>
            <a:spLocks noGrp="1"/>
          </p:cNvSpPr>
          <p:nvPr>
            <p:ph type="title"/>
          </p:nvPr>
        </p:nvSpPr>
        <p:spPr/>
        <p:txBody>
          <a:bodyPr/>
          <a:lstStyle/>
          <a:p>
            <a:r>
              <a:rPr lang="en-US" dirty="0"/>
              <a:t>Figure</a:t>
            </a:r>
            <a:r>
              <a:rPr lang="en-US" cap="all" dirty="0"/>
              <a:t> 5.24  </a:t>
            </a:r>
            <a:r>
              <a:rPr lang="en-US" dirty="0"/>
              <a:t>Negative afterimages (Part 2) </a:t>
            </a:r>
          </a:p>
        </p:txBody>
      </p:sp>
      <p:pic>
        <p:nvPicPr>
          <p:cNvPr id="7" name="Content Placeholder 6" descr="This alt text was created for the whole figure and some of it may not apply to this partial figure.&#10;A demonstration of negative afterimages, part one.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a:extLst>
              <a:ext uri="{FF2B5EF4-FFF2-40B4-BE49-F238E27FC236}">
                <a16:creationId xmlns:a16="http://schemas.microsoft.com/office/drawing/2014/main" id="{B0815FB4-5BE0-7643-AEBD-51CDFDB24AC3}"/>
              </a:ext>
            </a:extLst>
          </p:cNvPr>
          <p:cNvPicPr>
            <a:picLocks noGrp="1" noChangeAspect="1"/>
          </p:cNvPicPr>
          <p:nvPr>
            <p:ph sz="quarter" idx="10"/>
          </p:nvPr>
        </p:nvPicPr>
        <p:blipFill>
          <a:blip r:embed="rId3"/>
          <a:stretch>
            <a:fillRect/>
          </a:stretch>
        </p:blipFill>
        <p:spPr>
          <a:xfrm>
            <a:off x="2926628" y="479425"/>
            <a:ext cx="6338744" cy="6300788"/>
          </a:xfrm>
        </p:spPr>
      </p:pic>
    </p:spTree>
    <p:extLst>
      <p:ext uri="{BB962C8B-B14F-4D97-AF65-F5344CB8AC3E}">
        <p14:creationId xmlns:p14="http://schemas.microsoft.com/office/powerpoint/2010/main" val="2190647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1449-7952-3741-9742-4E6F63FFFE64}"/>
              </a:ext>
            </a:extLst>
          </p:cNvPr>
          <p:cNvSpPr>
            <a:spLocks noGrp="1"/>
          </p:cNvSpPr>
          <p:nvPr>
            <p:ph type="title"/>
          </p:nvPr>
        </p:nvSpPr>
        <p:spPr/>
        <p:txBody>
          <a:bodyPr/>
          <a:lstStyle/>
          <a:p>
            <a:r>
              <a:rPr lang="en-US" dirty="0"/>
              <a:t>Figure</a:t>
            </a:r>
            <a:r>
              <a:rPr lang="en-US" cap="all" dirty="0"/>
              <a:t> 5.24  </a:t>
            </a:r>
            <a:r>
              <a:rPr lang="en-US" dirty="0"/>
              <a:t>Negative afterimages (Part 3) </a:t>
            </a:r>
          </a:p>
        </p:txBody>
      </p:sp>
      <p:pic>
        <p:nvPicPr>
          <p:cNvPr id="7" name="Content Placeholder 6" descr="This alt text was created for the whole figure and some of it may not apply to this partial figure.&#10;A demonstration of negative afterimages, part one.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a:extLst>
              <a:ext uri="{FF2B5EF4-FFF2-40B4-BE49-F238E27FC236}">
                <a16:creationId xmlns:a16="http://schemas.microsoft.com/office/drawing/2014/main" id="{1E6642D0-1803-D641-B75C-76F20D04265B}"/>
              </a:ext>
            </a:extLst>
          </p:cNvPr>
          <p:cNvPicPr>
            <a:picLocks noGrp="1" noChangeAspect="1"/>
          </p:cNvPicPr>
          <p:nvPr>
            <p:ph sz="quarter" idx="10"/>
          </p:nvPr>
        </p:nvPicPr>
        <p:blipFill>
          <a:blip r:embed="rId3"/>
          <a:stretch>
            <a:fillRect/>
          </a:stretch>
        </p:blipFill>
        <p:spPr>
          <a:xfrm>
            <a:off x="3805955" y="479425"/>
            <a:ext cx="4580090" cy="6300788"/>
          </a:xfrm>
        </p:spPr>
      </p:pic>
    </p:spTree>
    <p:extLst>
      <p:ext uri="{BB962C8B-B14F-4D97-AF65-F5344CB8AC3E}">
        <p14:creationId xmlns:p14="http://schemas.microsoft.com/office/powerpoint/2010/main" val="588273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D4CE-9DC7-8840-B422-DE5869BCADE1}"/>
              </a:ext>
            </a:extLst>
          </p:cNvPr>
          <p:cNvSpPr>
            <a:spLocks noGrp="1"/>
          </p:cNvSpPr>
          <p:nvPr>
            <p:ph type="title"/>
          </p:nvPr>
        </p:nvSpPr>
        <p:spPr/>
        <p:txBody>
          <a:bodyPr/>
          <a:lstStyle/>
          <a:p>
            <a:r>
              <a:rPr lang="en-US" dirty="0"/>
              <a:t>Figure</a:t>
            </a:r>
            <a:r>
              <a:rPr lang="en-US" cap="all" dirty="0"/>
              <a:t> 5.24  </a:t>
            </a:r>
            <a:r>
              <a:rPr lang="en-US" dirty="0"/>
              <a:t>Negative afterimages (Part 4)</a:t>
            </a:r>
          </a:p>
        </p:txBody>
      </p:sp>
      <p:pic>
        <p:nvPicPr>
          <p:cNvPr id="7" name="Content Placeholder 6" descr="This alt text was created for the whole figure and some of it may not apply to this partial figure.&#10;A demonstration of negative afterimages, part one.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a:extLst>
              <a:ext uri="{FF2B5EF4-FFF2-40B4-BE49-F238E27FC236}">
                <a16:creationId xmlns:a16="http://schemas.microsoft.com/office/drawing/2014/main" id="{BFEEC30F-2DF0-B146-ABDC-422B4A68A568}"/>
              </a:ext>
            </a:extLst>
          </p:cNvPr>
          <p:cNvPicPr>
            <a:picLocks noGrp="1" noChangeAspect="1"/>
          </p:cNvPicPr>
          <p:nvPr>
            <p:ph sz="quarter" idx="10"/>
          </p:nvPr>
        </p:nvPicPr>
        <p:blipFill>
          <a:blip r:embed="rId3"/>
          <a:stretch>
            <a:fillRect/>
          </a:stretch>
        </p:blipFill>
        <p:spPr>
          <a:xfrm>
            <a:off x="3831259" y="479425"/>
            <a:ext cx="4529482" cy="6300788"/>
          </a:xfrm>
        </p:spPr>
      </p:pic>
    </p:spTree>
    <p:extLst>
      <p:ext uri="{BB962C8B-B14F-4D97-AF65-F5344CB8AC3E}">
        <p14:creationId xmlns:p14="http://schemas.microsoft.com/office/powerpoint/2010/main" val="1807795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D84B-CAD2-894C-A1E3-00C3B653522A}"/>
              </a:ext>
            </a:extLst>
          </p:cNvPr>
          <p:cNvSpPr>
            <a:spLocks noGrp="1"/>
          </p:cNvSpPr>
          <p:nvPr>
            <p:ph type="title"/>
          </p:nvPr>
        </p:nvSpPr>
        <p:spPr/>
        <p:txBody>
          <a:bodyPr/>
          <a:lstStyle/>
          <a:p>
            <a:r>
              <a:rPr lang="en-US" dirty="0"/>
              <a:t>Figure</a:t>
            </a:r>
            <a:r>
              <a:rPr lang="en-US" cap="all" dirty="0"/>
              <a:t> 5.24  </a:t>
            </a:r>
            <a:r>
              <a:rPr lang="en-US" dirty="0"/>
              <a:t>Negative afterimages (Part 5) </a:t>
            </a:r>
          </a:p>
        </p:txBody>
      </p:sp>
      <p:pic>
        <p:nvPicPr>
          <p:cNvPr id="7" name="Content Placeholder 6" descr="This alt text was created for the whole figure and some of it may not apply to this partial figure.&#10;A demonstration of negative afterimages, part one.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a:extLst>
              <a:ext uri="{FF2B5EF4-FFF2-40B4-BE49-F238E27FC236}">
                <a16:creationId xmlns:a16="http://schemas.microsoft.com/office/drawing/2014/main" id="{1DF45CDE-4F50-C143-ABA8-B43477F2A2ED}"/>
              </a:ext>
            </a:extLst>
          </p:cNvPr>
          <p:cNvPicPr>
            <a:picLocks noGrp="1" noChangeAspect="1"/>
          </p:cNvPicPr>
          <p:nvPr>
            <p:ph sz="quarter" idx="10"/>
          </p:nvPr>
        </p:nvPicPr>
        <p:blipFill>
          <a:blip r:embed="rId3"/>
          <a:stretch>
            <a:fillRect/>
          </a:stretch>
        </p:blipFill>
        <p:spPr>
          <a:xfrm>
            <a:off x="3812281" y="479425"/>
            <a:ext cx="4567438" cy="6300788"/>
          </a:xfrm>
        </p:spPr>
      </p:pic>
    </p:spTree>
    <p:extLst>
      <p:ext uri="{BB962C8B-B14F-4D97-AF65-F5344CB8AC3E}">
        <p14:creationId xmlns:p14="http://schemas.microsoft.com/office/powerpoint/2010/main" val="1045815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3AFA-397F-B245-B1C8-9AEB34B930B0}"/>
              </a:ext>
            </a:extLst>
          </p:cNvPr>
          <p:cNvSpPr>
            <a:spLocks noGrp="1"/>
          </p:cNvSpPr>
          <p:nvPr>
            <p:ph type="title"/>
          </p:nvPr>
        </p:nvSpPr>
        <p:spPr/>
        <p:txBody>
          <a:bodyPr/>
          <a:lstStyle/>
          <a:p>
            <a:r>
              <a:rPr lang="en-US" dirty="0"/>
              <a:t>Figure</a:t>
            </a:r>
            <a:r>
              <a:rPr lang="en-US" cap="all" dirty="0"/>
              <a:t> 5.25  </a:t>
            </a:r>
            <a:r>
              <a:rPr lang="en-US" dirty="0"/>
              <a:t>Color constancy </a:t>
            </a:r>
          </a:p>
        </p:txBody>
      </p:sp>
      <p:pic>
        <p:nvPicPr>
          <p:cNvPr id="6" name="Content Placeholder 5" descr="Color constancy is explained. Illustration A shows two graphs that depict the percentage of light reflected when the same surface is illuminated by two different lights as a line curve. A surface in the world reflects different percentages of different wavelengths. Illustration B shows two graphs that depict the energy of light when the same surface is illuminated by sunlight and skylight as a line curve. The yellowish sunlight and the bluish skylight are composed of different mixtures of wavelengths. Illustration C shows two graphs, which depict the relative amount of light reflected by the same surface in sunlight and skylight as a line curve. What reaches the eye is the surface reflectance multiplied by the illuminant. Illustration D shows two graphs that depict the patterns of activity in the S, M, and L cones as line curves when the same surface is illuminated by two different lights. The result is seen by the three cones. Illustration E shows the cone responses when the same surface is illuminated by two different lights. This produces two very different sets of three numbers for blue, green, and red from the same surface. This is how we know what color the surface i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61672" y="479425"/>
            <a:ext cx="4668656" cy="6300788"/>
          </a:xfrm>
        </p:spPr>
      </p:pic>
    </p:spTree>
    <p:extLst>
      <p:ext uri="{BB962C8B-B14F-4D97-AF65-F5344CB8AC3E}">
        <p14:creationId xmlns:p14="http://schemas.microsoft.com/office/powerpoint/2010/main" val="3319054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28E2-D185-AE46-A7A1-CDEFD8A2C47C}"/>
              </a:ext>
            </a:extLst>
          </p:cNvPr>
          <p:cNvSpPr>
            <a:spLocks noGrp="1"/>
          </p:cNvSpPr>
          <p:nvPr>
            <p:ph type="title"/>
          </p:nvPr>
        </p:nvSpPr>
        <p:spPr/>
        <p:txBody>
          <a:bodyPr/>
          <a:lstStyle/>
          <a:p>
            <a:r>
              <a:rPr lang="en-US" dirty="0"/>
              <a:t>Figure</a:t>
            </a:r>
            <a:r>
              <a:rPr lang="en-US" cap="all" dirty="0"/>
              <a:t> 5.26  </a:t>
            </a:r>
            <a:r>
              <a:rPr lang="en-US" dirty="0"/>
              <a:t>What color is this dress? </a:t>
            </a:r>
          </a:p>
        </p:txBody>
      </p:sp>
      <p:pic>
        <p:nvPicPr>
          <p:cNvPr id="6" name="Content Placeholder 5" descr="The illustration shows a dress that looks different based on the nature of the light shining on it. Under white light, the dress appears to be blue and black. Under blue and yellow light, the dress appears to be white and gol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362651" y="479425"/>
            <a:ext cx="3466698" cy="6300788"/>
          </a:xfrm>
        </p:spPr>
      </p:pic>
    </p:spTree>
    <p:extLst>
      <p:ext uri="{BB962C8B-B14F-4D97-AF65-F5344CB8AC3E}">
        <p14:creationId xmlns:p14="http://schemas.microsoft.com/office/powerpoint/2010/main" val="2445578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2AF82-A0B7-A441-9ECA-DB6E4402C32B}"/>
              </a:ext>
            </a:extLst>
          </p:cNvPr>
          <p:cNvSpPr>
            <a:spLocks noGrp="1"/>
          </p:cNvSpPr>
          <p:nvPr>
            <p:ph type="title"/>
          </p:nvPr>
        </p:nvSpPr>
        <p:spPr/>
        <p:txBody>
          <a:bodyPr/>
          <a:lstStyle/>
          <a:p>
            <a:r>
              <a:rPr lang="en-US" dirty="0"/>
              <a:t>Figure</a:t>
            </a:r>
            <a:r>
              <a:rPr lang="en-US" cap="all" dirty="0"/>
              <a:t> 5.26  </a:t>
            </a:r>
            <a:r>
              <a:rPr lang="en-US" dirty="0"/>
              <a:t>What color is this dress? (Part 1) </a:t>
            </a:r>
          </a:p>
        </p:txBody>
      </p:sp>
      <p:pic>
        <p:nvPicPr>
          <p:cNvPr id="6" name="Content Placeholder 5" descr="The illustration shows a dres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805955" y="479425"/>
            <a:ext cx="4580090" cy="6300788"/>
          </a:xfrm>
        </p:spPr>
      </p:pic>
    </p:spTree>
    <p:extLst>
      <p:ext uri="{BB962C8B-B14F-4D97-AF65-F5344CB8AC3E}">
        <p14:creationId xmlns:p14="http://schemas.microsoft.com/office/powerpoint/2010/main" val="2502119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D72A-0AB9-E84B-99CB-189BFC44E9DE}"/>
              </a:ext>
            </a:extLst>
          </p:cNvPr>
          <p:cNvSpPr>
            <a:spLocks noGrp="1"/>
          </p:cNvSpPr>
          <p:nvPr>
            <p:ph type="title"/>
          </p:nvPr>
        </p:nvSpPr>
        <p:spPr/>
        <p:txBody>
          <a:bodyPr/>
          <a:lstStyle/>
          <a:p>
            <a:r>
              <a:rPr lang="en-US" dirty="0"/>
              <a:t>Figure</a:t>
            </a:r>
            <a:r>
              <a:rPr lang="en-US" cap="all" dirty="0"/>
              <a:t> 5.26  </a:t>
            </a:r>
            <a:r>
              <a:rPr lang="en-US" dirty="0"/>
              <a:t>What color is this dress? (Part 2) </a:t>
            </a:r>
          </a:p>
        </p:txBody>
      </p:sp>
      <p:pic>
        <p:nvPicPr>
          <p:cNvPr id="6" name="Content Placeholder 5" descr="The illustration shows a dress that looks different based on the nature of the light shining on it. Under white light, the dress appears to be blue and black. Under blue and yellow light, the dress appears to be white and gol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03759" y="479425"/>
            <a:ext cx="5984483" cy="6300788"/>
          </a:xfrm>
        </p:spPr>
      </p:pic>
    </p:spTree>
    <p:extLst>
      <p:ext uri="{BB962C8B-B14F-4D97-AF65-F5344CB8AC3E}">
        <p14:creationId xmlns:p14="http://schemas.microsoft.com/office/powerpoint/2010/main" val="717679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B5CE-15A4-0E47-9611-E3506033AA8E}"/>
              </a:ext>
            </a:extLst>
          </p:cNvPr>
          <p:cNvSpPr>
            <a:spLocks noGrp="1"/>
          </p:cNvSpPr>
          <p:nvPr>
            <p:ph type="title"/>
          </p:nvPr>
        </p:nvSpPr>
        <p:spPr/>
        <p:txBody>
          <a:bodyPr/>
          <a:lstStyle/>
          <a:p>
            <a:r>
              <a:rPr lang="en-US" dirty="0"/>
              <a:t>Figure</a:t>
            </a:r>
            <a:r>
              <a:rPr lang="en-US" cap="all" dirty="0"/>
              <a:t> 5.27  </a:t>
            </a:r>
            <a:r>
              <a:rPr lang="en-US" dirty="0"/>
              <a:t>Do humans need color vision? </a:t>
            </a:r>
          </a:p>
        </p:txBody>
      </p:sp>
      <p:pic>
        <p:nvPicPr>
          <p:cNvPr id="7" name="Content Placeholder 6" descr="A black-and-white image of a lion and a forest trail. Color vision is not essential in humans. A lion looks like a lion even in black and white, and you can find a path in the woods without color vision.">
            <a:extLst>
              <a:ext uri="{FF2B5EF4-FFF2-40B4-BE49-F238E27FC236}">
                <a16:creationId xmlns:a16="http://schemas.microsoft.com/office/drawing/2014/main" id="{118EC101-3238-D643-8EF2-A2B5849E2D65}"/>
              </a:ext>
            </a:extLst>
          </p:cNvPr>
          <p:cNvPicPr>
            <a:picLocks noGrp="1" noChangeAspect="1"/>
          </p:cNvPicPr>
          <p:nvPr>
            <p:ph sz="quarter" idx="10"/>
          </p:nvPr>
        </p:nvPicPr>
        <p:blipFill>
          <a:blip r:embed="rId3"/>
          <a:stretch>
            <a:fillRect/>
          </a:stretch>
        </p:blipFill>
        <p:spPr>
          <a:xfrm>
            <a:off x="609600" y="1185069"/>
            <a:ext cx="10972800" cy="4889500"/>
          </a:xfrm>
        </p:spPr>
      </p:pic>
    </p:spTree>
    <p:extLst>
      <p:ext uri="{BB962C8B-B14F-4D97-AF65-F5344CB8AC3E}">
        <p14:creationId xmlns:p14="http://schemas.microsoft.com/office/powerpoint/2010/main" val="3781857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683E-CB30-1A4E-8926-716FD7CDE8EB}"/>
              </a:ext>
            </a:extLst>
          </p:cNvPr>
          <p:cNvSpPr>
            <a:spLocks noGrp="1"/>
          </p:cNvSpPr>
          <p:nvPr>
            <p:ph type="title"/>
          </p:nvPr>
        </p:nvSpPr>
        <p:spPr/>
        <p:txBody>
          <a:bodyPr/>
          <a:lstStyle/>
          <a:p>
            <a:r>
              <a:rPr lang="en-US" dirty="0"/>
              <a:t>Figure</a:t>
            </a:r>
            <a:r>
              <a:rPr lang="en-US" cap="all" dirty="0"/>
              <a:t> 5.27  </a:t>
            </a:r>
            <a:r>
              <a:rPr lang="en-US" dirty="0"/>
              <a:t>Do humans need color vision? (Part 1) </a:t>
            </a:r>
          </a:p>
        </p:txBody>
      </p:sp>
      <p:pic>
        <p:nvPicPr>
          <p:cNvPr id="6" name="Content Placeholder 5" descr="A black-and-white image of a lio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55824" y="479425"/>
            <a:ext cx="6680353" cy="6300788"/>
          </a:xfrm>
        </p:spPr>
      </p:pic>
    </p:spTree>
    <p:extLst>
      <p:ext uri="{BB962C8B-B14F-4D97-AF65-F5344CB8AC3E}">
        <p14:creationId xmlns:p14="http://schemas.microsoft.com/office/powerpoint/2010/main" val="483531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BF57-7128-9647-B10E-774BFFBFBF5A}"/>
              </a:ext>
            </a:extLst>
          </p:cNvPr>
          <p:cNvSpPr>
            <a:spLocks noGrp="1"/>
          </p:cNvSpPr>
          <p:nvPr>
            <p:ph type="title"/>
          </p:nvPr>
        </p:nvSpPr>
        <p:spPr/>
        <p:txBody>
          <a:bodyPr/>
          <a:lstStyle/>
          <a:p>
            <a:r>
              <a:rPr lang="en-US" dirty="0"/>
              <a:t>Figure</a:t>
            </a:r>
            <a:r>
              <a:rPr lang="en-US" cap="all" dirty="0"/>
              <a:t> 5.4  </a:t>
            </a:r>
            <a:r>
              <a:rPr lang="en-US" dirty="0"/>
              <a:t>Rod vision </a:t>
            </a:r>
          </a:p>
        </p:txBody>
      </p:sp>
      <p:pic>
        <p:nvPicPr>
          <p:cNvPr id="6" name="Content Placeholder 5" descr="A photograph of a moonlit night with mountains in the background and a waterbody, and the land in the foreground. The photograph looks basically gray."/>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49975" y="479425"/>
            <a:ext cx="8692050" cy="6300788"/>
          </a:xfrm>
        </p:spPr>
      </p:pic>
    </p:spTree>
    <p:extLst>
      <p:ext uri="{BB962C8B-B14F-4D97-AF65-F5344CB8AC3E}">
        <p14:creationId xmlns:p14="http://schemas.microsoft.com/office/powerpoint/2010/main" val="1349229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lack-and-white image of a forest trail.">
            <a:extLst>
              <a:ext uri="{FF2B5EF4-FFF2-40B4-BE49-F238E27FC236}">
                <a16:creationId xmlns:a16="http://schemas.microsoft.com/office/drawing/2014/main" id="{54209598-9A8B-CC4D-8498-904E082F9E37}"/>
              </a:ext>
            </a:extLst>
          </p:cNvPr>
          <p:cNvSpPr>
            <a:spLocks noGrp="1"/>
          </p:cNvSpPr>
          <p:nvPr>
            <p:ph type="title"/>
          </p:nvPr>
        </p:nvSpPr>
        <p:spPr/>
        <p:txBody>
          <a:bodyPr/>
          <a:lstStyle/>
          <a:p>
            <a:r>
              <a:rPr lang="en-US" dirty="0"/>
              <a:t>Figure</a:t>
            </a:r>
            <a:r>
              <a:rPr lang="en-US" cap="all" dirty="0"/>
              <a:t> 5.27  </a:t>
            </a:r>
            <a:r>
              <a:rPr lang="en-US" dirty="0"/>
              <a:t>Do humans need color vision? (Part 2) </a:t>
            </a:r>
          </a:p>
        </p:txBody>
      </p:sp>
      <p:pic>
        <p:nvPicPr>
          <p:cNvPr id="6" name="Content Placeholder 5" descr="A black-and-white image of a forest trai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61171" y="479425"/>
            <a:ext cx="7869658" cy="6300788"/>
          </a:xfrm>
        </p:spPr>
      </p:pic>
    </p:spTree>
    <p:extLst>
      <p:ext uri="{BB962C8B-B14F-4D97-AF65-F5344CB8AC3E}">
        <p14:creationId xmlns:p14="http://schemas.microsoft.com/office/powerpoint/2010/main" val="3446408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74230-40D9-8D41-BC0D-8BBAC11C91D5}"/>
              </a:ext>
            </a:extLst>
          </p:cNvPr>
          <p:cNvSpPr>
            <a:spLocks noGrp="1"/>
          </p:cNvSpPr>
          <p:nvPr>
            <p:ph type="title"/>
          </p:nvPr>
        </p:nvSpPr>
        <p:spPr/>
        <p:txBody>
          <a:bodyPr/>
          <a:lstStyle/>
          <a:p>
            <a:r>
              <a:rPr lang="en-US" dirty="0"/>
              <a:t>Figure</a:t>
            </a:r>
            <a:r>
              <a:rPr lang="en-US" cap="all" dirty="0"/>
              <a:t> 5.28  </a:t>
            </a:r>
            <a:r>
              <a:rPr lang="en-US" dirty="0"/>
              <a:t>Using color vision </a:t>
            </a:r>
          </a:p>
        </p:txBody>
      </p:sp>
      <p:pic>
        <p:nvPicPr>
          <p:cNvPr id="7" name="Content Placeholder 6" descr="A color and a black-and-white photograph of some raspberries. It is easier to pick a ripe raspberry with color vision.">
            <a:extLst>
              <a:ext uri="{FF2B5EF4-FFF2-40B4-BE49-F238E27FC236}">
                <a16:creationId xmlns:a16="http://schemas.microsoft.com/office/drawing/2014/main" id="{DECFEE43-DE38-9842-9FB7-55AF6D7CCC30}"/>
              </a:ext>
            </a:extLst>
          </p:cNvPr>
          <p:cNvPicPr>
            <a:picLocks noGrp="1" noChangeAspect="1"/>
          </p:cNvPicPr>
          <p:nvPr>
            <p:ph sz="quarter" idx="10"/>
          </p:nvPr>
        </p:nvPicPr>
        <p:blipFill>
          <a:blip r:embed="rId3"/>
          <a:stretch>
            <a:fillRect/>
          </a:stretch>
        </p:blipFill>
        <p:spPr>
          <a:xfrm>
            <a:off x="609600" y="1394619"/>
            <a:ext cx="10972800" cy="4470400"/>
          </a:xfrm>
        </p:spPr>
      </p:pic>
    </p:spTree>
    <p:extLst>
      <p:ext uri="{BB962C8B-B14F-4D97-AF65-F5344CB8AC3E}">
        <p14:creationId xmlns:p14="http://schemas.microsoft.com/office/powerpoint/2010/main" val="3193682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B3A0-6D1F-0A48-8C45-BC2969C96F44}"/>
              </a:ext>
            </a:extLst>
          </p:cNvPr>
          <p:cNvSpPr>
            <a:spLocks noGrp="1"/>
          </p:cNvSpPr>
          <p:nvPr>
            <p:ph type="title"/>
          </p:nvPr>
        </p:nvSpPr>
        <p:spPr/>
        <p:txBody>
          <a:bodyPr/>
          <a:lstStyle/>
          <a:p>
            <a:r>
              <a:rPr lang="en-US" dirty="0"/>
              <a:t>Figure</a:t>
            </a:r>
            <a:r>
              <a:rPr lang="en-US" cap="all" dirty="0"/>
              <a:t> 5.29  </a:t>
            </a:r>
            <a:r>
              <a:rPr lang="en-US" dirty="0"/>
              <a:t>Color and flavor </a:t>
            </a:r>
          </a:p>
        </p:txBody>
      </p:sp>
      <p:pic>
        <p:nvPicPr>
          <p:cNvPr id="6" name="Content Placeholder 5" descr="The relation between color and flavor. The color of food can alter the reported flavor. Three graphs depict the percentage of people saying whether they tasted citrus, white fruit, or red fruit in the case of white wine, white wine that has been dyed with rose color, and real rose wine. In the case of white wine, 32 percent of people said they tasted citrus, 27 percent of people said they tasted white fruit, and 4 percent of people said they tasted red fruit. In the case of white wine that had been dyed with rose color, 24 percent of people said they tasted citrus, 8 percent of people said they tasted white fruit, and 26 percent of people said they tasted red fruit. In the case of real rose wine, 22 percent of people said they tasted citrus, 4 percent of people said they tasted white fruit, and 36 percent of people said they tasted red frui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21281" y="479425"/>
            <a:ext cx="5149439" cy="6300788"/>
          </a:xfrm>
        </p:spPr>
      </p:pic>
    </p:spTree>
    <p:extLst>
      <p:ext uri="{BB962C8B-B14F-4D97-AF65-F5344CB8AC3E}">
        <p14:creationId xmlns:p14="http://schemas.microsoft.com/office/powerpoint/2010/main" val="1047675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E7E6-7C75-654E-90C7-1A914E5A0329}"/>
              </a:ext>
            </a:extLst>
          </p:cNvPr>
          <p:cNvSpPr>
            <a:spLocks noGrp="1"/>
          </p:cNvSpPr>
          <p:nvPr>
            <p:ph type="title"/>
          </p:nvPr>
        </p:nvSpPr>
        <p:spPr/>
        <p:txBody>
          <a:bodyPr/>
          <a:lstStyle/>
          <a:p>
            <a:r>
              <a:rPr lang="en-US" dirty="0"/>
              <a:t>Figure</a:t>
            </a:r>
            <a:r>
              <a:rPr lang="en-US" cap="all" dirty="0"/>
              <a:t> 5.30  </a:t>
            </a:r>
            <a:r>
              <a:rPr lang="en-US" dirty="0"/>
              <a:t>Color and sex </a:t>
            </a:r>
          </a:p>
        </p:txBody>
      </p:sp>
      <p:pic>
        <p:nvPicPr>
          <p:cNvPr id="7" name="Content Placeholder 6" descr="Photograph of a tropical fish, a peacock, and a Mandrill. The colors of animals are often used to secure potential mates.">
            <a:extLst>
              <a:ext uri="{FF2B5EF4-FFF2-40B4-BE49-F238E27FC236}">
                <a16:creationId xmlns:a16="http://schemas.microsoft.com/office/drawing/2014/main" id="{765C5C21-2C07-3541-A35C-C475F5B73258}"/>
              </a:ext>
            </a:extLst>
          </p:cNvPr>
          <p:cNvPicPr>
            <a:picLocks noGrp="1" noChangeAspect="1"/>
          </p:cNvPicPr>
          <p:nvPr>
            <p:ph sz="quarter" idx="10"/>
          </p:nvPr>
        </p:nvPicPr>
        <p:blipFill>
          <a:blip r:embed="rId3"/>
          <a:stretch>
            <a:fillRect/>
          </a:stretch>
        </p:blipFill>
        <p:spPr>
          <a:xfrm>
            <a:off x="609600" y="1674019"/>
            <a:ext cx="10972800" cy="3911600"/>
          </a:xfrm>
        </p:spPr>
      </p:pic>
    </p:spTree>
    <p:extLst>
      <p:ext uri="{BB962C8B-B14F-4D97-AF65-F5344CB8AC3E}">
        <p14:creationId xmlns:p14="http://schemas.microsoft.com/office/powerpoint/2010/main" val="3590804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FA75-BFF0-A344-ACFB-C807E30AD4BF}"/>
              </a:ext>
            </a:extLst>
          </p:cNvPr>
          <p:cNvSpPr>
            <a:spLocks noGrp="1"/>
          </p:cNvSpPr>
          <p:nvPr>
            <p:ph type="title"/>
          </p:nvPr>
        </p:nvSpPr>
        <p:spPr/>
        <p:txBody>
          <a:bodyPr/>
          <a:lstStyle/>
          <a:p>
            <a:r>
              <a:rPr lang="en-US" dirty="0"/>
              <a:t>Figure</a:t>
            </a:r>
            <a:r>
              <a:rPr lang="en-US" cap="all" dirty="0"/>
              <a:t> 5.30  </a:t>
            </a:r>
            <a:r>
              <a:rPr lang="en-US" dirty="0"/>
              <a:t>Color and sex (Part 1) </a:t>
            </a:r>
          </a:p>
        </p:txBody>
      </p:sp>
      <p:pic>
        <p:nvPicPr>
          <p:cNvPr id="6" name="Content Placeholder 5" descr="Photograph of a tropical fish. The colors of animals are often used to secure potential mat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45845" y="479425"/>
            <a:ext cx="7300310" cy="6300788"/>
          </a:xfrm>
        </p:spPr>
      </p:pic>
    </p:spTree>
    <p:extLst>
      <p:ext uri="{BB962C8B-B14F-4D97-AF65-F5344CB8AC3E}">
        <p14:creationId xmlns:p14="http://schemas.microsoft.com/office/powerpoint/2010/main" val="4009324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66F3-1E4A-6648-9682-01CB5E86CDC4}"/>
              </a:ext>
            </a:extLst>
          </p:cNvPr>
          <p:cNvSpPr>
            <a:spLocks noGrp="1"/>
          </p:cNvSpPr>
          <p:nvPr>
            <p:ph type="title"/>
          </p:nvPr>
        </p:nvSpPr>
        <p:spPr/>
        <p:txBody>
          <a:bodyPr/>
          <a:lstStyle/>
          <a:p>
            <a:r>
              <a:rPr lang="en-US" dirty="0"/>
              <a:t>Figure</a:t>
            </a:r>
            <a:r>
              <a:rPr lang="en-US" cap="all" dirty="0"/>
              <a:t> 5.30  </a:t>
            </a:r>
            <a:r>
              <a:rPr lang="en-US" dirty="0"/>
              <a:t>Color and sex (Part 2) </a:t>
            </a:r>
          </a:p>
        </p:txBody>
      </p:sp>
      <p:pic>
        <p:nvPicPr>
          <p:cNvPr id="6" name="Content Placeholder 5" descr="Photograph of a a peacock. The colors of animals are often used to secure potential mat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06194" y="479425"/>
            <a:ext cx="5579613" cy="6300788"/>
          </a:xfrm>
        </p:spPr>
      </p:pic>
    </p:spTree>
    <p:extLst>
      <p:ext uri="{BB962C8B-B14F-4D97-AF65-F5344CB8AC3E}">
        <p14:creationId xmlns:p14="http://schemas.microsoft.com/office/powerpoint/2010/main" val="668285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69C9A-B4D1-784D-92FD-A2C622C6D728}"/>
              </a:ext>
            </a:extLst>
          </p:cNvPr>
          <p:cNvSpPr>
            <a:spLocks noGrp="1"/>
          </p:cNvSpPr>
          <p:nvPr>
            <p:ph type="title"/>
          </p:nvPr>
        </p:nvSpPr>
        <p:spPr/>
        <p:txBody>
          <a:bodyPr/>
          <a:lstStyle/>
          <a:p>
            <a:r>
              <a:rPr lang="en-US" dirty="0"/>
              <a:t>Figure</a:t>
            </a:r>
            <a:r>
              <a:rPr lang="en-US" cap="all" dirty="0"/>
              <a:t> 5.30  </a:t>
            </a:r>
            <a:r>
              <a:rPr lang="en-US" dirty="0"/>
              <a:t>Color and sex (Part 3) </a:t>
            </a:r>
          </a:p>
        </p:txBody>
      </p:sp>
      <p:pic>
        <p:nvPicPr>
          <p:cNvPr id="6" name="Content Placeholder 5" descr="Photograph of a a mandrill. The colors of animals are often used to secure potential mat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66781" y="479425"/>
            <a:ext cx="4858438" cy="6300788"/>
          </a:xfrm>
        </p:spPr>
      </p:pic>
    </p:spTree>
    <p:extLst>
      <p:ext uri="{BB962C8B-B14F-4D97-AF65-F5344CB8AC3E}">
        <p14:creationId xmlns:p14="http://schemas.microsoft.com/office/powerpoint/2010/main" val="3159704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8DFA6-931F-5948-B32A-BB7AE4F1594B}"/>
              </a:ext>
            </a:extLst>
          </p:cNvPr>
          <p:cNvSpPr>
            <a:spLocks noGrp="1"/>
          </p:cNvSpPr>
          <p:nvPr>
            <p:ph type="title"/>
          </p:nvPr>
        </p:nvSpPr>
        <p:spPr/>
        <p:txBody>
          <a:bodyPr/>
          <a:lstStyle/>
          <a:p>
            <a:r>
              <a:rPr lang="en-US" dirty="0"/>
              <a:t>Figure</a:t>
            </a:r>
            <a:r>
              <a:rPr lang="en-US" cap="all" dirty="0"/>
              <a:t> 5.31  </a:t>
            </a:r>
            <a:r>
              <a:rPr lang="en-US" dirty="0"/>
              <a:t>Extreme color vision </a:t>
            </a:r>
          </a:p>
        </p:txBody>
      </p:sp>
      <p:pic>
        <p:nvPicPr>
          <p:cNvPr id="7" name="Content Placeholder 6" descr="Illustration A shows the absorption spectra of 38 different rod photopigments present in the silver spinyfin fish that has the scientific name Diretmus argenteus. The graph with the wavelength along the horizontal axis and the normalized absorbance along the vertical axis indicates that these pigments have a peak sensitivity in the short wavelength, which is the blue region. Illustration B shows the threadfin dragonfish, which has the scientific name Echiostoma barbatum, which has many photopigments. The fish described in illustrations A and B exhibit bioluminescence, which means they emit their light almost like fireflies. The light emitted is in the short wavelength.">
            <a:extLst>
              <a:ext uri="{FF2B5EF4-FFF2-40B4-BE49-F238E27FC236}">
                <a16:creationId xmlns:a16="http://schemas.microsoft.com/office/drawing/2014/main" id="{AF07D0D6-6D87-F14F-B801-9B1AB9DC9AF1}"/>
              </a:ext>
            </a:extLst>
          </p:cNvPr>
          <p:cNvPicPr>
            <a:picLocks noGrp="1" noChangeAspect="1"/>
          </p:cNvPicPr>
          <p:nvPr>
            <p:ph sz="quarter" idx="10"/>
          </p:nvPr>
        </p:nvPicPr>
        <p:blipFill>
          <a:blip r:embed="rId3"/>
          <a:stretch>
            <a:fillRect/>
          </a:stretch>
        </p:blipFill>
        <p:spPr>
          <a:xfrm>
            <a:off x="609600" y="1458119"/>
            <a:ext cx="10972800" cy="4343400"/>
          </a:xfrm>
        </p:spPr>
      </p:pic>
    </p:spTree>
    <p:extLst>
      <p:ext uri="{BB962C8B-B14F-4D97-AF65-F5344CB8AC3E}">
        <p14:creationId xmlns:p14="http://schemas.microsoft.com/office/powerpoint/2010/main" val="2798781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AC7C-922B-7C49-81B2-640F21DCA628}"/>
              </a:ext>
            </a:extLst>
          </p:cNvPr>
          <p:cNvSpPr>
            <a:spLocks noGrp="1"/>
          </p:cNvSpPr>
          <p:nvPr>
            <p:ph type="title"/>
          </p:nvPr>
        </p:nvSpPr>
        <p:spPr/>
        <p:txBody>
          <a:bodyPr/>
          <a:lstStyle/>
          <a:p>
            <a:r>
              <a:rPr lang="en-US" dirty="0"/>
              <a:t>Figure</a:t>
            </a:r>
            <a:r>
              <a:rPr lang="en-US" cap="all" dirty="0"/>
              <a:t> 5.31  </a:t>
            </a:r>
            <a:r>
              <a:rPr lang="en-US" dirty="0"/>
              <a:t>Extreme color vision (Part 1) </a:t>
            </a:r>
          </a:p>
        </p:txBody>
      </p:sp>
      <p:pic>
        <p:nvPicPr>
          <p:cNvPr id="6" name="Content Placeholder 5" descr="Illustration A shows the absorption spectra of 38 different rod photopigments present in the silver spinyfin fish that has the scientific name Diretmus argenteus. The graph with the wavelength along the horizontal axis and the normalized absorbance along the vertical axis indicates that these pigments have a peak sensitivity in the short wavelength, which is the blue region.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89149" y="479425"/>
            <a:ext cx="8413702" cy="6300788"/>
          </a:xfrm>
        </p:spPr>
      </p:pic>
    </p:spTree>
    <p:extLst>
      <p:ext uri="{BB962C8B-B14F-4D97-AF65-F5344CB8AC3E}">
        <p14:creationId xmlns:p14="http://schemas.microsoft.com/office/powerpoint/2010/main" val="3714624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96B3-42FD-D345-B076-7CC6178E49AC}"/>
              </a:ext>
            </a:extLst>
          </p:cNvPr>
          <p:cNvSpPr>
            <a:spLocks noGrp="1"/>
          </p:cNvSpPr>
          <p:nvPr>
            <p:ph type="title"/>
          </p:nvPr>
        </p:nvSpPr>
        <p:spPr/>
        <p:txBody>
          <a:bodyPr/>
          <a:lstStyle/>
          <a:p>
            <a:r>
              <a:rPr lang="en-US" dirty="0"/>
              <a:t>Figure</a:t>
            </a:r>
            <a:r>
              <a:rPr lang="en-US" cap="all" dirty="0"/>
              <a:t> 5.31  </a:t>
            </a:r>
            <a:r>
              <a:rPr lang="en-US" dirty="0"/>
              <a:t>Extreme color vision (Part 2) </a:t>
            </a:r>
          </a:p>
        </p:txBody>
      </p:sp>
      <p:pic>
        <p:nvPicPr>
          <p:cNvPr id="6" name="Content Placeholder 5" descr="Illustration B shows the threadfin dragonfish, which has the scientific name Echiostoma barbatum, which has many photopigments. The fish described in illustrations A and B exhibit bioluminescence, which means they emit their light almost like fireflies. The light emitted is in the short wavelengt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92802" y="479425"/>
            <a:ext cx="7806397" cy="6300788"/>
          </a:xfrm>
        </p:spPr>
      </p:pic>
    </p:spTree>
    <p:extLst>
      <p:ext uri="{BB962C8B-B14F-4D97-AF65-F5344CB8AC3E}">
        <p14:creationId xmlns:p14="http://schemas.microsoft.com/office/powerpoint/2010/main" val="198232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C34C8-952B-8A42-B557-E71488FB26C4}"/>
              </a:ext>
            </a:extLst>
          </p:cNvPr>
          <p:cNvSpPr>
            <a:spLocks noGrp="1"/>
          </p:cNvSpPr>
          <p:nvPr>
            <p:ph type="title"/>
          </p:nvPr>
        </p:nvSpPr>
        <p:spPr/>
        <p:txBody>
          <a:bodyPr/>
          <a:lstStyle/>
          <a:p>
            <a:r>
              <a:rPr lang="en-US" dirty="0"/>
              <a:t>Figure</a:t>
            </a:r>
            <a:r>
              <a:rPr lang="en-US" cap="all" dirty="0"/>
              <a:t> 5.5  </a:t>
            </a:r>
            <a:r>
              <a:rPr lang="en-US" dirty="0"/>
              <a:t>Solving univariance </a:t>
            </a:r>
          </a:p>
        </p:txBody>
      </p:sp>
      <p:pic>
        <p:nvPicPr>
          <p:cNvPr id="7" name="Content Placeholder 6" descr="A graph shows how the S cone, the M cone, and the L cone respond to light with wavelengths of 450 and 625 nanometers, which ultimately solves univariance and provides the trichromatic solution for color vision. In the graph, the horizontal axis has the wavelength from 400 to 700 nanometers and the vertical axis has the receptor response. The line curves have been drawn for receptor responses by the S cone, the M cone, and the L cone. The receptor response by the M cone for a light of wavelengths 450 and 625 nanometers is the same, which is moderate. The L cone's response to 450 nanometers is smaller, and its response to the 625 nanometers is bigger. The S cone's response to 450 nanometers is bigger, and its response to 625 nanometers is absent. Thus, trichromacy produces a unique set of three responses from the three cone types. This combined signal, which has a triplet of numbers for each pixel in the visual field, is the basis for color vision.">
            <a:extLst>
              <a:ext uri="{FF2B5EF4-FFF2-40B4-BE49-F238E27FC236}">
                <a16:creationId xmlns:a16="http://schemas.microsoft.com/office/drawing/2014/main" id="{D47FE163-4A83-F442-96DE-4206BDD1B478}"/>
              </a:ext>
            </a:extLst>
          </p:cNvPr>
          <p:cNvPicPr>
            <a:picLocks noGrp="1" noChangeAspect="1"/>
          </p:cNvPicPr>
          <p:nvPr>
            <p:ph sz="quarter" idx="10"/>
          </p:nvPr>
        </p:nvPicPr>
        <p:blipFill>
          <a:blip r:embed="rId3"/>
          <a:stretch>
            <a:fillRect/>
          </a:stretch>
        </p:blipFill>
        <p:spPr>
          <a:xfrm>
            <a:off x="609600" y="816769"/>
            <a:ext cx="10972800" cy="5626100"/>
          </a:xfrm>
        </p:spPr>
      </p:pic>
    </p:spTree>
    <p:extLst>
      <p:ext uri="{BB962C8B-B14F-4D97-AF65-F5344CB8AC3E}">
        <p14:creationId xmlns:p14="http://schemas.microsoft.com/office/powerpoint/2010/main" val="3451412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779A-C3AD-004A-8058-D73EECE0E8B6}"/>
              </a:ext>
            </a:extLst>
          </p:cNvPr>
          <p:cNvSpPr>
            <a:spLocks noGrp="1"/>
          </p:cNvSpPr>
          <p:nvPr>
            <p:ph type="title"/>
          </p:nvPr>
        </p:nvSpPr>
        <p:spPr/>
        <p:txBody>
          <a:bodyPr/>
          <a:lstStyle/>
          <a:p>
            <a:r>
              <a:rPr lang="en-US" dirty="0"/>
              <a:t>Figure</a:t>
            </a:r>
            <a:r>
              <a:rPr lang="en-US" cap="all" dirty="0"/>
              <a:t> 5.32  </a:t>
            </a:r>
            <a:r>
              <a:rPr lang="en-US" dirty="0"/>
              <a:t>Two ways to make photoreceptors with different spectral sensitivities </a:t>
            </a:r>
          </a:p>
        </p:txBody>
      </p:sp>
      <p:pic>
        <p:nvPicPr>
          <p:cNvPr id="6" name="Content Placeholder 5" descr="Two ways in which photoreceptors are found in nature that have different spectral sensitivities. Illustration A shows the S, L, and M cone receptors. S, L, and M cones in human beings are tuned to different wavelengths. A set of 3 graphs shows the three cone types and their sensitivities to the wavelengths of light. These cones are individually tuned to blue, green, and red light. A combination of these three provides color vision. Illustration B shows a single type of photoreceptor that is seen in some animals. Colored oil droplets sitting on top of the photoreceptors make them sensitive to the different wavelengths of light. A set of three graphs shows how these photoreceptors become sensitive to blue, green, and red light because of blue, green, and red oil droplets. A combination of these three provides color vision in such animal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07650" y="479425"/>
            <a:ext cx="6376701" cy="6300788"/>
          </a:xfrm>
        </p:spPr>
      </p:pic>
    </p:spTree>
    <p:extLst>
      <p:ext uri="{BB962C8B-B14F-4D97-AF65-F5344CB8AC3E}">
        <p14:creationId xmlns:p14="http://schemas.microsoft.com/office/powerpoint/2010/main" val="22637557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02E1-6B07-7542-B9F8-7040ACA81FCD}"/>
              </a:ext>
            </a:extLst>
          </p:cNvPr>
          <p:cNvSpPr>
            <a:spLocks noGrp="1"/>
          </p:cNvSpPr>
          <p:nvPr>
            <p:ph type="title"/>
          </p:nvPr>
        </p:nvSpPr>
        <p:spPr/>
        <p:txBody>
          <a:bodyPr/>
          <a:lstStyle/>
          <a:p>
            <a:r>
              <a:rPr lang="en-US" dirty="0"/>
              <a:t>Figure</a:t>
            </a:r>
            <a:r>
              <a:rPr lang="en-US" cap="all" dirty="0"/>
              <a:t> 5.32  </a:t>
            </a:r>
            <a:r>
              <a:rPr lang="en-US" dirty="0"/>
              <a:t>Two ways to make photoreceptors with different spectral sensitivities (Part 1) </a:t>
            </a:r>
          </a:p>
        </p:txBody>
      </p:sp>
      <p:pic>
        <p:nvPicPr>
          <p:cNvPr id="7" name="Content Placeholder 6" descr="Two ways in which photoreceptors are found in nature that have different spectral sensitivities, part one. Illustration A shows the S, L, and M cone receptors. S, L, and M cones in human beings are tuned to different wavelengths. A set of 3 graphs shows the three cone types and their sensitivities to the wavelengths of light. These cones are individually tuned to blue, green, and red light. A combination of these three provides color vision.">
            <a:extLst>
              <a:ext uri="{FF2B5EF4-FFF2-40B4-BE49-F238E27FC236}">
                <a16:creationId xmlns:a16="http://schemas.microsoft.com/office/drawing/2014/main" id="{19F94E67-AECA-654B-A2DC-376295B65D1D}"/>
              </a:ext>
            </a:extLst>
          </p:cNvPr>
          <p:cNvPicPr>
            <a:picLocks noGrp="1" noChangeAspect="1"/>
          </p:cNvPicPr>
          <p:nvPr>
            <p:ph sz="quarter" idx="10"/>
          </p:nvPr>
        </p:nvPicPr>
        <p:blipFill>
          <a:blip r:embed="rId3"/>
          <a:stretch>
            <a:fillRect/>
          </a:stretch>
        </p:blipFill>
        <p:spPr>
          <a:xfrm>
            <a:off x="609600" y="1293019"/>
            <a:ext cx="10972800" cy="4673600"/>
          </a:xfrm>
        </p:spPr>
      </p:pic>
    </p:spTree>
    <p:extLst>
      <p:ext uri="{BB962C8B-B14F-4D97-AF65-F5344CB8AC3E}">
        <p14:creationId xmlns:p14="http://schemas.microsoft.com/office/powerpoint/2010/main" val="24678894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83E5B-964C-3046-BBBB-59B348195AF7}"/>
              </a:ext>
            </a:extLst>
          </p:cNvPr>
          <p:cNvSpPr>
            <a:spLocks noGrp="1"/>
          </p:cNvSpPr>
          <p:nvPr>
            <p:ph type="title"/>
          </p:nvPr>
        </p:nvSpPr>
        <p:spPr/>
        <p:txBody>
          <a:bodyPr/>
          <a:lstStyle/>
          <a:p>
            <a:r>
              <a:rPr lang="en-US" dirty="0"/>
              <a:t>Figure</a:t>
            </a:r>
            <a:r>
              <a:rPr lang="en-US" cap="all" dirty="0"/>
              <a:t> 5.32  </a:t>
            </a:r>
            <a:r>
              <a:rPr lang="en-US" dirty="0"/>
              <a:t>Two ways to make photoreceptors with different spectral sensitivities (Part 2) </a:t>
            </a:r>
          </a:p>
        </p:txBody>
      </p:sp>
      <p:pic>
        <p:nvPicPr>
          <p:cNvPr id="7" name="Content Placeholder 6" descr="Two ways in which photoreceptors are found in nature that have different spectral sensitivities, part two. Illustration B shows a single type of photoreceptor that is seen in some animals. Colored oil droplets sitting on top of the photoreceptors make them sensitive to the different wavelengths of light. A set of three graphs shows how these photoreceptors become sensitive to blue, green, and red light because of blue, green, and red oil droplets. A combination of these three provides color vision in such animals.">
            <a:extLst>
              <a:ext uri="{FF2B5EF4-FFF2-40B4-BE49-F238E27FC236}">
                <a16:creationId xmlns:a16="http://schemas.microsoft.com/office/drawing/2014/main" id="{8FDCB2C4-CC77-2947-93A3-4F878F452AF3}"/>
              </a:ext>
            </a:extLst>
          </p:cNvPr>
          <p:cNvPicPr>
            <a:picLocks noGrp="1" noChangeAspect="1"/>
          </p:cNvPicPr>
          <p:nvPr>
            <p:ph sz="quarter" idx="10"/>
          </p:nvPr>
        </p:nvPicPr>
        <p:blipFill>
          <a:blip r:embed="rId3"/>
          <a:stretch>
            <a:fillRect/>
          </a:stretch>
        </p:blipFill>
        <p:spPr>
          <a:xfrm>
            <a:off x="609600" y="734219"/>
            <a:ext cx="10972800" cy="5791200"/>
          </a:xfrm>
        </p:spPr>
      </p:pic>
    </p:spTree>
    <p:extLst>
      <p:ext uri="{BB962C8B-B14F-4D97-AF65-F5344CB8AC3E}">
        <p14:creationId xmlns:p14="http://schemas.microsoft.com/office/powerpoint/2010/main" val="2009291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5B6E-93AB-B849-B782-D41674BFF7D0}"/>
              </a:ext>
            </a:extLst>
          </p:cNvPr>
          <p:cNvSpPr>
            <a:spLocks noGrp="1"/>
          </p:cNvSpPr>
          <p:nvPr>
            <p:ph type="title"/>
          </p:nvPr>
        </p:nvSpPr>
        <p:spPr/>
        <p:txBody>
          <a:bodyPr/>
          <a:lstStyle/>
          <a:p>
            <a:r>
              <a:rPr lang="en-US" dirty="0"/>
              <a:t>Figure</a:t>
            </a:r>
            <a:r>
              <a:rPr lang="en-US" cap="all" dirty="0"/>
              <a:t> 5.33  </a:t>
            </a:r>
            <a:r>
              <a:rPr lang="en-US" dirty="0"/>
              <a:t>The Sun et al. attention filter experiment </a:t>
            </a:r>
          </a:p>
        </p:txBody>
      </p:sp>
      <p:pic>
        <p:nvPicPr>
          <p:cNvPr id="6" name="Content Placeholder 5" descr="A demonstration of the Sun et al. attention filter. A sample stimulus shows a patch with different-colored dots. Observers are asked to concentrate on only three dots of a particular color, as suggested in the patch. The attention filter as applied by the observers is displayed in a graph, where the observers seem to be paying attention to the hue. Doing this, the observers concentrate on only the three dots of a particular color, which leaves only the target dots of the same color. Another sample stimulus is shown, which is a patch that contains dots that have different saturations of the same color. A graph depicts the attention filter as applied by the observers when they are asked to concentrate on three dots of the suggested color. The graph indicates that the attention filter has now widened. In this case, the observers see dots of other colors in addition to the target dot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67258" y="479425"/>
            <a:ext cx="6857484" cy="6300788"/>
          </a:xfrm>
        </p:spPr>
      </p:pic>
    </p:spTree>
    <p:extLst>
      <p:ext uri="{BB962C8B-B14F-4D97-AF65-F5344CB8AC3E}">
        <p14:creationId xmlns:p14="http://schemas.microsoft.com/office/powerpoint/2010/main" val="3044249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C241-7581-6943-BA03-F37C487E3F52}"/>
              </a:ext>
            </a:extLst>
          </p:cNvPr>
          <p:cNvSpPr>
            <a:spLocks noGrp="1"/>
          </p:cNvSpPr>
          <p:nvPr>
            <p:ph type="title"/>
          </p:nvPr>
        </p:nvSpPr>
        <p:spPr/>
        <p:txBody>
          <a:bodyPr/>
          <a:lstStyle/>
          <a:p>
            <a:r>
              <a:rPr lang="en-US" dirty="0"/>
              <a:t>Figure</a:t>
            </a:r>
            <a:r>
              <a:rPr lang="en-US" cap="all" dirty="0"/>
              <a:t> 5.6  </a:t>
            </a:r>
            <a:r>
              <a:rPr lang="en-US" dirty="0"/>
              <a:t>Real world reflectance functions </a:t>
            </a:r>
          </a:p>
        </p:txBody>
      </p:sp>
      <p:pic>
        <p:nvPicPr>
          <p:cNvPr id="6" name="Content Placeholder 5" descr="A graph plots the reflectances of the sun injury development in the Granny Smith apples. In the graph, the horizontal axis has the wavelength from 500 to 650 nanometers in intervals of 50 nanometers. The vertical axis has the reflectance in percentage from 0 to 60 percent in intervals of 10 percent. The reflectances of the class 0, class 1, class 2, class 3, and class 4 apples are plotted in the graph as line curves. The classes have been categorized as follows. Class 0: Shaded. Class 1: Exposed. Class 2: Mild. Class 3: Moderate. Class 4: Severe. The appearance of the apples changes as the amount of reflectances changes for these classes of appl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29541" y="479425"/>
            <a:ext cx="7932919" cy="6300788"/>
          </a:xfrm>
        </p:spPr>
      </p:pic>
    </p:spTree>
    <p:extLst>
      <p:ext uri="{BB962C8B-B14F-4D97-AF65-F5344CB8AC3E}">
        <p14:creationId xmlns:p14="http://schemas.microsoft.com/office/powerpoint/2010/main" val="3833671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ED783-03FE-7B4D-84FD-939A5EA92993}"/>
              </a:ext>
            </a:extLst>
          </p:cNvPr>
          <p:cNvSpPr>
            <a:spLocks noGrp="1"/>
          </p:cNvSpPr>
          <p:nvPr>
            <p:ph type="title"/>
          </p:nvPr>
        </p:nvSpPr>
        <p:spPr/>
        <p:txBody>
          <a:bodyPr/>
          <a:lstStyle/>
          <a:p>
            <a:r>
              <a:rPr lang="en-US" dirty="0"/>
              <a:t>Figure</a:t>
            </a:r>
            <a:r>
              <a:rPr lang="en-US" cap="all" dirty="0"/>
              <a:t> 5.7</a:t>
            </a:r>
            <a:r>
              <a:rPr lang="en-US" dirty="0"/>
              <a:t>  Metamers </a:t>
            </a:r>
          </a:p>
        </p:txBody>
      </p:sp>
      <p:pic>
        <p:nvPicPr>
          <p:cNvPr id="7" name="Content Placeholder 6" descr="Illustration A shows a graph that indicates the receptor response in M and L cones in the case of green and red light. The graph indicates that the response is equal in both cones for a green and red light. Illustration B shows a graph that indicates the receptor response in M and L cones in the case of yellow light. The graph indicates that the response is the same in M and L cones for a yellow light. The two sets of light that produce the same response are known as metamers. The red and green light also appears yellow.">
            <a:extLst>
              <a:ext uri="{FF2B5EF4-FFF2-40B4-BE49-F238E27FC236}">
                <a16:creationId xmlns:a16="http://schemas.microsoft.com/office/drawing/2014/main" id="{2888FF9A-954A-4A46-859D-B20BDD497FFA}"/>
              </a:ext>
            </a:extLst>
          </p:cNvPr>
          <p:cNvPicPr>
            <a:picLocks noGrp="1" noChangeAspect="1"/>
          </p:cNvPicPr>
          <p:nvPr>
            <p:ph sz="quarter" idx="10"/>
          </p:nvPr>
        </p:nvPicPr>
        <p:blipFill>
          <a:blip r:embed="rId3"/>
          <a:stretch>
            <a:fillRect/>
          </a:stretch>
        </p:blipFill>
        <p:spPr>
          <a:xfrm>
            <a:off x="407988" y="916787"/>
            <a:ext cx="11376025" cy="5426064"/>
          </a:xfrm>
        </p:spPr>
      </p:pic>
    </p:spTree>
    <p:extLst>
      <p:ext uri="{BB962C8B-B14F-4D97-AF65-F5344CB8AC3E}">
        <p14:creationId xmlns:p14="http://schemas.microsoft.com/office/powerpoint/2010/main" val="229248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C3A8-63AE-454D-8C47-1EC35B38E5C2}"/>
              </a:ext>
            </a:extLst>
          </p:cNvPr>
          <p:cNvSpPr>
            <a:spLocks noGrp="1"/>
          </p:cNvSpPr>
          <p:nvPr>
            <p:ph type="title"/>
          </p:nvPr>
        </p:nvSpPr>
        <p:spPr/>
        <p:txBody>
          <a:bodyPr/>
          <a:lstStyle/>
          <a:p>
            <a:r>
              <a:rPr lang="en-US" dirty="0"/>
              <a:t>Figure</a:t>
            </a:r>
            <a:r>
              <a:rPr lang="en-US" cap="all" dirty="0"/>
              <a:t> 5.7</a:t>
            </a:r>
            <a:r>
              <a:rPr lang="en-US" dirty="0"/>
              <a:t>  Metamers (Part 1) </a:t>
            </a:r>
          </a:p>
        </p:txBody>
      </p:sp>
      <p:pic>
        <p:nvPicPr>
          <p:cNvPr id="6" name="Content Placeholder 5" descr="Illustration A shows a graph that indicates the receptor response in M and L cones in the case of green and red light. The graph indicates that the response is equal in both cones for a green and red l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01324" y="479425"/>
            <a:ext cx="6389353" cy="6300788"/>
          </a:xfrm>
        </p:spPr>
      </p:pic>
    </p:spTree>
    <p:extLst>
      <p:ext uri="{BB962C8B-B14F-4D97-AF65-F5344CB8AC3E}">
        <p14:creationId xmlns:p14="http://schemas.microsoft.com/office/powerpoint/2010/main" val="2775338393"/>
      </p:ext>
    </p:extLst>
  </p:cSld>
  <p:clrMapOvr>
    <a:masterClrMapping/>
  </p:clrMapOvr>
</p:sld>
</file>

<file path=ppt/theme/theme1.xml><?xml version="1.0" encoding="utf-8"?>
<a:theme xmlns:a="http://schemas.openxmlformats.org/drawingml/2006/main" name="Blank Presentation">
  <a:themeElements>
    <a:clrScheme name="Custom 59">
      <a:dk1>
        <a:srgbClr val="000000"/>
      </a:dk1>
      <a:lt1>
        <a:srgbClr val="FFFFFF"/>
      </a:lt1>
      <a:dk2>
        <a:srgbClr val="000000"/>
      </a:dk2>
      <a:lt2>
        <a:srgbClr val="808080"/>
      </a:lt2>
      <a:accent1>
        <a:srgbClr val="404040"/>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523</TotalTime>
  <Words>5531</Words>
  <Application>Microsoft Office PowerPoint</Application>
  <PresentationFormat>Widescreen</PresentationFormat>
  <Paragraphs>263</Paragraphs>
  <Slides>63</Slides>
  <Notes>63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ＭＳ Ｐゴシック</vt:lpstr>
      <vt:lpstr>Arial</vt:lpstr>
      <vt:lpstr>Times</vt:lpstr>
      <vt:lpstr>Blank Presentation</vt:lpstr>
      <vt:lpstr>Chapter 5 Opener </vt:lpstr>
      <vt:lpstr>Figure 5.1  Photoreceptor types </vt:lpstr>
      <vt:lpstr>Figure 5.2  Responding to one wavelength </vt:lpstr>
      <vt:lpstr>Figure 5.3  Univariance </vt:lpstr>
      <vt:lpstr>Figure 5.4  Rod vision </vt:lpstr>
      <vt:lpstr>Figure 5.5  Solving univariance </vt:lpstr>
      <vt:lpstr>Figure 5.6  Real world reflectance functions </vt:lpstr>
      <vt:lpstr>Figure 5.7  Metamers </vt:lpstr>
      <vt:lpstr>Figure 5.7  Metamers (Part 1) </vt:lpstr>
      <vt:lpstr>Figure 5.7  Metamers (Part 2) </vt:lpstr>
      <vt:lpstr>Figure 5.8  Maxwell’s color-matching experiment </vt:lpstr>
      <vt:lpstr>Figure 5.9  Subtractive color mixture </vt:lpstr>
      <vt:lpstr>Figure 5.10  Additive color mixture </vt:lpstr>
      <vt:lpstr>Figure 5.11  Pointillism </vt:lpstr>
      <vt:lpstr>Figure 5.12  The retinal mosaic </vt:lpstr>
      <vt:lpstr>Figure 5.13  Computer color pickers may offer several ways to specify a color in a three-dimensional color space </vt:lpstr>
      <vt:lpstr>Figure 5.13  Computer color pickers may offer several ways to specify a color in a three-dimensional color space (Part 1) </vt:lpstr>
      <vt:lpstr>Figure 5.13  Computer color pickers may offer several ways to specify a color in a three-dimensional color space (Part 2) </vt:lpstr>
      <vt:lpstr>Figure 5.13  Computer color pickers may offer several ways to specify a color in a three-dimensional color space (Part 3) </vt:lpstr>
      <vt:lpstr>Figure 5.13  Computer color pickers may offer several ways to specify a color in a three-dimensional color space (Part 4) </vt:lpstr>
      <vt:lpstr>Figure 5.14  Nonspectral colors </vt:lpstr>
      <vt:lpstr>Figure 5.15  Opponent colors </vt:lpstr>
      <vt:lpstr>Figure 5.16  Color cancellation method </vt:lpstr>
      <vt:lpstr>Figure 5.16  Color cancellation method (Part 1) </vt:lpstr>
      <vt:lpstr>Figure 5.16  Color cancellation method (Part 2) </vt:lpstr>
      <vt:lpstr>Figure 5.17  Three steps to color perception </vt:lpstr>
      <vt:lpstr>Figure 5.17  Three steps to color perception (Part 1) </vt:lpstr>
      <vt:lpstr>Figure 5.17  Three steps to color perception (Part 2) </vt:lpstr>
      <vt:lpstr>Figure 5.17  Three steps to color perception (Part 3) </vt:lpstr>
      <vt:lpstr>Figure 5.18  Basic color names </vt:lpstr>
      <vt:lpstr>Figure 5.19  Color category boundaries</vt:lpstr>
      <vt:lpstr>Figure 5.19  Color category boundaries (Part 1) </vt:lpstr>
      <vt:lpstr>Figure 5.19  Color category boundaries (Part 2) </vt:lpstr>
      <vt:lpstr>Figure 5.20  A color category experiment </vt:lpstr>
      <vt:lpstr>Figure 5.21  Color constancy </vt:lpstr>
      <vt:lpstr>Figure 5.22  Color contrast </vt:lpstr>
      <vt:lpstr>Figure 5.23  Color assimilation </vt:lpstr>
      <vt:lpstr>Figure 5.24  Negative afterimages </vt:lpstr>
      <vt:lpstr>Figure 5.24  Negative afterimages (Part 1) </vt:lpstr>
      <vt:lpstr>Figure 5.24  Negative afterimages (Part 2) </vt:lpstr>
      <vt:lpstr>Figure 5.24  Negative afterimages (Part 3) </vt:lpstr>
      <vt:lpstr>Figure 5.24  Negative afterimages (Part 4)</vt:lpstr>
      <vt:lpstr>Figure 5.24  Negative afterimages (Part 5) </vt:lpstr>
      <vt:lpstr>Figure 5.25  Color constancy </vt:lpstr>
      <vt:lpstr>Figure 5.26  What color is this dress? </vt:lpstr>
      <vt:lpstr>Figure 5.26  What color is this dress? (Part 1) </vt:lpstr>
      <vt:lpstr>Figure 5.26  What color is this dress? (Part 2) </vt:lpstr>
      <vt:lpstr>Figure 5.27  Do humans need color vision? </vt:lpstr>
      <vt:lpstr>Figure 5.27  Do humans need color vision? (Part 1) </vt:lpstr>
      <vt:lpstr>Figure 5.27  Do humans need color vision? (Part 2) </vt:lpstr>
      <vt:lpstr>Figure 5.28  Using color vision </vt:lpstr>
      <vt:lpstr>Figure 5.29  Color and flavor </vt:lpstr>
      <vt:lpstr>Figure 5.30  Color and sex </vt:lpstr>
      <vt:lpstr>Figure 5.30  Color and sex (Part 1) </vt:lpstr>
      <vt:lpstr>Figure 5.30  Color and sex (Part 2) </vt:lpstr>
      <vt:lpstr>Figure 5.30  Color and sex (Part 3) </vt:lpstr>
      <vt:lpstr>Figure 5.31  Extreme color vision </vt:lpstr>
      <vt:lpstr>Figure 5.31  Extreme color vision (Part 1) </vt:lpstr>
      <vt:lpstr>Figure 5.31  Extreme color vision (Part 2) </vt:lpstr>
      <vt:lpstr>Figure 5.32  Two ways to make photoreceptors with different spectral sensitivities </vt:lpstr>
      <vt:lpstr>Figure 5.32  Two ways to make photoreceptors with different spectral sensitivities (Part 1) </vt:lpstr>
      <vt:lpstr>Figure 5.32  Two ways to make photoreceptors with different spectral sensitivities (Part 2) </vt:lpstr>
      <vt:lpstr>Figure 5.33  The Sun et al. attention filter experiment </vt:lpstr>
    </vt:vector>
  </TitlesOfParts>
  <Manager>Sumanas, Inc.</Manager>
  <Company>© Oxford University Press. All rights reserved.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Sensation &amp; Perception</dc:title>
  <dc:subject/>
  <dc:creator>Wolfe et al.</dc:creator>
  <cp:keywords/>
  <dc:description/>
  <cp:lastModifiedBy>Carter, Suzanne</cp:lastModifiedBy>
  <cp:revision>167</cp:revision>
  <dcterms:created xsi:type="dcterms:W3CDTF">2016-06-06T17:28:25Z</dcterms:created>
  <dcterms:modified xsi:type="dcterms:W3CDTF">2020-11-23T16:16:03Z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2020-10-08T16:16:53Z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4473ebc4-e50b-4421-ada3-0000f2bd3a3c</vt:lpwstr>
  </property>
  <property fmtid="{D5CDD505-2E9C-101B-9397-08002B2CF9AE}" pid="8" name="MSIP_Label_89f61502-7731-4690-a118-333634878cc9_ContentBits">
    <vt:lpwstr>0</vt:lpwstr>
  </property>
</Properties>
</file>